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4BF5-5C32-64BC-8153-74CC7B683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0C5EF-7EFB-A0E0-5C33-3150F186E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E9529-DDB3-B539-A0C3-26FD7A7A7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BD0F-8B5F-40AC-9F5E-E3DDD128A92B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6AF78-4DD4-C7E0-CFEA-2903445EB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2C1F9-DFB5-A401-96DE-8B7551B6A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C1E8-B05E-400E-ABF9-1DE4803D7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54268-CD95-4A20-EA78-0C27D5F8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16B74-F9CF-6515-B00D-7BCC0B0FB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C7DBA-FBD7-7BCD-3EC8-4FD4F1180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BD0F-8B5F-40AC-9F5E-E3DDD128A92B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2AFF0-CAF9-8894-D2AB-1ACED1E1C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F2665-67DD-689C-7F1F-5F4DE231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C1E8-B05E-400E-ABF9-1DE4803D7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2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CE97C6-3A1E-B305-077C-50A38AC9EA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710FE-56F3-5C1D-A022-00B106B25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D0C11-C2AA-AE47-A669-4248238A1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BD0F-8B5F-40AC-9F5E-E3DDD128A92B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5C894-47EF-6A2C-D2B8-AF6309787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10FF6-5B62-B854-D4AA-230C846E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C1E8-B05E-400E-ABF9-1DE4803D7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8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FDE82-EEE7-EAAD-F977-50528B83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8417D-33DA-3B65-6890-DA52AC263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4DDB1-F39C-CB40-33A9-2A38FDB47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BD0F-8B5F-40AC-9F5E-E3DDD128A92B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1D780-1BBD-81E1-0312-B0564EA1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2E94E-31AD-56A3-8B87-655A194F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C1E8-B05E-400E-ABF9-1DE4803D7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7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2261-625B-23AA-B63A-D1A947E94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EE583-58A9-AD50-61C9-D83A3DCBF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F6701-287B-656F-3EE9-D04D92F80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BD0F-8B5F-40AC-9F5E-E3DDD128A92B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0CE40-0644-77B6-C36A-FD41F3E69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DAE91-CED0-4D67-5263-D18247024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C1E8-B05E-400E-ABF9-1DE4803D7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8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32624-C804-F7C6-0D3B-1EBCF44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5E3AE-4699-3B51-43A6-BF14C1B65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D9D4C-6851-7E6E-4BCC-975C6C0C2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DF7B6-8300-14DF-3373-EB8EEB128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BD0F-8B5F-40AC-9F5E-E3DDD128A92B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B4017-B9BE-9016-5421-E17BDF2B1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338F3-BBFE-AE84-9327-00E77A498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C1E8-B05E-400E-ABF9-1DE4803D7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95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042D7-10E6-7F29-A014-633A1B7F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020F3-AC88-E1BF-0231-52300ED6F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14869-F61C-E051-AC57-C56E64E8F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181A6-152A-B5E5-32EC-B433CEBD1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8E8A8-3CA8-D70B-ABC0-BCAAA5FEF3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0AB928-2C6A-E6DB-E5E7-EED95295E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BD0F-8B5F-40AC-9F5E-E3DDD128A92B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8DC6BE-2193-8A0C-9EBB-DDB812B5F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86EC25-532D-D23B-D3BE-DB3366A2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C1E8-B05E-400E-ABF9-1DE4803D7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1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8AF38-C990-0FBF-4C83-0E5109ACA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1DA96-6F06-5AEA-0E8F-26D29FE62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BD0F-8B5F-40AC-9F5E-E3DDD128A92B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23DCBE-8F74-3D71-E797-00B8D370A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4D86A1-F42A-C505-4FAC-19E76E671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C1E8-B05E-400E-ABF9-1DE4803D7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05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D9A8F-88A4-FAD1-8AF8-8B98C7AC9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BD0F-8B5F-40AC-9F5E-E3DDD128A92B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BF5235-799D-9E77-665E-03CC0BFE4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F7BF3-638A-73BB-028E-10AB5022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C1E8-B05E-400E-ABF9-1DE4803D7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37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683EA-AE12-2EC8-97B2-265325C42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23C5E-3DDF-16E4-5B0A-1096367A9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99448-EAFD-3A33-A3AF-09E03A86C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400EF-D77E-9A0E-EF16-A2C2B06EE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BD0F-8B5F-40AC-9F5E-E3DDD128A92B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D8251-DC3D-20DE-9F52-967F8215B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A4576-88C6-28D4-189F-EEFF4CAB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C1E8-B05E-400E-ABF9-1DE4803D7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65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F9273-A97D-3BA1-F79C-AB5CDF82F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BFD72F-D799-4AA3-FA6B-3C3265769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8EE31-B482-3751-8DF4-579977F10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46E61-9FCA-FD5C-DEEF-50700213D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BD0F-8B5F-40AC-9F5E-E3DDD128A92B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C5F8E-1E70-8845-9282-4F6F8F92F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4F7A8-DABB-11A3-DF17-8043612D5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C1E8-B05E-400E-ABF9-1DE4803D7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8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8F8E49-F723-816E-DDF0-4B35E2BB5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B81DA-AD6B-C665-CFB7-77203AA50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B2C60-91CC-8867-8A3E-A51CDCDDE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7BD0F-8B5F-40AC-9F5E-E3DDD128A92B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17375-784C-FBE1-8730-D24B09D69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CEAF7-348E-5649-2CEA-98B128266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1C1E8-B05E-400E-ABF9-1DE4803D7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8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03F30F9-3B32-2159-F797-F6CF660AD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585787"/>
            <a:ext cx="11525250" cy="56864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15A13C0-BEB0-E306-5740-CDF7EBBD1195}"/>
              </a:ext>
            </a:extLst>
          </p:cNvPr>
          <p:cNvSpPr/>
          <p:nvPr/>
        </p:nvSpPr>
        <p:spPr>
          <a:xfrm>
            <a:off x="4367873" y="191477"/>
            <a:ext cx="37392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Developer’s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837C2C-62EA-23E7-2AB1-2CF79E45777D}"/>
              </a:ext>
            </a:extLst>
          </p:cNvPr>
          <p:cNvSpPr txBox="1"/>
          <p:nvPr/>
        </p:nvSpPr>
        <p:spPr>
          <a:xfrm>
            <a:off x="5522687" y="921897"/>
            <a:ext cx="18832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sz="3600" dirty="0"/>
              <a:t>अड्डा</a:t>
            </a:r>
            <a:r>
              <a:rPr lang="hi-IN" dirty="0"/>
              <a:t> 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4CF1A7-75C2-CD0B-5C87-A85B74A03789}"/>
              </a:ext>
            </a:extLst>
          </p:cNvPr>
          <p:cNvSpPr txBox="1"/>
          <p:nvPr/>
        </p:nvSpPr>
        <p:spPr>
          <a:xfrm>
            <a:off x="3853543" y="624948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/>
              <a:t>One stop shop for all the developers..</a:t>
            </a:r>
          </a:p>
        </p:txBody>
      </p:sp>
    </p:spTree>
    <p:extLst>
      <p:ext uri="{BB962C8B-B14F-4D97-AF65-F5344CB8AC3E}">
        <p14:creationId xmlns:p14="http://schemas.microsoft.com/office/powerpoint/2010/main" val="988598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91F54-8485-8783-AC4F-D024BB5BA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 you a developer?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4F292-E392-3377-CE7A-563130838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525"/>
            <a:ext cx="10515600" cy="5086350"/>
          </a:xfrm>
        </p:spPr>
        <p:txBody>
          <a:bodyPr>
            <a:noAutofit/>
          </a:bodyPr>
          <a:lstStyle/>
          <a:p>
            <a:r>
              <a:rPr lang="en-US" sz="1200" dirty="0"/>
              <a:t>Are you tired of going to several communication channels like telegram, </a:t>
            </a:r>
            <a:r>
              <a:rPr lang="en-US" sz="1200" dirty="0" err="1"/>
              <a:t>whatsapp</a:t>
            </a:r>
            <a:r>
              <a:rPr lang="en-US" sz="1200" dirty="0"/>
              <a:t>, discord to get the information?</a:t>
            </a:r>
          </a:p>
          <a:p>
            <a:r>
              <a:rPr lang="en-US" sz="1200" dirty="0"/>
              <a:t>There is no one stop shop for developers</a:t>
            </a:r>
          </a:p>
          <a:p>
            <a:pPr marL="0" indent="0">
              <a:buNone/>
            </a:pPr>
            <a:r>
              <a:rPr lang="en-US" sz="1200" dirty="0"/>
              <a:t>Currently we don’t have any single one stop shop for the developers. Mentors, blogs, relaxing lounge,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Key features of the application – </a:t>
            </a:r>
          </a:p>
          <a:p>
            <a:r>
              <a:rPr lang="en-US" sz="1200" dirty="0"/>
              <a:t>The </a:t>
            </a:r>
            <a:r>
              <a:rPr lang="en-US" sz="1200" dirty="0" err="1"/>
              <a:t>SwagBag</a:t>
            </a:r>
            <a:r>
              <a:rPr lang="en-US" sz="1200" dirty="0"/>
              <a:t> – Your digital Collectible Bag </a:t>
            </a:r>
          </a:p>
          <a:p>
            <a:pPr marL="0" indent="0">
              <a:buNone/>
            </a:pPr>
            <a:r>
              <a:rPr lang="en-US" sz="1200" dirty="0"/>
              <a:t>Implemented features –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Features </a:t>
            </a:r>
            <a:r>
              <a:rPr lang="en-US" sz="1200" dirty="0"/>
              <a:t>– </a:t>
            </a:r>
          </a:p>
          <a:p>
            <a:r>
              <a:rPr lang="en-US" sz="1200" dirty="0"/>
              <a:t>The </a:t>
            </a:r>
            <a:r>
              <a:rPr lang="en-US" sz="1200" dirty="0" err="1"/>
              <a:t>SwagBag</a:t>
            </a:r>
            <a:r>
              <a:rPr lang="en-US" sz="1200" dirty="0"/>
              <a:t> – Your digital Collectible Bag </a:t>
            </a:r>
          </a:p>
          <a:p>
            <a:pPr lvl="1"/>
            <a:r>
              <a:rPr lang="en-US" sz="1200" dirty="0"/>
              <a:t>Collect your digital swags – own your swag, claim your ownership</a:t>
            </a:r>
          </a:p>
          <a:p>
            <a:pPr lvl="1"/>
            <a:r>
              <a:rPr lang="en-US" sz="1200" dirty="0"/>
              <a:t>Airdrops</a:t>
            </a:r>
          </a:p>
          <a:p>
            <a:r>
              <a:rPr lang="en-US" sz="1200" dirty="0"/>
              <a:t>Enter with a digital ID your own identity in the </a:t>
            </a:r>
            <a:r>
              <a:rPr lang="hi-IN" sz="1200" dirty="0"/>
              <a:t>अड्डा</a:t>
            </a:r>
            <a:endParaRPr lang="en-US" sz="1200" dirty="0"/>
          </a:p>
          <a:p>
            <a:r>
              <a:rPr lang="en-US" sz="1200" dirty="0"/>
              <a:t>Buy the Dip –  Concessional courses </a:t>
            </a:r>
          </a:p>
          <a:p>
            <a:pPr lvl="1"/>
            <a:r>
              <a:rPr lang="en-US" sz="1200" dirty="0"/>
              <a:t>Udemy, Coursera, </a:t>
            </a:r>
            <a:r>
              <a:rPr lang="en-US" sz="1200" dirty="0" err="1"/>
              <a:t>Skillshare</a:t>
            </a:r>
            <a:r>
              <a:rPr lang="en-US" sz="1200" dirty="0"/>
              <a:t>, Pluralsight, edX</a:t>
            </a:r>
          </a:p>
          <a:p>
            <a:r>
              <a:rPr lang="en-US" sz="1600" dirty="0"/>
              <a:t>Personal zero cost infra and network.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749D64-2D39-FFCA-3AB0-852AC2D4E616}"/>
              </a:ext>
            </a:extLst>
          </p:cNvPr>
          <p:cNvSpPr/>
          <p:nvPr/>
        </p:nvSpPr>
        <p:spPr>
          <a:xfrm>
            <a:off x="12338157" y="0"/>
            <a:ext cx="3289300" cy="1715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Players</a:t>
            </a:r>
          </a:p>
          <a:p>
            <a:pPr algn="ctr"/>
            <a:r>
              <a:rPr lang="en-US"/>
              <a:t>Education providers</a:t>
            </a:r>
          </a:p>
          <a:p>
            <a:pPr algn="ctr"/>
            <a:r>
              <a:rPr lang="en-US"/>
              <a:t>Developers</a:t>
            </a:r>
          </a:p>
          <a:p>
            <a:pPr algn="ctr"/>
            <a:r>
              <a:rPr lang="en-US"/>
              <a:t>Protocol owners-founders</a:t>
            </a:r>
          </a:p>
          <a:p>
            <a:pPr algn="ctr"/>
            <a:r>
              <a:rPr lang="en-US"/>
              <a:t>Hackers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8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C698-728E-694D-0036-33D305BF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8019"/>
            <a:ext cx="10515600" cy="1325563"/>
          </a:xfrm>
        </p:spPr>
        <p:txBody>
          <a:bodyPr/>
          <a:lstStyle/>
          <a:p>
            <a:r>
              <a:rPr lang="en-US" dirty="0"/>
              <a:t>Implemented Features &amp; Tech Stack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2147BD3-29A4-7508-FDAC-77D53AD78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914099"/>
              </p:ext>
            </p:extLst>
          </p:nvPr>
        </p:nvGraphicFramePr>
        <p:xfrm>
          <a:off x="71892" y="712821"/>
          <a:ext cx="12022757" cy="534186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3755">
                  <a:extLst>
                    <a:ext uri="{9D8B030D-6E8A-4147-A177-3AD203B41FA5}">
                      <a16:colId xmlns:a16="http://schemas.microsoft.com/office/drawing/2014/main" val="2985014582"/>
                    </a:ext>
                  </a:extLst>
                </a:gridCol>
                <a:gridCol w="5136395">
                  <a:extLst>
                    <a:ext uri="{9D8B030D-6E8A-4147-A177-3AD203B41FA5}">
                      <a16:colId xmlns:a16="http://schemas.microsoft.com/office/drawing/2014/main" val="371839382"/>
                    </a:ext>
                  </a:extLst>
                </a:gridCol>
                <a:gridCol w="2572927">
                  <a:extLst>
                    <a:ext uri="{9D8B030D-6E8A-4147-A177-3AD203B41FA5}">
                      <a16:colId xmlns:a16="http://schemas.microsoft.com/office/drawing/2014/main" val="1424209491"/>
                    </a:ext>
                  </a:extLst>
                </a:gridCol>
                <a:gridCol w="1859671">
                  <a:extLst>
                    <a:ext uri="{9D8B030D-6E8A-4147-A177-3AD203B41FA5}">
                      <a16:colId xmlns:a16="http://schemas.microsoft.com/office/drawing/2014/main" val="2329463448"/>
                    </a:ext>
                  </a:extLst>
                </a:gridCol>
                <a:gridCol w="770009">
                  <a:extLst>
                    <a:ext uri="{9D8B030D-6E8A-4147-A177-3AD203B41FA5}">
                      <a16:colId xmlns:a16="http://schemas.microsoft.com/office/drawing/2014/main" val="1081485312"/>
                    </a:ext>
                  </a:extLst>
                </a:gridCol>
              </a:tblGrid>
              <a:tr h="708162">
                <a:tc>
                  <a:txBody>
                    <a:bodyPr/>
                    <a:lstStyle/>
                    <a:p>
                      <a:r>
                        <a:rPr lang="en-US" dirty="0"/>
                        <a:t>What?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How?</a:t>
                      </a:r>
                    </a:p>
                    <a:p>
                      <a:r>
                        <a:rPr lang="en-US" dirty="0"/>
                        <a:t>(Tech components)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57213"/>
                  </a:ext>
                </a:extLst>
              </a:tr>
              <a:tr h="1450435">
                <a:tc>
                  <a:txBody>
                    <a:bodyPr/>
                    <a:lstStyle/>
                    <a:p>
                      <a:r>
                        <a:rPr lang="en-US" sz="1400" dirty="0"/>
                        <a:t>Enter the </a:t>
                      </a:r>
                      <a:r>
                        <a:rPr lang="hi-IN" sz="1400" dirty="0"/>
                        <a:t>अड्डा </a:t>
                      </a:r>
                      <a:r>
                        <a:rPr lang="en-US" sz="1400" dirty="0"/>
                        <a:t>– Your </a:t>
                      </a:r>
                      <a:r>
                        <a:rPr lang="en-US" sz="1400" b="1" dirty="0"/>
                        <a:t>unique identity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Mint your claim ticket to enter the </a:t>
                      </a:r>
                      <a:r>
                        <a:rPr lang="hi-IN" sz="1400" dirty="0"/>
                        <a:t>अड्डा </a:t>
                      </a: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Ticket changes colors based on the traits &amp; coins you accumulate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Implementation of dynamic NFT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Gasless</a:t>
                      </a:r>
                      <a:r>
                        <a:rPr lang="en-US" sz="1200" dirty="0"/>
                        <a:t> transactions of </a:t>
                      </a:r>
                      <a:r>
                        <a:rPr lang="en-US" sz="1200" dirty="0" err="1"/>
                        <a:t>Biconomy</a:t>
                      </a:r>
                      <a:r>
                        <a:rPr lang="en-US" sz="1200" dirty="0"/>
                        <a:t> through the new SDK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36617"/>
                  </a:ext>
                </a:extLst>
              </a:tr>
              <a:tr h="794996">
                <a:tc>
                  <a:txBody>
                    <a:bodyPr/>
                    <a:lstStyle/>
                    <a:p>
                      <a:r>
                        <a:rPr lang="en-US" sz="1200" dirty="0"/>
                        <a:t>Earn your </a:t>
                      </a:r>
                      <a:r>
                        <a:rPr lang="en-US" sz="1200" dirty="0" err="1"/>
                        <a:t>ethindia</a:t>
                      </a:r>
                      <a:r>
                        <a:rPr lang="en-US" sz="1200" dirty="0"/>
                        <a:t> coins by answering questions, help the community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Answer questions, get rewarded based on likes, fires &amp; other emojis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Use these rewards to avail discounts, get free NFTs to participate in hacks, events, claim swags, airdrops etc.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Leaderboard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Become a </a:t>
                      </a:r>
                      <a:r>
                        <a:rPr lang="en-US" sz="1200" dirty="0" err="1"/>
                        <a:t>Techguru</a:t>
                      </a:r>
                      <a:r>
                        <a:rPr lang="en-US" sz="1200" dirty="0"/>
                        <a:t>(1250 beyond), Tech genius(800-1250), </a:t>
                      </a:r>
                      <a:r>
                        <a:rPr lang="en-US" sz="1200" dirty="0" err="1"/>
                        <a:t>TechStar</a:t>
                      </a:r>
                      <a:r>
                        <a:rPr lang="en-US" sz="1200" dirty="0"/>
                        <a:t>(450-800), Rising star(100-450), Newbie (&lt;100)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Rewarding system through –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ERC-20 Tokens to all the contributors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Ranges -</a:t>
                      </a: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Fire – 5 points</a:t>
                      </a: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Like – 2 points</a:t>
                      </a: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Solidity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Polygon, Ethereum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288332"/>
                  </a:ext>
                </a:extLst>
              </a:tr>
              <a:tr h="905835">
                <a:tc>
                  <a:txBody>
                    <a:bodyPr/>
                    <a:lstStyle/>
                    <a:p>
                      <a:r>
                        <a:rPr lang="en-US" sz="1100" dirty="0"/>
                        <a:t>Developer Lounge – Chill out zone - Fun activities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Play games and earn tokens.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Phaser framework, </a:t>
                      </a:r>
                      <a:r>
                        <a:rPr lang="en-US" sz="1200" dirty="0" err="1"/>
                        <a:t>Valist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770429"/>
                  </a:ext>
                </a:extLst>
              </a:tr>
              <a:tr h="905835">
                <a:tc>
                  <a:txBody>
                    <a:bodyPr/>
                    <a:lstStyle/>
                    <a:p>
                      <a:r>
                        <a:rPr lang="en-US" sz="1200" dirty="0"/>
                        <a:t>Promote Regional 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Create regional content and earn based on likes, comments, share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Listen to podcasts, live streams in your own language.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YET TO IMPLEMENT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 err="1"/>
                        <a:t>Livepeer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458776"/>
                  </a:ext>
                </a:extLst>
              </a:tr>
            </a:tbl>
          </a:graphicData>
        </a:graphic>
      </p:graphicFrame>
      <p:pic>
        <p:nvPicPr>
          <p:cNvPr id="4100" name="Picture 4" descr="Biconomy price today, BICO to USD live, marketcap and chart | CoinMarketCap">
            <a:extLst>
              <a:ext uri="{FF2B5EF4-FFF2-40B4-BE49-F238E27FC236}">
                <a16:creationId xmlns:a16="http://schemas.microsoft.com/office/drawing/2014/main" id="{7321457A-11B0-3AF1-7D0A-1A8ADCC33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9553" y="1503128"/>
            <a:ext cx="584735" cy="584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88283A-930F-5469-70E0-BD027AA92206}"/>
              </a:ext>
            </a:extLst>
          </p:cNvPr>
          <p:cNvSpPr txBox="1"/>
          <p:nvPr/>
        </p:nvSpPr>
        <p:spPr>
          <a:xfrm>
            <a:off x="71892" y="6085635"/>
            <a:ext cx="119162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Backend/Hosting platform – Solidity, Phaser Framework, </a:t>
            </a:r>
            <a:r>
              <a:rPr lang="en-US" sz="1100" dirty="0" err="1"/>
              <a:t>Valist</a:t>
            </a:r>
            <a:endParaRPr lang="en-US" sz="1100" dirty="0"/>
          </a:p>
          <a:p>
            <a:r>
              <a:rPr lang="en-US" sz="1100" dirty="0"/>
              <a:t>Blockchains used – Ethereum, Polygon</a:t>
            </a:r>
          </a:p>
          <a:p>
            <a:r>
              <a:rPr lang="en-US" sz="1100" dirty="0"/>
              <a:t>Front end – React JS, HTML, </a:t>
            </a:r>
            <a:r>
              <a:rPr lang="en-US" sz="1100" dirty="0" err="1"/>
              <a:t>Javascript</a:t>
            </a:r>
            <a:endParaRPr lang="en-US" sz="1100" dirty="0"/>
          </a:p>
        </p:txBody>
      </p:sp>
      <p:pic>
        <p:nvPicPr>
          <p:cNvPr id="4102" name="Picture 6" descr="Solidity — Solidity 0.8.17 documentation">
            <a:extLst>
              <a:ext uri="{FF2B5EF4-FFF2-40B4-BE49-F238E27FC236}">
                <a16:creationId xmlns:a16="http://schemas.microsoft.com/office/drawing/2014/main" id="{7D88CE99-3D2B-1303-2529-B37012E1D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1498" y="2878170"/>
            <a:ext cx="405066" cy="40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FCA628F1-20F8-ED85-48BB-14359F5BA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5254" y="2922758"/>
            <a:ext cx="315889" cy="31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Livepeer Raises $20 Million With Backing From New Investors Alan Howard,  Tiger Global as Web3 Infrastructure Momentum Grows | Business Wire">
            <a:extLst>
              <a:ext uri="{FF2B5EF4-FFF2-40B4-BE49-F238E27FC236}">
                <a16:creationId xmlns:a16="http://schemas.microsoft.com/office/drawing/2014/main" id="{AABBF143-06E4-1CA4-1E15-BF73B1C4B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9553" y="5200805"/>
            <a:ext cx="584735" cy="29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60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C698-728E-694D-0036-33D305BF2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Implemented Features &amp; Tech Stack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2147BD3-29A4-7508-FDAC-77D53AD78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901863"/>
              </p:ext>
            </p:extLst>
          </p:nvPr>
        </p:nvGraphicFramePr>
        <p:xfrm>
          <a:off x="71892" y="1365965"/>
          <a:ext cx="12022757" cy="4436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3755">
                  <a:extLst>
                    <a:ext uri="{9D8B030D-6E8A-4147-A177-3AD203B41FA5}">
                      <a16:colId xmlns:a16="http://schemas.microsoft.com/office/drawing/2014/main" val="2985014582"/>
                    </a:ext>
                  </a:extLst>
                </a:gridCol>
                <a:gridCol w="5136395">
                  <a:extLst>
                    <a:ext uri="{9D8B030D-6E8A-4147-A177-3AD203B41FA5}">
                      <a16:colId xmlns:a16="http://schemas.microsoft.com/office/drawing/2014/main" val="371839382"/>
                    </a:ext>
                  </a:extLst>
                </a:gridCol>
                <a:gridCol w="2572927">
                  <a:extLst>
                    <a:ext uri="{9D8B030D-6E8A-4147-A177-3AD203B41FA5}">
                      <a16:colId xmlns:a16="http://schemas.microsoft.com/office/drawing/2014/main" val="1424209491"/>
                    </a:ext>
                  </a:extLst>
                </a:gridCol>
                <a:gridCol w="1859671">
                  <a:extLst>
                    <a:ext uri="{9D8B030D-6E8A-4147-A177-3AD203B41FA5}">
                      <a16:colId xmlns:a16="http://schemas.microsoft.com/office/drawing/2014/main" val="2329463448"/>
                    </a:ext>
                  </a:extLst>
                </a:gridCol>
                <a:gridCol w="770009">
                  <a:extLst>
                    <a:ext uri="{9D8B030D-6E8A-4147-A177-3AD203B41FA5}">
                      <a16:colId xmlns:a16="http://schemas.microsoft.com/office/drawing/2014/main" val="1081485312"/>
                    </a:ext>
                  </a:extLst>
                </a:gridCol>
              </a:tblGrid>
              <a:tr h="708162">
                <a:tc>
                  <a:txBody>
                    <a:bodyPr/>
                    <a:lstStyle/>
                    <a:p>
                      <a:r>
                        <a:rPr lang="en-US" dirty="0"/>
                        <a:t>What?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How?</a:t>
                      </a:r>
                    </a:p>
                    <a:p>
                      <a:r>
                        <a:rPr lang="en-US" dirty="0"/>
                        <a:t>(Tech components)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57213"/>
                  </a:ext>
                </a:extLst>
              </a:tr>
              <a:tr h="1450435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SwagBag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Wallet to airdrop swags by the founders, VCs and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36617"/>
                  </a:ext>
                </a:extLst>
              </a:tr>
              <a:tr h="794996">
                <a:tc>
                  <a:txBody>
                    <a:bodyPr/>
                    <a:lstStyle/>
                    <a:p>
                      <a:r>
                        <a:rPr lang="en-US" sz="1200" dirty="0"/>
                        <a:t>Earn your karma coins by answering questions, help the community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Answer questions, get rewarded based on likes, fires &amp; other emojis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Use these rewards to avail discounts, get free NFTs to participate in hacks, events, claim swags, airdrops etc.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Leaderboard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Become a </a:t>
                      </a:r>
                      <a:r>
                        <a:rPr lang="en-US" sz="1200" dirty="0" err="1"/>
                        <a:t>Techguru</a:t>
                      </a:r>
                      <a:r>
                        <a:rPr lang="en-US" sz="1200" dirty="0"/>
                        <a:t>(1250 beyond), Tech genius(800-1250), </a:t>
                      </a:r>
                      <a:r>
                        <a:rPr lang="en-US" sz="1200" dirty="0" err="1"/>
                        <a:t>TechStar</a:t>
                      </a:r>
                      <a:r>
                        <a:rPr lang="en-US" sz="1200" dirty="0"/>
                        <a:t>(450-800), Rising star(100-450), Newbie (&lt;100)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Rewarding system through –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ERC-20 Tokens to all the contributors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Ranges -</a:t>
                      </a: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Fire – 5 points</a:t>
                      </a: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Like – 2 points</a:t>
                      </a: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Solidity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Polygon, Ethereum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288332"/>
                  </a:ext>
                </a:extLst>
              </a:tr>
              <a:tr h="905835">
                <a:tc>
                  <a:txBody>
                    <a:bodyPr/>
                    <a:lstStyle/>
                    <a:p>
                      <a:r>
                        <a:rPr lang="en-US" sz="1200" dirty="0"/>
                        <a:t>Promote Regional 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Create regional content and earn based on likes, comments, share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Listen to podcasts, live streams in your own language.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YET TO IMPLEMENT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 err="1"/>
                        <a:t>Livepeer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030524"/>
                  </a:ext>
                </a:extLst>
              </a:tr>
            </a:tbl>
          </a:graphicData>
        </a:graphic>
      </p:graphicFrame>
      <p:pic>
        <p:nvPicPr>
          <p:cNvPr id="4100" name="Picture 4" descr="Biconomy price today, BICO to USD live, marketcap and chart | CoinMarketCap">
            <a:extLst>
              <a:ext uri="{FF2B5EF4-FFF2-40B4-BE49-F238E27FC236}">
                <a16:creationId xmlns:a16="http://schemas.microsoft.com/office/drawing/2014/main" id="{7321457A-11B0-3AF1-7D0A-1A8ADCC33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9553" y="2156272"/>
            <a:ext cx="584735" cy="584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88283A-930F-5469-70E0-BD027AA92206}"/>
              </a:ext>
            </a:extLst>
          </p:cNvPr>
          <p:cNvSpPr txBox="1"/>
          <p:nvPr/>
        </p:nvSpPr>
        <p:spPr>
          <a:xfrm>
            <a:off x="55759" y="5808808"/>
            <a:ext cx="11916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Backend – Solidity</a:t>
            </a:r>
          </a:p>
          <a:p>
            <a:r>
              <a:rPr lang="en-US" dirty="0"/>
              <a:t>Blockchains used – Ethereum, Polygon</a:t>
            </a:r>
          </a:p>
          <a:p>
            <a:r>
              <a:rPr lang="en-US" dirty="0"/>
              <a:t>Front end – React JS, HTML, </a:t>
            </a:r>
            <a:r>
              <a:rPr lang="en-US" dirty="0" err="1"/>
              <a:t>Javascript</a:t>
            </a:r>
            <a:endParaRPr lang="en-US" dirty="0"/>
          </a:p>
        </p:txBody>
      </p:sp>
      <p:pic>
        <p:nvPicPr>
          <p:cNvPr id="4102" name="Picture 6" descr="Solidity — Solidity 0.8.17 documentation">
            <a:extLst>
              <a:ext uri="{FF2B5EF4-FFF2-40B4-BE49-F238E27FC236}">
                <a16:creationId xmlns:a16="http://schemas.microsoft.com/office/drawing/2014/main" id="{7D88CE99-3D2B-1303-2529-B37012E1D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1498" y="3531314"/>
            <a:ext cx="405066" cy="40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FCA628F1-20F8-ED85-48BB-14359F5BA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5254" y="3575902"/>
            <a:ext cx="315889" cy="31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Livepeer Raises $20 Million With Backing From New Investors Alan Howard,  Tiger Global as Web3 Infrastructure Momentum Grows | Business Wire">
            <a:extLst>
              <a:ext uri="{FF2B5EF4-FFF2-40B4-BE49-F238E27FC236}">
                <a16:creationId xmlns:a16="http://schemas.microsoft.com/office/drawing/2014/main" id="{AABBF143-06E4-1CA4-1E15-BF73B1C4B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0005" y="4978600"/>
            <a:ext cx="584735" cy="29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542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A1F45-DD6E-52F7-B76D-F60A137D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Airdrop swags</a:t>
            </a:r>
          </a:p>
        </p:txBody>
      </p:sp>
      <p:pic>
        <p:nvPicPr>
          <p:cNvPr id="3076" name="Picture 4" descr="Sponsor Icon PNG Images, Vectors Free Download - Pngtree">
            <a:extLst>
              <a:ext uri="{FF2B5EF4-FFF2-40B4-BE49-F238E27FC236}">
                <a16:creationId xmlns:a16="http://schemas.microsoft.com/office/drawing/2014/main" id="{7727259B-E74C-CD42-F274-F50BBCB1B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533" y="628489"/>
            <a:ext cx="282892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397000-9EAD-7D3F-2A93-814A06F6C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8189" y="2543783"/>
            <a:ext cx="1055972" cy="1373374"/>
          </a:xfrm>
          <a:prstGeom prst="rect">
            <a:avLst/>
          </a:prstGeom>
        </p:spPr>
      </p:pic>
      <p:pic>
        <p:nvPicPr>
          <p:cNvPr id="3086" name="Picture 14" descr="Venture Capital icon. Simple element from startup icons collection. Creative  Venture Capital icon ui, ux, apps, software and infographics Stock Vector  Image &amp; Art - Alamy">
            <a:extLst>
              <a:ext uri="{FF2B5EF4-FFF2-40B4-BE49-F238E27FC236}">
                <a16:creationId xmlns:a16="http://schemas.microsoft.com/office/drawing/2014/main" id="{B8F92881-1548-CC2F-9F29-2FEEB3BD5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417" y="998624"/>
            <a:ext cx="842762" cy="86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CE93556-D9FB-ABB5-52A3-1B713FE09DC0}"/>
              </a:ext>
            </a:extLst>
          </p:cNvPr>
          <p:cNvGrpSpPr/>
          <p:nvPr/>
        </p:nvGrpSpPr>
        <p:grpSpPr>
          <a:xfrm>
            <a:off x="3970739" y="2238214"/>
            <a:ext cx="3478948" cy="3699068"/>
            <a:chOff x="3970739" y="2287255"/>
            <a:chExt cx="3478948" cy="36990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20383B9-D13C-CF82-D19A-9A8F39B62C82}"/>
                </a:ext>
              </a:extLst>
            </p:cNvPr>
            <p:cNvGrpSpPr/>
            <p:nvPr/>
          </p:nvGrpSpPr>
          <p:grpSpPr>
            <a:xfrm>
              <a:off x="3970739" y="2287255"/>
              <a:ext cx="3478948" cy="3655092"/>
              <a:chOff x="5029200" y="2357438"/>
              <a:chExt cx="2133600" cy="2143125"/>
            </a:xfrm>
          </p:grpSpPr>
          <p:pic>
            <p:nvPicPr>
              <p:cNvPr id="3074" name="Picture 2" descr="Airdrop Coin PNG Transparent Images Free Download | Vector Files | Pngtree">
                <a:extLst>
                  <a:ext uri="{FF2B5EF4-FFF2-40B4-BE49-F238E27FC236}">
                    <a16:creationId xmlns:a16="http://schemas.microsoft.com/office/drawing/2014/main" id="{EA60C2ED-334C-ED99-17AF-C4955A33DD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29200" y="2357438"/>
                <a:ext cx="2133600" cy="21431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Graphic 4" descr="Shirt with solid fill">
                <a:extLst>
                  <a:ext uri="{FF2B5EF4-FFF2-40B4-BE49-F238E27FC236}">
                    <a16:creationId xmlns:a16="http://schemas.microsoft.com/office/drawing/2014/main" id="{5F42AD27-9C7E-2EA3-B83A-4AF97345AB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803106" y="3668713"/>
                <a:ext cx="509587" cy="509587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45DEEF-A207-7254-6CFB-08322989930E}"/>
                </a:ext>
              </a:extLst>
            </p:cNvPr>
            <p:cNvSpPr txBox="1"/>
            <p:nvPr/>
          </p:nvSpPr>
          <p:spPr>
            <a:xfrm>
              <a:off x="4519240" y="5524658"/>
              <a:ext cx="25469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Developer’s wallet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240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21E90-0CDE-DFFF-A8B0-543AE94E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800" y="1783959"/>
            <a:ext cx="528320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The Vibe Meter – Bear or Bull?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0A50F-493E-F60A-CDF9-463D4D5E6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i="1" dirty="0"/>
              <a:t>General vibe or health of the workplace – High on </a:t>
            </a:r>
            <a:r>
              <a:rPr lang="en-US" sz="2000" i="1" dirty="0" err="1"/>
              <a:t>buidling</a:t>
            </a:r>
            <a:r>
              <a:rPr lang="en-US" sz="2000" i="1" dirty="0"/>
              <a:t> – BULL or low on </a:t>
            </a:r>
            <a:r>
              <a:rPr lang="en-US" sz="2000" i="1" dirty="0" err="1"/>
              <a:t>buidling</a:t>
            </a:r>
            <a:r>
              <a:rPr lang="en-US" sz="2000" i="1" dirty="0"/>
              <a:t> BEAR</a:t>
            </a:r>
          </a:p>
        </p:txBody>
      </p:sp>
      <p:sp>
        <p:nvSpPr>
          <p:cNvPr id="2055" name="Freeform: Shape 2054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3,335 Bull Market Illustrations &amp; Clip Art - iStock">
            <a:extLst>
              <a:ext uri="{FF2B5EF4-FFF2-40B4-BE49-F238E27FC236}">
                <a16:creationId xmlns:a16="http://schemas.microsoft.com/office/drawing/2014/main" id="{ADD43101-FB45-D64E-F813-A002557D25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46" r="552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 descr="Speedometer Low outline">
            <a:extLst>
              <a:ext uri="{FF2B5EF4-FFF2-40B4-BE49-F238E27FC236}">
                <a16:creationId xmlns:a16="http://schemas.microsoft.com/office/drawing/2014/main" id="{4788E438-CF31-DA86-08BB-80BF6D7D4C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00988" y="333153"/>
            <a:ext cx="2090382" cy="209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41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6610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573</Words>
  <Application>Microsoft Office PowerPoint</Application>
  <PresentationFormat>Widescreen</PresentationFormat>
  <Paragraphs>93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Are you a developer?</vt:lpstr>
      <vt:lpstr>Implemented Features &amp; Tech Stack</vt:lpstr>
      <vt:lpstr>Implemented Features &amp; Tech Stack</vt:lpstr>
      <vt:lpstr>Airdrop swags</vt:lpstr>
      <vt:lpstr>The Vibe Meter – Bear or Bull?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Ritu Jain</dc:creator>
  <cp:lastModifiedBy>Ritu Jain</cp:lastModifiedBy>
  <cp:revision>30</cp:revision>
  <dcterms:created xsi:type="dcterms:W3CDTF">2022-12-03T06:27:35Z</dcterms:created>
  <dcterms:modified xsi:type="dcterms:W3CDTF">2022-12-04T02:26:10Z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ff5c69e-9d09-4250-825e-b99a9d4db320_Enabled">
    <vt:lpwstr>true</vt:lpwstr>
  </property>
  <property fmtid="{D5CDD505-2E9C-101B-9397-08002B2CF9AE}" pid="3" name="MSIP_Label_6ff5c69e-9d09-4250-825e-b99a9d4db320_SetDate">
    <vt:lpwstr>2022-12-03T06:27:36Z</vt:lpwstr>
  </property>
  <property fmtid="{D5CDD505-2E9C-101B-9397-08002B2CF9AE}" pid="4" name="MSIP_Label_6ff5c69e-9d09-4250-825e-b99a9d4db320_Method">
    <vt:lpwstr>Standard</vt:lpwstr>
  </property>
  <property fmtid="{D5CDD505-2E9C-101B-9397-08002B2CF9AE}" pid="5" name="MSIP_Label_6ff5c69e-9d09-4250-825e-b99a9d4db320_Name">
    <vt:lpwstr>General</vt:lpwstr>
  </property>
  <property fmtid="{D5CDD505-2E9C-101B-9397-08002B2CF9AE}" pid="6" name="MSIP_Label_6ff5c69e-9d09-4250-825e-b99a9d4db320_SiteId">
    <vt:lpwstr>d79da2e9-d03a-4707-9da7-67a34ac6465c</vt:lpwstr>
  </property>
  <property fmtid="{D5CDD505-2E9C-101B-9397-08002B2CF9AE}" pid="7" name="MSIP_Label_6ff5c69e-9d09-4250-825e-b99a9d4db320_ActionId">
    <vt:lpwstr>4111bd09-8d39-41a5-8fc4-3ed06943dfa0</vt:lpwstr>
  </property>
  <property fmtid="{D5CDD505-2E9C-101B-9397-08002B2CF9AE}" pid="8" name="MSIP_Label_6ff5c69e-9d09-4250-825e-b99a9d4db320_ContentBits">
    <vt:lpwstr>0</vt:lpwstr>
  </property>
</Properties>
</file>