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64" r:id="rId3"/>
    <p:sldId id="256" r:id="rId4"/>
    <p:sldId id="257" r:id="rId5"/>
    <p:sldId id="258" r:id="rId6"/>
    <p:sldId id="262" r:id="rId7"/>
    <p:sldId id="259" r:id="rId8"/>
    <p:sldId id="260" r:id="rId9"/>
    <p:sldId id="266" r:id="rId10"/>
    <p:sldId id="267" r:id="rId11"/>
    <p:sldId id="263"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680065-F783-47A8-998D-61B38E6B1398}" type="datetimeFigureOut">
              <a:rPr lang="en-CA" smtClean="0"/>
              <a:t>2022-10-13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269225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80065-F783-47A8-998D-61B38E6B1398}" type="datetimeFigureOut">
              <a:rPr lang="en-CA" smtClean="0"/>
              <a:t>2022-10-13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265067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680065-F783-47A8-998D-61B38E6B1398}" type="datetimeFigureOut">
              <a:rPr lang="en-CA" smtClean="0"/>
              <a:t>2022-10-13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269833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680065-F783-47A8-998D-61B38E6B1398}" type="datetimeFigureOut">
              <a:rPr lang="en-CA" smtClean="0"/>
              <a:t>2022-10-13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EC3FC5-1C40-4A81-BC28-88E259F4EA62}"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23825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80065-F783-47A8-998D-61B38E6B1398}" type="datetimeFigureOut">
              <a:rPr lang="en-CA" smtClean="0"/>
              <a:t>2022-10-13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130590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680065-F783-47A8-998D-61B38E6B1398}" type="datetimeFigureOut">
              <a:rPr lang="en-CA" smtClean="0"/>
              <a:t>2022-10-13</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3437748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680065-F783-47A8-998D-61B38E6B1398}" type="datetimeFigureOut">
              <a:rPr lang="en-CA" smtClean="0"/>
              <a:t>2022-10-13</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1338215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80065-F783-47A8-998D-61B38E6B1398}" type="datetimeFigureOut">
              <a:rPr lang="en-CA" smtClean="0"/>
              <a:t>2022-10-13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3695137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80065-F783-47A8-998D-61B38E6B1398}" type="datetimeFigureOut">
              <a:rPr lang="en-CA" smtClean="0"/>
              <a:t>2022-10-13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169938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0680065-F783-47A8-998D-61B38E6B1398}" type="datetimeFigureOut">
              <a:rPr lang="en-CA" smtClean="0"/>
              <a:t>2022-10-13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99295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80065-F783-47A8-998D-61B38E6B1398}" type="datetimeFigureOut">
              <a:rPr lang="en-CA" smtClean="0"/>
              <a:t>2022-10-13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60210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680065-F783-47A8-998D-61B38E6B1398}" type="datetimeFigureOut">
              <a:rPr lang="en-CA" smtClean="0"/>
              <a:t>2022-10-13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104347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680065-F783-47A8-998D-61B38E6B1398}" type="datetimeFigureOut">
              <a:rPr lang="en-CA" smtClean="0"/>
              <a:t>2022-10-13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270043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0680065-F783-47A8-998D-61B38E6B1398}" type="datetimeFigureOut">
              <a:rPr lang="en-CA" smtClean="0"/>
              <a:t>2022-10-13</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220375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680065-F783-47A8-998D-61B38E6B1398}" type="datetimeFigureOut">
              <a:rPr lang="en-CA" smtClean="0"/>
              <a:t>2022-10-13</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231212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0680065-F783-47A8-998D-61B38E6B1398}" type="datetimeFigureOut">
              <a:rPr lang="en-CA" smtClean="0"/>
              <a:t>2022-10-13</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378155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80065-F783-47A8-998D-61B38E6B1398}" type="datetimeFigureOut">
              <a:rPr lang="en-CA" smtClean="0"/>
              <a:t>2022-10-13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EC3FC5-1C40-4A81-BC28-88E259F4EA62}" type="slidenum">
              <a:rPr lang="en-CA" smtClean="0"/>
              <a:t>‹#›</a:t>
            </a:fld>
            <a:endParaRPr lang="en-CA"/>
          </a:p>
        </p:txBody>
      </p:sp>
    </p:spTree>
    <p:extLst>
      <p:ext uri="{BB962C8B-B14F-4D97-AF65-F5344CB8AC3E}">
        <p14:creationId xmlns:p14="http://schemas.microsoft.com/office/powerpoint/2010/main" val="371846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0680065-F783-47A8-998D-61B38E6B1398}" type="datetimeFigureOut">
              <a:rPr lang="en-CA" smtClean="0"/>
              <a:t>2022-10-13</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EC3FC5-1C40-4A81-BC28-88E259F4EA62}" type="slidenum">
              <a:rPr lang="en-CA" smtClean="0"/>
              <a:t>‹#›</a:t>
            </a:fld>
            <a:endParaRPr lang="en-CA"/>
          </a:p>
        </p:txBody>
      </p:sp>
    </p:spTree>
    <p:extLst>
      <p:ext uri="{BB962C8B-B14F-4D97-AF65-F5344CB8AC3E}">
        <p14:creationId xmlns:p14="http://schemas.microsoft.com/office/powerpoint/2010/main" val="2695548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CDBF-B4E7-A552-6846-975FB649D045}"/>
              </a:ext>
            </a:extLst>
          </p:cNvPr>
          <p:cNvSpPr>
            <a:spLocks noGrp="1"/>
          </p:cNvSpPr>
          <p:nvPr>
            <p:ph type="title"/>
          </p:nvPr>
        </p:nvSpPr>
        <p:spPr/>
        <p:txBody>
          <a:bodyPr/>
          <a:lstStyle/>
          <a:p>
            <a:pPr algn="ctr"/>
            <a:r>
              <a:rPr lang="en-US" dirty="0">
                <a:solidFill>
                  <a:schemeClr val="bg1"/>
                </a:solidFill>
                <a:latin typeface="Calibri" panose="020F0502020204030204" pitchFamily="34" charset="0"/>
                <a:cs typeface="Calibri" panose="020F0502020204030204" pitchFamily="34" charset="0"/>
              </a:rPr>
              <a:t>Assignment 1</a:t>
            </a:r>
            <a:br>
              <a:rPr lang="en-US" dirty="0">
                <a:latin typeface="Calibri" panose="020F0502020204030204" pitchFamily="34" charset="0"/>
                <a:cs typeface="Calibri" panose="020F0502020204030204" pitchFamily="34" charset="0"/>
              </a:rPr>
            </a:br>
            <a:r>
              <a:rPr lang="en-US" sz="3600" b="0" i="0" dirty="0">
                <a:solidFill>
                  <a:schemeClr val="accent3">
                    <a:lumMod val="20000"/>
                    <a:lumOff val="80000"/>
                  </a:schemeClr>
                </a:solidFill>
                <a:effectLst/>
                <a:latin typeface="Calibri" panose="020F0502020204030204" pitchFamily="34" charset="0"/>
                <a:cs typeface="Calibri" panose="020F0502020204030204" pitchFamily="34" charset="0"/>
              </a:rPr>
              <a:t>Build a performing machine learning algorithm</a:t>
            </a:r>
            <a:br>
              <a:rPr lang="en-US" b="0" i="0" dirty="0">
                <a:solidFill>
                  <a:srgbClr val="212529"/>
                </a:solidFill>
                <a:effectLst/>
                <a:latin typeface="Calibri" panose="020F0502020204030204" pitchFamily="34" charset="0"/>
                <a:cs typeface="Calibri" panose="020F0502020204030204" pitchFamily="34" charset="0"/>
              </a:rPr>
            </a:br>
            <a:endParaRPr lang="en-CA"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96537FE-DB56-20DA-9D8E-F09EA531014C}"/>
              </a:ext>
            </a:extLst>
          </p:cNvPr>
          <p:cNvSpPr>
            <a:spLocks noGrp="1"/>
          </p:cNvSpPr>
          <p:nvPr>
            <p:ph idx="1"/>
          </p:nvPr>
        </p:nvSpPr>
        <p:spPr>
          <a:xfrm>
            <a:off x="1103312" y="2052918"/>
            <a:ext cx="8946541" cy="4263906"/>
          </a:xfrm>
        </p:spPr>
        <p:txBody>
          <a:bodyPr>
            <a:normAutofit/>
          </a:bodyPr>
          <a:lstStyle/>
          <a:p>
            <a:pPr marL="0" indent="0">
              <a:buNone/>
            </a:pPr>
            <a:endParaRPr lang="en-CA"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CA" sz="2800" dirty="0">
                <a:effectLst/>
                <a:latin typeface="Calibri" panose="020F0502020204030204" pitchFamily="34" charset="0"/>
                <a:ea typeface="Calibri" panose="020F0502020204030204" pitchFamily="34" charset="0"/>
                <a:cs typeface="Calibri" panose="020F0502020204030204" pitchFamily="34" charset="0"/>
              </a:rPr>
              <a:t>Course - </a:t>
            </a:r>
            <a:r>
              <a:rPr lang="en-CA" sz="2800" kern="1800" dirty="0">
                <a:solidFill>
                  <a:schemeClr val="accent3">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Big Data Fundamentals - Data Storage Networking</a:t>
            </a:r>
          </a:p>
          <a:p>
            <a:pPr marL="0" indent="0">
              <a:buNone/>
            </a:pPr>
            <a:r>
              <a:rPr lang="en-CA" sz="28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Instructor</a:t>
            </a:r>
            <a:r>
              <a:rPr lang="en-CA" sz="2800" dirty="0">
                <a:solidFill>
                  <a:schemeClr val="accent3">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 Parisa </a:t>
            </a:r>
            <a:r>
              <a:rPr lang="en-CA" sz="2800" dirty="0" err="1">
                <a:solidFill>
                  <a:schemeClr val="accent3">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Naraei</a:t>
            </a:r>
            <a:endParaRPr lang="en-CA" sz="2800" dirty="0">
              <a:solidFill>
                <a:schemeClr val="accent3">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800"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indent="0" algn="r">
              <a:buNone/>
            </a:pPr>
            <a:endParaRPr lang="en-CA" sz="1800"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CA" dirty="0">
                <a:solidFill>
                  <a:schemeClr val="accent1">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                                      </a:t>
            </a:r>
            <a:r>
              <a:rPr lang="en-CA" b="1" dirty="0">
                <a:solidFill>
                  <a:schemeClr val="accent1">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Performed by  </a:t>
            </a:r>
          </a:p>
          <a:p>
            <a:pPr marL="0" indent="0" algn="ctr">
              <a:buNone/>
            </a:pPr>
            <a:r>
              <a:rPr lang="en-CA" dirty="0">
                <a:effectLst/>
                <a:latin typeface="Calibri" panose="020F0502020204030204" pitchFamily="34" charset="0"/>
                <a:ea typeface="Calibri" panose="020F0502020204030204" pitchFamily="34" charset="0"/>
                <a:cs typeface="Calibri" panose="020F0502020204030204" pitchFamily="34" charset="0"/>
              </a:rPr>
              <a:t>   									</a:t>
            </a:r>
            <a:r>
              <a:rPr lang="en-CA" dirty="0">
                <a:latin typeface="Calibri" panose="020F0502020204030204" pitchFamily="34" charset="0"/>
                <a:ea typeface="Calibri" panose="020F0502020204030204" pitchFamily="34" charset="0"/>
                <a:cs typeface="Calibri" panose="020F0502020204030204" pitchFamily="34" charset="0"/>
              </a:rPr>
              <a:t>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Harshil</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Mukesh Bhavsar (C0863170) </a:t>
            </a:r>
          </a:p>
          <a:p>
            <a:pPr marL="0" indent="0" algn="ctr">
              <a:buNone/>
            </a:pP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Ritu</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Vinodbhai</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Kumbhani</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(C0865677) </a:t>
            </a:r>
          </a:p>
          <a:p>
            <a:pPr marL="0" indent="0" algn="r">
              <a:buNone/>
            </a:pP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Shivam</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Arvindbhai</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Machhi</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(C0871186)</a:t>
            </a:r>
            <a:endParaRPr lang="en-CA" dirty="0">
              <a:solidFill>
                <a:schemeClr val="accent3">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1005178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E4A7-9E47-114D-3046-2069A7EEB536}"/>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Best model for heart disease prediction</a:t>
            </a:r>
            <a:endParaRPr lang="en-CA"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E07EFB3-A00C-331D-6708-172FFC2E7E3C}"/>
              </a:ext>
            </a:extLst>
          </p:cNvPr>
          <p:cNvSpPr>
            <a:spLocks noGrp="1"/>
          </p:cNvSpPr>
          <p:nvPr>
            <p:ph idx="1"/>
          </p:nvPr>
        </p:nvSpPr>
        <p:spPr/>
        <p:txBody>
          <a:bodyPr/>
          <a:lstStyle/>
          <a:p>
            <a:r>
              <a:rPr lang="en-US" dirty="0">
                <a:solidFill>
                  <a:schemeClr val="accent3">
                    <a:lumMod val="20000"/>
                    <a:lumOff val="80000"/>
                  </a:schemeClr>
                </a:solidFill>
                <a:latin typeface="Calibri" panose="020F0502020204030204" pitchFamily="34" charset="0"/>
                <a:cs typeface="Calibri" panose="020F0502020204030204" pitchFamily="34" charset="0"/>
              </a:rPr>
              <a:t>Gradient Boost </a:t>
            </a:r>
          </a:p>
          <a:p>
            <a:pPr marL="0" indent="0">
              <a:buNone/>
            </a:pPr>
            <a:r>
              <a:rPr lang="en-CA" dirty="0">
                <a:solidFill>
                  <a:schemeClr val="accent3">
                    <a:lumMod val="20000"/>
                    <a:lumOff val="80000"/>
                  </a:schemeClr>
                </a:solidFill>
                <a:latin typeface="Calibri" panose="020F0502020204030204" pitchFamily="34" charset="0"/>
                <a:cs typeface="Calibri" panose="020F0502020204030204" pitchFamily="34" charset="0"/>
              </a:rPr>
              <a:t>		We have got the accuracy of 0.82.</a:t>
            </a:r>
          </a:p>
          <a:p>
            <a:pPr marL="0" indent="0">
              <a:buNone/>
            </a:pPr>
            <a:endParaRPr lang="en-CA" dirty="0">
              <a:solidFill>
                <a:schemeClr val="accent3">
                  <a:lumMod val="20000"/>
                  <a:lumOff val="80000"/>
                </a:schemeClr>
              </a:solidFill>
              <a:latin typeface="Calibri" panose="020F0502020204030204" pitchFamily="34" charset="0"/>
              <a:cs typeface="Calibri" panose="020F0502020204030204" pitchFamily="34" charset="0"/>
            </a:endParaRPr>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3C668629-5D58-EA86-C84C-73CABB10CA58}"/>
              </a:ext>
            </a:extLst>
          </p:cNvPr>
          <p:cNvPicPr>
            <a:picLocks noChangeAspect="1"/>
          </p:cNvPicPr>
          <p:nvPr/>
        </p:nvPicPr>
        <p:blipFill>
          <a:blip r:embed="rId2"/>
          <a:stretch>
            <a:fillRect/>
          </a:stretch>
        </p:blipFill>
        <p:spPr>
          <a:xfrm>
            <a:off x="1562100" y="3061652"/>
            <a:ext cx="7829550" cy="3186747"/>
          </a:xfrm>
          <a:prstGeom prst="rect">
            <a:avLst/>
          </a:prstGeom>
        </p:spPr>
      </p:pic>
    </p:spTree>
    <p:extLst>
      <p:ext uri="{BB962C8B-B14F-4D97-AF65-F5344CB8AC3E}">
        <p14:creationId xmlns:p14="http://schemas.microsoft.com/office/powerpoint/2010/main" val="238296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F9B4-6E95-DB2D-AF58-553A3350C6EA}"/>
              </a:ext>
            </a:extLst>
          </p:cNvPr>
          <p:cNvSpPr>
            <a:spLocks noGrp="1"/>
          </p:cNvSpPr>
          <p:nvPr>
            <p:ph type="title"/>
          </p:nvPr>
        </p:nvSpPr>
        <p:spPr/>
        <p:txBody>
          <a:bodyPr/>
          <a:lstStyle/>
          <a:p>
            <a:r>
              <a:rPr lang="en-CA" sz="4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CA" sz="4800" u="none" strike="noStrike" dirty="0">
                <a:solidFill>
                  <a:srgbClr val="000000"/>
                </a:solidFill>
                <a:effectLst/>
                <a:uFill>
                  <a:solidFill>
                    <a:srgbClr val="000000"/>
                  </a:solidFill>
                </a:uFill>
                <a:latin typeface="Calibri" panose="020F0502020204030204" pitchFamily="34" charset="0"/>
                <a:ea typeface="Times New Roman" panose="02020603050405020304" pitchFamily="18" charset="0"/>
                <a:cs typeface="Calibri" panose="020F0502020204030204" pitchFamily="34" charset="0"/>
              </a:rPr>
              <a:t>Graphical Representations:</a:t>
            </a:r>
            <a:br>
              <a:rPr lang="en-CA" sz="1800" u="none" strike="noStrike" dirty="0">
                <a:solidFill>
                  <a:srgbClr val="000000"/>
                </a:solidFill>
                <a:effectLst/>
                <a:uFill>
                  <a:solidFill>
                    <a:srgbClr val="000000"/>
                  </a:solidFill>
                </a:uFill>
                <a:latin typeface="Calibri" panose="020F0502020204030204" pitchFamily="34" charset="0"/>
                <a:ea typeface="Times New Roman" panose="02020603050405020304" pitchFamily="18" charset="0"/>
                <a:cs typeface="Calibri" panose="020F0502020204030204" pitchFamily="34" charset="0"/>
              </a:rPr>
            </a:br>
            <a:endParaRPr lang="en-CA"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F742635-8D05-8725-67F3-528B67B4C36A}"/>
              </a:ext>
            </a:extLst>
          </p:cNvPr>
          <p:cNvSpPr>
            <a:spLocks noGrp="1"/>
          </p:cNvSpPr>
          <p:nvPr>
            <p:ph idx="1"/>
          </p:nvPr>
        </p:nvSpPr>
        <p:spPr/>
        <p:txBody>
          <a:bodyPr>
            <a:normAutofit/>
          </a:bodyPr>
          <a:lstStyle/>
          <a:p>
            <a:pPr marL="0" indent="0" algn="just">
              <a:buNone/>
            </a:pPr>
            <a:r>
              <a:rPr lang="en-US" sz="3600" dirty="0">
                <a:solidFill>
                  <a:schemeClr val="accent3">
                    <a:lumMod val="20000"/>
                    <a:lumOff val="80000"/>
                  </a:schemeClr>
                </a:solidFill>
                <a:latin typeface="Calibri" panose="020F0502020204030204" pitchFamily="34" charset="0"/>
                <a:cs typeface="Calibri" panose="020F0502020204030204" pitchFamily="34" charset="0"/>
              </a:rPr>
              <a:t>On the basis of the approvals and rejections, the analyses of suggested systems are determined. Graphical charts can be used to quantify this. The information may be provided dynamically.</a:t>
            </a:r>
            <a:endParaRPr lang="en-CA" sz="3600" dirty="0">
              <a:solidFill>
                <a:schemeClr val="accent3">
                  <a:lumMod val="20000"/>
                  <a:lumOff val="8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38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7ABD-6320-A97E-B79A-DD786C1FF8CA}"/>
              </a:ext>
            </a:extLst>
          </p:cNvPr>
          <p:cNvSpPr>
            <a:spLocks noGrp="1"/>
          </p:cNvSpPr>
          <p:nvPr>
            <p:ph type="title"/>
          </p:nvPr>
        </p:nvSpPr>
        <p:spPr/>
        <p:txBody>
          <a:bodyPr/>
          <a:lstStyle/>
          <a:p>
            <a:r>
              <a:rPr lang="en-US" dirty="0">
                <a:solidFill>
                  <a:schemeClr val="bg1"/>
                </a:solidFill>
              </a:rPr>
              <a:t>Graph (</a:t>
            </a:r>
            <a:r>
              <a:rPr lang="en-US" dirty="0" err="1">
                <a:solidFill>
                  <a:schemeClr val="bg1"/>
                </a:solidFill>
              </a:rPr>
              <a:t>Gradiant</a:t>
            </a:r>
            <a:r>
              <a:rPr lang="en-US" dirty="0">
                <a:solidFill>
                  <a:schemeClr val="bg1"/>
                </a:solidFill>
              </a:rPr>
              <a:t> Boost)</a:t>
            </a:r>
            <a:endParaRPr lang="en-CA" dirty="0">
              <a:solidFill>
                <a:schemeClr val="bg1"/>
              </a:solidFill>
            </a:endParaRPr>
          </a:p>
        </p:txBody>
      </p:sp>
      <p:pic>
        <p:nvPicPr>
          <p:cNvPr id="4" name="Content Placeholder 3" descr="Chart, line chart, scatter chart&#10;&#10;Description automatically generated">
            <a:extLst>
              <a:ext uri="{FF2B5EF4-FFF2-40B4-BE49-F238E27FC236}">
                <a16:creationId xmlns:a16="http://schemas.microsoft.com/office/drawing/2014/main" id="{37CA1E28-FFAE-64D8-1F67-CC1B9D309B3B}"/>
              </a:ext>
            </a:extLst>
          </p:cNvPr>
          <p:cNvPicPr>
            <a:picLocks noGrp="1" noChangeAspect="1"/>
          </p:cNvPicPr>
          <p:nvPr>
            <p:ph idx="1"/>
          </p:nvPr>
        </p:nvPicPr>
        <p:blipFill>
          <a:blip r:embed="rId2"/>
          <a:stretch>
            <a:fillRect/>
          </a:stretch>
        </p:blipFill>
        <p:spPr>
          <a:xfrm>
            <a:off x="874897" y="1853248"/>
            <a:ext cx="8947150" cy="2631092"/>
          </a:xfrm>
          <a:prstGeom prst="rect">
            <a:avLst/>
          </a:prstGeom>
        </p:spPr>
      </p:pic>
    </p:spTree>
    <p:extLst>
      <p:ext uri="{BB962C8B-B14F-4D97-AF65-F5344CB8AC3E}">
        <p14:creationId xmlns:p14="http://schemas.microsoft.com/office/powerpoint/2010/main" val="299819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6D54-D5EC-2A30-B086-19B6B9CEA68F}"/>
              </a:ext>
            </a:extLst>
          </p:cNvPr>
          <p:cNvSpPr>
            <a:spLocks noGrp="1"/>
          </p:cNvSpPr>
          <p:nvPr>
            <p:ph type="title"/>
          </p:nvPr>
        </p:nvSpPr>
        <p:spPr/>
        <p:txBody>
          <a:bodyPr/>
          <a:lstStyle/>
          <a:p>
            <a:r>
              <a:rPr lang="en-US" dirty="0">
                <a:solidFill>
                  <a:srgbClr val="FF5050"/>
                </a:solidFill>
              </a:rPr>
              <a:t>Conclusion :-</a:t>
            </a:r>
            <a:endParaRPr lang="en-CA" dirty="0">
              <a:solidFill>
                <a:srgbClr val="FF5050"/>
              </a:solidFill>
            </a:endParaRPr>
          </a:p>
        </p:txBody>
      </p:sp>
      <p:sp>
        <p:nvSpPr>
          <p:cNvPr id="3" name="Content Placeholder 2">
            <a:extLst>
              <a:ext uri="{FF2B5EF4-FFF2-40B4-BE49-F238E27FC236}">
                <a16:creationId xmlns:a16="http://schemas.microsoft.com/office/drawing/2014/main" id="{A549B4F0-8C29-492B-94ED-939AC4043946}"/>
              </a:ext>
            </a:extLst>
          </p:cNvPr>
          <p:cNvSpPr>
            <a:spLocks noGrp="1"/>
          </p:cNvSpPr>
          <p:nvPr>
            <p:ph idx="1"/>
          </p:nvPr>
        </p:nvSpPr>
        <p:spPr/>
        <p:txBody>
          <a:bodyPr/>
          <a:lstStyle/>
          <a:p>
            <a:pPr marL="0" indent="0" algn="just">
              <a:buNone/>
            </a:pPr>
            <a:r>
              <a:rPr lang="en-CA" sz="2800"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From the overall training of the 6 classifier models and testing them on the testing set we conclude that we achieved the highest accuracy of </a:t>
            </a:r>
            <a:r>
              <a:rPr lang="en-CA" sz="2800" b="1"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81</a:t>
            </a:r>
            <a:r>
              <a:rPr lang="en-CA" sz="2800"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with the gradient boosting classifier. The model seems to be performing well and is also not overtrained.</a:t>
            </a:r>
            <a:endParaRPr lang="en-CA" sz="2800" dirty="0">
              <a:solidFill>
                <a:schemeClr val="accent3">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12930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70C2-EDBC-F3BB-B4FF-6D6919CA11EB}"/>
              </a:ext>
            </a:extLst>
          </p:cNvPr>
          <p:cNvSpPr>
            <a:spLocks noGrp="1"/>
          </p:cNvSpPr>
          <p:nvPr>
            <p:ph type="title"/>
          </p:nvPr>
        </p:nvSpPr>
        <p:spPr>
          <a:xfrm>
            <a:off x="3592285" y="2822694"/>
            <a:ext cx="8306009" cy="1400530"/>
          </a:xfrm>
        </p:spPr>
        <p:txBody>
          <a:bodyPr/>
          <a:lstStyle/>
          <a:p>
            <a:r>
              <a:rPr lang="en-US" sz="6000" dirty="0">
                <a:solidFill>
                  <a:schemeClr val="accent3">
                    <a:lumMod val="20000"/>
                    <a:lumOff val="80000"/>
                  </a:schemeClr>
                </a:solidFill>
                <a:latin typeface="Calibri" panose="020F0502020204030204" pitchFamily="34" charset="0"/>
                <a:cs typeface="Calibri" panose="020F0502020204030204" pitchFamily="34" charset="0"/>
              </a:rPr>
              <a:t>Any questions?</a:t>
            </a:r>
            <a:endParaRPr lang="en-CA" sz="6000" dirty="0">
              <a:solidFill>
                <a:schemeClr val="accent3">
                  <a:lumMod val="20000"/>
                  <a:lumOff val="8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08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05CC-2FC2-EAD7-7AD3-3EB8A959FF0B}"/>
              </a:ext>
            </a:extLst>
          </p:cNvPr>
          <p:cNvSpPr>
            <a:spLocks noGrp="1"/>
          </p:cNvSpPr>
          <p:nvPr>
            <p:ph type="title"/>
          </p:nvPr>
        </p:nvSpPr>
        <p:spPr>
          <a:xfrm>
            <a:off x="1664028" y="909918"/>
            <a:ext cx="9404723" cy="668716"/>
          </a:xfrm>
        </p:spPr>
        <p:txBody>
          <a:bodyPr/>
          <a:lstStyle/>
          <a:p>
            <a:r>
              <a:rPr lang="en-CA"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3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Set Information:</a:t>
            </a:r>
            <a:br>
              <a:rPr lang="en-CA" sz="1800" dirty="0">
                <a:effectLst/>
                <a:latin typeface="Calibri" panose="020F0502020204030204" pitchFamily="34" charset="0"/>
                <a:ea typeface="Calibri" panose="020F0502020204030204" pitchFamily="34" charset="0"/>
                <a:cs typeface="Calibri" panose="020F0502020204030204" pitchFamily="34" charset="0"/>
              </a:rPr>
            </a:br>
            <a:endParaRPr lang="en-CA"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8B6756F-F93E-23F5-5FAD-2CF58F545229}"/>
              </a:ext>
            </a:extLst>
          </p:cNvPr>
          <p:cNvSpPr>
            <a:spLocks noGrp="1"/>
          </p:cNvSpPr>
          <p:nvPr>
            <p:ph idx="1"/>
          </p:nvPr>
        </p:nvSpPr>
        <p:spPr/>
        <p:txBody>
          <a:bodyPr/>
          <a:lstStyle/>
          <a:p>
            <a:pPr marL="342900" lvl="0" indent="-342900" algn="just">
              <a:lnSpc>
                <a:spcPct val="107000"/>
              </a:lnSpc>
              <a:buFont typeface="Courier New" panose="02070309020205020404" pitchFamily="49" charset="0"/>
              <a:buChar char="o"/>
            </a:pP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Processed Cleveland data contains 14 classes such as</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age','sex','cp','</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trestbps</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chol</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fbs</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restecg</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thalach</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exang</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oldpeak</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'slope', 'ca', '</a:t>
            </a:r>
            <a:r>
              <a:rPr lang="en-CA" dirty="0" err="1">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thal</a:t>
            </a: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'num'.</a:t>
            </a:r>
            <a:endParaRPr lang="en-CA" dirty="0">
              <a:solidFill>
                <a:schemeClr val="accent3">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ourier New" panose="02070309020205020404" pitchFamily="49" charset="0"/>
              <a:buChar char="o"/>
            </a:pP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As the num column is the one which defines if the patient has the heart disease or not we have 13 independent variables and 1 dependent variable.</a:t>
            </a:r>
            <a:endParaRPr lang="en-CA" dirty="0">
              <a:solidFill>
                <a:schemeClr val="accent3">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pPr>
            <a:r>
              <a:rPr lang="en-CA"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We aim to train the classification model which has the highest accuracy for predicting the value of the num.</a:t>
            </a:r>
            <a:endParaRPr lang="en-CA" dirty="0">
              <a:solidFill>
                <a:schemeClr val="accent3">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38203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FA3D-6DE6-692E-2AF0-E6285CCE033A}"/>
              </a:ext>
            </a:extLst>
          </p:cNvPr>
          <p:cNvSpPr>
            <a:spLocks noGrp="1"/>
          </p:cNvSpPr>
          <p:nvPr>
            <p:ph type="ctrTitle"/>
          </p:nvPr>
        </p:nvSpPr>
        <p:spPr>
          <a:xfrm>
            <a:off x="772357" y="701336"/>
            <a:ext cx="9208256" cy="4076045"/>
          </a:xfrm>
        </p:spPr>
        <p:txBody>
          <a:bodyPr/>
          <a:lstStyle/>
          <a:p>
            <a:r>
              <a:rPr lang="en-CA" dirty="0">
                <a:solidFill>
                  <a:schemeClr val="bg1"/>
                </a:solidFill>
              </a:rPr>
              <a:t>					</a:t>
            </a:r>
            <a:r>
              <a:rPr lang="en-CA" dirty="0">
                <a:solidFill>
                  <a:schemeClr val="bg1"/>
                </a:solidFill>
                <a:latin typeface="Calibri" panose="020F0502020204030204" pitchFamily="34" charset="0"/>
                <a:cs typeface="Calibri" panose="020F0502020204030204" pitchFamily="34" charset="0"/>
              </a:rPr>
              <a:t>Abstract</a:t>
            </a:r>
            <a:br>
              <a:rPr lang="en-CA" dirty="0"/>
            </a:br>
            <a:br>
              <a:rPr lang="en-CA" dirty="0"/>
            </a:br>
            <a:r>
              <a:rPr lang="en-CA" sz="4400" b="1" dirty="0">
                <a:solidFill>
                  <a:schemeClr val="accent3">
                    <a:lumMod val="20000"/>
                    <a:lumOff val="80000"/>
                  </a:schemeClr>
                </a:solidFill>
                <a:latin typeface="Calibri" panose="020F0502020204030204" pitchFamily="34" charset="0"/>
                <a:cs typeface="Calibri" panose="020F0502020204030204" pitchFamily="34" charset="0"/>
              </a:rPr>
              <a:t>Prediction of heart diseases using Machine Learning Algorithm</a:t>
            </a:r>
          </a:p>
        </p:txBody>
      </p:sp>
    </p:spTree>
    <p:extLst>
      <p:ext uri="{BB962C8B-B14F-4D97-AF65-F5344CB8AC3E}">
        <p14:creationId xmlns:p14="http://schemas.microsoft.com/office/powerpoint/2010/main" val="12260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1A75-4CDC-75EF-35C7-4E7C496BB001}"/>
              </a:ext>
            </a:extLst>
          </p:cNvPr>
          <p:cNvSpPr>
            <a:spLocks noGrp="1"/>
          </p:cNvSpPr>
          <p:nvPr>
            <p:ph type="title"/>
          </p:nvPr>
        </p:nvSpPr>
        <p:spPr/>
        <p:txBody>
          <a:bodyPr/>
          <a:lstStyle/>
          <a:p>
            <a:r>
              <a:rPr lang="en-CA" b="1" dirty="0">
                <a:solidFill>
                  <a:schemeClr val="bg1"/>
                </a:solidFill>
              </a:rPr>
              <a:t>								</a:t>
            </a:r>
            <a:r>
              <a:rPr lang="en-CA" sz="6000" b="1" dirty="0">
                <a:solidFill>
                  <a:schemeClr val="bg1"/>
                </a:solidFill>
                <a:latin typeface="Calibri" panose="020F0502020204030204" pitchFamily="34" charset="0"/>
                <a:cs typeface="Calibri" panose="020F0502020204030204" pitchFamily="34" charset="0"/>
              </a:rPr>
              <a:t>MODULES</a:t>
            </a:r>
          </a:p>
        </p:txBody>
      </p:sp>
      <p:sp>
        <p:nvSpPr>
          <p:cNvPr id="3" name="Content Placeholder 2">
            <a:extLst>
              <a:ext uri="{FF2B5EF4-FFF2-40B4-BE49-F238E27FC236}">
                <a16:creationId xmlns:a16="http://schemas.microsoft.com/office/drawing/2014/main" id="{8F04343F-19FA-67F4-BB0B-5B5EB1649086}"/>
              </a:ext>
            </a:extLst>
          </p:cNvPr>
          <p:cNvSpPr>
            <a:spLocks noGrp="1"/>
          </p:cNvSpPr>
          <p:nvPr>
            <p:ph idx="1"/>
          </p:nvPr>
        </p:nvSpPr>
        <p:spPr/>
        <p:txBody>
          <a:bodyPr>
            <a:normAutofit/>
          </a:bodyPr>
          <a:lstStyle/>
          <a:p>
            <a:pPr>
              <a:buFont typeface="Wingdings" panose="05000000000000000000" pitchFamily="2" charset="2"/>
              <a:buChar char="Ø"/>
            </a:pPr>
            <a:r>
              <a:rPr lang="en-CA" sz="4400" dirty="0">
                <a:solidFill>
                  <a:schemeClr val="accent3">
                    <a:lumMod val="20000"/>
                    <a:lumOff val="80000"/>
                  </a:schemeClr>
                </a:solidFill>
                <a:latin typeface="Calibri" panose="020F0502020204030204" pitchFamily="34" charset="0"/>
                <a:cs typeface="Calibri" panose="020F0502020204030204" pitchFamily="34" charset="0"/>
              </a:rPr>
              <a:t>Upload training data</a:t>
            </a:r>
          </a:p>
          <a:p>
            <a:pPr>
              <a:buFont typeface="Wingdings" panose="05000000000000000000" pitchFamily="2" charset="2"/>
              <a:buChar char="Ø"/>
            </a:pPr>
            <a:r>
              <a:rPr lang="en-CA" sz="4400" dirty="0">
                <a:solidFill>
                  <a:schemeClr val="accent3">
                    <a:lumMod val="20000"/>
                    <a:lumOff val="80000"/>
                  </a:schemeClr>
                </a:solidFill>
                <a:latin typeface="Calibri" panose="020F0502020204030204" pitchFamily="34" charset="0"/>
                <a:cs typeface="Calibri" panose="020F0502020204030204" pitchFamily="34" charset="0"/>
              </a:rPr>
              <a:t>Data-Preprocessing</a:t>
            </a:r>
          </a:p>
          <a:p>
            <a:pPr>
              <a:buFont typeface="Wingdings" panose="05000000000000000000" pitchFamily="2" charset="2"/>
              <a:buChar char="Ø"/>
            </a:pPr>
            <a:r>
              <a:rPr lang="en-CA" sz="4400" dirty="0">
                <a:solidFill>
                  <a:schemeClr val="accent3">
                    <a:lumMod val="20000"/>
                    <a:lumOff val="80000"/>
                  </a:schemeClr>
                </a:solidFill>
                <a:latin typeface="Calibri" panose="020F0502020204030204" pitchFamily="34" charset="0"/>
                <a:cs typeface="Calibri" panose="020F0502020204030204" pitchFamily="34" charset="0"/>
              </a:rPr>
              <a:t>Predicting heart Diseases</a:t>
            </a:r>
          </a:p>
          <a:p>
            <a:pPr>
              <a:buFont typeface="Wingdings" panose="05000000000000000000" pitchFamily="2" charset="2"/>
              <a:buChar char="Ø"/>
            </a:pPr>
            <a:r>
              <a:rPr lang="en-CA" sz="4400" dirty="0">
                <a:solidFill>
                  <a:schemeClr val="accent3">
                    <a:lumMod val="20000"/>
                    <a:lumOff val="80000"/>
                  </a:schemeClr>
                </a:solidFill>
                <a:latin typeface="Calibri" panose="020F0502020204030204" pitchFamily="34" charset="0"/>
                <a:cs typeface="Calibri" panose="020F0502020204030204" pitchFamily="34" charset="0"/>
              </a:rPr>
              <a:t>Graphical representation</a:t>
            </a:r>
          </a:p>
        </p:txBody>
      </p:sp>
    </p:spTree>
    <p:extLst>
      <p:ext uri="{BB962C8B-B14F-4D97-AF65-F5344CB8AC3E}">
        <p14:creationId xmlns:p14="http://schemas.microsoft.com/office/powerpoint/2010/main" val="4108164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E72A-B0F3-2A76-B573-775D082E26DA}"/>
              </a:ext>
            </a:extLst>
          </p:cNvPr>
          <p:cNvSpPr>
            <a:spLocks noGrp="1"/>
          </p:cNvSpPr>
          <p:nvPr>
            <p:ph type="ctrTitle"/>
          </p:nvPr>
        </p:nvSpPr>
        <p:spPr>
          <a:xfrm>
            <a:off x="1537510" y="700896"/>
            <a:ext cx="8825658" cy="1036608"/>
          </a:xfrm>
        </p:spPr>
        <p:txBody>
          <a:bodyPr/>
          <a:lstStyle/>
          <a:p>
            <a:r>
              <a:rPr lang="en-CA" sz="6600" b="1" dirty="0">
                <a:solidFill>
                  <a:schemeClr val="bg1"/>
                </a:solidFill>
                <a:latin typeface="Calibri" panose="020F0502020204030204" pitchFamily="34" charset="0"/>
                <a:cs typeface="Calibri" panose="020F0502020204030204" pitchFamily="34" charset="0"/>
              </a:rPr>
              <a:t>Modules Description</a:t>
            </a:r>
          </a:p>
        </p:txBody>
      </p:sp>
      <p:sp>
        <p:nvSpPr>
          <p:cNvPr id="3" name="Subtitle 2">
            <a:extLst>
              <a:ext uri="{FF2B5EF4-FFF2-40B4-BE49-F238E27FC236}">
                <a16:creationId xmlns:a16="http://schemas.microsoft.com/office/drawing/2014/main" id="{B37521B2-0CB8-2626-A67E-B866E3B76277}"/>
              </a:ext>
            </a:extLst>
          </p:cNvPr>
          <p:cNvSpPr>
            <a:spLocks noGrp="1"/>
          </p:cNvSpPr>
          <p:nvPr>
            <p:ph type="subTitle" idx="1"/>
          </p:nvPr>
        </p:nvSpPr>
        <p:spPr>
          <a:xfrm>
            <a:off x="1248262" y="2069622"/>
            <a:ext cx="8825658" cy="3050875"/>
          </a:xfrm>
        </p:spPr>
        <p:txBody>
          <a:bodyPr>
            <a:normAutofit/>
          </a:bodyPr>
          <a:lstStyle/>
          <a:p>
            <a:r>
              <a:rPr lang="en-CA" sz="3200" dirty="0">
                <a:solidFill>
                  <a:schemeClr val="accent3">
                    <a:lumMod val="20000"/>
                    <a:lumOff val="80000"/>
                  </a:schemeClr>
                </a:solidFill>
                <a:latin typeface="Calibri" panose="020F0502020204030204" pitchFamily="34" charset="0"/>
                <a:cs typeface="Calibri" panose="020F0502020204030204" pitchFamily="34" charset="0"/>
              </a:rPr>
              <a:t>Upload Training data:</a:t>
            </a:r>
          </a:p>
          <a:p>
            <a:pPr algn="just"/>
            <a:r>
              <a:rPr lang="en-US" sz="3000" cap="none" dirty="0">
                <a:solidFill>
                  <a:schemeClr val="accent3">
                    <a:lumMod val="20000"/>
                    <a:lumOff val="80000"/>
                  </a:schemeClr>
                </a:solidFill>
                <a:latin typeface="Calibri" panose="020F0502020204030204" pitchFamily="34" charset="0"/>
                <a:cs typeface="Calibri" panose="020F0502020204030204" pitchFamily="34" charset="0"/>
              </a:rPr>
              <a:t>The rule generating process progresses in two steps. The model is built in the first stage using training data. This model is used to forecast the class labels for each fold. To assess the correctness and precision of the rules, the remaining 20% of test data is used.</a:t>
            </a:r>
            <a:endParaRPr lang="en-CA" sz="3000" cap="none" dirty="0">
              <a:solidFill>
                <a:schemeClr val="accent3">
                  <a:lumMod val="20000"/>
                  <a:lumOff val="8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393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10;&#10;Description automatically generated">
            <a:extLst>
              <a:ext uri="{FF2B5EF4-FFF2-40B4-BE49-F238E27FC236}">
                <a16:creationId xmlns:a16="http://schemas.microsoft.com/office/drawing/2014/main" id="{66A0CB44-4EBC-6338-26F6-99A6E6DE0590}"/>
              </a:ext>
            </a:extLst>
          </p:cNvPr>
          <p:cNvPicPr>
            <a:picLocks noChangeAspect="1"/>
          </p:cNvPicPr>
          <p:nvPr/>
        </p:nvPicPr>
        <p:blipFill>
          <a:blip r:embed="rId2"/>
          <a:stretch>
            <a:fillRect/>
          </a:stretch>
        </p:blipFill>
        <p:spPr>
          <a:xfrm>
            <a:off x="1329906" y="1402259"/>
            <a:ext cx="9026732" cy="4386066"/>
          </a:xfrm>
          <a:prstGeom prst="rect">
            <a:avLst/>
          </a:prstGeom>
        </p:spPr>
      </p:pic>
    </p:spTree>
    <p:extLst>
      <p:ext uri="{BB962C8B-B14F-4D97-AF65-F5344CB8AC3E}">
        <p14:creationId xmlns:p14="http://schemas.microsoft.com/office/powerpoint/2010/main" val="360392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3A35-A635-D61C-670B-C7AFA582D0B1}"/>
              </a:ext>
            </a:extLst>
          </p:cNvPr>
          <p:cNvSpPr>
            <a:spLocks noGrp="1"/>
          </p:cNvSpPr>
          <p:nvPr>
            <p:ph type="title"/>
          </p:nvPr>
        </p:nvSpPr>
        <p:spPr/>
        <p:txBody>
          <a:bodyPr/>
          <a:lstStyle/>
          <a:p>
            <a:r>
              <a:rPr lang="en-CA" sz="5400" dirty="0">
                <a:solidFill>
                  <a:srgbClr val="000000"/>
                </a:solidFill>
                <a:effectLst/>
                <a:latin typeface="Times New Roman" panose="02020603050405020304" pitchFamily="18" charset="0"/>
                <a:ea typeface="Times New Roman" panose="02020603050405020304" pitchFamily="18" charset="0"/>
              </a:rPr>
              <a:t>			</a:t>
            </a:r>
            <a:r>
              <a:rPr lang="en-CA" sz="5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Pre- Processing:</a:t>
            </a:r>
            <a:endParaRPr lang="en-CA" sz="5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221946E-DB8D-7C5E-B1E3-AC59A03B6A7C}"/>
              </a:ext>
            </a:extLst>
          </p:cNvPr>
          <p:cNvSpPr>
            <a:spLocks noGrp="1"/>
          </p:cNvSpPr>
          <p:nvPr>
            <p:ph idx="1"/>
          </p:nvPr>
        </p:nvSpPr>
        <p:spPr/>
        <p:txBody>
          <a:bodyPr/>
          <a:lstStyle/>
          <a:p>
            <a:pPr marL="0" indent="0" algn="just">
              <a:buNone/>
            </a:pPr>
            <a:r>
              <a:rPr lang="en-US" sz="2800" dirty="0">
                <a:solidFill>
                  <a:schemeClr val="accent3">
                    <a:lumMod val="20000"/>
                    <a:lumOff val="80000"/>
                  </a:schemeClr>
                </a:solidFill>
                <a:latin typeface="Calibri" panose="020F0502020204030204" pitchFamily="34" charset="0"/>
                <a:cs typeface="Calibri" panose="020F0502020204030204" pitchFamily="34" charset="0"/>
              </a:rPr>
              <a:t>After gathering multiple records, preprocessing of heart disease data occurs. There are 302 patient records in the dataset overall, 6 of which have some missing data. The remaining 294 patient records are used in pre-processing once those 6 records have been substituted with mode in the dataset</a:t>
            </a:r>
            <a:r>
              <a:rPr lang="en-US" dirty="0">
                <a:solidFill>
                  <a:schemeClr val="accent3">
                    <a:lumMod val="20000"/>
                    <a:lumOff val="80000"/>
                  </a:schemeClr>
                </a:solidFill>
                <a:latin typeface="Calibri" panose="020F0502020204030204" pitchFamily="34" charset="0"/>
                <a:cs typeface="Calibri" panose="020F0502020204030204" pitchFamily="34" charset="0"/>
              </a:rPr>
              <a:t>.</a:t>
            </a:r>
          </a:p>
          <a:p>
            <a:pPr marL="0" indent="0">
              <a:buNone/>
            </a:pPr>
            <a:endParaRPr lang="en-CA" dirty="0"/>
          </a:p>
        </p:txBody>
      </p:sp>
      <p:pic>
        <p:nvPicPr>
          <p:cNvPr id="5" name="Picture 4">
            <a:extLst>
              <a:ext uri="{FF2B5EF4-FFF2-40B4-BE49-F238E27FC236}">
                <a16:creationId xmlns:a16="http://schemas.microsoft.com/office/drawing/2014/main" id="{0D61EDDA-6B02-36E6-7044-638C546C04C5}"/>
              </a:ext>
            </a:extLst>
          </p:cNvPr>
          <p:cNvPicPr>
            <a:picLocks noChangeAspect="1"/>
          </p:cNvPicPr>
          <p:nvPr/>
        </p:nvPicPr>
        <p:blipFill>
          <a:blip r:embed="rId2"/>
          <a:stretch>
            <a:fillRect/>
          </a:stretch>
        </p:blipFill>
        <p:spPr>
          <a:xfrm>
            <a:off x="1245515" y="4803050"/>
            <a:ext cx="7189358" cy="1084565"/>
          </a:xfrm>
          <a:prstGeom prst="rect">
            <a:avLst/>
          </a:prstGeom>
        </p:spPr>
      </p:pic>
    </p:spTree>
    <p:extLst>
      <p:ext uri="{BB962C8B-B14F-4D97-AF65-F5344CB8AC3E}">
        <p14:creationId xmlns:p14="http://schemas.microsoft.com/office/powerpoint/2010/main" val="346996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A8D3-8105-F407-1B0C-B2CEE965A9B6}"/>
              </a:ext>
            </a:extLst>
          </p:cNvPr>
          <p:cNvSpPr>
            <a:spLocks noGrp="1"/>
          </p:cNvSpPr>
          <p:nvPr>
            <p:ph type="title"/>
          </p:nvPr>
        </p:nvSpPr>
        <p:spPr/>
        <p:txBody>
          <a:bodyPr/>
          <a:lstStyle/>
          <a:p>
            <a:r>
              <a:rPr lang="en-CA"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4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Predicting Heart Disease:</a:t>
            </a:r>
            <a:endParaRPr lang="en-CA"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21DE8DC-960D-6323-0F38-D07BAE42EE0F}"/>
              </a:ext>
            </a:extLst>
          </p:cNvPr>
          <p:cNvSpPr>
            <a:spLocks noGrp="1"/>
          </p:cNvSpPr>
          <p:nvPr>
            <p:ph idx="1"/>
          </p:nvPr>
        </p:nvSpPr>
        <p:spPr/>
        <p:txBody>
          <a:bodyPr>
            <a:normAutofit/>
          </a:bodyPr>
          <a:lstStyle/>
          <a:p>
            <a:pPr marL="0" indent="0" algn="just">
              <a:buNone/>
            </a:pPr>
            <a:r>
              <a:rPr lang="en-US" sz="3600" dirty="0">
                <a:solidFill>
                  <a:schemeClr val="accent3">
                    <a:lumMod val="20000"/>
                    <a:lumOff val="80000"/>
                  </a:schemeClr>
                </a:solidFill>
                <a:latin typeface="Calibri" panose="020F0502020204030204" pitchFamily="34" charset="0"/>
                <a:cs typeface="Calibri" panose="020F0502020204030204" pitchFamily="34" charset="0"/>
              </a:rPr>
              <a:t>The training set is different from test set. In this study, we used 6 various models to predict the accuracy in determining the heart diseases</a:t>
            </a:r>
            <a:r>
              <a:rPr lang="en-US" sz="3600" dirty="0">
                <a:latin typeface="Calibri" panose="020F0502020204030204" pitchFamily="34" charset="0"/>
                <a:cs typeface="Calibri" panose="020F0502020204030204" pitchFamily="34" charset="0"/>
              </a:rPr>
              <a:t>.</a:t>
            </a:r>
          </a:p>
          <a:p>
            <a:pPr marL="0" indent="0">
              <a:buNone/>
            </a:pPr>
            <a:endParaRPr lang="en-CA"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5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631F-A4B4-27F8-3BDB-870BDB7EC7FB}"/>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Models used to test the heart disease dataset</a:t>
            </a:r>
            <a:endParaRPr lang="en-CA"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376C7ED-6F24-E2A1-C495-7A9285C3E470}"/>
              </a:ext>
            </a:extLst>
          </p:cNvPr>
          <p:cNvSpPr>
            <a:spLocks noGrp="1"/>
          </p:cNvSpPr>
          <p:nvPr>
            <p:ph idx="1"/>
          </p:nvPr>
        </p:nvSpPr>
        <p:spPr>
          <a:xfrm>
            <a:off x="1103312" y="2360646"/>
            <a:ext cx="8946541" cy="3906415"/>
          </a:xfrm>
        </p:spPr>
        <p:txBody>
          <a:bodyPr/>
          <a:lstStyle/>
          <a:p>
            <a:r>
              <a:rPr lang="en-US" dirty="0">
                <a:solidFill>
                  <a:schemeClr val="accent3">
                    <a:lumMod val="20000"/>
                    <a:lumOff val="80000"/>
                  </a:schemeClr>
                </a:solidFill>
                <a:latin typeface="Calibri" panose="020F0502020204030204" pitchFamily="34" charset="0"/>
                <a:cs typeface="Calibri" panose="020F0502020204030204" pitchFamily="34" charset="0"/>
              </a:rPr>
              <a:t>1. Naïve Bayes (Accuracy of training data – 86%, testing data – 80%)</a:t>
            </a:r>
          </a:p>
          <a:p>
            <a:r>
              <a:rPr lang="en-US" dirty="0">
                <a:solidFill>
                  <a:schemeClr val="accent3">
                    <a:lumMod val="20000"/>
                    <a:lumOff val="80000"/>
                  </a:schemeClr>
                </a:solidFill>
                <a:latin typeface="Calibri" panose="020F0502020204030204" pitchFamily="34" charset="0"/>
                <a:cs typeface="Calibri" panose="020F0502020204030204" pitchFamily="34" charset="0"/>
              </a:rPr>
              <a:t>2. Logistic regression (Accuracy of training data – 86%, testing data – 78%)</a:t>
            </a:r>
          </a:p>
          <a:p>
            <a:r>
              <a:rPr lang="en-US" dirty="0">
                <a:solidFill>
                  <a:schemeClr val="accent3">
                    <a:lumMod val="20000"/>
                    <a:lumOff val="80000"/>
                  </a:schemeClr>
                </a:solidFill>
                <a:latin typeface="Calibri" panose="020F0502020204030204" pitchFamily="34" charset="0"/>
                <a:cs typeface="Calibri" panose="020F0502020204030204" pitchFamily="34" charset="0"/>
              </a:rPr>
              <a:t>3. Decision Tree (Accuracy of training data – 86%, testing data – 78%)</a:t>
            </a:r>
          </a:p>
          <a:p>
            <a:r>
              <a:rPr lang="en-US" dirty="0">
                <a:solidFill>
                  <a:schemeClr val="accent3">
                    <a:lumMod val="20000"/>
                    <a:lumOff val="80000"/>
                  </a:schemeClr>
                </a:solidFill>
                <a:latin typeface="Calibri" panose="020F0502020204030204" pitchFamily="34" charset="0"/>
                <a:cs typeface="Calibri" panose="020F0502020204030204" pitchFamily="34" charset="0"/>
              </a:rPr>
              <a:t>4. SVC (Accuracy of training data – 92%, testing data – 80%)</a:t>
            </a:r>
          </a:p>
          <a:p>
            <a:r>
              <a:rPr lang="en-US" dirty="0">
                <a:solidFill>
                  <a:schemeClr val="accent3">
                    <a:lumMod val="20000"/>
                    <a:lumOff val="80000"/>
                  </a:schemeClr>
                </a:solidFill>
                <a:latin typeface="Calibri" panose="020F0502020204030204" pitchFamily="34" charset="0"/>
                <a:cs typeface="Calibri" panose="020F0502020204030204" pitchFamily="34" charset="0"/>
              </a:rPr>
              <a:t>5. Random forest (Accuracy of training data – 100% , testing data – 75%)</a:t>
            </a:r>
          </a:p>
          <a:p>
            <a:r>
              <a:rPr lang="en-US" dirty="0">
                <a:solidFill>
                  <a:schemeClr val="accent3">
                    <a:lumMod val="20000"/>
                    <a:lumOff val="80000"/>
                  </a:schemeClr>
                </a:solidFill>
                <a:latin typeface="Calibri" panose="020F0502020204030204" pitchFamily="34" charset="0"/>
                <a:cs typeface="Calibri" panose="020F0502020204030204" pitchFamily="34" charset="0"/>
              </a:rPr>
              <a:t>6. Gradient boost (Accuracy of training data – 88%, testing data – 82%)</a:t>
            </a:r>
            <a:endParaRPr lang="en-CA" dirty="0">
              <a:solidFill>
                <a:schemeClr val="accent3">
                  <a:lumMod val="20000"/>
                  <a:lumOff val="8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76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298</TotalTime>
  <Words>568</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Courier New</vt:lpstr>
      <vt:lpstr>Times New Roman</vt:lpstr>
      <vt:lpstr>Wingdings</vt:lpstr>
      <vt:lpstr>Wingdings 3</vt:lpstr>
      <vt:lpstr>Ion</vt:lpstr>
      <vt:lpstr>Assignment 1 Build a performing machine learning algorithm </vt:lpstr>
      <vt:lpstr>   Data Set Information: </vt:lpstr>
      <vt:lpstr>     Abstract  Prediction of heart diseases using Machine Learning Algorithm</vt:lpstr>
      <vt:lpstr>        MODULES</vt:lpstr>
      <vt:lpstr>Modules Description</vt:lpstr>
      <vt:lpstr>PowerPoint Presentation</vt:lpstr>
      <vt:lpstr>   Data Pre- Processing:</vt:lpstr>
      <vt:lpstr>   Predicting Heart Disease:</vt:lpstr>
      <vt:lpstr>Models used to test the heart disease dataset</vt:lpstr>
      <vt:lpstr>Best model for heart disease prediction</vt:lpstr>
      <vt:lpstr>  Graphical Representations: </vt:lpstr>
      <vt:lpstr>Graph (Gradiant Boost)</vt:lpstr>
      <vt:lpstr>Conclusion :-</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Set Information: </dc:title>
  <dc:creator>Viren Pramod Rana</dc:creator>
  <cp:lastModifiedBy>Ritu Vinodbhai Kumbhani</cp:lastModifiedBy>
  <cp:revision>52</cp:revision>
  <dcterms:created xsi:type="dcterms:W3CDTF">2022-10-13T18:02:20Z</dcterms:created>
  <dcterms:modified xsi:type="dcterms:W3CDTF">2022-10-14T01:28:53Z</dcterms:modified>
</cp:coreProperties>
</file>