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F1FC0-E04E-41D9-A7DC-0B5DEAC72A19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B7322-EDFA-475D-AB13-098F02D04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0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2722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4722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899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7562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9965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304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3928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8585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0521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75D27-AF10-D74B-2B8D-2CCCE82F4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43A32E-B022-5641-D1D1-B9A1E2310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03393D-A254-FC11-1401-2A9DA446F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2AFF-8A06-4577-B0BE-171F979A4B8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24EEAE-FBC6-8CE2-21E2-19EB8158A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F8A96B-B37C-DDAD-8FEE-F8EFED83D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A51A-3771-4CA4-B71C-E029C5B3AF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1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8D3A6-4CB8-AE9F-C295-B0745136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F71C769-9B7E-103C-6BCB-FF6914452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B36240-E5F2-EB06-4EDB-A526EAC0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2AFF-8A06-4577-B0BE-171F979A4B8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490A8E-54E6-53D2-F09B-AACCDB87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4805A8-188F-BE36-B8EA-9BEE728B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A51A-3771-4CA4-B71C-E029C5B3AF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17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E089E6-B0CD-5D00-219F-82AF18D3A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1E207C-6988-F927-87C9-C72CC423F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BE971F-0054-41A8-B00C-DDCE0C90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2AFF-8A06-4577-B0BE-171F979A4B8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633794-0C95-4BC1-36D9-EB5AC4AD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D25D12-216E-DC06-FBA4-4BE63C8C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A51A-3771-4CA4-B71C-E029C5B3AF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411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Титульный слайд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1078287" y="591625"/>
            <a:ext cx="9119010" cy="365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subTitle" idx="1"/>
          </p:nvPr>
        </p:nvSpPr>
        <p:spPr>
          <a:xfrm>
            <a:off x="1078286" y="4363657"/>
            <a:ext cx="9119010" cy="96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3" name="Google Shape;1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481" y="625033"/>
            <a:ext cx="9502813" cy="4706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2296" y="591625"/>
            <a:ext cx="3991418" cy="934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7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Заголовок и объект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68" cy="509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300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" name="Google Shape;2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5191" y="188495"/>
            <a:ext cx="3808070" cy="278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7"/>
          <p:cNvCxnSpPr/>
          <p:nvPr/>
        </p:nvCxnSpPr>
        <p:spPr>
          <a:xfrm rot="10800000">
            <a:off x="3032568" y="3138047"/>
            <a:ext cx="6389224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7"/>
          <p:cNvCxnSpPr/>
          <p:nvPr/>
        </p:nvCxnSpPr>
        <p:spPr>
          <a:xfrm rot="10800000">
            <a:off x="3032567" y="3138047"/>
            <a:ext cx="0" cy="293866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7"/>
          <p:cNvCxnSpPr/>
          <p:nvPr/>
        </p:nvCxnSpPr>
        <p:spPr>
          <a:xfrm rot="10800000">
            <a:off x="3032567" y="6076709"/>
            <a:ext cx="191372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3362536" y="3311185"/>
            <a:ext cx="5729288" cy="259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 b="0" u="none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660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>
  <p:cSld name="Заголовок, подзаголовок и объект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404447" y="1"/>
            <a:ext cx="11350868" cy="95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404447" y="1543050"/>
            <a:ext cx="11350868" cy="463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/>
          </p:nvPr>
        </p:nvSpPr>
        <p:spPr>
          <a:xfrm>
            <a:off x="404812" y="958364"/>
            <a:ext cx="11272837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547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преподавателе">
  <p:cSld name="О преподавателе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394852" y="1354016"/>
            <a:ext cx="11618331" cy="492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/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94854" y="124691"/>
            <a:ext cx="8098515" cy="62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2"/>
          </p:nvPr>
        </p:nvSpPr>
        <p:spPr>
          <a:xfrm>
            <a:off x="394854" y="731361"/>
            <a:ext cx="8098515" cy="62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3200" b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6" name="Google Shape;36;p9"/>
          <p:cNvSpPr>
            <a:spLocks noGrp="1"/>
          </p:cNvSpPr>
          <p:nvPr>
            <p:ph type="pic" idx="3"/>
          </p:nvPr>
        </p:nvSpPr>
        <p:spPr>
          <a:xfrm>
            <a:off x="8616950" y="360362"/>
            <a:ext cx="3179763" cy="420284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421587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Заголовок раздела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15432"/>
            <a:ext cx="13466241" cy="6858000"/>
          </a:xfrm>
          <a:prstGeom prst="rect">
            <a:avLst/>
          </a:prstGeom>
          <a:blipFill rotWithShape="1">
            <a:blip r:embed="rId2">
              <a:alphaModFix amt="29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900520" y="3347013"/>
            <a:ext cx="10428460" cy="2278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Open Sans"/>
              <a:buNone/>
              <a:defRPr sz="48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900520" y="6057420"/>
            <a:ext cx="10428460" cy="59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41" name="Google Shape;41;p10"/>
          <p:cNvCxnSpPr/>
          <p:nvPr/>
        </p:nvCxnSpPr>
        <p:spPr>
          <a:xfrm>
            <a:off x="643467" y="3113590"/>
            <a:ext cx="10685513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42;p10"/>
          <p:cNvCxnSpPr/>
          <p:nvPr/>
        </p:nvCxnSpPr>
        <p:spPr>
          <a:xfrm>
            <a:off x="643466" y="5858719"/>
            <a:ext cx="5084332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43;p10"/>
          <p:cNvCxnSpPr/>
          <p:nvPr/>
        </p:nvCxnSpPr>
        <p:spPr>
          <a:xfrm>
            <a:off x="640420" y="3113590"/>
            <a:ext cx="0" cy="2745129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Google Shape;4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420" y="354959"/>
            <a:ext cx="3751620" cy="864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389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Два объекта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04447" y="1101436"/>
            <a:ext cx="5615353" cy="507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6172202" y="1101436"/>
            <a:ext cx="5583112" cy="507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13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Сравнение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374073" y="0"/>
            <a:ext cx="11523517" cy="985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74073" y="1023131"/>
            <a:ext cx="5623503" cy="103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374074" y="2060205"/>
            <a:ext cx="5623503" cy="409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3"/>
          </p:nvPr>
        </p:nvSpPr>
        <p:spPr>
          <a:xfrm>
            <a:off x="6194428" y="986766"/>
            <a:ext cx="5703161" cy="103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4"/>
          </p:nvPr>
        </p:nvSpPr>
        <p:spPr>
          <a:xfrm>
            <a:off x="6194427" y="2060206"/>
            <a:ext cx="5703162" cy="409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57" name="Google Shape;57;p12"/>
          <p:cNvCxnSpPr/>
          <p:nvPr/>
        </p:nvCxnSpPr>
        <p:spPr>
          <a:xfrm>
            <a:off x="374073" y="1023131"/>
            <a:ext cx="0" cy="1037074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12"/>
          <p:cNvCxnSpPr/>
          <p:nvPr/>
        </p:nvCxnSpPr>
        <p:spPr>
          <a:xfrm rot="10800000" flipH="1">
            <a:off x="358831" y="2060205"/>
            <a:ext cx="1297710" cy="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59;p12"/>
          <p:cNvCxnSpPr/>
          <p:nvPr/>
        </p:nvCxnSpPr>
        <p:spPr>
          <a:xfrm>
            <a:off x="6194426" y="1013313"/>
            <a:ext cx="0" cy="1046892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12"/>
          <p:cNvCxnSpPr/>
          <p:nvPr/>
        </p:nvCxnSpPr>
        <p:spPr>
          <a:xfrm rot="10800000" flipH="1">
            <a:off x="6179821" y="2048713"/>
            <a:ext cx="1297710" cy="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2"/>
          <p:cNvCxnSpPr/>
          <p:nvPr/>
        </p:nvCxnSpPr>
        <p:spPr>
          <a:xfrm>
            <a:off x="358831" y="1027049"/>
            <a:ext cx="3876792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2"/>
          <p:cNvCxnSpPr/>
          <p:nvPr/>
        </p:nvCxnSpPr>
        <p:spPr>
          <a:xfrm>
            <a:off x="6179821" y="997494"/>
            <a:ext cx="3920489" cy="4327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26814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C859C7-0718-4732-4D0F-8D808F6B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702F85-BE9C-CABF-3A39-8E0594C7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21F0EC-2060-DEBE-A08A-746DB237F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2AFF-8A06-4577-B0BE-171F979A4B8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BC4016-6D3F-6DB7-DD53-E3626030A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BD6896-D9C7-15EE-251C-FAF7B0FA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A51A-3771-4CA4-B71C-E029C5B3AF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1776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374073" y="0"/>
            <a:ext cx="11523517" cy="66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374073" y="668337"/>
            <a:ext cx="1152351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2"/>
          </p:nvPr>
        </p:nvSpPr>
        <p:spPr>
          <a:xfrm>
            <a:off x="374073" y="1283856"/>
            <a:ext cx="5703162" cy="490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3"/>
          </p:nvPr>
        </p:nvSpPr>
        <p:spPr>
          <a:xfrm>
            <a:off x="6194426" y="1283856"/>
            <a:ext cx="5703162" cy="490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679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Только заголовок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039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Пустой слайд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269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Объект с подписью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273628" y="311727"/>
            <a:ext cx="4702029" cy="1745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32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794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273628" y="142875"/>
            <a:ext cx="11644744" cy="119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5183187" y="1419225"/>
            <a:ext cx="6735185" cy="444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/>
          </p:nvPr>
        </p:nvSpPr>
        <p:spPr>
          <a:xfrm>
            <a:off x="273628" y="1419225"/>
            <a:ext cx="4784147" cy="444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17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Рисунок с подписью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22118" y="238508"/>
            <a:ext cx="4449907" cy="181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>
            <a:spLocks noGrp="1"/>
          </p:cNvSpPr>
          <p:nvPr>
            <p:ph type="pic" idx="2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332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артнёры">
  <p:cSld name="Партнёры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3835605" y="81023"/>
            <a:ext cx="452078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НАШИ ПАРТНЁРЫ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8287" y="665667"/>
            <a:ext cx="11405629" cy="58777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301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">
  <p:cSld name="Закрывающий слайд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5191" y="188495"/>
            <a:ext cx="3808070" cy="278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20"/>
          <p:cNvCxnSpPr/>
          <p:nvPr/>
        </p:nvCxnSpPr>
        <p:spPr>
          <a:xfrm rot="10800000">
            <a:off x="3032568" y="3138047"/>
            <a:ext cx="6389224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20"/>
          <p:cNvCxnSpPr/>
          <p:nvPr/>
        </p:nvCxnSpPr>
        <p:spPr>
          <a:xfrm rot="10800000">
            <a:off x="3032567" y="3138047"/>
            <a:ext cx="0" cy="293866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20"/>
          <p:cNvCxnSpPr/>
          <p:nvPr/>
        </p:nvCxnSpPr>
        <p:spPr>
          <a:xfrm rot="10800000">
            <a:off x="3032567" y="6076709"/>
            <a:ext cx="191372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20"/>
          <p:cNvSpPr txBox="1"/>
          <p:nvPr/>
        </p:nvSpPr>
        <p:spPr>
          <a:xfrm>
            <a:off x="3551558" y="3280403"/>
            <a:ext cx="5675336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u="sng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edu.bmstu.ru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+7 (495) 120-30-75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E-mail: edu@bmstu.ru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Москва, ул. 2-я Бауманская,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дом 5, стр. 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2589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 rot="5400000">
            <a:off x="3532127" y="-2046225"/>
            <a:ext cx="5095509" cy="11350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950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Вертикальный заголовок и текст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 rot="5400000">
            <a:off x="7133433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 rot="5400000">
            <a:off x="1799433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799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A24E8F-54EB-C520-DB2A-2A897056E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433AC7-7F67-89AE-6886-E460707CE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FC13DD-979B-BFE3-2731-97A349132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2AFF-8A06-4577-B0BE-171F979A4B8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724BAE-348F-32D7-F3DC-4AEF6BC0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04FB62-D5D1-A1F3-1828-88D095145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A51A-3771-4CA4-B71C-E029C5B3AF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37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6EEC85-7775-6FC4-83E9-6997020E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C47756-70BF-21D7-C4F3-194DF2BBC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A25D16-DF41-14BC-A2A8-353A7E86D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991551-70C9-B733-1069-B6E4229B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2AFF-8A06-4577-B0BE-171F979A4B8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3210D0-9D33-1EBD-1AFA-FA9553338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8533FD-99EB-019E-F862-25ED5DDB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A51A-3771-4CA4-B71C-E029C5B3AF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21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BA97B5-B5AA-E4F7-B31D-21C1CAA27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1E3B4C-9F39-B88E-44B0-1B64D61C8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9AE8D5-89A6-5A0D-490B-E43BD72A8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09CB06F-02BF-7E95-FAAA-C0082C806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CC549A-1B31-5CB4-0BB0-A6F9D0956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06D3C54-95F9-AA42-192E-38663F3C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2AFF-8A06-4577-B0BE-171F979A4B8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09450F-CA99-00DF-BF31-BD1F3511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1C7F75E-5751-EC7D-60A7-01AA7CAE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A51A-3771-4CA4-B71C-E029C5B3AF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27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31AC0-1F0A-A132-5AF7-DDF7D8BBB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8276332-D26E-9116-97B0-0E6EFDB96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2AFF-8A06-4577-B0BE-171F979A4B8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EAC1B28-00BF-2A6C-78AF-614D9419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6EB7D2D-E42F-7788-8B8E-062309C8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A51A-3771-4CA4-B71C-E029C5B3AF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97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8DEC24-E5DF-0661-698A-EC2F12B2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2AFF-8A06-4577-B0BE-171F979A4B8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1B023B8-2C0F-AB67-D446-ACB8F0FF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FD7CAC-827B-B123-7A74-095FF56E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A51A-3771-4CA4-B71C-E029C5B3AF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02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81FC4C-F8B0-A458-C68D-6C759CD58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A54F16-0F54-2A44-91C0-249CC415A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4A021F6-1EA8-490E-8F46-76290720C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AAF428-CF74-5A4C-1D7D-CD6F770D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2AFF-8A06-4577-B0BE-171F979A4B8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37F0BC-F410-3283-2AA1-76566DA9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70E56E-E1AB-048E-C9BD-8D52379B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A51A-3771-4CA4-B71C-E029C5B3AF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71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EFEFEC-9AE7-2446-E728-15A5D5806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39B779A-F494-6DDE-F39F-6301F1710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12BACA-5674-A49B-10C8-6C04F0E43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B16487-A6E4-762E-6C7D-5AAFAA5F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2AFF-8A06-4577-B0BE-171F979A4B8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CAB06C-E866-926D-AEC2-BB202CD1B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3AA37C-2070-E84E-08EB-88073304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A51A-3771-4CA4-B71C-E029C5B3AF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18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03503-8B3F-C362-2E2D-E9B05C360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20F69A-59F8-3C8E-46C2-6EEEF8558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D7429A-C8CE-7172-D42E-9703A1415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A2AFF-8A06-4577-B0BE-171F979A4B8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C9B225-E13D-22B6-F590-F3225BE8C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3D0726-4E54-F05F-73B2-25127EA8C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1A51A-3771-4CA4-B71C-E029C5B3AF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27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68" cy="509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" name="Google Shape;9;p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582399" y="6278717"/>
            <a:ext cx="1941314" cy="4472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18455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 txBox="1">
            <a:spLocks noGrp="1"/>
          </p:cNvSpPr>
          <p:nvPr>
            <p:ph type="ctrTitle"/>
          </p:nvPr>
        </p:nvSpPr>
        <p:spPr>
          <a:xfrm>
            <a:off x="1078275" y="1282502"/>
            <a:ext cx="9119100" cy="29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/>
            <a:r>
              <a:rPr lang="ru-RU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Выпускная квалификационная работа </a:t>
            </a:r>
            <a:b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курсу</a:t>
            </a:r>
            <a:br>
              <a:rPr lang="ru-RU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ru-RU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</a:t>
            </a:r>
            <a:r>
              <a:rPr lang="en-US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Science</a:t>
            </a:r>
            <a:r>
              <a:rPr lang="ru-RU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br>
              <a:rPr lang="ru-RU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ru-RU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теме:</a:t>
            </a:r>
            <a:endParaRPr sz="2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Google Shape;113;p1"/>
          <p:cNvSpPr txBox="1">
            <a:spLocks noGrp="1"/>
          </p:cNvSpPr>
          <p:nvPr>
            <p:ph type="subTitle" idx="1"/>
          </p:nvPr>
        </p:nvSpPr>
        <p:spPr>
          <a:xfrm>
            <a:off x="1078324" y="4363657"/>
            <a:ext cx="9119100" cy="9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2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Прогнозирование конечных свойств новых материалов</a:t>
            </a:r>
          </a:p>
          <a:p>
            <a:pPr algn="ctr"/>
            <a:r>
              <a:rPr lang="ru-RU" sz="2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(композиционных материалов)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750440" y="5687387"/>
            <a:ext cx="55258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Слушатель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: 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Тулупов Роман Иванович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Загрузка и объединение датасетов.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Разведочный анализ данных.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Обработка дубликатов и выбросов.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Гистограммы распределения каждой из переменной, диаграммы ящик с усами, попарные графики рассеяния точек.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Предобработка данных.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Обучение нескольких моделей для прогноза модуля упругости при растяжении и прочности при растяжении.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Написание нейронной сети, которая будет рекомендовать соотношение матрица-наполнитель.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Разработка приложения 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Flask</a:t>
            </a: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ru-RU" sz="2400" b="0" i="0" u="none" strike="noStrike" kern="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C9578E3-843B-4888-B798-49DFB19D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spc="300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Этапы</a:t>
            </a:r>
            <a:r>
              <a:rPr lang="ru-RU" sz="4400" spc="3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4400" spc="300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76200" indent="0">
              <a:buNone/>
            </a:pP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X_bp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pd.read_excel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pPr marL="76200" indent="0"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'https://github.com/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ritulupov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/BKP/blob/main/data/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X_bp.xlsx?raw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=true'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76200" indent="0"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index_col=</a:t>
            </a:r>
            <a:r>
              <a:rPr lang="en-US" sz="13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engine=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openpyxl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X_nup = 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pd.read_excel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pPr marL="76200" indent="0"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'https://github.com/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ritulupov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/BKP/blob/main/data/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X_nup.xlsx?raw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=true'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76200" indent="0"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index_col=</a:t>
            </a:r>
            <a:r>
              <a:rPr lang="en-US" sz="13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engine=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openpyxl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6200" indent="0">
              <a:lnSpc>
                <a:spcPct val="110000"/>
              </a:lnSpc>
              <a:buNone/>
            </a:pPr>
            <a:r>
              <a:rPr lang="ru-RU" sz="2200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Файлы были заранее размещены в моем профиле на </a:t>
            </a:r>
            <a:r>
              <a:rPr lang="en-US" sz="2200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r>
              <a:rPr lang="ru-RU" sz="2200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76200" indent="0">
              <a:lnSpc>
                <a:spcPct val="110000"/>
              </a:lnSpc>
              <a:buNone/>
            </a:pPr>
            <a:r>
              <a:rPr lang="ru-RU" sz="2200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Имеется два файла X_bp.xlsx - с информацией о входных и выходных параметрах, состоящий из 1023 строк и 11 колонок и X_nup.xlsx - с информацией о нашивке, состоящий из 1040 строк и 4 колонок. Оба файла имеют колонки с индексами.</a:t>
            </a:r>
          </a:p>
          <a:p>
            <a:pPr marL="76200" marR="0" lvl="0" indent="0" algn="l" defTabSz="9144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E5DAB"/>
              </a:buClr>
              <a:buSzPts val="2400"/>
              <a:buFont typeface="Noto Sans Symbols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Open Sans"/>
                <a:cs typeface="Open Sans"/>
                <a:sym typeface="Open Sans"/>
              </a:rPr>
              <a:t>full_df = </a:t>
            </a:r>
            <a:r>
              <a:rPr kumimoji="0" lang="en-US" sz="13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Open Sans"/>
                <a:cs typeface="Open Sans"/>
                <a:sym typeface="Open Sans"/>
              </a:rPr>
              <a:t>X_bp.join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Open Sans"/>
                <a:cs typeface="Open Sans"/>
                <a:sym typeface="Open Sans"/>
              </a:rPr>
              <a:t>(X_nup)</a:t>
            </a:r>
            <a:endParaRPr lang="ru-RU" sz="1300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6200" indent="0">
              <a:lnSpc>
                <a:spcPct val="110000"/>
              </a:lnSpc>
              <a:buNone/>
            </a:pPr>
            <a:r>
              <a:rPr lang="ru-RU" sz="2200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Файлы объединяются по индексу в датасет «full_df» тип объединения INNER. Объем полученной выборки составляет 1023 строки и 13 признаков, из них 8 являются входными переменными и 5 выходными переменными.</a:t>
            </a:r>
          </a:p>
          <a:p>
            <a:pPr marL="76200" indent="0">
              <a:lnSpc>
                <a:spcPct val="110000"/>
              </a:lnSpc>
              <a:buNone/>
            </a:pPr>
            <a:r>
              <a:rPr lang="ru-RU" sz="2200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данном задании колонки «Соотношение матрица-наполнитель», «Модуль упругости при растяжении, ГПа», «Прочность при растяжении, МПа» являются целевыми.</a:t>
            </a:r>
          </a:p>
          <a:p>
            <a:pPr marL="76200" indent="0">
              <a:buNone/>
            </a:pPr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6200" indent="0">
              <a:buNone/>
            </a:pPr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ru-RU" sz="2400" b="0" i="0" u="none" strike="noStrike" kern="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C9578E3-843B-4888-B798-49DFB19D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spc="300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Загрузка и объединение датасетов</a:t>
            </a:r>
          </a:p>
        </p:txBody>
      </p:sp>
    </p:spTree>
    <p:extLst>
      <p:ext uri="{BB962C8B-B14F-4D97-AF65-F5344CB8AC3E}">
        <p14:creationId xmlns:p14="http://schemas.microsoft.com/office/powerpoint/2010/main" val="14070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188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76200" indent="0">
              <a:buNone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Выясняется, что в данных нет дубликатов, нет пропусков.</a:t>
            </a:r>
          </a:p>
          <a:p>
            <a:pPr marL="76200" indent="0">
              <a:buNone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Построение гистограмм распределения каждой из переменной, диаграмм ящик с усами, тепловая карта корреляций</a:t>
            </a:r>
          </a:p>
          <a:p>
            <a:pPr marL="76200" indent="0">
              <a:buNone/>
            </a:pPr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6200" indent="0">
              <a:buNone/>
            </a:pPr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6200" indent="0">
              <a:buNone/>
            </a:pPr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6200" indent="0">
              <a:buNone/>
            </a:pPr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6200" indent="0">
              <a:buNone/>
            </a:pPr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6200" indent="0">
              <a:buNone/>
            </a:pPr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6200" indent="0">
              <a:buNone/>
            </a:pPr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6200" indent="0">
              <a:buNone/>
            </a:pPr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6200" indent="0">
              <a:buNone/>
            </a:pPr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6200" indent="0">
              <a:lnSpc>
                <a:spcPct val="120000"/>
              </a:lnSpc>
              <a:buNone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Максимальная корреляция между плотностью нашивки и плотностью составляет 0.086, корреляция между всеми параметрами очень близка к 0, значит нет корреляционной связи между переменными. Есть выбросы.</a:t>
            </a:r>
          </a:p>
          <a:p>
            <a:pPr marL="76200" indent="0">
              <a:buNone/>
            </a:pPr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ru-RU" sz="2400" b="0" i="0" u="none" strike="noStrike" kern="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C9578E3-843B-4888-B798-49DFB19D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spc="300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Разведочный анализ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FD719A-83B7-9A8E-BBD9-396B9C812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54" y="2145574"/>
            <a:ext cx="5698570" cy="291331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55C1957-FEC6-4980-8FB5-28F9DC839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552" y="2145574"/>
            <a:ext cx="5363001" cy="291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0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indent="0">
              <a:buNone/>
            </a:pPr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6200" indent="0">
              <a:buNone/>
            </a:pPr>
            <a:r>
              <a:rPr lang="ru-RU" sz="180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Выбросы удалены. Данные имеют разный масштаб.</a:t>
            </a:r>
          </a:p>
          <a:p>
            <a:pPr marL="76200" indent="0">
              <a:buNone/>
            </a:pPr>
            <a:endParaRPr lang="ru-RU" sz="1800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6200" indent="0">
              <a:buNone/>
            </a:pPr>
            <a:r>
              <a:rPr lang="ru-RU" sz="180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попарных графиках распределения не видно</a:t>
            </a:r>
          </a:p>
          <a:p>
            <a:pPr marL="76200" indent="0">
              <a:buNone/>
            </a:pPr>
            <a:r>
              <a:rPr lang="ru-RU" sz="180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корреляции между признаками.</a:t>
            </a:r>
            <a:endParaRPr lang="ru-RU" sz="1800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ru-RU" sz="2400" b="0" i="0" u="none" strike="noStrike" kern="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C9578E3-843B-4888-B798-49DFB19D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000" b="1" spc="300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Гистограммы распределения каждой переменной, диаграммы ящик с усами, попарные графики рассеяния точек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59FD5D-074E-4073-BF2E-7DC924E3B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47" y="1142215"/>
            <a:ext cx="5913226" cy="320442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61C0D9-E369-3AA8-7021-FE6CFB635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388" y="1129808"/>
            <a:ext cx="5327165" cy="504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3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body" idx="1"/>
          </p:nvPr>
        </p:nvSpPr>
        <p:spPr>
          <a:xfrm>
            <a:off x="3411537" y="1081454"/>
            <a:ext cx="8131279" cy="2415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76200" indent="0">
              <a:buNone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Среднее и медианное значения по всем колонкам приблизительно равны за исключением поверхностной плотности. Здесь отклонение составляет 5.2%. Ранее на гистограмме можно было видеть на этом признаке смещение распределения влево. Для исправления можно извлечь корень.</a:t>
            </a:r>
          </a:p>
          <a:p>
            <a:pPr marL="76200" indent="0">
              <a:buNone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sqrt_df</a:t>
            </a:r>
            <a:r>
              <a:rPr lang="ru-RU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ru-RU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'Поверхностная плотность, г/м2'</a:t>
            </a:r>
            <a:r>
              <a:rPr lang="ru-RU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ru-RU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np.sqrt</a:t>
            </a:r>
            <a:r>
              <a:rPr lang="ru-RU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ru-RU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sqrt_df</a:t>
            </a:r>
            <a:r>
              <a:rPr lang="ru-RU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ru-RU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'Поверхностная плотность, г/м2’</a:t>
            </a:r>
            <a:r>
              <a:rPr lang="ru-RU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127" name="Google Shape;127;p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ru-RU" sz="2400" b="0" i="0" u="none" strike="noStrike" kern="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C9578E3-843B-4888-B798-49DFB19D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000" spc="300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Предобработка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FC65F1-8E5F-EE0F-E89A-24C0CF7B3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47" y="1081455"/>
            <a:ext cx="3007090" cy="234754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0479118-191F-1A4B-3A26-709767B9F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53" y="3680796"/>
            <a:ext cx="3458353" cy="209574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94FA9E7-F445-F12C-8C3C-64B5A7C72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5110" y="3680796"/>
            <a:ext cx="3458354" cy="20957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AC4A3CA-CB86-B140-F88E-EBA7FDE381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3469" y="3680796"/>
            <a:ext cx="3458354" cy="2095750"/>
          </a:xfrm>
          <a:prstGeom prst="rect">
            <a:avLst/>
          </a:prstGeom>
        </p:spPr>
      </p:pic>
      <p:sp>
        <p:nvSpPr>
          <p:cNvPr id="13" name="Google Shape;126;p2">
            <a:extLst>
              <a:ext uri="{FF2B5EF4-FFF2-40B4-BE49-F238E27FC236}">
                <a16:creationId xmlns:a16="http://schemas.microsoft.com/office/drawing/2014/main" id="{0AD6396C-7F55-CA5A-A23C-21D86FBA87D9}"/>
              </a:ext>
            </a:extLst>
          </p:cNvPr>
          <p:cNvSpPr txBox="1">
            <a:spLocks/>
          </p:cNvSpPr>
          <p:nvPr/>
        </p:nvSpPr>
        <p:spPr>
          <a:xfrm>
            <a:off x="668287" y="5771182"/>
            <a:ext cx="10874529" cy="405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76200" indent="0">
              <a:buFont typeface="Noto Sans Symbols"/>
              <a:buNone/>
            </a:pPr>
            <a:r>
              <a:rPr lang="ru-RU" kern="0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</a:t>
            </a:r>
            <a:r>
              <a:rPr lang="en-US" kern="0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None                                     MinMaxScaler             </a:t>
            </a:r>
            <a:r>
              <a:rPr lang="ru-RU" kern="0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kern="0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ru-RU" kern="0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</a:t>
            </a:r>
            <a:r>
              <a:rPr lang="en-US" kern="0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StandardScaler</a:t>
            </a:r>
            <a:endParaRPr lang="ru-RU" sz="1100" kern="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25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5877600" cy="5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indent="0">
              <a:buNone/>
            </a:pPr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ru-RU" sz="2400" b="0" i="0" u="none" strike="noStrike" kern="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C9578E3-843B-4888-B798-49DFB19D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000" b="1" spc="300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Обучение нескольких моделей для прогноза модуля упругости при растяжении и прочности при растяжении</a:t>
            </a:r>
          </a:p>
        </p:txBody>
      </p:sp>
      <p:sp>
        <p:nvSpPr>
          <p:cNvPr id="2" name="Google Shape;126;p2">
            <a:extLst>
              <a:ext uri="{FF2B5EF4-FFF2-40B4-BE49-F238E27FC236}">
                <a16:creationId xmlns:a16="http://schemas.microsoft.com/office/drawing/2014/main" id="{2A608D24-1172-11F4-031D-D37D243142E5}"/>
              </a:ext>
            </a:extLst>
          </p:cNvPr>
          <p:cNvSpPr txBox="1">
            <a:spLocks/>
          </p:cNvSpPr>
          <p:nvPr/>
        </p:nvSpPr>
        <p:spPr>
          <a:xfrm>
            <a:off x="1209989" y="1081454"/>
            <a:ext cx="10545326" cy="5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76200" indent="0">
              <a:buNone/>
            </a:pPr>
            <a:r>
              <a:rPr lang="ru-RU" kern="0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дальнейшей работы были выбраны пять моделей. Для каждой из двух целевых переменных были проделаны следующие шаги: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kern="0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Предварительно произведен подбор нормализатора и выборки (с выбросами и без);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kern="0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Результаты отсортированы и сведены в таблицу;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kern="0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Прежде чем проводить подбор параметров по сетке, был проведен рандомный поиск параметров и визуализация результатов для выявления тенденций;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kern="0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Результаты всех экспериментов были занесены в таблицу, после чего модель с лучшим результатом была сохранена на диске для дальнейшего использования в приложении.</a:t>
            </a:r>
          </a:p>
          <a:p>
            <a:pPr marL="76200" indent="0">
              <a:buNone/>
            </a:pPr>
            <a:r>
              <a:rPr lang="ru-RU" kern="0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итоге на диске сохранены две обученные модели с лучшими характеристиками.</a:t>
            </a:r>
          </a:p>
          <a:p>
            <a:endParaRPr lang="ru-RU" kern="0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83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indent="0">
              <a:buNone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конструирования нейронной сети и оптимизации гиперпараметров, воспользовался инструментом </a:t>
            </a:r>
            <a:r>
              <a:rPr lang="en-US" i="1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kerastuner</a:t>
            </a: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76200" indent="0">
              <a:buNone/>
            </a:pPr>
            <a:endParaRPr lang="ru-RU" i="1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ru-RU" sz="2400" b="0" i="0" u="none" strike="noStrike" kern="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C9578E3-843B-4888-B798-49DFB19D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000" b="1" spc="300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Написание нейронной сети, которая будет рекомендовать соотношение матрица-наполнитель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FC13CC5-9196-B1EE-DC87-F5615E949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47" y="2271555"/>
            <a:ext cx="4231640" cy="3997325"/>
          </a:xfrm>
          <a:prstGeom prst="rect">
            <a:avLst/>
          </a:prstGeom>
        </p:spPr>
      </p:pic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397E5AEA-CCA7-F82D-F72F-5FF06EFBAC80}"/>
              </a:ext>
            </a:extLst>
          </p:cNvPr>
          <p:cNvSpPr txBox="1">
            <a:spLocks/>
          </p:cNvSpPr>
          <p:nvPr/>
        </p:nvSpPr>
        <p:spPr>
          <a:xfrm>
            <a:off x="5070763" y="2179628"/>
            <a:ext cx="6684551" cy="3997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76200" indent="0">
              <a:buNone/>
            </a:pPr>
            <a:r>
              <a:rPr lang="ru-RU" kern="0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Итогом работы </a:t>
            </a:r>
            <a:r>
              <a:rPr lang="en-US" i="1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kerastuner</a:t>
            </a: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стал выбор модели с характеристиками отображенными на картинке слева.</a:t>
            </a:r>
          </a:p>
          <a:p>
            <a:pPr marL="76200" indent="0">
              <a:buNone/>
            </a:pPr>
            <a:r>
              <a:rPr lang="ru-RU" kern="0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Модель сохранена на диске и может, в дальнейшем, быть использована в приложении или до обучена. </a:t>
            </a:r>
          </a:p>
        </p:txBody>
      </p:sp>
    </p:spTree>
    <p:extLst>
      <p:ext uri="{BB962C8B-B14F-4D97-AF65-F5344CB8AC3E}">
        <p14:creationId xmlns:p14="http://schemas.microsoft.com/office/powerpoint/2010/main" val="221688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body" idx="1"/>
          </p:nvPr>
        </p:nvSpPr>
        <p:spPr>
          <a:xfrm>
            <a:off x="404379" y="1081454"/>
            <a:ext cx="6257678" cy="5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indent="0" algn="just">
              <a:buNone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прогнозирования модуля упругости при растяжении и прочности при растяжении разработано 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Flask </a:t>
            </a: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приложение, запустить которое можно на сервере с поддержкой Flask или локальном компьютере, установив предварительно зависимости. После запуска интерфейс приложения доступен в браузере по адресу hostname:5000/</a:t>
            </a:r>
          </a:p>
          <a:p>
            <a:pPr marL="76200" indent="0" algn="just">
              <a:buNone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Чтобы получить прогноз, необходимо заполнить все поля формы и нажать кнопку «</a:t>
            </a:r>
            <a:r>
              <a:rPr lang="ru-RU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рассчитать».</a:t>
            </a:r>
          </a:p>
          <a:p>
            <a:pPr marL="76200" indent="0" algn="just">
              <a:buNone/>
            </a:pPr>
            <a:r>
              <a:rPr lang="ru-RU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Результат </a:t>
            </a: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отобразится под кнопкой.</a:t>
            </a:r>
          </a:p>
        </p:txBody>
      </p:sp>
      <p:sp>
        <p:nvSpPr>
          <p:cNvPr id="127" name="Google Shape;127;p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ru-RU" sz="2400" b="0" i="0" u="none" strike="noStrike" kern="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C9578E3-843B-4888-B798-49DFB19D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000" spc="300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Разработка приложения </a:t>
            </a:r>
            <a:r>
              <a:rPr lang="en-US" sz="4000" spc="300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Flask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0A14618-8CA0-699B-115D-5B6601884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862" y="1077106"/>
            <a:ext cx="4848453" cy="516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728</Words>
  <Application>Microsoft Office PowerPoint</Application>
  <PresentationFormat>Широкоэкранный</PresentationFormat>
  <Paragraphs>79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Noto Sans Symbols</vt:lpstr>
      <vt:lpstr>Open Sans</vt:lpstr>
      <vt:lpstr>Tahoma</vt:lpstr>
      <vt:lpstr>Тема Office</vt:lpstr>
      <vt:lpstr>If,kjyVUNE_28012021</vt:lpstr>
      <vt:lpstr>Выпускная квалификационная работа   по курсу  «Data Science»  по теме:</vt:lpstr>
      <vt:lpstr>Этапы работы</vt:lpstr>
      <vt:lpstr>Загрузка и объединение датасетов</vt:lpstr>
      <vt:lpstr>Разведочный анализ данных</vt:lpstr>
      <vt:lpstr>Гистограммы распределения каждой переменной, диаграммы ящик с усами, попарные графики рассеяния точек </vt:lpstr>
      <vt:lpstr>Предобработка данных</vt:lpstr>
      <vt:lpstr>Обучение нескольких моделей для прогноза модуля упругости при растяжении и прочности при растяжении</vt:lpstr>
      <vt:lpstr>Написание нейронной сети, которая будет рекомендовать соотношение матрица-наполнитель</vt:lpstr>
      <vt:lpstr>Разработка приложения Flask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  по курсу  «Data Science»  по теме:</dc:title>
  <dc:creator>Роман</dc:creator>
  <cp:lastModifiedBy>Роман</cp:lastModifiedBy>
  <cp:revision>7</cp:revision>
  <dcterms:created xsi:type="dcterms:W3CDTF">2023-04-25T03:30:26Z</dcterms:created>
  <dcterms:modified xsi:type="dcterms:W3CDTF">2023-04-25T17:43:13Z</dcterms:modified>
</cp:coreProperties>
</file>