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8" roundtripDataSignature="AMtx7mhjzSsCT2rQhcdHSksaEqxo841G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B06FD5-A639-4E86-8791-085231E7DCD6}">
  <a:tblStyle styleId="{62B06FD5-A639-4E86-8791-085231E7DCD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0ECF75E-B15B-4695-A166-08AE58E8BB9B}"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5767643585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5767643585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15767643585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c9c144cba_2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15c9c144cba_2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5767643585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5767643585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15767643585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9"/>
          <p:cNvSpPr/>
          <p:nvPr>
            <p:ph idx="2" type="pic"/>
          </p:nvPr>
        </p:nvSpPr>
        <p:spPr>
          <a:xfrm>
            <a:off x="5183188" y="987425"/>
            <a:ext cx="6172200" cy="4873625"/>
          </a:xfrm>
          <a:prstGeom prst="rect">
            <a:avLst/>
          </a:prstGeom>
          <a:noFill/>
          <a:ln>
            <a:noFill/>
          </a:ln>
        </p:spPr>
      </p:sp>
      <p:sp>
        <p:nvSpPr>
          <p:cNvPr id="68" name="Google Shape;68;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idx="1" type="subTitle"/>
          </p:nvPr>
        </p:nvSpPr>
        <p:spPr>
          <a:xfrm>
            <a:off x="-98415" y="4370213"/>
            <a:ext cx="9212400" cy="2603400"/>
          </a:xfrm>
          <a:prstGeom prst="rect">
            <a:avLst/>
          </a:prstGeom>
          <a:noFill/>
          <a:ln>
            <a:noFill/>
          </a:ln>
        </p:spPr>
        <p:txBody>
          <a:bodyPr anchorCtr="0" anchor="t" bIns="45700" lIns="91425" spcFirstLastPara="1" rIns="91425" wrap="square" tIns="45700">
            <a:normAutofit fontScale="70000" lnSpcReduction="20000"/>
          </a:bodyPr>
          <a:lstStyle/>
          <a:p>
            <a:pPr indent="0" lvl="0" marL="0" marR="0" rtl="0" algn="l">
              <a:lnSpc>
                <a:spcPct val="107000"/>
              </a:lnSpc>
              <a:spcBef>
                <a:spcPts val="0"/>
              </a:spcBef>
              <a:spcAft>
                <a:spcPts val="0"/>
              </a:spcAft>
              <a:buClr>
                <a:schemeClr val="dk1"/>
              </a:buClr>
              <a:buSzPct val="100000"/>
              <a:buNone/>
            </a:pPr>
            <a:r>
              <a:rPr lang="en-US" sz="2400">
                <a:latin typeface="Times New Roman"/>
                <a:ea typeface="Times New Roman"/>
                <a:cs typeface="Times New Roman"/>
                <a:sym typeface="Times New Roman"/>
              </a:rPr>
              <a:t>	</a:t>
            </a:r>
            <a:r>
              <a:rPr b="1" lang="en-US" sz="2542">
                <a:latin typeface="Times New Roman"/>
                <a:ea typeface="Times New Roman"/>
                <a:cs typeface="Times New Roman"/>
                <a:sym typeface="Times New Roman"/>
              </a:rPr>
              <a:t>Group Id : </a:t>
            </a:r>
            <a:r>
              <a:rPr lang="en-US" sz="2542">
                <a:latin typeface="Times New Roman"/>
                <a:ea typeface="Times New Roman"/>
                <a:cs typeface="Times New Roman"/>
                <a:sym typeface="Times New Roman"/>
              </a:rPr>
              <a:t>	BI06				</a:t>
            </a:r>
            <a:br>
              <a:rPr lang="en-US" sz="2542">
                <a:latin typeface="Times New Roman"/>
                <a:ea typeface="Times New Roman"/>
                <a:cs typeface="Times New Roman"/>
                <a:sym typeface="Times New Roman"/>
              </a:rPr>
            </a:br>
            <a:r>
              <a:rPr lang="en-US" sz="2542">
                <a:latin typeface="Times New Roman"/>
                <a:ea typeface="Times New Roman"/>
                <a:cs typeface="Times New Roman"/>
                <a:sym typeface="Times New Roman"/>
              </a:rPr>
              <a:t>	</a:t>
            </a:r>
            <a:r>
              <a:rPr b="1" lang="en-US" sz="2542">
                <a:latin typeface="Times New Roman"/>
                <a:ea typeface="Times New Roman"/>
                <a:cs typeface="Times New Roman"/>
                <a:sym typeface="Times New Roman"/>
              </a:rPr>
              <a:t>Group Member : </a:t>
            </a:r>
            <a:endParaRPr b="1" sz="2542">
              <a:latin typeface="Times New Roman"/>
              <a:ea typeface="Times New Roman"/>
              <a:cs typeface="Times New Roman"/>
              <a:sym typeface="Times New Roman"/>
            </a:endParaRPr>
          </a:p>
          <a:p>
            <a:pPr indent="0" lvl="0" marL="0" marR="0" rtl="0" algn="l">
              <a:lnSpc>
                <a:spcPct val="107000"/>
              </a:lnSpc>
              <a:spcBef>
                <a:spcPts val="0"/>
              </a:spcBef>
              <a:spcAft>
                <a:spcPts val="0"/>
              </a:spcAft>
              <a:buClr>
                <a:schemeClr val="dk1"/>
              </a:buClr>
              <a:buSzPct val="94381"/>
              <a:buNone/>
            </a:pPr>
            <a:r>
              <a:rPr lang="en-US" sz="2542">
                <a:latin typeface="Times New Roman"/>
                <a:ea typeface="Times New Roman"/>
                <a:cs typeface="Times New Roman"/>
                <a:sym typeface="Times New Roman"/>
              </a:rPr>
              <a:t>						Om Gosavi</a:t>
            </a:r>
            <a:endParaRPr sz="2542">
              <a:latin typeface="Times New Roman"/>
              <a:ea typeface="Times New Roman"/>
              <a:cs typeface="Times New Roman"/>
              <a:sym typeface="Times New Roman"/>
            </a:endParaRPr>
          </a:p>
          <a:p>
            <a:pPr indent="0" lvl="0" marL="0" marR="0" rtl="0" algn="l">
              <a:lnSpc>
                <a:spcPct val="107000"/>
              </a:lnSpc>
              <a:spcBef>
                <a:spcPts val="0"/>
              </a:spcBef>
              <a:spcAft>
                <a:spcPts val="0"/>
              </a:spcAft>
              <a:buClr>
                <a:schemeClr val="dk1"/>
              </a:buClr>
              <a:buSzPct val="94381"/>
              <a:buNone/>
            </a:pPr>
            <a:r>
              <a:rPr lang="en-US" sz="2542">
                <a:latin typeface="Times New Roman"/>
                <a:ea typeface="Times New Roman"/>
                <a:cs typeface="Times New Roman"/>
                <a:sym typeface="Times New Roman"/>
              </a:rPr>
              <a:t>						Ritu Mahajan</a:t>
            </a:r>
            <a:endParaRPr sz="2542">
              <a:latin typeface="Times New Roman"/>
              <a:ea typeface="Times New Roman"/>
              <a:cs typeface="Times New Roman"/>
              <a:sym typeface="Times New Roman"/>
            </a:endParaRPr>
          </a:p>
          <a:p>
            <a:pPr indent="0" lvl="0" marL="0" marR="0" rtl="0" algn="l">
              <a:lnSpc>
                <a:spcPct val="107000"/>
              </a:lnSpc>
              <a:spcBef>
                <a:spcPts val="0"/>
              </a:spcBef>
              <a:spcAft>
                <a:spcPts val="0"/>
              </a:spcAft>
              <a:buClr>
                <a:schemeClr val="dk1"/>
              </a:buClr>
              <a:buSzPct val="94381"/>
              <a:buNone/>
            </a:pPr>
            <a:r>
              <a:rPr lang="en-US" sz="2542">
                <a:latin typeface="Times New Roman"/>
                <a:ea typeface="Times New Roman"/>
                <a:cs typeface="Times New Roman"/>
                <a:sym typeface="Times New Roman"/>
              </a:rPr>
              <a:t>						Nikita Rathod</a:t>
            </a:r>
            <a:endParaRPr sz="2542">
              <a:latin typeface="Times New Roman"/>
              <a:ea typeface="Times New Roman"/>
              <a:cs typeface="Times New Roman"/>
              <a:sym typeface="Times New Roman"/>
            </a:endParaRPr>
          </a:p>
          <a:p>
            <a:pPr indent="0" lvl="0" marL="0" marR="0" rtl="0" algn="l">
              <a:lnSpc>
                <a:spcPct val="107000"/>
              </a:lnSpc>
              <a:spcBef>
                <a:spcPts val="0"/>
              </a:spcBef>
              <a:spcAft>
                <a:spcPts val="0"/>
              </a:spcAft>
              <a:buClr>
                <a:schemeClr val="dk1"/>
              </a:buClr>
              <a:buSzPct val="94381"/>
              <a:buNone/>
            </a:pPr>
            <a:r>
              <a:rPr lang="en-US" sz="2542">
                <a:latin typeface="Times New Roman"/>
                <a:ea typeface="Times New Roman"/>
                <a:cs typeface="Times New Roman"/>
                <a:sym typeface="Times New Roman"/>
              </a:rPr>
              <a:t>						Shreyash Sharma</a:t>
            </a:r>
            <a:endParaRPr sz="2542">
              <a:latin typeface="Times New Roman"/>
              <a:ea typeface="Times New Roman"/>
              <a:cs typeface="Times New Roman"/>
              <a:sym typeface="Times New Roman"/>
            </a:endParaRPr>
          </a:p>
          <a:p>
            <a:pPr indent="0" lvl="0" marL="0" marR="0" rtl="0" algn="l">
              <a:lnSpc>
                <a:spcPct val="107000"/>
              </a:lnSpc>
              <a:spcBef>
                <a:spcPts val="0"/>
              </a:spcBef>
              <a:spcAft>
                <a:spcPts val="0"/>
              </a:spcAft>
              <a:buClr>
                <a:schemeClr val="dk1"/>
              </a:buClr>
              <a:buSzPct val="94381"/>
              <a:buNone/>
            </a:pPr>
            <a:r>
              <a:rPr lang="en-US" sz="2542">
                <a:latin typeface="Times New Roman"/>
                <a:ea typeface="Times New Roman"/>
                <a:cs typeface="Times New Roman"/>
                <a:sym typeface="Times New Roman"/>
              </a:rPr>
              <a:t>	</a:t>
            </a:r>
            <a:br>
              <a:rPr lang="en-US" sz="2542">
                <a:latin typeface="Times New Roman"/>
                <a:ea typeface="Times New Roman"/>
                <a:cs typeface="Times New Roman"/>
                <a:sym typeface="Times New Roman"/>
              </a:rPr>
            </a:br>
            <a:r>
              <a:rPr lang="en-US" sz="2542">
                <a:latin typeface="Times New Roman"/>
                <a:ea typeface="Times New Roman"/>
                <a:cs typeface="Times New Roman"/>
                <a:sym typeface="Times New Roman"/>
              </a:rPr>
              <a:t>	</a:t>
            </a:r>
            <a:br>
              <a:rPr lang="en-US" sz="2542">
                <a:latin typeface="Times New Roman"/>
                <a:ea typeface="Times New Roman"/>
                <a:cs typeface="Times New Roman"/>
                <a:sym typeface="Times New Roman"/>
              </a:rPr>
            </a:br>
            <a:r>
              <a:rPr lang="en-US" sz="2542">
                <a:latin typeface="Times New Roman"/>
                <a:ea typeface="Times New Roman"/>
                <a:cs typeface="Times New Roman"/>
                <a:sym typeface="Times New Roman"/>
              </a:rPr>
              <a:t>	</a:t>
            </a:r>
            <a:r>
              <a:rPr b="1" lang="en-US" sz="2542">
                <a:latin typeface="Times New Roman"/>
                <a:ea typeface="Times New Roman"/>
                <a:cs typeface="Times New Roman"/>
                <a:sym typeface="Times New Roman"/>
              </a:rPr>
              <a:t>Guide name:</a:t>
            </a:r>
            <a:r>
              <a:rPr lang="en-US" sz="2542">
                <a:latin typeface="Times New Roman"/>
                <a:ea typeface="Times New Roman"/>
                <a:cs typeface="Times New Roman"/>
                <a:sym typeface="Times New Roman"/>
              </a:rPr>
              <a:t>	Prof. Prashant M.</a:t>
            </a:r>
            <a:endParaRPr sz="2542">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ct val="100000"/>
              <a:buNone/>
            </a:pPr>
            <a:r>
              <a:t/>
            </a:r>
            <a:endParaRPr sz="2400"/>
          </a:p>
        </p:txBody>
      </p:sp>
      <p:sp>
        <p:nvSpPr>
          <p:cNvPr id="89" name="Google Shape;89;p1"/>
          <p:cNvSpPr txBox="1"/>
          <p:nvPr>
            <p:ph idx="10" type="dt"/>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9/16/2022</a:t>
            </a:r>
            <a:endParaRPr/>
          </a:p>
        </p:txBody>
      </p:sp>
      <p:sp>
        <p:nvSpPr>
          <p:cNvPr id="90" name="Google Shape;90;p1"/>
          <p:cNvSpPr txBox="1"/>
          <p:nvPr>
            <p:ph idx="12" type="sldNum"/>
          </p:nvPr>
        </p:nvSpPr>
        <p:spPr>
          <a:xfrm>
            <a:off x="10055936" y="6098622"/>
            <a:ext cx="77108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1" name="Google Shape;91;p1"/>
          <p:cNvSpPr txBox="1"/>
          <p:nvPr/>
        </p:nvSpPr>
        <p:spPr>
          <a:xfrm>
            <a:off x="842799" y="1580300"/>
            <a:ext cx="10708500" cy="3294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(Academic Year:2022-23)</a:t>
            </a:r>
            <a:endParaRPr/>
          </a:p>
          <a:p>
            <a:pPr indent="0" lvl="0" marL="0" marR="0" rtl="0" algn="ctr">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         </a:t>
            </a:r>
            <a:endParaRPr/>
          </a:p>
          <a:p>
            <a:pPr indent="0" lvl="0" marL="0" marR="0" rtl="0" algn="ctr">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 Project Review 1</a:t>
            </a:r>
            <a:endParaRPr/>
          </a:p>
          <a:p>
            <a:pPr indent="0" lvl="0" marL="0" marR="0" rtl="0" algn="ctr">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on</a:t>
            </a:r>
            <a:endParaRPr/>
          </a:p>
          <a:p>
            <a:pPr indent="0" lvl="0" marL="0" marR="0" rtl="0" algn="ctr">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Project Title :  </a:t>
            </a:r>
            <a:r>
              <a:rPr lang="en-US" sz="2800">
                <a:solidFill>
                  <a:schemeClr val="dk1"/>
                </a:solidFill>
                <a:latin typeface="Calibri"/>
                <a:ea typeface="Calibri"/>
                <a:cs typeface="Calibri"/>
                <a:sym typeface="Calibri"/>
              </a:rPr>
              <a:t>Designing a software toolset for storing geospatial data in Decentralized storage system.</a:t>
            </a:r>
            <a:r>
              <a:rPr b="1" i="0" lang="en-US" sz="3200" u="none" cap="none" strike="noStrike">
                <a:solidFill>
                  <a:schemeClr val="dk1"/>
                </a:solidFill>
                <a:latin typeface="Times New Roman"/>
                <a:ea typeface="Times New Roman"/>
                <a:cs typeface="Times New Roman"/>
                <a:sym typeface="Times New Roman"/>
              </a:rPr>
              <a:t>  </a:t>
            </a:r>
            <a:endParaRPr/>
          </a:p>
          <a:p>
            <a:pPr indent="0" lvl="0" marL="0" marR="0" rtl="0" algn="ctr">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by</a:t>
            </a:r>
            <a:endParaRPr/>
          </a:p>
          <a:p>
            <a:pPr indent="0" lvl="0" marL="0" marR="0" rtl="0" algn="ctr">
              <a:spcBef>
                <a:spcPts val="0"/>
              </a:spcBef>
              <a:spcAft>
                <a:spcPts val="0"/>
              </a:spcAft>
              <a:buNone/>
            </a:pPr>
            <a:r>
              <a:t/>
            </a:r>
            <a:endParaRPr b="1" i="0" sz="2400" u="none" cap="none" strike="noStrike">
              <a:solidFill>
                <a:schemeClr val="dk1"/>
              </a:solidFill>
              <a:latin typeface="Times New Roman"/>
              <a:ea typeface="Times New Roman"/>
              <a:cs typeface="Times New Roman"/>
              <a:sym typeface="Times New Roman"/>
            </a:endParaRPr>
          </a:p>
        </p:txBody>
      </p:sp>
      <p:pic>
        <p:nvPicPr>
          <p:cNvPr id="92" name="Google Shape;92;p1"/>
          <p:cNvPicPr preferRelativeResize="0"/>
          <p:nvPr/>
        </p:nvPicPr>
        <p:blipFill rotWithShape="1">
          <a:blip r:embed="rId3">
            <a:alphaModFix/>
          </a:blip>
          <a:srcRect b="0" l="0" r="0" t="0"/>
          <a:stretch/>
        </p:blipFill>
        <p:spPr>
          <a:xfrm>
            <a:off x="1813256" y="45507"/>
            <a:ext cx="9041927" cy="1534792"/>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5767643585_0_31"/>
          <p:cNvSpPr txBox="1"/>
          <p:nvPr>
            <p:ph type="title"/>
          </p:nvPr>
        </p:nvSpPr>
        <p:spPr>
          <a:xfrm>
            <a:off x="570000" y="135250"/>
            <a:ext cx="10515600" cy="1325700"/>
          </a:xfrm>
          <a:prstGeom prst="rect">
            <a:avLst/>
          </a:prstGeom>
        </p:spPr>
        <p:txBody>
          <a:bodyPr anchorCtr="0" anchor="ctr" bIns="45700" lIns="91425" spcFirstLastPara="1" rIns="91425" wrap="square" tIns="45700">
            <a:normAutofit/>
          </a:bodyPr>
          <a:lstStyle/>
          <a:p>
            <a:pPr indent="0" lvl="2" marL="0" rtl="0" algn="l">
              <a:lnSpc>
                <a:spcPct val="107000"/>
              </a:lnSpc>
              <a:spcBef>
                <a:spcPts val="0"/>
              </a:spcBef>
              <a:spcAft>
                <a:spcPts val="0"/>
              </a:spcAft>
              <a:buClr>
                <a:schemeClr val="dk1"/>
              </a:buClr>
              <a:buFont typeface="Arial"/>
              <a:buNone/>
            </a:pPr>
            <a:r>
              <a:rPr lang="en-US" sz="3759">
                <a:solidFill>
                  <a:schemeClr val="dk1"/>
                </a:solidFill>
                <a:latin typeface="Times New Roman"/>
                <a:ea typeface="Times New Roman"/>
                <a:cs typeface="Times New Roman"/>
                <a:sym typeface="Times New Roman"/>
              </a:rPr>
              <a:t>Architecture </a:t>
            </a:r>
            <a:endParaRPr/>
          </a:p>
        </p:txBody>
      </p:sp>
      <p:sp>
        <p:nvSpPr>
          <p:cNvPr id="173" name="Google Shape;173;g15767643585_0_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4" name="Google Shape;174;g15767643585_0_31"/>
          <p:cNvPicPr preferRelativeResize="0"/>
          <p:nvPr/>
        </p:nvPicPr>
        <p:blipFill>
          <a:blip r:embed="rId3">
            <a:alphaModFix/>
          </a:blip>
          <a:stretch>
            <a:fillRect/>
          </a:stretch>
        </p:blipFill>
        <p:spPr>
          <a:xfrm>
            <a:off x="1436725" y="1111075"/>
            <a:ext cx="9424975" cy="5487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9"/>
          <p:cNvSpPr txBox="1"/>
          <p:nvPr>
            <p:ph type="title"/>
          </p:nvPr>
        </p:nvSpPr>
        <p:spPr>
          <a:xfrm>
            <a:off x="0" y="334812"/>
            <a:ext cx="10515600" cy="1325700"/>
          </a:xfrm>
          <a:prstGeom prst="rect">
            <a:avLst/>
          </a:prstGeom>
          <a:noFill/>
          <a:ln>
            <a:noFill/>
          </a:ln>
        </p:spPr>
        <p:txBody>
          <a:bodyPr anchorCtr="0" anchor="ctr" bIns="45700" lIns="91425" spcFirstLastPara="1" rIns="91425" wrap="square" tIns="45700">
            <a:normAutofit/>
          </a:bodyPr>
          <a:lstStyle/>
          <a:p>
            <a:pPr indent="0" lvl="2" marL="914400" rtl="0" algn="l">
              <a:lnSpc>
                <a:spcPct val="107000"/>
              </a:lnSpc>
              <a:spcBef>
                <a:spcPts val="0"/>
              </a:spcBef>
              <a:spcAft>
                <a:spcPts val="0"/>
              </a:spcAft>
              <a:buNone/>
            </a:pPr>
            <a:r>
              <a:rPr lang="en-US" sz="4400">
                <a:latin typeface="Times New Roman"/>
                <a:ea typeface="Times New Roman"/>
                <a:cs typeface="Times New Roman"/>
                <a:sym typeface="Times New Roman"/>
              </a:rPr>
              <a:t>References </a:t>
            </a:r>
            <a:endParaRPr/>
          </a:p>
        </p:txBody>
      </p:sp>
      <p:sp>
        <p:nvSpPr>
          <p:cNvPr id="180" name="Google Shape;180;p9"/>
          <p:cNvSpPr txBox="1"/>
          <p:nvPr>
            <p:ph idx="1" type="body"/>
          </p:nvPr>
        </p:nvSpPr>
        <p:spPr>
          <a:xfrm>
            <a:off x="838200" y="1355075"/>
            <a:ext cx="10515600" cy="4821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a:p>
            <a:pPr indent="-330200" lvl="0" marL="457200" rtl="0" algn="l">
              <a:lnSpc>
                <a:spcPct val="90000"/>
              </a:lnSpc>
              <a:spcBef>
                <a:spcPts val="0"/>
              </a:spcBef>
              <a:spcAft>
                <a:spcPts val="0"/>
              </a:spcAft>
              <a:buSzPts val="1600"/>
              <a:buFont typeface="Times New Roman"/>
              <a:buAutoNum type="arabicPeriod"/>
            </a:pPr>
            <a:r>
              <a:rPr lang="en-US" sz="1600">
                <a:latin typeface="Times New Roman"/>
                <a:ea typeface="Times New Roman"/>
                <a:cs typeface="Times New Roman"/>
                <a:sym typeface="Times New Roman"/>
              </a:rPr>
              <a:t>Dennis Trautwein, Aravindh Raman, Gareth Tyson, Ignacio Castro, Will Scott, Moritz Schubotz, Bela Gipp, and Yiannis Psaras. 2022. Design and Evaluation of IPFS: A Storage Layer for the Decentralized Web. In ACM SIGCOMM 2022 Conference (SIGCOMM ’22), August 22–26, 2022, Amsterdam, Netherlands. ACM, New York, NY, USA, 14 pages. https://doi.org/10.1145/ 3544216.3544232 </a:t>
            </a:r>
            <a:endParaRPr sz="1600">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US" sz="1600">
                <a:latin typeface="Times New Roman"/>
                <a:ea typeface="Times New Roman"/>
                <a:cs typeface="Times New Roman"/>
                <a:sym typeface="Times New Roman"/>
              </a:rPr>
              <a:t>	Design and Evaluation of IPFS: A Storage Layer for the Decentralized Web</a:t>
            </a:r>
            <a:endParaRPr sz="16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6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600">
              <a:latin typeface="Times New Roman"/>
              <a:ea typeface="Times New Roman"/>
              <a:cs typeface="Times New Roman"/>
              <a:sym typeface="Times New Roman"/>
            </a:endParaRPr>
          </a:p>
          <a:p>
            <a:pPr indent="-323850" lvl="0" marL="457200" rtl="0" algn="l">
              <a:lnSpc>
                <a:spcPct val="90000"/>
              </a:lnSpc>
              <a:spcBef>
                <a:spcPts val="0"/>
              </a:spcBef>
              <a:spcAft>
                <a:spcPts val="0"/>
              </a:spcAft>
              <a:buSzPts val="1500"/>
              <a:buFont typeface="Times New Roman"/>
              <a:buAutoNum type="arabicPeriod"/>
            </a:pPr>
            <a:r>
              <a:rPr lang="en-US" sz="1500">
                <a:latin typeface="Times New Roman"/>
                <a:ea typeface="Times New Roman"/>
                <a:cs typeface="Times New Roman"/>
                <a:sym typeface="Times New Roman"/>
              </a:rPr>
              <a:t>Z. Ullah, B. Raza, H. Shah, S. Khan and A. Waheed, "Towards Blockchain-BasedSecureStorage and Trusted Data Sharing Scheme for IoT Environment," in IEEE Access, vol. 10, pp.36978-36994, 2022, doi: 10.1109/ACCESS.2022.3164081.</a:t>
            </a:r>
            <a:endParaRPr sz="1500">
              <a:latin typeface="Times New Roman"/>
              <a:ea typeface="Times New Roman"/>
              <a:cs typeface="Times New Roman"/>
              <a:sym typeface="Times New Roman"/>
            </a:endParaRPr>
          </a:p>
          <a:p>
            <a:pPr indent="0" lvl="0" marL="457200" rtl="0" algn="l">
              <a:lnSpc>
                <a:spcPct val="90000"/>
              </a:lnSpc>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US" sz="1500">
                <a:solidFill>
                  <a:srgbClr val="222222"/>
                </a:solidFill>
                <a:highlight>
                  <a:srgbClr val="FFFFFF"/>
                </a:highlight>
                <a:latin typeface="Times New Roman"/>
                <a:ea typeface="Times New Roman"/>
                <a:cs typeface="Times New Roman"/>
                <a:sym typeface="Times New Roman"/>
              </a:rPr>
              <a:t>Athanere, Smita, and Ramesh Thakur. "Blockchain based hierarchical semi-decentralized approach using IPFS for secure and efficient data sharing." </a:t>
            </a:r>
            <a:r>
              <a:rPr i="1" lang="en-US" sz="1500">
                <a:solidFill>
                  <a:srgbClr val="222222"/>
                </a:solidFill>
                <a:highlight>
                  <a:srgbClr val="FFFFFF"/>
                </a:highlight>
                <a:latin typeface="Times New Roman"/>
                <a:ea typeface="Times New Roman"/>
                <a:cs typeface="Times New Roman"/>
                <a:sym typeface="Times New Roman"/>
              </a:rPr>
              <a:t>Journal of King Saud University-Computer and Information Sciences</a:t>
            </a:r>
            <a:r>
              <a:rPr lang="en-US" sz="1500">
                <a:solidFill>
                  <a:srgbClr val="222222"/>
                </a:solidFill>
                <a:highlight>
                  <a:srgbClr val="FFFFFF"/>
                </a:highlight>
                <a:latin typeface="Times New Roman"/>
                <a:ea typeface="Times New Roman"/>
                <a:cs typeface="Times New Roman"/>
                <a:sym typeface="Times New Roman"/>
              </a:rPr>
              <a:t> 34.4 (2022): 1523-1534.:</a:t>
            </a:r>
            <a:r>
              <a:rPr lang="en-US" sz="1500">
                <a:latin typeface="Times New Roman"/>
                <a:ea typeface="Times New Roman"/>
                <a:cs typeface="Times New Roman"/>
                <a:sym typeface="Times New Roman"/>
              </a:rPr>
              <a:t>Blockchain based hierarchical semi-decentralized approach using IPFS for secure and efficient data sharing</a:t>
            </a:r>
            <a:endParaRPr sz="1500">
              <a:latin typeface="Times New Roman"/>
              <a:ea typeface="Times New Roman"/>
              <a:cs typeface="Times New Roman"/>
              <a:sym typeface="Times New Roman"/>
            </a:endParaRPr>
          </a:p>
          <a:p>
            <a:pPr indent="0" lvl="0" marL="457200" rtl="0" algn="l">
              <a:spcBef>
                <a:spcPts val="0"/>
              </a:spcBef>
              <a:spcAft>
                <a:spcPts val="0"/>
              </a:spcAft>
              <a:buNone/>
            </a:pPr>
            <a:r>
              <a:t/>
            </a:r>
            <a:endParaRPr sz="1500">
              <a:latin typeface="Times New Roman"/>
              <a:ea typeface="Times New Roman"/>
              <a:cs typeface="Times New Roman"/>
              <a:sym typeface="Times New Roman"/>
            </a:endParaRPr>
          </a:p>
          <a:p>
            <a:pPr indent="-330200" lvl="0" marL="457200" rtl="0" algn="l">
              <a:lnSpc>
                <a:spcPct val="90000"/>
              </a:lnSpc>
              <a:spcBef>
                <a:spcPts val="0"/>
              </a:spcBef>
              <a:spcAft>
                <a:spcPts val="0"/>
              </a:spcAft>
              <a:buClr>
                <a:srgbClr val="222222"/>
              </a:buClr>
              <a:buSzPts val="1600"/>
              <a:buFont typeface="Times New Roman"/>
              <a:buAutoNum type="arabicPeriod"/>
            </a:pPr>
            <a:r>
              <a:rPr lang="en-US" sz="1600">
                <a:solidFill>
                  <a:srgbClr val="222222"/>
                </a:solidFill>
                <a:highlight>
                  <a:srgbClr val="FFFFFF"/>
                </a:highlight>
                <a:latin typeface="Times New Roman"/>
                <a:ea typeface="Times New Roman"/>
                <a:cs typeface="Times New Roman"/>
                <a:sym typeface="Times New Roman"/>
              </a:rPr>
              <a:t>Alizadeh, K. Andersson and O. Schelén, "Efficient Decentralized Data Storage BasedonPublic Blockchain and IPFS," 2020 IEEE Asia-Pacific Conference on Computer ScienceandData Engineering (CSDE), 2020, pp. 1-8, doi: 10.1109/CSDE50874.2020.9411599.</a:t>
            </a:r>
            <a:endParaRPr sz="1600">
              <a:solidFill>
                <a:srgbClr val="222222"/>
              </a:solidFill>
              <a:highlight>
                <a:srgbClr val="FFFFFF"/>
              </a:highlight>
              <a:latin typeface="Times New Roman"/>
              <a:ea typeface="Times New Roman"/>
              <a:cs typeface="Times New Roman"/>
              <a:sym typeface="Times New Roman"/>
            </a:endParaRPr>
          </a:p>
        </p:txBody>
      </p:sp>
      <p:sp>
        <p:nvSpPr>
          <p:cNvPr id="181" name="Google Shape;18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9/16/2022</a:t>
            </a:r>
            <a:endParaRPr/>
          </a:p>
        </p:txBody>
      </p:sp>
      <p:sp>
        <p:nvSpPr>
          <p:cNvPr id="182" name="Google Shape;18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3" name="Google Shape;183;p9"/>
          <p:cNvPicPr preferRelativeResize="0"/>
          <p:nvPr/>
        </p:nvPicPr>
        <p:blipFill rotWithShape="1">
          <a:blip r:embed="rId3">
            <a:alphaModFix/>
          </a:blip>
          <a:srcRect b="0" l="0" r="0" t="0"/>
          <a:stretch/>
        </p:blipFill>
        <p:spPr>
          <a:xfrm>
            <a:off x="1" y="0"/>
            <a:ext cx="643504" cy="8216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ctrTitle"/>
          </p:nvPr>
        </p:nvSpPr>
        <p:spPr>
          <a:xfrm>
            <a:off x="2049845" y="725214"/>
            <a:ext cx="9826845" cy="520262"/>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Outline</a:t>
            </a:r>
            <a:endParaRPr/>
          </a:p>
        </p:txBody>
      </p:sp>
      <p:sp>
        <p:nvSpPr>
          <p:cNvPr id="98" name="Google Shape;98;p2"/>
          <p:cNvSpPr txBox="1"/>
          <p:nvPr>
            <p:ph idx="1" type="subTitle"/>
          </p:nvPr>
        </p:nvSpPr>
        <p:spPr>
          <a:xfrm>
            <a:off x="315310" y="1174859"/>
            <a:ext cx="10325499" cy="5044966"/>
          </a:xfrm>
          <a:prstGeom prst="rect">
            <a:avLst/>
          </a:prstGeom>
          <a:noFill/>
          <a:ln>
            <a:noFill/>
          </a:ln>
        </p:spPr>
        <p:txBody>
          <a:bodyPr anchorCtr="0" anchor="t" bIns="45700" lIns="91425" spcFirstLastPara="1" rIns="91425" wrap="square" tIns="45700">
            <a:noAutofit/>
          </a:bodyPr>
          <a:lstStyle/>
          <a:p>
            <a:pPr indent="-342900" lvl="2" marL="1257300" rtl="0" algn="l">
              <a:lnSpc>
                <a:spcPct val="107000"/>
              </a:lnSpc>
              <a:spcBef>
                <a:spcPts val="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Problem statement</a:t>
            </a:r>
            <a:endParaRPr/>
          </a:p>
          <a:p>
            <a:pPr indent="-342900" lvl="2" marL="1257300" rtl="0" algn="l">
              <a:lnSpc>
                <a:spcPct val="107000"/>
              </a:lnSpc>
              <a:spcBef>
                <a:spcPts val="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Introduction</a:t>
            </a:r>
            <a:endParaRPr/>
          </a:p>
          <a:p>
            <a:pPr indent="-342900" lvl="2" marL="1257300" rtl="0" algn="l">
              <a:lnSpc>
                <a:spcPct val="107000"/>
              </a:lnSpc>
              <a:spcBef>
                <a:spcPts val="0"/>
              </a:spcBef>
              <a:spcAft>
                <a:spcPts val="0"/>
              </a:spcAft>
              <a:buClr>
                <a:schemeClr val="dk1"/>
              </a:buClr>
              <a:buSzPts val="2800"/>
              <a:buFont typeface="Noto Sans Symbols"/>
              <a:buChar char="❑"/>
            </a:pPr>
            <a:r>
              <a:rPr b="0" i="0" lang="en-US" sz="2800" u="none" cap="none" strike="noStrike">
                <a:latin typeface="Times New Roman"/>
                <a:ea typeface="Times New Roman"/>
                <a:cs typeface="Times New Roman"/>
                <a:sym typeface="Times New Roman"/>
              </a:rPr>
              <a:t>Literature Survey/Related work</a:t>
            </a:r>
            <a:endParaRPr/>
          </a:p>
          <a:p>
            <a:pPr indent="-342900" lvl="2" marL="1257300" rtl="0" algn="l">
              <a:lnSpc>
                <a:spcPct val="107000"/>
              </a:lnSpc>
              <a:spcBef>
                <a:spcPts val="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Motivation, objectives, and scope of the project</a:t>
            </a:r>
            <a:endParaRPr/>
          </a:p>
          <a:p>
            <a:pPr indent="-342900" lvl="2" marL="1257300" rtl="0" algn="l">
              <a:lnSpc>
                <a:spcPct val="107000"/>
              </a:lnSpc>
              <a:spcBef>
                <a:spcPts val="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Resource requirement</a:t>
            </a:r>
            <a:endParaRPr/>
          </a:p>
          <a:p>
            <a:pPr indent="-342900" lvl="2" marL="1257300" rtl="0" algn="l">
              <a:lnSpc>
                <a:spcPct val="107000"/>
              </a:lnSpc>
              <a:spcBef>
                <a:spcPts val="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System overview- Proposed system,</a:t>
            </a:r>
            <a:r>
              <a:rPr lang="en-US" sz="1800">
                <a:latin typeface="Times New Roman"/>
                <a:ea typeface="Times New Roman"/>
                <a:cs typeface="Times New Roman"/>
                <a:sym typeface="Times New Roman"/>
              </a:rPr>
              <a:t> </a:t>
            </a:r>
            <a:r>
              <a:rPr lang="en-US" sz="2800">
                <a:latin typeface="Times New Roman"/>
                <a:ea typeface="Times New Roman"/>
                <a:cs typeface="Times New Roman"/>
                <a:sym typeface="Times New Roman"/>
              </a:rPr>
              <a:t>Architecture and initial phase of design (DFD) and expected outcomes</a:t>
            </a:r>
            <a:endParaRPr/>
          </a:p>
          <a:p>
            <a:pPr indent="-342900" lvl="2" marL="1257300" rtl="0" algn="l">
              <a:lnSpc>
                <a:spcPct val="107000"/>
              </a:lnSpc>
              <a:spcBef>
                <a:spcPts val="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References </a:t>
            </a:r>
            <a:endParaRPr/>
          </a:p>
          <a:p>
            <a:pPr indent="-342900" lvl="2" marL="1257300" rtl="0" algn="l">
              <a:lnSpc>
                <a:spcPct val="107000"/>
              </a:lnSpc>
              <a:spcBef>
                <a:spcPts val="0"/>
              </a:spcBef>
              <a:spcAft>
                <a:spcPts val="0"/>
              </a:spcAft>
              <a:buClr>
                <a:schemeClr val="dk1"/>
              </a:buClr>
              <a:buSzPts val="2000"/>
              <a:buNone/>
            </a:pPr>
            <a:r>
              <a:t/>
            </a:r>
            <a:endParaRPr sz="2000">
              <a:latin typeface="Arial"/>
              <a:ea typeface="Arial"/>
              <a:cs typeface="Arial"/>
              <a:sym typeface="Arial"/>
            </a:endParaRPr>
          </a:p>
          <a:p>
            <a:pPr indent="-215900" lvl="2" marL="1257300" rtl="0" algn="l">
              <a:lnSpc>
                <a:spcPct val="107000"/>
              </a:lnSpc>
              <a:spcBef>
                <a:spcPts val="0"/>
              </a:spcBef>
              <a:spcAft>
                <a:spcPts val="0"/>
              </a:spcAft>
              <a:buClr>
                <a:schemeClr val="dk1"/>
              </a:buClr>
              <a:buSzPts val="2000"/>
              <a:buFont typeface="Calibri"/>
              <a:buNone/>
            </a:pPr>
            <a:r>
              <a:t/>
            </a:r>
            <a:endParaRPr sz="20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000"/>
              <a:buNone/>
            </a:pPr>
            <a:r>
              <a:t/>
            </a:r>
            <a:endParaRPr sz="2000"/>
          </a:p>
        </p:txBody>
      </p:sp>
      <p:sp>
        <p:nvSpPr>
          <p:cNvPr id="99" name="Google Shape;99;p2"/>
          <p:cNvSpPr txBox="1"/>
          <p:nvPr>
            <p:ph idx="10" type="dt"/>
          </p:nvPr>
        </p:nvSpPr>
        <p:spPr>
          <a:xfrm>
            <a:off x="9347200" y="6381750"/>
            <a:ext cx="2844800" cy="47625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t>9/16/2022</a:t>
            </a:r>
            <a:endParaRPr b="1"/>
          </a:p>
        </p:txBody>
      </p:sp>
      <p:sp>
        <p:nvSpPr>
          <p:cNvPr id="100" name="Google Shape;10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01" name="Google Shape;101;p2"/>
          <p:cNvPicPr preferRelativeResize="0"/>
          <p:nvPr/>
        </p:nvPicPr>
        <p:blipFill rotWithShape="1">
          <a:blip r:embed="rId3">
            <a:alphaModFix/>
          </a:blip>
          <a:srcRect b="0" l="0" r="0" t="0"/>
          <a:stretch/>
        </p:blipFill>
        <p:spPr>
          <a:xfrm>
            <a:off x="119271" y="0"/>
            <a:ext cx="664262" cy="84813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Problem statement</a:t>
            </a:r>
            <a:br>
              <a:rPr lang="en-US" sz="4400">
                <a:latin typeface="Times New Roman"/>
                <a:ea typeface="Times New Roman"/>
                <a:cs typeface="Times New Roman"/>
                <a:sym typeface="Times New Roman"/>
              </a:rPr>
            </a:br>
            <a:endParaRPr/>
          </a:p>
        </p:txBody>
      </p:sp>
      <p:sp>
        <p:nvSpPr>
          <p:cNvPr id="107" name="Google Shape;10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a:t>Designing a software toolset for storing geospatial data in Decentralized storage system.</a:t>
            </a:r>
            <a:endParaRPr/>
          </a:p>
        </p:txBody>
      </p:sp>
      <p:sp>
        <p:nvSpPr>
          <p:cNvPr id="108" name="Google Shape;10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9/16/2022</a:t>
            </a:r>
            <a:endParaRPr/>
          </a:p>
        </p:txBody>
      </p:sp>
      <p:sp>
        <p:nvSpPr>
          <p:cNvPr id="109" name="Google Shape;10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0" name="Google Shape;110;p3"/>
          <p:cNvPicPr preferRelativeResize="0"/>
          <p:nvPr/>
        </p:nvPicPr>
        <p:blipFill rotWithShape="1">
          <a:blip r:embed="rId3">
            <a:alphaModFix/>
          </a:blip>
          <a:srcRect b="0" l="0" r="0" t="0"/>
          <a:stretch/>
        </p:blipFill>
        <p:spPr>
          <a:xfrm>
            <a:off x="1" y="0"/>
            <a:ext cx="643504" cy="8216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Introduction</a:t>
            </a:r>
            <a:br>
              <a:rPr lang="en-US" sz="4400">
                <a:latin typeface="Times New Roman"/>
                <a:ea typeface="Times New Roman"/>
                <a:cs typeface="Times New Roman"/>
                <a:sym typeface="Times New Roman"/>
              </a:rPr>
            </a:br>
            <a:endParaRPr/>
          </a:p>
        </p:txBody>
      </p:sp>
      <p:sp>
        <p:nvSpPr>
          <p:cNvPr id="116" name="Google Shape;116;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a:t>In today’s world data is been produced in huge quantity. So, we need to store </a:t>
            </a:r>
            <a:r>
              <a:rPr lang="en-US"/>
              <a:t>the</a:t>
            </a:r>
            <a:r>
              <a:rPr lang="en-US"/>
              <a:t> data in </a:t>
            </a:r>
            <a:r>
              <a:rPr lang="en-US"/>
              <a:t>efficient</a:t>
            </a:r>
            <a:r>
              <a:rPr lang="en-US"/>
              <a:t> and secure manner, this is possible by using some of the new technologies like, Blockchain, IPFS. Also, due to centralised storage system, sometimes data becomes inaccessible if there is load in any server. So, we need to make it decentralized which will make data available, even if few servers go down. Decentralization can be held on many platforms, but we are going to use IPFS for decentralization, storage of data &amp; Blockchain for the secured transaction of the data.</a:t>
            </a:r>
            <a:endParaRPr/>
          </a:p>
        </p:txBody>
      </p:sp>
      <p:sp>
        <p:nvSpPr>
          <p:cNvPr id="117" name="Google Shape;11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9/16/2022</a:t>
            </a:r>
            <a:endParaRPr/>
          </a:p>
        </p:txBody>
      </p:sp>
      <p:sp>
        <p:nvSpPr>
          <p:cNvPr id="118" name="Google Shape;11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9" name="Google Shape;119;p4"/>
          <p:cNvPicPr preferRelativeResize="0"/>
          <p:nvPr/>
        </p:nvPicPr>
        <p:blipFill rotWithShape="1">
          <a:blip r:embed="rId3">
            <a:alphaModFix/>
          </a:blip>
          <a:srcRect b="0" l="0" r="0" t="0"/>
          <a:stretch/>
        </p:blipFill>
        <p:spPr>
          <a:xfrm>
            <a:off x="1" y="0"/>
            <a:ext cx="643504" cy="8216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0" i="0" lang="en-US" sz="4400" u="none" cap="none" strike="noStrike">
                <a:latin typeface="Calibri"/>
                <a:ea typeface="Calibri"/>
                <a:cs typeface="Calibri"/>
                <a:sym typeface="Calibri"/>
              </a:rPr>
              <a:t>Literature Survey/Related work</a:t>
            </a:r>
            <a:br>
              <a:rPr b="0" i="0" lang="en-US" sz="4400" u="none" cap="none" strike="noStrike">
                <a:latin typeface="Calibri"/>
                <a:ea typeface="Calibri"/>
                <a:cs typeface="Calibri"/>
                <a:sym typeface="Calibri"/>
              </a:rPr>
            </a:br>
            <a:endParaRPr/>
          </a:p>
        </p:txBody>
      </p:sp>
      <p:sp>
        <p:nvSpPr>
          <p:cNvPr id="125" name="Google Shape;12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9/16/2022</a:t>
            </a:r>
            <a:endParaRPr/>
          </a:p>
        </p:txBody>
      </p:sp>
      <p:sp>
        <p:nvSpPr>
          <p:cNvPr id="126" name="Google Shape;12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27" name="Google Shape;127;p5"/>
          <p:cNvPicPr preferRelativeResize="0"/>
          <p:nvPr/>
        </p:nvPicPr>
        <p:blipFill rotWithShape="1">
          <a:blip r:embed="rId3">
            <a:alphaModFix/>
          </a:blip>
          <a:srcRect b="0" l="0" r="0" t="0"/>
          <a:stretch/>
        </p:blipFill>
        <p:spPr>
          <a:xfrm>
            <a:off x="1" y="0"/>
            <a:ext cx="643504" cy="821635"/>
          </a:xfrm>
          <a:prstGeom prst="rect">
            <a:avLst/>
          </a:prstGeom>
          <a:noFill/>
          <a:ln>
            <a:noFill/>
          </a:ln>
        </p:spPr>
      </p:pic>
      <p:graphicFrame>
        <p:nvGraphicFramePr>
          <p:cNvPr id="128" name="Google Shape;128;p5"/>
          <p:cNvGraphicFramePr/>
          <p:nvPr/>
        </p:nvGraphicFramePr>
        <p:xfrm>
          <a:off x="1457252" y="1301784"/>
          <a:ext cx="3000000" cy="3000000"/>
        </p:xfrm>
        <a:graphic>
          <a:graphicData uri="http://schemas.openxmlformats.org/drawingml/2006/table">
            <a:tbl>
              <a:tblPr>
                <a:noFill/>
                <a:tableStyleId>{62B06FD5-A639-4E86-8791-085231E7DCD6}</a:tableStyleId>
              </a:tblPr>
              <a:tblGrid>
                <a:gridCol w="2399450"/>
                <a:gridCol w="2355125"/>
                <a:gridCol w="1607875"/>
                <a:gridCol w="2969550"/>
              </a:tblGrid>
              <a:tr h="891700">
                <a:tc>
                  <a:txBody>
                    <a:bodyPr/>
                    <a:lstStyle/>
                    <a:p>
                      <a:pPr indent="0" lvl="0" marL="0" marR="0" rtl="0" algn="ctr">
                        <a:lnSpc>
                          <a:spcPct val="100000"/>
                        </a:lnSpc>
                        <a:spcBef>
                          <a:spcPts val="0"/>
                        </a:spcBef>
                        <a:spcAft>
                          <a:spcPts val="0"/>
                        </a:spcAft>
                        <a:buClr>
                          <a:srgbClr val="000000"/>
                        </a:buClr>
                        <a:buSzPts val="1700"/>
                        <a:buFont typeface="Arial"/>
                        <a:buNone/>
                      </a:pPr>
                      <a:r>
                        <a:rPr b="1" lang="en-US" sz="2000" u="none" cap="none" strike="noStrike">
                          <a:latin typeface="Times New Roman"/>
                          <a:ea typeface="Times New Roman"/>
                          <a:cs typeface="Times New Roman"/>
                          <a:sym typeface="Times New Roman"/>
                        </a:rPr>
                        <a:t>Year and Title </a:t>
                      </a:r>
                      <a:endParaRPr b="1" sz="2000" u="none" cap="none" strike="noStrike">
                        <a:latin typeface="Times New Roman"/>
                        <a:ea typeface="Times New Roman"/>
                        <a:cs typeface="Times New Roman"/>
                        <a:sym typeface="Times New Roman"/>
                      </a:endParaRPr>
                    </a:p>
                  </a:txBody>
                  <a:tcPr marT="34300" marB="34300" marR="68600" marL="68600">
                    <a:solidFill>
                      <a:srgbClr val="4F81BD"/>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b="1" lang="en-US" sz="2000" u="none" cap="none" strike="noStrike">
                          <a:latin typeface="Times New Roman"/>
                          <a:ea typeface="Times New Roman"/>
                          <a:cs typeface="Times New Roman"/>
                          <a:sym typeface="Times New Roman"/>
                        </a:rPr>
                        <a:t>Algorithm</a:t>
                      </a:r>
                      <a:endParaRPr/>
                    </a:p>
                    <a:p>
                      <a:pPr indent="0" lvl="0" marL="0" marR="0" rtl="0" algn="ctr">
                        <a:lnSpc>
                          <a:spcPct val="100000"/>
                        </a:lnSpc>
                        <a:spcBef>
                          <a:spcPts val="0"/>
                        </a:spcBef>
                        <a:spcAft>
                          <a:spcPts val="0"/>
                        </a:spcAft>
                        <a:buClr>
                          <a:srgbClr val="000000"/>
                        </a:buClr>
                        <a:buSzPts val="1700"/>
                        <a:buFont typeface="Arial"/>
                        <a:buNone/>
                      </a:pPr>
                      <a:r>
                        <a:t/>
                      </a:r>
                      <a:endParaRPr b="1" sz="2000" u="none" cap="none" strike="noStrike">
                        <a:latin typeface="Times New Roman"/>
                        <a:ea typeface="Times New Roman"/>
                        <a:cs typeface="Times New Roman"/>
                        <a:sym typeface="Times New Roman"/>
                      </a:endParaRPr>
                    </a:p>
                  </a:txBody>
                  <a:tcPr marT="34300" marB="34300" marR="68600" marL="68600">
                    <a:solidFill>
                      <a:srgbClr val="4F81BD"/>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b="1" lang="en-US" sz="2000" u="none" cap="none" strike="noStrike">
                          <a:latin typeface="Times New Roman"/>
                          <a:ea typeface="Times New Roman"/>
                          <a:cs typeface="Times New Roman"/>
                          <a:sym typeface="Times New Roman"/>
                        </a:rPr>
                        <a:t>Result</a:t>
                      </a:r>
                      <a:endParaRPr b="1" sz="2000" u="none" cap="none" strike="noStrike">
                        <a:latin typeface="Times New Roman"/>
                        <a:ea typeface="Times New Roman"/>
                        <a:cs typeface="Times New Roman"/>
                        <a:sym typeface="Times New Roman"/>
                      </a:endParaRPr>
                    </a:p>
                  </a:txBody>
                  <a:tcPr marT="34300" marB="34300" marR="68600" marL="68600">
                    <a:solidFill>
                      <a:srgbClr val="4F81BD"/>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b="1" lang="en-US" sz="2000" u="none" cap="none" strike="noStrike">
                          <a:latin typeface="Times New Roman"/>
                          <a:ea typeface="Times New Roman"/>
                          <a:cs typeface="Times New Roman"/>
                          <a:sym typeface="Times New Roman"/>
                        </a:rPr>
                        <a:t>Limitations /Drawbacks</a:t>
                      </a:r>
                      <a:endParaRPr b="1" sz="2000" u="none" cap="none" strike="noStrike">
                        <a:latin typeface="Times New Roman"/>
                        <a:ea typeface="Times New Roman"/>
                        <a:cs typeface="Times New Roman"/>
                        <a:sym typeface="Times New Roman"/>
                      </a:endParaRPr>
                    </a:p>
                  </a:txBody>
                  <a:tcPr marT="34300" marB="34300" marR="68600" marL="68600">
                    <a:solidFill>
                      <a:srgbClr val="4F81BD"/>
                    </a:solidFill>
                  </a:tcPr>
                </a:tc>
              </a:tr>
              <a:tr h="716950">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r>
              <a:tr h="716950">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r>
              <a:tr h="716950">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r>
              <a:tr h="716950">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r>
              <a:tr h="716950">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r>
            </a:tbl>
          </a:graphicData>
        </a:graphic>
      </p:graphicFrame>
      <p:graphicFrame>
        <p:nvGraphicFramePr>
          <p:cNvPr id="129" name="Google Shape;129;p5"/>
          <p:cNvGraphicFramePr/>
          <p:nvPr/>
        </p:nvGraphicFramePr>
        <p:xfrm>
          <a:off x="1457200" y="2193488"/>
          <a:ext cx="3000000" cy="3000000"/>
        </p:xfrm>
        <a:graphic>
          <a:graphicData uri="http://schemas.openxmlformats.org/drawingml/2006/table">
            <a:tbl>
              <a:tblPr>
                <a:noFill/>
                <a:tableStyleId>{B0ECF75E-B15B-4695-A166-08AE58E8BB9B}</a:tableStyleId>
              </a:tblPr>
              <a:tblGrid>
                <a:gridCol w="2196675"/>
                <a:gridCol w="2196675"/>
                <a:gridCol w="2196675"/>
                <a:gridCol w="2742025"/>
              </a:tblGrid>
              <a:tr h="1588275">
                <a:tc>
                  <a:txBody>
                    <a:bodyPr/>
                    <a:lstStyle/>
                    <a:p>
                      <a:pPr indent="0" lvl="0" marL="0" rtl="0" algn="l">
                        <a:lnSpc>
                          <a:spcPct val="115000"/>
                        </a:lnSpc>
                        <a:spcBef>
                          <a:spcPts val="0"/>
                        </a:spcBef>
                        <a:spcAft>
                          <a:spcPts val="0"/>
                        </a:spcAft>
                        <a:buClr>
                          <a:schemeClr val="dk1"/>
                        </a:buClr>
                        <a:buSzPts val="1100"/>
                        <a:buFont typeface="Arial"/>
                        <a:buNone/>
                      </a:pPr>
                      <a:r>
                        <a:rPr lang="en-US" sz="1500">
                          <a:solidFill>
                            <a:srgbClr val="0E101A"/>
                          </a:solidFill>
                        </a:rPr>
                        <a:t> (</a:t>
                      </a:r>
                      <a:r>
                        <a:rPr i="1" lang="en-US" sz="1500">
                          <a:solidFill>
                            <a:srgbClr val="0E101A"/>
                          </a:solidFill>
                        </a:rPr>
                        <a:t>August 2022) </a:t>
                      </a:r>
                      <a:endParaRPr i="1" sz="1500">
                        <a:solidFill>
                          <a:srgbClr val="0E101A"/>
                        </a:solidFill>
                      </a:endParaRPr>
                    </a:p>
                    <a:p>
                      <a:pPr indent="0" lvl="0" marL="0" rtl="0" algn="l">
                        <a:lnSpc>
                          <a:spcPct val="115000"/>
                        </a:lnSpc>
                        <a:spcBef>
                          <a:spcPts val="0"/>
                        </a:spcBef>
                        <a:spcAft>
                          <a:spcPts val="0"/>
                        </a:spcAft>
                        <a:buClr>
                          <a:schemeClr val="dk1"/>
                        </a:buClr>
                        <a:buSzPts val="1100"/>
                        <a:buFont typeface="Arial"/>
                        <a:buNone/>
                      </a:pPr>
                      <a:r>
                        <a:rPr b="1" i="1" lang="en-US" sz="1500">
                          <a:solidFill>
                            <a:srgbClr val="0E101A"/>
                          </a:solidFill>
                        </a:rPr>
                        <a:t>Design and Evaluation of IPFS:</a:t>
                      </a:r>
                      <a:endParaRPr b="1" i="1" sz="1500">
                        <a:solidFill>
                          <a:srgbClr val="0E101A"/>
                        </a:solidFill>
                      </a:endParaRPr>
                    </a:p>
                    <a:p>
                      <a:pPr indent="0" lvl="0" marL="0" rtl="0" algn="l">
                        <a:lnSpc>
                          <a:spcPct val="115000"/>
                        </a:lnSpc>
                        <a:spcBef>
                          <a:spcPts val="0"/>
                        </a:spcBef>
                        <a:spcAft>
                          <a:spcPts val="0"/>
                        </a:spcAft>
                        <a:buClr>
                          <a:schemeClr val="dk1"/>
                        </a:buClr>
                        <a:buSzPts val="1100"/>
                        <a:buFont typeface="Arial"/>
                        <a:buNone/>
                      </a:pPr>
                      <a:r>
                        <a:rPr b="1" i="1" lang="en-US" sz="1500">
                          <a:solidFill>
                            <a:srgbClr val="0E101A"/>
                          </a:solidFill>
                        </a:rPr>
                        <a:t>A Storage Layer for the Decentralized Web</a:t>
                      </a:r>
                      <a:endParaRPr b="1" i="1" sz="1500">
                        <a:solidFill>
                          <a:srgbClr val="0E101A"/>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t>1. SHA-256 (Open External Link) - For Input.</a:t>
                      </a:r>
                      <a:endParaRPr/>
                    </a:p>
                    <a:p>
                      <a:pPr indent="0" lvl="0" marL="0" rtl="0" algn="l">
                        <a:spcBef>
                          <a:spcPts val="0"/>
                        </a:spcBef>
                        <a:spcAft>
                          <a:spcPts val="0"/>
                        </a:spcAft>
                        <a:buClr>
                          <a:schemeClr val="dk1"/>
                        </a:buClr>
                        <a:buSzPts val="1100"/>
                        <a:buFont typeface="Arial"/>
                        <a:buNone/>
                      </a:pPr>
                      <a:r>
                        <a:rPr lang="en-US"/>
                        <a:t>2. Base58 (Open External Link) - For Output.</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t>1. Content Based Addressing.</a:t>
                      </a:r>
                      <a:endParaRPr/>
                    </a:p>
                    <a:p>
                      <a:pPr indent="0" lvl="0" marL="0" rtl="0" algn="l">
                        <a:spcBef>
                          <a:spcPts val="0"/>
                        </a:spcBef>
                        <a:spcAft>
                          <a:spcPts val="0"/>
                        </a:spcAft>
                        <a:buClr>
                          <a:schemeClr val="dk1"/>
                        </a:buClr>
                        <a:buSzPts val="1100"/>
                        <a:buFont typeface="Arial"/>
                        <a:buNone/>
                      </a:pPr>
                      <a:r>
                        <a:rPr lang="en-US"/>
                        <a:t>2. All files having unique hash. </a:t>
                      </a:r>
                      <a:endParaRPr/>
                    </a:p>
                    <a:p>
                      <a:pPr indent="0" lvl="0" marL="0" rtl="0" algn="l">
                        <a:spcBef>
                          <a:spcPts val="0"/>
                        </a:spcBef>
                        <a:spcAft>
                          <a:spcPts val="0"/>
                        </a:spcAft>
                        <a:buClr>
                          <a:schemeClr val="dk1"/>
                        </a:buClr>
                        <a:buSzPts val="1100"/>
                        <a:buFont typeface="Arial"/>
                        <a:buNone/>
                      </a:pPr>
                      <a:r>
                        <a:rPr lang="en-US"/>
                        <a:t>3. Security Built-in.</a:t>
                      </a:r>
                      <a:endParaRPr/>
                    </a:p>
                    <a:p>
                      <a:pPr indent="0" lvl="0" marL="0" rtl="0" algn="l">
                        <a:spcBef>
                          <a:spcPts val="0"/>
                        </a:spcBef>
                        <a:spcAft>
                          <a:spcPts val="0"/>
                        </a:spcAft>
                        <a:buClr>
                          <a:schemeClr val="dk1"/>
                        </a:buClr>
                        <a:buSzPts val="1100"/>
                        <a:buFont typeface="Arial"/>
                        <a:buNone/>
                      </a:pPr>
                      <a:r>
                        <a:rPr lang="en-US"/>
                        <a:t>4. Deduplication</a:t>
                      </a:r>
                      <a:endParaRPr/>
                    </a:p>
                    <a:p>
                      <a:pPr indent="0" lvl="0" marL="0" rtl="0" algn="l">
                        <a:spcBef>
                          <a:spcPts val="0"/>
                        </a:spcBef>
                        <a:spcAft>
                          <a:spcPts val="0"/>
                        </a:spcAft>
                        <a:buClr>
                          <a:schemeClr val="dk1"/>
                        </a:buClr>
                        <a:buSzPts val="1100"/>
                        <a:buFont typeface="Arial"/>
                        <a:buNone/>
                      </a:pPr>
                      <a:r>
                        <a:rPr lang="en-US"/>
                        <a:t>5. Chunk size 256kb.</a:t>
                      </a:r>
                      <a:endParaRPr/>
                    </a:p>
                    <a:p>
                      <a:pPr indent="0" lvl="0" marL="0" rtl="0" algn="l">
                        <a:spcBef>
                          <a:spcPts val="0"/>
                        </a:spcBef>
                        <a:spcAft>
                          <a:spcPts val="0"/>
                        </a:spcAft>
                        <a:buNone/>
                      </a:pPr>
                      <a:r>
                        <a:rPr lang="en-US"/>
                        <a:t>6. Versioning.</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t>1. Node containing the particular copy can go offline.</a:t>
                      </a:r>
                      <a:endParaRPr/>
                    </a:p>
                    <a:p>
                      <a:pPr indent="0" lvl="0" marL="0" rtl="0" algn="l">
                        <a:spcBef>
                          <a:spcPts val="0"/>
                        </a:spcBef>
                        <a:spcAft>
                          <a:spcPts val="0"/>
                        </a:spcAft>
                        <a:buClr>
                          <a:schemeClr val="dk1"/>
                        </a:buClr>
                        <a:buSzPts val="1100"/>
                        <a:buFont typeface="Arial"/>
                        <a:buNone/>
                      </a:pPr>
                      <a:r>
                        <a:rPr lang="en-US"/>
                        <a:t>2. No copy will be remaining for requester.</a:t>
                      </a:r>
                      <a:endParaRPr/>
                    </a:p>
                    <a:p>
                      <a:pPr indent="0" lvl="0" marL="0" rtl="0" algn="l">
                        <a:spcBef>
                          <a:spcPts val="0"/>
                        </a:spcBef>
                        <a:spcAft>
                          <a:spcPts val="0"/>
                        </a:spcAft>
                        <a:buClr>
                          <a:schemeClr val="dk1"/>
                        </a:buClr>
                        <a:buSzPts val="1100"/>
                        <a:buFont typeface="Arial"/>
                        <a:buNone/>
                      </a:pPr>
                      <a:r>
                        <a:rPr lang="en-US"/>
                        <a:t>3. Consumes lot of bandwidth.</a:t>
                      </a:r>
                      <a:endParaRPr/>
                    </a:p>
                    <a:p>
                      <a:pPr indent="0" lvl="0" marL="0" rtl="0" algn="l">
                        <a:spcBef>
                          <a:spcPts val="0"/>
                        </a:spcBef>
                        <a:spcAft>
                          <a:spcPts val="0"/>
                        </a:spcAft>
                        <a:buClr>
                          <a:schemeClr val="dk1"/>
                        </a:buClr>
                        <a:buSzPts val="1100"/>
                        <a:buFont typeface="Arial"/>
                        <a:buNone/>
                      </a:pPr>
                      <a:r>
                        <a:rPr lang="en-US"/>
                        <a:t>4. Storing data on IPFS is expensive.</a:t>
                      </a:r>
                      <a:endParaRPr/>
                    </a:p>
                    <a:p>
                      <a:pPr indent="0" lvl="0" marL="0" rtl="0" algn="l">
                        <a:spcBef>
                          <a:spcPts val="0"/>
                        </a:spcBef>
                        <a:spcAft>
                          <a:spcPts val="0"/>
                        </a:spcAft>
                        <a:buNone/>
                      </a:pPr>
                      <a:r>
                        <a:t/>
                      </a:r>
                      <a:endParaRPr/>
                    </a:p>
                  </a:txBody>
                  <a:tcPr marT="91425" marB="91425" marR="91425" marL="91425"/>
                </a:tc>
              </a:tr>
              <a:tr h="1996450">
                <a:tc>
                  <a:txBody>
                    <a:bodyPr/>
                    <a:lstStyle/>
                    <a:p>
                      <a:pPr indent="0" lvl="0" marL="0" rtl="0" algn="l">
                        <a:lnSpc>
                          <a:spcPct val="115000"/>
                        </a:lnSpc>
                        <a:spcBef>
                          <a:spcPts val="0"/>
                        </a:spcBef>
                        <a:spcAft>
                          <a:spcPts val="0"/>
                        </a:spcAft>
                        <a:buClr>
                          <a:schemeClr val="dk1"/>
                        </a:buClr>
                        <a:buSzPts val="1100"/>
                        <a:buFont typeface="Arial"/>
                        <a:buNone/>
                      </a:pPr>
                      <a:r>
                        <a:rPr lang="en-US" sz="1500">
                          <a:solidFill>
                            <a:srgbClr val="0E101A"/>
                          </a:solidFill>
                        </a:rPr>
                        <a:t>(April 2022)</a:t>
                      </a:r>
                      <a:endParaRPr sz="1500">
                        <a:solidFill>
                          <a:srgbClr val="0E101A"/>
                        </a:solidFill>
                      </a:endParaRPr>
                    </a:p>
                    <a:p>
                      <a:pPr indent="0" lvl="0" marL="0" rtl="0" algn="l">
                        <a:lnSpc>
                          <a:spcPct val="115000"/>
                        </a:lnSpc>
                        <a:spcBef>
                          <a:spcPts val="0"/>
                        </a:spcBef>
                        <a:spcAft>
                          <a:spcPts val="0"/>
                        </a:spcAft>
                        <a:buClr>
                          <a:schemeClr val="dk1"/>
                        </a:buClr>
                        <a:buSzPts val="1100"/>
                        <a:buFont typeface="Arial"/>
                        <a:buNone/>
                      </a:pPr>
                      <a:r>
                        <a:rPr b="1" lang="en-US" sz="1500">
                          <a:solidFill>
                            <a:srgbClr val="0E101A"/>
                          </a:solidFill>
                        </a:rPr>
                        <a:t>Towards Blockchain-Based Secure Storage and Trusted Data Sharing Scheme for IoT Environment</a:t>
                      </a:r>
                      <a:endParaRPr b="1" sz="1500">
                        <a:solidFill>
                          <a:srgbClr val="0E101A"/>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US">
                          <a:solidFill>
                            <a:srgbClr val="0E101A"/>
                          </a:solidFill>
                        </a:rPr>
                        <a:t>1. </a:t>
                      </a:r>
                      <a:r>
                        <a:rPr lang="en-US">
                          <a:solidFill>
                            <a:srgbClr val="0E101A"/>
                          </a:solidFill>
                        </a:rPr>
                        <a:t>Comparison of Ethereum, Hyperledger, Bitcoin.</a:t>
                      </a:r>
                      <a:endParaRPr>
                        <a:solidFill>
                          <a:srgbClr val="0E101A"/>
                        </a:solidFill>
                      </a:endParaRPr>
                    </a:p>
                    <a:p>
                      <a:pPr indent="0" lvl="0" marL="0" rtl="0" algn="l">
                        <a:lnSpc>
                          <a:spcPct val="115000"/>
                        </a:lnSpc>
                        <a:spcBef>
                          <a:spcPts val="0"/>
                        </a:spcBef>
                        <a:spcAft>
                          <a:spcPts val="0"/>
                        </a:spcAft>
                        <a:buNone/>
                      </a:pPr>
                      <a:r>
                        <a:rPr lang="en-US">
                          <a:solidFill>
                            <a:srgbClr val="0E101A"/>
                          </a:solidFill>
                        </a:rPr>
                        <a:t>2. Smart Contract</a:t>
                      </a:r>
                      <a:endParaRPr>
                        <a:solidFill>
                          <a:srgbClr val="0E101A"/>
                        </a:solidFill>
                      </a:endParaRPr>
                    </a:p>
                    <a:p>
                      <a:pPr indent="0" lvl="0" marL="0" rtl="0" algn="l">
                        <a:lnSpc>
                          <a:spcPct val="115000"/>
                        </a:lnSpc>
                        <a:spcBef>
                          <a:spcPts val="0"/>
                        </a:spcBef>
                        <a:spcAft>
                          <a:spcPts val="0"/>
                        </a:spcAft>
                        <a:buNone/>
                      </a:pPr>
                      <a:r>
                        <a:rPr lang="en-US">
                          <a:solidFill>
                            <a:srgbClr val="0E101A"/>
                          </a:solidFill>
                        </a:rPr>
                        <a:t>3. IPFS Smart Contract</a:t>
                      </a:r>
                      <a:endParaRPr>
                        <a:solidFill>
                          <a:srgbClr val="0E101A"/>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t>1. Data encryption and permission based access</a:t>
                      </a:r>
                      <a:endParaRPr/>
                    </a:p>
                    <a:p>
                      <a:pPr indent="0" lvl="0" marL="0" rtl="0" algn="l">
                        <a:spcBef>
                          <a:spcPts val="0"/>
                        </a:spcBef>
                        <a:spcAft>
                          <a:spcPts val="0"/>
                        </a:spcAft>
                        <a:buClr>
                          <a:schemeClr val="dk1"/>
                        </a:buClr>
                        <a:buSzPts val="1100"/>
                        <a:buFont typeface="Arial"/>
                        <a:buNone/>
                      </a:pPr>
                      <a:r>
                        <a:rPr lang="en-US"/>
                        <a:t>2. Smart contracts perform search process with predefined logic.</a:t>
                      </a:r>
                      <a:endParaRPr/>
                    </a:p>
                    <a:p>
                      <a:pPr indent="0" lvl="0" marL="0" rtl="0" algn="l">
                        <a:spcBef>
                          <a:spcPts val="0"/>
                        </a:spcBef>
                        <a:spcAft>
                          <a:spcPts val="0"/>
                        </a:spcAft>
                        <a:buClr>
                          <a:schemeClr val="dk1"/>
                        </a:buClr>
                        <a:buSzPts val="1100"/>
                        <a:buFont typeface="Arial"/>
                        <a:buNone/>
                      </a:pPr>
                      <a:r>
                        <a:rPr lang="en-US"/>
                        <a:t>3. storage nodes can only see a subset of the cipher-texts and have no access to any file metadata.</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0"/>
                        </a:spcAft>
                        <a:buNone/>
                      </a:pPr>
                      <a:r>
                        <a:rPr lang="en-US">
                          <a:solidFill>
                            <a:srgbClr val="0E101A"/>
                          </a:solidFill>
                        </a:rPr>
                        <a:t>1. </a:t>
                      </a:r>
                      <a:r>
                        <a:rPr lang="en-US">
                          <a:solidFill>
                            <a:srgbClr val="0E101A"/>
                          </a:solidFill>
                        </a:rPr>
                        <a:t>Access Control Scheme.</a:t>
                      </a:r>
                      <a:endParaRPr>
                        <a:solidFill>
                          <a:srgbClr val="0E101A"/>
                        </a:solidFill>
                      </a:endParaRPr>
                    </a:p>
                    <a:p>
                      <a:pPr indent="0" lvl="0" marL="0" rtl="0" algn="l">
                        <a:lnSpc>
                          <a:spcPct val="115000"/>
                        </a:lnSpc>
                        <a:spcBef>
                          <a:spcPts val="0"/>
                        </a:spcBef>
                        <a:spcAft>
                          <a:spcPts val="0"/>
                        </a:spcAft>
                        <a:buNone/>
                      </a:pPr>
                      <a:r>
                        <a:rPr lang="en-US">
                          <a:solidFill>
                            <a:srgbClr val="0E101A"/>
                          </a:solidFill>
                        </a:rPr>
                        <a:t>2. Off-Chain Database Storage and IOT Integration.</a:t>
                      </a:r>
                      <a:endParaRPr>
                        <a:solidFill>
                          <a:srgbClr val="0E101A"/>
                        </a:solidFill>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5c9c144cba_2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0" i="0" lang="en-US" sz="4400" u="none" cap="none" strike="noStrike">
                <a:latin typeface="Calibri"/>
                <a:ea typeface="Calibri"/>
                <a:cs typeface="Calibri"/>
                <a:sym typeface="Calibri"/>
              </a:rPr>
              <a:t>Literature Survey/Related work</a:t>
            </a:r>
            <a:br>
              <a:rPr b="0" i="0" lang="en-US" sz="4400" u="none" cap="none" strike="noStrike">
                <a:latin typeface="Calibri"/>
                <a:ea typeface="Calibri"/>
                <a:cs typeface="Calibri"/>
                <a:sym typeface="Calibri"/>
              </a:rPr>
            </a:br>
            <a:endParaRPr/>
          </a:p>
        </p:txBody>
      </p:sp>
      <p:sp>
        <p:nvSpPr>
          <p:cNvPr id="135" name="Google Shape;135;g15c9c144cba_2_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9/16/2022</a:t>
            </a:r>
            <a:endParaRPr/>
          </a:p>
        </p:txBody>
      </p:sp>
      <p:sp>
        <p:nvSpPr>
          <p:cNvPr id="136" name="Google Shape;136;g15c9c144cba_2_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7" name="Google Shape;137;g15c9c144cba_2_5"/>
          <p:cNvPicPr preferRelativeResize="0"/>
          <p:nvPr/>
        </p:nvPicPr>
        <p:blipFill rotWithShape="1">
          <a:blip r:embed="rId3">
            <a:alphaModFix/>
          </a:blip>
          <a:srcRect b="0" l="0" r="0" t="0"/>
          <a:stretch/>
        </p:blipFill>
        <p:spPr>
          <a:xfrm>
            <a:off x="1" y="0"/>
            <a:ext cx="643504" cy="821635"/>
          </a:xfrm>
          <a:prstGeom prst="rect">
            <a:avLst/>
          </a:prstGeom>
          <a:noFill/>
          <a:ln>
            <a:noFill/>
          </a:ln>
        </p:spPr>
      </p:pic>
      <p:graphicFrame>
        <p:nvGraphicFramePr>
          <p:cNvPr id="138" name="Google Shape;138;g15c9c144cba_2_5"/>
          <p:cNvGraphicFramePr/>
          <p:nvPr/>
        </p:nvGraphicFramePr>
        <p:xfrm>
          <a:off x="1457252" y="1301784"/>
          <a:ext cx="3000000" cy="3000000"/>
        </p:xfrm>
        <a:graphic>
          <a:graphicData uri="http://schemas.openxmlformats.org/drawingml/2006/table">
            <a:tbl>
              <a:tblPr>
                <a:noFill/>
                <a:tableStyleId>{62B06FD5-A639-4E86-8791-085231E7DCD6}</a:tableStyleId>
              </a:tblPr>
              <a:tblGrid>
                <a:gridCol w="2399450"/>
                <a:gridCol w="2355125"/>
                <a:gridCol w="1607875"/>
                <a:gridCol w="3167850"/>
              </a:tblGrid>
              <a:tr h="891700">
                <a:tc>
                  <a:txBody>
                    <a:bodyPr/>
                    <a:lstStyle/>
                    <a:p>
                      <a:pPr indent="0" lvl="0" marL="0" marR="0" rtl="0" algn="ctr">
                        <a:lnSpc>
                          <a:spcPct val="100000"/>
                        </a:lnSpc>
                        <a:spcBef>
                          <a:spcPts val="0"/>
                        </a:spcBef>
                        <a:spcAft>
                          <a:spcPts val="0"/>
                        </a:spcAft>
                        <a:buClr>
                          <a:srgbClr val="000000"/>
                        </a:buClr>
                        <a:buSzPts val="1700"/>
                        <a:buFont typeface="Arial"/>
                        <a:buNone/>
                      </a:pPr>
                      <a:r>
                        <a:rPr b="1" lang="en-US" sz="2000" u="none" cap="none" strike="noStrike">
                          <a:latin typeface="Times New Roman"/>
                          <a:ea typeface="Times New Roman"/>
                          <a:cs typeface="Times New Roman"/>
                          <a:sym typeface="Times New Roman"/>
                        </a:rPr>
                        <a:t>Year and Title </a:t>
                      </a:r>
                      <a:endParaRPr b="1" sz="2000" u="none" cap="none" strike="noStrike">
                        <a:latin typeface="Times New Roman"/>
                        <a:ea typeface="Times New Roman"/>
                        <a:cs typeface="Times New Roman"/>
                        <a:sym typeface="Times New Roman"/>
                      </a:endParaRPr>
                    </a:p>
                  </a:txBody>
                  <a:tcPr marT="34300" marB="34300" marR="68600" marL="68600">
                    <a:solidFill>
                      <a:srgbClr val="4F81BD"/>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b="1" lang="en-US" sz="2000" u="none" cap="none" strike="noStrike">
                          <a:latin typeface="Times New Roman"/>
                          <a:ea typeface="Times New Roman"/>
                          <a:cs typeface="Times New Roman"/>
                          <a:sym typeface="Times New Roman"/>
                        </a:rPr>
                        <a:t>Algorithm</a:t>
                      </a:r>
                      <a:endParaRPr/>
                    </a:p>
                    <a:p>
                      <a:pPr indent="0" lvl="0" marL="0" marR="0" rtl="0" algn="ctr">
                        <a:lnSpc>
                          <a:spcPct val="100000"/>
                        </a:lnSpc>
                        <a:spcBef>
                          <a:spcPts val="0"/>
                        </a:spcBef>
                        <a:spcAft>
                          <a:spcPts val="0"/>
                        </a:spcAft>
                        <a:buClr>
                          <a:srgbClr val="000000"/>
                        </a:buClr>
                        <a:buSzPts val="1700"/>
                        <a:buFont typeface="Arial"/>
                        <a:buNone/>
                      </a:pPr>
                      <a:r>
                        <a:t/>
                      </a:r>
                      <a:endParaRPr b="1" sz="2000" u="none" cap="none" strike="noStrike">
                        <a:latin typeface="Times New Roman"/>
                        <a:ea typeface="Times New Roman"/>
                        <a:cs typeface="Times New Roman"/>
                        <a:sym typeface="Times New Roman"/>
                      </a:endParaRPr>
                    </a:p>
                  </a:txBody>
                  <a:tcPr marT="34300" marB="34300" marR="68600" marL="68600">
                    <a:solidFill>
                      <a:srgbClr val="4F81BD"/>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b="1" lang="en-US" sz="2000" u="none" cap="none" strike="noStrike">
                          <a:latin typeface="Times New Roman"/>
                          <a:ea typeface="Times New Roman"/>
                          <a:cs typeface="Times New Roman"/>
                          <a:sym typeface="Times New Roman"/>
                        </a:rPr>
                        <a:t>Result</a:t>
                      </a:r>
                      <a:endParaRPr b="1" sz="2000" u="none" cap="none" strike="noStrike">
                        <a:latin typeface="Times New Roman"/>
                        <a:ea typeface="Times New Roman"/>
                        <a:cs typeface="Times New Roman"/>
                        <a:sym typeface="Times New Roman"/>
                      </a:endParaRPr>
                    </a:p>
                  </a:txBody>
                  <a:tcPr marT="34300" marB="34300" marR="68600" marL="68600">
                    <a:solidFill>
                      <a:srgbClr val="4F81BD"/>
                    </a:solidFill>
                  </a:tcPr>
                </a:tc>
                <a:tc>
                  <a:txBody>
                    <a:bodyPr/>
                    <a:lstStyle/>
                    <a:p>
                      <a:pPr indent="0" lvl="0" marL="0" marR="0" rtl="0" algn="ctr">
                        <a:lnSpc>
                          <a:spcPct val="100000"/>
                        </a:lnSpc>
                        <a:spcBef>
                          <a:spcPts val="0"/>
                        </a:spcBef>
                        <a:spcAft>
                          <a:spcPts val="0"/>
                        </a:spcAft>
                        <a:buClr>
                          <a:srgbClr val="000000"/>
                        </a:buClr>
                        <a:buSzPts val="1700"/>
                        <a:buFont typeface="Arial"/>
                        <a:buNone/>
                      </a:pPr>
                      <a:r>
                        <a:rPr b="1" lang="en-US" sz="2000" u="none" cap="none" strike="noStrike">
                          <a:latin typeface="Times New Roman"/>
                          <a:ea typeface="Times New Roman"/>
                          <a:cs typeface="Times New Roman"/>
                          <a:sym typeface="Times New Roman"/>
                        </a:rPr>
                        <a:t>Limitations /Drawbacks</a:t>
                      </a:r>
                      <a:endParaRPr b="1" sz="2000" u="none" cap="none" strike="noStrike">
                        <a:latin typeface="Times New Roman"/>
                        <a:ea typeface="Times New Roman"/>
                        <a:cs typeface="Times New Roman"/>
                        <a:sym typeface="Times New Roman"/>
                      </a:endParaRPr>
                    </a:p>
                  </a:txBody>
                  <a:tcPr marT="34300" marB="34300" marR="68600" marL="68600">
                    <a:solidFill>
                      <a:srgbClr val="4F81BD"/>
                    </a:solidFill>
                  </a:tcPr>
                </a:tc>
              </a:tr>
              <a:tr h="716950">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r>
              <a:tr h="716950">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r>
              <a:tr h="716950">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r>
              <a:tr h="716950">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r>
              <a:tr h="716950">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c>
                  <a:txBody>
                    <a:bodyPr/>
                    <a:lstStyle/>
                    <a:p>
                      <a:pPr indent="0" lvl="0" marL="0" marR="0" rtl="0" algn="l">
                        <a:lnSpc>
                          <a:spcPct val="107000"/>
                        </a:lnSpc>
                        <a:spcBef>
                          <a:spcPts val="0"/>
                        </a:spcBef>
                        <a:spcAft>
                          <a:spcPts val="0"/>
                        </a:spcAft>
                        <a:buClr>
                          <a:srgbClr val="000000"/>
                        </a:buClr>
                        <a:buSzPts val="1200"/>
                        <a:buFont typeface="Arial"/>
                        <a:buNone/>
                      </a:pPr>
                      <a:r>
                        <a:t/>
                      </a:r>
                      <a:endParaRPr sz="1400" u="none" cap="none" strike="noStrike">
                        <a:latin typeface="Times New Roman"/>
                        <a:ea typeface="Times New Roman"/>
                        <a:cs typeface="Times New Roman"/>
                        <a:sym typeface="Times New Roman"/>
                      </a:endParaRPr>
                    </a:p>
                  </a:txBody>
                  <a:tcPr marT="0" marB="0" marR="51425" marL="51425"/>
                </a:tc>
              </a:tr>
            </a:tbl>
          </a:graphicData>
        </a:graphic>
      </p:graphicFrame>
      <p:graphicFrame>
        <p:nvGraphicFramePr>
          <p:cNvPr id="139" name="Google Shape;139;g15c9c144cba_2_5"/>
          <p:cNvGraphicFramePr/>
          <p:nvPr/>
        </p:nvGraphicFramePr>
        <p:xfrm>
          <a:off x="1457200" y="2193488"/>
          <a:ext cx="3000000" cy="3000000"/>
        </p:xfrm>
        <a:graphic>
          <a:graphicData uri="http://schemas.openxmlformats.org/drawingml/2006/table">
            <a:tbl>
              <a:tblPr>
                <a:noFill/>
                <a:tableStyleId>{B0ECF75E-B15B-4695-A166-08AE58E8BB9B}</a:tableStyleId>
              </a:tblPr>
              <a:tblGrid>
                <a:gridCol w="2196675"/>
                <a:gridCol w="2196675"/>
                <a:gridCol w="2196675"/>
                <a:gridCol w="2940325"/>
              </a:tblGrid>
              <a:tr h="729775">
                <a:tc>
                  <a:txBody>
                    <a:bodyPr/>
                    <a:lstStyle/>
                    <a:p>
                      <a:pPr indent="0" lvl="0" marL="0" rtl="0" algn="l">
                        <a:spcBef>
                          <a:spcPts val="0"/>
                        </a:spcBef>
                        <a:spcAft>
                          <a:spcPts val="0"/>
                        </a:spcAft>
                        <a:buNone/>
                      </a:pPr>
                      <a:r>
                        <a:rPr lang="en-US"/>
                        <a:t>(</a:t>
                      </a:r>
                      <a:r>
                        <a:rPr i="1" lang="en-US"/>
                        <a:t>January</a:t>
                      </a:r>
                      <a:r>
                        <a:rPr i="1" lang="en-US"/>
                        <a:t> 2022) </a:t>
                      </a:r>
                      <a:endParaRPr i="1"/>
                    </a:p>
                    <a:p>
                      <a:pPr indent="0" lvl="0" marL="0" rtl="0" algn="l">
                        <a:spcBef>
                          <a:spcPts val="0"/>
                        </a:spcBef>
                        <a:spcAft>
                          <a:spcPts val="0"/>
                        </a:spcAft>
                        <a:buNone/>
                      </a:pPr>
                      <a:r>
                        <a:rPr b="1" i="1" lang="en-US"/>
                        <a:t>Blockchain based hierarchical semi-decentralized approach using IPFS for secure and efficient data sharing</a:t>
                      </a:r>
                      <a:endParaRPr b="1" i="1"/>
                    </a:p>
                    <a:p>
                      <a:pPr indent="0" lvl="0" marL="0" rtl="0" algn="l">
                        <a:spcBef>
                          <a:spcPts val="0"/>
                        </a:spcBef>
                        <a:spcAft>
                          <a:spcPts val="0"/>
                        </a:spcAft>
                        <a:buNone/>
                      </a:pPr>
                      <a:r>
                        <a:t/>
                      </a:r>
                      <a:endParaRPr b="1" i="1"/>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1. IPFS</a:t>
                      </a:r>
                      <a:endParaRPr/>
                    </a:p>
                    <a:p>
                      <a:pPr indent="0" lvl="0" marL="0" rtl="0" algn="l">
                        <a:spcBef>
                          <a:spcPts val="0"/>
                        </a:spcBef>
                        <a:spcAft>
                          <a:spcPts val="0"/>
                        </a:spcAft>
                        <a:buNone/>
                      </a:pPr>
                      <a:r>
                        <a:rPr lang="en-US"/>
                        <a:t>2.SHA256.</a:t>
                      </a:r>
                      <a:endParaRPr/>
                    </a:p>
                    <a:p>
                      <a:pPr indent="0" lvl="0" marL="0" rtl="0" algn="l">
                        <a:spcBef>
                          <a:spcPts val="0"/>
                        </a:spcBef>
                        <a:spcAft>
                          <a:spcPts val="0"/>
                        </a:spcAft>
                        <a:buNone/>
                      </a:pPr>
                      <a:r>
                        <a:rPr lang="en-US"/>
                        <a:t>3.semi-decentralized system</a:t>
                      </a:r>
                      <a:endParaRPr/>
                    </a:p>
                    <a:p>
                      <a:pPr indent="0" lvl="0" marL="0" rtl="0" algn="l">
                        <a:spcBef>
                          <a:spcPts val="0"/>
                        </a:spcBef>
                        <a:spcAft>
                          <a:spcPts val="0"/>
                        </a:spcAft>
                        <a:buNone/>
                      </a:pPr>
                      <a:r>
                        <a:rPr lang="en-US"/>
                        <a:t>4.</a:t>
                      </a:r>
                      <a:r>
                        <a:rPr lang="en-US"/>
                        <a:t>Hyperledger</a:t>
                      </a:r>
                      <a:endParaRPr/>
                    </a:p>
                  </a:txBody>
                  <a:tcPr marT="91425" marB="91425" marR="91425" marL="91425"/>
                </a:tc>
                <a:tc>
                  <a:txBody>
                    <a:bodyPr/>
                    <a:lstStyle/>
                    <a:p>
                      <a:pPr indent="0" lvl="0" marL="0" rtl="0" algn="l">
                        <a:spcBef>
                          <a:spcPts val="0"/>
                        </a:spcBef>
                        <a:spcAft>
                          <a:spcPts val="0"/>
                        </a:spcAft>
                        <a:buNone/>
                      </a:pPr>
                      <a:r>
                        <a:rPr lang="en-US"/>
                        <a:t>1.</a:t>
                      </a:r>
                      <a:r>
                        <a:rPr lang="en-US"/>
                        <a:t>Avoid single point of failure</a:t>
                      </a:r>
                      <a:endParaRPr/>
                    </a:p>
                    <a:p>
                      <a:pPr indent="0" lvl="0" marL="0" rtl="0" algn="l">
                        <a:spcBef>
                          <a:spcPts val="0"/>
                        </a:spcBef>
                        <a:spcAft>
                          <a:spcPts val="0"/>
                        </a:spcAft>
                        <a:buNone/>
                      </a:pPr>
                      <a:r>
                        <a:rPr lang="en-US"/>
                        <a:t>2.</a:t>
                      </a:r>
                      <a:r>
                        <a:rPr lang="en-US"/>
                        <a:t>Security achieved by Auditable Property of Blockchain which prevents collision attacks and achieve authentication.</a:t>
                      </a:r>
                      <a:endParaRPr/>
                    </a:p>
                    <a:p>
                      <a:pPr indent="0" lvl="0" marL="0" rtl="0" algn="l">
                        <a:spcBef>
                          <a:spcPts val="0"/>
                        </a:spcBef>
                        <a:spcAft>
                          <a:spcPts val="0"/>
                        </a:spcAft>
                        <a:buNone/>
                      </a:pPr>
                      <a:r>
                        <a:rPr lang="en-US"/>
                        <a:t>3..distribution key is no longer reliant on the centre authority to prevent an attack on it</a:t>
                      </a:r>
                      <a:endParaRPr/>
                    </a:p>
                  </a:txBody>
                  <a:tcPr marT="91425" marB="91425" marR="91425" marL="91425"/>
                </a:tc>
                <a:tc>
                  <a:txBody>
                    <a:bodyPr/>
                    <a:lstStyle/>
                    <a:p>
                      <a:pPr indent="0" lvl="0" marL="0" rtl="0" algn="l">
                        <a:spcBef>
                          <a:spcPts val="0"/>
                        </a:spcBef>
                        <a:spcAft>
                          <a:spcPts val="0"/>
                        </a:spcAft>
                        <a:buNone/>
                      </a:pPr>
                      <a:r>
                        <a:rPr lang="en-US"/>
                        <a:t>1.</a:t>
                      </a:r>
                      <a:r>
                        <a:rPr lang="en-US"/>
                        <a:t> calculation overhead of decryption on the user side</a:t>
                      </a:r>
                      <a:endParaRPr/>
                    </a:p>
                    <a:p>
                      <a:pPr indent="0" lvl="0" marL="0" rtl="0" algn="l">
                        <a:spcBef>
                          <a:spcPts val="0"/>
                        </a:spcBef>
                        <a:spcAft>
                          <a:spcPts val="0"/>
                        </a:spcAft>
                        <a:buNone/>
                      </a:pPr>
                      <a:r>
                        <a:rPr lang="en-US"/>
                        <a:t>2. every system should installed with IPFS</a:t>
                      </a:r>
                      <a:endParaRPr/>
                    </a:p>
                    <a:p>
                      <a:pPr indent="0" lvl="0" marL="0" rtl="0" algn="l">
                        <a:spcBef>
                          <a:spcPts val="0"/>
                        </a:spcBef>
                        <a:spcAft>
                          <a:spcPts val="0"/>
                        </a:spcAft>
                        <a:buNone/>
                      </a:pPr>
                      <a:r>
                        <a:rPr lang="en-US"/>
                        <a:t>3. Storing data on IPFS is expensive.</a:t>
                      </a:r>
                      <a:endParaRPr/>
                    </a:p>
                  </a:txBody>
                  <a:tcPr marT="91425" marB="91425" marR="91425" marL="91425"/>
                </a:tc>
              </a:tr>
              <a:tr h="502750">
                <a:tc>
                  <a:txBody>
                    <a:bodyPr/>
                    <a:lstStyle/>
                    <a:p>
                      <a:pPr indent="0" lvl="0" marL="0" rtl="0" algn="l">
                        <a:spcBef>
                          <a:spcPts val="0"/>
                        </a:spcBef>
                        <a:spcAft>
                          <a:spcPts val="0"/>
                        </a:spcAft>
                        <a:buNone/>
                      </a:pPr>
                      <a:r>
                        <a:rPr lang="en-US"/>
                        <a:t>(April 2022)</a:t>
                      </a:r>
                      <a:endParaRPr/>
                    </a:p>
                    <a:p>
                      <a:pPr indent="0" lvl="0" marL="0" rtl="0" algn="l">
                        <a:spcBef>
                          <a:spcPts val="0"/>
                        </a:spcBef>
                        <a:spcAft>
                          <a:spcPts val="0"/>
                        </a:spcAft>
                        <a:buNone/>
                      </a:pPr>
                      <a:r>
                        <a:rPr b="1" lang="en-US"/>
                        <a:t>PeerMon: A Peer-to-Peer Network Monitoring System</a:t>
                      </a:r>
                      <a:endParaRPr b="1"/>
                    </a:p>
                  </a:txBody>
                  <a:tcPr marT="91425" marB="91425" marR="91425" marL="91425"/>
                </a:tc>
                <a:tc>
                  <a:txBody>
                    <a:bodyPr/>
                    <a:lstStyle/>
                    <a:p>
                      <a:pPr indent="-317500" lvl="0" marL="457200" rtl="0" algn="l">
                        <a:spcBef>
                          <a:spcPts val="0"/>
                        </a:spcBef>
                        <a:spcAft>
                          <a:spcPts val="0"/>
                        </a:spcAft>
                        <a:buSzPts val="1400"/>
                        <a:buAutoNum type="arabicPeriod"/>
                      </a:pPr>
                      <a:r>
                        <a:rPr lang="en-US"/>
                        <a:t>PeerMon</a:t>
                      </a:r>
                      <a:endParaRPr/>
                    </a:p>
                    <a:p>
                      <a:pPr indent="-317500" lvl="0" marL="457200" rtl="0" algn="l">
                        <a:spcBef>
                          <a:spcPts val="0"/>
                        </a:spcBef>
                        <a:spcAft>
                          <a:spcPts val="0"/>
                        </a:spcAft>
                        <a:buSzPts val="1400"/>
                        <a:buAutoNum type="arabicPeriod"/>
                      </a:pPr>
                      <a:r>
                        <a:rPr lang="en-US"/>
                        <a:t>smarterSSH</a:t>
                      </a:r>
                      <a:endParaRPr/>
                    </a:p>
                    <a:p>
                      <a:pPr indent="-317500" lvl="0" marL="457200" rtl="0" algn="l">
                        <a:spcBef>
                          <a:spcPts val="0"/>
                        </a:spcBef>
                        <a:spcAft>
                          <a:spcPts val="0"/>
                        </a:spcAft>
                        <a:buSzPts val="1400"/>
                        <a:buAutoNum type="arabicPeriod"/>
                      </a:pPr>
                      <a:r>
                        <a:rPr lang="en-US"/>
                        <a:t>autoMPIgen</a:t>
                      </a:r>
                      <a:endParaRPr/>
                    </a:p>
                    <a:p>
                      <a:pPr indent="-317500" lvl="0" marL="457200" rtl="0" algn="l">
                        <a:spcBef>
                          <a:spcPts val="0"/>
                        </a:spcBef>
                        <a:spcAft>
                          <a:spcPts val="0"/>
                        </a:spcAft>
                        <a:buSzPts val="1400"/>
                        <a:buAutoNum type="arabicPeriod"/>
                      </a:pPr>
                      <a:r>
                        <a:rPr lang="en-US"/>
                        <a:t> dynamic DNS binding system</a:t>
                      </a:r>
                      <a:endParaRPr/>
                    </a:p>
                  </a:txBody>
                  <a:tcPr marT="91425" marB="91425" marR="91425" marL="91425"/>
                </a:tc>
                <a:tc>
                  <a:txBody>
                    <a:bodyPr/>
                    <a:lstStyle/>
                    <a:p>
                      <a:pPr indent="0" lvl="0" marL="0" rtl="0" algn="l">
                        <a:spcBef>
                          <a:spcPts val="0"/>
                        </a:spcBef>
                        <a:spcAft>
                          <a:spcPts val="0"/>
                        </a:spcAft>
                        <a:buNone/>
                      </a:pPr>
                      <a:r>
                        <a:rPr lang="en-US"/>
                        <a:t>1.</a:t>
                      </a:r>
                      <a:r>
                        <a:rPr lang="en-US"/>
                        <a:t>peer-to-peer resource monitoring system for  Unix local area network systems</a:t>
                      </a:r>
                      <a:endParaRPr/>
                    </a:p>
                    <a:p>
                      <a:pPr indent="0" lvl="0" marL="0" rtl="0" algn="l">
                        <a:spcBef>
                          <a:spcPts val="0"/>
                        </a:spcBef>
                        <a:spcAft>
                          <a:spcPts val="0"/>
                        </a:spcAft>
                        <a:buNone/>
                      </a:pPr>
                      <a:r>
                        <a:rPr lang="en-US"/>
                        <a:t>2.Implement tools use PeerMon data to pick nodes for job or process placement in a LAN</a:t>
                      </a:r>
                      <a:endParaRPr/>
                    </a:p>
                  </a:txBody>
                  <a:tcPr marT="91425" marB="91425" marR="91425" marL="91425"/>
                </a:tc>
                <a:tc>
                  <a:txBody>
                    <a:bodyPr/>
                    <a:lstStyle/>
                    <a:p>
                      <a:pPr indent="-317500" lvl="0" marL="457200" rtl="0" algn="l">
                        <a:spcBef>
                          <a:spcPts val="0"/>
                        </a:spcBef>
                        <a:spcAft>
                          <a:spcPts val="0"/>
                        </a:spcAft>
                        <a:buSzPts val="1400"/>
                        <a:buAutoNum type="arabicPeriod"/>
                      </a:pPr>
                      <a:r>
                        <a:rPr lang="en-US"/>
                        <a:t>Because of artificial workloads on some nodes to ensure more variation in resource usage across nodes.</a:t>
                      </a:r>
                      <a:endParaRPr/>
                    </a:p>
                  </a:txBody>
                  <a:tcPr marT="91425" marB="91425" marR="91425" marL="91425"/>
                </a:tc>
              </a:tr>
              <a:tr h="959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00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lang="en-US"/>
              <a:t>This project deals with Decentralization of data by designing a storage system which will solve problems like bandwidth </a:t>
            </a:r>
            <a:r>
              <a:rPr lang="en-US"/>
              <a:t>throughput</a:t>
            </a:r>
            <a:r>
              <a:rPr lang="en-US"/>
              <a:t> , </a:t>
            </a:r>
            <a:r>
              <a:rPr lang="en-US"/>
              <a:t>availability</a:t>
            </a:r>
            <a:r>
              <a:rPr lang="en-US"/>
              <a:t> of data , Security etc. </a:t>
            </a:r>
            <a:endParaRPr/>
          </a:p>
          <a:p>
            <a:pPr indent="-50800" lvl="0" marL="228600" rtl="0" algn="l">
              <a:lnSpc>
                <a:spcPct val="90000"/>
              </a:lnSpc>
              <a:spcBef>
                <a:spcPts val="0"/>
              </a:spcBef>
              <a:spcAft>
                <a:spcPts val="0"/>
              </a:spcAft>
              <a:buClr>
                <a:schemeClr val="dk1"/>
              </a:buClr>
              <a:buSzPts val="2800"/>
              <a:buNone/>
            </a:pPr>
            <a:r>
              <a:rPr lang="en-US"/>
              <a:t>The objective of the project is to Design a decentralized storage system in which all the transactions of data will be stored in blockchain which will include use of cryptography in it.</a:t>
            </a:r>
            <a:endParaRPr/>
          </a:p>
          <a:p>
            <a:pPr indent="-50800" lvl="0" marL="228600" rtl="0" algn="l">
              <a:lnSpc>
                <a:spcPct val="90000"/>
              </a:lnSpc>
              <a:spcBef>
                <a:spcPts val="0"/>
              </a:spcBef>
              <a:spcAft>
                <a:spcPts val="0"/>
              </a:spcAft>
              <a:buClr>
                <a:schemeClr val="dk1"/>
              </a:buClr>
              <a:buSzPts val="2800"/>
              <a:buNone/>
            </a:pPr>
            <a:r>
              <a:rPr lang="en-US"/>
              <a:t>Centralized systems dominate the market but as data is increasing most companies are moving towards decentralized systems as it’s not efficient to manage data using </a:t>
            </a:r>
            <a:r>
              <a:rPr lang="en-US"/>
              <a:t>traditional technologies.</a:t>
            </a:r>
            <a:endParaRPr/>
          </a:p>
        </p:txBody>
      </p:sp>
      <p:sp>
        <p:nvSpPr>
          <p:cNvPr id="145" name="Google Shape;14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9/16/2022</a:t>
            </a:r>
            <a:endParaRPr/>
          </a:p>
        </p:txBody>
      </p:sp>
      <p:sp>
        <p:nvSpPr>
          <p:cNvPr id="146" name="Google Shape;14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7" name="Google Shape;147;p6"/>
          <p:cNvPicPr preferRelativeResize="0"/>
          <p:nvPr/>
        </p:nvPicPr>
        <p:blipFill rotWithShape="1">
          <a:blip r:embed="rId3">
            <a:alphaModFix/>
          </a:blip>
          <a:srcRect b="0" l="0" r="0" t="0"/>
          <a:stretch/>
        </p:blipFill>
        <p:spPr>
          <a:xfrm>
            <a:off x="1" y="0"/>
            <a:ext cx="643504" cy="821635"/>
          </a:xfrm>
          <a:prstGeom prst="rect">
            <a:avLst/>
          </a:prstGeom>
          <a:noFill/>
          <a:ln>
            <a:noFill/>
          </a:ln>
        </p:spPr>
      </p:pic>
      <p:sp>
        <p:nvSpPr>
          <p:cNvPr id="148" name="Google Shape;148;p6"/>
          <p:cNvSpPr txBox="1"/>
          <p:nvPr>
            <p:ph type="title"/>
          </p:nvPr>
        </p:nvSpPr>
        <p:spPr>
          <a:xfrm>
            <a:off x="530087" y="365125"/>
            <a:ext cx="11463130" cy="1325563"/>
          </a:xfrm>
          <a:prstGeom prst="rect">
            <a:avLst/>
          </a:prstGeom>
          <a:noFill/>
          <a:ln>
            <a:noFill/>
          </a:ln>
        </p:spPr>
        <p:txBody>
          <a:bodyPr anchorCtr="0" anchor="ctr" bIns="45700" lIns="91425" spcFirstLastPara="1" rIns="91425" wrap="square" tIns="45700">
            <a:normAutofit fontScale="90000"/>
          </a:bodyPr>
          <a:lstStyle/>
          <a:p>
            <a:pPr indent="0" lvl="2" marL="914400" rtl="0" algn="l">
              <a:lnSpc>
                <a:spcPct val="107000"/>
              </a:lnSpc>
              <a:spcBef>
                <a:spcPts val="0"/>
              </a:spcBef>
              <a:spcAft>
                <a:spcPts val="0"/>
              </a:spcAft>
              <a:buNone/>
            </a:pPr>
            <a:r>
              <a:rPr lang="en-US" sz="4400">
                <a:latin typeface="Times New Roman"/>
                <a:ea typeface="Times New Roman"/>
                <a:cs typeface="Times New Roman"/>
                <a:sym typeface="Times New Roman"/>
              </a:rPr>
              <a:t>Motivation, objectives, and scope of the project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AutoNum type="arabicPeriod"/>
            </a:pPr>
            <a:r>
              <a:rPr lang="en-US"/>
              <a:t>IPFS Network.</a:t>
            </a:r>
            <a:endParaRPr/>
          </a:p>
          <a:p>
            <a:pPr indent="-342900" lvl="0" marL="457200" rtl="0" algn="l">
              <a:lnSpc>
                <a:spcPct val="90000"/>
              </a:lnSpc>
              <a:spcBef>
                <a:spcPts val="0"/>
              </a:spcBef>
              <a:spcAft>
                <a:spcPts val="0"/>
              </a:spcAft>
              <a:buSzPts val="1800"/>
              <a:buAutoNum type="arabicPeriod"/>
            </a:pPr>
            <a:r>
              <a:rPr lang="en-US"/>
              <a:t>Ganache.</a:t>
            </a:r>
            <a:endParaRPr/>
          </a:p>
          <a:p>
            <a:pPr indent="-342900" lvl="0" marL="457200" rtl="0" algn="l">
              <a:lnSpc>
                <a:spcPct val="90000"/>
              </a:lnSpc>
              <a:spcBef>
                <a:spcPts val="0"/>
              </a:spcBef>
              <a:spcAft>
                <a:spcPts val="0"/>
              </a:spcAft>
              <a:buSzPts val="1800"/>
              <a:buAutoNum type="arabicPeriod"/>
            </a:pPr>
            <a:r>
              <a:rPr lang="en-US"/>
              <a:t>Public Servers.</a:t>
            </a:r>
            <a:endParaRPr/>
          </a:p>
          <a:p>
            <a:pPr indent="-342900" lvl="0" marL="457200" rtl="0" algn="l">
              <a:lnSpc>
                <a:spcPct val="90000"/>
              </a:lnSpc>
              <a:spcBef>
                <a:spcPts val="0"/>
              </a:spcBef>
              <a:spcAft>
                <a:spcPts val="0"/>
              </a:spcAft>
              <a:buSzPts val="1800"/>
              <a:buAutoNum type="arabicPeriod"/>
            </a:pPr>
            <a:r>
              <a:rPr lang="en-US"/>
              <a:t>NodeJS</a:t>
            </a:r>
            <a:endParaRPr/>
          </a:p>
          <a:p>
            <a:pPr indent="-342900" lvl="0" marL="457200" rtl="0" algn="l">
              <a:lnSpc>
                <a:spcPct val="90000"/>
              </a:lnSpc>
              <a:spcBef>
                <a:spcPts val="0"/>
              </a:spcBef>
              <a:spcAft>
                <a:spcPts val="0"/>
              </a:spcAft>
              <a:buSzPts val="1800"/>
              <a:buAutoNum type="arabicPeriod"/>
            </a:pPr>
            <a:r>
              <a:rPr lang="en-US"/>
              <a:t>Solidity.</a:t>
            </a:r>
            <a:endParaRPr/>
          </a:p>
        </p:txBody>
      </p:sp>
      <p:sp>
        <p:nvSpPr>
          <p:cNvPr id="154" name="Google Shape;15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9/16/2022</a:t>
            </a:r>
            <a:endParaRPr/>
          </a:p>
        </p:txBody>
      </p:sp>
      <p:sp>
        <p:nvSpPr>
          <p:cNvPr id="155" name="Google Shape;1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6" name="Google Shape;156;p7"/>
          <p:cNvPicPr preferRelativeResize="0"/>
          <p:nvPr/>
        </p:nvPicPr>
        <p:blipFill rotWithShape="1">
          <a:blip r:embed="rId3">
            <a:alphaModFix/>
          </a:blip>
          <a:srcRect b="0" l="0" r="0" t="0"/>
          <a:stretch/>
        </p:blipFill>
        <p:spPr>
          <a:xfrm>
            <a:off x="1" y="0"/>
            <a:ext cx="643504" cy="821635"/>
          </a:xfrm>
          <a:prstGeom prst="rect">
            <a:avLst/>
          </a:prstGeom>
          <a:noFill/>
          <a:ln>
            <a:noFill/>
          </a:ln>
        </p:spPr>
      </p:pic>
      <p:sp>
        <p:nvSpPr>
          <p:cNvPr id="157" name="Google Shape;157;p7"/>
          <p:cNvSpPr txBox="1"/>
          <p:nvPr>
            <p:ph type="title"/>
          </p:nvPr>
        </p:nvSpPr>
        <p:spPr>
          <a:xfrm>
            <a:off x="933975" y="320556"/>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Times New Roman"/>
              <a:buNone/>
            </a:pPr>
            <a:r>
              <a:t/>
            </a:r>
            <a:endParaRPr>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Font typeface="Times New Roman"/>
              <a:buNone/>
            </a:pPr>
            <a:r>
              <a:t/>
            </a:r>
            <a:endParaRPr>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ct val="100000"/>
              <a:buFont typeface="Times New Roman"/>
              <a:buNone/>
            </a:pPr>
            <a:r>
              <a:rPr lang="en-US" sz="4400">
                <a:latin typeface="Times New Roman"/>
                <a:ea typeface="Times New Roman"/>
                <a:cs typeface="Times New Roman"/>
                <a:sym typeface="Times New Roman"/>
              </a:rPr>
              <a:t>Resource requirement</a:t>
            </a:r>
            <a:br>
              <a:rPr lang="en-US" sz="4400">
                <a:latin typeface="Times New Roman"/>
                <a:ea typeface="Times New Roman"/>
                <a:cs typeface="Times New Roman"/>
                <a:sym typeface="Times New Roman"/>
              </a:rPr>
            </a:br>
            <a:br>
              <a:rPr lang="en-US" sz="4400">
                <a:latin typeface="Calibri"/>
                <a:ea typeface="Calibri"/>
                <a:cs typeface="Calibri"/>
                <a:sym typeface="Calibri"/>
              </a:rPr>
            </a:br>
            <a:br>
              <a:rPr lang="en-US" sz="4400">
                <a:latin typeface="Times New Roman"/>
                <a:ea typeface="Times New Roman"/>
                <a:cs typeface="Times New Roman"/>
                <a:sym typeface="Times New Roman"/>
              </a:rPr>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15767643585_0_39"/>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2" marL="914400" rtl="0" algn="l">
              <a:lnSpc>
                <a:spcPct val="107000"/>
              </a:lnSpc>
              <a:spcBef>
                <a:spcPts val="0"/>
              </a:spcBef>
              <a:spcAft>
                <a:spcPts val="0"/>
              </a:spcAft>
              <a:buClr>
                <a:schemeClr val="dk1"/>
              </a:buClr>
              <a:buFont typeface="Arial"/>
              <a:buNone/>
            </a:pPr>
            <a:r>
              <a:rPr lang="en-US" sz="3759">
                <a:solidFill>
                  <a:schemeClr val="dk1"/>
                </a:solidFill>
                <a:latin typeface="Times New Roman"/>
                <a:ea typeface="Times New Roman"/>
                <a:cs typeface="Times New Roman"/>
                <a:sym typeface="Times New Roman"/>
              </a:rPr>
              <a:t>System overview- Proposed system,</a:t>
            </a:r>
            <a:r>
              <a:rPr lang="en-US" sz="2680">
                <a:solidFill>
                  <a:schemeClr val="dk1"/>
                </a:solidFill>
                <a:latin typeface="Times New Roman"/>
                <a:ea typeface="Times New Roman"/>
                <a:cs typeface="Times New Roman"/>
                <a:sym typeface="Times New Roman"/>
              </a:rPr>
              <a:t> </a:t>
            </a:r>
            <a:r>
              <a:rPr lang="en-US" sz="3759">
                <a:solidFill>
                  <a:schemeClr val="dk1"/>
                </a:solidFill>
                <a:latin typeface="Times New Roman"/>
                <a:ea typeface="Times New Roman"/>
                <a:cs typeface="Times New Roman"/>
                <a:sym typeface="Times New Roman"/>
              </a:rPr>
              <a:t>Architecture and initial phase of design (DFD) and expected outcomes</a:t>
            </a:r>
            <a:endParaRPr/>
          </a:p>
        </p:txBody>
      </p:sp>
      <p:sp>
        <p:nvSpPr>
          <p:cNvPr id="164" name="Google Shape;164;g15767643585_0_3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65" name="Google Shape;165;g15767643585_0_39"/>
          <p:cNvGraphicFramePr/>
          <p:nvPr/>
        </p:nvGraphicFramePr>
        <p:xfrm>
          <a:off x="1163225" y="2377525"/>
          <a:ext cx="3000000" cy="3000000"/>
        </p:xfrm>
        <a:graphic>
          <a:graphicData uri="http://schemas.openxmlformats.org/drawingml/2006/table">
            <a:tbl>
              <a:tblPr>
                <a:noFill/>
                <a:tableStyleId>{B0ECF75E-B15B-4695-A166-08AE58E8BB9B}</a:tableStyleId>
              </a:tblPr>
              <a:tblGrid>
                <a:gridCol w="3429000"/>
                <a:gridCol w="3429000"/>
                <a:gridCol w="3429000"/>
              </a:tblGrid>
              <a:tr h="596525">
                <a:tc>
                  <a:txBody>
                    <a:bodyPr/>
                    <a:lstStyle/>
                    <a:p>
                      <a:pPr indent="-50800" lvl="0" marL="228600" rtl="0" algn="l">
                        <a:lnSpc>
                          <a:spcPct val="90000"/>
                        </a:lnSpc>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Client</a:t>
                      </a:r>
                      <a:endParaRPr/>
                    </a:p>
                  </a:txBody>
                  <a:tcPr marT="91425" marB="91425" marR="91425" marL="91425"/>
                </a:tc>
                <a:tc>
                  <a:txBody>
                    <a:bodyPr/>
                    <a:lstStyle/>
                    <a:p>
                      <a:pPr indent="-50800" lvl="0" marL="228600" rtl="0" algn="l">
                        <a:lnSpc>
                          <a:spcPct val="90000"/>
                        </a:lnSpc>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Guardian Server </a:t>
                      </a:r>
                      <a:endParaRPr/>
                    </a:p>
                  </a:txBody>
                  <a:tcPr marT="91425" marB="91425" marR="91425" marL="91425"/>
                </a:tc>
                <a:tc>
                  <a:txBody>
                    <a:bodyPr/>
                    <a:lstStyle/>
                    <a:p>
                      <a:pPr indent="-50800" lvl="0" marL="228600" rtl="0" algn="l">
                        <a:lnSpc>
                          <a:spcPct val="90000"/>
                        </a:lnSpc>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Nodes </a:t>
                      </a:r>
                      <a:endParaRPr/>
                    </a:p>
                  </a:txBody>
                  <a:tcPr marT="91425" marB="91425" marR="91425" marL="91425"/>
                </a:tc>
              </a:tr>
              <a:tr h="1209525">
                <a:tc>
                  <a:txBody>
                    <a:bodyPr/>
                    <a:lstStyle/>
                    <a:p>
                      <a:pPr indent="-50800" lvl="0" marL="228600" rtl="0" algn="l">
                        <a:lnSpc>
                          <a:spcPct val="90000"/>
                        </a:lnSpc>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Upload and Download Web portal.</a:t>
                      </a:r>
                      <a:endParaRPr sz="2800">
                        <a:solidFill>
                          <a:schemeClr val="dk1"/>
                        </a:solidFill>
                        <a:latin typeface="Calibri"/>
                        <a:ea typeface="Calibri"/>
                        <a:cs typeface="Calibri"/>
                        <a:sym typeface="Calibri"/>
                      </a:endParaRPr>
                    </a:p>
                    <a:p>
                      <a:pPr indent="-50800" lvl="0" marL="228600" rtl="0" algn="l">
                        <a:lnSpc>
                          <a:spcPct val="90000"/>
                        </a:lnSpc>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Encryption , Decryption</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a:p>
                  </a:txBody>
                  <a:tcPr marT="91425" marB="91425" marR="91425" marL="91425"/>
                </a:tc>
                <a:tc>
                  <a:txBody>
                    <a:bodyPr/>
                    <a:lstStyle/>
                    <a:p>
                      <a:pPr indent="-50800" lvl="0" marL="228600" rtl="0" algn="l">
                        <a:lnSpc>
                          <a:spcPct val="90000"/>
                        </a:lnSpc>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Generating keys</a:t>
                      </a:r>
                      <a:endParaRPr sz="2800">
                        <a:solidFill>
                          <a:schemeClr val="dk1"/>
                        </a:solidFill>
                        <a:latin typeface="Calibri"/>
                        <a:ea typeface="Calibri"/>
                        <a:cs typeface="Calibri"/>
                        <a:sym typeface="Calibri"/>
                      </a:endParaRPr>
                    </a:p>
                    <a:p>
                      <a:pPr indent="-50800" lvl="0" marL="228600" rtl="0" algn="l">
                        <a:lnSpc>
                          <a:spcPct val="90000"/>
                        </a:lnSpc>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Verify connections</a:t>
                      </a:r>
                      <a:endParaRPr sz="2800">
                        <a:solidFill>
                          <a:schemeClr val="dk1"/>
                        </a:solidFill>
                        <a:latin typeface="Calibri"/>
                        <a:ea typeface="Calibri"/>
                        <a:cs typeface="Calibri"/>
                        <a:sym typeface="Calibri"/>
                      </a:endParaRPr>
                    </a:p>
                    <a:p>
                      <a:pPr indent="-50800" lvl="0" marL="228600" rtl="0" algn="l">
                        <a:lnSpc>
                          <a:spcPct val="90000"/>
                        </a:lnSpc>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Meta Data collection, analysis</a:t>
                      </a:r>
                      <a:endParaRPr sz="2800">
                        <a:solidFill>
                          <a:schemeClr val="dk1"/>
                        </a:solidFill>
                        <a:latin typeface="Calibri"/>
                        <a:ea typeface="Calibri"/>
                        <a:cs typeface="Calibri"/>
                        <a:sym typeface="Calibri"/>
                      </a:endParaRPr>
                    </a:p>
                    <a:p>
                      <a:pPr indent="-50800" lvl="0" marL="228600" rtl="0" algn="l">
                        <a:lnSpc>
                          <a:spcPct val="90000"/>
                        </a:lnSpc>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Blockchain transactions</a:t>
                      </a:r>
                      <a:endParaRPr sz="2800">
                        <a:solidFill>
                          <a:schemeClr val="dk1"/>
                        </a:solidFill>
                        <a:latin typeface="Calibri"/>
                        <a:ea typeface="Calibri"/>
                        <a:cs typeface="Calibri"/>
                        <a:sym typeface="Calibri"/>
                      </a:endParaRPr>
                    </a:p>
                    <a:p>
                      <a:pPr indent="-50800" lvl="0" marL="228600" rtl="0" algn="l">
                        <a:lnSpc>
                          <a:spcPct val="90000"/>
                        </a:lnSpc>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Security and Health</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a:p>
                  </a:txBody>
                  <a:tcPr marT="91425" marB="91425" marR="91425" marL="91425"/>
                </a:tc>
                <a:tc>
                  <a:txBody>
                    <a:bodyPr/>
                    <a:lstStyle/>
                    <a:p>
                      <a:pPr indent="-50800" lvl="0" marL="228600" rtl="0" algn="l">
                        <a:lnSpc>
                          <a:spcPct val="90000"/>
                        </a:lnSpc>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Routing</a:t>
                      </a:r>
                      <a:endParaRPr sz="2800">
                        <a:solidFill>
                          <a:schemeClr val="dk1"/>
                        </a:solidFill>
                        <a:latin typeface="Calibri"/>
                        <a:ea typeface="Calibri"/>
                        <a:cs typeface="Calibri"/>
                        <a:sym typeface="Calibri"/>
                      </a:endParaRPr>
                    </a:p>
                    <a:p>
                      <a:pPr indent="-50800" lvl="0" marL="228600" rtl="0" algn="l">
                        <a:lnSpc>
                          <a:spcPct val="90000"/>
                        </a:lnSpc>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Data storage</a:t>
                      </a:r>
                      <a:endParaRPr sz="2800">
                        <a:solidFill>
                          <a:schemeClr val="dk1"/>
                        </a:solidFill>
                        <a:latin typeface="Calibri"/>
                        <a:ea typeface="Calibri"/>
                        <a:cs typeface="Calibri"/>
                        <a:sym typeface="Calibri"/>
                      </a:endParaRPr>
                    </a:p>
                    <a:p>
                      <a:pPr indent="-50800" lvl="0" marL="228600" rtl="0" algn="l">
                        <a:lnSpc>
                          <a:spcPct val="90000"/>
                        </a:lnSpc>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File System</a:t>
                      </a:r>
                      <a:endParaRPr sz="2800">
                        <a:solidFill>
                          <a:schemeClr val="dk1"/>
                        </a:solidFill>
                        <a:latin typeface="Calibri"/>
                        <a:ea typeface="Calibri"/>
                        <a:cs typeface="Calibri"/>
                        <a:sym typeface="Calibri"/>
                      </a:endParaRPr>
                    </a:p>
                    <a:p>
                      <a:pPr indent="-50800" lvl="0" marL="228600" rtl="0" algn="l">
                        <a:lnSpc>
                          <a:spcPct val="90000"/>
                        </a:lnSpc>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Sending Reports</a:t>
                      </a:r>
                      <a:endParaRPr/>
                    </a:p>
                  </a:txBody>
                  <a:tcPr marT="91425" marB="91425" marR="91425" marL="91425"/>
                </a:tc>
              </a:tr>
            </a:tbl>
          </a:graphicData>
        </a:graphic>
      </p:graphicFrame>
      <p:pic>
        <p:nvPicPr>
          <p:cNvPr id="166" name="Google Shape;166;g15767643585_0_39"/>
          <p:cNvPicPr preferRelativeResize="0"/>
          <p:nvPr/>
        </p:nvPicPr>
        <p:blipFill rotWithShape="1">
          <a:blip r:embed="rId3">
            <a:alphaModFix/>
          </a:blip>
          <a:srcRect b="0" l="0" r="0" t="0"/>
          <a:stretch/>
        </p:blipFill>
        <p:spPr>
          <a:xfrm>
            <a:off x="1" y="0"/>
            <a:ext cx="643504" cy="82163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2017-08-11T06:26:37Z</dcterms:created>
  <dc:creator>Shinde</dc:creator>
</cp:coreProperties>
</file>