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sciencedirect.com/science/article/abs/pii/S0300908412000405" TargetMode="External"/><Relationship Id="rId4" Type="http://schemas.openxmlformats.org/officeDocument/2006/relationships/hyperlink" Target="https://www.sciencedirect.com/science/article/pii/S0031320306000756" TargetMode="External"/><Relationship Id="rId5" Type="http://schemas.openxmlformats.org/officeDocument/2006/relationships/hyperlink" Target="https://www.sciencedirect.com/science/article/abs/pii/S0006291X06017050" TargetMode="External"/><Relationship Id="rId6" Type="http://schemas.openxmlformats.org/officeDocument/2006/relationships/hyperlink" Target="https://www.sciencedirect.com/science/article/abs/pii/S002251930393179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png"/><Relationship Id="rId6" Type="http://schemas.openxmlformats.org/officeDocument/2006/relationships/image" Target="../media/image9.png"/><Relationship Id="rId7" Type="http://schemas.openxmlformats.org/officeDocument/2006/relationships/image" Target="../media/image7.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3631238" y="222850"/>
            <a:ext cx="1881525" cy="1844625"/>
          </a:xfrm>
          <a:prstGeom prst="rect">
            <a:avLst/>
          </a:prstGeom>
          <a:noFill/>
          <a:ln>
            <a:noFill/>
          </a:ln>
        </p:spPr>
      </p:pic>
      <p:sp>
        <p:nvSpPr>
          <p:cNvPr id="55" name="Google Shape;55;p13"/>
          <p:cNvSpPr txBox="1"/>
          <p:nvPr/>
        </p:nvSpPr>
        <p:spPr>
          <a:xfrm>
            <a:off x="1219338" y="2208150"/>
            <a:ext cx="6705300" cy="50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865402"/>
                </a:solidFill>
                <a:latin typeface="Arial"/>
                <a:ea typeface="Arial"/>
                <a:cs typeface="Arial"/>
                <a:sym typeface="Arial"/>
              </a:rPr>
              <a:t>NATIONAL INSTITUTE OF TECHNOLOGY HAMIRPUR (H.P.)</a:t>
            </a:r>
            <a:endParaRPr b="0" i="0" sz="1800" u="none" cap="none" strike="noStrike">
              <a:solidFill>
                <a:srgbClr val="865402"/>
              </a:solidFill>
              <a:latin typeface="Arial"/>
              <a:ea typeface="Arial"/>
              <a:cs typeface="Arial"/>
              <a:sym typeface="Arial"/>
            </a:endParaRPr>
          </a:p>
        </p:txBody>
      </p:sp>
      <p:sp>
        <p:nvSpPr>
          <p:cNvPr id="56" name="Google Shape;56;p13"/>
          <p:cNvSpPr txBox="1"/>
          <p:nvPr/>
        </p:nvSpPr>
        <p:spPr>
          <a:xfrm>
            <a:off x="2634463" y="2636850"/>
            <a:ext cx="3875100" cy="55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chemeClr val="dk2"/>
                </a:solidFill>
                <a:latin typeface="Arial"/>
                <a:ea typeface="Arial"/>
                <a:cs typeface="Arial"/>
                <a:sym typeface="Arial"/>
              </a:rPr>
              <a:t>Structural Protein Sequences</a:t>
            </a:r>
            <a:endParaRPr b="1" i="0" sz="2000" u="none" cap="none" strike="noStrike">
              <a:solidFill>
                <a:schemeClr val="dk2"/>
              </a:solidFill>
              <a:latin typeface="Arial"/>
              <a:ea typeface="Arial"/>
              <a:cs typeface="Arial"/>
              <a:sym typeface="Arial"/>
            </a:endParaRPr>
          </a:p>
        </p:txBody>
      </p:sp>
      <p:sp>
        <p:nvSpPr>
          <p:cNvPr id="57" name="Google Shape;57;p13"/>
          <p:cNvSpPr txBox="1"/>
          <p:nvPr/>
        </p:nvSpPr>
        <p:spPr>
          <a:xfrm>
            <a:off x="1007675" y="4032575"/>
            <a:ext cx="3135300" cy="68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Submitted To:</a:t>
            </a:r>
            <a:br>
              <a:rPr b="0" i="0" lang="en" sz="1800" u="none" cap="none" strike="noStrike">
                <a:solidFill>
                  <a:schemeClr val="dk2"/>
                </a:solidFill>
                <a:latin typeface="Arial"/>
                <a:ea typeface="Arial"/>
                <a:cs typeface="Arial"/>
                <a:sym typeface="Arial"/>
              </a:rPr>
            </a:br>
            <a:r>
              <a:rPr b="0" i="0" lang="en" sz="1800" u="none" cap="none" strike="noStrike">
                <a:solidFill>
                  <a:schemeClr val="dk2"/>
                </a:solidFill>
                <a:latin typeface="Arial"/>
                <a:ea typeface="Arial"/>
                <a:cs typeface="Arial"/>
                <a:sym typeface="Arial"/>
              </a:rPr>
              <a:t>Dr. Robin Singh Badhoria</a:t>
            </a:r>
            <a:endParaRPr b="0" i="0" sz="1800" u="none" cap="none" strike="noStrike">
              <a:solidFill>
                <a:schemeClr val="dk2"/>
              </a:solidFill>
              <a:latin typeface="Arial"/>
              <a:ea typeface="Arial"/>
              <a:cs typeface="Arial"/>
              <a:sym typeface="Arial"/>
            </a:endParaRPr>
          </a:p>
        </p:txBody>
      </p:sp>
      <p:sp>
        <p:nvSpPr>
          <p:cNvPr id="58" name="Google Shape;58;p13"/>
          <p:cNvSpPr txBox="1"/>
          <p:nvPr/>
        </p:nvSpPr>
        <p:spPr>
          <a:xfrm>
            <a:off x="6372725" y="4032575"/>
            <a:ext cx="3135300" cy="68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Submitted By:</a:t>
            </a:r>
            <a:br>
              <a:rPr b="0" i="0" lang="en" sz="1800" u="none" cap="none" strike="noStrike">
                <a:solidFill>
                  <a:schemeClr val="dk2"/>
                </a:solidFill>
                <a:latin typeface="Arial"/>
                <a:ea typeface="Arial"/>
                <a:cs typeface="Arial"/>
                <a:sym typeface="Arial"/>
              </a:rPr>
            </a:br>
            <a:r>
              <a:rPr b="0" i="0" lang="en" sz="1800" u="none" cap="none" strike="noStrike">
                <a:solidFill>
                  <a:schemeClr val="dk2"/>
                </a:solidFill>
                <a:latin typeface="Arial"/>
                <a:ea typeface="Arial"/>
                <a:cs typeface="Arial"/>
                <a:sym typeface="Arial"/>
              </a:rPr>
              <a:t>Ritu Mehta</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nvSpPr>
        <p:spPr>
          <a:xfrm>
            <a:off x="436850" y="615350"/>
            <a:ext cx="8196600" cy="378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i="0" lang="en" sz="2600" u="none" cap="none" strike="noStrike">
                <a:solidFill>
                  <a:schemeClr val="dk1"/>
                </a:solidFill>
                <a:latin typeface="Arial"/>
                <a:ea typeface="Arial"/>
                <a:cs typeface="Arial"/>
                <a:sym typeface="Arial"/>
              </a:rPr>
              <a:t>RESULTS:</a:t>
            </a:r>
            <a:endParaRPr b="1"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342900" lvl="0" marL="457200" marR="0" rtl="0" algn="l">
              <a:lnSpc>
                <a:spcPct val="100000"/>
              </a:lnSpc>
              <a:spcBef>
                <a:spcPts val="0"/>
              </a:spcBef>
              <a:spcAft>
                <a:spcPts val="0"/>
              </a:spcAft>
              <a:buClr>
                <a:schemeClr val="dk2"/>
              </a:buClr>
              <a:buSzPts val="1800"/>
              <a:buFont typeface="Arial"/>
              <a:buAutoNum type="arabicParenR"/>
            </a:pPr>
            <a:r>
              <a:rPr b="1" i="0" lang="en" sz="1800" u="none" cap="none" strike="noStrike">
                <a:solidFill>
                  <a:schemeClr val="dk2"/>
                </a:solidFill>
                <a:latin typeface="Arial"/>
                <a:ea typeface="Arial"/>
                <a:cs typeface="Arial"/>
                <a:sym typeface="Arial"/>
              </a:rPr>
              <a:t>KNN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342900" lvl="0" marL="457200" marR="0" rtl="0" algn="l">
              <a:lnSpc>
                <a:spcPct val="100000"/>
              </a:lnSpc>
              <a:spcBef>
                <a:spcPts val="0"/>
              </a:spcBef>
              <a:spcAft>
                <a:spcPts val="0"/>
              </a:spcAft>
              <a:buClr>
                <a:schemeClr val="dk2"/>
              </a:buClr>
              <a:buSzPts val="1800"/>
              <a:buFont typeface="Arial"/>
              <a:buAutoNum type="arabicParenR"/>
            </a:pPr>
            <a:r>
              <a:rPr b="1" i="0" lang="en" sz="1800" u="none" cap="none" strike="noStrike">
                <a:solidFill>
                  <a:schemeClr val="dk2"/>
                </a:solidFill>
                <a:latin typeface="Arial"/>
                <a:ea typeface="Arial"/>
                <a:cs typeface="Arial"/>
                <a:sym typeface="Arial"/>
              </a:rPr>
              <a:t>Decision Tree                                                    </a:t>
            </a:r>
            <a:endParaRPr b="1" i="0" sz="18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p:txBody>
      </p:sp>
      <p:pic>
        <p:nvPicPr>
          <p:cNvPr id="116" name="Google Shape;116;p22"/>
          <p:cNvPicPr preferRelativeResize="0"/>
          <p:nvPr/>
        </p:nvPicPr>
        <p:blipFill rotWithShape="1">
          <a:blip r:embed="rId3">
            <a:alphaModFix/>
          </a:blip>
          <a:srcRect b="0" l="0" r="0" t="0"/>
          <a:stretch/>
        </p:blipFill>
        <p:spPr>
          <a:xfrm>
            <a:off x="3624396" y="1146184"/>
            <a:ext cx="3495550" cy="1425575"/>
          </a:xfrm>
          <a:prstGeom prst="rect">
            <a:avLst/>
          </a:prstGeom>
          <a:noFill/>
          <a:ln>
            <a:noFill/>
          </a:ln>
        </p:spPr>
      </p:pic>
      <p:pic>
        <p:nvPicPr>
          <p:cNvPr id="117" name="Google Shape;117;p22"/>
          <p:cNvPicPr preferRelativeResize="0"/>
          <p:nvPr/>
        </p:nvPicPr>
        <p:blipFill rotWithShape="1">
          <a:blip r:embed="rId4">
            <a:alphaModFix/>
          </a:blip>
          <a:srcRect b="0" l="0" r="0" t="0"/>
          <a:stretch/>
        </p:blipFill>
        <p:spPr>
          <a:xfrm>
            <a:off x="3624401" y="3052971"/>
            <a:ext cx="3495550" cy="13810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nvSpPr>
        <p:spPr>
          <a:xfrm>
            <a:off x="436850" y="615350"/>
            <a:ext cx="8196600" cy="378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3)       Random Forests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4)       Naive Bayes                                                    </a:t>
            </a:r>
            <a:endParaRPr b="1" i="0" sz="18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p:txBody>
      </p:sp>
      <p:pic>
        <p:nvPicPr>
          <p:cNvPr id="123" name="Google Shape;123;p23"/>
          <p:cNvPicPr preferRelativeResize="0"/>
          <p:nvPr/>
        </p:nvPicPr>
        <p:blipFill rotWithShape="1">
          <a:blip r:embed="rId3">
            <a:alphaModFix/>
          </a:blip>
          <a:srcRect b="0" l="0" r="0" t="0"/>
          <a:stretch/>
        </p:blipFill>
        <p:spPr>
          <a:xfrm>
            <a:off x="4088197" y="1143775"/>
            <a:ext cx="3880775" cy="1549325"/>
          </a:xfrm>
          <a:prstGeom prst="rect">
            <a:avLst/>
          </a:prstGeom>
          <a:noFill/>
          <a:ln>
            <a:noFill/>
          </a:ln>
        </p:spPr>
      </p:pic>
      <p:pic>
        <p:nvPicPr>
          <p:cNvPr id="124" name="Google Shape;124;p23"/>
          <p:cNvPicPr preferRelativeResize="0"/>
          <p:nvPr/>
        </p:nvPicPr>
        <p:blipFill rotWithShape="1">
          <a:blip r:embed="rId4">
            <a:alphaModFix/>
          </a:blip>
          <a:srcRect b="0" l="0" r="0" t="0"/>
          <a:stretch/>
        </p:blipFill>
        <p:spPr>
          <a:xfrm>
            <a:off x="4088200" y="3128350"/>
            <a:ext cx="3880775" cy="1467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nvSpPr>
        <p:spPr>
          <a:xfrm>
            <a:off x="436850" y="615350"/>
            <a:ext cx="8196600" cy="378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5)      Logistic Regression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6)      SVM                                                    </a:t>
            </a:r>
            <a:endParaRPr b="1" i="0" sz="18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p:txBody>
      </p:sp>
      <p:pic>
        <p:nvPicPr>
          <p:cNvPr id="130" name="Google Shape;130;p24"/>
          <p:cNvPicPr preferRelativeResize="0"/>
          <p:nvPr/>
        </p:nvPicPr>
        <p:blipFill rotWithShape="1">
          <a:blip r:embed="rId3">
            <a:alphaModFix/>
          </a:blip>
          <a:srcRect b="0" l="0" r="0" t="0"/>
          <a:stretch/>
        </p:blipFill>
        <p:spPr>
          <a:xfrm>
            <a:off x="3895550" y="1023100"/>
            <a:ext cx="4161025" cy="1548650"/>
          </a:xfrm>
          <a:prstGeom prst="rect">
            <a:avLst/>
          </a:prstGeom>
          <a:noFill/>
          <a:ln>
            <a:noFill/>
          </a:ln>
        </p:spPr>
      </p:pic>
      <p:pic>
        <p:nvPicPr>
          <p:cNvPr id="131" name="Google Shape;131;p24"/>
          <p:cNvPicPr preferRelativeResize="0"/>
          <p:nvPr/>
        </p:nvPicPr>
        <p:blipFill rotWithShape="1">
          <a:blip r:embed="rId4">
            <a:alphaModFix/>
          </a:blip>
          <a:srcRect b="0" l="0" r="0" t="0"/>
          <a:stretch/>
        </p:blipFill>
        <p:spPr>
          <a:xfrm>
            <a:off x="3895550" y="3115952"/>
            <a:ext cx="4161025" cy="15992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nvSpPr>
        <p:spPr>
          <a:xfrm>
            <a:off x="436850" y="615350"/>
            <a:ext cx="8196600" cy="378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i="0" lang="en" sz="2600" u="none" cap="none" strike="noStrike">
                <a:solidFill>
                  <a:schemeClr val="dk1"/>
                </a:solidFill>
                <a:latin typeface="Arial"/>
                <a:ea typeface="Arial"/>
                <a:cs typeface="Arial"/>
                <a:sym typeface="Arial"/>
              </a:rPr>
              <a:t>CONCLUSIONS:</a:t>
            </a:r>
            <a:endParaRPr b="1" i="0" sz="2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800" u="none" cap="none" strike="noStrike">
                <a:solidFill>
                  <a:schemeClr val="dk1"/>
                </a:solidFill>
                <a:latin typeface="Arial"/>
                <a:ea typeface="Arial"/>
                <a:cs typeface="Arial"/>
                <a:sym typeface="Arial"/>
              </a:rPr>
              <a:t>Random Forest</a:t>
            </a:r>
            <a:r>
              <a:rPr b="0" i="0" lang="en" sz="1800" u="none" cap="none" strike="noStrike">
                <a:solidFill>
                  <a:schemeClr val="dk1"/>
                </a:solidFill>
                <a:latin typeface="Arial"/>
                <a:ea typeface="Arial"/>
                <a:cs typeface="Arial"/>
                <a:sym typeface="Arial"/>
              </a:rPr>
              <a:t>: Accuracy of 93%, with high precision, recall, and f1-scores across all classes, particularly excelling in class 3. This model consistently shows strong performance with balanced results across the metrics.</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800" u="none" cap="none" strike="noStrike">
                <a:solidFill>
                  <a:schemeClr val="dk1"/>
                </a:solidFill>
                <a:latin typeface="Arial"/>
                <a:ea typeface="Arial"/>
                <a:cs typeface="Arial"/>
                <a:sym typeface="Arial"/>
              </a:rPr>
              <a:t>Decision Trees</a:t>
            </a:r>
            <a:r>
              <a:rPr b="0" i="0" lang="en" sz="1800" u="none" cap="none" strike="noStrike">
                <a:solidFill>
                  <a:schemeClr val="dk1"/>
                </a:solidFill>
                <a:latin typeface="Arial"/>
                <a:ea typeface="Arial"/>
                <a:cs typeface="Arial"/>
                <a:sym typeface="Arial"/>
              </a:rPr>
              <a:t>: Accuracy of 91%, also performing very well with high precision and recall for all classes, though slightly lower than Random Forest.</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KNN</a:t>
            </a:r>
            <a:r>
              <a:rPr b="0" i="0" lang="en" sz="1800" u="none" cap="none" strike="noStrike">
                <a:solidFill>
                  <a:schemeClr val="dk1"/>
                </a:solidFill>
                <a:latin typeface="Arial"/>
                <a:ea typeface="Arial"/>
                <a:cs typeface="Arial"/>
                <a:sym typeface="Arial"/>
              </a:rPr>
              <a:t>: Accuracy of 65%, with balanced precision and recall, but the performance is lower compared to both Decision Trees and Random Forest.</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nvSpPr>
        <p:spPr>
          <a:xfrm>
            <a:off x="577775" y="751550"/>
            <a:ext cx="8138100" cy="2362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Naive Bayes</a:t>
            </a:r>
            <a:r>
              <a:rPr b="0" i="0" lang="en" sz="1800" u="none" cap="none" strike="noStrike">
                <a:solidFill>
                  <a:schemeClr val="dk1"/>
                </a:solidFill>
                <a:latin typeface="Arial"/>
                <a:ea typeface="Arial"/>
                <a:cs typeface="Arial"/>
                <a:sym typeface="Arial"/>
              </a:rPr>
              <a:t>: Accuracy of 43%, with poor performance overall, especially for class 2, indicating that it is not well-suited for this particular dataset.</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Logistic Regression</a:t>
            </a:r>
            <a:r>
              <a:rPr b="0" i="0" lang="en" sz="1800" u="none" cap="none" strike="noStrike">
                <a:solidFill>
                  <a:schemeClr val="dk1"/>
                </a:solidFill>
                <a:latin typeface="Arial"/>
                <a:ea typeface="Arial"/>
                <a:cs typeface="Arial"/>
                <a:sym typeface="Arial"/>
              </a:rPr>
              <a:t>: Accuracy of 42%, with low f1-scores and recall, indicating that this model is also not effective.</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800"/>
              <a:buFont typeface="Arial"/>
              <a:buNone/>
            </a:pPr>
            <a:r>
              <a:rPr b="1" i="0" lang="en" sz="1800" u="none" cap="none" strike="noStrike">
                <a:solidFill>
                  <a:schemeClr val="dk1"/>
                </a:solidFill>
                <a:latin typeface="Arial"/>
                <a:ea typeface="Arial"/>
                <a:cs typeface="Arial"/>
                <a:sym typeface="Arial"/>
              </a:rPr>
              <a:t>SVM</a:t>
            </a:r>
            <a:r>
              <a:rPr b="0" i="0" lang="en" sz="1800" u="none" cap="none" strike="noStrike">
                <a:solidFill>
                  <a:schemeClr val="dk1"/>
                </a:solidFill>
                <a:latin typeface="Arial"/>
                <a:ea typeface="Arial"/>
                <a:cs typeface="Arial"/>
                <a:sym typeface="Arial"/>
              </a:rPr>
              <a:t>: Accuracy of 47%, with average performance and poor recall for class 3, making it less competitive compared to the other models.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nvSpPr>
        <p:spPr>
          <a:xfrm>
            <a:off x="601275" y="192625"/>
            <a:ext cx="8196600" cy="43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i="0" lang="en" sz="2600" u="none" cap="none" strike="noStrike">
                <a:solidFill>
                  <a:schemeClr val="dk1"/>
                </a:solidFill>
                <a:latin typeface="Arial"/>
                <a:ea typeface="Arial"/>
                <a:cs typeface="Arial"/>
                <a:sym typeface="Arial"/>
              </a:rPr>
              <a:t>REFERENCES:</a:t>
            </a:r>
            <a:endParaRPr b="1" i="0" sz="2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342900" lvl="0" marL="457200" marR="0" rtl="0" algn="l">
              <a:lnSpc>
                <a:spcPct val="115000"/>
              </a:lnSpc>
              <a:spcBef>
                <a:spcPts val="1200"/>
              </a:spcBef>
              <a:spcAft>
                <a:spcPts val="0"/>
              </a:spcAft>
              <a:buSzPts val="1800"/>
              <a:buAutoNum type="arabicPeriod"/>
            </a:pPr>
            <a:r>
              <a:rPr b="1" lang="en" sz="1800">
                <a:solidFill>
                  <a:schemeClr val="dk1"/>
                </a:solidFill>
                <a:uFill>
                  <a:noFill/>
                </a:uFill>
                <a:hlinkClick r:id="rId3">
                  <a:extLst>
                    <a:ext uri="{A12FA001-AC4F-418D-AE19-62706E023703}">
                      <ahyp:hlinkClr val="tx"/>
                    </a:ext>
                  </a:extLst>
                </a:hlinkClick>
              </a:rPr>
              <a:t>A novel protein structural classes prediction method based on predicted secondary structure</a:t>
            </a:r>
            <a:endParaRPr/>
          </a:p>
          <a:p>
            <a:pPr indent="-342900" lvl="0" marL="457200" marR="0" rtl="0" algn="l">
              <a:lnSpc>
                <a:spcPct val="115000"/>
              </a:lnSpc>
              <a:spcBef>
                <a:spcPts val="0"/>
              </a:spcBef>
              <a:spcAft>
                <a:spcPts val="0"/>
              </a:spcAft>
              <a:buClr>
                <a:schemeClr val="dk1"/>
              </a:buClr>
              <a:buSzPts val="1800"/>
              <a:buAutoNum type="arabicPeriod"/>
            </a:pPr>
            <a:r>
              <a:rPr b="1" lang="en" sz="1800">
                <a:solidFill>
                  <a:schemeClr val="dk1"/>
                </a:solidFill>
                <a:uFill>
                  <a:noFill/>
                </a:uFill>
                <a:hlinkClick r:id="rId4">
                  <a:extLst>
                    <a:ext uri="{A12FA001-AC4F-418D-AE19-62706E023703}">
                      <ahyp:hlinkClr val="tx"/>
                    </a:ext>
                  </a:extLst>
                </a:hlinkClick>
              </a:rPr>
              <a:t>Prediction of structural classes for protein sequences and domains—Impact of prediction algorithms, sequence representation and homology, and test procedures on accuracy</a:t>
            </a:r>
            <a:endParaRPr b="1"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1" lang="en" sz="1800">
                <a:solidFill>
                  <a:schemeClr val="dk1"/>
                </a:solidFill>
                <a:uFill>
                  <a:noFill/>
                </a:uFill>
                <a:hlinkClick r:id="rId5">
                  <a:extLst>
                    <a:ext uri="{A12FA001-AC4F-418D-AE19-62706E023703}">
                      <ahyp:hlinkClr val="tx"/>
                    </a:ext>
                  </a:extLst>
                </a:hlinkClick>
              </a:rPr>
              <a:t>Classifier ensembles for protein structural class prediction with varying homology</a:t>
            </a:r>
            <a:endParaRPr b="1" sz="1800">
              <a:solidFill>
                <a:schemeClr val="dk1"/>
              </a:solidFill>
            </a:endParaRPr>
          </a:p>
          <a:p>
            <a:pPr indent="-342900" lvl="0" marL="457200" rtl="0" algn="l">
              <a:lnSpc>
                <a:spcPct val="115000"/>
              </a:lnSpc>
              <a:spcBef>
                <a:spcPts val="0"/>
              </a:spcBef>
              <a:spcAft>
                <a:spcPts val="0"/>
              </a:spcAft>
              <a:buSzPts val="1800"/>
              <a:buAutoNum type="arabicPeriod"/>
            </a:pPr>
            <a:r>
              <a:rPr b="1" lang="en" sz="1800">
                <a:solidFill>
                  <a:schemeClr val="dk1"/>
                </a:solidFill>
                <a:uFill>
                  <a:noFill/>
                </a:uFill>
                <a:hlinkClick r:id="rId6">
                  <a:extLst>
                    <a:ext uri="{A12FA001-AC4F-418D-AE19-62706E023703}">
                      <ahyp:hlinkClr val="tx"/>
                    </a:ext>
                  </a:extLst>
                </a:hlinkClick>
              </a:rPr>
              <a:t>Support Vector Machines for Prediction of Protein Domain Structural Class</a:t>
            </a:r>
            <a:endParaRPr b="1" i="0" sz="1800"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nvSpPr>
        <p:spPr>
          <a:xfrm>
            <a:off x="3068850" y="1836625"/>
            <a:ext cx="3006300" cy="65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en" sz="3600" u="none" cap="none" strike="noStrike">
                <a:solidFill>
                  <a:schemeClr val="dk1"/>
                </a:solidFill>
                <a:latin typeface="Arial"/>
                <a:ea typeface="Arial"/>
                <a:cs typeface="Arial"/>
                <a:sym typeface="Arial"/>
              </a:rPr>
              <a:t>THANK YOU!</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436850" y="615350"/>
            <a:ext cx="8196600" cy="378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i="0" lang="en" sz="2600" u="none" cap="none" strike="noStrike">
                <a:solidFill>
                  <a:schemeClr val="dk1"/>
                </a:solidFill>
                <a:latin typeface="Arial"/>
                <a:ea typeface="Arial"/>
                <a:cs typeface="Arial"/>
                <a:sym typeface="Arial"/>
              </a:rPr>
              <a:t>CONTENTS:</a:t>
            </a:r>
            <a:endParaRPr b="1"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AutoNum type="arabicParenR"/>
            </a:pPr>
            <a:r>
              <a:rPr b="0" i="0" lang="en" sz="1800" u="none" cap="none" strike="noStrike">
                <a:solidFill>
                  <a:schemeClr val="dk1"/>
                </a:solidFill>
                <a:latin typeface="Arial"/>
                <a:ea typeface="Arial"/>
                <a:cs typeface="Arial"/>
                <a:sym typeface="Arial"/>
              </a:rPr>
              <a:t>Introduction</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AutoNum type="arabicParenR"/>
            </a:pPr>
            <a:r>
              <a:rPr b="0" i="0" lang="en" sz="1800" u="none" cap="none" strike="noStrike">
                <a:solidFill>
                  <a:schemeClr val="dk1"/>
                </a:solidFill>
                <a:latin typeface="Arial"/>
                <a:ea typeface="Arial"/>
                <a:cs typeface="Arial"/>
                <a:sym typeface="Arial"/>
              </a:rPr>
              <a:t>Tools And Technologies </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AutoNum type="arabicParenR"/>
            </a:pPr>
            <a:r>
              <a:rPr b="0" i="0" lang="en" sz="1800" u="none" cap="none" strike="noStrike">
                <a:solidFill>
                  <a:schemeClr val="dk1"/>
                </a:solidFill>
                <a:latin typeface="Arial"/>
                <a:ea typeface="Arial"/>
                <a:cs typeface="Arial"/>
                <a:sym typeface="Arial"/>
              </a:rPr>
              <a:t>Data Description</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AutoNum type="arabicParenR"/>
            </a:pPr>
            <a:r>
              <a:rPr b="0" i="0" lang="en" sz="1800" u="none" cap="none" strike="noStrike">
                <a:solidFill>
                  <a:schemeClr val="dk1"/>
                </a:solidFill>
                <a:latin typeface="Arial"/>
                <a:ea typeface="Arial"/>
                <a:cs typeface="Arial"/>
                <a:sym typeface="Arial"/>
              </a:rPr>
              <a:t>Evaluation Metrics</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AutoNum type="arabicParenR"/>
            </a:pPr>
            <a:r>
              <a:rPr b="0" i="0" lang="en" sz="1800" u="none" cap="none" strike="noStrike">
                <a:solidFill>
                  <a:schemeClr val="dk1"/>
                </a:solidFill>
                <a:latin typeface="Arial"/>
                <a:ea typeface="Arial"/>
                <a:cs typeface="Arial"/>
                <a:sym typeface="Arial"/>
              </a:rPr>
              <a:t>Models</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AutoNum type="arabicParenR"/>
            </a:pPr>
            <a:r>
              <a:rPr b="0" i="0" lang="en" sz="1800" u="none" cap="none" strike="noStrike">
                <a:solidFill>
                  <a:schemeClr val="dk1"/>
                </a:solidFill>
                <a:latin typeface="Arial"/>
                <a:ea typeface="Arial"/>
                <a:cs typeface="Arial"/>
                <a:sym typeface="Arial"/>
              </a:rPr>
              <a:t>Conclusions and References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436850" y="615350"/>
            <a:ext cx="8196600" cy="378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i="0" lang="en" sz="2600" u="none" cap="none" strike="noStrike">
                <a:solidFill>
                  <a:schemeClr val="dk1"/>
                </a:solidFill>
                <a:latin typeface="Arial"/>
                <a:ea typeface="Arial"/>
                <a:cs typeface="Arial"/>
                <a:sym typeface="Arial"/>
              </a:rPr>
              <a:t>INTRODUCTION:</a:t>
            </a:r>
            <a:endParaRPr b="1"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AutoNum type="arabicParenR"/>
            </a:pPr>
            <a:r>
              <a:rPr b="0" i="0" lang="en" sz="1800" u="none" cap="none" strike="noStrike">
                <a:solidFill>
                  <a:schemeClr val="dk1"/>
                </a:solidFill>
                <a:latin typeface="Arial"/>
                <a:ea typeface="Arial"/>
                <a:cs typeface="Arial"/>
                <a:sym typeface="Arial"/>
              </a:rPr>
              <a:t>The Protein Data Bank (PDB) is a repository for atomic coordinates and other information about proteins and biological macromolecules.</a:t>
            </a:r>
            <a:endParaRPr sz="1800">
              <a:solidFill>
                <a:schemeClr val="dk1"/>
              </a:solidFill>
            </a:endParaRPr>
          </a:p>
          <a:p>
            <a:pPr indent="0" lvl="0" marL="457200" marR="0" rtl="0" algn="l">
              <a:lnSpc>
                <a:spcPct val="115000"/>
              </a:lnSpc>
              <a:spcBef>
                <a:spcPts val="0"/>
              </a:spcBef>
              <a:spcAft>
                <a:spcPts val="0"/>
              </a:spcAft>
              <a:buNone/>
            </a:pPr>
            <a:r>
              <a:rPr lang="en" sz="1800">
                <a:solidFill>
                  <a:schemeClr val="dk1"/>
                </a:solidFill>
              </a:rPr>
              <a:t>Dataset year=2018.</a:t>
            </a:r>
            <a:endParaRPr sz="1800">
              <a:solidFill>
                <a:schemeClr val="dk1"/>
              </a:solidFill>
            </a:endParaRPr>
          </a:p>
          <a:p>
            <a:pPr indent="-342900" lvl="0" marL="457200" marR="0" rtl="0" algn="l">
              <a:lnSpc>
                <a:spcPct val="115000"/>
              </a:lnSpc>
              <a:spcBef>
                <a:spcPts val="0"/>
              </a:spcBef>
              <a:spcAft>
                <a:spcPts val="0"/>
              </a:spcAft>
              <a:buClr>
                <a:schemeClr val="dk1"/>
              </a:buClr>
              <a:buSzPts val="1800"/>
              <a:buFont typeface="Arial"/>
              <a:buAutoNum type="arabicParenR"/>
            </a:pPr>
            <a:r>
              <a:rPr b="0" i="0" lang="en" sz="1800" u="none" cap="none" strike="noStrike">
                <a:solidFill>
                  <a:schemeClr val="dk1"/>
                </a:solidFill>
                <a:latin typeface="Arial"/>
                <a:ea typeface="Arial"/>
                <a:cs typeface="Arial"/>
                <a:sym typeface="Arial"/>
              </a:rPr>
              <a:t>Structural biologists use techniques like X-ray crystallography, NMR spectroscopy, and cryo-electron microscopy to determine atomic locations in molecules.</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AutoNum type="arabicParenR"/>
            </a:pPr>
            <a:r>
              <a:rPr b="0" i="0" lang="en" sz="1800" u="none" cap="none" strike="noStrike">
                <a:solidFill>
                  <a:schemeClr val="dk1"/>
                </a:solidFill>
                <a:latin typeface="Arial"/>
                <a:ea typeface="Arial"/>
                <a:cs typeface="Arial"/>
                <a:sym typeface="Arial"/>
              </a:rPr>
              <a:t>The archive includes diverse structures such as ribosomes, oncogenes, drug targets, and viruses.</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436850" y="615350"/>
            <a:ext cx="8196600" cy="378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i="0" lang="en" sz="2600" u="none" cap="none" strike="noStrike">
                <a:solidFill>
                  <a:schemeClr val="dk1"/>
                </a:solidFill>
                <a:latin typeface="Arial"/>
                <a:ea typeface="Arial"/>
                <a:cs typeface="Arial"/>
                <a:sym typeface="Arial"/>
              </a:rPr>
              <a:t>DATA DESCRIPTION:</a:t>
            </a:r>
            <a:endParaRPr b="1"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AutoNum type="arabicParenR"/>
            </a:pPr>
            <a:r>
              <a:rPr b="1" i="0" lang="en" sz="1800" u="none" cap="none" strike="noStrike">
                <a:solidFill>
                  <a:schemeClr val="dk1"/>
                </a:solidFill>
                <a:latin typeface="Arial"/>
                <a:ea typeface="Arial"/>
                <a:cs typeface="Arial"/>
                <a:sym typeface="Arial"/>
              </a:rPr>
              <a:t>Data size:</a:t>
            </a:r>
            <a:endParaRPr b="1" i="0" sz="1800" u="none" cap="none" strike="noStrike">
              <a:solidFill>
                <a:schemeClr val="dk1"/>
              </a:solidFill>
              <a:latin typeface="Arial"/>
              <a:ea typeface="Arial"/>
              <a:cs typeface="Arial"/>
              <a:sym typeface="Arial"/>
            </a:endParaRPr>
          </a:p>
          <a:p>
            <a:pPr indent="-342900" lvl="1" marL="914400" marR="0" rtl="0" algn="l">
              <a:lnSpc>
                <a:spcPct val="100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27.29MB data</a:t>
            </a:r>
            <a:endParaRPr b="0" i="0" sz="1800" u="none" cap="none" strike="noStrike">
              <a:solidFill>
                <a:schemeClr val="dk2"/>
              </a:solidFill>
              <a:latin typeface="Arial"/>
              <a:ea typeface="Arial"/>
              <a:cs typeface="Arial"/>
              <a:sym typeface="Arial"/>
            </a:endParaRPr>
          </a:p>
          <a:p>
            <a:pPr indent="0" lvl="0" marL="914400" marR="0" rtl="0" algn="l">
              <a:lnSpc>
                <a:spcPct val="100000"/>
              </a:lnSpc>
              <a:spcBef>
                <a:spcPts val="0"/>
              </a:spcBef>
              <a:spcAft>
                <a:spcPts val="0"/>
              </a:spcAft>
              <a:buNone/>
            </a:pPr>
            <a:r>
              <a:t/>
            </a:r>
            <a:endParaRPr b="0" i="0" sz="1800" u="none" cap="none" strike="noStrike">
              <a:solidFill>
                <a:schemeClr val="dk2"/>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Arial"/>
              <a:buAutoNum type="arabicParenR"/>
            </a:pPr>
            <a:r>
              <a:rPr b="1" i="0" lang="en" sz="1800" u="none" cap="none" strike="noStrike">
                <a:solidFill>
                  <a:schemeClr val="dk1"/>
                </a:solidFill>
                <a:latin typeface="Arial"/>
                <a:ea typeface="Arial"/>
                <a:cs typeface="Arial"/>
                <a:sym typeface="Arial"/>
              </a:rPr>
              <a:t>Structure:</a:t>
            </a:r>
            <a:endParaRPr b="1" i="0" sz="1800" u="none" cap="none" strike="noStrike">
              <a:solidFill>
                <a:schemeClr val="dk1"/>
              </a:solidFill>
              <a:latin typeface="Arial"/>
              <a:ea typeface="Arial"/>
              <a:cs typeface="Arial"/>
              <a:sym typeface="Arial"/>
            </a:endParaRPr>
          </a:p>
          <a:p>
            <a:pPr indent="-342900" lvl="1" marL="914400" marR="0" rtl="0" algn="l">
              <a:lnSpc>
                <a:spcPct val="100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140911 rows</a:t>
            </a:r>
            <a:endParaRPr b="0" i="0" sz="1800" u="none" cap="none" strike="noStrike">
              <a:solidFill>
                <a:schemeClr val="dk2"/>
              </a:solidFill>
              <a:latin typeface="Arial"/>
              <a:ea typeface="Arial"/>
              <a:cs typeface="Arial"/>
              <a:sym typeface="Arial"/>
            </a:endParaRPr>
          </a:p>
          <a:p>
            <a:pPr indent="-342900" lvl="1" marL="914400" marR="0" rtl="0" algn="l">
              <a:lnSpc>
                <a:spcPct val="100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14 columns</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p:txBody>
      </p:sp>
      <p:pic>
        <p:nvPicPr>
          <p:cNvPr id="74" name="Google Shape;74;p16"/>
          <p:cNvPicPr preferRelativeResize="0"/>
          <p:nvPr/>
        </p:nvPicPr>
        <p:blipFill rotWithShape="1">
          <a:blip r:embed="rId3">
            <a:alphaModFix/>
          </a:blip>
          <a:srcRect b="0" l="0" r="0" t="0"/>
          <a:stretch/>
        </p:blipFill>
        <p:spPr>
          <a:xfrm>
            <a:off x="307650" y="3103925"/>
            <a:ext cx="8636699" cy="1292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436850" y="615350"/>
            <a:ext cx="8196600" cy="418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i="0" lang="en" sz="2600" u="none" cap="none" strike="noStrike">
                <a:solidFill>
                  <a:schemeClr val="dk1"/>
                </a:solidFill>
                <a:latin typeface="Arial"/>
                <a:ea typeface="Arial"/>
                <a:cs typeface="Arial"/>
                <a:sym typeface="Arial"/>
              </a:rPr>
              <a:t>TOOLS AND TECHNOLOGIES:</a:t>
            </a:r>
            <a:endParaRPr b="1"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270764" lvl="0" marL="283464" marR="0" rtl="0" algn="l">
              <a:lnSpc>
                <a:spcPct val="90000"/>
              </a:lnSpc>
              <a:spcBef>
                <a:spcPts val="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Python</a:t>
            </a:r>
            <a:r>
              <a:rPr b="0" i="0" lang="en" sz="1800" u="none" cap="none" strike="noStrike">
                <a:solidFill>
                  <a:schemeClr val="dk1"/>
                </a:solidFill>
                <a:latin typeface="Arial"/>
                <a:ea typeface="Arial"/>
                <a:cs typeface="Arial"/>
                <a:sym typeface="Arial"/>
              </a:rPr>
              <a:t>: Primary programming language for data analysis, model development, and processing.</a:t>
            </a:r>
            <a:endParaRPr b="0" i="0" sz="1800" u="none" cap="none" strike="noStrike">
              <a:solidFill>
                <a:schemeClr val="dk1"/>
              </a:solidFill>
              <a:latin typeface="Arial"/>
              <a:ea typeface="Arial"/>
              <a:cs typeface="Arial"/>
              <a:sym typeface="Arial"/>
            </a:endParaRPr>
          </a:p>
          <a:p>
            <a:pPr indent="-270764" lvl="0" marL="283464" marR="0" rtl="0" algn="l">
              <a:lnSpc>
                <a:spcPct val="90000"/>
              </a:lnSpc>
              <a:spcBef>
                <a:spcPts val="180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Pandas and NumPy</a:t>
            </a:r>
            <a:r>
              <a:rPr b="0" i="0" lang="en" sz="1800" u="none" cap="none" strike="noStrike">
                <a:solidFill>
                  <a:schemeClr val="dk1"/>
                </a:solidFill>
                <a:latin typeface="Arial"/>
                <a:ea typeface="Arial"/>
                <a:cs typeface="Arial"/>
                <a:sym typeface="Arial"/>
              </a:rPr>
              <a:t>: Libraries for data manipulation, preprocessing, and handling large datasets efficiently.</a:t>
            </a:r>
            <a:endParaRPr b="0" i="0" sz="1800" u="none" cap="none" strike="noStrike">
              <a:solidFill>
                <a:schemeClr val="dk1"/>
              </a:solidFill>
              <a:latin typeface="Arial"/>
              <a:ea typeface="Arial"/>
              <a:cs typeface="Arial"/>
              <a:sym typeface="Arial"/>
            </a:endParaRPr>
          </a:p>
          <a:p>
            <a:pPr indent="-270764" lvl="0" marL="283464" marR="0" rtl="0" algn="l">
              <a:lnSpc>
                <a:spcPct val="90000"/>
              </a:lnSpc>
              <a:spcBef>
                <a:spcPts val="180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Sci-kit Learn</a:t>
            </a:r>
            <a:r>
              <a:rPr b="0" i="0" lang="en" sz="1800" u="none" cap="none" strike="noStrike">
                <a:solidFill>
                  <a:schemeClr val="dk1"/>
                </a:solidFill>
                <a:latin typeface="Arial"/>
                <a:ea typeface="Arial"/>
                <a:cs typeface="Arial"/>
                <a:sym typeface="Arial"/>
              </a:rPr>
              <a:t>: </a:t>
            </a:r>
            <a:r>
              <a:rPr b="0" i="0" lang="en" sz="1800" u="none" cap="none" strike="noStrike">
                <a:solidFill>
                  <a:srgbClr val="161616"/>
                </a:solidFill>
                <a:latin typeface="Arial"/>
                <a:ea typeface="Arial"/>
                <a:cs typeface="Arial"/>
                <a:sym typeface="Arial"/>
              </a:rPr>
              <a:t>Used for implementing classical machine learning models like Logistic Regression and SVM.</a:t>
            </a:r>
            <a:endParaRPr b="0" i="0" sz="1800" u="none" cap="none" strike="noStrike">
              <a:solidFill>
                <a:schemeClr val="dk1"/>
              </a:solidFill>
              <a:latin typeface="Arial"/>
              <a:ea typeface="Arial"/>
              <a:cs typeface="Arial"/>
              <a:sym typeface="Arial"/>
            </a:endParaRPr>
          </a:p>
          <a:p>
            <a:pPr indent="-270764" lvl="0" marL="283464" marR="0" rtl="0" algn="l">
              <a:lnSpc>
                <a:spcPct val="90000"/>
              </a:lnSpc>
              <a:spcBef>
                <a:spcPts val="180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TensorFlow and Keras</a:t>
            </a:r>
            <a:r>
              <a:rPr b="0" i="0" lang="en" sz="1800" u="none" cap="none" strike="noStrike">
                <a:solidFill>
                  <a:schemeClr val="dk1"/>
                </a:solidFill>
                <a:latin typeface="Arial"/>
                <a:ea typeface="Arial"/>
                <a:cs typeface="Arial"/>
                <a:sym typeface="Arial"/>
              </a:rPr>
              <a:t>: Frameworks for building, training, and evaluating deep learning models, Used for developing the sequential neural network model with layers optimized for high-dimensional genetic data.</a:t>
            </a:r>
            <a:endParaRPr b="0" i="0" sz="1800" u="none" cap="none" strike="noStrike">
              <a:solidFill>
                <a:schemeClr val="dk1"/>
              </a:solidFill>
              <a:latin typeface="Arial"/>
              <a:ea typeface="Arial"/>
              <a:cs typeface="Arial"/>
              <a:sym typeface="Arial"/>
            </a:endParaRPr>
          </a:p>
          <a:p>
            <a:pPr indent="0" lvl="0" marL="283464" marR="0" rtl="0" algn="l">
              <a:lnSpc>
                <a:spcPct val="90000"/>
              </a:lnSpc>
              <a:spcBef>
                <a:spcPts val="18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962950" y="998150"/>
            <a:ext cx="7588500" cy="2641200"/>
          </a:xfrm>
          <a:prstGeom prst="rect">
            <a:avLst/>
          </a:prstGeom>
          <a:noFill/>
          <a:ln>
            <a:noFill/>
          </a:ln>
        </p:spPr>
        <p:txBody>
          <a:bodyPr anchorCtr="0" anchor="t" bIns="91425" lIns="91425" spcFirstLastPara="1" rIns="91425" wrap="square" tIns="91425">
            <a:spAutoFit/>
          </a:bodyPr>
          <a:lstStyle/>
          <a:p>
            <a:pPr indent="-270764" lvl="0" marL="283464" marR="0" rtl="0" algn="l">
              <a:lnSpc>
                <a:spcPct val="90000"/>
              </a:lnSpc>
              <a:spcBef>
                <a:spcPts val="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Matplotlib and Seaborn</a:t>
            </a:r>
            <a:r>
              <a:rPr b="0" i="0" lang="en" sz="1800" u="none" cap="none" strike="noStrike">
                <a:solidFill>
                  <a:schemeClr val="dk1"/>
                </a:solidFill>
                <a:latin typeface="Arial"/>
                <a:ea typeface="Arial"/>
                <a:cs typeface="Arial"/>
                <a:sym typeface="Arial"/>
              </a:rPr>
              <a:t>: Visualization libraries used to graphically represent model accuracy, loss, and performance comparisons across different diseases.</a:t>
            </a:r>
            <a:endParaRPr b="0" i="0" sz="1800" u="none" cap="none" strike="noStrike">
              <a:solidFill>
                <a:schemeClr val="dk1"/>
              </a:solidFill>
              <a:latin typeface="Arial"/>
              <a:ea typeface="Arial"/>
              <a:cs typeface="Arial"/>
              <a:sym typeface="Arial"/>
            </a:endParaRPr>
          </a:p>
          <a:p>
            <a:pPr indent="-270764" lvl="0" marL="283464" marR="0" rtl="0" algn="l">
              <a:lnSpc>
                <a:spcPct val="90000"/>
              </a:lnSpc>
              <a:spcBef>
                <a:spcPts val="180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StandardScaler</a:t>
            </a:r>
            <a:r>
              <a:rPr b="0" i="0" lang="en" sz="1800" u="none" cap="none" strike="noStrike">
                <a:solidFill>
                  <a:schemeClr val="dk1"/>
                </a:solidFill>
                <a:latin typeface="Arial"/>
                <a:ea typeface="Arial"/>
                <a:cs typeface="Arial"/>
                <a:sym typeface="Arial"/>
              </a:rPr>
              <a:t> (from Sci-kit Learn): Standardizes features by removing the mean and scaling to unit variance, which improves model convergence.</a:t>
            </a:r>
            <a:endParaRPr b="0" i="0" sz="1800" u="none" cap="none" strike="noStrike">
              <a:solidFill>
                <a:schemeClr val="dk1"/>
              </a:solidFill>
              <a:latin typeface="Arial"/>
              <a:ea typeface="Arial"/>
              <a:cs typeface="Arial"/>
              <a:sym typeface="Arial"/>
            </a:endParaRPr>
          </a:p>
          <a:p>
            <a:pPr indent="-270764" lvl="0" marL="283464" marR="0" rtl="0" algn="l">
              <a:lnSpc>
                <a:spcPct val="90000"/>
              </a:lnSpc>
              <a:spcBef>
                <a:spcPts val="180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CSV File Handling</a:t>
            </a:r>
            <a:r>
              <a:rPr b="0" i="0" lang="en" sz="1800" u="none" cap="none" strike="noStrike">
                <a:solidFill>
                  <a:schemeClr val="dk1"/>
                </a:solidFill>
                <a:latin typeface="Arial"/>
                <a:ea typeface="Arial"/>
                <a:cs typeface="Arial"/>
                <a:sym typeface="Arial"/>
              </a:rPr>
              <a:t>: Exported processed and transformed datasets to CSV format for ease of re-use in model training and testing.</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nvSpPr>
        <p:spPr>
          <a:xfrm>
            <a:off x="342900" y="204350"/>
            <a:ext cx="8196600" cy="378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i="0" lang="en" sz="2600" u="none" cap="none" strike="noStrike">
                <a:solidFill>
                  <a:schemeClr val="dk1"/>
                </a:solidFill>
                <a:latin typeface="Arial"/>
                <a:ea typeface="Arial"/>
                <a:cs typeface="Arial"/>
                <a:sym typeface="Arial"/>
              </a:rPr>
              <a:t>EVALUATION METRICS:</a:t>
            </a:r>
            <a:endParaRPr b="1"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just">
              <a:lnSpc>
                <a:spcPct val="100000"/>
              </a:lnSpc>
              <a:spcBef>
                <a:spcPts val="0"/>
              </a:spcBef>
              <a:spcAft>
                <a:spcPts val="0"/>
              </a:spcAft>
              <a:buClr>
                <a:srgbClr val="161616"/>
              </a:buClr>
              <a:buSzPts val="1800"/>
              <a:buFont typeface="Arial"/>
              <a:buNone/>
            </a:pPr>
            <a:r>
              <a:rPr b="1" i="0" lang="en" sz="1800" u="none" cap="none" strike="noStrike">
                <a:solidFill>
                  <a:srgbClr val="161616"/>
                </a:solidFill>
                <a:latin typeface="Arial"/>
                <a:ea typeface="Arial"/>
                <a:cs typeface="Arial"/>
                <a:sym typeface="Arial"/>
              </a:rPr>
              <a:t>1. Accuracy</a:t>
            </a:r>
            <a:r>
              <a:rPr b="0" i="0" lang="en" sz="1800" u="none" cap="none" strike="noStrike">
                <a:solidFill>
                  <a:srgbClr val="161616"/>
                </a:solidFill>
                <a:latin typeface="Arial"/>
                <a:ea typeface="Arial"/>
                <a:cs typeface="Arial"/>
                <a:sym typeface="Arial"/>
              </a:rPr>
              <a:t>:</a:t>
            </a:r>
            <a:r>
              <a:rPr b="1" i="0" lang="en" sz="1800" u="none" cap="none" strike="noStrike">
                <a:solidFill>
                  <a:srgbClr val="161616"/>
                </a:solidFill>
                <a:latin typeface="Arial"/>
                <a:ea typeface="Arial"/>
                <a:cs typeface="Arial"/>
                <a:sym typeface="Arial"/>
              </a:rPr>
              <a:t> </a:t>
            </a:r>
            <a:r>
              <a:rPr b="0" i="0" lang="en" sz="1800" u="none" cap="none" strike="noStrike">
                <a:solidFill>
                  <a:srgbClr val="161616"/>
                </a:solidFill>
                <a:latin typeface="Arial"/>
                <a:ea typeface="Arial"/>
                <a:cs typeface="Arial"/>
                <a:sym typeface="Arial"/>
              </a:rPr>
              <a:t>The percentage of correctly predicted instances (both true positives and true negatives) out of all instances.</a:t>
            </a:r>
            <a:endParaRPr b="0" i="0" sz="1800" u="none" cap="none" strike="noStrike">
              <a:solidFill>
                <a:schemeClr val="dk1"/>
              </a:solidFill>
              <a:latin typeface="Arial"/>
              <a:ea typeface="Arial"/>
              <a:cs typeface="Arial"/>
              <a:sym typeface="Arial"/>
            </a:endParaRPr>
          </a:p>
          <a:p>
            <a:pPr indent="-228600" lvl="0" marL="342900" marR="0" rtl="0" algn="just">
              <a:lnSpc>
                <a:spcPct val="100000"/>
              </a:lnSpc>
              <a:spcBef>
                <a:spcPts val="0"/>
              </a:spcBef>
              <a:spcAft>
                <a:spcPts val="0"/>
              </a:spcAft>
              <a:buClr>
                <a:schemeClr val="dk1"/>
              </a:buClr>
              <a:buSzPts val="1800"/>
              <a:buFont typeface="Arial"/>
              <a:buNone/>
            </a:pPr>
            <a:r>
              <a:t/>
            </a:r>
            <a:endParaRPr b="0" i="0" sz="1800" u="none" cap="none" strike="noStrike">
              <a:solidFill>
                <a:srgbClr val="161616"/>
              </a:solidFill>
              <a:latin typeface="Arial"/>
              <a:ea typeface="Arial"/>
              <a:cs typeface="Arial"/>
              <a:sym typeface="Arial"/>
            </a:endParaRPr>
          </a:p>
          <a:p>
            <a:pPr indent="0" lvl="0" marL="0" marR="0" rtl="0" algn="just">
              <a:lnSpc>
                <a:spcPct val="100000"/>
              </a:lnSpc>
              <a:spcBef>
                <a:spcPts val="0"/>
              </a:spcBef>
              <a:spcAft>
                <a:spcPts val="0"/>
              </a:spcAft>
              <a:buClr>
                <a:srgbClr val="161616"/>
              </a:buClr>
              <a:buSzPts val="1800"/>
              <a:buFont typeface="Arial"/>
              <a:buNone/>
            </a:pPr>
            <a:r>
              <a:rPr b="1" i="0" lang="en" sz="1800" u="none" cap="none" strike="noStrike">
                <a:solidFill>
                  <a:srgbClr val="161616"/>
                </a:solidFill>
                <a:latin typeface="Arial"/>
                <a:ea typeface="Arial"/>
                <a:cs typeface="Arial"/>
                <a:sym typeface="Arial"/>
              </a:rPr>
              <a:t>2. Precision</a:t>
            </a:r>
            <a:r>
              <a:rPr b="0" i="0" lang="en" sz="1800" u="none" cap="none" strike="noStrike">
                <a:solidFill>
                  <a:srgbClr val="161616"/>
                </a:solidFill>
                <a:latin typeface="Arial"/>
                <a:ea typeface="Arial"/>
                <a:cs typeface="Arial"/>
                <a:sym typeface="Arial"/>
              </a:rPr>
              <a:t>: The ratio of true positives to the sum of true positives and false positives. Measures the model's ability to correctly identify positive instances. It's important when false positives have significant consequences.</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rgbClr val="161616"/>
              </a:solidFill>
              <a:latin typeface="Arial"/>
              <a:ea typeface="Arial"/>
              <a:cs typeface="Arial"/>
              <a:sym typeface="Arial"/>
            </a:endParaRPr>
          </a:p>
          <a:p>
            <a:pPr indent="0" lvl="0" marL="0" marR="0" rtl="0" algn="just">
              <a:lnSpc>
                <a:spcPct val="100000"/>
              </a:lnSpc>
              <a:spcBef>
                <a:spcPts val="0"/>
              </a:spcBef>
              <a:spcAft>
                <a:spcPts val="0"/>
              </a:spcAft>
              <a:buClr>
                <a:srgbClr val="161616"/>
              </a:buClr>
              <a:buSzPts val="1800"/>
              <a:buFont typeface="Arial"/>
              <a:buNone/>
            </a:pPr>
            <a:r>
              <a:rPr b="1" i="0" lang="en" sz="1800" u="none" cap="none" strike="noStrike">
                <a:solidFill>
                  <a:srgbClr val="161616"/>
                </a:solidFill>
                <a:latin typeface="Arial"/>
                <a:ea typeface="Arial"/>
                <a:cs typeface="Arial"/>
                <a:sym typeface="Arial"/>
              </a:rPr>
              <a:t>3. Recall (Sensitivity)</a:t>
            </a:r>
            <a:r>
              <a:rPr b="0" i="0" lang="en" sz="1800" u="none" cap="none" strike="noStrike">
                <a:solidFill>
                  <a:srgbClr val="161616"/>
                </a:solidFill>
                <a:latin typeface="Arial"/>
                <a:ea typeface="Arial"/>
                <a:cs typeface="Arial"/>
                <a:sym typeface="Arial"/>
              </a:rPr>
              <a:t>: The ratio of true positives to the sum of true positives and false negatives. Measures the model’s ability to correctly identify all positive instances. It is crucial when false negatives are costly.</a:t>
            </a:r>
            <a:endParaRPr b="0" i="0" sz="1800" u="none" cap="none" strike="noStrike">
              <a:solidFill>
                <a:schemeClr val="dk1"/>
              </a:solidFill>
              <a:latin typeface="Arial"/>
              <a:ea typeface="Arial"/>
              <a:cs typeface="Arial"/>
              <a:sym typeface="Arial"/>
            </a:endParaRPr>
          </a:p>
          <a:p>
            <a:pPr indent="0" lvl="0" marL="0" marR="0" rtl="0" algn="just">
              <a:lnSpc>
                <a:spcPct val="90000"/>
              </a:lnSpc>
              <a:spcBef>
                <a:spcPts val="1800"/>
              </a:spcBef>
              <a:spcAft>
                <a:spcPts val="0"/>
              </a:spcAft>
              <a:buClr>
                <a:schemeClr val="dk1"/>
              </a:buClr>
              <a:buSzPts val="1800"/>
              <a:buFont typeface="Arial"/>
              <a:buNone/>
            </a:pPr>
            <a:r>
              <a:rPr b="1" i="0" lang="en" sz="1800" u="none" cap="none" strike="noStrike">
                <a:solidFill>
                  <a:schemeClr val="dk1"/>
                </a:solidFill>
                <a:latin typeface="Arial"/>
                <a:ea typeface="Arial"/>
                <a:cs typeface="Arial"/>
                <a:sym typeface="Arial"/>
              </a:rPr>
              <a:t>4. F1-Score: </a:t>
            </a:r>
            <a:r>
              <a:rPr b="0" i="0" lang="en" sz="1800" u="none" cap="none" strike="noStrike">
                <a:solidFill>
                  <a:schemeClr val="dk1"/>
                </a:solidFill>
                <a:latin typeface="Arial"/>
                <a:ea typeface="Arial"/>
                <a:cs typeface="Arial"/>
                <a:sym typeface="Arial"/>
              </a:rPr>
              <a:t> The harmonic mean of precision and recall, calculated as 2 * (Precision * Recall) / (Precision + Recall). A balanced metric that is particularly useful when the class distribution is imbalanced. It provides a single value that captures both precision and recall.</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nvSpPr>
        <p:spPr>
          <a:xfrm>
            <a:off x="436850" y="615350"/>
            <a:ext cx="8196600" cy="378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i="0" lang="en" sz="2600" u="none" cap="none" strike="noStrike">
                <a:solidFill>
                  <a:schemeClr val="dk1"/>
                </a:solidFill>
                <a:latin typeface="Arial"/>
                <a:ea typeface="Arial"/>
                <a:cs typeface="Arial"/>
                <a:sym typeface="Arial"/>
              </a:rPr>
              <a:t>MODELS:</a:t>
            </a:r>
            <a:endParaRPr b="1"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AutoNum type="arabicParenR"/>
            </a:pPr>
            <a:r>
              <a:rPr b="0" i="0" lang="en" sz="1800" u="none" cap="none" strike="noStrike">
                <a:solidFill>
                  <a:schemeClr val="dk1"/>
                </a:solidFill>
                <a:latin typeface="Arial"/>
                <a:ea typeface="Arial"/>
                <a:cs typeface="Arial"/>
                <a:sym typeface="Arial"/>
              </a:rPr>
              <a:t>KNN Algorithm</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AutoNum type="arabicParenR"/>
            </a:pPr>
            <a:r>
              <a:rPr b="0" i="0" lang="en" sz="1800" u="none" cap="none" strike="noStrike">
                <a:solidFill>
                  <a:schemeClr val="dk1"/>
                </a:solidFill>
                <a:latin typeface="Arial"/>
                <a:ea typeface="Arial"/>
                <a:cs typeface="Arial"/>
                <a:sym typeface="Arial"/>
              </a:rPr>
              <a:t>Decision Trees</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AutoNum type="arabicParenR"/>
            </a:pPr>
            <a:r>
              <a:rPr b="0" i="0" lang="en" sz="1800" u="none" cap="none" strike="noStrike">
                <a:solidFill>
                  <a:schemeClr val="dk1"/>
                </a:solidFill>
                <a:latin typeface="Arial"/>
                <a:ea typeface="Arial"/>
                <a:cs typeface="Arial"/>
                <a:sym typeface="Arial"/>
              </a:rPr>
              <a:t>Random Forests Algorithm</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AutoNum type="arabicParenR"/>
            </a:pPr>
            <a:r>
              <a:rPr b="0" i="0" lang="en" sz="1800" u="none" cap="none" strike="noStrike">
                <a:solidFill>
                  <a:schemeClr val="dk1"/>
                </a:solidFill>
                <a:latin typeface="Arial"/>
                <a:ea typeface="Arial"/>
                <a:cs typeface="Arial"/>
                <a:sym typeface="Arial"/>
              </a:rPr>
              <a:t>Naive Bayes</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AutoNum type="arabicParenR"/>
            </a:pPr>
            <a:r>
              <a:rPr b="0" i="0" lang="en" sz="1800" u="none" cap="none" strike="noStrike">
                <a:solidFill>
                  <a:schemeClr val="dk1"/>
                </a:solidFill>
                <a:latin typeface="Arial"/>
                <a:ea typeface="Arial"/>
                <a:cs typeface="Arial"/>
                <a:sym typeface="Arial"/>
              </a:rPr>
              <a:t>Logistic Regression</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AutoNum type="arabicParenR"/>
            </a:pPr>
            <a:r>
              <a:rPr b="0" i="0" lang="en" sz="1800" u="none" cap="none" strike="noStrike">
                <a:solidFill>
                  <a:schemeClr val="dk1"/>
                </a:solidFill>
                <a:latin typeface="Arial"/>
                <a:ea typeface="Arial"/>
                <a:cs typeface="Arial"/>
                <a:sym typeface="Arial"/>
              </a:rPr>
              <a:t>SVM</a:t>
            </a:r>
            <a:endParaRPr b="1" i="0" sz="1800" u="none" cap="none" strike="noStrike">
              <a:solidFill>
                <a:schemeClr val="dk2"/>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1"/>
          <p:cNvPicPr preferRelativeResize="0"/>
          <p:nvPr/>
        </p:nvPicPr>
        <p:blipFill rotWithShape="1">
          <a:blip r:embed="rId3">
            <a:alphaModFix/>
          </a:blip>
          <a:srcRect b="0" l="0" r="0" t="0"/>
          <a:stretch/>
        </p:blipFill>
        <p:spPr>
          <a:xfrm>
            <a:off x="152400" y="152400"/>
            <a:ext cx="2215552" cy="2160300"/>
          </a:xfrm>
          <a:prstGeom prst="rect">
            <a:avLst/>
          </a:prstGeom>
          <a:noFill/>
          <a:ln>
            <a:noFill/>
          </a:ln>
        </p:spPr>
      </p:pic>
      <p:pic>
        <p:nvPicPr>
          <p:cNvPr id="100" name="Google Shape;100;p21"/>
          <p:cNvPicPr preferRelativeResize="0"/>
          <p:nvPr/>
        </p:nvPicPr>
        <p:blipFill rotWithShape="1">
          <a:blip r:embed="rId4">
            <a:alphaModFix/>
          </a:blip>
          <a:srcRect b="4425" l="5767" r="0" t="0"/>
          <a:stretch/>
        </p:blipFill>
        <p:spPr>
          <a:xfrm>
            <a:off x="3490075" y="152400"/>
            <a:ext cx="2087800" cy="1977800"/>
          </a:xfrm>
          <a:prstGeom prst="rect">
            <a:avLst/>
          </a:prstGeom>
          <a:noFill/>
          <a:ln>
            <a:noFill/>
          </a:ln>
        </p:spPr>
      </p:pic>
      <p:pic>
        <p:nvPicPr>
          <p:cNvPr id="101" name="Google Shape;101;p21"/>
          <p:cNvPicPr preferRelativeResize="0"/>
          <p:nvPr/>
        </p:nvPicPr>
        <p:blipFill rotWithShape="1">
          <a:blip r:embed="rId5">
            <a:alphaModFix/>
          </a:blip>
          <a:srcRect b="0" l="0" r="0" t="0"/>
          <a:stretch/>
        </p:blipFill>
        <p:spPr>
          <a:xfrm>
            <a:off x="6335050" y="152400"/>
            <a:ext cx="1894750" cy="1801650"/>
          </a:xfrm>
          <a:prstGeom prst="rect">
            <a:avLst/>
          </a:prstGeom>
          <a:noFill/>
          <a:ln>
            <a:noFill/>
          </a:ln>
        </p:spPr>
      </p:pic>
      <p:pic>
        <p:nvPicPr>
          <p:cNvPr id="102" name="Google Shape;102;p21"/>
          <p:cNvPicPr preferRelativeResize="0"/>
          <p:nvPr/>
        </p:nvPicPr>
        <p:blipFill rotWithShape="1">
          <a:blip r:embed="rId6">
            <a:alphaModFix/>
          </a:blip>
          <a:srcRect b="2505" l="6032" r="0" t="0"/>
          <a:stretch/>
        </p:blipFill>
        <p:spPr>
          <a:xfrm>
            <a:off x="584800" y="2903450"/>
            <a:ext cx="1578300" cy="1564925"/>
          </a:xfrm>
          <a:prstGeom prst="rect">
            <a:avLst/>
          </a:prstGeom>
          <a:noFill/>
          <a:ln>
            <a:noFill/>
          </a:ln>
        </p:spPr>
      </p:pic>
      <p:pic>
        <p:nvPicPr>
          <p:cNvPr id="103" name="Google Shape;103;p21"/>
          <p:cNvPicPr preferRelativeResize="0"/>
          <p:nvPr/>
        </p:nvPicPr>
        <p:blipFill rotWithShape="1">
          <a:blip r:embed="rId7">
            <a:alphaModFix/>
          </a:blip>
          <a:srcRect b="5818" l="8525" r="0" t="8100"/>
          <a:stretch/>
        </p:blipFill>
        <p:spPr>
          <a:xfrm>
            <a:off x="3731475" y="2816075"/>
            <a:ext cx="1793599" cy="1564925"/>
          </a:xfrm>
          <a:prstGeom prst="rect">
            <a:avLst/>
          </a:prstGeom>
          <a:noFill/>
          <a:ln>
            <a:noFill/>
          </a:ln>
        </p:spPr>
      </p:pic>
      <p:pic>
        <p:nvPicPr>
          <p:cNvPr id="104" name="Google Shape;104;p21"/>
          <p:cNvPicPr preferRelativeResize="0"/>
          <p:nvPr/>
        </p:nvPicPr>
        <p:blipFill rotWithShape="1">
          <a:blip r:embed="rId8">
            <a:alphaModFix/>
          </a:blip>
          <a:srcRect b="4434" l="13367" r="0" t="0"/>
          <a:stretch/>
        </p:blipFill>
        <p:spPr>
          <a:xfrm>
            <a:off x="6695950" y="2830800"/>
            <a:ext cx="1641450" cy="1564925"/>
          </a:xfrm>
          <a:prstGeom prst="rect">
            <a:avLst/>
          </a:prstGeom>
          <a:noFill/>
          <a:ln>
            <a:noFill/>
          </a:ln>
        </p:spPr>
      </p:pic>
      <p:sp>
        <p:nvSpPr>
          <p:cNvPr id="105" name="Google Shape;105;p21"/>
          <p:cNvSpPr txBox="1"/>
          <p:nvPr/>
        </p:nvSpPr>
        <p:spPr>
          <a:xfrm>
            <a:off x="906575" y="2288875"/>
            <a:ext cx="739800" cy="28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KNN</a:t>
            </a:r>
            <a:endParaRPr b="0" i="0" sz="1200" u="none" cap="none" strike="noStrike">
              <a:solidFill>
                <a:schemeClr val="dk1"/>
              </a:solidFill>
              <a:latin typeface="Arial"/>
              <a:ea typeface="Arial"/>
              <a:cs typeface="Arial"/>
              <a:sym typeface="Arial"/>
            </a:endParaRPr>
          </a:p>
        </p:txBody>
      </p:sp>
      <p:sp>
        <p:nvSpPr>
          <p:cNvPr id="106" name="Google Shape;106;p21"/>
          <p:cNvSpPr txBox="1"/>
          <p:nvPr/>
        </p:nvSpPr>
        <p:spPr>
          <a:xfrm>
            <a:off x="3689700" y="2288875"/>
            <a:ext cx="1362000" cy="28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Decision Tree</a:t>
            </a:r>
            <a:endParaRPr b="0" i="0" sz="1200" u="none" cap="none" strike="noStrike">
              <a:solidFill>
                <a:schemeClr val="dk1"/>
              </a:solidFill>
              <a:latin typeface="Arial"/>
              <a:ea typeface="Arial"/>
              <a:cs typeface="Arial"/>
              <a:sym typeface="Arial"/>
            </a:endParaRPr>
          </a:p>
        </p:txBody>
      </p:sp>
      <p:sp>
        <p:nvSpPr>
          <p:cNvPr id="107" name="Google Shape;107;p21"/>
          <p:cNvSpPr txBox="1"/>
          <p:nvPr/>
        </p:nvSpPr>
        <p:spPr>
          <a:xfrm>
            <a:off x="6601425" y="2251575"/>
            <a:ext cx="1362000" cy="28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Random Forests</a:t>
            </a:r>
            <a:endParaRPr b="0" i="0" sz="1200" u="none" cap="none" strike="noStrike">
              <a:solidFill>
                <a:schemeClr val="dk1"/>
              </a:solidFill>
              <a:latin typeface="Arial"/>
              <a:ea typeface="Arial"/>
              <a:cs typeface="Arial"/>
              <a:sym typeface="Arial"/>
            </a:endParaRPr>
          </a:p>
        </p:txBody>
      </p:sp>
      <p:sp>
        <p:nvSpPr>
          <p:cNvPr id="108" name="Google Shape;108;p21"/>
          <p:cNvSpPr txBox="1"/>
          <p:nvPr/>
        </p:nvSpPr>
        <p:spPr>
          <a:xfrm>
            <a:off x="767275" y="4496850"/>
            <a:ext cx="1112100" cy="28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Naive Bayes</a:t>
            </a:r>
            <a:endParaRPr b="0" i="0" sz="1200" u="none" cap="none" strike="noStrike">
              <a:solidFill>
                <a:schemeClr val="dk1"/>
              </a:solidFill>
              <a:latin typeface="Arial"/>
              <a:ea typeface="Arial"/>
              <a:cs typeface="Arial"/>
              <a:sym typeface="Arial"/>
            </a:endParaRPr>
          </a:p>
        </p:txBody>
      </p:sp>
      <p:sp>
        <p:nvSpPr>
          <p:cNvPr id="109" name="Google Shape;109;p21"/>
          <p:cNvSpPr txBox="1"/>
          <p:nvPr/>
        </p:nvSpPr>
        <p:spPr>
          <a:xfrm>
            <a:off x="3731475" y="4496850"/>
            <a:ext cx="1578300" cy="28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Logistic Regression</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10" name="Google Shape;110;p21"/>
          <p:cNvSpPr txBox="1"/>
          <p:nvPr/>
        </p:nvSpPr>
        <p:spPr>
          <a:xfrm>
            <a:off x="7015750" y="4496850"/>
            <a:ext cx="591600" cy="28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SVM</a:t>
            </a:r>
            <a:endParaRPr b="0" i="0" sz="12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