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6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FEE79-43B1-4B38-7656-4CEE723355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B3915A-05C4-EB8C-21C8-BC48A1CA0F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9A9911-3D7E-5C6B-06F3-05D36B16B452}"/>
              </a:ext>
            </a:extLst>
          </p:cNvPr>
          <p:cNvSpPr>
            <a:spLocks noGrp="1"/>
          </p:cNvSpPr>
          <p:nvPr>
            <p:ph type="dt" sz="half" idx="10"/>
          </p:nvPr>
        </p:nvSpPr>
        <p:spPr/>
        <p:txBody>
          <a:bodyPr/>
          <a:lstStyle/>
          <a:p>
            <a:fld id="{1E2DA287-D5CF-4513-ACF3-C2CDCBBD68D9}" type="datetimeFigureOut">
              <a:rPr lang="en-US" smtClean="0"/>
              <a:t>9/9/2025</a:t>
            </a:fld>
            <a:endParaRPr lang="en-US"/>
          </a:p>
        </p:txBody>
      </p:sp>
      <p:sp>
        <p:nvSpPr>
          <p:cNvPr id="5" name="Footer Placeholder 4">
            <a:extLst>
              <a:ext uri="{FF2B5EF4-FFF2-40B4-BE49-F238E27FC236}">
                <a16:creationId xmlns:a16="http://schemas.microsoft.com/office/drawing/2014/main" id="{2AA34C71-FFDE-D604-C1ED-8EB02F089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3B13D7-5423-4689-48DA-28DDFA7FD3F9}"/>
              </a:ext>
            </a:extLst>
          </p:cNvPr>
          <p:cNvSpPr>
            <a:spLocks noGrp="1"/>
          </p:cNvSpPr>
          <p:nvPr>
            <p:ph type="sldNum" sz="quarter" idx="12"/>
          </p:nvPr>
        </p:nvSpPr>
        <p:spPr/>
        <p:txBody>
          <a:bodyPr/>
          <a:lstStyle/>
          <a:p>
            <a:fld id="{E60CC901-A502-44F7-842B-2A31D185BFAB}" type="slidenum">
              <a:rPr lang="en-US" smtClean="0"/>
              <a:t>‹#›</a:t>
            </a:fld>
            <a:endParaRPr lang="en-US"/>
          </a:p>
        </p:txBody>
      </p:sp>
    </p:spTree>
    <p:extLst>
      <p:ext uri="{BB962C8B-B14F-4D97-AF65-F5344CB8AC3E}">
        <p14:creationId xmlns:p14="http://schemas.microsoft.com/office/powerpoint/2010/main" val="716307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B0E89-74A7-FD6F-E470-CE28D41996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E7B051-7698-CE08-BFFF-5F021313F9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E9D878-5807-ACF6-07A1-5A85E7CF45D2}"/>
              </a:ext>
            </a:extLst>
          </p:cNvPr>
          <p:cNvSpPr>
            <a:spLocks noGrp="1"/>
          </p:cNvSpPr>
          <p:nvPr>
            <p:ph type="dt" sz="half" idx="10"/>
          </p:nvPr>
        </p:nvSpPr>
        <p:spPr/>
        <p:txBody>
          <a:bodyPr/>
          <a:lstStyle/>
          <a:p>
            <a:fld id="{1E2DA287-D5CF-4513-ACF3-C2CDCBBD68D9}" type="datetimeFigureOut">
              <a:rPr lang="en-US" smtClean="0"/>
              <a:t>9/9/2025</a:t>
            </a:fld>
            <a:endParaRPr lang="en-US"/>
          </a:p>
        </p:txBody>
      </p:sp>
      <p:sp>
        <p:nvSpPr>
          <p:cNvPr id="5" name="Footer Placeholder 4">
            <a:extLst>
              <a:ext uri="{FF2B5EF4-FFF2-40B4-BE49-F238E27FC236}">
                <a16:creationId xmlns:a16="http://schemas.microsoft.com/office/drawing/2014/main" id="{AFD8F9F3-CFFA-10E2-E13D-F60691985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3E82A-AF31-11EC-9F39-C8AA6A73A5A6}"/>
              </a:ext>
            </a:extLst>
          </p:cNvPr>
          <p:cNvSpPr>
            <a:spLocks noGrp="1"/>
          </p:cNvSpPr>
          <p:nvPr>
            <p:ph type="sldNum" sz="quarter" idx="12"/>
          </p:nvPr>
        </p:nvSpPr>
        <p:spPr/>
        <p:txBody>
          <a:bodyPr/>
          <a:lstStyle/>
          <a:p>
            <a:fld id="{E60CC901-A502-44F7-842B-2A31D185BFAB}" type="slidenum">
              <a:rPr lang="en-US" smtClean="0"/>
              <a:t>‹#›</a:t>
            </a:fld>
            <a:endParaRPr lang="en-US"/>
          </a:p>
        </p:txBody>
      </p:sp>
    </p:spTree>
    <p:extLst>
      <p:ext uri="{BB962C8B-B14F-4D97-AF65-F5344CB8AC3E}">
        <p14:creationId xmlns:p14="http://schemas.microsoft.com/office/powerpoint/2010/main" val="3855201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50E404-31E9-E986-B967-E38ABDA8B2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742EBC-19E9-2E2F-1B8C-E0582AB14B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A7DBBF-32F6-8F1F-05FF-FD4AB22EAA30}"/>
              </a:ext>
            </a:extLst>
          </p:cNvPr>
          <p:cNvSpPr>
            <a:spLocks noGrp="1"/>
          </p:cNvSpPr>
          <p:nvPr>
            <p:ph type="dt" sz="half" idx="10"/>
          </p:nvPr>
        </p:nvSpPr>
        <p:spPr/>
        <p:txBody>
          <a:bodyPr/>
          <a:lstStyle/>
          <a:p>
            <a:fld id="{1E2DA287-D5CF-4513-ACF3-C2CDCBBD68D9}" type="datetimeFigureOut">
              <a:rPr lang="en-US" smtClean="0"/>
              <a:t>9/9/2025</a:t>
            </a:fld>
            <a:endParaRPr lang="en-US"/>
          </a:p>
        </p:txBody>
      </p:sp>
      <p:sp>
        <p:nvSpPr>
          <p:cNvPr id="5" name="Footer Placeholder 4">
            <a:extLst>
              <a:ext uri="{FF2B5EF4-FFF2-40B4-BE49-F238E27FC236}">
                <a16:creationId xmlns:a16="http://schemas.microsoft.com/office/drawing/2014/main" id="{69627F55-886D-E0EA-2490-C8E5BD1BBC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C92B75-D494-6321-8B4A-2A33D104D646}"/>
              </a:ext>
            </a:extLst>
          </p:cNvPr>
          <p:cNvSpPr>
            <a:spLocks noGrp="1"/>
          </p:cNvSpPr>
          <p:nvPr>
            <p:ph type="sldNum" sz="quarter" idx="12"/>
          </p:nvPr>
        </p:nvSpPr>
        <p:spPr/>
        <p:txBody>
          <a:bodyPr/>
          <a:lstStyle/>
          <a:p>
            <a:fld id="{E60CC901-A502-44F7-842B-2A31D185BFAB}" type="slidenum">
              <a:rPr lang="en-US" smtClean="0"/>
              <a:t>‹#›</a:t>
            </a:fld>
            <a:endParaRPr lang="en-US"/>
          </a:p>
        </p:txBody>
      </p:sp>
    </p:spTree>
    <p:extLst>
      <p:ext uri="{BB962C8B-B14F-4D97-AF65-F5344CB8AC3E}">
        <p14:creationId xmlns:p14="http://schemas.microsoft.com/office/powerpoint/2010/main" val="4287178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31610-1067-9742-9B9D-EE40DEFB86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DE3B37-BD71-BDF0-0EEF-13EB70BA3A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F90AE0-3A5E-4D75-123E-EE3E6A1EB218}"/>
              </a:ext>
            </a:extLst>
          </p:cNvPr>
          <p:cNvSpPr>
            <a:spLocks noGrp="1"/>
          </p:cNvSpPr>
          <p:nvPr>
            <p:ph type="dt" sz="half" idx="10"/>
          </p:nvPr>
        </p:nvSpPr>
        <p:spPr/>
        <p:txBody>
          <a:bodyPr/>
          <a:lstStyle/>
          <a:p>
            <a:fld id="{1E2DA287-D5CF-4513-ACF3-C2CDCBBD68D9}" type="datetimeFigureOut">
              <a:rPr lang="en-US" smtClean="0"/>
              <a:t>9/9/2025</a:t>
            </a:fld>
            <a:endParaRPr lang="en-US"/>
          </a:p>
        </p:txBody>
      </p:sp>
      <p:sp>
        <p:nvSpPr>
          <p:cNvPr id="5" name="Footer Placeholder 4">
            <a:extLst>
              <a:ext uri="{FF2B5EF4-FFF2-40B4-BE49-F238E27FC236}">
                <a16:creationId xmlns:a16="http://schemas.microsoft.com/office/drawing/2014/main" id="{B2153DEB-F0D3-9451-6CA6-188D239EA4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F81DA-45BD-1414-9F9C-C696BF9D43CA}"/>
              </a:ext>
            </a:extLst>
          </p:cNvPr>
          <p:cNvSpPr>
            <a:spLocks noGrp="1"/>
          </p:cNvSpPr>
          <p:nvPr>
            <p:ph type="sldNum" sz="quarter" idx="12"/>
          </p:nvPr>
        </p:nvSpPr>
        <p:spPr/>
        <p:txBody>
          <a:bodyPr/>
          <a:lstStyle/>
          <a:p>
            <a:fld id="{E60CC901-A502-44F7-842B-2A31D185BFAB}" type="slidenum">
              <a:rPr lang="en-US" smtClean="0"/>
              <a:t>‹#›</a:t>
            </a:fld>
            <a:endParaRPr lang="en-US"/>
          </a:p>
        </p:txBody>
      </p:sp>
    </p:spTree>
    <p:extLst>
      <p:ext uri="{BB962C8B-B14F-4D97-AF65-F5344CB8AC3E}">
        <p14:creationId xmlns:p14="http://schemas.microsoft.com/office/powerpoint/2010/main" val="872841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A3D44-4735-0885-CB4C-051D53A655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D9E228-39B6-0BD4-2C1B-99CE3F2AA8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597DFB-501C-14FE-74C0-151561D00F59}"/>
              </a:ext>
            </a:extLst>
          </p:cNvPr>
          <p:cNvSpPr>
            <a:spLocks noGrp="1"/>
          </p:cNvSpPr>
          <p:nvPr>
            <p:ph type="dt" sz="half" idx="10"/>
          </p:nvPr>
        </p:nvSpPr>
        <p:spPr/>
        <p:txBody>
          <a:bodyPr/>
          <a:lstStyle/>
          <a:p>
            <a:fld id="{1E2DA287-D5CF-4513-ACF3-C2CDCBBD68D9}" type="datetimeFigureOut">
              <a:rPr lang="en-US" smtClean="0"/>
              <a:t>9/9/2025</a:t>
            </a:fld>
            <a:endParaRPr lang="en-US"/>
          </a:p>
        </p:txBody>
      </p:sp>
      <p:sp>
        <p:nvSpPr>
          <p:cNvPr id="5" name="Footer Placeholder 4">
            <a:extLst>
              <a:ext uri="{FF2B5EF4-FFF2-40B4-BE49-F238E27FC236}">
                <a16:creationId xmlns:a16="http://schemas.microsoft.com/office/drawing/2014/main" id="{CAB865C9-C7CF-6DF6-81ED-E47CD884CF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9FD0BC-BBA6-2207-E766-2309F6A6B2D3}"/>
              </a:ext>
            </a:extLst>
          </p:cNvPr>
          <p:cNvSpPr>
            <a:spLocks noGrp="1"/>
          </p:cNvSpPr>
          <p:nvPr>
            <p:ph type="sldNum" sz="quarter" idx="12"/>
          </p:nvPr>
        </p:nvSpPr>
        <p:spPr/>
        <p:txBody>
          <a:bodyPr/>
          <a:lstStyle/>
          <a:p>
            <a:fld id="{E60CC901-A502-44F7-842B-2A31D185BFAB}" type="slidenum">
              <a:rPr lang="en-US" smtClean="0"/>
              <a:t>‹#›</a:t>
            </a:fld>
            <a:endParaRPr lang="en-US"/>
          </a:p>
        </p:txBody>
      </p:sp>
    </p:spTree>
    <p:extLst>
      <p:ext uri="{BB962C8B-B14F-4D97-AF65-F5344CB8AC3E}">
        <p14:creationId xmlns:p14="http://schemas.microsoft.com/office/powerpoint/2010/main" val="2987499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D5C3E-934C-32CF-9BF1-F5E1F5CAF6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A2658-D775-734C-D522-B186D192F5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F2D95E-4D5B-102B-40AC-4C7FB9B077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5529E9-1F6E-1B96-8128-EA79B58C0D6D}"/>
              </a:ext>
            </a:extLst>
          </p:cNvPr>
          <p:cNvSpPr>
            <a:spLocks noGrp="1"/>
          </p:cNvSpPr>
          <p:nvPr>
            <p:ph type="dt" sz="half" idx="10"/>
          </p:nvPr>
        </p:nvSpPr>
        <p:spPr/>
        <p:txBody>
          <a:bodyPr/>
          <a:lstStyle/>
          <a:p>
            <a:fld id="{1E2DA287-D5CF-4513-ACF3-C2CDCBBD68D9}" type="datetimeFigureOut">
              <a:rPr lang="en-US" smtClean="0"/>
              <a:t>9/9/2025</a:t>
            </a:fld>
            <a:endParaRPr lang="en-US"/>
          </a:p>
        </p:txBody>
      </p:sp>
      <p:sp>
        <p:nvSpPr>
          <p:cNvPr id="6" name="Footer Placeholder 5">
            <a:extLst>
              <a:ext uri="{FF2B5EF4-FFF2-40B4-BE49-F238E27FC236}">
                <a16:creationId xmlns:a16="http://schemas.microsoft.com/office/drawing/2014/main" id="{BD67903C-DA23-0DC3-67E5-C50AAD5E9E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36098A-48C3-9AB6-8720-4A55D0657991}"/>
              </a:ext>
            </a:extLst>
          </p:cNvPr>
          <p:cNvSpPr>
            <a:spLocks noGrp="1"/>
          </p:cNvSpPr>
          <p:nvPr>
            <p:ph type="sldNum" sz="quarter" idx="12"/>
          </p:nvPr>
        </p:nvSpPr>
        <p:spPr/>
        <p:txBody>
          <a:bodyPr/>
          <a:lstStyle/>
          <a:p>
            <a:fld id="{E60CC901-A502-44F7-842B-2A31D185BFAB}" type="slidenum">
              <a:rPr lang="en-US" smtClean="0"/>
              <a:t>‹#›</a:t>
            </a:fld>
            <a:endParaRPr lang="en-US"/>
          </a:p>
        </p:txBody>
      </p:sp>
    </p:spTree>
    <p:extLst>
      <p:ext uri="{BB962C8B-B14F-4D97-AF65-F5344CB8AC3E}">
        <p14:creationId xmlns:p14="http://schemas.microsoft.com/office/powerpoint/2010/main" val="3337711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55C78-2231-2C4F-7EF3-30C9B359B6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F39572-1698-A79C-A2CA-70DD1DDCE7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396D2C-149C-4D9C-A3EE-766AEA3A8B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113549-1E83-71AA-3536-3CE6BA9B91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4B8C63-4263-AAFE-132B-DDD1547FD5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3D0007-412D-E10A-93DA-2C652BE725B4}"/>
              </a:ext>
            </a:extLst>
          </p:cNvPr>
          <p:cNvSpPr>
            <a:spLocks noGrp="1"/>
          </p:cNvSpPr>
          <p:nvPr>
            <p:ph type="dt" sz="half" idx="10"/>
          </p:nvPr>
        </p:nvSpPr>
        <p:spPr/>
        <p:txBody>
          <a:bodyPr/>
          <a:lstStyle/>
          <a:p>
            <a:fld id="{1E2DA287-D5CF-4513-ACF3-C2CDCBBD68D9}" type="datetimeFigureOut">
              <a:rPr lang="en-US" smtClean="0"/>
              <a:t>9/9/2025</a:t>
            </a:fld>
            <a:endParaRPr lang="en-US"/>
          </a:p>
        </p:txBody>
      </p:sp>
      <p:sp>
        <p:nvSpPr>
          <p:cNvPr id="8" name="Footer Placeholder 7">
            <a:extLst>
              <a:ext uri="{FF2B5EF4-FFF2-40B4-BE49-F238E27FC236}">
                <a16:creationId xmlns:a16="http://schemas.microsoft.com/office/drawing/2014/main" id="{2399CB19-F3BC-A97E-310C-39666E6A90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9E296C-1A36-7DC0-B7AA-691E55484F49}"/>
              </a:ext>
            </a:extLst>
          </p:cNvPr>
          <p:cNvSpPr>
            <a:spLocks noGrp="1"/>
          </p:cNvSpPr>
          <p:nvPr>
            <p:ph type="sldNum" sz="quarter" idx="12"/>
          </p:nvPr>
        </p:nvSpPr>
        <p:spPr/>
        <p:txBody>
          <a:bodyPr/>
          <a:lstStyle/>
          <a:p>
            <a:fld id="{E60CC901-A502-44F7-842B-2A31D185BFAB}" type="slidenum">
              <a:rPr lang="en-US" smtClean="0"/>
              <a:t>‹#›</a:t>
            </a:fld>
            <a:endParaRPr lang="en-US"/>
          </a:p>
        </p:txBody>
      </p:sp>
    </p:spTree>
    <p:extLst>
      <p:ext uri="{BB962C8B-B14F-4D97-AF65-F5344CB8AC3E}">
        <p14:creationId xmlns:p14="http://schemas.microsoft.com/office/powerpoint/2010/main" val="2161384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55AB-9638-D887-18F2-5F70212693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CAA64A-8114-446A-BE44-72E209517CC3}"/>
              </a:ext>
            </a:extLst>
          </p:cNvPr>
          <p:cNvSpPr>
            <a:spLocks noGrp="1"/>
          </p:cNvSpPr>
          <p:nvPr>
            <p:ph type="dt" sz="half" idx="10"/>
          </p:nvPr>
        </p:nvSpPr>
        <p:spPr/>
        <p:txBody>
          <a:bodyPr/>
          <a:lstStyle/>
          <a:p>
            <a:fld id="{1E2DA287-D5CF-4513-ACF3-C2CDCBBD68D9}" type="datetimeFigureOut">
              <a:rPr lang="en-US" smtClean="0"/>
              <a:t>9/9/2025</a:t>
            </a:fld>
            <a:endParaRPr lang="en-US"/>
          </a:p>
        </p:txBody>
      </p:sp>
      <p:sp>
        <p:nvSpPr>
          <p:cNvPr id="4" name="Footer Placeholder 3">
            <a:extLst>
              <a:ext uri="{FF2B5EF4-FFF2-40B4-BE49-F238E27FC236}">
                <a16:creationId xmlns:a16="http://schemas.microsoft.com/office/drawing/2014/main" id="{F6608D54-F8E1-BE1A-8797-1367C04E68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52E0BE-F831-8ED9-B5BA-AB1C78302ADD}"/>
              </a:ext>
            </a:extLst>
          </p:cNvPr>
          <p:cNvSpPr>
            <a:spLocks noGrp="1"/>
          </p:cNvSpPr>
          <p:nvPr>
            <p:ph type="sldNum" sz="quarter" idx="12"/>
          </p:nvPr>
        </p:nvSpPr>
        <p:spPr/>
        <p:txBody>
          <a:bodyPr/>
          <a:lstStyle/>
          <a:p>
            <a:fld id="{E60CC901-A502-44F7-842B-2A31D185BFAB}" type="slidenum">
              <a:rPr lang="en-US" smtClean="0"/>
              <a:t>‹#›</a:t>
            </a:fld>
            <a:endParaRPr lang="en-US"/>
          </a:p>
        </p:txBody>
      </p:sp>
    </p:spTree>
    <p:extLst>
      <p:ext uri="{BB962C8B-B14F-4D97-AF65-F5344CB8AC3E}">
        <p14:creationId xmlns:p14="http://schemas.microsoft.com/office/powerpoint/2010/main" val="2889016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FAB52F-453E-CB6D-35B0-A3786615915A}"/>
              </a:ext>
            </a:extLst>
          </p:cNvPr>
          <p:cNvSpPr>
            <a:spLocks noGrp="1"/>
          </p:cNvSpPr>
          <p:nvPr>
            <p:ph type="dt" sz="half" idx="10"/>
          </p:nvPr>
        </p:nvSpPr>
        <p:spPr/>
        <p:txBody>
          <a:bodyPr/>
          <a:lstStyle/>
          <a:p>
            <a:fld id="{1E2DA287-D5CF-4513-ACF3-C2CDCBBD68D9}" type="datetimeFigureOut">
              <a:rPr lang="en-US" smtClean="0"/>
              <a:t>9/9/2025</a:t>
            </a:fld>
            <a:endParaRPr lang="en-US"/>
          </a:p>
        </p:txBody>
      </p:sp>
      <p:sp>
        <p:nvSpPr>
          <p:cNvPr id="3" name="Footer Placeholder 2">
            <a:extLst>
              <a:ext uri="{FF2B5EF4-FFF2-40B4-BE49-F238E27FC236}">
                <a16:creationId xmlns:a16="http://schemas.microsoft.com/office/drawing/2014/main" id="{E336A6BC-DA1F-6F1A-CE19-D39F076314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BD111E-AE70-A8C8-083C-1AA963B563FA}"/>
              </a:ext>
            </a:extLst>
          </p:cNvPr>
          <p:cNvSpPr>
            <a:spLocks noGrp="1"/>
          </p:cNvSpPr>
          <p:nvPr>
            <p:ph type="sldNum" sz="quarter" idx="12"/>
          </p:nvPr>
        </p:nvSpPr>
        <p:spPr/>
        <p:txBody>
          <a:bodyPr/>
          <a:lstStyle/>
          <a:p>
            <a:fld id="{E60CC901-A502-44F7-842B-2A31D185BFAB}" type="slidenum">
              <a:rPr lang="en-US" smtClean="0"/>
              <a:t>‹#›</a:t>
            </a:fld>
            <a:endParaRPr lang="en-US"/>
          </a:p>
        </p:txBody>
      </p:sp>
    </p:spTree>
    <p:extLst>
      <p:ext uri="{BB962C8B-B14F-4D97-AF65-F5344CB8AC3E}">
        <p14:creationId xmlns:p14="http://schemas.microsoft.com/office/powerpoint/2010/main" val="114790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C8757-FCF7-5C9D-F230-A068189CC0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94A913-4D99-E655-445C-6F2B30B485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AB9BBE-6EE6-7DDE-FDAE-831129E5AA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C8D215-091C-B08A-1444-A363888D9F72}"/>
              </a:ext>
            </a:extLst>
          </p:cNvPr>
          <p:cNvSpPr>
            <a:spLocks noGrp="1"/>
          </p:cNvSpPr>
          <p:nvPr>
            <p:ph type="dt" sz="half" idx="10"/>
          </p:nvPr>
        </p:nvSpPr>
        <p:spPr/>
        <p:txBody>
          <a:bodyPr/>
          <a:lstStyle/>
          <a:p>
            <a:fld id="{1E2DA287-D5CF-4513-ACF3-C2CDCBBD68D9}" type="datetimeFigureOut">
              <a:rPr lang="en-US" smtClean="0"/>
              <a:t>9/9/2025</a:t>
            </a:fld>
            <a:endParaRPr lang="en-US"/>
          </a:p>
        </p:txBody>
      </p:sp>
      <p:sp>
        <p:nvSpPr>
          <p:cNvPr id="6" name="Footer Placeholder 5">
            <a:extLst>
              <a:ext uri="{FF2B5EF4-FFF2-40B4-BE49-F238E27FC236}">
                <a16:creationId xmlns:a16="http://schemas.microsoft.com/office/drawing/2014/main" id="{C595E360-660F-C7A3-54DA-F689222A93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176A4D-7963-1144-416E-8DA3B1D7D91C}"/>
              </a:ext>
            </a:extLst>
          </p:cNvPr>
          <p:cNvSpPr>
            <a:spLocks noGrp="1"/>
          </p:cNvSpPr>
          <p:nvPr>
            <p:ph type="sldNum" sz="quarter" idx="12"/>
          </p:nvPr>
        </p:nvSpPr>
        <p:spPr/>
        <p:txBody>
          <a:bodyPr/>
          <a:lstStyle/>
          <a:p>
            <a:fld id="{E60CC901-A502-44F7-842B-2A31D185BFAB}" type="slidenum">
              <a:rPr lang="en-US" smtClean="0"/>
              <a:t>‹#›</a:t>
            </a:fld>
            <a:endParaRPr lang="en-US"/>
          </a:p>
        </p:txBody>
      </p:sp>
    </p:spTree>
    <p:extLst>
      <p:ext uri="{BB962C8B-B14F-4D97-AF65-F5344CB8AC3E}">
        <p14:creationId xmlns:p14="http://schemas.microsoft.com/office/powerpoint/2010/main" val="2357283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CCC7-97A1-C8E8-1F96-5E09F7D5E8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35372D-642A-F4FA-B31E-7F17D9B0E1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73CB0E-FDA6-20F2-D6FF-D5E2A2F99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E7BD8A-AFD1-A856-C366-12E73ECBDD30}"/>
              </a:ext>
            </a:extLst>
          </p:cNvPr>
          <p:cNvSpPr>
            <a:spLocks noGrp="1"/>
          </p:cNvSpPr>
          <p:nvPr>
            <p:ph type="dt" sz="half" idx="10"/>
          </p:nvPr>
        </p:nvSpPr>
        <p:spPr/>
        <p:txBody>
          <a:bodyPr/>
          <a:lstStyle/>
          <a:p>
            <a:fld id="{1E2DA287-D5CF-4513-ACF3-C2CDCBBD68D9}" type="datetimeFigureOut">
              <a:rPr lang="en-US" smtClean="0"/>
              <a:t>9/9/2025</a:t>
            </a:fld>
            <a:endParaRPr lang="en-US"/>
          </a:p>
        </p:txBody>
      </p:sp>
      <p:sp>
        <p:nvSpPr>
          <p:cNvPr id="6" name="Footer Placeholder 5">
            <a:extLst>
              <a:ext uri="{FF2B5EF4-FFF2-40B4-BE49-F238E27FC236}">
                <a16:creationId xmlns:a16="http://schemas.microsoft.com/office/drawing/2014/main" id="{FE30FBA6-B950-1C06-D494-361484FE6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27E5E4-F6C8-0D30-D4D0-02747082291F}"/>
              </a:ext>
            </a:extLst>
          </p:cNvPr>
          <p:cNvSpPr>
            <a:spLocks noGrp="1"/>
          </p:cNvSpPr>
          <p:nvPr>
            <p:ph type="sldNum" sz="quarter" idx="12"/>
          </p:nvPr>
        </p:nvSpPr>
        <p:spPr/>
        <p:txBody>
          <a:bodyPr/>
          <a:lstStyle/>
          <a:p>
            <a:fld id="{E60CC901-A502-44F7-842B-2A31D185BFAB}" type="slidenum">
              <a:rPr lang="en-US" smtClean="0"/>
              <a:t>‹#›</a:t>
            </a:fld>
            <a:endParaRPr lang="en-US"/>
          </a:p>
        </p:txBody>
      </p:sp>
    </p:spTree>
    <p:extLst>
      <p:ext uri="{BB962C8B-B14F-4D97-AF65-F5344CB8AC3E}">
        <p14:creationId xmlns:p14="http://schemas.microsoft.com/office/powerpoint/2010/main" val="2213869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0796B5-612E-D665-A466-374C9A1843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9BA391-6F49-E3B1-6C97-68634D4ACB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6FBDEB-6715-3DC2-96C9-D12F080FA3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2DA287-D5CF-4513-ACF3-C2CDCBBD68D9}" type="datetimeFigureOut">
              <a:rPr lang="en-US" smtClean="0"/>
              <a:t>9/9/2025</a:t>
            </a:fld>
            <a:endParaRPr lang="en-US"/>
          </a:p>
        </p:txBody>
      </p:sp>
      <p:sp>
        <p:nvSpPr>
          <p:cNvPr id="5" name="Footer Placeholder 4">
            <a:extLst>
              <a:ext uri="{FF2B5EF4-FFF2-40B4-BE49-F238E27FC236}">
                <a16:creationId xmlns:a16="http://schemas.microsoft.com/office/drawing/2014/main" id="{4F5E76E2-8A59-BF7A-2E4E-CA2D5B07CB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EE2406-BD81-79B4-19AD-BC6BD0A304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0CC901-A502-44F7-842B-2A31D185BFAB}" type="slidenum">
              <a:rPr lang="en-US" smtClean="0"/>
              <a:t>‹#›</a:t>
            </a:fld>
            <a:endParaRPr lang="en-US"/>
          </a:p>
        </p:txBody>
      </p:sp>
    </p:spTree>
    <p:extLst>
      <p:ext uri="{BB962C8B-B14F-4D97-AF65-F5344CB8AC3E}">
        <p14:creationId xmlns:p14="http://schemas.microsoft.com/office/powerpoint/2010/main" val="3567384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205CA-8AA1-5AE0-C247-24BDCA562C46}"/>
              </a:ext>
            </a:extLst>
          </p:cNvPr>
          <p:cNvSpPr>
            <a:spLocks noGrp="1"/>
          </p:cNvSpPr>
          <p:nvPr>
            <p:ph type="ctrTitle"/>
          </p:nvPr>
        </p:nvSpPr>
        <p:spPr>
          <a:xfrm>
            <a:off x="208723" y="337931"/>
            <a:ext cx="11767930" cy="1013791"/>
          </a:xfrm>
        </p:spPr>
        <p:txBody>
          <a:bodyPr>
            <a:normAutofit/>
          </a:bodyPr>
          <a:lstStyle/>
          <a:p>
            <a:r>
              <a:rPr lang="en-US" b="1" dirty="0"/>
              <a:t> </a:t>
            </a:r>
            <a:r>
              <a:rPr lang="en-US" sz="3600" b="1" dirty="0">
                <a:latin typeface="+mn-lt"/>
              </a:rPr>
              <a:t>Retail Sales Analysis</a:t>
            </a:r>
          </a:p>
        </p:txBody>
      </p:sp>
      <p:sp>
        <p:nvSpPr>
          <p:cNvPr id="3" name="Subtitle 2">
            <a:extLst>
              <a:ext uri="{FF2B5EF4-FFF2-40B4-BE49-F238E27FC236}">
                <a16:creationId xmlns:a16="http://schemas.microsoft.com/office/drawing/2014/main" id="{5900648D-911C-0E64-3851-E22A5AC55EF0}"/>
              </a:ext>
            </a:extLst>
          </p:cNvPr>
          <p:cNvSpPr>
            <a:spLocks noGrp="1"/>
          </p:cNvSpPr>
          <p:nvPr>
            <p:ph type="subTitle" idx="1"/>
          </p:nvPr>
        </p:nvSpPr>
        <p:spPr>
          <a:xfrm>
            <a:off x="208723" y="1602967"/>
            <a:ext cx="11767930" cy="5138531"/>
          </a:xfrm>
        </p:spPr>
        <p:txBody>
          <a:bodyPr/>
          <a:lstStyle/>
          <a:p>
            <a:pPr algn="l"/>
            <a:r>
              <a:rPr lang="en-US" sz="2800" b="1" dirty="0"/>
              <a:t>Business Problem</a:t>
            </a:r>
            <a:endParaRPr lang="en-US" sz="2800" dirty="0"/>
          </a:p>
          <a:p>
            <a:pPr algn="l"/>
            <a:r>
              <a:rPr lang="en-US" sz="2000" b="1" dirty="0"/>
              <a:t>Effective sales management are critical for optimizing profitability in the retail industry. Companies need to ensure that they are not incurring losses due to sales trends, poor products performance, or low impact of discounts, Through detailed Exploratory Data Analysis and Time Series trend evaluation. The goal of this analysis is to:</a:t>
            </a:r>
          </a:p>
          <a:p>
            <a:pPr marL="342900" indent="-342900" algn="l">
              <a:buFont typeface="Symbol" panose="05050102010706020507" pitchFamily="18" charset="2"/>
              <a:buChar char=""/>
            </a:pPr>
            <a:r>
              <a:rPr lang="en-US" sz="2000" b="1" dirty="0"/>
              <a:t>Identify Sales Trends and Seasonality Across Products and Regions.</a:t>
            </a:r>
          </a:p>
          <a:p>
            <a:pPr marL="342900" indent="-342900" algn="l">
              <a:buFont typeface="Symbol" panose="05050102010706020507" pitchFamily="18" charset="2"/>
              <a:buChar char=""/>
            </a:pPr>
            <a:r>
              <a:rPr lang="en-US" sz="2000" b="1" dirty="0"/>
              <a:t>Determine the Best and Worst Performing Products Based on Sales Volume and Revenue.</a:t>
            </a:r>
          </a:p>
          <a:p>
            <a:pPr marL="342900" indent="-342900" algn="l">
              <a:buFont typeface="Symbol" panose="05050102010706020507" pitchFamily="18" charset="2"/>
              <a:buChar char=""/>
            </a:pPr>
            <a:r>
              <a:rPr lang="en-US" sz="2000" b="1" dirty="0"/>
              <a:t>Measure the Impact of Discounts and Promotions on Sales Performance.</a:t>
            </a:r>
          </a:p>
          <a:p>
            <a:pPr marL="342900" indent="-342900" algn="l">
              <a:buFont typeface="Symbol" panose="05050102010706020507" pitchFamily="18" charset="2"/>
              <a:buChar char=""/>
            </a:pPr>
            <a:r>
              <a:rPr lang="en-US" sz="2000" b="1" dirty="0"/>
              <a:t>Identify Regions with the Highest Growth Potential.</a:t>
            </a:r>
          </a:p>
          <a:p>
            <a:pPr marL="342900" indent="-342900" algn="l">
              <a:buFont typeface="Symbol" panose="05050102010706020507" pitchFamily="18" charset="2"/>
              <a:buChar char=""/>
            </a:pPr>
            <a:r>
              <a:rPr lang="en-US" sz="2000" b="1" dirty="0"/>
              <a:t>Analyze Sales Performance Across Different Customer Segments.</a:t>
            </a:r>
          </a:p>
          <a:p>
            <a:pPr marL="342900" indent="-342900" algn="l">
              <a:buFont typeface="Symbol" panose="05050102010706020507" pitchFamily="18" charset="2"/>
              <a:buChar char=""/>
            </a:pPr>
            <a:r>
              <a:rPr lang="en-US" sz="2000" b="1" dirty="0"/>
              <a:t>Identify underperforming brands that require promotional or pricing adjustments.</a:t>
            </a:r>
          </a:p>
          <a:p>
            <a:pPr algn="l"/>
            <a:endParaRPr lang="en-US" sz="2000" dirty="0"/>
          </a:p>
          <a:p>
            <a:pPr algn="l"/>
            <a:endParaRPr lang="en-US" sz="2000" dirty="0"/>
          </a:p>
          <a:p>
            <a:pPr algn="l"/>
            <a:endParaRPr lang="en-US" sz="2000" dirty="0"/>
          </a:p>
          <a:p>
            <a:pPr algn="l"/>
            <a:endParaRPr lang="en-US" sz="2000" dirty="0"/>
          </a:p>
          <a:p>
            <a:pPr algn="l"/>
            <a:endParaRPr lang="en-US" sz="2000" dirty="0"/>
          </a:p>
        </p:txBody>
      </p:sp>
    </p:spTree>
    <p:extLst>
      <p:ext uri="{BB962C8B-B14F-4D97-AF65-F5344CB8AC3E}">
        <p14:creationId xmlns:p14="http://schemas.microsoft.com/office/powerpoint/2010/main" val="3212124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2F5E7-8322-42A4-DFD7-414870C3BDF3}"/>
              </a:ext>
            </a:extLst>
          </p:cNvPr>
          <p:cNvSpPr>
            <a:spLocks noGrp="1"/>
          </p:cNvSpPr>
          <p:nvPr>
            <p:ph type="title"/>
          </p:nvPr>
        </p:nvSpPr>
        <p:spPr>
          <a:xfrm>
            <a:off x="125127" y="154004"/>
            <a:ext cx="11954577" cy="6554803"/>
          </a:xfrm>
        </p:spPr>
        <p:txBody>
          <a:bodyPr>
            <a:normAutofit fontScale="90000"/>
          </a:bodyPr>
          <a:lstStyle/>
          <a:p>
            <a:br>
              <a:rPr lang="en-US" sz="3100" b="1" dirty="0">
                <a:latin typeface="+mn-lt"/>
              </a:rPr>
            </a:br>
            <a:r>
              <a:rPr lang="en-US" sz="3100" b="1" dirty="0">
                <a:latin typeface="+mn-lt"/>
              </a:rPr>
              <a:t>Region wise Sales growth</a:t>
            </a: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dirty="0"/>
            </a:br>
            <a:endParaRPr lang="en-US" dirty="0"/>
          </a:p>
        </p:txBody>
      </p:sp>
      <p:pic>
        <p:nvPicPr>
          <p:cNvPr id="4" name="Picture 3">
            <a:extLst>
              <a:ext uri="{FF2B5EF4-FFF2-40B4-BE49-F238E27FC236}">
                <a16:creationId xmlns:a16="http://schemas.microsoft.com/office/drawing/2014/main" id="{CFB28CE7-9C17-9C59-A52A-62890D736B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1057651"/>
            <a:ext cx="5970873" cy="4742698"/>
          </a:xfrm>
          <a:prstGeom prst="rect">
            <a:avLst/>
          </a:prstGeom>
        </p:spPr>
      </p:pic>
      <p:pic>
        <p:nvPicPr>
          <p:cNvPr id="6" name="Picture 5">
            <a:extLst>
              <a:ext uri="{FF2B5EF4-FFF2-40B4-BE49-F238E27FC236}">
                <a16:creationId xmlns:a16="http://schemas.microsoft.com/office/drawing/2014/main" id="{FAB4BA9E-50A7-2DD6-222B-003D8C42F4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4" y="1057651"/>
            <a:ext cx="6095999" cy="4718314"/>
          </a:xfrm>
          <a:prstGeom prst="rect">
            <a:avLst/>
          </a:prstGeom>
        </p:spPr>
      </p:pic>
    </p:spTree>
    <p:extLst>
      <p:ext uri="{BB962C8B-B14F-4D97-AF65-F5344CB8AC3E}">
        <p14:creationId xmlns:p14="http://schemas.microsoft.com/office/powerpoint/2010/main" val="267143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1CDA-1AD9-7F91-FF0F-1E4486A13A63}"/>
              </a:ext>
            </a:extLst>
          </p:cNvPr>
          <p:cNvSpPr>
            <a:spLocks noGrp="1"/>
          </p:cNvSpPr>
          <p:nvPr>
            <p:ph type="title"/>
          </p:nvPr>
        </p:nvSpPr>
        <p:spPr>
          <a:xfrm>
            <a:off x="144379" y="144379"/>
            <a:ext cx="11944952" cy="6554804"/>
          </a:xfrm>
        </p:spPr>
        <p:txBody>
          <a:bodyPr>
            <a:normAutofit fontScale="90000"/>
          </a:bodyPr>
          <a:lstStyle/>
          <a:p>
            <a:br>
              <a:rPr lang="en-US" sz="2200" dirty="0">
                <a:latin typeface="+mn-lt"/>
              </a:rPr>
            </a:br>
            <a:br>
              <a:rPr lang="en-US" sz="2200" dirty="0">
                <a:latin typeface="+mn-lt"/>
              </a:rPr>
            </a:br>
            <a:br>
              <a:rPr lang="en-US" sz="2200" dirty="0">
                <a:latin typeface="+mn-lt"/>
              </a:rPr>
            </a:br>
            <a:br>
              <a:rPr lang="en-US" sz="2200" dirty="0">
                <a:latin typeface="+mn-lt"/>
              </a:rPr>
            </a:br>
            <a:r>
              <a:rPr lang="en-US" sz="2700" dirty="0">
                <a:latin typeface="+mn-lt"/>
              </a:rPr>
              <a:t>The analysis of city-level data highlights the Top 10 cities with the highest customer frequency, namely Chicago, Portsmouth, San Francisco, Frankfurt, Boston, New York, Fort Worth, London, Winnipeg, and Birmingham. These regions demonstrate the strongest customer presence and significantly contribute to overall sales growth. Among them, Chicago emerges as the leading sales region, recording the highest total purchase value of approximately 114,599. Portsmouth, San Francisco, and Frankfurt follow as the second tier of high-performing cities, with total sales ranging from 1.6 lakh to 54,000. Cities such as Boston, New York, London, Winnipeg, and Birmingham show comparatively moderate sales, ranging between 50,000 and 12,000. From this analysis, it is evident that Chicago, Portsmouth, San Francisco, and Frankfurt are the most critical sales hubs, as the majority of customers and sales revenue are concentrated in these four regions. These findings suggest that strategic focus on these areas could further enhance sales performance and strengthen market presence.</a:t>
            </a:r>
            <a:br>
              <a:rPr lang="en-US" sz="2700" dirty="0">
                <a:latin typeface="+mn-lt"/>
              </a:rPr>
            </a:br>
            <a:br>
              <a:rPr lang="en-US"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2718022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FB0-2F26-0A79-83D2-016603A7A0D9}"/>
              </a:ext>
            </a:extLst>
          </p:cNvPr>
          <p:cNvSpPr>
            <a:spLocks noGrp="1"/>
          </p:cNvSpPr>
          <p:nvPr>
            <p:ph type="title"/>
          </p:nvPr>
        </p:nvSpPr>
        <p:spPr>
          <a:xfrm>
            <a:off x="105878" y="173256"/>
            <a:ext cx="11916076" cy="6525928"/>
          </a:xfrm>
        </p:spPr>
        <p:txBody>
          <a:bodyPr>
            <a:normAutofit fontScale="90000"/>
          </a:bodyPr>
          <a:lstStyle/>
          <a:p>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r>
              <a:rPr lang="en-US" sz="3100" b="1" dirty="0">
                <a:latin typeface="+mn-lt"/>
              </a:rPr>
              <a:t>Region wise revenue growth</a:t>
            </a:r>
            <a:br>
              <a:rPr lang="en-US" dirty="0"/>
            </a:br>
            <a:r>
              <a:rPr lang="en-US" sz="2700" dirty="0">
                <a:latin typeface="+mn-lt"/>
              </a:rPr>
              <a:t>According to the city-wise sales growth analysis, revenue growth closely aligns with sales performance. Chicago leads with revenue of ₹28,38,4,601.00, contributing approximately 23% of the total. Portsmouth follows with ₹26,31,9,836.00 (22%), while San Francisco records ₹15,75,5,877.00 (13%) and Frankfurt contributes ₹13,35,0,896.00 (11%). From this analysis, it is evident that Chicago, Portsmouth, San Francisco, and Frankfurt represent the highest potential sales and revenue growth regions, whereas the remaining cities demonstrate comparatively lower growth.</a:t>
            </a:r>
            <a:br>
              <a:rPr lang="en-US" sz="2700" dirty="0">
                <a:latin typeface="+mn-lt"/>
              </a:rPr>
            </a:br>
            <a:br>
              <a:rPr lang="en-US" sz="2700" dirty="0">
                <a:latin typeface="+mn-lt"/>
              </a:rPr>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pic>
        <p:nvPicPr>
          <p:cNvPr id="4" name="Picture 3">
            <a:extLst>
              <a:ext uri="{FF2B5EF4-FFF2-40B4-BE49-F238E27FC236}">
                <a16:creationId xmlns:a16="http://schemas.microsoft.com/office/drawing/2014/main" id="{231F29C9-DF72-CD6E-C30E-A6EEC8DD1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727" y="2573228"/>
            <a:ext cx="5043638" cy="3957511"/>
          </a:xfrm>
          <a:prstGeom prst="rect">
            <a:avLst/>
          </a:prstGeom>
        </p:spPr>
      </p:pic>
    </p:spTree>
    <p:extLst>
      <p:ext uri="{BB962C8B-B14F-4D97-AF65-F5344CB8AC3E}">
        <p14:creationId xmlns:p14="http://schemas.microsoft.com/office/powerpoint/2010/main" val="538550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A0FD6-C4BA-F98B-157C-DEF32735A853}"/>
              </a:ext>
            </a:extLst>
          </p:cNvPr>
          <p:cNvSpPr>
            <a:spLocks noGrp="1"/>
          </p:cNvSpPr>
          <p:nvPr>
            <p:ph type="title"/>
          </p:nvPr>
        </p:nvSpPr>
        <p:spPr>
          <a:xfrm>
            <a:off x="134753" y="202131"/>
            <a:ext cx="11916075" cy="6564429"/>
          </a:xfrm>
        </p:spPr>
        <p:txBody>
          <a:bodyPr>
            <a:normAutofit fontScale="90000"/>
          </a:bodyPr>
          <a:lstStyle/>
          <a:p>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r>
              <a:rPr lang="en-US" sz="3100" b="1" dirty="0">
                <a:latin typeface="+mn-lt"/>
              </a:rPr>
              <a:t>High contributing customer group on sales</a:t>
            </a:r>
            <a:br>
              <a:rPr lang="en-US" sz="3100" b="1" dirty="0">
                <a:latin typeface="+mn-lt"/>
              </a:rPr>
            </a:br>
            <a:r>
              <a:rPr lang="en-US" sz="2700" dirty="0">
                <a:latin typeface="+mn-lt"/>
              </a:rPr>
              <a:t>An age-wise sales analysis was conducted to identify the customer segments contributing most significantly to overall revenue. The results reveal that the 20–30 age group is the highest contributor, generating approximately ₹6.5 lakhs in sales. This is followed by the 40–50 age group, which contributes around ₹2.9 lakhs, while the 30–40 age group records a comparatively lower contribution of about ₹2.3 lakhs. At the other end of the spectrum, the 70–80 and 10–20 age groups represent the lowest contributing segments, with sales of nearly ₹89,733 and ₹14,343, respectively. From the graph, it is evident that customers in the 20–30, 40–50, and 30–40 age brackets are the most influential segments driving overall sales performance.</a:t>
            </a:r>
            <a:br>
              <a:rPr lang="en-US" sz="2700" dirty="0">
                <a:latin typeface="+mn-lt"/>
              </a:rPr>
            </a:br>
            <a:br>
              <a:rPr lang="en-US" sz="2700" dirty="0">
                <a:latin typeface="+mn-lt"/>
              </a:rPr>
            </a:br>
            <a:br>
              <a:rPr lang="en-US" sz="2700" dirty="0">
                <a:latin typeface="+mn-lt"/>
              </a:rPr>
            </a:br>
            <a:br>
              <a:rPr lang="en-US" sz="3100"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dirty="0"/>
            </a:br>
            <a:endParaRPr lang="en-US" dirty="0"/>
          </a:p>
        </p:txBody>
      </p:sp>
    </p:spTree>
    <p:extLst>
      <p:ext uri="{BB962C8B-B14F-4D97-AF65-F5344CB8AC3E}">
        <p14:creationId xmlns:p14="http://schemas.microsoft.com/office/powerpoint/2010/main" val="2131551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67F2-F87A-38C5-98D2-2D7951BE4D25}"/>
              </a:ext>
            </a:extLst>
          </p:cNvPr>
          <p:cNvSpPr>
            <a:spLocks noGrp="1"/>
          </p:cNvSpPr>
          <p:nvPr>
            <p:ph type="title"/>
          </p:nvPr>
        </p:nvSpPr>
        <p:spPr>
          <a:xfrm>
            <a:off x="125128" y="154005"/>
            <a:ext cx="11916076" cy="6574054"/>
          </a:xfrm>
        </p:spPr>
        <p:txBody>
          <a:bodyPr/>
          <a:lstStyle/>
          <a:p>
            <a:endParaRPr lang="en-US" dirty="0"/>
          </a:p>
        </p:txBody>
      </p:sp>
      <p:pic>
        <p:nvPicPr>
          <p:cNvPr id="4" name="Picture 3">
            <a:extLst>
              <a:ext uri="{FF2B5EF4-FFF2-40B4-BE49-F238E27FC236}">
                <a16:creationId xmlns:a16="http://schemas.microsoft.com/office/drawing/2014/main" id="{0757D429-52B8-B0A2-CC33-28B49B0A92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28" y="879665"/>
            <a:ext cx="6314173" cy="4462355"/>
          </a:xfrm>
          <a:prstGeom prst="rect">
            <a:avLst/>
          </a:prstGeom>
        </p:spPr>
      </p:pic>
      <p:pic>
        <p:nvPicPr>
          <p:cNvPr id="5" name="Picture 4">
            <a:extLst>
              <a:ext uri="{FF2B5EF4-FFF2-40B4-BE49-F238E27FC236}">
                <a16:creationId xmlns:a16="http://schemas.microsoft.com/office/drawing/2014/main" id="{D26F0E69-6D34-66FE-C8A5-3B8C42842A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9301" y="879665"/>
            <a:ext cx="5601903" cy="4462355"/>
          </a:xfrm>
          <a:prstGeom prst="rect">
            <a:avLst/>
          </a:prstGeom>
        </p:spPr>
      </p:pic>
    </p:spTree>
    <p:extLst>
      <p:ext uri="{BB962C8B-B14F-4D97-AF65-F5344CB8AC3E}">
        <p14:creationId xmlns:p14="http://schemas.microsoft.com/office/powerpoint/2010/main" val="994059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CEE4E-96BB-B47D-5587-B62F16E2C975}"/>
              </a:ext>
            </a:extLst>
          </p:cNvPr>
          <p:cNvSpPr>
            <a:spLocks noGrp="1"/>
          </p:cNvSpPr>
          <p:nvPr>
            <p:ph type="title"/>
          </p:nvPr>
        </p:nvSpPr>
        <p:spPr>
          <a:xfrm>
            <a:off x="96253" y="173255"/>
            <a:ext cx="12012328" cy="6535553"/>
          </a:xfrm>
        </p:spPr>
        <p:txBody>
          <a:bodyPr>
            <a:normAutofit fontScale="90000"/>
          </a:bodyPr>
          <a:lstStyle/>
          <a:p>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r>
              <a:rPr lang="en-US" sz="3100" b="1" dirty="0">
                <a:latin typeface="+mn-lt"/>
              </a:rPr>
              <a:t>Brands that require promotion and pricing adjustments</a:t>
            </a:r>
            <a:br>
              <a:rPr lang="en-US" dirty="0"/>
            </a:br>
            <a:r>
              <a:rPr lang="en-US" sz="2700" dirty="0">
                <a:latin typeface="+mn-lt"/>
              </a:rPr>
              <a:t>The analysis of brand-wise sales frequency indicates that leading contributors include Pepsi, Coca-Cola, HarperCollins, Zara, Samsung, Sony, and Adidas, with sales ranging from approximately 158,651 to 94,000 units. In contrast, brands such as Whirlpool, Mitsubishi, and BlueStar demonstrate significantly lower sales performance, with frequencies between 39,000 and 11,000 units. These lower-performing brands present an opportunity for targeted promotional strategies and pricing adjustments to enhance their market contribution.</a:t>
            </a:r>
            <a:br>
              <a:rPr lang="en-US" sz="2700" dirty="0">
                <a:latin typeface="+mn-lt"/>
              </a:rPr>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1147553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F7342-C76C-3AA9-DFE2-C4C1BA3B67A8}"/>
              </a:ext>
            </a:extLst>
          </p:cNvPr>
          <p:cNvSpPr>
            <a:spLocks noGrp="1"/>
          </p:cNvSpPr>
          <p:nvPr>
            <p:ph type="title"/>
          </p:nvPr>
        </p:nvSpPr>
        <p:spPr>
          <a:xfrm>
            <a:off x="115503" y="182880"/>
            <a:ext cx="11916075" cy="6554803"/>
          </a:xfrm>
        </p:spPr>
        <p:txBody>
          <a:bodyPr/>
          <a:lstStyle/>
          <a:p>
            <a:endParaRPr lang="en-US" dirty="0"/>
          </a:p>
        </p:txBody>
      </p:sp>
      <p:pic>
        <p:nvPicPr>
          <p:cNvPr id="4" name="Picture 3">
            <a:extLst>
              <a:ext uri="{FF2B5EF4-FFF2-40B4-BE49-F238E27FC236}">
                <a16:creationId xmlns:a16="http://schemas.microsoft.com/office/drawing/2014/main" id="{CF070BDD-3539-E3E9-34FF-A16ED98FD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22" y="924025"/>
            <a:ext cx="6307755" cy="4610501"/>
          </a:xfrm>
          <a:prstGeom prst="rect">
            <a:avLst/>
          </a:prstGeom>
        </p:spPr>
      </p:pic>
      <p:pic>
        <p:nvPicPr>
          <p:cNvPr id="5" name="Picture 4">
            <a:extLst>
              <a:ext uri="{FF2B5EF4-FFF2-40B4-BE49-F238E27FC236}">
                <a16:creationId xmlns:a16="http://schemas.microsoft.com/office/drawing/2014/main" id="{5787AD92-9CF0-1FEA-EB1E-E0529603CC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096" y="924025"/>
            <a:ext cx="5518482" cy="4610501"/>
          </a:xfrm>
          <a:prstGeom prst="rect">
            <a:avLst/>
          </a:prstGeom>
        </p:spPr>
      </p:pic>
    </p:spTree>
    <p:extLst>
      <p:ext uri="{BB962C8B-B14F-4D97-AF65-F5344CB8AC3E}">
        <p14:creationId xmlns:p14="http://schemas.microsoft.com/office/powerpoint/2010/main" val="1124031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43F40-7C7A-B2B5-219A-319418DD123A}"/>
              </a:ext>
            </a:extLst>
          </p:cNvPr>
          <p:cNvSpPr>
            <a:spLocks noGrp="1"/>
          </p:cNvSpPr>
          <p:nvPr>
            <p:ph type="title"/>
          </p:nvPr>
        </p:nvSpPr>
        <p:spPr>
          <a:xfrm>
            <a:off x="96253" y="202131"/>
            <a:ext cx="11983451" cy="6574054"/>
          </a:xfrm>
        </p:spPr>
        <p:txBody>
          <a:bodyPr>
            <a:normAutofit/>
          </a:bodyPr>
          <a:lstStyle/>
          <a:p>
            <a:r>
              <a:rPr lang="en-US" sz="2800" b="1" dirty="0">
                <a:latin typeface="+mn-lt"/>
              </a:rPr>
              <a:t>Conclusion:</a:t>
            </a:r>
            <a:br>
              <a:rPr lang="en-US" b="1" dirty="0"/>
            </a:br>
            <a:r>
              <a:rPr lang="en-US" sz="2400" dirty="0">
                <a:latin typeface="+mn-lt"/>
              </a:rPr>
              <a:t>The analysis highlights a clear hierarchy of product performance. While Water and Smartphones are driving revenue and sales, categories like Snacks, ACs, and Tools are underperforming. Strategic decisions such as focusing on top/mid-range products and phasing out low performers can enhance business efficiency and profitability. On the other-hand highest potential Sales growth is Chicago, followed by Portsmouth, San Francisco, and Frankfurt are the second most highest Sales regions. Additionally, brands like Whirlpool, Mitsubishi and BlueStar require targeted promotional or pricing adjustments to improve their market competitiveness due to current underperformance.</a:t>
            </a:r>
            <a:br>
              <a:rPr lang="en-US" sz="2400" b="1" dirty="0">
                <a:latin typeface="+mn-lt"/>
              </a:rPr>
            </a:br>
            <a:br>
              <a:rPr lang="en-US" sz="2400" b="1" dirty="0">
                <a:latin typeface="+mn-lt"/>
              </a:rPr>
            </a:br>
            <a:br>
              <a:rPr lang="en-US" sz="2400" b="1" dirty="0">
                <a:latin typeface="+mn-lt"/>
              </a:rPr>
            </a:br>
            <a:br>
              <a:rPr lang="en-US" sz="2400" b="1" dirty="0">
                <a:latin typeface="+mn-lt"/>
              </a:rPr>
            </a:br>
            <a:br>
              <a:rPr lang="en-US" sz="2400" b="1" dirty="0">
                <a:latin typeface="+mn-lt"/>
              </a:rPr>
            </a:br>
            <a:br>
              <a:rPr lang="en-US" sz="2400" b="1" dirty="0">
                <a:latin typeface="+mn-lt"/>
              </a:rPr>
            </a:br>
            <a:endParaRPr lang="en-US" sz="2400" dirty="0">
              <a:latin typeface="+mn-lt"/>
            </a:endParaRPr>
          </a:p>
        </p:txBody>
      </p:sp>
    </p:spTree>
    <p:extLst>
      <p:ext uri="{BB962C8B-B14F-4D97-AF65-F5344CB8AC3E}">
        <p14:creationId xmlns:p14="http://schemas.microsoft.com/office/powerpoint/2010/main" val="3864150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A4A4-039A-2D50-779A-9A451B38A294}"/>
              </a:ext>
            </a:extLst>
          </p:cNvPr>
          <p:cNvSpPr>
            <a:spLocks noGrp="1"/>
          </p:cNvSpPr>
          <p:nvPr>
            <p:ph type="title"/>
          </p:nvPr>
        </p:nvSpPr>
        <p:spPr>
          <a:xfrm>
            <a:off x="179109" y="188537"/>
            <a:ext cx="11840066" cy="6513922"/>
          </a:xfrm>
        </p:spPr>
        <p:txBody>
          <a:bodyPr>
            <a:normAutofit fontScale="90000"/>
          </a:bodyPr>
          <a:lstStyle/>
          <a:p>
            <a:pPr>
              <a:buClr>
                <a:schemeClr val="bg1"/>
              </a:buClr>
            </a:pP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r>
              <a:rPr lang="en-US" sz="3100" b="1" dirty="0">
                <a:latin typeface="+mn-lt"/>
              </a:rPr>
              <a:t>Assumptions</a:t>
            </a:r>
            <a:br>
              <a:rPr lang="en-US" sz="2800" b="1" dirty="0">
                <a:latin typeface="+mn-lt"/>
              </a:rPr>
            </a:br>
            <a:br>
              <a:rPr lang="en-US" b="1" dirty="0"/>
            </a:br>
            <a:r>
              <a:rPr lang="en-US" sz="3100" b="1" dirty="0">
                <a:latin typeface="+mn-lt"/>
              </a:rPr>
              <a:t>Research Question</a:t>
            </a:r>
            <a:br>
              <a:rPr lang="en-US" sz="2200" dirty="0"/>
            </a:br>
            <a:r>
              <a:rPr lang="en-US" sz="2200" b="1" dirty="0">
                <a:latin typeface="+mn-lt"/>
              </a:rPr>
              <a:t>1. What are the monthly/seasonal patterns in sales to optimize inventory and marketing?</a:t>
            </a:r>
            <a:br>
              <a:rPr lang="en-US" sz="2200" b="1" dirty="0">
                <a:latin typeface="+mn-lt"/>
              </a:rPr>
            </a:br>
            <a:r>
              <a:rPr lang="en-US" sz="2200" b="1" dirty="0">
                <a:latin typeface="+mn-lt"/>
              </a:rPr>
              <a:t>2. What is the products rank to focus on top-sellers and discontinue low performers?</a:t>
            </a:r>
            <a:br>
              <a:rPr lang="en-US" sz="2200" b="1" dirty="0"/>
            </a:br>
            <a:r>
              <a:rPr lang="en-US" sz="2200" b="1" dirty="0">
                <a:latin typeface="+mn-lt"/>
              </a:rPr>
              <a:t>3. Which regions demonstrate the highest potential sales growth for future purposes?</a:t>
            </a:r>
            <a:br>
              <a:rPr lang="en-US" sz="2200" b="1" dirty="0">
                <a:latin typeface="+mn-lt"/>
              </a:rPr>
            </a:br>
            <a:r>
              <a:rPr lang="en-US" sz="2200" b="1" dirty="0">
                <a:latin typeface="+mn-lt"/>
              </a:rPr>
              <a:t>4. Understand which customer groups contribute most to sales?</a:t>
            </a:r>
            <a:br>
              <a:rPr lang="en-US" sz="2200" b="1" dirty="0">
                <a:latin typeface="+mn-lt"/>
              </a:rPr>
            </a:br>
            <a:r>
              <a:rPr lang="en-US" sz="2200" b="1" dirty="0">
                <a:latin typeface="+mn-lt"/>
              </a:rPr>
              <a:t>5. What are the low performance brands that require promotional or pricing adjustments?</a:t>
            </a:r>
            <a:br>
              <a:rPr lang="en-US" b="1" dirty="0">
                <a:latin typeface="+mn-lt"/>
              </a:rPr>
            </a:br>
            <a:br>
              <a:rPr lang="en-US" b="1" dirty="0">
                <a:latin typeface="+mn-lt"/>
              </a:rPr>
            </a:br>
            <a:r>
              <a:rPr lang="en-US" sz="3100" b="1" dirty="0">
                <a:latin typeface="+mn-lt"/>
              </a:rPr>
              <a:t>Hypothesis</a:t>
            </a:r>
            <a:br>
              <a:rPr lang="en-US" sz="3100" b="1" dirty="0">
                <a:latin typeface="+mn-lt"/>
              </a:rPr>
            </a:br>
            <a:r>
              <a:rPr lang="en-US" sz="2200" b="1" dirty="0">
                <a:latin typeface="+mn-lt"/>
              </a:rPr>
              <a:t>1.</a:t>
            </a:r>
            <a:r>
              <a:rPr lang="en-US" sz="2200" b="1" dirty="0"/>
              <a:t> </a:t>
            </a:r>
            <a:r>
              <a:rPr lang="en-US" sz="2200" b="1" dirty="0">
                <a:latin typeface="+mn-lt"/>
              </a:rPr>
              <a:t>Season/month-wise sales data can reveal recurring trends with greater accuracy. For example, ice cream   sales typically peak between May and August, while winter jacket sales tend to rise between November and January.</a:t>
            </a:r>
            <a:br>
              <a:rPr lang="en-US" sz="2200" b="1" dirty="0">
                <a:latin typeface="+mn-lt"/>
              </a:rPr>
            </a:br>
            <a:r>
              <a:rPr lang="en-US" sz="2200" b="1" dirty="0">
                <a:latin typeface="+mn-lt"/>
              </a:rPr>
              <a:t>2. Top-selling products exhibit higher unit sales, satisfactory customer ratings, and generate greater revenue.</a:t>
            </a:r>
            <a:br>
              <a:rPr lang="en-US" b="1" dirty="0"/>
            </a:br>
            <a:r>
              <a:rPr lang="en-US" sz="2200" b="1" dirty="0">
                <a:latin typeface="+mn-lt"/>
              </a:rPr>
              <a:t>3. Brands with lower unit sales and reduced revenue require strategic promotional adjustments.</a:t>
            </a:r>
            <a:br>
              <a:rPr lang="en-US" dirty="0"/>
            </a:br>
            <a:br>
              <a:rPr lang="en-US" b="1" dirty="0"/>
            </a:br>
            <a:br>
              <a:rPr lang="en-US" b="1" dirty="0"/>
            </a:br>
            <a:br>
              <a:rPr lang="en-US" b="1" dirty="0"/>
            </a:br>
            <a:br>
              <a:rPr lang="en-US" b="1" dirty="0"/>
            </a:br>
            <a:br>
              <a:rPr lang="en-US" b="1" dirty="0"/>
            </a:br>
            <a:br>
              <a:rPr lang="en-US" b="1" dirty="0"/>
            </a:br>
            <a:br>
              <a:rPr lang="en-US" dirty="0"/>
            </a:br>
            <a:endParaRPr lang="en-US" sz="2000" dirty="0">
              <a:latin typeface="+mn-lt"/>
            </a:endParaRPr>
          </a:p>
        </p:txBody>
      </p:sp>
    </p:spTree>
    <p:extLst>
      <p:ext uri="{BB962C8B-B14F-4D97-AF65-F5344CB8AC3E}">
        <p14:creationId xmlns:p14="http://schemas.microsoft.com/office/powerpoint/2010/main" val="951306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11793-11F5-800E-E811-05EA7FF86936}"/>
              </a:ext>
            </a:extLst>
          </p:cNvPr>
          <p:cNvSpPr>
            <a:spLocks noGrp="1"/>
          </p:cNvSpPr>
          <p:nvPr>
            <p:ph type="title"/>
          </p:nvPr>
        </p:nvSpPr>
        <p:spPr>
          <a:xfrm>
            <a:off x="129209" y="188536"/>
            <a:ext cx="11946527" cy="6495067"/>
          </a:xfrm>
        </p:spPr>
        <p:txBody>
          <a:bodyPr>
            <a:normAutofit fontScale="90000"/>
          </a:bodyPr>
          <a:lstStyle/>
          <a:p>
            <a:br>
              <a:rPr lang="en-US" altLang="en-US" sz="3100" b="1" dirty="0">
                <a:latin typeface="Calibri" panose="020F0502020204030204" pitchFamily="34" charset="0"/>
                <a:ea typeface="Calibri" panose="020F0502020204030204" pitchFamily="34" charset="0"/>
                <a:cs typeface="Times New Roman" panose="02020603050405020304" pitchFamily="18" charset="0"/>
              </a:rPr>
            </a:br>
            <a:br>
              <a:rPr lang="en-US" altLang="en-US" sz="3100" b="1" dirty="0">
                <a:latin typeface="Calibri" panose="020F0502020204030204" pitchFamily="34" charset="0"/>
                <a:ea typeface="Calibri" panose="020F0502020204030204" pitchFamily="34" charset="0"/>
                <a:cs typeface="Times New Roman" panose="02020603050405020304" pitchFamily="18" charset="0"/>
              </a:rPr>
            </a:br>
            <a:br>
              <a:rPr lang="en-US" altLang="en-US" sz="3100" b="1" dirty="0">
                <a:latin typeface="Calibri" panose="020F0502020204030204" pitchFamily="34" charset="0"/>
                <a:ea typeface="Calibri" panose="020F0502020204030204" pitchFamily="34" charset="0"/>
                <a:cs typeface="Times New Roman" panose="02020603050405020304" pitchFamily="18" charset="0"/>
              </a:rPr>
            </a:br>
            <a:br>
              <a:rPr lang="en-US" altLang="en-US" sz="3100" b="1" dirty="0">
                <a:latin typeface="Calibri" panose="020F0502020204030204" pitchFamily="34" charset="0"/>
                <a:ea typeface="Calibri" panose="020F0502020204030204" pitchFamily="34" charset="0"/>
                <a:cs typeface="Times New Roman" panose="02020603050405020304" pitchFamily="18" charset="0"/>
              </a:rPr>
            </a:br>
            <a:br>
              <a:rPr lang="en-US" altLang="en-US" sz="3100" b="1" dirty="0">
                <a:latin typeface="Calibri" panose="020F0502020204030204" pitchFamily="34" charset="0"/>
                <a:ea typeface="Calibri" panose="020F0502020204030204" pitchFamily="34" charset="0"/>
                <a:cs typeface="Times New Roman" panose="02020603050405020304" pitchFamily="18" charset="0"/>
              </a:rPr>
            </a:br>
            <a:br>
              <a:rPr lang="en-US" altLang="en-US" sz="3100" b="1" dirty="0">
                <a:latin typeface="Calibri" panose="020F0502020204030204" pitchFamily="34" charset="0"/>
                <a:ea typeface="Calibri" panose="020F0502020204030204" pitchFamily="34" charset="0"/>
                <a:cs typeface="Times New Roman" panose="02020603050405020304" pitchFamily="18" charset="0"/>
              </a:rPr>
            </a:br>
            <a:r>
              <a:rPr lang="en-US" altLang="en-US" sz="3100" b="1" dirty="0">
                <a:latin typeface="Calibri" panose="020F0502020204030204" pitchFamily="34" charset="0"/>
                <a:ea typeface="Calibri" panose="020F0502020204030204" pitchFamily="34" charset="0"/>
                <a:cs typeface="Times New Roman" panose="02020603050405020304" pitchFamily="18" charset="0"/>
              </a:rPr>
              <a:t>Exploratory Data Analysis (EDA) </a:t>
            </a:r>
            <a:br>
              <a:rPr lang="en-US" altLang="en-US" sz="3100" b="1" dirty="0">
                <a:latin typeface="Calibri" panose="020F0502020204030204" pitchFamily="34" charset="0"/>
                <a:ea typeface="Calibri" panose="020F0502020204030204" pitchFamily="34" charset="0"/>
                <a:cs typeface="Times New Roman" panose="02020603050405020304" pitchFamily="18" charset="0"/>
              </a:rPr>
            </a:br>
            <a:br>
              <a:rPr lang="en-US" altLang="en-US" sz="1000" b="1" dirty="0">
                <a:latin typeface="Calibri" panose="020F0502020204030204" pitchFamily="34" charset="0"/>
                <a:ea typeface="Calibri" panose="020F0502020204030204" pitchFamily="34" charset="0"/>
                <a:cs typeface="Times New Roman" panose="02020603050405020304" pitchFamily="18" charset="0"/>
              </a:rPr>
            </a:br>
            <a:r>
              <a:rPr lang="en-US" sz="2700" b="1" dirty="0">
                <a:latin typeface="+mn-lt"/>
              </a:rPr>
              <a:t>Correlation between price and Per product sales</a:t>
            </a:r>
            <a:br>
              <a:rPr lang="en-US" sz="2700" b="1" dirty="0">
                <a:latin typeface="+mn-lt"/>
              </a:rPr>
            </a:br>
            <a:r>
              <a:rPr lang="en-US" sz="2700" b="1" dirty="0">
                <a:latin typeface="+mn-lt"/>
              </a:rPr>
              <a:t>          Price                               Sales</a:t>
            </a:r>
            <a:br>
              <a:rPr lang="en-US" sz="2200" b="1" dirty="0">
                <a:latin typeface="+mn-lt"/>
              </a:rPr>
            </a:br>
            <a:br>
              <a:rPr lang="en-US" dirty="0"/>
            </a:br>
            <a:br>
              <a:rPr lang="en-US" altLang="en-US" sz="2800" b="1" dirty="0">
                <a:latin typeface="Calibri" panose="020F0502020204030204" pitchFamily="34" charset="0"/>
                <a:ea typeface="Calibri" panose="020F0502020204030204" pitchFamily="34" charset="0"/>
                <a:cs typeface="Times New Roman" panose="02020603050405020304" pitchFamily="18" charset="0"/>
              </a:rPr>
            </a:br>
            <a:br>
              <a:rPr lang="en-US" altLang="en-US" sz="2800" b="1" dirty="0">
                <a:latin typeface="Calibri" panose="020F0502020204030204" pitchFamily="34" charset="0"/>
                <a:ea typeface="Calibri" panose="020F0502020204030204" pitchFamily="34" charset="0"/>
                <a:cs typeface="Times New Roman" panose="02020603050405020304" pitchFamily="18" charset="0"/>
              </a:rPr>
            </a:br>
            <a:br>
              <a:rPr lang="en-US" altLang="en-US" sz="2800" b="1" dirty="0">
                <a:latin typeface="Calibri" panose="020F0502020204030204" pitchFamily="34" charset="0"/>
                <a:ea typeface="Calibri" panose="020F0502020204030204" pitchFamily="34" charset="0"/>
                <a:cs typeface="Times New Roman" panose="02020603050405020304" pitchFamily="18" charset="0"/>
              </a:rPr>
            </a:br>
            <a:r>
              <a:rPr lang="en-US" sz="2200" b="1" dirty="0">
                <a:latin typeface="+mn-lt"/>
              </a:rPr>
              <a:t>So, we observe from above analysis that price increase then sales decrease or vise-versa.</a:t>
            </a:r>
            <a:br>
              <a:rPr lang="en-US" dirty="0"/>
            </a:br>
            <a:br>
              <a:rPr lang="en-US" sz="2000" dirty="0"/>
            </a:br>
            <a:r>
              <a:rPr lang="en-US" sz="2700" b="1" dirty="0">
                <a:latin typeface="+mn-lt"/>
              </a:rPr>
              <a:t>Month wise Sales</a:t>
            </a:r>
            <a:br>
              <a:rPr lang="en-US" sz="2700" b="1" dirty="0">
                <a:latin typeface="+mn-lt"/>
              </a:rPr>
            </a:br>
            <a:r>
              <a:rPr lang="en-US" sz="2200" b="1" dirty="0">
                <a:latin typeface="+mn-lt"/>
              </a:rPr>
              <a:t>From the analysis, it is observed that the months of March and August records slightly higher sales compared to other months. However, sales in all months remained consistently above ₹3 crore.</a:t>
            </a:r>
            <a:br>
              <a:rPr lang="en-US" dirty="0"/>
            </a:br>
            <a:br>
              <a:rPr lang="en-US" dirty="0"/>
            </a:br>
            <a:br>
              <a:rPr lang="en-US" altLang="en-US" sz="2800" b="1" dirty="0">
                <a:latin typeface="Calibri" panose="020F0502020204030204" pitchFamily="34" charset="0"/>
                <a:ea typeface="Calibri" panose="020F0502020204030204" pitchFamily="34" charset="0"/>
                <a:cs typeface="Times New Roman" panose="02020603050405020304" pitchFamily="18" charset="0"/>
              </a:rPr>
            </a:br>
            <a:br>
              <a:rPr lang="en-US" altLang="en-US" sz="2800" b="1" dirty="0">
                <a:latin typeface="Calibri" panose="020F0502020204030204" pitchFamily="34" charset="0"/>
                <a:ea typeface="Calibri" panose="020F0502020204030204" pitchFamily="34" charset="0"/>
                <a:cs typeface="Times New Roman" panose="02020603050405020304" pitchFamily="18" charset="0"/>
              </a:rPr>
            </a:br>
            <a:br>
              <a:rPr lang="en-US" altLang="en-US" sz="2800" b="1" dirty="0">
                <a:latin typeface="Calibri" panose="020F0502020204030204" pitchFamily="34" charset="0"/>
                <a:ea typeface="Calibri" panose="020F0502020204030204" pitchFamily="34" charset="0"/>
                <a:cs typeface="Times New Roman" panose="02020603050405020304" pitchFamily="18" charset="0"/>
              </a:rPr>
            </a:br>
            <a:br>
              <a:rPr lang="en-US" altLang="en-US" sz="2800" b="1" dirty="0">
                <a:latin typeface="Calibri" panose="020F0502020204030204" pitchFamily="34" charset="0"/>
                <a:ea typeface="Calibri" panose="020F0502020204030204" pitchFamily="34" charset="0"/>
                <a:cs typeface="Times New Roman" panose="02020603050405020304" pitchFamily="18" charset="0"/>
              </a:rPr>
            </a:br>
            <a:br>
              <a:rPr lang="en-US" altLang="en-US" sz="2800" b="1" dirty="0">
                <a:latin typeface="Calibri" panose="020F0502020204030204" pitchFamily="34" charset="0"/>
                <a:ea typeface="Calibri" panose="020F0502020204030204" pitchFamily="34" charset="0"/>
                <a:cs typeface="Times New Roman" panose="02020603050405020304" pitchFamily="18" charset="0"/>
              </a:rPr>
            </a:br>
            <a:br>
              <a:rPr lang="en-US" altLang="en-US" sz="2800" b="1" dirty="0">
                <a:latin typeface="Calibri" panose="020F0502020204030204" pitchFamily="34" charset="0"/>
                <a:ea typeface="Calibri" panose="020F0502020204030204" pitchFamily="34" charset="0"/>
                <a:cs typeface="Times New Roman" panose="02020603050405020304" pitchFamily="18" charset="0"/>
              </a:rPr>
            </a:br>
            <a:br>
              <a:rPr lang="en-US" altLang="en-US" sz="2800" b="1" dirty="0">
                <a:latin typeface="Calibri" panose="020F0502020204030204" pitchFamily="34" charset="0"/>
                <a:ea typeface="Calibri" panose="020F0502020204030204" pitchFamily="34" charset="0"/>
                <a:cs typeface="Times New Roman" panose="02020603050405020304" pitchFamily="18" charset="0"/>
              </a:rPr>
            </a:br>
            <a:br>
              <a:rPr lang="en-US" altLang="en-US" sz="2800" b="1" dirty="0">
                <a:latin typeface="Calibri" panose="020F0502020204030204" pitchFamily="34" charset="0"/>
                <a:ea typeface="Calibri" panose="020F0502020204030204" pitchFamily="34" charset="0"/>
                <a:cs typeface="Times New Roman" panose="02020603050405020304" pitchFamily="18" charset="0"/>
              </a:rPr>
            </a:br>
            <a:br>
              <a:rPr lang="en-US" altLang="en-US" dirty="0">
                <a:latin typeface="Arial" panose="020B0604020202020204" pitchFamily="34" charset="0"/>
              </a:rPr>
            </a:br>
            <a:endParaRPr lang="en-US" dirty="0"/>
          </a:p>
        </p:txBody>
      </p:sp>
      <p:sp>
        <p:nvSpPr>
          <p:cNvPr id="3" name="Rectangle 2">
            <a:extLst>
              <a:ext uri="{FF2B5EF4-FFF2-40B4-BE49-F238E27FC236}">
                <a16:creationId xmlns:a16="http://schemas.microsoft.com/office/drawing/2014/main" id="{646C2260-9F90-2AD7-AC71-6962CFDBA9D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a16="http://schemas.microsoft.com/office/drawing/2014/main" id="{46F237E4-B6EE-2619-386A-060112600E99}"/>
              </a:ext>
            </a:extLst>
          </p:cNvPr>
          <p:cNvSpPr>
            <a:spLocks noChangeArrowheads="1"/>
          </p:cNvSpPr>
          <p:nvPr/>
        </p:nvSpPr>
        <p:spPr bwMode="auto">
          <a:xfrm>
            <a:off x="0" y="501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447800" algn="l"/>
              </a:tabLst>
              <a:defRPr>
                <a:solidFill>
                  <a:schemeClr val="tx1"/>
                </a:solidFill>
                <a:latin typeface="Arial" panose="020B0604020202020204" pitchFamily="34" charset="0"/>
              </a:defRPr>
            </a:lvl1pPr>
            <a:lvl2pPr eaLnBrk="0" fontAlgn="base" hangingPunct="0">
              <a:spcBef>
                <a:spcPct val="0"/>
              </a:spcBef>
              <a:spcAft>
                <a:spcPct val="0"/>
              </a:spcAft>
              <a:tabLst>
                <a:tab pos="1447800" algn="l"/>
              </a:tabLst>
              <a:defRPr>
                <a:solidFill>
                  <a:schemeClr val="tx1"/>
                </a:solidFill>
                <a:latin typeface="Arial" panose="020B0604020202020204" pitchFamily="34" charset="0"/>
              </a:defRPr>
            </a:lvl2pPr>
            <a:lvl3pPr eaLnBrk="0" fontAlgn="base" hangingPunct="0">
              <a:spcBef>
                <a:spcPct val="0"/>
              </a:spcBef>
              <a:spcAft>
                <a:spcPct val="0"/>
              </a:spcAft>
              <a:tabLst>
                <a:tab pos="1447800" algn="l"/>
              </a:tabLst>
              <a:defRPr>
                <a:solidFill>
                  <a:schemeClr val="tx1"/>
                </a:solidFill>
                <a:latin typeface="Arial" panose="020B0604020202020204" pitchFamily="34" charset="0"/>
              </a:defRPr>
            </a:lvl3pPr>
            <a:lvl4pPr eaLnBrk="0" fontAlgn="base" hangingPunct="0">
              <a:spcBef>
                <a:spcPct val="0"/>
              </a:spcBef>
              <a:spcAft>
                <a:spcPct val="0"/>
              </a:spcAft>
              <a:tabLst>
                <a:tab pos="1447800" algn="l"/>
              </a:tabLst>
              <a:defRPr>
                <a:solidFill>
                  <a:schemeClr val="tx1"/>
                </a:solidFill>
                <a:latin typeface="Arial" panose="020B0604020202020204" pitchFamily="34" charset="0"/>
              </a:defRPr>
            </a:lvl4pPr>
            <a:lvl5pPr eaLnBrk="0" fontAlgn="base" hangingPunct="0">
              <a:spcBef>
                <a:spcPct val="0"/>
              </a:spcBef>
              <a:spcAft>
                <a:spcPct val="0"/>
              </a:spcAft>
              <a:tabLst>
                <a:tab pos="1447800" algn="l"/>
              </a:tabLst>
              <a:defRPr>
                <a:solidFill>
                  <a:schemeClr val="tx1"/>
                </a:solidFill>
                <a:latin typeface="Arial" panose="020B0604020202020204" pitchFamily="34" charset="0"/>
              </a:defRPr>
            </a:lvl5pPr>
            <a:lvl6pPr eaLnBrk="0" fontAlgn="base" hangingPunct="0">
              <a:spcBef>
                <a:spcPct val="0"/>
              </a:spcBef>
              <a:spcAft>
                <a:spcPct val="0"/>
              </a:spcAft>
              <a:tabLst>
                <a:tab pos="1447800" algn="l"/>
              </a:tabLst>
              <a:defRPr>
                <a:solidFill>
                  <a:schemeClr val="tx1"/>
                </a:solidFill>
                <a:latin typeface="Arial" panose="020B0604020202020204" pitchFamily="34" charset="0"/>
              </a:defRPr>
            </a:lvl6pPr>
            <a:lvl7pPr eaLnBrk="0" fontAlgn="base" hangingPunct="0">
              <a:spcBef>
                <a:spcPct val="0"/>
              </a:spcBef>
              <a:spcAft>
                <a:spcPct val="0"/>
              </a:spcAft>
              <a:tabLst>
                <a:tab pos="1447800" algn="l"/>
              </a:tabLst>
              <a:defRPr>
                <a:solidFill>
                  <a:schemeClr val="tx1"/>
                </a:solidFill>
                <a:latin typeface="Arial" panose="020B0604020202020204" pitchFamily="34" charset="0"/>
              </a:defRPr>
            </a:lvl7pPr>
            <a:lvl8pPr eaLnBrk="0" fontAlgn="base" hangingPunct="0">
              <a:spcBef>
                <a:spcPct val="0"/>
              </a:spcBef>
              <a:spcAft>
                <a:spcPct val="0"/>
              </a:spcAft>
              <a:tabLst>
                <a:tab pos="1447800" algn="l"/>
              </a:tabLst>
              <a:defRPr>
                <a:solidFill>
                  <a:schemeClr val="tx1"/>
                </a:solidFill>
                <a:latin typeface="Arial" panose="020B0604020202020204" pitchFamily="34" charset="0"/>
              </a:defRPr>
            </a:lvl8pPr>
            <a:lvl9pPr eaLnBrk="0" fontAlgn="base" hangingPunct="0">
              <a:spcBef>
                <a:spcPct val="0"/>
              </a:spcBef>
              <a:spcAft>
                <a:spcPct val="0"/>
              </a:spcAft>
              <a:tabLst>
                <a:tab pos="14478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4478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1" name="Table 10">
            <a:extLst>
              <a:ext uri="{FF2B5EF4-FFF2-40B4-BE49-F238E27FC236}">
                <a16:creationId xmlns:a16="http://schemas.microsoft.com/office/drawing/2014/main" id="{847A8519-91E0-A09B-45BB-C62B4BF31040}"/>
              </a:ext>
            </a:extLst>
          </p:cNvPr>
          <p:cNvGraphicFramePr>
            <a:graphicFrameLocks noGrp="1"/>
          </p:cNvGraphicFramePr>
          <p:nvPr>
            <p:extLst>
              <p:ext uri="{D42A27DB-BD31-4B8C-83A1-F6EECF244321}">
                <p14:modId xmlns:p14="http://schemas.microsoft.com/office/powerpoint/2010/main" val="4221357248"/>
              </p:ext>
            </p:extLst>
          </p:nvPr>
        </p:nvGraphicFramePr>
        <p:xfrm>
          <a:off x="710340" y="1520945"/>
          <a:ext cx="5392132" cy="791817"/>
        </p:xfrm>
        <a:graphic>
          <a:graphicData uri="http://schemas.openxmlformats.org/drawingml/2006/table">
            <a:tbl>
              <a:tblPr firstRow="1" bandRow="1">
                <a:tableStyleId>{5940675A-B579-460E-94D1-54222C63F5DA}</a:tableStyleId>
              </a:tblPr>
              <a:tblGrid>
                <a:gridCol w="2679389">
                  <a:extLst>
                    <a:ext uri="{9D8B030D-6E8A-4147-A177-3AD203B41FA5}">
                      <a16:colId xmlns:a16="http://schemas.microsoft.com/office/drawing/2014/main" val="2690910598"/>
                    </a:ext>
                  </a:extLst>
                </a:gridCol>
                <a:gridCol w="2712743">
                  <a:extLst>
                    <a:ext uri="{9D8B030D-6E8A-4147-A177-3AD203B41FA5}">
                      <a16:colId xmlns:a16="http://schemas.microsoft.com/office/drawing/2014/main" val="431650749"/>
                    </a:ext>
                  </a:extLst>
                </a:gridCol>
              </a:tblGrid>
              <a:tr h="420977">
                <a:tc>
                  <a:txBody>
                    <a:bodyPr/>
                    <a:lstStyle/>
                    <a:p>
                      <a:r>
                        <a:rPr lang="en-US" sz="1800" kern="1200" dirty="0">
                          <a:solidFill>
                            <a:schemeClr val="tx1"/>
                          </a:solidFill>
                          <a:effectLst/>
                          <a:latin typeface="+mn-lt"/>
                          <a:ea typeface="+mn-ea"/>
                          <a:cs typeface="+mn-cs"/>
                        </a:rPr>
                        <a:t>1.</a:t>
                      </a:r>
                      <a:endParaRPr lang="en-US" dirty="0"/>
                    </a:p>
                  </a:txBody>
                  <a:tcPr/>
                </a:tc>
                <a:tc>
                  <a:txBody>
                    <a:bodyPr/>
                    <a:lstStyle/>
                    <a:p>
                      <a:pPr latinLnBrk="1"/>
                      <a:r>
                        <a:rPr lang="en-US" sz="1800" b="0" i="0" kern="1200" dirty="0">
                          <a:solidFill>
                            <a:schemeClr val="tx1"/>
                          </a:solidFill>
                          <a:effectLst/>
                          <a:latin typeface="+mn-lt"/>
                          <a:ea typeface="+mn-ea"/>
                          <a:cs typeface="+mn-cs"/>
                        </a:rPr>
                        <a:t> -0.0436085</a:t>
                      </a:r>
                    </a:p>
                  </a:txBody>
                  <a:tcPr/>
                </a:tc>
                <a:extLst>
                  <a:ext uri="{0D108BD9-81ED-4DB2-BD59-A6C34878D82A}">
                    <a16:rowId xmlns:a16="http://schemas.microsoft.com/office/drawing/2014/main" val="2643567027"/>
                  </a:ext>
                </a:extLst>
              </a:tr>
              <a:tr h="370840">
                <a:tc>
                  <a:txBody>
                    <a:bodyPr/>
                    <a:lstStyle/>
                    <a:p>
                      <a:pPr latinLnBrk="1"/>
                      <a:r>
                        <a:rPr lang="en-US" sz="1800" b="0" i="0" kern="1200">
                          <a:solidFill>
                            <a:schemeClr val="tx1"/>
                          </a:solidFill>
                          <a:effectLst/>
                          <a:latin typeface="+mn-lt"/>
                          <a:ea typeface="+mn-ea"/>
                          <a:cs typeface="+mn-cs"/>
                        </a:rPr>
                        <a:t> -0.0436085</a:t>
                      </a:r>
                    </a:p>
                  </a:txBody>
                  <a:tcPr/>
                </a:tc>
                <a:tc>
                  <a:txBody>
                    <a:bodyPr/>
                    <a:lstStyle/>
                    <a:p>
                      <a:r>
                        <a:rPr lang="en-US" sz="1800" kern="1200" dirty="0">
                          <a:solidFill>
                            <a:schemeClr val="tx1"/>
                          </a:solidFill>
                          <a:effectLst/>
                          <a:latin typeface="+mn-lt"/>
                          <a:ea typeface="+mn-ea"/>
                          <a:cs typeface="+mn-cs"/>
                        </a:rPr>
                        <a:t>1.</a:t>
                      </a:r>
                      <a:endParaRPr lang="en-US" dirty="0"/>
                    </a:p>
                  </a:txBody>
                  <a:tcPr/>
                </a:tc>
                <a:extLst>
                  <a:ext uri="{0D108BD9-81ED-4DB2-BD59-A6C34878D82A}">
                    <a16:rowId xmlns:a16="http://schemas.microsoft.com/office/drawing/2014/main" val="966339294"/>
                  </a:ext>
                </a:extLst>
              </a:tr>
            </a:tbl>
          </a:graphicData>
        </a:graphic>
      </p:graphicFrame>
    </p:spTree>
    <p:extLst>
      <p:ext uri="{BB962C8B-B14F-4D97-AF65-F5344CB8AC3E}">
        <p14:creationId xmlns:p14="http://schemas.microsoft.com/office/powerpoint/2010/main" val="1331314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DED3A-EC8B-107C-46CB-B7DDC1044EB0}"/>
              </a:ext>
            </a:extLst>
          </p:cNvPr>
          <p:cNvSpPr>
            <a:spLocks noGrp="1"/>
          </p:cNvSpPr>
          <p:nvPr>
            <p:ph type="title"/>
          </p:nvPr>
        </p:nvSpPr>
        <p:spPr>
          <a:xfrm>
            <a:off x="169682" y="160257"/>
            <a:ext cx="11858920" cy="6532774"/>
          </a:xfrm>
        </p:spPr>
        <p:txBody>
          <a:bodyPr>
            <a:normAutofit/>
          </a:bodyPr>
          <a:lstStyle/>
          <a:p>
            <a:endParaRPr lang="en-US" sz="2800" b="1" dirty="0">
              <a:latin typeface="+mn-lt"/>
            </a:endParaRPr>
          </a:p>
        </p:txBody>
      </p:sp>
      <p:pic>
        <p:nvPicPr>
          <p:cNvPr id="4" name="Picture 3">
            <a:extLst>
              <a:ext uri="{FF2B5EF4-FFF2-40B4-BE49-F238E27FC236}">
                <a16:creationId xmlns:a16="http://schemas.microsoft.com/office/drawing/2014/main" id="{74BCE5BF-7DEA-FF19-8E6C-4DA1787D81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97" y="449246"/>
            <a:ext cx="8377287" cy="5546201"/>
          </a:xfrm>
          <a:prstGeom prst="rect">
            <a:avLst/>
          </a:prstGeom>
        </p:spPr>
      </p:pic>
    </p:spTree>
    <p:extLst>
      <p:ext uri="{BB962C8B-B14F-4D97-AF65-F5344CB8AC3E}">
        <p14:creationId xmlns:p14="http://schemas.microsoft.com/office/powerpoint/2010/main" val="144256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E6A11-B426-47CD-9E97-816D505F09CD}"/>
              </a:ext>
            </a:extLst>
          </p:cNvPr>
          <p:cNvSpPr>
            <a:spLocks noGrp="1"/>
          </p:cNvSpPr>
          <p:nvPr>
            <p:ph type="title"/>
          </p:nvPr>
        </p:nvSpPr>
        <p:spPr>
          <a:xfrm>
            <a:off x="150829" y="226243"/>
            <a:ext cx="11868346" cy="6410227"/>
          </a:xfrm>
        </p:spPr>
        <p:txBody>
          <a:bodyPr>
            <a:normAutofit fontScale="90000"/>
          </a:bodyPr>
          <a:lstStyle/>
          <a:p>
            <a:br>
              <a:rPr lang="en-US" sz="2400" b="1" dirty="0">
                <a:latin typeface="+mn-lt"/>
              </a:rPr>
            </a:br>
            <a:br>
              <a:rPr lang="en-US" sz="2400" b="1" dirty="0">
                <a:latin typeface="+mn-lt"/>
              </a:rPr>
            </a:br>
            <a:br>
              <a:rPr lang="en-US" sz="2400" b="1" dirty="0">
                <a:latin typeface="+mn-lt"/>
              </a:rPr>
            </a:br>
            <a:br>
              <a:rPr lang="en-US" sz="2400" b="1" dirty="0">
                <a:latin typeface="+mn-lt"/>
              </a:rPr>
            </a:br>
            <a:br>
              <a:rPr lang="en-US" sz="2400" b="1" dirty="0">
                <a:latin typeface="+mn-lt"/>
              </a:rPr>
            </a:br>
            <a:br>
              <a:rPr lang="en-US" sz="2400" b="1" dirty="0">
                <a:latin typeface="+mn-lt"/>
              </a:rPr>
            </a:br>
            <a:br>
              <a:rPr lang="en-US" sz="2400" b="1" dirty="0">
                <a:latin typeface="+mn-lt"/>
              </a:rPr>
            </a:br>
            <a:br>
              <a:rPr lang="en-US" sz="2400" b="1" dirty="0">
                <a:latin typeface="+mn-lt"/>
              </a:rPr>
            </a:br>
            <a:br>
              <a:rPr lang="en-US" sz="2400" b="1" dirty="0">
                <a:latin typeface="+mn-lt"/>
              </a:rPr>
            </a:br>
            <a:br>
              <a:rPr lang="en-US" sz="2400" b="1" dirty="0">
                <a:latin typeface="+mn-lt"/>
              </a:rPr>
            </a:br>
            <a:br>
              <a:rPr lang="en-US" sz="2400" b="1" dirty="0">
                <a:latin typeface="+mn-lt"/>
              </a:rPr>
            </a:br>
            <a:br>
              <a:rPr lang="en-US" sz="2400" b="1" dirty="0">
                <a:latin typeface="+mn-lt"/>
              </a:rPr>
            </a:br>
            <a:br>
              <a:rPr lang="en-US" sz="3100" b="1" dirty="0">
                <a:latin typeface="+mn-lt"/>
              </a:rPr>
            </a:br>
            <a:br>
              <a:rPr lang="en-US" sz="3100" b="1" dirty="0">
                <a:latin typeface="+mn-lt"/>
              </a:rPr>
            </a:br>
            <a:r>
              <a:rPr lang="en-US" sz="3100" b="1" dirty="0">
                <a:latin typeface="+mn-lt"/>
              </a:rPr>
              <a:t>Month wise product sales</a:t>
            </a:r>
            <a:br>
              <a:rPr lang="en-US" dirty="0"/>
            </a:br>
            <a:r>
              <a:rPr lang="en-US" sz="2200" dirty="0">
                <a:latin typeface="+mn-lt"/>
              </a:rPr>
              <a:t>Overall, product sales remain consistent across months and seasons. Among all items, Water records the highest sales volume at approximately 11,000 units, contributing to nearly 70% of total sales. Following this, Smartphone, Non-Fiction, and Fiction products each achieve around 8,000 units in sales. In the mid-range category, products such as Television, Decorations, Tablet, Furniture, T-shirt, Shoes, and several others register sales of approximately 5,350 units and all are in between 32% to 34%. At the lower end, items including Headphones, Laptop, Shirt, Coffee, Literature, Shorts, Bathroom, Jacket, Children’s, Kitchen, Chocolate, Dress, Bedding, and Tools each record sales close to 2,800 units and all are below 19% of the total sales. The BlueStar AC ranks lowest overall, with just 1,000 units sold.</a:t>
            </a:r>
            <a:br>
              <a:rPr lang="en-US" sz="2200" dirty="0">
                <a:latin typeface="+mn-lt"/>
              </a:rPr>
            </a:br>
            <a:r>
              <a:rPr lang="en-US" sz="2200" dirty="0">
                <a:latin typeface="+mn-lt"/>
              </a:rPr>
              <a:t>The desired month-wise sales pattern could not be distinctly identified from the available data.</a:t>
            </a:r>
            <a:br>
              <a:rPr lang="en-US" dirty="0"/>
            </a:br>
            <a:br>
              <a:rPr lang="en-US" dirty="0"/>
            </a:br>
            <a:br>
              <a:rPr lang="en-US" dirty="0"/>
            </a:br>
            <a:br>
              <a:rPr lang="en-US" dirty="0"/>
            </a:br>
            <a:br>
              <a:rPr lang="en-US" dirty="0"/>
            </a:br>
            <a:br>
              <a:rPr lang="en-US" sz="2800" dirty="0">
                <a:latin typeface="+mn-lt"/>
              </a:rPr>
            </a:br>
            <a:br>
              <a:rPr lang="en-US" sz="2800" dirty="0">
                <a:latin typeface="+mn-lt"/>
              </a:rPr>
            </a:br>
            <a:br>
              <a:rPr lang="en-US" sz="2800" dirty="0">
                <a:latin typeface="+mn-lt"/>
              </a:rPr>
            </a:br>
            <a:br>
              <a:rPr lang="en-US" sz="2800" dirty="0">
                <a:latin typeface="+mn-lt"/>
              </a:rPr>
            </a:br>
            <a:br>
              <a:rPr lang="en-US" sz="2800" dirty="0">
                <a:latin typeface="+mn-lt"/>
              </a:rPr>
            </a:br>
            <a:br>
              <a:rPr lang="en-US" sz="2800" dirty="0">
                <a:latin typeface="+mn-lt"/>
              </a:rPr>
            </a:br>
            <a:br>
              <a:rPr lang="en-US" sz="2800" dirty="0">
                <a:latin typeface="+mn-lt"/>
              </a:rPr>
            </a:br>
            <a:br>
              <a:rPr lang="en-US" sz="2800" dirty="0">
                <a:latin typeface="+mn-lt"/>
              </a:rPr>
            </a:br>
            <a:br>
              <a:rPr lang="en-US" sz="2800" dirty="0">
                <a:latin typeface="+mn-lt"/>
              </a:rPr>
            </a:br>
            <a:br>
              <a:rPr lang="en-US" sz="2800" dirty="0">
                <a:latin typeface="+mn-lt"/>
              </a:rPr>
            </a:br>
            <a:br>
              <a:rPr lang="en-US" sz="2800" dirty="0">
                <a:latin typeface="+mn-lt"/>
              </a:rPr>
            </a:br>
            <a:br>
              <a:rPr lang="en-US" sz="2800" dirty="0">
                <a:latin typeface="+mn-lt"/>
              </a:rPr>
            </a:br>
            <a:endParaRPr lang="en-US" sz="2800" b="1" dirty="0">
              <a:latin typeface="+mn-lt"/>
            </a:endParaRPr>
          </a:p>
        </p:txBody>
      </p:sp>
    </p:spTree>
    <p:extLst>
      <p:ext uri="{BB962C8B-B14F-4D97-AF65-F5344CB8AC3E}">
        <p14:creationId xmlns:p14="http://schemas.microsoft.com/office/powerpoint/2010/main" val="649839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B1B74-4B67-EECA-FF2E-CB7E81BF0468}"/>
              </a:ext>
            </a:extLst>
          </p:cNvPr>
          <p:cNvSpPr>
            <a:spLocks noGrp="1"/>
          </p:cNvSpPr>
          <p:nvPr>
            <p:ph type="title"/>
          </p:nvPr>
        </p:nvSpPr>
        <p:spPr>
          <a:xfrm>
            <a:off x="141402" y="150829"/>
            <a:ext cx="11915480" cy="6579909"/>
          </a:xfrm>
        </p:spPr>
        <p:txBody>
          <a:bodyPr/>
          <a:lstStyle/>
          <a:p>
            <a:endParaRPr lang="en-US" dirty="0"/>
          </a:p>
        </p:txBody>
      </p:sp>
      <p:pic>
        <p:nvPicPr>
          <p:cNvPr id="4" name="Picture 3">
            <a:extLst>
              <a:ext uri="{FF2B5EF4-FFF2-40B4-BE49-F238E27FC236}">
                <a16:creationId xmlns:a16="http://schemas.microsoft.com/office/drawing/2014/main" id="{3C51BC09-895B-3AF9-9702-3931A887F2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18" y="0"/>
            <a:ext cx="8182466" cy="6858000"/>
          </a:xfrm>
          <a:prstGeom prst="rect">
            <a:avLst/>
          </a:prstGeom>
        </p:spPr>
      </p:pic>
    </p:spTree>
    <p:extLst>
      <p:ext uri="{BB962C8B-B14F-4D97-AF65-F5344CB8AC3E}">
        <p14:creationId xmlns:p14="http://schemas.microsoft.com/office/powerpoint/2010/main" val="84751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87DB-AD06-B2F3-FD46-D958DDD08005}"/>
              </a:ext>
            </a:extLst>
          </p:cNvPr>
          <p:cNvSpPr>
            <a:spLocks noGrp="1"/>
          </p:cNvSpPr>
          <p:nvPr>
            <p:ph type="title"/>
          </p:nvPr>
        </p:nvSpPr>
        <p:spPr>
          <a:xfrm>
            <a:off x="125129" y="202131"/>
            <a:ext cx="11954576" cy="6545178"/>
          </a:xfrm>
        </p:spPr>
        <p:txBody>
          <a:bodyPr>
            <a:normAutofit/>
          </a:bodyPr>
          <a:lstStyle/>
          <a:p>
            <a:r>
              <a:rPr lang="en-US" sz="2800" b="1" dirty="0">
                <a:latin typeface="+mn-lt"/>
              </a:rPr>
              <a:t>Season Wise Product Sales</a:t>
            </a:r>
            <a:br>
              <a:rPr lang="en-US" dirty="0"/>
            </a:br>
            <a:r>
              <a:rPr lang="en-US" sz="2000" dirty="0">
                <a:latin typeface="+mn-lt"/>
              </a:rPr>
              <a:t>Our initial assumption was incorrect, as the desired season-wise sales pattern could not be distinctly identified from the available data. Analysis reveals that Electronics recorded approximately 95,000 sales, while Grocery accounted for around 87,000. Clothing, Home Decor, and Books each achieved roughly 73,000 sales, with all these categories maintaining similar sales figures across all four seasons. Apparel, Footwear, Food, Home &amp; Living, Beverages, and Hardware sales are below 100.</a:t>
            </a:r>
            <a:br>
              <a:rPr lang="en-US" sz="2000" dirty="0">
                <a:latin typeface="+mn-lt"/>
              </a:rPr>
            </a:br>
            <a:br>
              <a:rPr lang="en-US" sz="2000" dirty="0">
                <a:latin typeface="+mn-lt"/>
              </a:rPr>
            </a:br>
            <a:br>
              <a:rPr lang="en-US" sz="2000" dirty="0">
                <a:latin typeface="+mn-lt"/>
              </a:rPr>
            </a:br>
            <a:br>
              <a:rPr lang="en-US" sz="2000" dirty="0">
                <a:latin typeface="+mn-lt"/>
              </a:rPr>
            </a:br>
            <a:br>
              <a:rPr lang="en-US" sz="2000" dirty="0">
                <a:latin typeface="+mn-lt"/>
              </a:rPr>
            </a:br>
            <a:br>
              <a:rPr lang="en-US" sz="2000" dirty="0">
                <a:latin typeface="+mn-lt"/>
              </a:rPr>
            </a:br>
            <a:br>
              <a:rPr lang="en-US" sz="2000" dirty="0">
                <a:latin typeface="+mn-lt"/>
              </a:rPr>
            </a:br>
            <a:br>
              <a:rPr lang="en-US" sz="2000" dirty="0">
                <a:latin typeface="+mn-lt"/>
              </a:rPr>
            </a:br>
            <a:br>
              <a:rPr lang="en-US" sz="2000" dirty="0">
                <a:latin typeface="+mn-lt"/>
              </a:rPr>
            </a:br>
            <a:br>
              <a:rPr lang="en-US" sz="2000" dirty="0">
                <a:latin typeface="+mn-lt"/>
              </a:rPr>
            </a:br>
            <a:br>
              <a:rPr lang="en-US" sz="2000" dirty="0">
                <a:latin typeface="+mn-lt"/>
              </a:rPr>
            </a:br>
            <a:br>
              <a:rPr lang="en-US" sz="2000" dirty="0">
                <a:latin typeface="+mn-lt"/>
              </a:rPr>
            </a:br>
            <a:br>
              <a:rPr lang="en-US" sz="2000" dirty="0">
                <a:latin typeface="+mn-lt"/>
              </a:rPr>
            </a:br>
            <a:br>
              <a:rPr lang="en-US" dirty="0"/>
            </a:br>
            <a:endParaRPr lang="en-US" dirty="0"/>
          </a:p>
        </p:txBody>
      </p:sp>
      <p:pic>
        <p:nvPicPr>
          <p:cNvPr id="4" name="Picture 3">
            <a:extLst>
              <a:ext uri="{FF2B5EF4-FFF2-40B4-BE49-F238E27FC236}">
                <a16:creationId xmlns:a16="http://schemas.microsoft.com/office/drawing/2014/main" id="{96D6A60A-9942-EE4D-84BF-F1A8DB17E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960" y="2079056"/>
            <a:ext cx="9158080" cy="4778943"/>
          </a:xfrm>
          <a:prstGeom prst="rect">
            <a:avLst/>
          </a:prstGeom>
        </p:spPr>
      </p:pic>
    </p:spTree>
    <p:extLst>
      <p:ext uri="{BB962C8B-B14F-4D97-AF65-F5344CB8AC3E}">
        <p14:creationId xmlns:p14="http://schemas.microsoft.com/office/powerpoint/2010/main" val="2320287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0A411-3EF1-3B35-BB5C-CA182C5BE7E5}"/>
              </a:ext>
            </a:extLst>
          </p:cNvPr>
          <p:cNvSpPr>
            <a:spLocks noGrp="1"/>
          </p:cNvSpPr>
          <p:nvPr>
            <p:ph type="title"/>
          </p:nvPr>
        </p:nvSpPr>
        <p:spPr>
          <a:xfrm>
            <a:off x="173255" y="231006"/>
            <a:ext cx="11858324" cy="6477801"/>
          </a:xfrm>
        </p:spPr>
        <p:txBody>
          <a:bodyPr>
            <a:normAutofit fontScale="90000"/>
          </a:bodyPr>
          <a:lstStyle/>
          <a:p>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r>
              <a:rPr lang="en-US" sz="3100" b="1" dirty="0">
                <a:latin typeface="+mn-lt"/>
              </a:rPr>
              <a:t>Top Sellers based on products rank</a:t>
            </a:r>
            <a:br>
              <a:rPr lang="en-US" sz="2800" b="1" dirty="0">
                <a:latin typeface="+mn-lt"/>
              </a:rPr>
            </a:br>
            <a:r>
              <a:rPr lang="en-US" sz="2700" dirty="0">
                <a:latin typeface="+mn-lt"/>
              </a:rPr>
              <a:t>The analysis reveals that Water leads sales with 130,000 units and is also the highest revenue generator at ₹32,112,619. Smartphones, Fiction, and Non-Fiction follow with sales between 92,000 and 97,000 units. Mid-range products such as T-Shirts, Shoes, Televisions, Tablets, and Furniture record steady sales between 60,000 and 65,000 units. Lower sales categories include Fridges, Coffee, Headphones, and Jeans with 30,000 to 40,000 units. The lowest-performing items are Snacks, BlueStar AC, and Tools, and these should be considered for discontinuation to optimize store space and reduce costs.</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2749384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7E4B6-D4AB-C497-FA45-14A019F53FCD}"/>
              </a:ext>
            </a:extLst>
          </p:cNvPr>
          <p:cNvSpPr>
            <a:spLocks noGrp="1"/>
          </p:cNvSpPr>
          <p:nvPr>
            <p:ph type="title"/>
          </p:nvPr>
        </p:nvSpPr>
        <p:spPr>
          <a:xfrm>
            <a:off x="125128" y="144379"/>
            <a:ext cx="11944952" cy="6583680"/>
          </a:xfrm>
        </p:spPr>
        <p:txBody>
          <a:bodyPr/>
          <a:lstStyle/>
          <a:p>
            <a:endParaRPr lang="en-US" dirty="0"/>
          </a:p>
        </p:txBody>
      </p:sp>
      <p:pic>
        <p:nvPicPr>
          <p:cNvPr id="4" name="Picture 3">
            <a:extLst>
              <a:ext uri="{FF2B5EF4-FFF2-40B4-BE49-F238E27FC236}">
                <a16:creationId xmlns:a16="http://schemas.microsoft.com/office/drawing/2014/main" id="{41A96462-7582-CA53-384D-6B0D7F0E62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 y="683394"/>
            <a:ext cx="5974080" cy="5014405"/>
          </a:xfrm>
          <a:prstGeom prst="rect">
            <a:avLst/>
          </a:prstGeom>
        </p:spPr>
      </p:pic>
      <p:pic>
        <p:nvPicPr>
          <p:cNvPr id="5" name="Picture 4">
            <a:extLst>
              <a:ext uri="{FF2B5EF4-FFF2-40B4-BE49-F238E27FC236}">
                <a16:creationId xmlns:a16="http://schemas.microsoft.com/office/drawing/2014/main" id="{DF41AA1F-9206-20CE-0409-129B7C602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563434"/>
            <a:ext cx="5970872" cy="5134366"/>
          </a:xfrm>
          <a:prstGeom prst="rect">
            <a:avLst/>
          </a:prstGeom>
        </p:spPr>
      </p:pic>
    </p:spTree>
    <p:extLst>
      <p:ext uri="{BB962C8B-B14F-4D97-AF65-F5344CB8AC3E}">
        <p14:creationId xmlns:p14="http://schemas.microsoft.com/office/powerpoint/2010/main" val="932027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1118</TotalTime>
  <Words>1571</Words>
  <Application>Microsoft Office PowerPoint</Application>
  <PresentationFormat>Widescreen</PresentationFormat>
  <Paragraphs>27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Symbol</vt:lpstr>
      <vt:lpstr>Office Theme</vt:lpstr>
      <vt:lpstr> Retail Sales Analysis</vt:lpstr>
      <vt:lpstr>        Assumptions  Research Question 1. What are the monthly/seasonal patterns in sales to optimize inventory and marketing? 2. What is the products rank to focus on top-sellers and discontinue low performers? 3. Which regions demonstrate the highest potential sales growth for future purposes? 4. Understand which customer groups contribute most to sales? 5. What are the low performance brands that require promotional or pricing adjustments?  Hypothesis 1. Season/month-wise sales data can reveal recurring trends with greater accuracy. For example, ice cream   sales typically peak between May and August, while winter jacket sales tend to rise between November and January. 2. Top-selling products exhibit higher unit sales, satisfactory customer ratings, and generate greater revenue. 3. Brands with lower unit sales and reduced revenue require strategic promotional adjustments.        </vt:lpstr>
      <vt:lpstr>      Exploratory Data Analysis (EDA)   Correlation between price and Per product sales           Price                               Sales     So, we observe from above analysis that price increase then sales decrease or vise-versa.  Month wise Sales From the analysis, it is observed that the months of March and August records slightly higher sales compared to other months. However, sales in all months remained consistently above ₹3 crore.           </vt:lpstr>
      <vt:lpstr>PowerPoint Presentation</vt:lpstr>
      <vt:lpstr>              Month wise product sales Overall, product sales remain consistent across months and seasons. Among all items, Water records the highest sales volume at approximately 11,000 units, contributing to nearly 70% of total sales. Following this, Smartphone, Non-Fiction, and Fiction products each achieve around 8,000 units in sales. In the mid-range category, products such as Television, Decorations, Tablet, Furniture, T-shirt, Shoes, and several others register sales of approximately 5,350 units and all are in between 32% to 34%. At the lower end, items including Headphones, Laptop, Shirt, Coffee, Literature, Shorts, Bathroom, Jacket, Children’s, Kitchen, Chocolate, Dress, Bedding, and Tools each record sales close to 2,800 units and all are below 19% of the total sales. The BlueStar AC ranks lowest overall, with just 1,000 units sold. The desired month-wise sales pattern could not be distinctly identified from the available data.                 </vt:lpstr>
      <vt:lpstr>PowerPoint Presentation</vt:lpstr>
      <vt:lpstr>Season Wise Product Sales Our initial assumption was incorrect, as the desired season-wise sales pattern could not be distinctly identified from the available data. Analysis reveals that Electronics recorded approximately 95,000 sales, while Grocery accounted for around 87,000. Clothing, Home Decor, and Books each achieved roughly 73,000 sales, with all these categories maintaining similar sales figures across all four seasons. Apparel, Footwear, Food, Home &amp; Living, Beverages, and Hardware sales are below 100.              </vt:lpstr>
      <vt:lpstr>            Top Sellers based on products rank The analysis reveals that Water leads sales with 130,000 units and is also the highest revenue generator at ₹32,112,619. Smartphones, Fiction, and Non-Fiction follow with sales between 92,000 and 97,000 units. Mid-range products such as T-Shirts, Shoes, Televisions, Tablets, and Furniture record steady sales between 60,000 and 65,000 units. Lower sales categories include Fridges, Coffee, Headphones, and Jeans with 30,000 to 40,000 units. The lowest-performing items are Snacks, BlueStar AC, and Tools, and these should be considered for discontinuation to optimize store space and reduce costs.           </vt:lpstr>
      <vt:lpstr>PowerPoint Presentation</vt:lpstr>
      <vt:lpstr> Region wise Sales growth           </vt:lpstr>
      <vt:lpstr>    The analysis of city-level data highlights the Top 10 cities with the highest customer frequency, namely Chicago, Portsmouth, San Francisco, Frankfurt, Boston, New York, Fort Worth, London, Winnipeg, and Birmingham. These regions demonstrate the strongest customer presence and significantly contribute to overall sales growth. Among them, Chicago emerges as the leading sales region, recording the highest total purchase value of approximately 114,599. Portsmouth, San Francisco, and Frankfurt follow as the second tier of high-performing cities, with total sales ranging from 1.6 lakh to 54,000. Cities such as Boston, New York, London, Winnipeg, and Birmingham show comparatively moderate sales, ranging between 50,000 and 12,000. From this analysis, it is evident that Chicago, Portsmouth, San Francisco, and Frankfurt are the most critical sales hubs, as the majority of customers and sales revenue are concentrated in these four regions. These findings suggest that strategic focus on these areas could further enhance sales performance and strengthen market presence.      </vt:lpstr>
      <vt:lpstr>      Region wise revenue growth According to the city-wise sales growth analysis, revenue growth closely aligns with sales performance. Chicago leads with revenue of ₹28,38,4,601.00, contributing approximately 23% of the total. Portsmouth follows with ₹26,31,9,836.00 (22%), while San Francisco records ₹15,75,5,877.00 (13%) and Frankfurt contributes ₹13,35,0,896.00 (11%). From this analysis, it is evident that Chicago, Portsmouth, San Francisco, and Frankfurt represent the highest potential sales and revenue growth regions, whereas the remaining cities demonstrate comparatively lower growth.           </vt:lpstr>
      <vt:lpstr>            High contributing customer group on sales An age-wise sales analysis was conducted to identify the customer segments contributing most significantly to overall revenue. The results reveal that the 20–30 age group is the highest contributor, generating approximately ₹6.5 lakhs in sales. This is followed by the 40–50 age group, which contributes around ₹2.9 lakhs, while the 30–40 age group records a comparatively lower contribution of about ₹2.3 lakhs. At the other end of the spectrum, the 70–80 and 10–20 age groups represent the lowest contributing segments, with sales of nearly ₹89,733 and ₹14,343, respectively. From the graph, it is evident that customers in the 20–30, 40–50, and 30–40 age brackets are the most influential segments driving overall sales performance.                 </vt:lpstr>
      <vt:lpstr>PowerPoint Presentation</vt:lpstr>
      <vt:lpstr>       Brands that require promotion and pricing adjustments The analysis of brand-wise sales frequency indicates that leading contributors include Pepsi, Coca-Cola, HarperCollins, Zara, Samsung, Sony, and Adidas, with sales ranging from approximately 158,651 to 94,000 units. In contrast, brands such as Whirlpool, Mitsubishi, and BlueStar demonstrate significantly lower sales performance, with frequencies between 39,000 and 11,000 units. These lower-performing brands present an opportunity for targeted promotional strategies and pricing adjustments to enhance their market contribution.         </vt:lpstr>
      <vt:lpstr>PowerPoint Presentation</vt:lpstr>
      <vt:lpstr>Conclusion: The analysis highlights a clear hierarchy of product performance. While Water and Smartphones are driving revenue and sales, categories like Snacks, ACs, and Tools are underperforming. Strategic decisions such as focusing on top/mid-range products and phasing out low performers can enhance business efficiency and profitability. On the other-hand highest potential Sales growth is Chicago, followed by Portsmouth, San Francisco, and Frankfurt are the second most highest Sales regions. Additionally, brands like Whirlpool, Mitsubishi and BlueStar require targeted promotional or pricing adjustments to improve their market competitiveness due to current underperformance.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Ritun Chakraborty</dc:creator>
  <cp:lastModifiedBy>Ritun Chakraborty</cp:lastModifiedBy>
  <cp:revision>30</cp:revision>
  <dcterms:created xsi:type="dcterms:W3CDTF">2025-09-02T17:38:48Z</dcterms:created>
  <dcterms:modified xsi:type="dcterms:W3CDTF">2025-09-09T17:49:23Z</dcterms:modified>
</cp:coreProperties>
</file>