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EAE-8DF4-469E-B59C-A566400AB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9C941B-8319-D747-4D53-E3C8ECE67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94DCAC-CA36-5C60-2899-2E6A0C31CB39}"/>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5" name="Footer Placeholder 4">
            <a:extLst>
              <a:ext uri="{FF2B5EF4-FFF2-40B4-BE49-F238E27FC236}">
                <a16:creationId xmlns:a16="http://schemas.microsoft.com/office/drawing/2014/main" id="{40EAAE81-74C3-ED0A-76CB-A212C9A03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70DF3-333F-3FA8-3281-369BA23D04F2}"/>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4861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ED69-21DA-6F38-0BCC-99DE30004A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0D877F-06A9-A6E4-FA8C-9C343DEF66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DC8C7-18AA-AE33-0A17-B7039D6B17B4}"/>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5" name="Footer Placeholder 4">
            <a:extLst>
              <a:ext uri="{FF2B5EF4-FFF2-40B4-BE49-F238E27FC236}">
                <a16:creationId xmlns:a16="http://schemas.microsoft.com/office/drawing/2014/main" id="{6B7DD3E6-2E8F-803E-080F-2E98B28F8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D7FE7-75AC-0BC8-F509-2467E8EB7142}"/>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165349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278A9-9A78-F484-FFEC-BE12909D17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5026DF-4AD3-8EBA-200F-44B703F11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4E383-DC0B-511E-739E-2D2A7F1AA997}"/>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5" name="Footer Placeholder 4">
            <a:extLst>
              <a:ext uri="{FF2B5EF4-FFF2-40B4-BE49-F238E27FC236}">
                <a16:creationId xmlns:a16="http://schemas.microsoft.com/office/drawing/2014/main" id="{E28CB815-A10D-0606-209E-96790CC56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26379-C5D4-CEB8-D3FC-EC9E724A4FEC}"/>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29221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E44-63CE-B2D7-40C5-75F70F92C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7D84A-2B05-BAB0-7BBF-B57B51C0F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F3CF4D-73C7-094A-DE10-81ABA62F99DA}"/>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5" name="Footer Placeholder 4">
            <a:extLst>
              <a:ext uri="{FF2B5EF4-FFF2-40B4-BE49-F238E27FC236}">
                <a16:creationId xmlns:a16="http://schemas.microsoft.com/office/drawing/2014/main" id="{48032A51-D164-8DF2-A6CD-D3A580B57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35F5FA-ED5C-0F8C-9160-1A965B8A8EA0}"/>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134074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05D2-32F2-2B72-912F-60D888B8C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E0B1CE-AB1B-E682-FF83-7456A9ED0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37054-B589-B74B-9269-656F11E65A27}"/>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5" name="Footer Placeholder 4">
            <a:extLst>
              <a:ext uri="{FF2B5EF4-FFF2-40B4-BE49-F238E27FC236}">
                <a16:creationId xmlns:a16="http://schemas.microsoft.com/office/drawing/2014/main" id="{A7FF1947-16C1-F240-4B5A-FC22CB913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B2958-C8B4-3285-2577-964E3BF96000}"/>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21246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112F-B396-072A-6B3E-576801033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15D86-3BD2-79D8-5E06-0D24D663F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1F4D11-04D0-591B-FA85-094DB70CBB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94BCB3-1480-66B9-55B7-8668BFA69CEF}"/>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6" name="Footer Placeholder 5">
            <a:extLst>
              <a:ext uri="{FF2B5EF4-FFF2-40B4-BE49-F238E27FC236}">
                <a16:creationId xmlns:a16="http://schemas.microsoft.com/office/drawing/2014/main" id="{24659B9A-B661-609F-31C6-AD48D0A86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8FEE8-AA72-DEF6-ED2B-9D77415F8D49}"/>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239338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4913-5072-3D4C-1356-F914B16142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4CD8C9-1C0B-559A-4AFD-136B2B88C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F543B-76B9-53E8-B765-A17094217B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F07EDD-D0D4-0BDE-54E4-8418A93C3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2B493-D011-B8D8-D735-59EE8A484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F782C8-D5EB-5555-5604-1604129B046E}"/>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8" name="Footer Placeholder 7">
            <a:extLst>
              <a:ext uri="{FF2B5EF4-FFF2-40B4-BE49-F238E27FC236}">
                <a16:creationId xmlns:a16="http://schemas.microsoft.com/office/drawing/2014/main" id="{BF4A6FA6-73F7-9369-E2D2-86DEC67A8B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2D9B91-0B9A-4A6D-905D-61D781F437AF}"/>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260141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6069-E213-3F3A-B25C-F6BE6F3B6A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7B597F-9059-E8F8-4260-84816B5B21DD}"/>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4" name="Footer Placeholder 3">
            <a:extLst>
              <a:ext uri="{FF2B5EF4-FFF2-40B4-BE49-F238E27FC236}">
                <a16:creationId xmlns:a16="http://schemas.microsoft.com/office/drawing/2014/main" id="{DD9A5CFD-E131-5803-D644-BD3DF59DAC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8E7C72-575B-F6C8-0691-9BCF75D627CB}"/>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91103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AD5E5F-E68E-6EEC-9620-4FF0B246ECD6}"/>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3" name="Footer Placeholder 2">
            <a:extLst>
              <a:ext uri="{FF2B5EF4-FFF2-40B4-BE49-F238E27FC236}">
                <a16:creationId xmlns:a16="http://schemas.microsoft.com/office/drawing/2014/main" id="{DCE0FB3A-C476-36DD-71C3-487A4F6B7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99A39C-0120-092D-383F-FC372120A61F}"/>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205121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8227-647B-09C7-0E31-F8514D9F5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39686-AE5E-28FD-F7C5-20416DAF5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F6A400-12CF-120D-2380-CD3F667FD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AAAE2-7F5C-53AA-A6C6-FCE7704BBA00}"/>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6" name="Footer Placeholder 5">
            <a:extLst>
              <a:ext uri="{FF2B5EF4-FFF2-40B4-BE49-F238E27FC236}">
                <a16:creationId xmlns:a16="http://schemas.microsoft.com/office/drawing/2014/main" id="{7A9668B9-C2F7-C4BE-4797-43BBC5BB3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B1C1C-B635-9851-8F05-7386C3AA8BA1}"/>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261685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8748-BD06-D1AF-D2C3-14A50DEF3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DC3CA7-8511-CFA3-F059-1A9E0E3C8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810D30-E270-7AB3-6E42-E4CBCA4C3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BC6DA-C669-CDA6-F51B-791120CB305C}"/>
              </a:ext>
            </a:extLst>
          </p:cNvPr>
          <p:cNvSpPr>
            <a:spLocks noGrp="1"/>
          </p:cNvSpPr>
          <p:nvPr>
            <p:ph type="dt" sz="half" idx="10"/>
          </p:nvPr>
        </p:nvSpPr>
        <p:spPr/>
        <p:txBody>
          <a:bodyPr/>
          <a:lstStyle/>
          <a:p>
            <a:fld id="{6B59EE6B-5005-4C2A-8161-C8B207F4A8AE}" type="datetimeFigureOut">
              <a:rPr lang="en-IN" smtClean="0"/>
              <a:t>16-08-2022</a:t>
            </a:fld>
            <a:endParaRPr lang="en-IN"/>
          </a:p>
        </p:txBody>
      </p:sp>
      <p:sp>
        <p:nvSpPr>
          <p:cNvPr id="6" name="Footer Placeholder 5">
            <a:extLst>
              <a:ext uri="{FF2B5EF4-FFF2-40B4-BE49-F238E27FC236}">
                <a16:creationId xmlns:a16="http://schemas.microsoft.com/office/drawing/2014/main" id="{DFE17354-D043-F671-D87F-495B42983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0B957B-2D9A-7E90-D104-82CB3A7D3243}"/>
              </a:ext>
            </a:extLst>
          </p:cNvPr>
          <p:cNvSpPr>
            <a:spLocks noGrp="1"/>
          </p:cNvSpPr>
          <p:nvPr>
            <p:ph type="sldNum" sz="quarter" idx="12"/>
          </p:nvPr>
        </p:nvSpPr>
        <p:spPr/>
        <p:txBody>
          <a:bodyPr/>
          <a:lstStyle/>
          <a:p>
            <a:fld id="{09ACE349-446B-41CE-8E80-5475C16248F3}" type="slidenum">
              <a:rPr lang="en-IN" smtClean="0"/>
              <a:t>‹#›</a:t>
            </a:fld>
            <a:endParaRPr lang="en-IN"/>
          </a:p>
        </p:txBody>
      </p:sp>
    </p:spTree>
    <p:extLst>
      <p:ext uri="{BB962C8B-B14F-4D97-AF65-F5344CB8AC3E}">
        <p14:creationId xmlns:p14="http://schemas.microsoft.com/office/powerpoint/2010/main" val="347142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4C92D-87C5-5739-8F51-AF907E804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7C05A-C28F-8538-529D-E09640933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2D7DE-7CE4-08A5-4B95-F8850EEE9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9EE6B-5005-4C2A-8161-C8B207F4A8AE}" type="datetimeFigureOut">
              <a:rPr lang="en-IN" smtClean="0"/>
              <a:t>16-08-2022</a:t>
            </a:fld>
            <a:endParaRPr lang="en-IN"/>
          </a:p>
        </p:txBody>
      </p:sp>
      <p:sp>
        <p:nvSpPr>
          <p:cNvPr id="5" name="Footer Placeholder 4">
            <a:extLst>
              <a:ext uri="{FF2B5EF4-FFF2-40B4-BE49-F238E27FC236}">
                <a16:creationId xmlns:a16="http://schemas.microsoft.com/office/drawing/2014/main" id="{A4AC07B2-52FF-D718-FA77-C4868AA02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ABDCB-AF63-5F5E-DCA3-9D0E09728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CE349-446B-41CE-8E80-5475C16248F3}" type="slidenum">
              <a:rPr lang="en-IN" smtClean="0"/>
              <a:t>‹#›</a:t>
            </a:fld>
            <a:endParaRPr lang="en-IN"/>
          </a:p>
        </p:txBody>
      </p:sp>
    </p:spTree>
    <p:extLst>
      <p:ext uri="{BB962C8B-B14F-4D97-AF65-F5344CB8AC3E}">
        <p14:creationId xmlns:p14="http://schemas.microsoft.com/office/powerpoint/2010/main" val="296540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BD05-FACD-95BF-6D6C-F53B32E00860}"/>
              </a:ext>
            </a:extLst>
          </p:cNvPr>
          <p:cNvSpPr>
            <a:spLocks noGrp="1"/>
          </p:cNvSpPr>
          <p:nvPr>
            <p:ph type="ctrTitle"/>
          </p:nvPr>
        </p:nvSpPr>
        <p:spPr>
          <a:xfrm>
            <a:off x="1524000" y="870155"/>
            <a:ext cx="9144000" cy="973393"/>
          </a:xfrm>
        </p:spPr>
        <p:txBody>
          <a:bodyPr/>
          <a:lstStyle/>
          <a:p>
            <a:r>
              <a:rPr lang="en-IN" dirty="0"/>
              <a:t>Music Recommendation</a:t>
            </a:r>
          </a:p>
        </p:txBody>
      </p:sp>
      <p:sp>
        <p:nvSpPr>
          <p:cNvPr id="3" name="Subtitle 2">
            <a:extLst>
              <a:ext uri="{FF2B5EF4-FFF2-40B4-BE49-F238E27FC236}">
                <a16:creationId xmlns:a16="http://schemas.microsoft.com/office/drawing/2014/main" id="{6067EF62-230D-BBE1-2B5A-336C6077F5C6}"/>
              </a:ext>
            </a:extLst>
          </p:cNvPr>
          <p:cNvSpPr>
            <a:spLocks noGrp="1"/>
          </p:cNvSpPr>
          <p:nvPr>
            <p:ph type="subTitle" idx="1"/>
          </p:nvPr>
        </p:nvSpPr>
        <p:spPr>
          <a:xfrm>
            <a:off x="781665" y="2344994"/>
            <a:ext cx="10899059" cy="4144296"/>
          </a:xfrm>
        </p:spPr>
        <p:txBody>
          <a:bodyPr>
            <a:normAutofit fontScale="85000" lnSpcReduction="20000"/>
          </a:bodyPr>
          <a:lstStyle/>
          <a:p>
            <a:pPr algn="just"/>
            <a:endParaRPr lang="en-IN" dirty="0"/>
          </a:p>
          <a:p>
            <a:pPr algn="just"/>
            <a:endParaRPr lang="en-IN" dirty="0"/>
          </a:p>
          <a:p>
            <a:pPr algn="just"/>
            <a:endParaRPr lang="en-IN" dirty="0"/>
          </a:p>
          <a:p>
            <a:pPr algn="just"/>
            <a:r>
              <a:rPr lang="en-IN" sz="2100" dirty="0"/>
              <a:t>Guided By:-                                                                                                                                               Presented by:</a:t>
            </a:r>
          </a:p>
          <a:p>
            <a:pPr algn="just"/>
            <a:r>
              <a:rPr lang="en-IN" sz="2100" dirty="0"/>
              <a:t>Prof: Neha </a:t>
            </a:r>
            <a:r>
              <a:rPr lang="en-IN" sz="2100" dirty="0" err="1"/>
              <a:t>Ramchandhani</a:t>
            </a:r>
            <a:r>
              <a:rPr lang="en-IN" sz="2100" dirty="0"/>
              <a:t>                                                                                                                      </a:t>
            </a:r>
            <a:r>
              <a:rPr lang="en-IN" sz="2100" b="0" i="0" dirty="0" err="1">
                <a:solidFill>
                  <a:srgbClr val="222222"/>
                </a:solidFill>
                <a:effectLst/>
              </a:rPr>
              <a:t>Ritisha</a:t>
            </a:r>
            <a:r>
              <a:rPr lang="en-IN" sz="2100" b="0" i="0" dirty="0">
                <a:solidFill>
                  <a:srgbClr val="222222"/>
                </a:solidFill>
                <a:effectLst/>
              </a:rPr>
              <a:t> </a:t>
            </a:r>
            <a:r>
              <a:rPr lang="en-IN" sz="2100" b="0" i="0" dirty="0" err="1">
                <a:solidFill>
                  <a:srgbClr val="222222"/>
                </a:solidFill>
                <a:effectLst/>
              </a:rPr>
              <a:t>Danole</a:t>
            </a:r>
            <a:endParaRPr lang="en-IN" sz="2100" b="0" i="0" dirty="0">
              <a:solidFill>
                <a:srgbClr val="222222"/>
              </a:solidFill>
              <a:effectLst/>
            </a:endParaRPr>
          </a:p>
          <a:p>
            <a:pPr algn="just"/>
            <a:r>
              <a:rPr lang="en-IN" sz="2100" dirty="0">
                <a:solidFill>
                  <a:srgbClr val="222222"/>
                </a:solidFill>
              </a:rPr>
              <a:t>                                                                                                                                                                    Aditya Patidar</a:t>
            </a:r>
          </a:p>
          <a:p>
            <a:pPr algn="just"/>
            <a:r>
              <a:rPr lang="en-IN" sz="2100" b="0" i="0" dirty="0">
                <a:solidFill>
                  <a:srgbClr val="222222"/>
                </a:solidFill>
                <a:effectLst/>
              </a:rPr>
              <a:t>                                                                                                                                                                    Anubhav Patel</a:t>
            </a:r>
          </a:p>
          <a:p>
            <a:pPr algn="just"/>
            <a:r>
              <a:rPr lang="en-IN" sz="2100" dirty="0">
                <a:solidFill>
                  <a:srgbClr val="222222"/>
                </a:solidFill>
              </a:rPr>
              <a:t>                                                                                                                                                                    </a:t>
            </a:r>
            <a:r>
              <a:rPr lang="en-IN" sz="2100" dirty="0" err="1">
                <a:solidFill>
                  <a:srgbClr val="222222"/>
                </a:solidFill>
              </a:rPr>
              <a:t>Anandkumar</a:t>
            </a:r>
            <a:r>
              <a:rPr lang="en-IN" sz="2100" dirty="0">
                <a:solidFill>
                  <a:srgbClr val="222222"/>
                </a:solidFill>
              </a:rPr>
              <a:t> Pal</a:t>
            </a:r>
          </a:p>
          <a:p>
            <a:pPr algn="just"/>
            <a:r>
              <a:rPr lang="en-IN" sz="2100" b="0" i="0" dirty="0">
                <a:solidFill>
                  <a:srgbClr val="222222"/>
                </a:solidFill>
                <a:effectLst/>
              </a:rPr>
              <a:t>                                                                                                                                                                    Radhakrishna Yadav</a:t>
            </a:r>
          </a:p>
          <a:p>
            <a:pPr algn="just"/>
            <a:r>
              <a:rPr lang="en-IN" sz="2100" b="0" i="0" dirty="0">
                <a:solidFill>
                  <a:srgbClr val="222222"/>
                </a:solidFill>
                <a:effectLst/>
              </a:rPr>
              <a:t>                                                                                                                                                                    Ashwin Patil</a:t>
            </a:r>
          </a:p>
          <a:p>
            <a:pPr algn="just"/>
            <a:r>
              <a:rPr lang="en-IN" sz="2100" b="0" i="0" dirty="0">
                <a:solidFill>
                  <a:srgbClr val="222222"/>
                </a:solidFill>
                <a:effectLst/>
              </a:rPr>
              <a:t>                                                                                                                                                                    </a:t>
            </a:r>
            <a:r>
              <a:rPr lang="en-IN" sz="2100" b="0" i="0" dirty="0" err="1">
                <a:solidFill>
                  <a:srgbClr val="222222"/>
                </a:solidFill>
                <a:effectLst/>
              </a:rPr>
              <a:t>Nayankumar</a:t>
            </a:r>
            <a:r>
              <a:rPr lang="en-IN" sz="2100" b="0" i="0" dirty="0">
                <a:solidFill>
                  <a:srgbClr val="222222"/>
                </a:solidFill>
                <a:effectLst/>
              </a:rPr>
              <a:t> Mallick</a:t>
            </a:r>
          </a:p>
          <a:p>
            <a:pPr algn="just"/>
            <a:r>
              <a:rPr lang="en-IN" sz="2000" b="0" i="0" dirty="0">
                <a:solidFill>
                  <a:srgbClr val="222222"/>
                </a:solidFill>
                <a:effectLst/>
                <a:latin typeface="Calibri" panose="020F0502020204030204" pitchFamily="34" charset="0"/>
              </a:rPr>
              <a:t>                                                                                               </a:t>
            </a:r>
            <a:r>
              <a:rPr lang="en-IN" sz="2000" dirty="0">
                <a:solidFill>
                  <a:srgbClr val="222222"/>
                </a:solidFill>
                <a:latin typeface="Calibri" panose="020F0502020204030204" pitchFamily="34" charset="0"/>
              </a:rPr>
              <a:t> </a:t>
            </a:r>
            <a:br>
              <a:rPr lang="en-IN" sz="2000" b="0" i="0" dirty="0">
                <a:solidFill>
                  <a:srgbClr val="000000"/>
                </a:solidFill>
                <a:effectLst/>
                <a:latin typeface="docs-Calibri"/>
              </a:rPr>
            </a:br>
            <a:endParaRPr lang="en-IN" sz="2000" dirty="0"/>
          </a:p>
        </p:txBody>
      </p:sp>
    </p:spTree>
    <p:extLst>
      <p:ext uri="{BB962C8B-B14F-4D97-AF65-F5344CB8AC3E}">
        <p14:creationId xmlns:p14="http://schemas.microsoft.com/office/powerpoint/2010/main" val="160995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26D1-5E86-312C-E543-0C41E09711F5}"/>
              </a:ext>
            </a:extLst>
          </p:cNvPr>
          <p:cNvSpPr>
            <a:spLocks noGrp="1"/>
          </p:cNvSpPr>
          <p:nvPr>
            <p:ph type="title"/>
          </p:nvPr>
        </p:nvSpPr>
        <p:spPr>
          <a:xfrm>
            <a:off x="737419" y="335628"/>
            <a:ext cx="10616381" cy="5755456"/>
          </a:xfrm>
        </p:spPr>
        <p:txBody>
          <a:bodyPr/>
          <a:lstStyle/>
          <a:p>
            <a:r>
              <a:rPr lang="en-IN" dirty="0">
                <a:latin typeface="+mn-lt"/>
              </a:rPr>
              <a:t>Model Recommended:-</a:t>
            </a:r>
            <a:br>
              <a:rPr lang="en-IN" dirty="0">
                <a:latin typeface="+mn-lt"/>
              </a:rPr>
            </a:br>
            <a:r>
              <a:rPr lang="en-IN" dirty="0">
                <a:latin typeface="+mn-lt"/>
              </a:rPr>
              <a:t>1]Song Recommendation.</a:t>
            </a:r>
            <a:br>
              <a:rPr lang="en-IN" dirty="0">
                <a:latin typeface="+mn-lt"/>
              </a:rPr>
            </a:br>
            <a:r>
              <a:rPr lang="en-IN" dirty="0">
                <a:latin typeface="+mn-lt"/>
              </a:rPr>
              <a:t>       </a:t>
            </a:r>
            <a:r>
              <a:rPr lang="en-IN" sz="2400" dirty="0">
                <a:latin typeface="+mn-lt"/>
              </a:rPr>
              <a:t>recommender = Spotify Recommender (</a:t>
            </a:r>
            <a:r>
              <a:rPr lang="en-IN" sz="2400" dirty="0" err="1">
                <a:latin typeface="+mn-lt"/>
              </a:rPr>
              <a:t>music_data</a:t>
            </a:r>
            <a:r>
              <a:rPr lang="en-IN" sz="2400" dirty="0">
                <a:latin typeface="+mn-lt"/>
              </a:rPr>
              <a:t>)</a:t>
            </a:r>
            <a:br>
              <a:rPr lang="en-IN" sz="2400" dirty="0">
                <a:latin typeface="+mn-lt"/>
              </a:rPr>
            </a:br>
            <a:r>
              <a:rPr lang="en-IN" sz="2400" dirty="0">
                <a:latin typeface="+mn-lt"/>
              </a:rPr>
              <a:t>             </a:t>
            </a:r>
            <a:r>
              <a:rPr lang="fr-FR" sz="2400" dirty="0" err="1">
                <a:latin typeface="+mn-lt"/>
              </a:rPr>
              <a:t>recommender.get_recommendations</a:t>
            </a:r>
            <a:r>
              <a:rPr lang="fr-FR" sz="2400" dirty="0">
                <a:latin typeface="+mn-lt"/>
              </a:rPr>
              <a:t>('Lag </a:t>
            </a:r>
            <a:r>
              <a:rPr lang="fr-FR" sz="2400" dirty="0" err="1">
                <a:latin typeface="+mn-lt"/>
              </a:rPr>
              <a:t>ja</a:t>
            </a:r>
            <a:r>
              <a:rPr lang="fr-FR" sz="2400" dirty="0">
                <a:latin typeface="+mn-lt"/>
              </a:rPr>
              <a:t> Gale', 10)</a:t>
            </a:r>
            <a:br>
              <a:rPr lang="fr-FR" sz="2400" dirty="0">
                <a:latin typeface="+mn-lt"/>
              </a:rPr>
            </a:br>
            <a:br>
              <a:rPr lang="fr-FR" sz="2400" dirty="0">
                <a:latin typeface="+mn-lt"/>
              </a:rPr>
            </a:br>
            <a:r>
              <a:rPr lang="fr-FR" sz="2400" dirty="0">
                <a:latin typeface="+mn-lt"/>
              </a:rPr>
              <a:t>             </a:t>
            </a:r>
            <a:r>
              <a:rPr lang="fr-FR" sz="2400" b="1" dirty="0" err="1">
                <a:latin typeface="+mn-lt"/>
              </a:rPr>
              <a:t>Recommended</a:t>
            </a:r>
            <a:r>
              <a:rPr lang="fr-FR" sz="2400" b="1" dirty="0">
                <a:latin typeface="+mn-lt"/>
              </a:rPr>
              <a:t> on basis of </a:t>
            </a:r>
            <a:r>
              <a:rPr lang="fr-FR" sz="2400" b="1" dirty="0" err="1">
                <a:latin typeface="+mn-lt"/>
              </a:rPr>
              <a:t>songs</a:t>
            </a:r>
            <a:r>
              <a:rPr lang="fr-FR" sz="2400" b="1" dirty="0">
                <a:latin typeface="+mn-lt"/>
              </a:rPr>
              <a:t> </a:t>
            </a:r>
            <a:r>
              <a:rPr lang="fr-FR" sz="2400" b="1" dirty="0" err="1">
                <a:latin typeface="+mn-lt"/>
              </a:rPr>
              <a:t>name</a:t>
            </a:r>
            <a:r>
              <a:rPr lang="fr-FR" sz="2400" b="1" dirty="0">
                <a:latin typeface="+mn-lt"/>
              </a:rPr>
              <a:t>.</a:t>
            </a:r>
            <a:br>
              <a:rPr lang="en-IN" sz="2000" dirty="0">
                <a:latin typeface="+mn-lt"/>
              </a:rPr>
            </a:br>
            <a:br>
              <a:rPr lang="en-IN" sz="2000" dirty="0">
                <a:latin typeface="+mn-lt"/>
              </a:rPr>
            </a:br>
            <a:r>
              <a:rPr lang="en-IN" dirty="0">
                <a:latin typeface="+mn-lt"/>
              </a:rPr>
              <a:t>2]Artist Recommendation.</a:t>
            </a:r>
            <a:br>
              <a:rPr lang="en-IN" dirty="0">
                <a:latin typeface="+mn-lt"/>
              </a:rPr>
            </a:br>
            <a:r>
              <a:rPr lang="en-IN" dirty="0">
                <a:latin typeface="+mn-lt"/>
              </a:rPr>
              <a:t>       </a:t>
            </a:r>
            <a:r>
              <a:rPr lang="en-US" sz="2400" dirty="0" err="1">
                <a:latin typeface="+mn-lt"/>
              </a:rPr>
              <a:t>recommender_artist</a:t>
            </a:r>
            <a:r>
              <a:rPr lang="en-US" sz="2400" dirty="0">
                <a:latin typeface="+mn-lt"/>
              </a:rPr>
              <a:t> = Spotify </a:t>
            </a:r>
            <a:r>
              <a:rPr lang="en-US" sz="2400" dirty="0" err="1">
                <a:latin typeface="+mn-lt"/>
              </a:rPr>
              <a:t>Recommender_Artist</a:t>
            </a:r>
            <a:r>
              <a:rPr lang="en-US" sz="2400" dirty="0">
                <a:latin typeface="+mn-lt"/>
              </a:rPr>
              <a:t>(</a:t>
            </a:r>
            <a:r>
              <a:rPr lang="en-US" sz="2400" dirty="0" err="1">
                <a:latin typeface="+mn-lt"/>
              </a:rPr>
              <a:t>music_data</a:t>
            </a:r>
            <a:r>
              <a:rPr lang="en-US" sz="2400" dirty="0">
                <a:latin typeface="+mn-lt"/>
              </a:rPr>
              <a:t>)</a:t>
            </a:r>
            <a:br>
              <a:rPr lang="en-IN" sz="2400" dirty="0">
                <a:latin typeface="+mn-lt"/>
              </a:rPr>
            </a:br>
            <a:r>
              <a:rPr lang="en-IN" sz="2400" dirty="0">
                <a:latin typeface="+mn-lt"/>
              </a:rPr>
              <a:t>             </a:t>
            </a:r>
            <a:r>
              <a:rPr lang="fr-FR" sz="2400" dirty="0" err="1">
                <a:latin typeface="+mn-lt"/>
              </a:rPr>
              <a:t>recommender_artist.get_recommendations_artist</a:t>
            </a:r>
            <a:r>
              <a:rPr lang="fr-FR" sz="2400" dirty="0">
                <a:latin typeface="+mn-lt"/>
              </a:rPr>
              <a:t>('</a:t>
            </a:r>
            <a:r>
              <a:rPr lang="fr-FR" sz="2400" dirty="0" err="1">
                <a:latin typeface="+mn-lt"/>
              </a:rPr>
              <a:t>Lata</a:t>
            </a:r>
            <a:r>
              <a:rPr lang="fr-FR" sz="2400" dirty="0">
                <a:latin typeface="+mn-lt"/>
              </a:rPr>
              <a:t> </a:t>
            </a:r>
            <a:r>
              <a:rPr lang="fr-FR" sz="2400" dirty="0" err="1">
                <a:latin typeface="+mn-lt"/>
              </a:rPr>
              <a:t>Mangeshkar</a:t>
            </a:r>
            <a:r>
              <a:rPr lang="fr-FR" sz="2400" dirty="0">
                <a:latin typeface="+mn-lt"/>
              </a:rPr>
              <a:t>', 10)</a:t>
            </a:r>
            <a:br>
              <a:rPr lang="fr-FR" sz="2400" dirty="0">
                <a:latin typeface="+mn-lt"/>
              </a:rPr>
            </a:br>
            <a:br>
              <a:rPr lang="fr-FR" sz="2400" dirty="0">
                <a:latin typeface="+mn-lt"/>
              </a:rPr>
            </a:br>
            <a:r>
              <a:rPr lang="fr-FR" sz="2400" b="1" dirty="0" err="1">
                <a:latin typeface="+mn-lt"/>
              </a:rPr>
              <a:t>Recommended</a:t>
            </a:r>
            <a:r>
              <a:rPr lang="fr-FR" sz="2400" b="1" dirty="0">
                <a:latin typeface="+mn-lt"/>
              </a:rPr>
              <a:t> on basis of </a:t>
            </a:r>
            <a:r>
              <a:rPr lang="fr-FR" sz="2400" b="1" dirty="0" err="1">
                <a:latin typeface="+mn-lt"/>
              </a:rPr>
              <a:t>Artist</a:t>
            </a:r>
            <a:r>
              <a:rPr lang="fr-FR" sz="2400" b="1" dirty="0">
                <a:latin typeface="+mn-lt"/>
              </a:rPr>
              <a:t> </a:t>
            </a:r>
            <a:r>
              <a:rPr lang="fr-FR" sz="2400" b="1" dirty="0" err="1">
                <a:latin typeface="+mn-lt"/>
              </a:rPr>
              <a:t>name</a:t>
            </a:r>
            <a:r>
              <a:rPr lang="fr-FR" sz="2400" dirty="0">
                <a:latin typeface="+mn-lt"/>
              </a:rPr>
              <a:t>.</a:t>
            </a:r>
            <a:endParaRPr lang="en-IN" sz="2400" dirty="0">
              <a:latin typeface="+mn-lt"/>
            </a:endParaRPr>
          </a:p>
        </p:txBody>
      </p:sp>
    </p:spTree>
    <p:extLst>
      <p:ext uri="{BB962C8B-B14F-4D97-AF65-F5344CB8AC3E}">
        <p14:creationId xmlns:p14="http://schemas.microsoft.com/office/powerpoint/2010/main" val="133174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5A91-87AE-6505-996F-946218680EA6}"/>
              </a:ext>
            </a:extLst>
          </p:cNvPr>
          <p:cNvSpPr>
            <a:spLocks noGrp="1"/>
          </p:cNvSpPr>
          <p:nvPr>
            <p:ph type="title"/>
          </p:nvPr>
        </p:nvSpPr>
        <p:spPr>
          <a:xfrm>
            <a:off x="838200" y="365126"/>
            <a:ext cx="10515600" cy="888488"/>
          </a:xfrm>
        </p:spPr>
        <p:txBody>
          <a:bodyPr/>
          <a:lstStyle/>
          <a:p>
            <a:r>
              <a:rPr lang="en-IN" dirty="0"/>
              <a:t>Model Deployment:-</a:t>
            </a:r>
          </a:p>
        </p:txBody>
      </p:sp>
      <p:pic>
        <p:nvPicPr>
          <p:cNvPr id="4" name="Picture 3">
            <a:extLst>
              <a:ext uri="{FF2B5EF4-FFF2-40B4-BE49-F238E27FC236}">
                <a16:creationId xmlns:a16="http://schemas.microsoft.com/office/drawing/2014/main" id="{7DB533E6-8297-413C-AF3F-55377380C5DC}"/>
              </a:ext>
            </a:extLst>
          </p:cNvPr>
          <p:cNvPicPr>
            <a:picLocks noChangeAspect="1"/>
          </p:cNvPicPr>
          <p:nvPr/>
        </p:nvPicPr>
        <p:blipFill>
          <a:blip r:embed="rId2"/>
          <a:stretch>
            <a:fillRect/>
          </a:stretch>
        </p:blipFill>
        <p:spPr>
          <a:xfrm>
            <a:off x="191728" y="1430594"/>
            <a:ext cx="12000271" cy="5309419"/>
          </a:xfrm>
          <a:prstGeom prst="rect">
            <a:avLst/>
          </a:prstGeom>
        </p:spPr>
      </p:pic>
    </p:spTree>
    <p:extLst>
      <p:ext uri="{BB962C8B-B14F-4D97-AF65-F5344CB8AC3E}">
        <p14:creationId xmlns:p14="http://schemas.microsoft.com/office/powerpoint/2010/main" val="173728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1E8A-4081-934F-6D42-93ECAB987750}"/>
              </a:ext>
            </a:extLst>
          </p:cNvPr>
          <p:cNvSpPr>
            <a:spLocks noGrp="1"/>
          </p:cNvSpPr>
          <p:nvPr>
            <p:ph type="title"/>
          </p:nvPr>
        </p:nvSpPr>
        <p:spPr>
          <a:xfrm>
            <a:off x="838200" y="365125"/>
            <a:ext cx="10515600" cy="4959043"/>
          </a:xfrm>
        </p:spPr>
        <p:txBody>
          <a:bodyPr>
            <a:normAutofit/>
          </a:bodyPr>
          <a:lstStyle/>
          <a:p>
            <a:r>
              <a:rPr lang="en-IN" b="1" dirty="0"/>
              <a:t>Challenges faced:</a:t>
            </a:r>
            <a:br>
              <a:rPr lang="en-IN" b="1" dirty="0"/>
            </a:br>
            <a:r>
              <a:rPr lang="en-IN" b="1" dirty="0"/>
              <a:t>1]While doing collection of data.</a:t>
            </a:r>
            <a:br>
              <a:rPr lang="en-IN" b="1" dirty="0"/>
            </a:br>
            <a:r>
              <a:rPr lang="en-IN" b="1" dirty="0"/>
              <a:t>2]We faced some issues during coding.</a:t>
            </a:r>
            <a:br>
              <a:rPr lang="en-IN" b="1" dirty="0"/>
            </a:br>
            <a:r>
              <a:rPr lang="en-IN" b="1" dirty="0"/>
              <a:t>3]To many choices are there.</a:t>
            </a:r>
            <a:br>
              <a:rPr lang="en-IN" b="1" dirty="0"/>
            </a:br>
            <a:r>
              <a:rPr lang="en-IN" b="1" dirty="0"/>
              <a:t>4]Lack of data, changing of users preference.</a:t>
            </a:r>
            <a:br>
              <a:rPr lang="en-IN" b="1" dirty="0"/>
            </a:br>
            <a:r>
              <a:rPr lang="en-IN" b="1" dirty="0"/>
              <a:t>5]There are too many choices.</a:t>
            </a:r>
          </a:p>
        </p:txBody>
      </p:sp>
    </p:spTree>
    <p:extLst>
      <p:ext uri="{BB962C8B-B14F-4D97-AF65-F5344CB8AC3E}">
        <p14:creationId xmlns:p14="http://schemas.microsoft.com/office/powerpoint/2010/main" val="300181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3905-DF0F-CE29-D279-2B2D3D4A353B}"/>
              </a:ext>
            </a:extLst>
          </p:cNvPr>
          <p:cNvSpPr>
            <a:spLocks noGrp="1"/>
          </p:cNvSpPr>
          <p:nvPr>
            <p:ph type="title"/>
          </p:nvPr>
        </p:nvSpPr>
        <p:spPr>
          <a:xfrm>
            <a:off x="838200" y="365125"/>
            <a:ext cx="10515600" cy="5136023"/>
          </a:xfrm>
        </p:spPr>
        <p:txBody>
          <a:bodyPr>
            <a:normAutofit fontScale="90000"/>
          </a:bodyPr>
          <a:lstStyle/>
          <a:p>
            <a:pPr rtl="0">
              <a:spcBef>
                <a:spcPts val="0"/>
              </a:spcBef>
              <a:spcAft>
                <a:spcPts val="0"/>
              </a:spcAft>
            </a:pPr>
            <a:br>
              <a:rPr lang="en-US" sz="1800" b="1" i="0" u="none" strike="noStrike" dirty="0">
                <a:solidFill>
                  <a:srgbClr val="000000"/>
                </a:solidFill>
                <a:effectLst/>
                <a:latin typeface="Arial" panose="020B0604020202020204" pitchFamily="34" charset="0"/>
              </a:rPr>
            </a:br>
            <a:br>
              <a:rPr lang="en-US" sz="1800" b="1" i="0" u="none" strike="noStrike" dirty="0">
                <a:solidFill>
                  <a:srgbClr val="000000"/>
                </a:solidFill>
                <a:effectLst/>
                <a:latin typeface="Arial" panose="020B0604020202020204" pitchFamily="34" charset="0"/>
              </a:rPr>
            </a:br>
            <a:br>
              <a:rPr lang="en-US" sz="1800" b="1" i="0" u="none" strike="noStrike" dirty="0">
                <a:solidFill>
                  <a:srgbClr val="000000"/>
                </a:solidFill>
                <a:effectLst/>
                <a:latin typeface="Arial" panose="020B0604020202020204" pitchFamily="34" charset="0"/>
              </a:rPr>
            </a:br>
            <a:br>
              <a:rPr lang="en-US" sz="1800" b="1" i="0" u="none" strike="noStrike" dirty="0">
                <a:solidFill>
                  <a:srgbClr val="000000"/>
                </a:solidFill>
                <a:effectLst/>
                <a:latin typeface="Arial" panose="020B0604020202020204" pitchFamily="34" charset="0"/>
              </a:rPr>
            </a:br>
            <a:br>
              <a:rPr lang="en-US" sz="1800" b="1" i="0" u="none" strike="noStrike" dirty="0">
                <a:solidFill>
                  <a:srgbClr val="000000"/>
                </a:solidFill>
                <a:effectLst/>
                <a:latin typeface="Arial" panose="020B0604020202020204" pitchFamily="34" charset="0"/>
              </a:rPr>
            </a:br>
            <a:r>
              <a:rPr lang="en-IN" sz="2800" b="1" i="0" u="none" strike="noStrike" dirty="0">
                <a:solidFill>
                  <a:srgbClr val="002776"/>
                </a:solidFill>
                <a:effectLst/>
                <a:latin typeface="Arial" panose="020B0604020202020204" pitchFamily="34" charset="0"/>
              </a:rPr>
              <a:t>Business Problem:</a:t>
            </a:r>
            <a:br>
              <a:rPr lang="en-IN" sz="2800" b="1" i="0" u="none" strike="noStrike" dirty="0">
                <a:solidFill>
                  <a:srgbClr val="002776"/>
                </a:solidFill>
                <a:effectLst/>
                <a:latin typeface="Arial" panose="020B0604020202020204" pitchFamily="34" charset="0"/>
              </a:rPr>
            </a:br>
            <a:r>
              <a:rPr lang="en-US" sz="2800" b="1" i="0" u="none" strike="noStrike" dirty="0">
                <a:solidFill>
                  <a:srgbClr val="000000"/>
                </a:solidFill>
                <a:effectLst/>
                <a:latin typeface="Arial" panose="020B0604020202020204" pitchFamily="34" charset="0"/>
              </a:rPr>
              <a:t>POC for Recommendation Engine for a Yoga, Relaxation or Devotional Songs Music application targeted for Indian users</a:t>
            </a:r>
            <a:br>
              <a:rPr lang="en-US" sz="2800" b="0" dirty="0">
                <a:effectLst/>
              </a:rPr>
            </a:br>
            <a:br>
              <a:rPr lang="en-US" sz="2800" b="0" dirty="0">
                <a:effectLst/>
              </a:rPr>
            </a:br>
            <a:br>
              <a:rPr lang="en-IN" sz="2800" b="0" dirty="0">
                <a:effectLst/>
              </a:rPr>
            </a:br>
            <a:br>
              <a:rPr lang="en-US" sz="2800" b="1" dirty="0">
                <a:solidFill>
                  <a:srgbClr val="000000"/>
                </a:solidFill>
                <a:latin typeface="Arial" panose="020B0604020202020204" pitchFamily="34" charset="0"/>
              </a:rPr>
            </a:br>
            <a:r>
              <a:rPr lang="en-US" sz="2800" b="1" i="0" u="none" strike="noStrike" dirty="0">
                <a:solidFill>
                  <a:srgbClr val="000000"/>
                </a:solidFill>
                <a:effectLst/>
                <a:latin typeface="Arial" panose="020B0604020202020204" pitchFamily="34" charset="0"/>
              </a:rPr>
              <a:t>Business objective- </a:t>
            </a:r>
            <a:r>
              <a:rPr lang="en-US" sz="2800" b="0" i="0" u="none" strike="noStrike" dirty="0">
                <a:solidFill>
                  <a:srgbClr val="000000"/>
                </a:solidFill>
                <a:effectLst/>
                <a:latin typeface="Arial" panose="020B0604020202020204" pitchFamily="34" charset="0"/>
              </a:rPr>
              <a:t>The aim of this project is to build a feature of recommendation system to support a music app. As the first phase we need to develop the proof of concept to make the client understand how effective the feature could be.</a:t>
            </a:r>
            <a:br>
              <a:rPr lang="en-US" sz="2800" b="0" dirty="0">
                <a:effectLst/>
              </a:rPr>
            </a:br>
            <a:br>
              <a:rPr lang="en-US" b="0" dirty="0">
                <a:effectLst/>
              </a:rPr>
            </a:br>
            <a:endParaRPr lang="en-IN" dirty="0"/>
          </a:p>
        </p:txBody>
      </p:sp>
    </p:spTree>
    <p:extLst>
      <p:ext uri="{BB962C8B-B14F-4D97-AF65-F5344CB8AC3E}">
        <p14:creationId xmlns:p14="http://schemas.microsoft.com/office/powerpoint/2010/main" val="361788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1A3-FAAD-505A-F21B-C19A7A018AF0}"/>
              </a:ext>
            </a:extLst>
          </p:cNvPr>
          <p:cNvSpPr>
            <a:spLocks noGrp="1"/>
          </p:cNvSpPr>
          <p:nvPr>
            <p:ph type="title"/>
          </p:nvPr>
        </p:nvSpPr>
        <p:spPr>
          <a:xfrm>
            <a:off x="838200" y="365125"/>
            <a:ext cx="10515600" cy="5725959"/>
          </a:xfrm>
        </p:spPr>
        <p:txBody>
          <a:bodyPr>
            <a:normAutofit fontScale="90000"/>
          </a:bodyPr>
          <a:lstStyle/>
          <a:p>
            <a:br>
              <a:rPr lang="en-IN" dirty="0"/>
            </a:br>
            <a:r>
              <a:rPr lang="en-IN" dirty="0">
                <a:latin typeface="+mn-lt"/>
              </a:rPr>
              <a:t>Project Architecture:</a:t>
            </a:r>
            <a:br>
              <a:rPr lang="en-IN" dirty="0">
                <a:latin typeface="+mn-lt"/>
              </a:rPr>
            </a:br>
            <a:r>
              <a:rPr lang="en-IN" dirty="0">
                <a:latin typeface="+mn-lt"/>
              </a:rPr>
              <a:t>Introduction :-</a:t>
            </a:r>
            <a:br>
              <a:rPr lang="en-IN" dirty="0">
                <a:latin typeface="+mn-lt"/>
              </a:rPr>
            </a:br>
            <a:r>
              <a:rPr lang="en-IN" sz="2700" dirty="0">
                <a:latin typeface="+mn-lt"/>
              </a:rPr>
              <a:t>A</a:t>
            </a:r>
            <a:r>
              <a:rPr lang="en-US" sz="2700" b="0" i="0" dirty="0">
                <a:effectLst/>
                <a:latin typeface="+mn-lt"/>
              </a:rPr>
              <a:t> recommender system is </a:t>
            </a:r>
            <a:r>
              <a:rPr lang="en-US" sz="2700" i="0" dirty="0">
                <a:effectLst/>
                <a:latin typeface="+mn-lt"/>
              </a:rPr>
              <a:t>a system which predicts ratings a user might give to a specific item. </a:t>
            </a:r>
            <a:r>
              <a:rPr lang="en-US" sz="2700" b="0" i="0" dirty="0">
                <a:effectLst/>
                <a:latin typeface="+mn-lt"/>
              </a:rPr>
              <a:t>These predictions will then be ranked and returned back to the user. They're used by various large name companies like Google, Instagram, Spotify.</a:t>
            </a:r>
            <a:br>
              <a:rPr lang="en-US" sz="2700" b="0" i="0" dirty="0">
                <a:effectLst/>
                <a:latin typeface="+mn-lt"/>
              </a:rPr>
            </a:br>
            <a:br>
              <a:rPr lang="en-US" sz="2700" b="0" i="0" dirty="0">
                <a:effectLst/>
                <a:latin typeface="+mn-lt"/>
              </a:rPr>
            </a:br>
            <a:br>
              <a:rPr lang="en-US" sz="2700" b="0" i="0" dirty="0">
                <a:effectLst/>
                <a:latin typeface="+mn-lt"/>
              </a:rPr>
            </a:br>
            <a:r>
              <a:rPr lang="en-US" sz="2700" b="0" i="0" dirty="0">
                <a:effectLst/>
                <a:latin typeface="+mn-lt"/>
              </a:rPr>
              <a:t>Types of Recommendation system</a:t>
            </a:r>
            <a:br>
              <a:rPr lang="en-US" sz="2700" b="0" i="0" dirty="0">
                <a:effectLst/>
                <a:latin typeface="+mn-lt"/>
              </a:rPr>
            </a:br>
            <a:r>
              <a:rPr lang="en-US" sz="2700" b="0" i="0" dirty="0">
                <a:effectLst/>
                <a:latin typeface="+mn-lt"/>
              </a:rPr>
              <a:t>1) Personalized Recommendation</a:t>
            </a:r>
            <a:br>
              <a:rPr lang="en-IN" sz="2700" dirty="0">
                <a:latin typeface="+mn-lt"/>
              </a:rPr>
            </a:br>
            <a:r>
              <a:rPr lang="en-IN" sz="2700" dirty="0">
                <a:latin typeface="+mn-lt"/>
              </a:rPr>
              <a:t>2) Non-Personalized Recommendation</a:t>
            </a:r>
            <a:br>
              <a:rPr lang="en-IN" dirty="0">
                <a:latin typeface="+mn-lt"/>
              </a:rPr>
            </a:br>
            <a:endParaRPr lang="en-IN" dirty="0">
              <a:latin typeface="+mn-lt"/>
            </a:endParaRPr>
          </a:p>
        </p:txBody>
      </p:sp>
    </p:spTree>
    <p:extLst>
      <p:ext uri="{BB962C8B-B14F-4D97-AF65-F5344CB8AC3E}">
        <p14:creationId xmlns:p14="http://schemas.microsoft.com/office/powerpoint/2010/main" val="377304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C4B1-D4A4-2A24-2211-C72BCCF89828}"/>
              </a:ext>
            </a:extLst>
          </p:cNvPr>
          <p:cNvSpPr>
            <a:spLocks noGrp="1"/>
          </p:cNvSpPr>
          <p:nvPr>
            <p:ph type="title"/>
          </p:nvPr>
        </p:nvSpPr>
        <p:spPr>
          <a:xfrm>
            <a:off x="838200" y="365125"/>
            <a:ext cx="10515600" cy="5593223"/>
          </a:xfrm>
        </p:spPr>
        <p:txBody>
          <a:bodyPr>
            <a:normAutofit/>
          </a:bodyPr>
          <a:lstStyle/>
          <a:p>
            <a:r>
              <a:rPr lang="en-IN" sz="3200" dirty="0">
                <a:latin typeface="+mn-lt"/>
              </a:rPr>
              <a:t>1]Personalized Recommendation:-</a:t>
            </a:r>
            <a:r>
              <a:rPr lang="en-US" sz="3200" i="0" dirty="0">
                <a:effectLst/>
                <a:latin typeface="+mn-lt"/>
              </a:rPr>
              <a:t>Personalized recommender system analyzes users data, their purchases, rating and their relationships with other users in more detail. In that way every user will get customized recommendation.</a:t>
            </a:r>
            <a:br>
              <a:rPr lang="en-US" sz="3200" i="0" dirty="0">
                <a:effectLst/>
                <a:latin typeface="+mn-lt"/>
              </a:rPr>
            </a:br>
            <a:br>
              <a:rPr lang="en-US" sz="3200" i="0" dirty="0">
                <a:effectLst/>
                <a:latin typeface="+mn-lt"/>
              </a:rPr>
            </a:br>
            <a:r>
              <a:rPr lang="en-US" sz="3200" i="0" dirty="0">
                <a:effectLst/>
                <a:latin typeface="+mn-lt"/>
              </a:rPr>
              <a:t>2]</a:t>
            </a:r>
            <a:r>
              <a:rPr lang="en-IN" sz="3200" dirty="0">
                <a:latin typeface="+mn-lt"/>
              </a:rPr>
              <a:t> Non-Personalized Recommendation:-</a:t>
            </a:r>
            <a:r>
              <a:rPr lang="en-US" sz="3200" i="0" dirty="0">
                <a:effectLst/>
                <a:latin typeface="+mn-lt"/>
              </a:rPr>
              <a:t>While a personalized recommendation system suggests products to a user based on their previous purchase history, a non-personalized recommender system displays products that are popular among the people in general during that time period.</a:t>
            </a:r>
            <a:br>
              <a:rPr lang="en-IN" sz="3200" dirty="0">
                <a:latin typeface="+mn-lt"/>
              </a:rPr>
            </a:br>
            <a:endParaRPr lang="en-IN" sz="3200" dirty="0">
              <a:latin typeface="+mn-lt"/>
            </a:endParaRPr>
          </a:p>
        </p:txBody>
      </p:sp>
    </p:spTree>
    <p:extLst>
      <p:ext uri="{BB962C8B-B14F-4D97-AF65-F5344CB8AC3E}">
        <p14:creationId xmlns:p14="http://schemas.microsoft.com/office/powerpoint/2010/main" val="54166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9F87-EE93-D884-9D7E-97759AA6D7B8}"/>
              </a:ext>
            </a:extLst>
          </p:cNvPr>
          <p:cNvSpPr>
            <a:spLocks noGrp="1"/>
          </p:cNvSpPr>
          <p:nvPr>
            <p:ph type="title"/>
          </p:nvPr>
        </p:nvSpPr>
        <p:spPr>
          <a:xfrm>
            <a:off x="838200" y="162232"/>
            <a:ext cx="10515600" cy="2123768"/>
          </a:xfrm>
        </p:spPr>
        <p:txBody>
          <a:bodyPr>
            <a:normAutofit fontScale="90000"/>
          </a:bodyPr>
          <a:lstStyle/>
          <a:p>
            <a:r>
              <a:rPr lang="en-IN" b="1" i="0" u="none" strike="noStrike" dirty="0">
                <a:solidFill>
                  <a:srgbClr val="002776"/>
                </a:solidFill>
                <a:effectLst/>
              </a:rPr>
              <a:t>Data set details   </a:t>
            </a:r>
            <a:br>
              <a:rPr lang="en-IN" sz="4400" b="1" i="0" u="none" strike="noStrike" dirty="0">
                <a:solidFill>
                  <a:srgbClr val="002776"/>
                </a:solidFill>
                <a:effectLst/>
              </a:rPr>
            </a:br>
            <a:r>
              <a:rPr lang="en-IN" sz="4400" b="1" i="0" u="none" strike="noStrike" dirty="0">
                <a:solidFill>
                  <a:schemeClr val="tx1">
                    <a:lumMod val="95000"/>
                    <a:lumOff val="5000"/>
                  </a:schemeClr>
                </a:solidFill>
                <a:effectLst/>
              </a:rPr>
              <a:t>Dataset name: Songs_DataList.csv</a:t>
            </a:r>
            <a:br>
              <a:rPr lang="en-IN" sz="4400" b="1" i="0" u="none" strike="noStrike" dirty="0">
                <a:solidFill>
                  <a:schemeClr val="tx1">
                    <a:lumMod val="95000"/>
                    <a:lumOff val="5000"/>
                  </a:schemeClr>
                </a:solidFill>
                <a:effectLst/>
              </a:rPr>
            </a:br>
            <a:br>
              <a:rPr lang="en-IN" sz="4400" b="1" dirty="0">
                <a:solidFill>
                  <a:schemeClr val="tx1">
                    <a:lumMod val="95000"/>
                    <a:lumOff val="5000"/>
                  </a:schemeClr>
                </a:solidFill>
              </a:rPr>
            </a:br>
            <a:endParaRPr lang="en-IN" dirty="0"/>
          </a:p>
        </p:txBody>
      </p:sp>
      <p:graphicFrame>
        <p:nvGraphicFramePr>
          <p:cNvPr id="3" name="Table 2">
            <a:extLst>
              <a:ext uri="{FF2B5EF4-FFF2-40B4-BE49-F238E27FC236}">
                <a16:creationId xmlns:a16="http://schemas.microsoft.com/office/drawing/2014/main" id="{9DFE53F0-20B5-E1CB-09BA-407A23655B4E}"/>
              </a:ext>
            </a:extLst>
          </p:cNvPr>
          <p:cNvGraphicFramePr>
            <a:graphicFrameLocks noGrp="1"/>
          </p:cNvGraphicFramePr>
          <p:nvPr>
            <p:extLst>
              <p:ext uri="{D42A27DB-BD31-4B8C-83A1-F6EECF244321}">
                <p14:modId xmlns:p14="http://schemas.microsoft.com/office/powerpoint/2010/main" val="1962867162"/>
              </p:ext>
            </p:extLst>
          </p:nvPr>
        </p:nvGraphicFramePr>
        <p:xfrm>
          <a:off x="1032387" y="1733238"/>
          <a:ext cx="10515604" cy="4682311"/>
        </p:xfrm>
        <a:graphic>
          <a:graphicData uri="http://schemas.openxmlformats.org/drawingml/2006/table">
            <a:tbl>
              <a:tblPr/>
              <a:tblGrid>
                <a:gridCol w="955964">
                  <a:extLst>
                    <a:ext uri="{9D8B030D-6E8A-4147-A177-3AD203B41FA5}">
                      <a16:colId xmlns:a16="http://schemas.microsoft.com/office/drawing/2014/main" val="3636570091"/>
                    </a:ext>
                  </a:extLst>
                </a:gridCol>
                <a:gridCol w="955964">
                  <a:extLst>
                    <a:ext uri="{9D8B030D-6E8A-4147-A177-3AD203B41FA5}">
                      <a16:colId xmlns:a16="http://schemas.microsoft.com/office/drawing/2014/main" val="2523540191"/>
                    </a:ext>
                  </a:extLst>
                </a:gridCol>
                <a:gridCol w="955964">
                  <a:extLst>
                    <a:ext uri="{9D8B030D-6E8A-4147-A177-3AD203B41FA5}">
                      <a16:colId xmlns:a16="http://schemas.microsoft.com/office/drawing/2014/main" val="71994162"/>
                    </a:ext>
                  </a:extLst>
                </a:gridCol>
                <a:gridCol w="955964">
                  <a:extLst>
                    <a:ext uri="{9D8B030D-6E8A-4147-A177-3AD203B41FA5}">
                      <a16:colId xmlns:a16="http://schemas.microsoft.com/office/drawing/2014/main" val="2263594868"/>
                    </a:ext>
                  </a:extLst>
                </a:gridCol>
                <a:gridCol w="955964">
                  <a:extLst>
                    <a:ext uri="{9D8B030D-6E8A-4147-A177-3AD203B41FA5}">
                      <a16:colId xmlns:a16="http://schemas.microsoft.com/office/drawing/2014/main" val="3395088953"/>
                    </a:ext>
                  </a:extLst>
                </a:gridCol>
                <a:gridCol w="955964">
                  <a:extLst>
                    <a:ext uri="{9D8B030D-6E8A-4147-A177-3AD203B41FA5}">
                      <a16:colId xmlns:a16="http://schemas.microsoft.com/office/drawing/2014/main" val="2404554942"/>
                    </a:ext>
                  </a:extLst>
                </a:gridCol>
                <a:gridCol w="955964">
                  <a:extLst>
                    <a:ext uri="{9D8B030D-6E8A-4147-A177-3AD203B41FA5}">
                      <a16:colId xmlns:a16="http://schemas.microsoft.com/office/drawing/2014/main" val="2507183283"/>
                    </a:ext>
                  </a:extLst>
                </a:gridCol>
                <a:gridCol w="955964">
                  <a:extLst>
                    <a:ext uri="{9D8B030D-6E8A-4147-A177-3AD203B41FA5}">
                      <a16:colId xmlns:a16="http://schemas.microsoft.com/office/drawing/2014/main" val="2732664026"/>
                    </a:ext>
                  </a:extLst>
                </a:gridCol>
                <a:gridCol w="955964">
                  <a:extLst>
                    <a:ext uri="{9D8B030D-6E8A-4147-A177-3AD203B41FA5}">
                      <a16:colId xmlns:a16="http://schemas.microsoft.com/office/drawing/2014/main" val="1521567807"/>
                    </a:ext>
                  </a:extLst>
                </a:gridCol>
                <a:gridCol w="955964">
                  <a:extLst>
                    <a:ext uri="{9D8B030D-6E8A-4147-A177-3AD203B41FA5}">
                      <a16:colId xmlns:a16="http://schemas.microsoft.com/office/drawing/2014/main" val="1431196332"/>
                    </a:ext>
                  </a:extLst>
                </a:gridCol>
                <a:gridCol w="955964">
                  <a:extLst>
                    <a:ext uri="{9D8B030D-6E8A-4147-A177-3AD203B41FA5}">
                      <a16:colId xmlns:a16="http://schemas.microsoft.com/office/drawing/2014/main" val="575273445"/>
                    </a:ext>
                  </a:extLst>
                </a:gridCol>
              </a:tblGrid>
              <a:tr h="310999">
                <a:tc>
                  <a:txBody>
                    <a:bodyPr/>
                    <a:lstStyle/>
                    <a:p>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Unnamed: 0</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artist_name</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track_name</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track_id</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track_popularity</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artist_id</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danceability</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energy</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key</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1" i="0">
                          <a:solidFill>
                            <a:srgbClr val="000000"/>
                          </a:solidFill>
                          <a:effectLst/>
                          <a:latin typeface="Helvetica Neue"/>
                        </a:rPr>
                        <a:t>loudness</a:t>
                      </a:r>
                      <a:endParaRPr lang="en-IN" sz="600">
                        <a:effectLst/>
                      </a:endParaRPr>
                    </a:p>
                  </a:txBody>
                  <a:tcPr marL="29804" marR="29804" marT="14902" marB="14902" anchor="ctr">
                    <a:lnL>
                      <a:noFill/>
                    </a:lnL>
                    <a:lnR>
                      <a:noFill/>
                    </a:lnR>
                    <a:lnT>
                      <a:noFill/>
                    </a:lnT>
                    <a:lnB>
                      <a:noFill/>
                    </a:lnB>
                    <a:solidFill>
                      <a:srgbClr val="FFFFFF"/>
                    </a:solidFill>
                  </a:tcPr>
                </a:tc>
                <a:extLst>
                  <a:ext uri="{0D108BD9-81ED-4DB2-BD59-A6C34878D82A}">
                    <a16:rowId xmlns:a16="http://schemas.microsoft.com/office/drawing/2014/main" val="2485089171"/>
                  </a:ext>
                </a:extLst>
              </a:tr>
              <a:tr h="685028">
                <a:tc>
                  <a:txBody>
                    <a:bodyPr/>
                    <a:lstStyle/>
                    <a:p>
                      <a:r>
                        <a:rPr lang="en-IN" sz="600" b="1" i="0">
                          <a:solidFill>
                            <a:srgbClr val="000000"/>
                          </a:solidFill>
                          <a:effectLst/>
                          <a:latin typeface="Helvetica Neue"/>
                        </a:rPr>
                        <a:t>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Arijit Singh</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US" sz="600" b="0" i="0">
                          <a:solidFill>
                            <a:srgbClr val="000000"/>
                          </a:solidFill>
                          <a:effectLst/>
                          <a:latin typeface="Helvetica Neue"/>
                        </a:rPr>
                        <a:t>Sawan Aaya Hai (From "Creature 3D")</a:t>
                      </a:r>
                      <a:endParaRPr lang="en-US"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1xT7kYNyV29DUsYMsWn9yh</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6</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4YRxDV8wJFPHPTeXepOstw</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0.515</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0.671</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10.0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-7.510</a:t>
                      </a:r>
                      <a:endParaRPr lang="en-IN" sz="600">
                        <a:effectLst/>
                      </a:endParaRPr>
                    </a:p>
                  </a:txBody>
                  <a:tcPr marL="29804" marR="29804" marT="14902" marB="14902" anchor="ctr">
                    <a:lnL>
                      <a:noFill/>
                    </a:lnL>
                    <a:lnR>
                      <a:noFill/>
                    </a:lnR>
                    <a:lnT>
                      <a:noFill/>
                    </a:lnT>
                    <a:lnB>
                      <a:noFill/>
                    </a:lnB>
                    <a:solidFill>
                      <a:srgbClr val="F5F5F5"/>
                    </a:solidFill>
                  </a:tcPr>
                </a:tc>
                <a:extLst>
                  <a:ext uri="{0D108BD9-81ED-4DB2-BD59-A6C34878D82A}">
                    <a16:rowId xmlns:a16="http://schemas.microsoft.com/office/drawing/2014/main" val="848407526"/>
                  </a:ext>
                </a:extLst>
              </a:tr>
              <a:tr h="778535">
                <a:tc>
                  <a:txBody>
                    <a:bodyPr/>
                    <a:lstStyle/>
                    <a:p>
                      <a:r>
                        <a:rPr lang="en-IN" sz="600" b="1" i="0">
                          <a:solidFill>
                            <a:srgbClr val="000000"/>
                          </a:solidFill>
                          <a:effectLst/>
                          <a:latin typeface="Helvetica Neue"/>
                        </a:rPr>
                        <a:t>1</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1</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Arijit Singh</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US" sz="600" b="0" i="0">
                          <a:solidFill>
                            <a:srgbClr val="000000"/>
                          </a:solidFill>
                          <a:effectLst/>
                          <a:latin typeface="Helvetica Neue"/>
                        </a:rPr>
                        <a:t>Kitni Haseen Hogi (From "Hit - The First Case")</a:t>
                      </a:r>
                      <a:endParaRPr lang="en-US"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3GwKiQJwMXD2vFhTEN3N3r</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0</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4YRxDV8wJFPHPTeXepOstw</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0.473</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0.473</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8.0</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-9.490</a:t>
                      </a:r>
                      <a:endParaRPr lang="en-IN" sz="600">
                        <a:effectLst/>
                      </a:endParaRPr>
                    </a:p>
                  </a:txBody>
                  <a:tcPr marL="29804" marR="29804" marT="14902" marB="14902" anchor="ctr">
                    <a:lnL>
                      <a:noFill/>
                    </a:lnL>
                    <a:lnR>
                      <a:noFill/>
                    </a:lnR>
                    <a:lnT>
                      <a:noFill/>
                    </a:lnT>
                    <a:lnB>
                      <a:noFill/>
                    </a:lnB>
                    <a:solidFill>
                      <a:srgbClr val="FFFFFF"/>
                    </a:solidFill>
                  </a:tcPr>
                </a:tc>
                <a:extLst>
                  <a:ext uri="{0D108BD9-81ED-4DB2-BD59-A6C34878D82A}">
                    <a16:rowId xmlns:a16="http://schemas.microsoft.com/office/drawing/2014/main" val="97893523"/>
                  </a:ext>
                </a:extLst>
              </a:tr>
              <a:tr h="498014">
                <a:tc>
                  <a:txBody>
                    <a:bodyPr/>
                    <a:lstStyle/>
                    <a:p>
                      <a:r>
                        <a:rPr lang="en-IN" sz="600" b="1" i="0">
                          <a:solidFill>
                            <a:srgbClr val="000000"/>
                          </a:solidFill>
                          <a:effectLst/>
                          <a:latin typeface="Helvetica Neue"/>
                        </a:rPr>
                        <a:t>2</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2</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Arijit Singh</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Tum Hi Ho</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56zZ48jdyY2oDXHVnwg5Di</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70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4YRxDV8wJFPHPTeXepOstw</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0.528</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0.449</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5.0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-6.250</a:t>
                      </a:r>
                      <a:endParaRPr lang="en-IN" sz="600">
                        <a:effectLst/>
                      </a:endParaRPr>
                    </a:p>
                  </a:txBody>
                  <a:tcPr marL="29804" marR="29804" marT="14902" marB="14902" anchor="ctr">
                    <a:lnL>
                      <a:noFill/>
                    </a:lnL>
                    <a:lnR>
                      <a:noFill/>
                    </a:lnR>
                    <a:lnT>
                      <a:noFill/>
                    </a:lnT>
                    <a:lnB>
                      <a:noFill/>
                    </a:lnB>
                    <a:solidFill>
                      <a:srgbClr val="F5F5F5"/>
                    </a:solidFill>
                  </a:tcPr>
                </a:tc>
                <a:extLst>
                  <a:ext uri="{0D108BD9-81ED-4DB2-BD59-A6C34878D82A}">
                    <a16:rowId xmlns:a16="http://schemas.microsoft.com/office/drawing/2014/main" val="3530211179"/>
                  </a:ext>
                </a:extLst>
              </a:tr>
              <a:tr h="591521">
                <a:tc>
                  <a:txBody>
                    <a:bodyPr/>
                    <a:lstStyle/>
                    <a:p>
                      <a:r>
                        <a:rPr lang="en-IN" sz="600" b="1" i="0">
                          <a:solidFill>
                            <a:srgbClr val="000000"/>
                          </a:solidFill>
                          <a:effectLst/>
                          <a:latin typeface="Helvetica Neue"/>
                        </a:rPr>
                        <a:t>3</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3</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Arijit Singh</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Hardum Humdum (From "Ludo")</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1KD6MUgh3DzLJ58UoJHOZL</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0</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4YRxDV8wJFPHPTeXepOstw</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0.590</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0.821</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2.0</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-4.933</a:t>
                      </a:r>
                      <a:endParaRPr lang="en-IN" sz="600">
                        <a:effectLst/>
                      </a:endParaRPr>
                    </a:p>
                  </a:txBody>
                  <a:tcPr marL="29804" marR="29804" marT="14902" marB="14902" anchor="ctr">
                    <a:lnL>
                      <a:noFill/>
                    </a:lnL>
                    <a:lnR>
                      <a:noFill/>
                    </a:lnR>
                    <a:lnT>
                      <a:noFill/>
                    </a:lnT>
                    <a:lnB>
                      <a:noFill/>
                    </a:lnB>
                    <a:solidFill>
                      <a:srgbClr val="FFFFFF"/>
                    </a:solidFill>
                  </a:tcPr>
                </a:tc>
                <a:extLst>
                  <a:ext uri="{0D108BD9-81ED-4DB2-BD59-A6C34878D82A}">
                    <a16:rowId xmlns:a16="http://schemas.microsoft.com/office/drawing/2014/main" val="708176832"/>
                  </a:ext>
                </a:extLst>
              </a:tr>
              <a:tr h="685028">
                <a:tc>
                  <a:txBody>
                    <a:bodyPr/>
                    <a:lstStyle/>
                    <a:p>
                      <a:r>
                        <a:rPr lang="en-IN" sz="600" b="1" i="0">
                          <a:solidFill>
                            <a:srgbClr val="000000"/>
                          </a:solidFill>
                          <a:effectLst/>
                          <a:latin typeface="Helvetica Neue"/>
                        </a:rPr>
                        <a:t>4</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4</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Jeet Gannguli</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US" sz="600" b="0" i="0">
                          <a:solidFill>
                            <a:srgbClr val="000000"/>
                          </a:solidFill>
                          <a:effectLst/>
                          <a:latin typeface="Helvetica Neue"/>
                        </a:rPr>
                        <a:t>Arijit Singh Mashup (By DJ Paroma)</a:t>
                      </a:r>
                      <a:endParaRPr lang="en-US"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5Ox43gIWUNW6pAgx3F3oi7</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51</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2kkQthS9OLpK4UqNWYqoVl</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0.583</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0.766</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9.0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-5.142</a:t>
                      </a:r>
                      <a:endParaRPr lang="en-IN" sz="600">
                        <a:effectLst/>
                      </a:endParaRPr>
                    </a:p>
                  </a:txBody>
                  <a:tcPr marL="29804" marR="29804" marT="14902" marB="14902" anchor="ctr">
                    <a:lnL>
                      <a:noFill/>
                    </a:lnL>
                    <a:lnR>
                      <a:noFill/>
                    </a:lnR>
                    <a:lnT>
                      <a:noFill/>
                    </a:lnT>
                    <a:lnB>
                      <a:noFill/>
                    </a:lnB>
                    <a:solidFill>
                      <a:srgbClr val="F5F5F5"/>
                    </a:solidFill>
                  </a:tcPr>
                </a:tc>
                <a:extLst>
                  <a:ext uri="{0D108BD9-81ED-4DB2-BD59-A6C34878D82A}">
                    <a16:rowId xmlns:a16="http://schemas.microsoft.com/office/drawing/2014/main" val="1415705669"/>
                  </a:ext>
                </a:extLst>
              </a:tr>
              <a:tr h="167636">
                <a:tc>
                  <a:txBody>
                    <a:bodyPr/>
                    <a:lstStyle/>
                    <a:p>
                      <a:r>
                        <a:rPr lang="en-IN" sz="600" b="1"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tc>
                  <a:txBody>
                    <a:bodyPr/>
                    <a:lstStyle/>
                    <a:p>
                      <a:r>
                        <a:rPr lang="en-IN" sz="600" b="0" i="0">
                          <a:solidFill>
                            <a:srgbClr val="000000"/>
                          </a:solidFill>
                          <a:effectLst/>
                          <a:latin typeface="Helvetica Neue"/>
                        </a:rPr>
                        <a:t>...</a:t>
                      </a:r>
                      <a:endParaRPr lang="en-IN" sz="600">
                        <a:effectLst/>
                      </a:endParaRPr>
                    </a:p>
                  </a:txBody>
                  <a:tcPr marL="29804" marR="29804" marT="14902" marB="14902" anchor="ctr">
                    <a:lnL>
                      <a:noFill/>
                    </a:lnL>
                    <a:lnR>
                      <a:noFill/>
                    </a:lnR>
                    <a:lnT>
                      <a:noFill/>
                    </a:lnT>
                    <a:lnB>
                      <a:noFill/>
                    </a:lnB>
                    <a:solidFill>
                      <a:srgbClr val="FFFFFF"/>
                    </a:solidFill>
                  </a:tcPr>
                </a:tc>
                <a:extLst>
                  <a:ext uri="{0D108BD9-81ED-4DB2-BD59-A6C34878D82A}">
                    <a16:rowId xmlns:a16="http://schemas.microsoft.com/office/drawing/2014/main" val="2632480463"/>
                  </a:ext>
                </a:extLst>
              </a:tr>
              <a:tr h="965550">
                <a:tc>
                  <a:txBody>
                    <a:bodyPr/>
                    <a:lstStyle/>
                    <a:p>
                      <a:r>
                        <a:rPr lang="en-IN" sz="600" b="1" i="0">
                          <a:solidFill>
                            <a:srgbClr val="000000"/>
                          </a:solidFill>
                          <a:effectLst/>
                          <a:latin typeface="Helvetica Neue"/>
                        </a:rPr>
                        <a:t>30896</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995</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K. J. Yesudas</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Iru Meyyum (From "Njangal Santhushtaranu") - M...</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7jZOBec7YctC09qmelQhgT</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5</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2wPsNCwhEGb0KvChZ5DD52</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0.444</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0.477</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a:solidFill>
                            <a:srgbClr val="000000"/>
                          </a:solidFill>
                          <a:effectLst/>
                          <a:latin typeface="Helvetica Neue"/>
                        </a:rPr>
                        <a:t>0.0</a:t>
                      </a:r>
                      <a:endParaRPr lang="en-IN" sz="600">
                        <a:effectLst/>
                      </a:endParaRPr>
                    </a:p>
                  </a:txBody>
                  <a:tcPr marL="29804" marR="29804" marT="14902" marB="14902" anchor="ctr">
                    <a:lnL>
                      <a:noFill/>
                    </a:lnL>
                    <a:lnR>
                      <a:noFill/>
                    </a:lnR>
                    <a:lnT>
                      <a:noFill/>
                    </a:lnT>
                    <a:lnB>
                      <a:noFill/>
                    </a:lnB>
                    <a:solidFill>
                      <a:srgbClr val="F5F5F5"/>
                    </a:solidFill>
                  </a:tcPr>
                </a:tc>
                <a:tc>
                  <a:txBody>
                    <a:bodyPr/>
                    <a:lstStyle/>
                    <a:p>
                      <a:r>
                        <a:rPr lang="en-IN" sz="600" b="0" i="0" dirty="0">
                          <a:solidFill>
                            <a:srgbClr val="000000"/>
                          </a:solidFill>
                          <a:effectLst/>
                          <a:latin typeface="Helvetica Neue"/>
                        </a:rPr>
                        <a:t>-13.334</a:t>
                      </a:r>
                      <a:endParaRPr lang="en-IN" sz="600" dirty="0">
                        <a:effectLst/>
                      </a:endParaRPr>
                    </a:p>
                  </a:txBody>
                  <a:tcPr marL="29804" marR="29804" marT="14902" marB="14902" anchor="ctr">
                    <a:lnL>
                      <a:noFill/>
                    </a:lnL>
                    <a:lnR>
                      <a:noFill/>
                    </a:lnR>
                    <a:lnT>
                      <a:noFill/>
                    </a:lnT>
                    <a:lnB>
                      <a:noFill/>
                    </a:lnB>
                    <a:solidFill>
                      <a:srgbClr val="F5F5F5"/>
                    </a:solidFill>
                  </a:tcPr>
                </a:tc>
                <a:extLst>
                  <a:ext uri="{0D108BD9-81ED-4DB2-BD59-A6C34878D82A}">
                    <a16:rowId xmlns:a16="http://schemas.microsoft.com/office/drawing/2014/main" val="1508465144"/>
                  </a:ext>
                </a:extLst>
              </a:tr>
            </a:tbl>
          </a:graphicData>
        </a:graphic>
      </p:graphicFrame>
    </p:spTree>
    <p:extLst>
      <p:ext uri="{BB962C8B-B14F-4D97-AF65-F5344CB8AC3E}">
        <p14:creationId xmlns:p14="http://schemas.microsoft.com/office/powerpoint/2010/main" val="300011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E3BA-E092-70DE-2EFF-CC2D0325C305}"/>
              </a:ext>
            </a:extLst>
          </p:cNvPr>
          <p:cNvSpPr>
            <a:spLocks noGrp="1"/>
          </p:cNvSpPr>
          <p:nvPr>
            <p:ph type="title"/>
          </p:nvPr>
        </p:nvSpPr>
        <p:spPr>
          <a:xfrm>
            <a:off x="838200" y="365125"/>
            <a:ext cx="10515600" cy="5932436"/>
          </a:xfrm>
        </p:spPr>
        <p:txBody>
          <a:bodyPr/>
          <a:lstStyle/>
          <a:p>
            <a:r>
              <a:rPr lang="en-IN" b="1" dirty="0"/>
              <a:t>EDA(Exploratory Data Analysis):</a:t>
            </a:r>
            <a:br>
              <a:rPr lang="en-IN" b="1" dirty="0"/>
            </a:br>
            <a:r>
              <a:rPr lang="en-IN" b="1" dirty="0"/>
              <a:t>1]Music Information to check null values.</a:t>
            </a:r>
            <a:br>
              <a:rPr lang="en-IN" b="1" dirty="0"/>
            </a:br>
            <a:r>
              <a:rPr lang="en-IN" b="1" dirty="0"/>
              <a:t>2]We Describe the data.</a:t>
            </a:r>
            <a:br>
              <a:rPr lang="en-IN" b="1" dirty="0"/>
            </a:br>
            <a:r>
              <a:rPr lang="en-IN" b="1" dirty="0"/>
              <a:t>3]Data Understanding.</a:t>
            </a:r>
            <a:br>
              <a:rPr lang="en-IN" b="1" dirty="0"/>
            </a:br>
            <a:r>
              <a:rPr lang="en-IN" b="1" dirty="0"/>
              <a:t>4]check the </a:t>
            </a:r>
            <a:r>
              <a:rPr lang="en-IN" b="1" dirty="0" err="1"/>
              <a:t>isnull</a:t>
            </a:r>
            <a:r>
              <a:rPr lang="en-IN" b="1" dirty="0"/>
              <a:t> values .</a:t>
            </a:r>
            <a:br>
              <a:rPr lang="en-IN" b="1" dirty="0"/>
            </a:br>
            <a:r>
              <a:rPr lang="en-IN" b="1" dirty="0"/>
              <a:t>5] find correlational values.</a:t>
            </a:r>
            <a:endParaRPr lang="en-IN" dirty="0"/>
          </a:p>
        </p:txBody>
      </p:sp>
    </p:spTree>
    <p:extLst>
      <p:ext uri="{BB962C8B-B14F-4D97-AF65-F5344CB8AC3E}">
        <p14:creationId xmlns:p14="http://schemas.microsoft.com/office/powerpoint/2010/main" val="405312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03E2-C19E-9914-5182-054CF0DA3B49}"/>
              </a:ext>
            </a:extLst>
          </p:cNvPr>
          <p:cNvSpPr>
            <a:spLocks noGrp="1"/>
          </p:cNvSpPr>
          <p:nvPr>
            <p:ph type="title"/>
          </p:nvPr>
        </p:nvSpPr>
        <p:spPr>
          <a:xfrm>
            <a:off x="838200" y="335628"/>
            <a:ext cx="10515600" cy="6094669"/>
          </a:xfrm>
        </p:spPr>
        <p:txBody>
          <a:bodyPr>
            <a:normAutofit fontScale="90000"/>
          </a:bodyPr>
          <a:lstStyle/>
          <a:p>
            <a:r>
              <a:rPr lang="en-IN" b="1" dirty="0" err="1"/>
              <a:t>Preprocessing</a:t>
            </a:r>
            <a:r>
              <a:rPr lang="en-IN" b="1" dirty="0"/>
              <a:t>:</a:t>
            </a:r>
            <a:br>
              <a:rPr lang="en-IN" b="1" dirty="0"/>
            </a:br>
            <a:r>
              <a:rPr lang="en-IN" b="1" dirty="0"/>
              <a:t>1] Removed the repeated tracks.</a:t>
            </a:r>
            <a:br>
              <a:rPr lang="en-IN" b="1" dirty="0"/>
            </a:br>
            <a:r>
              <a:rPr lang="en-IN" b="1" dirty="0"/>
              <a:t>2] Drop the unwanted values.</a:t>
            </a:r>
            <a:br>
              <a:rPr lang="en-IN" b="1" dirty="0"/>
            </a:br>
            <a:r>
              <a:rPr lang="en-IN" b="1" dirty="0"/>
              <a:t>3]Drop </a:t>
            </a:r>
            <a:r>
              <a:rPr lang="en-IN" b="1" dirty="0" err="1"/>
              <a:t>unncecessary</a:t>
            </a:r>
            <a:r>
              <a:rPr lang="en-IN" b="1" dirty="0"/>
              <a:t> features.</a:t>
            </a:r>
            <a:br>
              <a:rPr lang="en-IN" b="1" dirty="0"/>
            </a:br>
            <a:br>
              <a:rPr lang="en-IN" b="1" dirty="0"/>
            </a:br>
            <a:r>
              <a:rPr lang="en-IN" b="1" dirty="0"/>
              <a:t>Visualizations:-</a:t>
            </a:r>
            <a:br>
              <a:rPr lang="en-IN" b="1" dirty="0"/>
            </a:br>
            <a:r>
              <a:rPr lang="en-IN" b="1" dirty="0"/>
              <a:t>1] form a heatmap.</a:t>
            </a:r>
            <a:br>
              <a:rPr lang="en-IN" b="1" dirty="0"/>
            </a:br>
            <a:r>
              <a:rPr lang="en-IN" b="1" dirty="0"/>
              <a:t>2]Shown by KDE plot.</a:t>
            </a:r>
            <a:br>
              <a:rPr lang="en-IN" b="1" dirty="0"/>
            </a:br>
            <a:r>
              <a:rPr lang="en-IN" b="1" dirty="0"/>
              <a:t>3] Visualizing most popular track.</a:t>
            </a:r>
            <a:br>
              <a:rPr lang="en-IN" b="1" dirty="0"/>
            </a:br>
            <a:r>
              <a:rPr lang="en-IN" b="1" dirty="0"/>
              <a:t>4] Visualising most popular Artist.</a:t>
            </a:r>
            <a:br>
              <a:rPr lang="en-IN" b="1" dirty="0"/>
            </a:br>
            <a:endParaRPr lang="en-IN" dirty="0"/>
          </a:p>
        </p:txBody>
      </p:sp>
    </p:spTree>
    <p:extLst>
      <p:ext uri="{BB962C8B-B14F-4D97-AF65-F5344CB8AC3E}">
        <p14:creationId xmlns:p14="http://schemas.microsoft.com/office/powerpoint/2010/main" val="221230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1837-F095-A0DE-A976-EB459977949C}"/>
              </a:ext>
            </a:extLst>
          </p:cNvPr>
          <p:cNvSpPr>
            <a:spLocks noGrp="1"/>
          </p:cNvSpPr>
          <p:nvPr>
            <p:ph type="title"/>
          </p:nvPr>
        </p:nvSpPr>
        <p:spPr>
          <a:xfrm>
            <a:off x="675968" y="309716"/>
            <a:ext cx="10515600" cy="6386052"/>
          </a:xfrm>
        </p:spPr>
        <p:txBody>
          <a:bodyPr>
            <a:normAutofit fontScale="90000"/>
          </a:bodyPr>
          <a:lstStyle/>
          <a:p>
            <a:pPr algn="l"/>
            <a:r>
              <a:rPr lang="en-IN" sz="4800" dirty="0">
                <a:latin typeface="+mn-lt"/>
              </a:rPr>
              <a:t>Model Building</a:t>
            </a:r>
            <a:br>
              <a:rPr lang="en-IN" sz="2800" dirty="0">
                <a:latin typeface="+mn-lt"/>
              </a:rPr>
            </a:br>
            <a:r>
              <a:rPr lang="en-IN" sz="2800" dirty="0">
                <a:latin typeface="+mn-lt"/>
              </a:rPr>
              <a:t>1]</a:t>
            </a:r>
            <a:r>
              <a:rPr lang="en-US" sz="2800" i="0" dirty="0">
                <a:effectLst/>
                <a:latin typeface="+mn-lt"/>
              </a:rPr>
              <a:t> Normalizing the data to get all the data in same scale for using </a:t>
            </a:r>
            <a:r>
              <a:rPr lang="en-US" sz="2800" i="0" dirty="0" err="1">
                <a:effectLst/>
                <a:latin typeface="+mn-lt"/>
              </a:rPr>
              <a:t>Manhettan</a:t>
            </a:r>
            <a:r>
              <a:rPr lang="en-US" sz="2800" i="0" dirty="0">
                <a:effectLst/>
                <a:latin typeface="+mn-lt"/>
              </a:rPr>
              <a:t> distance similarity for Recommending.</a:t>
            </a:r>
            <a:br>
              <a:rPr lang="en-US" sz="2800" i="0" dirty="0">
                <a:effectLst/>
                <a:latin typeface="+mn-lt"/>
              </a:rPr>
            </a:br>
            <a:br>
              <a:rPr lang="en-US" sz="2800" i="0" dirty="0">
                <a:effectLst/>
                <a:latin typeface="+mn-lt"/>
              </a:rPr>
            </a:br>
            <a:r>
              <a:rPr lang="en-US" sz="2800" i="0" dirty="0">
                <a:effectLst/>
                <a:latin typeface="+mn-lt"/>
              </a:rPr>
              <a:t>2] Select All the NON CATEGORICAL Features.</a:t>
            </a:r>
            <a:br>
              <a:rPr lang="en-US" sz="2800" i="0" dirty="0">
                <a:effectLst/>
                <a:latin typeface="+mn-lt"/>
              </a:rPr>
            </a:br>
            <a:br>
              <a:rPr lang="en-US" sz="2800" i="0" dirty="0">
                <a:effectLst/>
                <a:latin typeface="+mn-lt"/>
              </a:rPr>
            </a:br>
            <a:r>
              <a:rPr lang="en-US" sz="2800" i="0" dirty="0">
                <a:effectLst/>
                <a:latin typeface="+mn-lt"/>
              </a:rPr>
              <a:t>3]Form an elbow method we create a graph find k value.</a:t>
            </a:r>
            <a:br>
              <a:rPr lang="en-US" sz="2800" i="0" dirty="0">
                <a:effectLst/>
                <a:latin typeface="+mn-lt"/>
              </a:rPr>
            </a:br>
            <a:br>
              <a:rPr lang="en-US" sz="2800" i="0" dirty="0">
                <a:effectLst/>
                <a:latin typeface="+mn-lt"/>
              </a:rPr>
            </a:br>
            <a:r>
              <a:rPr lang="en-US" sz="2800" i="0" dirty="0">
                <a:effectLst/>
                <a:latin typeface="+mn-lt"/>
              </a:rPr>
              <a:t>(For example, Arijit Singh songs won't be an accurate recommendation for Pankaj </a:t>
            </a:r>
            <a:r>
              <a:rPr lang="en-US" sz="2800" i="0" dirty="0" err="1">
                <a:effectLst/>
                <a:latin typeface="+mn-lt"/>
              </a:rPr>
              <a:t>Udas</a:t>
            </a:r>
            <a:r>
              <a:rPr lang="en-US" sz="2800" i="0" dirty="0">
                <a:effectLst/>
                <a:latin typeface="+mn-lt"/>
              </a:rPr>
              <a:t> songs.)</a:t>
            </a:r>
            <a:br>
              <a:rPr lang="en-US" sz="2800" i="0" dirty="0">
                <a:effectLst/>
                <a:latin typeface="+mn-lt"/>
              </a:rPr>
            </a:br>
            <a:br>
              <a:rPr lang="en-US" sz="2800" i="0" dirty="0">
                <a:effectLst/>
                <a:latin typeface="+mn-lt"/>
              </a:rPr>
            </a:br>
            <a:r>
              <a:rPr lang="en-US" sz="2800" i="0" dirty="0">
                <a:effectLst/>
                <a:latin typeface="+mn-lt"/>
              </a:rPr>
              <a:t>That's why we will create a new feature, which would differ the songs from different groups.</a:t>
            </a:r>
            <a:br>
              <a:rPr lang="en-US" sz="2800" i="0" dirty="0">
                <a:effectLst/>
                <a:latin typeface="+mn-lt"/>
              </a:rPr>
            </a:br>
            <a:br>
              <a:rPr lang="en-US" sz="2800" i="0" dirty="0">
                <a:effectLst/>
                <a:latin typeface="+mn-lt"/>
              </a:rPr>
            </a:br>
            <a:r>
              <a:rPr lang="en-US" sz="2800" i="0" dirty="0">
                <a:effectLst/>
                <a:latin typeface="+mn-lt"/>
              </a:rPr>
              <a:t>We will use </a:t>
            </a:r>
            <a:r>
              <a:rPr lang="en-US" sz="2800" i="0" dirty="0" err="1">
                <a:effectLst/>
                <a:latin typeface="+mn-lt"/>
              </a:rPr>
              <a:t>KMeans</a:t>
            </a:r>
            <a:r>
              <a:rPr lang="en-US" sz="2800" i="0" dirty="0">
                <a:effectLst/>
                <a:latin typeface="+mn-lt"/>
              </a:rPr>
              <a:t> </a:t>
            </a:r>
            <a:r>
              <a:rPr lang="en-US" sz="2800" i="0" dirty="0" err="1">
                <a:effectLst/>
                <a:latin typeface="+mn-lt"/>
              </a:rPr>
              <a:t>clusterization</a:t>
            </a:r>
            <a:r>
              <a:rPr lang="en-US" sz="2800" i="0" dirty="0">
                <a:effectLst/>
                <a:latin typeface="+mn-lt"/>
              </a:rPr>
              <a:t> with 10 clusters for this goal.</a:t>
            </a:r>
            <a:br>
              <a:rPr lang="en-US" sz="2800" i="0" dirty="0">
                <a:effectLst/>
                <a:latin typeface="+mn-lt"/>
              </a:rPr>
            </a:br>
            <a:br>
              <a:rPr lang="en-US" sz="2800" i="0" dirty="0">
                <a:effectLst/>
                <a:latin typeface="+mn-lt"/>
              </a:rPr>
            </a:br>
            <a:br>
              <a:rPr lang="en-US" sz="2400" i="0" dirty="0">
                <a:effectLst/>
                <a:latin typeface="+mn-lt"/>
              </a:rPr>
            </a:br>
            <a:endParaRPr lang="en-IN" sz="2400" dirty="0">
              <a:latin typeface="+mn-lt"/>
            </a:endParaRPr>
          </a:p>
        </p:txBody>
      </p:sp>
    </p:spTree>
    <p:extLst>
      <p:ext uri="{BB962C8B-B14F-4D97-AF65-F5344CB8AC3E}">
        <p14:creationId xmlns:p14="http://schemas.microsoft.com/office/powerpoint/2010/main" val="275107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AD6A-B084-9FC9-6937-2F3D8602952D}"/>
              </a:ext>
            </a:extLst>
          </p:cNvPr>
          <p:cNvSpPr>
            <a:spLocks noGrp="1"/>
          </p:cNvSpPr>
          <p:nvPr>
            <p:ph type="title"/>
          </p:nvPr>
        </p:nvSpPr>
        <p:spPr>
          <a:xfrm>
            <a:off x="838200" y="365125"/>
            <a:ext cx="10515600" cy="5961933"/>
          </a:xfrm>
        </p:spPr>
        <p:txBody>
          <a:bodyPr>
            <a:normAutofit/>
          </a:bodyPr>
          <a:lstStyle/>
          <a:p>
            <a:r>
              <a:rPr lang="en-IN" sz="3600" dirty="0"/>
              <a:t>Model Training:-</a:t>
            </a:r>
            <a:br>
              <a:rPr lang="en-IN" sz="3600" dirty="0"/>
            </a:br>
            <a:r>
              <a:rPr lang="en-IN" sz="3600" dirty="0"/>
              <a:t>1]</a:t>
            </a:r>
            <a:r>
              <a:rPr lang="en-US" sz="3600" dirty="0"/>
              <a:t> Our class should understand which data to work with.</a:t>
            </a:r>
            <a:br>
              <a:rPr lang="en-US" sz="3600" dirty="0"/>
            </a:br>
            <a:r>
              <a:rPr lang="en-US" sz="3600" dirty="0"/>
              <a:t>2] Function which returns recommendations, we can also choose the amount of songs to be recommended.</a:t>
            </a:r>
            <a:br>
              <a:rPr lang="en-US" sz="3600" dirty="0"/>
            </a:br>
            <a:r>
              <a:rPr lang="en-US" sz="3600" dirty="0"/>
              <a:t>3] Choosing the data for our song.</a:t>
            </a:r>
            <a:br>
              <a:rPr lang="en-US" sz="3600" dirty="0"/>
            </a:br>
            <a:r>
              <a:rPr lang="en-US" sz="3600" dirty="0"/>
              <a:t>4] Dropping the data with our song.</a:t>
            </a:r>
            <a:br>
              <a:rPr lang="en-US" sz="3600" dirty="0"/>
            </a:br>
            <a:r>
              <a:rPr lang="en-US" sz="3600" dirty="0"/>
              <a:t>5] Indexes of non-numerical columns.</a:t>
            </a:r>
            <a:br>
              <a:rPr lang="en-US" sz="3600" dirty="0"/>
            </a:br>
            <a:r>
              <a:rPr lang="en-US" sz="3600" dirty="0"/>
              <a:t>6] Calculating the </a:t>
            </a:r>
            <a:r>
              <a:rPr lang="en-US" sz="3600" dirty="0" err="1"/>
              <a:t>manhettan</a:t>
            </a:r>
            <a:r>
              <a:rPr lang="en-US" sz="3600" dirty="0"/>
              <a:t> distances for each numerical feature.</a:t>
            </a:r>
            <a:br>
              <a:rPr lang="en-US" sz="3600" dirty="0"/>
            </a:br>
            <a:r>
              <a:rPr lang="en-US" sz="3600" dirty="0"/>
              <a:t>7] Sorting our data to be ascending by 'distance' feature.</a:t>
            </a:r>
            <a:endParaRPr lang="en-IN" sz="3600" dirty="0"/>
          </a:p>
        </p:txBody>
      </p:sp>
    </p:spTree>
    <p:extLst>
      <p:ext uri="{BB962C8B-B14F-4D97-AF65-F5344CB8AC3E}">
        <p14:creationId xmlns:p14="http://schemas.microsoft.com/office/powerpoint/2010/main" val="1662685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885</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docs-Calibri</vt:lpstr>
      <vt:lpstr>Helvetica Neue</vt:lpstr>
      <vt:lpstr>Office Theme</vt:lpstr>
      <vt:lpstr>Music Recommendation</vt:lpstr>
      <vt:lpstr>     Business Problem: POC for Recommendation Engine for a Yoga, Relaxation or Devotional Songs Music application targeted for Indian users    Business objective- The aim of this project is to build a feature of recommendation system to support a music app. As the first phase we need to develop the proof of concept to make the client understand how effective the feature could be.  </vt:lpstr>
      <vt:lpstr> Project Architecture: Introduction :- A recommender system is a system which predicts ratings a user might give to a specific item. These predictions will then be ranked and returned back to the user. They're used by various large name companies like Google, Instagram, Spotify.   Types of Recommendation system 1) Personalized Recommendation 2) Non-Personalized Recommendation </vt:lpstr>
      <vt:lpstr>1]Personalized Recommendation:-Personalized recommender system analyzes users data, their purchases, rating and their relationships with other users in more detail. In that way every user will get customized recommendation.  2] Non-Personalized Recommendation:-While a personalized recommendation system suggests products to a user based on their previous purchase history, a non-personalized recommender system displays products that are popular among the people in general during that time period. </vt:lpstr>
      <vt:lpstr>Data set details    Dataset name: Songs_DataList.csv  </vt:lpstr>
      <vt:lpstr>EDA(Exploratory Data Analysis): 1]Music Information to check null values. 2]We Describe the data. 3]Data Understanding. 4]check the isnull values . 5] find correlational values.</vt:lpstr>
      <vt:lpstr>Preprocessing: 1] Removed the repeated tracks. 2] Drop the unwanted values. 3]Drop unncecessary features.  Visualizations:- 1] form a heatmap. 2]Shown by KDE plot. 3] Visualizing most popular track. 4] Visualising most popular Artist. </vt:lpstr>
      <vt:lpstr>Model Building 1] Normalizing the data to get all the data in same scale for using Manhettan distance similarity for Recommending.  2] Select All the NON CATEGORICAL Features.  3]Form an elbow method we create a graph find k value.  (For example, Arijit Singh songs won't be an accurate recommendation for Pankaj Udas songs.)  That's why we will create a new feature, which would differ the songs from different groups.  We will use KMeans clusterization with 10 clusters for this goal.   </vt:lpstr>
      <vt:lpstr>Model Training:- 1] Our class should understand which data to work with. 2] Function which returns recommendations, we can also choose the amount of songs to be recommended. 3] Choosing the data for our song. 4] Dropping the data with our song. 5] Indexes of non-numerical columns. 6] Calculating the manhettan distances for each numerical feature. 7] Sorting our data to be ascending by 'distance' feature.</vt:lpstr>
      <vt:lpstr>Model Recommended:- 1]Song Recommendation.        recommender = Spotify Recommender (music_data)              recommender.get_recommendations('Lag ja Gale', 10)               Recommended on basis of songs name.  2]Artist Recommendation.        recommender_artist = Spotify Recommender_Artist(music_data)              recommender_artist.get_recommendations_artist('Lata Mangeshkar', 10)  Recommended on basis of Artist name.</vt:lpstr>
      <vt:lpstr>Model Deployment:-</vt:lpstr>
      <vt:lpstr>Challenges faced: 1]While doing collection of data. 2]We faced some issues during coding. 3]To many choices are there. 4]Lack of data, changing of users preference. 5]There are too many choices.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dc:title>
  <dc:creator>anubhavpatel008@outlook.com</dc:creator>
  <cp:lastModifiedBy>anubhavpatel008@outlook.com</cp:lastModifiedBy>
  <cp:revision>7</cp:revision>
  <dcterms:created xsi:type="dcterms:W3CDTF">2022-08-14T16:32:15Z</dcterms:created>
  <dcterms:modified xsi:type="dcterms:W3CDTF">2022-08-16T07:19:54Z</dcterms:modified>
</cp:coreProperties>
</file>