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59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45565"/>
            <a:ext cx="4161154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032"/>
                </a:lnTo>
                <a:lnTo>
                  <a:pt x="1535976" y="129032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032"/>
                </a:lnTo>
                <a:lnTo>
                  <a:pt x="1535976" y="129032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032"/>
                </a:lnTo>
                <a:lnTo>
                  <a:pt x="1535976" y="129032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45565"/>
            <a:ext cx="417512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675803"/>
            <a:ext cx="4358411" cy="2172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30866" y="3331252"/>
            <a:ext cx="4057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58283" y="3331252"/>
            <a:ext cx="28321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788009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832425"/>
            <a:ext cx="4483735" cy="394335"/>
            <a:chOff x="87743" y="832425"/>
            <a:chExt cx="4483735" cy="3943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124648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111948"/>
              <a:ext cx="4381765" cy="1143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838568"/>
              <a:ext cx="50800" cy="2860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832425"/>
              <a:ext cx="4432935" cy="343535"/>
            </a:xfrm>
            <a:custGeom>
              <a:avLst/>
              <a:gdLst/>
              <a:ahLst/>
              <a:cxnLst/>
              <a:rect l="l" t="t" r="r" b="b"/>
              <a:pathLst>
                <a:path w="4432935" h="343534">
                  <a:moveTo>
                    <a:pt x="4432566" y="0"/>
                  </a:moveTo>
                  <a:lnTo>
                    <a:pt x="0" y="0"/>
                  </a:lnTo>
                  <a:lnTo>
                    <a:pt x="0" y="292223"/>
                  </a:lnTo>
                  <a:lnTo>
                    <a:pt x="4008" y="311948"/>
                  </a:lnTo>
                  <a:lnTo>
                    <a:pt x="14922" y="328101"/>
                  </a:lnTo>
                  <a:lnTo>
                    <a:pt x="31075" y="339015"/>
                  </a:lnTo>
                  <a:lnTo>
                    <a:pt x="50800" y="343023"/>
                  </a:lnTo>
                  <a:lnTo>
                    <a:pt x="4381765" y="343023"/>
                  </a:lnTo>
                  <a:lnTo>
                    <a:pt x="4401490" y="339015"/>
                  </a:lnTo>
                  <a:lnTo>
                    <a:pt x="4417643" y="328101"/>
                  </a:lnTo>
                  <a:lnTo>
                    <a:pt x="4428558" y="311948"/>
                  </a:lnTo>
                  <a:lnTo>
                    <a:pt x="4432566" y="29222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0" y="876662"/>
              <a:ext cx="0" cy="267335"/>
            </a:xfrm>
            <a:custGeom>
              <a:avLst/>
              <a:gdLst/>
              <a:ahLst/>
              <a:cxnLst/>
              <a:rect l="l" t="t" r="r" b="b"/>
              <a:pathLst>
                <a:path h="267334">
                  <a:moveTo>
                    <a:pt x="0" y="2670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8639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8512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8385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53401" y="846173"/>
            <a:ext cx="23012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Fuzzy</a:t>
            </a:r>
            <a:r>
              <a:rPr sz="14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r>
              <a:rPr sz="14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b="1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F7C85D-8B14-3791-A3DA-F8EF7A82F79C}"/>
              </a:ext>
            </a:extLst>
          </p:cNvPr>
          <p:cNvSpPr txBox="1"/>
          <p:nvPr/>
        </p:nvSpPr>
        <p:spPr>
          <a:xfrm>
            <a:off x="2305050" y="173037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Dr. Diya Vadhwani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Concept</a:t>
            </a:r>
            <a:r>
              <a:rPr spc="75" dirty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dirty="0"/>
              <a:t>fuzzy</a:t>
            </a:r>
            <a:r>
              <a:rPr spc="80" dirty="0"/>
              <a:t> </a:t>
            </a:r>
            <a:r>
              <a:rPr spc="-2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376960"/>
            <a:ext cx="4317365" cy="9880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80" dirty="0">
                <a:latin typeface="Arial MT"/>
                <a:cs typeface="Arial MT"/>
              </a:rPr>
              <a:t>To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understand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concept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fuzzy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set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better,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first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clear</a:t>
            </a:r>
            <a:r>
              <a:rPr sz="1100" spc="-25" dirty="0">
                <a:latin typeface="Arial MT"/>
                <a:cs typeface="Arial MT"/>
              </a:rPr>
              <a:t> our </a:t>
            </a:r>
            <a:r>
              <a:rPr sz="1100" dirty="0">
                <a:latin typeface="Arial MT"/>
                <a:cs typeface="Arial MT"/>
              </a:rPr>
              <a:t>idea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crisp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set</a:t>
            </a:r>
            <a:r>
              <a:rPr sz="1100" spc="-2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20"/>
              </a:spcBef>
            </a:pPr>
            <a:r>
              <a:rPr sz="1100" dirty="0">
                <a:latin typeface="Arial MT"/>
                <a:cs typeface="Arial MT"/>
              </a:rPr>
              <a:t>X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entire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population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India.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1100" dirty="0">
                <a:latin typeface="Arial MT"/>
                <a:cs typeface="Arial MT"/>
              </a:rPr>
              <a:t>H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Hindu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population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{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h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h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h</a:t>
            </a:r>
            <a:r>
              <a:rPr sz="1200" baseline="-13888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...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h</a:t>
            </a:r>
            <a:r>
              <a:rPr sz="1200" i="1" baseline="-13888" dirty="0">
                <a:latin typeface="Arial"/>
                <a:cs typeface="Arial"/>
              </a:rPr>
              <a:t>L</a:t>
            </a:r>
            <a:r>
              <a:rPr sz="1200" i="1" spc="195" baseline="-13888" dirty="0">
                <a:latin typeface="Arial"/>
                <a:cs typeface="Arial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320"/>
              </a:spcBef>
            </a:pPr>
            <a:r>
              <a:rPr sz="1100" dirty="0">
                <a:latin typeface="Arial MT"/>
                <a:cs typeface="Arial MT"/>
              </a:rPr>
              <a:t>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Muslim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population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{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200" baseline="-13888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...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i="1" spc="284" baseline="-13888" dirty="0">
                <a:latin typeface="Arial"/>
                <a:cs typeface="Arial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9389" y="1748607"/>
            <a:ext cx="1750060" cy="810260"/>
            <a:chOff x="1369389" y="1748607"/>
            <a:chExt cx="1750060" cy="8102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9389" y="1748607"/>
              <a:ext cx="1749590" cy="8099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71891" y="1805311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279446" y="0"/>
                  </a:moveTo>
                  <a:lnTo>
                    <a:pt x="234118" y="3657"/>
                  </a:lnTo>
                  <a:lnTo>
                    <a:pt x="191119" y="14245"/>
                  </a:lnTo>
                  <a:lnTo>
                    <a:pt x="151024" y="31188"/>
                  </a:lnTo>
                  <a:lnTo>
                    <a:pt x="114409" y="53913"/>
                  </a:lnTo>
                  <a:lnTo>
                    <a:pt x="81848" y="81842"/>
                  </a:lnTo>
                  <a:lnTo>
                    <a:pt x="53917" y="114401"/>
                  </a:lnTo>
                  <a:lnTo>
                    <a:pt x="31191" y="151015"/>
                  </a:lnTo>
                  <a:lnTo>
                    <a:pt x="14246" y="191109"/>
                  </a:lnTo>
                  <a:lnTo>
                    <a:pt x="3657" y="234107"/>
                  </a:lnTo>
                  <a:lnTo>
                    <a:pt x="0" y="279434"/>
                  </a:lnTo>
                  <a:lnTo>
                    <a:pt x="3657" y="324762"/>
                  </a:lnTo>
                  <a:lnTo>
                    <a:pt x="14246" y="367761"/>
                  </a:lnTo>
                  <a:lnTo>
                    <a:pt x="31191" y="407856"/>
                  </a:lnTo>
                  <a:lnTo>
                    <a:pt x="53917" y="444472"/>
                  </a:lnTo>
                  <a:lnTo>
                    <a:pt x="81848" y="477033"/>
                  </a:lnTo>
                  <a:lnTo>
                    <a:pt x="114409" y="504964"/>
                  </a:lnTo>
                  <a:lnTo>
                    <a:pt x="151024" y="527689"/>
                  </a:lnTo>
                  <a:lnTo>
                    <a:pt x="191119" y="544634"/>
                  </a:lnTo>
                  <a:lnTo>
                    <a:pt x="234118" y="555223"/>
                  </a:lnTo>
                  <a:lnTo>
                    <a:pt x="279446" y="558881"/>
                  </a:lnTo>
                  <a:lnTo>
                    <a:pt x="324770" y="555223"/>
                  </a:lnTo>
                  <a:lnTo>
                    <a:pt x="367766" y="544634"/>
                  </a:lnTo>
                  <a:lnTo>
                    <a:pt x="407857" y="527689"/>
                  </a:lnTo>
                  <a:lnTo>
                    <a:pt x="444470" y="504964"/>
                  </a:lnTo>
                  <a:lnTo>
                    <a:pt x="477028" y="477033"/>
                  </a:lnTo>
                  <a:lnTo>
                    <a:pt x="504957" y="444472"/>
                  </a:lnTo>
                  <a:lnTo>
                    <a:pt x="527681" y="407856"/>
                  </a:lnTo>
                  <a:lnTo>
                    <a:pt x="544624" y="367761"/>
                  </a:lnTo>
                  <a:lnTo>
                    <a:pt x="555212" y="324762"/>
                  </a:lnTo>
                  <a:lnTo>
                    <a:pt x="558869" y="279434"/>
                  </a:lnTo>
                  <a:lnTo>
                    <a:pt x="555212" y="234107"/>
                  </a:lnTo>
                  <a:lnTo>
                    <a:pt x="544624" y="191109"/>
                  </a:lnTo>
                  <a:lnTo>
                    <a:pt x="527681" y="151015"/>
                  </a:lnTo>
                  <a:lnTo>
                    <a:pt x="504957" y="114401"/>
                  </a:lnTo>
                  <a:lnTo>
                    <a:pt x="477028" y="81842"/>
                  </a:lnTo>
                  <a:lnTo>
                    <a:pt x="444470" y="53913"/>
                  </a:lnTo>
                  <a:lnTo>
                    <a:pt x="407857" y="31188"/>
                  </a:lnTo>
                  <a:lnTo>
                    <a:pt x="367766" y="14245"/>
                  </a:lnTo>
                  <a:lnTo>
                    <a:pt x="324770" y="3657"/>
                  </a:lnTo>
                  <a:lnTo>
                    <a:pt x="279446" y="0"/>
                  </a:lnTo>
                  <a:close/>
                </a:path>
              </a:pathLst>
            </a:custGeom>
            <a:solidFill>
              <a:srgbClr val="ECCD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1891" y="1805311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558869" y="279434"/>
                  </a:moveTo>
                  <a:lnTo>
                    <a:pt x="555212" y="234107"/>
                  </a:lnTo>
                  <a:lnTo>
                    <a:pt x="544624" y="191109"/>
                  </a:lnTo>
                  <a:lnTo>
                    <a:pt x="527681" y="151015"/>
                  </a:lnTo>
                  <a:lnTo>
                    <a:pt x="504957" y="114401"/>
                  </a:lnTo>
                  <a:lnTo>
                    <a:pt x="477028" y="81842"/>
                  </a:lnTo>
                  <a:lnTo>
                    <a:pt x="444470" y="53913"/>
                  </a:lnTo>
                  <a:lnTo>
                    <a:pt x="407857" y="31188"/>
                  </a:lnTo>
                  <a:lnTo>
                    <a:pt x="367766" y="14245"/>
                  </a:lnTo>
                  <a:lnTo>
                    <a:pt x="324770" y="3657"/>
                  </a:lnTo>
                  <a:lnTo>
                    <a:pt x="279446" y="0"/>
                  </a:lnTo>
                  <a:lnTo>
                    <a:pt x="234118" y="3657"/>
                  </a:lnTo>
                  <a:lnTo>
                    <a:pt x="191119" y="14245"/>
                  </a:lnTo>
                  <a:lnTo>
                    <a:pt x="151024" y="31188"/>
                  </a:lnTo>
                  <a:lnTo>
                    <a:pt x="114409" y="53913"/>
                  </a:lnTo>
                  <a:lnTo>
                    <a:pt x="81848" y="81842"/>
                  </a:lnTo>
                  <a:lnTo>
                    <a:pt x="53917" y="114401"/>
                  </a:lnTo>
                  <a:lnTo>
                    <a:pt x="31191" y="151015"/>
                  </a:lnTo>
                  <a:lnTo>
                    <a:pt x="14246" y="191109"/>
                  </a:lnTo>
                  <a:lnTo>
                    <a:pt x="3657" y="234107"/>
                  </a:lnTo>
                  <a:lnTo>
                    <a:pt x="0" y="279434"/>
                  </a:lnTo>
                  <a:lnTo>
                    <a:pt x="3657" y="324762"/>
                  </a:lnTo>
                  <a:lnTo>
                    <a:pt x="14246" y="367761"/>
                  </a:lnTo>
                  <a:lnTo>
                    <a:pt x="31191" y="407856"/>
                  </a:lnTo>
                  <a:lnTo>
                    <a:pt x="53917" y="444472"/>
                  </a:lnTo>
                  <a:lnTo>
                    <a:pt x="81848" y="477033"/>
                  </a:lnTo>
                  <a:lnTo>
                    <a:pt x="114409" y="504964"/>
                  </a:lnTo>
                  <a:lnTo>
                    <a:pt x="151024" y="527689"/>
                  </a:lnTo>
                  <a:lnTo>
                    <a:pt x="191119" y="544634"/>
                  </a:lnTo>
                  <a:lnTo>
                    <a:pt x="234118" y="555223"/>
                  </a:lnTo>
                  <a:lnTo>
                    <a:pt x="279446" y="558881"/>
                  </a:lnTo>
                  <a:lnTo>
                    <a:pt x="324770" y="555223"/>
                  </a:lnTo>
                  <a:lnTo>
                    <a:pt x="367766" y="544634"/>
                  </a:lnTo>
                  <a:lnTo>
                    <a:pt x="407857" y="527689"/>
                  </a:lnTo>
                  <a:lnTo>
                    <a:pt x="444470" y="504964"/>
                  </a:lnTo>
                  <a:lnTo>
                    <a:pt x="477028" y="477033"/>
                  </a:lnTo>
                  <a:lnTo>
                    <a:pt x="504957" y="444472"/>
                  </a:lnTo>
                  <a:lnTo>
                    <a:pt x="527681" y="407856"/>
                  </a:lnTo>
                  <a:lnTo>
                    <a:pt x="544624" y="367761"/>
                  </a:lnTo>
                  <a:lnTo>
                    <a:pt x="555212" y="324762"/>
                  </a:lnTo>
                  <a:lnTo>
                    <a:pt x="558869" y="27943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4666" y="1983505"/>
              <a:ext cx="502284" cy="502284"/>
            </a:xfrm>
            <a:custGeom>
              <a:avLst/>
              <a:gdLst/>
              <a:ahLst/>
              <a:cxnLst/>
              <a:rect l="l" t="t" r="r" b="b"/>
              <a:pathLst>
                <a:path w="502285" h="502285">
                  <a:moveTo>
                    <a:pt x="251117" y="0"/>
                  </a:moveTo>
                  <a:lnTo>
                    <a:pt x="205989" y="4045"/>
                  </a:lnTo>
                  <a:lnTo>
                    <a:pt x="163511" y="15707"/>
                  </a:lnTo>
                  <a:lnTo>
                    <a:pt x="124392" y="34279"/>
                  </a:lnTo>
                  <a:lnTo>
                    <a:pt x="89342" y="59050"/>
                  </a:lnTo>
                  <a:lnTo>
                    <a:pt x="59073" y="89312"/>
                  </a:lnTo>
                  <a:lnTo>
                    <a:pt x="34294" y="124355"/>
                  </a:lnTo>
                  <a:lnTo>
                    <a:pt x="15715" y="163472"/>
                  </a:lnTo>
                  <a:lnTo>
                    <a:pt x="4047" y="205952"/>
                  </a:lnTo>
                  <a:lnTo>
                    <a:pt x="0" y="251088"/>
                  </a:lnTo>
                  <a:lnTo>
                    <a:pt x="4047" y="296224"/>
                  </a:lnTo>
                  <a:lnTo>
                    <a:pt x="15715" y="338706"/>
                  </a:lnTo>
                  <a:lnTo>
                    <a:pt x="34294" y="377824"/>
                  </a:lnTo>
                  <a:lnTo>
                    <a:pt x="59073" y="412869"/>
                  </a:lnTo>
                  <a:lnTo>
                    <a:pt x="89342" y="443133"/>
                  </a:lnTo>
                  <a:lnTo>
                    <a:pt x="124392" y="467906"/>
                  </a:lnTo>
                  <a:lnTo>
                    <a:pt x="163511" y="486479"/>
                  </a:lnTo>
                  <a:lnTo>
                    <a:pt x="205989" y="498142"/>
                  </a:lnTo>
                  <a:lnTo>
                    <a:pt x="251117" y="502188"/>
                  </a:lnTo>
                  <a:lnTo>
                    <a:pt x="296259" y="498142"/>
                  </a:lnTo>
                  <a:lnTo>
                    <a:pt x="338745" y="486479"/>
                  </a:lnTo>
                  <a:lnTo>
                    <a:pt x="377867" y="467906"/>
                  </a:lnTo>
                  <a:lnTo>
                    <a:pt x="412914" y="443133"/>
                  </a:lnTo>
                  <a:lnTo>
                    <a:pt x="443179" y="412869"/>
                  </a:lnTo>
                  <a:lnTo>
                    <a:pt x="467952" y="377824"/>
                  </a:lnTo>
                  <a:lnTo>
                    <a:pt x="486525" y="338706"/>
                  </a:lnTo>
                  <a:lnTo>
                    <a:pt x="498188" y="296224"/>
                  </a:lnTo>
                  <a:lnTo>
                    <a:pt x="502234" y="251088"/>
                  </a:lnTo>
                  <a:lnTo>
                    <a:pt x="498188" y="205952"/>
                  </a:lnTo>
                  <a:lnTo>
                    <a:pt x="486525" y="163472"/>
                  </a:lnTo>
                  <a:lnTo>
                    <a:pt x="467952" y="124355"/>
                  </a:lnTo>
                  <a:lnTo>
                    <a:pt x="443179" y="89312"/>
                  </a:lnTo>
                  <a:lnTo>
                    <a:pt x="412914" y="59050"/>
                  </a:lnTo>
                  <a:lnTo>
                    <a:pt x="377867" y="34279"/>
                  </a:lnTo>
                  <a:lnTo>
                    <a:pt x="338745" y="15707"/>
                  </a:lnTo>
                  <a:lnTo>
                    <a:pt x="296259" y="4045"/>
                  </a:lnTo>
                  <a:lnTo>
                    <a:pt x="251117" y="0"/>
                  </a:lnTo>
                  <a:close/>
                </a:path>
              </a:pathLst>
            </a:custGeom>
            <a:solidFill>
              <a:srgbClr val="9D3C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4666" y="1983505"/>
              <a:ext cx="502284" cy="502284"/>
            </a:xfrm>
            <a:custGeom>
              <a:avLst/>
              <a:gdLst/>
              <a:ahLst/>
              <a:cxnLst/>
              <a:rect l="l" t="t" r="r" b="b"/>
              <a:pathLst>
                <a:path w="502285" h="502285">
                  <a:moveTo>
                    <a:pt x="502234" y="251088"/>
                  </a:moveTo>
                  <a:lnTo>
                    <a:pt x="498188" y="205952"/>
                  </a:lnTo>
                  <a:lnTo>
                    <a:pt x="486525" y="163472"/>
                  </a:lnTo>
                  <a:lnTo>
                    <a:pt x="467952" y="124355"/>
                  </a:lnTo>
                  <a:lnTo>
                    <a:pt x="443179" y="89312"/>
                  </a:lnTo>
                  <a:lnTo>
                    <a:pt x="412914" y="59050"/>
                  </a:lnTo>
                  <a:lnTo>
                    <a:pt x="377867" y="34279"/>
                  </a:lnTo>
                  <a:lnTo>
                    <a:pt x="338745" y="15707"/>
                  </a:lnTo>
                  <a:lnTo>
                    <a:pt x="296259" y="4045"/>
                  </a:lnTo>
                  <a:lnTo>
                    <a:pt x="251117" y="0"/>
                  </a:lnTo>
                  <a:lnTo>
                    <a:pt x="205989" y="4045"/>
                  </a:lnTo>
                  <a:lnTo>
                    <a:pt x="163511" y="15707"/>
                  </a:lnTo>
                  <a:lnTo>
                    <a:pt x="124392" y="34279"/>
                  </a:lnTo>
                  <a:lnTo>
                    <a:pt x="89342" y="59050"/>
                  </a:lnTo>
                  <a:lnTo>
                    <a:pt x="59073" y="89312"/>
                  </a:lnTo>
                  <a:lnTo>
                    <a:pt x="34294" y="124355"/>
                  </a:lnTo>
                  <a:lnTo>
                    <a:pt x="15715" y="163472"/>
                  </a:lnTo>
                  <a:lnTo>
                    <a:pt x="4047" y="205952"/>
                  </a:lnTo>
                  <a:lnTo>
                    <a:pt x="0" y="251088"/>
                  </a:lnTo>
                  <a:lnTo>
                    <a:pt x="4047" y="296224"/>
                  </a:lnTo>
                  <a:lnTo>
                    <a:pt x="15715" y="338706"/>
                  </a:lnTo>
                  <a:lnTo>
                    <a:pt x="34294" y="377824"/>
                  </a:lnTo>
                  <a:lnTo>
                    <a:pt x="59073" y="412869"/>
                  </a:lnTo>
                  <a:lnTo>
                    <a:pt x="89342" y="443133"/>
                  </a:lnTo>
                  <a:lnTo>
                    <a:pt x="124392" y="467906"/>
                  </a:lnTo>
                  <a:lnTo>
                    <a:pt x="163511" y="486479"/>
                  </a:lnTo>
                  <a:lnTo>
                    <a:pt x="205989" y="498142"/>
                  </a:lnTo>
                  <a:lnTo>
                    <a:pt x="251117" y="502188"/>
                  </a:lnTo>
                  <a:lnTo>
                    <a:pt x="296259" y="498142"/>
                  </a:lnTo>
                  <a:lnTo>
                    <a:pt x="338745" y="486479"/>
                  </a:lnTo>
                  <a:lnTo>
                    <a:pt x="377867" y="467906"/>
                  </a:lnTo>
                  <a:lnTo>
                    <a:pt x="412914" y="443133"/>
                  </a:lnTo>
                  <a:lnTo>
                    <a:pt x="443179" y="412869"/>
                  </a:lnTo>
                  <a:lnTo>
                    <a:pt x="467952" y="377824"/>
                  </a:lnTo>
                  <a:lnTo>
                    <a:pt x="486525" y="338706"/>
                  </a:lnTo>
                  <a:lnTo>
                    <a:pt x="498188" y="296224"/>
                  </a:lnTo>
                  <a:lnTo>
                    <a:pt x="502234" y="2510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69389" y="1748607"/>
            <a:ext cx="1750060" cy="810260"/>
          </a:xfrm>
          <a:prstGeom prst="rect">
            <a:avLst/>
          </a:prstGeom>
          <a:ln w="12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80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spcBef>
                <a:spcPts val="5"/>
              </a:spcBef>
            </a:pPr>
            <a:r>
              <a:rPr sz="800" spc="-50" dirty="0">
                <a:latin typeface="Arial MT"/>
                <a:cs typeface="Arial MT"/>
              </a:rPr>
              <a:t>H</a:t>
            </a:r>
            <a:endParaRPr sz="800">
              <a:latin typeface="Arial MT"/>
              <a:cs typeface="Arial MT"/>
            </a:endParaRPr>
          </a:p>
          <a:p>
            <a:pPr marL="1123315">
              <a:lnSpc>
                <a:spcPct val="100000"/>
              </a:lnSpc>
              <a:spcBef>
                <a:spcPts val="219"/>
              </a:spcBef>
            </a:pPr>
            <a:r>
              <a:rPr sz="800" spc="-50" dirty="0">
                <a:latin typeface="Arial MT"/>
                <a:cs typeface="Arial MT"/>
              </a:rPr>
              <a:t>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1719" y="1623276"/>
            <a:ext cx="8699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b="1" spc="-50" dirty="0">
                <a:solidFill>
                  <a:srgbClr val="808080"/>
                </a:solidFill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1280" y="1607103"/>
            <a:ext cx="90487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dirty="0">
                <a:solidFill>
                  <a:srgbClr val="808080"/>
                </a:solidFill>
                <a:latin typeface="Arial MT"/>
                <a:cs typeface="Arial MT"/>
              </a:rPr>
              <a:t>Universe</a:t>
            </a:r>
            <a:r>
              <a:rPr sz="700" spc="4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808080"/>
                </a:solidFill>
                <a:latin typeface="Arial MT"/>
                <a:cs typeface="Arial MT"/>
              </a:rPr>
              <a:t>of</a:t>
            </a:r>
            <a:r>
              <a:rPr sz="700" spc="4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808080"/>
                </a:solidFill>
                <a:latin typeface="Arial MT"/>
                <a:cs typeface="Arial MT"/>
              </a:rPr>
              <a:t>discourse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844" y="2702316"/>
            <a:ext cx="3254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6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Here,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finite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individuals. </a:t>
            </a:r>
            <a:r>
              <a:rPr sz="1100" dirty="0">
                <a:latin typeface="Arial MT"/>
                <a:cs typeface="Arial MT"/>
              </a:rPr>
              <a:t>Such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crisp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set</a:t>
            </a:r>
            <a:r>
              <a:rPr sz="1100" spc="-2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75" dirty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dirty="0"/>
              <a:t>fuzzy</a:t>
            </a:r>
            <a:r>
              <a:rPr spc="80" dirty="0"/>
              <a:t> </a:t>
            </a:r>
            <a:r>
              <a:rPr spc="-2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27555"/>
            <a:ext cx="4116704" cy="166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08530">
              <a:lnSpc>
                <a:spcPct val="1456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discuss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about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set. </a:t>
            </a:r>
            <a:r>
              <a:rPr sz="1100" dirty="0">
                <a:latin typeface="Arial MT"/>
                <a:cs typeface="Arial MT"/>
              </a:rPr>
              <a:t>X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students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IT60108.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latin typeface="Arial MT"/>
                <a:cs typeface="Arial MT"/>
              </a:rPr>
              <a:t>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Good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students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570"/>
              </a:spcBef>
            </a:pPr>
            <a:r>
              <a:rPr sz="1100" dirty="0">
                <a:latin typeface="Arial MT"/>
                <a:cs typeface="Arial MT"/>
              </a:rPr>
              <a:t>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{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(s,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g)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X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}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g(s)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measurement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goodness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student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s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b="1" spc="-10" dirty="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dirty="0">
                <a:latin typeface="Arial MT"/>
                <a:cs typeface="Arial MT"/>
              </a:rPr>
              <a:t>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{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(Rajat,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0.8),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(Kabita,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0.7),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(Salman,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0.1),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(Ankit,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0.9)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}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etc.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1991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Fuzzy</a:t>
            </a:r>
            <a:r>
              <a:rPr sz="14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4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vs.</a:t>
            </a:r>
            <a:r>
              <a:rPr sz="1400" b="1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Crisp</a:t>
            </a:r>
            <a:r>
              <a:rPr sz="14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4583" y="863765"/>
          <a:ext cx="3194050" cy="1738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Crisp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Set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Fuzzy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Set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1.</a:t>
                      </a:r>
                      <a:r>
                        <a:rPr sz="11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20" dirty="0">
                          <a:latin typeface="Lucida Sans Unicode"/>
                          <a:cs typeface="Lucida Sans Unicode"/>
                        </a:rPr>
                        <a:t>|</a:t>
                      </a: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55" dirty="0">
                          <a:latin typeface="Lucida Sans Unicode"/>
                          <a:cs typeface="Lucida Sans Unicode"/>
                        </a:rPr>
                        <a:t>∈</a:t>
                      </a: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130" dirty="0">
                          <a:latin typeface="Lucida Sans Unicode"/>
                          <a:cs typeface="Lucida Sans Unicode"/>
                        </a:rPr>
                        <a:t>}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1.</a:t>
                      </a:r>
                      <a:r>
                        <a:rPr sz="11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(s,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i="1" dirty="0">
                          <a:latin typeface="Verdana"/>
                          <a:cs typeface="Verdana"/>
                        </a:rPr>
                        <a:t>µ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)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20" dirty="0">
                          <a:latin typeface="Lucida Sans Unicode"/>
                          <a:cs typeface="Lucida Sans Unicode"/>
                        </a:rPr>
                        <a:t>|</a:t>
                      </a: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55" dirty="0">
                          <a:latin typeface="Lucida Sans Unicode"/>
                          <a:cs typeface="Lucida Sans Unicode"/>
                        </a:rPr>
                        <a:t>∈</a:t>
                      </a: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and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µ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(s)</a:t>
                      </a:r>
                      <a:r>
                        <a:rPr sz="11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degree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2.</a:t>
                      </a:r>
                      <a:r>
                        <a:rPr sz="11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collection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el-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ements.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2.</a:t>
                      </a:r>
                      <a:r>
                        <a:rPr sz="1100" spc="3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1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1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collection</a:t>
                      </a:r>
                      <a:r>
                        <a:rPr sz="11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or-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dered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pairs.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869">
                <a:tc>
                  <a:txBody>
                    <a:bodyPr/>
                    <a:lstStyle/>
                    <a:p>
                      <a:pPr marL="78105" algn="just">
                        <a:lnSpc>
                          <a:spcPts val="119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3.</a:t>
                      </a:r>
                      <a:r>
                        <a:rPr sz="1100" spc="225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Inclusion</a:t>
                      </a:r>
                      <a:r>
                        <a:rPr sz="1100" spc="2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100" spc="2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el-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78105" marR="70485" algn="just">
                        <a:lnSpc>
                          <a:spcPct val="10260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ement</a:t>
                      </a:r>
                      <a:r>
                        <a:rPr sz="1100" spc="1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100" spc="1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∈</a:t>
                      </a:r>
                      <a:r>
                        <a:rPr sz="1100" spc="11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100" spc="1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into</a:t>
                      </a:r>
                      <a:r>
                        <a:rPr sz="1100" spc="1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100" spc="1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crisp,</a:t>
                      </a:r>
                      <a:r>
                        <a:rPr sz="1100" spc="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100" spc="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is,</a:t>
                      </a:r>
                      <a:r>
                        <a:rPr sz="1100" spc="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has</a:t>
                      </a:r>
                      <a:r>
                        <a:rPr sz="1100" spc="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strict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boundary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yes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just">
                        <a:lnSpc>
                          <a:spcPts val="119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3.</a:t>
                      </a:r>
                      <a:r>
                        <a:rPr sz="1100" spc="225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Inclusion</a:t>
                      </a:r>
                      <a:r>
                        <a:rPr sz="1100" spc="2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100" spc="2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el-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78105" marR="70485" algn="just">
                        <a:lnSpc>
                          <a:spcPct val="10260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ement</a:t>
                      </a:r>
                      <a:r>
                        <a:rPr sz="1100" spc="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100" spc="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∈</a:t>
                      </a:r>
                      <a:r>
                        <a:rPr sz="1100" spc="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100" spc="1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into</a:t>
                      </a:r>
                      <a:r>
                        <a:rPr sz="1100" spc="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1100" spc="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fuzzy,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is,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if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present,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then</a:t>
                      </a:r>
                      <a:r>
                        <a:rPr sz="1100" spc="2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100" spc="2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2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degree</a:t>
                      </a:r>
                      <a:r>
                        <a:rPr sz="1100" spc="2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membership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60" dirty="0"/>
              <a:t> </a:t>
            </a:r>
            <a:r>
              <a:rPr dirty="0"/>
              <a:t>set</a:t>
            </a:r>
            <a:r>
              <a:rPr spc="65" dirty="0"/>
              <a:t> </a:t>
            </a:r>
            <a:r>
              <a:rPr dirty="0"/>
              <a:t>vs.</a:t>
            </a:r>
            <a:r>
              <a:rPr spc="170" dirty="0"/>
              <a:t> </a:t>
            </a:r>
            <a:r>
              <a:rPr dirty="0"/>
              <a:t>Crisp</a:t>
            </a:r>
            <a:r>
              <a:rPr spc="65" dirty="0"/>
              <a:t> </a:t>
            </a:r>
            <a:r>
              <a:rPr spc="-2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453452"/>
            <a:ext cx="4354830" cy="17564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193675">
              <a:lnSpc>
                <a:spcPct val="102600"/>
              </a:lnSpc>
              <a:spcBef>
                <a:spcPts val="55"/>
              </a:spcBef>
            </a:pPr>
            <a:r>
              <a:rPr sz="1100" b="1" dirty="0">
                <a:latin typeface="Arial"/>
                <a:cs typeface="Arial"/>
              </a:rPr>
              <a:t>Note: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crisp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set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fuzzy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set,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but,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fuzzy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set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not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necessarily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Arial MT"/>
                <a:cs typeface="Arial MT"/>
              </a:rPr>
              <a:t>a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crisp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set.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sz="1100" spc="-10" dirty="0">
                <a:latin typeface="Arial MT"/>
                <a:cs typeface="Arial MT"/>
              </a:rPr>
              <a:t>Example: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H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 </a:t>
            </a:r>
            <a:r>
              <a:rPr sz="1100" spc="180" dirty="0">
                <a:latin typeface="Lucida Sans Unicode"/>
                <a:cs typeface="Lucida Sans Unicode"/>
              </a:rPr>
              <a:t>{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h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1), (</a:t>
            </a:r>
            <a:r>
              <a:rPr sz="1100" i="1" dirty="0">
                <a:latin typeface="Arial"/>
                <a:cs typeface="Arial"/>
              </a:rPr>
              <a:t>h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, 1),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...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 (</a:t>
            </a:r>
            <a:r>
              <a:rPr sz="1100" i="1" dirty="0">
                <a:latin typeface="Arial"/>
                <a:cs typeface="Arial"/>
              </a:rPr>
              <a:t>h</a:t>
            </a:r>
            <a:r>
              <a:rPr sz="1200" i="1" baseline="-13888" dirty="0">
                <a:latin typeface="Arial"/>
                <a:cs typeface="Arial"/>
              </a:rPr>
              <a:t>L</a:t>
            </a:r>
            <a:r>
              <a:rPr sz="1100" dirty="0">
                <a:latin typeface="Arial MT"/>
                <a:cs typeface="Arial MT"/>
              </a:rPr>
              <a:t>, 1)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1100" spc="-10" dirty="0">
                <a:latin typeface="Arial MT"/>
                <a:cs typeface="Arial MT"/>
              </a:rPr>
              <a:t>Person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{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, 1),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0), ...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</a:t>
            </a:r>
            <a:r>
              <a:rPr sz="1100" i="1" spc="-10" dirty="0">
                <a:latin typeface="Arial"/>
                <a:cs typeface="Arial"/>
              </a:rPr>
              <a:t>p</a:t>
            </a:r>
            <a:r>
              <a:rPr sz="1200" i="1" spc="-15" baseline="-13888" dirty="0">
                <a:latin typeface="Arial"/>
                <a:cs typeface="Arial"/>
              </a:rPr>
              <a:t>N</a:t>
            </a:r>
            <a:r>
              <a:rPr sz="1200" i="1" spc="-17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, 1)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38100" marR="48895">
              <a:lnSpc>
                <a:spcPct val="102600"/>
              </a:lnSpc>
              <a:spcBef>
                <a:spcPts val="570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case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extreme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degree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namely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either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0.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How</a:t>
            </a:r>
            <a:r>
              <a:rPr sz="11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decide</a:t>
            </a:r>
            <a:r>
              <a:rPr sz="11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degree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1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memberships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elements</a:t>
            </a:r>
            <a:r>
              <a:rPr sz="11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fuzzy</a:t>
            </a:r>
            <a:r>
              <a:rPr sz="11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set?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8544" y="2505773"/>
          <a:ext cx="4459603" cy="353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City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Bangalore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Bombay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Hyderabad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Kharagpur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Madras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Delhi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DoM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1206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0.95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0.90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21590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0.80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0.01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0.65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ct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0.75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5844" y="2979545"/>
            <a:ext cx="2527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How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cities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comfort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judged?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Example:</a:t>
            </a:r>
            <a:r>
              <a:rPr spc="185" dirty="0"/>
              <a:t> </a:t>
            </a:r>
            <a:r>
              <a:rPr dirty="0"/>
              <a:t>Course</a:t>
            </a:r>
            <a:r>
              <a:rPr spc="80" dirty="0"/>
              <a:t> </a:t>
            </a:r>
            <a:r>
              <a:rPr dirty="0"/>
              <a:t>evaluation</a:t>
            </a:r>
            <a:r>
              <a:rPr spc="75" dirty="0"/>
              <a:t> </a:t>
            </a:r>
            <a:r>
              <a:rPr dirty="0"/>
              <a:t>in</a:t>
            </a:r>
            <a:r>
              <a:rPr spc="80" dirty="0"/>
              <a:t> </a:t>
            </a:r>
            <a:r>
              <a:rPr dirty="0"/>
              <a:t>a</a:t>
            </a:r>
            <a:r>
              <a:rPr spc="75" dirty="0"/>
              <a:t> </a:t>
            </a:r>
            <a:r>
              <a:rPr dirty="0"/>
              <a:t>crisp</a:t>
            </a:r>
            <a:r>
              <a:rPr spc="80" dirty="0"/>
              <a:t> </a:t>
            </a:r>
            <a:r>
              <a:rPr spc="-25" dirty="0"/>
              <a:t>way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935698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93469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818969"/>
            <a:ext cx="1340485" cy="17481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sz="1100" dirty="0">
                <a:latin typeface="Arial MT"/>
                <a:cs typeface="Arial MT"/>
              </a:rPr>
              <a:t>EX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Marks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90</a:t>
            </a:r>
            <a:endParaRPr sz="11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615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80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Marks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90</a:t>
            </a:r>
            <a:endParaRPr sz="11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615"/>
              </a:spcBef>
            </a:pPr>
            <a:r>
              <a:rPr sz="1100" dirty="0">
                <a:latin typeface="Arial MT"/>
                <a:cs typeface="Arial MT"/>
              </a:rPr>
              <a:t>B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70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Marks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80</a:t>
            </a:r>
            <a:endParaRPr sz="11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620"/>
              </a:spcBef>
            </a:pPr>
            <a:r>
              <a:rPr sz="1100" dirty="0">
                <a:latin typeface="Arial MT"/>
                <a:cs typeface="Arial MT"/>
              </a:rPr>
              <a:t>C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60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Marks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70</a:t>
            </a:r>
            <a:endParaRPr sz="1100">
              <a:latin typeface="Arial MT"/>
              <a:cs typeface="Arial MT"/>
            </a:endParaRPr>
          </a:p>
          <a:p>
            <a:pPr marL="12700" marR="5080" algn="just">
              <a:lnSpc>
                <a:spcPct val="146800"/>
              </a:lnSpc>
            </a:pPr>
            <a:r>
              <a:rPr sz="1100" spc="-20" dirty="0">
                <a:latin typeface="Arial MT"/>
                <a:cs typeface="Arial MT"/>
              </a:rPr>
              <a:t>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=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50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Arial MT"/>
                <a:cs typeface="Arial MT"/>
              </a:rPr>
              <a:t>Marks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10" dirty="0">
                <a:latin typeface="Arial MT"/>
                <a:cs typeface="Arial MT"/>
              </a:rPr>
              <a:t>60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P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=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35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Arial MT"/>
                <a:cs typeface="Arial MT"/>
              </a:rPr>
              <a:t>Marks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10" dirty="0">
                <a:latin typeface="Arial MT"/>
                <a:cs typeface="Arial MT"/>
              </a:rPr>
              <a:t>50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=</a:t>
            </a:r>
            <a:r>
              <a:rPr sz="1100" spc="-5" dirty="0">
                <a:latin typeface="Arial MT"/>
                <a:cs typeface="Arial MT"/>
              </a:rPr>
              <a:t> Marks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10" dirty="0">
                <a:latin typeface="Arial MT"/>
                <a:cs typeface="Arial MT"/>
              </a:rPr>
              <a:t>35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181722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18073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427759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42613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1673796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167279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6705" y="1919820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40106" y="191750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6705" y="2165857"/>
            <a:ext cx="134416" cy="1344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40106" y="216423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6705" y="2411882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40106" y="241019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3710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r>
              <a:rPr sz="1400" b="1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Course</a:t>
            </a:r>
            <a:r>
              <a:rPr sz="14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evaluation</a:t>
            </a:r>
            <a:r>
              <a:rPr sz="14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crisp</a:t>
            </a:r>
            <a:r>
              <a:rPr sz="14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3738" y="1101026"/>
          <a:ext cx="3407406" cy="114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8115">
                <a:tc gridSpan="8">
                  <a:txBody>
                    <a:bodyPr/>
                    <a:lstStyle/>
                    <a:p>
                      <a:pPr marL="179070">
                        <a:lnSpc>
                          <a:spcPts val="1120"/>
                        </a:lnSpc>
                        <a:tabLst>
                          <a:tab pos="551815" algn="l"/>
                          <a:tab pos="924560" algn="l"/>
                          <a:tab pos="1300480" algn="l"/>
                          <a:tab pos="1759585" algn="l"/>
                          <a:tab pos="2135505" algn="l"/>
                          <a:tab pos="2499360" algn="l"/>
                        </a:tabLst>
                      </a:pPr>
                      <a:r>
                        <a:rPr sz="1000" spc="-5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1000" spc="-50" dirty="0">
                          <a:solidFill>
                            <a:srgbClr val="4AACC5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sz="1000" dirty="0">
                          <a:solidFill>
                            <a:srgbClr val="4AACC5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1000" spc="-50" dirty="0">
                          <a:solidFill>
                            <a:srgbClr val="C00000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sz="1000" dirty="0">
                          <a:solidFill>
                            <a:srgbClr val="C00000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1000" spc="-50" dirty="0">
                          <a:solidFill>
                            <a:srgbClr val="775E96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1000" dirty="0">
                          <a:solidFill>
                            <a:srgbClr val="775E96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1000" spc="-50" dirty="0">
                          <a:solidFill>
                            <a:srgbClr val="2313EC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r>
                        <a:rPr sz="1000" dirty="0">
                          <a:solidFill>
                            <a:srgbClr val="2313EC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000" spc="-25" dirty="0">
                          <a:solidFill>
                            <a:srgbClr val="F8B57D"/>
                          </a:solidFill>
                          <a:latin typeface="Arial MT"/>
                          <a:cs typeface="Arial MT"/>
                        </a:rPr>
                        <a:t>EX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3591A8"/>
                      </a:solidFill>
                      <a:prstDash val="solid"/>
                    </a:lnR>
                    <a:lnT w="19050">
                      <a:solidFill>
                        <a:srgbClr val="3591A8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591A8"/>
                      </a:solidFill>
                      <a:prstDash val="solid"/>
                    </a:lnL>
                    <a:lnR w="19050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0000"/>
                      </a:solidFill>
                      <a:prstDash val="solid"/>
                    </a:lnL>
                    <a:lnR w="19050">
                      <a:solidFill>
                        <a:srgbClr val="775E96"/>
                      </a:solidFill>
                      <a:prstDash val="solid"/>
                    </a:lnR>
                    <a:lnT w="19050">
                      <a:solidFill>
                        <a:srgbClr val="775E9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75E96"/>
                      </a:solidFill>
                      <a:prstDash val="solid"/>
                    </a:lnL>
                    <a:lnR w="19050">
                      <a:solidFill>
                        <a:srgbClr val="2313EC"/>
                      </a:solidFill>
                      <a:prstDash val="solid"/>
                    </a:lnR>
                    <a:lnT w="19050">
                      <a:solidFill>
                        <a:srgbClr val="2313E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313EC"/>
                      </a:solidFill>
                      <a:prstDash val="solid"/>
                    </a:lnL>
                    <a:lnR w="19050">
                      <a:solidFill>
                        <a:srgbClr val="17365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7365F"/>
                      </a:solidFill>
                      <a:prstDash val="solid"/>
                    </a:lnL>
                    <a:lnR w="19050">
                      <a:solidFill>
                        <a:srgbClr val="FFC000"/>
                      </a:solidFill>
                      <a:prstDash val="solid"/>
                    </a:lnR>
                    <a:lnT w="19050">
                      <a:solidFill>
                        <a:srgbClr val="FFC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C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11067" y="1182693"/>
            <a:ext cx="9588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50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067" y="2133114"/>
            <a:ext cx="9588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50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04" y="2261813"/>
            <a:ext cx="16573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5" dirty="0">
                <a:latin typeface="Arial MT"/>
                <a:cs typeface="Arial MT"/>
              </a:rPr>
              <a:t>35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8672" y="2261813"/>
            <a:ext cx="16573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5" dirty="0">
                <a:latin typeface="Arial MT"/>
                <a:cs typeface="Arial MT"/>
              </a:rPr>
              <a:t>50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6725" y="2261813"/>
            <a:ext cx="16573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5" dirty="0">
                <a:latin typeface="Arial MT"/>
                <a:cs typeface="Arial MT"/>
              </a:rPr>
              <a:t>60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4707" y="2261813"/>
            <a:ext cx="16573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5" dirty="0">
                <a:latin typeface="Arial MT"/>
                <a:cs typeface="Arial MT"/>
              </a:rPr>
              <a:t>70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519" y="2291513"/>
            <a:ext cx="98806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4175" algn="l"/>
                <a:tab pos="765175" algn="l"/>
              </a:tabLst>
            </a:pPr>
            <a:r>
              <a:rPr sz="1000" spc="-25" dirty="0">
                <a:latin typeface="Arial MT"/>
                <a:cs typeface="Arial MT"/>
              </a:rPr>
              <a:t>80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25" dirty="0">
                <a:latin typeface="Arial MT"/>
                <a:cs typeface="Arial MT"/>
              </a:rPr>
              <a:t>90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25" dirty="0">
                <a:latin typeface="Arial MT"/>
                <a:cs typeface="Arial MT"/>
              </a:rPr>
              <a:t>100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755" y="1596191"/>
            <a:ext cx="205104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0" dirty="0">
                <a:latin typeface="Symbol"/>
                <a:cs typeface="Symbol"/>
              </a:rPr>
              <a:t>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3730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r>
              <a:rPr sz="1400" b="1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Course</a:t>
            </a:r>
            <a:r>
              <a:rPr sz="14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evaluation</a:t>
            </a:r>
            <a:r>
              <a:rPr sz="14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fuzzy</a:t>
            </a:r>
            <a:r>
              <a:rPr sz="14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067" y="1182693"/>
            <a:ext cx="9588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50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067" y="2133114"/>
            <a:ext cx="9588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50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04" y="2261813"/>
            <a:ext cx="16573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5" dirty="0">
                <a:latin typeface="Arial MT"/>
                <a:cs typeface="Arial MT"/>
              </a:rPr>
              <a:t>35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8672" y="2261813"/>
            <a:ext cx="16573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5" dirty="0">
                <a:latin typeface="Arial MT"/>
                <a:cs typeface="Arial MT"/>
              </a:rPr>
              <a:t>50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6725" y="2261813"/>
            <a:ext cx="16573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5" dirty="0">
                <a:latin typeface="Arial MT"/>
                <a:cs typeface="Arial MT"/>
              </a:rPr>
              <a:t>60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4707" y="2261813"/>
            <a:ext cx="16573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5" dirty="0">
                <a:latin typeface="Arial MT"/>
                <a:cs typeface="Arial MT"/>
              </a:rPr>
              <a:t>70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519" y="2291513"/>
            <a:ext cx="98806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4175" algn="l"/>
                <a:tab pos="765175" algn="l"/>
              </a:tabLst>
            </a:pPr>
            <a:r>
              <a:rPr sz="1000" spc="-25" dirty="0">
                <a:latin typeface="Arial MT"/>
                <a:cs typeface="Arial MT"/>
              </a:rPr>
              <a:t>80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25" dirty="0">
                <a:latin typeface="Arial MT"/>
                <a:cs typeface="Arial MT"/>
              </a:rPr>
              <a:t>90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25" dirty="0">
                <a:latin typeface="Arial MT"/>
                <a:cs typeface="Arial MT"/>
              </a:rPr>
              <a:t>100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0386" y="1275861"/>
            <a:ext cx="411480" cy="985519"/>
            <a:chOff x="630386" y="1275861"/>
            <a:chExt cx="411480" cy="985519"/>
          </a:xfrm>
        </p:grpSpPr>
        <p:sp>
          <p:nvSpPr>
            <p:cNvPr id="12" name="object 12"/>
            <p:cNvSpPr/>
            <p:nvPr/>
          </p:nvSpPr>
          <p:spPr>
            <a:xfrm>
              <a:off x="637929" y="1283404"/>
              <a:ext cx="393700" cy="970280"/>
            </a:xfrm>
            <a:custGeom>
              <a:avLst/>
              <a:gdLst/>
              <a:ahLst/>
              <a:cxnLst/>
              <a:rect l="l" t="t" r="r" b="b"/>
              <a:pathLst>
                <a:path w="393700" h="970280">
                  <a:moveTo>
                    <a:pt x="0" y="0"/>
                  </a:moveTo>
                  <a:lnTo>
                    <a:pt x="178201" y="0"/>
                  </a:lnTo>
                  <a:lnTo>
                    <a:pt x="393506" y="970223"/>
                  </a:lnTo>
                </a:path>
              </a:pathLst>
            </a:custGeom>
            <a:ln w="1508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6635" y="1283404"/>
              <a:ext cx="267335" cy="970280"/>
            </a:xfrm>
            <a:custGeom>
              <a:avLst/>
              <a:gdLst/>
              <a:ahLst/>
              <a:cxnLst/>
              <a:rect l="l" t="t" r="r" b="b"/>
              <a:pathLst>
                <a:path w="267334" h="970280">
                  <a:moveTo>
                    <a:pt x="267315" y="0"/>
                  </a:moveTo>
                  <a:lnTo>
                    <a:pt x="0" y="970223"/>
                  </a:lnTo>
                </a:path>
              </a:pathLst>
            </a:custGeom>
            <a:ln w="15087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162615" y="1283404"/>
            <a:ext cx="267335" cy="970280"/>
          </a:xfrm>
          <a:custGeom>
            <a:avLst/>
            <a:gdLst/>
            <a:ahLst/>
            <a:cxnLst/>
            <a:rect l="l" t="t" r="r" b="b"/>
            <a:pathLst>
              <a:path w="267334" h="970280">
                <a:moveTo>
                  <a:pt x="0" y="970223"/>
                </a:moveTo>
                <a:lnTo>
                  <a:pt x="267315" y="0"/>
                </a:lnTo>
              </a:path>
            </a:pathLst>
          </a:custGeom>
          <a:ln w="15087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48745" y="1267618"/>
            <a:ext cx="267335" cy="989965"/>
          </a:xfrm>
          <a:custGeom>
            <a:avLst/>
            <a:gdLst/>
            <a:ahLst/>
            <a:cxnLst/>
            <a:rect l="l" t="t" r="r" b="b"/>
            <a:pathLst>
              <a:path w="267335" h="989964">
                <a:moveTo>
                  <a:pt x="0" y="989963"/>
                </a:moveTo>
                <a:lnTo>
                  <a:pt x="267315" y="0"/>
                </a:lnTo>
              </a:path>
            </a:pathLst>
          </a:custGeom>
          <a:ln w="15087">
            <a:solidFill>
              <a:srgbClr val="775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50623" y="1263637"/>
            <a:ext cx="267335" cy="990600"/>
          </a:xfrm>
          <a:custGeom>
            <a:avLst/>
            <a:gdLst/>
            <a:ahLst/>
            <a:cxnLst/>
            <a:rect l="l" t="t" r="r" b="b"/>
            <a:pathLst>
              <a:path w="267335" h="990600">
                <a:moveTo>
                  <a:pt x="0" y="989991"/>
                </a:moveTo>
                <a:lnTo>
                  <a:pt x="267315" y="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46603" y="1263637"/>
            <a:ext cx="267335" cy="990600"/>
          </a:xfrm>
          <a:custGeom>
            <a:avLst/>
            <a:gdLst/>
            <a:ahLst/>
            <a:cxnLst/>
            <a:rect l="l" t="t" r="r" b="b"/>
            <a:pathLst>
              <a:path w="267335" h="990600">
                <a:moveTo>
                  <a:pt x="0" y="989991"/>
                </a:moveTo>
                <a:lnTo>
                  <a:pt x="267315" y="0"/>
                </a:lnTo>
              </a:path>
            </a:pathLst>
          </a:custGeom>
          <a:ln w="15087">
            <a:solidFill>
              <a:srgbClr val="F59D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0378" y="1596191"/>
            <a:ext cx="205104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0" dirty="0">
                <a:latin typeface="Symbol"/>
                <a:cs typeface="Symbol"/>
              </a:rPr>
              <a:t>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63540" y="1273556"/>
            <a:ext cx="158750" cy="980440"/>
          </a:xfrm>
          <a:custGeom>
            <a:avLst/>
            <a:gdLst/>
            <a:ahLst/>
            <a:cxnLst/>
            <a:rect l="l" t="t" r="r" b="b"/>
            <a:pathLst>
              <a:path w="158750" h="980439">
                <a:moveTo>
                  <a:pt x="158419" y="0"/>
                </a:moveTo>
                <a:lnTo>
                  <a:pt x="0" y="980072"/>
                </a:lnTo>
              </a:path>
            </a:pathLst>
          </a:custGeom>
          <a:ln w="15087">
            <a:solidFill>
              <a:srgbClr val="2313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33738" y="1101026"/>
          <a:ext cx="3407406" cy="1147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2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3830">
                <a:tc rowSpan="2">
                  <a:txBody>
                    <a:bodyPr/>
                    <a:lstStyle/>
                    <a:p>
                      <a:pPr marL="39370" algn="ctr">
                        <a:lnSpc>
                          <a:spcPts val="1120"/>
                        </a:lnSpc>
                      </a:pPr>
                      <a:r>
                        <a:rPr sz="1000" spc="-5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F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 marL="155575">
                        <a:lnSpc>
                          <a:spcPts val="1120"/>
                        </a:lnSpc>
                        <a:tabLst>
                          <a:tab pos="528320" algn="l"/>
                          <a:tab pos="904875" algn="l"/>
                          <a:tab pos="1363345" algn="l"/>
                          <a:tab pos="1739900" algn="l"/>
                          <a:tab pos="2103755" algn="l"/>
                        </a:tabLst>
                      </a:pPr>
                      <a:r>
                        <a:rPr sz="1000" spc="-50" dirty="0">
                          <a:solidFill>
                            <a:srgbClr val="4AACC5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sz="1000" dirty="0">
                          <a:solidFill>
                            <a:srgbClr val="4AACC5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1500" spc="-75" baseline="8333" dirty="0">
                          <a:solidFill>
                            <a:srgbClr val="C00000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sz="1500" baseline="8333" dirty="0">
                          <a:solidFill>
                            <a:srgbClr val="C00000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1000" spc="-50" dirty="0">
                          <a:solidFill>
                            <a:srgbClr val="AB9AC0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1000" dirty="0">
                          <a:solidFill>
                            <a:srgbClr val="AB9AC0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1000" spc="-50" dirty="0">
                          <a:solidFill>
                            <a:srgbClr val="2313EC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r>
                        <a:rPr sz="1000" dirty="0">
                          <a:solidFill>
                            <a:srgbClr val="2313EC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000" spc="-25" dirty="0">
                          <a:solidFill>
                            <a:srgbClr val="F59D55"/>
                          </a:solidFill>
                          <a:latin typeface="Arial MT"/>
                          <a:cs typeface="Arial MT"/>
                        </a:rPr>
                        <a:t>EX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6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AACC5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19050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C00000"/>
                      </a:solidFill>
                      <a:prstDash val="solid"/>
                    </a:lnL>
                    <a:lnR w="19050">
                      <a:solidFill>
                        <a:srgbClr val="775E96"/>
                      </a:solidFill>
                      <a:prstDash val="solid"/>
                    </a:lnR>
                    <a:lnT w="19050">
                      <a:solidFill>
                        <a:srgbClr val="775E9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75E96"/>
                      </a:solidFill>
                      <a:prstDash val="solid"/>
                    </a:lnL>
                    <a:lnR w="19050">
                      <a:solidFill>
                        <a:srgbClr val="2313EC"/>
                      </a:solidFill>
                      <a:prstDash val="solid"/>
                    </a:lnR>
                    <a:lnT w="28575">
                      <a:solidFill>
                        <a:srgbClr val="2313EC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313EC"/>
                      </a:solidFill>
                      <a:prstDash val="solid"/>
                    </a:lnL>
                    <a:lnR w="19050">
                      <a:solidFill>
                        <a:srgbClr val="17365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7365F"/>
                      </a:solidFill>
                      <a:prstDash val="solid"/>
                    </a:lnL>
                    <a:lnR w="19050">
                      <a:solidFill>
                        <a:srgbClr val="F59D55"/>
                      </a:solidFill>
                      <a:prstDash val="solid"/>
                    </a:lnR>
                    <a:lnT w="19050">
                      <a:solidFill>
                        <a:srgbClr val="F59D55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59D55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Few</a:t>
            </a:r>
            <a:r>
              <a:rPr spc="65" dirty="0"/>
              <a:t> </a:t>
            </a:r>
            <a:r>
              <a:rPr dirty="0"/>
              <a:t>examples</a:t>
            </a:r>
            <a:r>
              <a:rPr spc="70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dirty="0"/>
              <a:t>fuzzy</a:t>
            </a:r>
            <a:r>
              <a:rPr spc="70" dirty="0"/>
              <a:t> </a:t>
            </a:r>
            <a:r>
              <a:rPr spc="-25" dirty="0"/>
              <a:t>set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927747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855839"/>
            <a:ext cx="3616960" cy="1750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High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Temperature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Arial MT"/>
                <a:cs typeface="Arial MT"/>
              </a:rPr>
              <a:t>Low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Pressure</a:t>
            </a:r>
            <a:endParaRPr sz="1100">
              <a:latin typeface="Arial MT"/>
              <a:cs typeface="Arial MT"/>
            </a:endParaRPr>
          </a:p>
          <a:p>
            <a:pPr marL="12700" marR="2266950">
              <a:lnSpc>
                <a:spcPct val="168200"/>
              </a:lnSpc>
              <a:spcBef>
                <a:spcPts val="894"/>
              </a:spcBef>
            </a:pPr>
            <a:r>
              <a:rPr sz="1100" dirty="0">
                <a:latin typeface="Arial MT"/>
                <a:cs typeface="Arial MT"/>
              </a:rPr>
              <a:t>Color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Apple Sweetness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Orange </a:t>
            </a:r>
            <a:r>
              <a:rPr sz="1100" dirty="0">
                <a:latin typeface="Arial MT"/>
                <a:cs typeface="Arial MT"/>
              </a:rPr>
              <a:t>Weight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Mango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100" dirty="0">
                <a:latin typeface="Arial MT"/>
                <a:cs typeface="Arial MT"/>
              </a:rPr>
              <a:t>Note: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Degree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range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[0...1].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209776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605686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1887715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557" y="2169744"/>
            <a:ext cx="76809" cy="7680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Some</a:t>
            </a:r>
            <a:r>
              <a:rPr spc="105" dirty="0"/>
              <a:t> </a:t>
            </a:r>
            <a:r>
              <a:rPr dirty="0"/>
              <a:t>basic</a:t>
            </a:r>
            <a:r>
              <a:rPr spc="105" dirty="0"/>
              <a:t> </a:t>
            </a:r>
            <a:r>
              <a:rPr dirty="0"/>
              <a:t>terminologies</a:t>
            </a:r>
            <a:r>
              <a:rPr spc="105" dirty="0"/>
              <a:t> </a:t>
            </a:r>
            <a:r>
              <a:rPr dirty="0"/>
              <a:t>and</a:t>
            </a:r>
            <a:r>
              <a:rPr spc="105" dirty="0"/>
              <a:t> </a:t>
            </a:r>
            <a:r>
              <a:rPr spc="-10" dirty="0"/>
              <a:t>notations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Arial"/>
                <a:cs typeface="Arial"/>
              </a:rPr>
              <a:t>Definition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1: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Membership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function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(and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Fuzzy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set)</a:t>
            </a:r>
          </a:p>
          <a:p>
            <a:pPr marL="12065" marR="238760">
              <a:lnSpc>
                <a:spcPct val="102600"/>
              </a:lnSpc>
              <a:spcBef>
                <a:spcPts val="850"/>
              </a:spcBef>
            </a:pPr>
            <a:r>
              <a:rPr dirty="0"/>
              <a:t>If</a:t>
            </a:r>
            <a:r>
              <a:rPr spc="-35" dirty="0"/>
              <a:t> </a:t>
            </a:r>
            <a:r>
              <a:rPr i="1" dirty="0">
                <a:latin typeface="Arial"/>
                <a:cs typeface="Arial"/>
              </a:rPr>
              <a:t>X</a:t>
            </a:r>
            <a:r>
              <a:rPr i="1" spc="114" dirty="0">
                <a:latin typeface="Arial"/>
                <a:cs typeface="Arial"/>
              </a:rPr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universe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discourse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x</a:t>
            </a:r>
            <a:r>
              <a:rPr spc="-15" dirty="0"/>
              <a:t> </a:t>
            </a:r>
            <a:r>
              <a:rPr spc="-155" dirty="0">
                <a:latin typeface="Lucida Sans Unicode"/>
                <a:cs typeface="Lucida Sans Unicode"/>
              </a:rPr>
              <a:t>∈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dirty="0"/>
              <a:t>X,</a:t>
            </a:r>
            <a:r>
              <a:rPr spc="-20" dirty="0"/>
              <a:t> </a:t>
            </a:r>
            <a:r>
              <a:rPr dirty="0"/>
              <a:t>then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fuzzy</a:t>
            </a:r>
            <a:r>
              <a:rPr spc="-15" dirty="0"/>
              <a:t> </a:t>
            </a:r>
            <a:r>
              <a:rPr dirty="0"/>
              <a:t>set</a:t>
            </a:r>
            <a:r>
              <a:rPr spc="-20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X</a:t>
            </a:r>
            <a:r>
              <a:rPr i="1" spc="110" dirty="0">
                <a:latin typeface="Arial"/>
                <a:cs typeface="Arial"/>
              </a:rPr>
              <a:t> </a:t>
            </a:r>
            <a:r>
              <a:rPr spc="-25" dirty="0"/>
              <a:t>is </a:t>
            </a:r>
            <a:r>
              <a:rPr dirty="0"/>
              <a:t>defined</a:t>
            </a:r>
            <a:r>
              <a:rPr spc="-30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set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ordered</a:t>
            </a:r>
            <a:r>
              <a:rPr spc="-30" dirty="0"/>
              <a:t> </a:t>
            </a:r>
            <a:r>
              <a:rPr dirty="0"/>
              <a:t>pairs,</a:t>
            </a:r>
            <a:r>
              <a:rPr spc="-25" dirty="0"/>
              <a:t> </a:t>
            </a:r>
            <a:r>
              <a:rPr dirty="0"/>
              <a:t>that</a:t>
            </a:r>
            <a:r>
              <a:rPr spc="-25" dirty="0"/>
              <a:t> is</a:t>
            </a:r>
          </a:p>
          <a:p>
            <a:pPr marL="12065" marR="30480">
              <a:lnSpc>
                <a:spcPct val="102600"/>
              </a:lnSpc>
              <a:spcBef>
                <a:spcPts val="570"/>
              </a:spcBef>
            </a:pPr>
            <a:r>
              <a:rPr i="1" dirty="0">
                <a:latin typeface="Arial"/>
                <a:cs typeface="Arial"/>
              </a:rPr>
              <a:t>A</a:t>
            </a:r>
            <a:r>
              <a:rPr i="1" spc="-60" dirty="0">
                <a:latin typeface="Arial"/>
                <a:cs typeface="Arial"/>
              </a:rPr>
              <a:t> </a:t>
            </a:r>
            <a:r>
              <a:rPr dirty="0">
                <a:latin typeface="Lucida Sans Unicode"/>
                <a:cs typeface="Lucida Sans Unicode"/>
              </a:rPr>
              <a:t>=</a:t>
            </a:r>
            <a:r>
              <a:rPr spc="-60" dirty="0">
                <a:latin typeface="Lucida Sans Unicode"/>
                <a:cs typeface="Lucida Sans Unicode"/>
              </a:rPr>
              <a:t> </a:t>
            </a:r>
            <a:r>
              <a:rPr spc="55" dirty="0">
                <a:latin typeface="Lucida Sans Unicode"/>
                <a:cs typeface="Lucida Sans Unicode"/>
              </a:rPr>
              <a:t>{(</a:t>
            </a:r>
            <a:r>
              <a:rPr i="1" spc="55" dirty="0">
                <a:latin typeface="Arial"/>
                <a:cs typeface="Arial"/>
              </a:rPr>
              <a:t>x</a:t>
            </a:r>
            <a:r>
              <a:rPr i="1" spc="55" dirty="0">
                <a:latin typeface="Verdana"/>
                <a:cs typeface="Verdana"/>
              </a:rPr>
              <a:t>,</a:t>
            </a:r>
            <a:r>
              <a:rPr i="1" spc="-204" dirty="0">
                <a:latin typeface="Verdana"/>
                <a:cs typeface="Verdana"/>
              </a:rPr>
              <a:t> </a:t>
            </a:r>
            <a:r>
              <a:rPr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))|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}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dirty="0"/>
              <a:t>where</a:t>
            </a:r>
            <a:r>
              <a:rPr sz="1100" spc="-20" dirty="0"/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/>
              <a:t>(x)</a:t>
            </a:r>
            <a:r>
              <a:rPr sz="1100" spc="-20" dirty="0"/>
              <a:t> </a:t>
            </a:r>
            <a:r>
              <a:rPr sz="1100" dirty="0"/>
              <a:t>is</a:t>
            </a:r>
            <a:r>
              <a:rPr sz="1100" spc="-20" dirty="0"/>
              <a:t> </a:t>
            </a:r>
            <a:r>
              <a:rPr sz="1100" dirty="0"/>
              <a:t>called</a:t>
            </a:r>
            <a:r>
              <a:rPr sz="1100" spc="-20" dirty="0"/>
              <a:t> </a:t>
            </a:r>
            <a:r>
              <a:rPr sz="1100" dirty="0"/>
              <a:t>the</a:t>
            </a:r>
            <a:r>
              <a:rPr sz="1100" spc="-20" dirty="0"/>
              <a:t> </a:t>
            </a:r>
            <a:r>
              <a:rPr sz="1100" dirty="0">
                <a:solidFill>
                  <a:srgbClr val="FF0000"/>
                </a:solidFill>
              </a:rPr>
              <a:t>membership</a:t>
            </a:r>
            <a:r>
              <a:rPr sz="1100" spc="-20" dirty="0">
                <a:solidFill>
                  <a:srgbClr val="FF0000"/>
                </a:solidFill>
              </a:rPr>
              <a:t> </a:t>
            </a:r>
            <a:r>
              <a:rPr sz="1100" spc="-10" dirty="0">
                <a:solidFill>
                  <a:srgbClr val="FF0000"/>
                </a:solidFill>
              </a:rPr>
              <a:t>function </a:t>
            </a:r>
            <a:r>
              <a:rPr sz="1100" dirty="0"/>
              <a:t>for</a:t>
            </a:r>
            <a:r>
              <a:rPr sz="1100" spc="-30" dirty="0"/>
              <a:t> </a:t>
            </a:r>
            <a:r>
              <a:rPr sz="1100" dirty="0"/>
              <a:t>the</a:t>
            </a:r>
            <a:r>
              <a:rPr sz="1100" spc="-30" dirty="0"/>
              <a:t> </a:t>
            </a:r>
            <a:r>
              <a:rPr sz="1100" dirty="0"/>
              <a:t>fuzzy</a:t>
            </a:r>
            <a:r>
              <a:rPr sz="1100" spc="-30" dirty="0"/>
              <a:t> </a:t>
            </a:r>
            <a:r>
              <a:rPr sz="1100" dirty="0"/>
              <a:t>set</a:t>
            </a:r>
            <a:r>
              <a:rPr sz="1100" spc="-30" dirty="0"/>
              <a:t>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spc="-25" dirty="0"/>
              <a:t>.</a:t>
            </a:r>
            <a:endParaRPr sz="110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165"/>
              </a:spcBef>
            </a:pPr>
            <a:r>
              <a:rPr b="1" spc="-10" dirty="0">
                <a:latin typeface="Arial"/>
                <a:cs typeface="Arial"/>
              </a:rPr>
              <a:t>Note:</a:t>
            </a:r>
          </a:p>
          <a:p>
            <a:pPr marL="12065" marR="690880">
              <a:lnSpc>
                <a:spcPct val="102600"/>
              </a:lnSpc>
            </a:pPr>
            <a:r>
              <a:rPr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/>
              <a:t>(x)</a:t>
            </a:r>
            <a:r>
              <a:rPr sz="1100" spc="-35" dirty="0"/>
              <a:t> </a:t>
            </a:r>
            <a:r>
              <a:rPr sz="1100" dirty="0"/>
              <a:t>map</a:t>
            </a:r>
            <a:r>
              <a:rPr sz="1100" spc="-30" dirty="0"/>
              <a:t> </a:t>
            </a:r>
            <a:r>
              <a:rPr sz="1100" dirty="0"/>
              <a:t>each</a:t>
            </a:r>
            <a:r>
              <a:rPr sz="1100" spc="-30" dirty="0"/>
              <a:t> </a:t>
            </a:r>
            <a:r>
              <a:rPr sz="1100" dirty="0"/>
              <a:t>element</a:t>
            </a:r>
            <a:r>
              <a:rPr sz="1100" spc="-35" dirty="0"/>
              <a:t> </a:t>
            </a:r>
            <a:r>
              <a:rPr sz="1100" dirty="0"/>
              <a:t>of</a:t>
            </a:r>
            <a:r>
              <a:rPr sz="1100" spc="-30" dirty="0"/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/>
              <a:t>onto</a:t>
            </a:r>
            <a:r>
              <a:rPr sz="1100" spc="-30" dirty="0"/>
              <a:t> </a:t>
            </a:r>
            <a:r>
              <a:rPr sz="1100" dirty="0"/>
              <a:t>a</a:t>
            </a:r>
            <a:r>
              <a:rPr sz="1100" spc="-30" dirty="0"/>
              <a:t> </a:t>
            </a:r>
            <a:r>
              <a:rPr sz="1100" dirty="0"/>
              <a:t>membership</a:t>
            </a:r>
            <a:r>
              <a:rPr sz="1100" spc="-35" dirty="0"/>
              <a:t> </a:t>
            </a:r>
            <a:r>
              <a:rPr sz="1100" dirty="0"/>
              <a:t>grade</a:t>
            </a:r>
            <a:r>
              <a:rPr sz="1100" spc="-30" dirty="0"/>
              <a:t> </a:t>
            </a:r>
            <a:r>
              <a:rPr sz="1100" spc="-25" dirty="0"/>
              <a:t>(or </a:t>
            </a:r>
            <a:r>
              <a:rPr sz="1100" dirty="0"/>
              <a:t>membership</a:t>
            </a:r>
            <a:r>
              <a:rPr sz="1100" spc="-35" dirty="0"/>
              <a:t> </a:t>
            </a:r>
            <a:r>
              <a:rPr sz="1100" spc="-10" dirty="0"/>
              <a:t>value)</a:t>
            </a:r>
            <a:r>
              <a:rPr sz="1100" spc="-35" dirty="0"/>
              <a:t> </a:t>
            </a:r>
            <a:r>
              <a:rPr sz="1100" dirty="0"/>
              <a:t>between</a:t>
            </a:r>
            <a:r>
              <a:rPr sz="1100" spc="-30" dirty="0"/>
              <a:t> </a:t>
            </a:r>
            <a:r>
              <a:rPr sz="1100" dirty="0"/>
              <a:t>0</a:t>
            </a:r>
            <a:r>
              <a:rPr sz="1100" spc="-35" dirty="0"/>
              <a:t> </a:t>
            </a:r>
            <a:r>
              <a:rPr sz="1100" dirty="0"/>
              <a:t>and</a:t>
            </a:r>
            <a:r>
              <a:rPr sz="1100" spc="-35" dirty="0"/>
              <a:t> </a:t>
            </a:r>
            <a:r>
              <a:rPr sz="1100" dirty="0"/>
              <a:t>1</a:t>
            </a:r>
            <a:r>
              <a:rPr sz="1100" spc="-30" dirty="0"/>
              <a:t> </a:t>
            </a:r>
            <a:r>
              <a:rPr sz="1100" dirty="0"/>
              <a:t>(both</a:t>
            </a:r>
            <a:r>
              <a:rPr sz="1100" spc="-35" dirty="0"/>
              <a:t> </a:t>
            </a:r>
            <a:r>
              <a:rPr sz="1100" spc="-10" dirty="0"/>
              <a:t>inclusive).</a:t>
            </a:r>
            <a:endParaRPr sz="110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170"/>
              </a:spcBef>
            </a:pPr>
            <a:r>
              <a:rPr b="1" spc="-10" dirty="0">
                <a:latin typeface="Arial"/>
                <a:cs typeface="Arial"/>
              </a:rPr>
              <a:t>Question</a:t>
            </a:r>
            <a:r>
              <a:rPr spc="-10" dirty="0"/>
              <a:t>:</a:t>
            </a:r>
          </a:p>
          <a:p>
            <a:pPr marL="12065">
              <a:lnSpc>
                <a:spcPct val="100000"/>
              </a:lnSpc>
              <a:spcBef>
                <a:spcPts val="35"/>
              </a:spcBef>
            </a:pPr>
            <a:r>
              <a:rPr dirty="0">
                <a:solidFill>
                  <a:srgbClr val="0000FF"/>
                </a:solidFill>
              </a:rPr>
              <a:t>How</a:t>
            </a:r>
            <a:r>
              <a:rPr spc="-4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(and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who)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decides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i="1" dirty="0">
                <a:solidFill>
                  <a:srgbClr val="0000FF"/>
                </a:solidFill>
                <a:latin typeface="Verdana"/>
                <a:cs typeface="Verdana"/>
              </a:rPr>
              <a:t>µ</a:t>
            </a:r>
            <a:r>
              <a:rPr sz="1200" i="1" baseline="-13888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0000FF"/>
                </a:solidFill>
              </a:rPr>
              <a:t>(x)</a:t>
            </a:r>
            <a:r>
              <a:rPr sz="1100" spc="-25" dirty="0">
                <a:solidFill>
                  <a:srgbClr val="0000FF"/>
                </a:solidFill>
              </a:rPr>
              <a:t> </a:t>
            </a:r>
            <a:r>
              <a:rPr sz="1100" dirty="0">
                <a:solidFill>
                  <a:srgbClr val="0000FF"/>
                </a:solidFill>
              </a:rPr>
              <a:t>for</a:t>
            </a:r>
            <a:r>
              <a:rPr sz="1100" spc="-30" dirty="0">
                <a:solidFill>
                  <a:srgbClr val="0000FF"/>
                </a:solidFill>
              </a:rPr>
              <a:t> </a:t>
            </a:r>
            <a:r>
              <a:rPr sz="1100" dirty="0">
                <a:solidFill>
                  <a:srgbClr val="0000FF"/>
                </a:solidFill>
              </a:rPr>
              <a:t>a</a:t>
            </a:r>
            <a:r>
              <a:rPr sz="1100" spc="-30" dirty="0">
                <a:solidFill>
                  <a:srgbClr val="0000FF"/>
                </a:solidFill>
              </a:rPr>
              <a:t> </a:t>
            </a:r>
            <a:r>
              <a:rPr sz="1100" dirty="0">
                <a:solidFill>
                  <a:srgbClr val="0000FF"/>
                </a:solidFill>
              </a:rPr>
              <a:t>Fuzzy</a:t>
            </a:r>
            <a:r>
              <a:rPr sz="1100" spc="-25" dirty="0">
                <a:solidFill>
                  <a:srgbClr val="0000FF"/>
                </a:solidFill>
              </a:rPr>
              <a:t> </a:t>
            </a:r>
            <a:r>
              <a:rPr sz="1100" dirty="0">
                <a:solidFill>
                  <a:srgbClr val="0000FF"/>
                </a:solidFill>
              </a:rPr>
              <a:t>set</a:t>
            </a:r>
            <a:r>
              <a:rPr sz="1100" spc="-30" dirty="0">
                <a:solidFill>
                  <a:srgbClr val="0000FF"/>
                </a:solidFill>
              </a:rPr>
              <a:t>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</a:rPr>
              <a:t>in</a:t>
            </a:r>
            <a:r>
              <a:rPr sz="1100" spc="-30" dirty="0">
                <a:solidFill>
                  <a:srgbClr val="0000FF"/>
                </a:solidFill>
              </a:rPr>
              <a:t>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100" i="1" spc="-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0000FF"/>
                </a:solidFill>
              </a:rPr>
              <a:t>?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Some</a:t>
            </a:r>
            <a:r>
              <a:rPr spc="105" dirty="0"/>
              <a:t> </a:t>
            </a:r>
            <a:r>
              <a:rPr dirty="0"/>
              <a:t>basic</a:t>
            </a:r>
            <a:r>
              <a:rPr spc="105" dirty="0"/>
              <a:t> </a:t>
            </a:r>
            <a:r>
              <a:rPr dirty="0"/>
              <a:t>terminologies</a:t>
            </a:r>
            <a:r>
              <a:rPr spc="105" dirty="0"/>
              <a:t> </a:t>
            </a:r>
            <a:r>
              <a:rPr dirty="0"/>
              <a:t>and</a:t>
            </a:r>
            <a:r>
              <a:rPr spc="105" dirty="0"/>
              <a:t> </a:t>
            </a:r>
            <a:r>
              <a:rPr spc="-10" dirty="0"/>
              <a:t>notations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14246"/>
            <a:ext cx="4119879" cy="1312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  <a:p>
            <a:pPr marL="12700" marR="2854960">
              <a:lnSpc>
                <a:spcPct val="188500"/>
              </a:lnSpc>
            </a:pPr>
            <a:r>
              <a:rPr sz="1100" dirty="0">
                <a:latin typeface="Arial MT"/>
                <a:cs typeface="Arial MT"/>
              </a:rPr>
              <a:t>X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cities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India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City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comfort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100" dirty="0">
                <a:latin typeface="Arial MT"/>
                <a:cs typeface="Arial MT"/>
              </a:rPr>
              <a:t>A=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(New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Delhi,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0.7),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(Bangalore, </a:t>
            </a:r>
            <a:r>
              <a:rPr sz="1100" dirty="0">
                <a:latin typeface="Arial MT"/>
                <a:cs typeface="Arial MT"/>
              </a:rPr>
              <a:t>0.9),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(Chennai,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0.8),</a:t>
            </a:r>
            <a:r>
              <a:rPr sz="1100" spc="-10" dirty="0">
                <a:latin typeface="Arial MT"/>
                <a:cs typeface="Arial MT"/>
              </a:rPr>
              <a:t> (Hyderabad,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0.6),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(Kolkata,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0.3),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(Kharagpur,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30" dirty="0">
                <a:latin typeface="Arial MT"/>
                <a:cs typeface="Arial MT"/>
              </a:rPr>
              <a:t>0)</a:t>
            </a:r>
            <a:r>
              <a:rPr sz="1100" spc="3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60" dirty="0"/>
              <a:t> </a:t>
            </a:r>
            <a:r>
              <a:rPr dirty="0"/>
              <a:t>is</a:t>
            </a:r>
            <a:r>
              <a:rPr spc="60" dirty="0"/>
              <a:t> </a:t>
            </a:r>
            <a:r>
              <a:rPr dirty="0"/>
              <a:t>Fuzzy</a:t>
            </a:r>
            <a:r>
              <a:rPr spc="60" dirty="0"/>
              <a:t> </a:t>
            </a:r>
            <a:r>
              <a:rPr spc="-10" dirty="0"/>
              <a:t>logic?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823239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673503"/>
            <a:ext cx="3966845" cy="20897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logic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mathematical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language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express</a:t>
            </a:r>
            <a:r>
              <a:rPr sz="11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something.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570"/>
              </a:spcBef>
            </a:pP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means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grammar,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syntax,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semantic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like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language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for </a:t>
            </a:r>
            <a:r>
              <a:rPr sz="1100" spc="-10" dirty="0">
                <a:latin typeface="Arial MT"/>
                <a:cs typeface="Arial MT"/>
              </a:rPr>
              <a:t>communication.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Arial MT"/>
                <a:cs typeface="Arial MT"/>
              </a:rPr>
              <a:t>There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some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other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mathematical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languages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also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known</a:t>
            </a:r>
            <a:endParaRPr sz="1100">
              <a:latin typeface="Arial MT"/>
              <a:cs typeface="Arial MT"/>
            </a:endParaRPr>
          </a:p>
          <a:p>
            <a:pPr marL="287655" indent="-130810">
              <a:lnSpc>
                <a:spcPct val="100000"/>
              </a:lnSpc>
              <a:spcBef>
                <a:spcPts val="1040"/>
              </a:spcBef>
              <a:buClr>
                <a:srgbClr val="3333B2"/>
              </a:buClr>
              <a:buFont typeface="Lucida Sans Unicode"/>
              <a:buChar char="•"/>
              <a:tabLst>
                <a:tab pos="287655" algn="l"/>
              </a:tabLst>
            </a:pPr>
            <a:r>
              <a:rPr sz="1000" b="1" dirty="0">
                <a:latin typeface="Arial"/>
                <a:cs typeface="Arial"/>
              </a:rPr>
              <a:t>Relational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algebra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(operations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sets)</a:t>
            </a:r>
            <a:endParaRPr sz="1000">
              <a:latin typeface="Arial MT"/>
              <a:cs typeface="Arial MT"/>
            </a:endParaRPr>
          </a:p>
          <a:p>
            <a:pPr marL="287655" indent="-130810">
              <a:lnSpc>
                <a:spcPct val="100000"/>
              </a:lnSpc>
              <a:spcBef>
                <a:spcPts val="280"/>
              </a:spcBef>
              <a:buClr>
                <a:srgbClr val="3333B2"/>
              </a:buClr>
              <a:buFont typeface="Lucida Sans Unicode"/>
              <a:buChar char="•"/>
              <a:tabLst>
                <a:tab pos="287655" algn="l"/>
              </a:tabLst>
            </a:pPr>
            <a:r>
              <a:rPr sz="1000" b="1" dirty="0">
                <a:latin typeface="Arial"/>
                <a:cs typeface="Arial"/>
              </a:rPr>
              <a:t>Boolean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algebra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(operations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Boolean</a:t>
            </a:r>
            <a:r>
              <a:rPr sz="1000" spc="-10" dirty="0">
                <a:latin typeface="Arial MT"/>
                <a:cs typeface="Arial MT"/>
              </a:rPr>
              <a:t> variables)</a:t>
            </a:r>
            <a:endParaRPr sz="1000">
              <a:latin typeface="Arial MT"/>
              <a:cs typeface="Arial MT"/>
            </a:endParaRPr>
          </a:p>
          <a:p>
            <a:pPr marL="287655" marR="137160" indent="-130810">
              <a:lnSpc>
                <a:spcPct val="100000"/>
              </a:lnSpc>
              <a:spcBef>
                <a:spcPts val="280"/>
              </a:spcBef>
              <a:buClr>
                <a:srgbClr val="3333B2"/>
              </a:buClr>
              <a:buFont typeface="Lucida Sans Unicode"/>
              <a:buChar char="•"/>
              <a:tabLst>
                <a:tab pos="289560" algn="l"/>
              </a:tabLst>
            </a:pPr>
            <a:r>
              <a:rPr sz="1000" b="1" dirty="0">
                <a:latin typeface="Arial"/>
                <a:cs typeface="Arial"/>
              </a:rPr>
              <a:t>Predicate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logic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(operations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well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formed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formulae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(wff),</a:t>
            </a:r>
            <a:r>
              <a:rPr sz="1000" spc="-20" dirty="0">
                <a:latin typeface="Arial MT"/>
                <a:cs typeface="Arial MT"/>
              </a:rPr>
              <a:t> also 	</a:t>
            </a:r>
            <a:r>
              <a:rPr sz="1000" dirty="0">
                <a:latin typeface="Arial MT"/>
                <a:cs typeface="Arial MT"/>
              </a:rPr>
              <a:t>called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predicate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propositions)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100" b="1" dirty="0">
                <a:latin typeface="Arial"/>
                <a:cs typeface="Arial"/>
              </a:rPr>
              <a:t>Fuzzy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logic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deals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with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Fuzzy</a:t>
            </a:r>
            <a:r>
              <a:rPr sz="11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FF0000"/>
                </a:solidFill>
                <a:latin typeface="Arial"/>
                <a:cs typeface="Arial"/>
              </a:rPr>
              <a:t>set</a:t>
            </a:r>
            <a:r>
              <a:rPr sz="1100" spc="-2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521422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2643340"/>
            <a:ext cx="76809" cy="7680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49275"/>
          </a:xfrm>
          <a:custGeom>
            <a:avLst/>
            <a:gdLst/>
            <a:ahLst/>
            <a:cxnLst/>
            <a:rect l="l" t="t" r="r" b="b"/>
            <a:pathLst>
              <a:path w="4608195" h="549275">
                <a:moveTo>
                  <a:pt x="4608004" y="0"/>
                </a:moveTo>
                <a:lnTo>
                  <a:pt x="0" y="0"/>
                </a:lnTo>
                <a:lnTo>
                  <a:pt x="0" y="549236"/>
                </a:lnTo>
                <a:lnTo>
                  <a:pt x="4608004" y="54923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/>
              <a:t>Membership</a:t>
            </a:r>
            <a:r>
              <a:rPr spc="125" dirty="0"/>
              <a:t> </a:t>
            </a:r>
            <a:r>
              <a:rPr dirty="0"/>
              <a:t>function</a:t>
            </a:r>
            <a:r>
              <a:rPr spc="130" dirty="0"/>
              <a:t> </a:t>
            </a:r>
            <a:r>
              <a:rPr dirty="0"/>
              <a:t>with</a:t>
            </a:r>
            <a:r>
              <a:rPr spc="130" dirty="0"/>
              <a:t> </a:t>
            </a:r>
            <a:r>
              <a:rPr dirty="0"/>
              <a:t>discrete</a:t>
            </a:r>
            <a:r>
              <a:rPr spc="130" dirty="0"/>
              <a:t> </a:t>
            </a:r>
            <a:r>
              <a:rPr spc="-10" dirty="0"/>
              <a:t>membership values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732877"/>
            <a:ext cx="3138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discrete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75131" y="1857258"/>
            <a:ext cx="38735" cy="154940"/>
            <a:chOff x="1275131" y="1857258"/>
            <a:chExt cx="38735" cy="154940"/>
          </a:xfrm>
        </p:grpSpPr>
        <p:sp>
          <p:nvSpPr>
            <p:cNvPr id="6" name="object 6"/>
            <p:cNvSpPr/>
            <p:nvPr/>
          </p:nvSpPr>
          <p:spPr>
            <a:xfrm>
              <a:off x="1294465" y="1910302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1006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5131" y="1857258"/>
              <a:ext cx="38735" cy="58419"/>
            </a:xfrm>
            <a:custGeom>
              <a:avLst/>
              <a:gdLst/>
              <a:ahLst/>
              <a:cxnLst/>
              <a:rect l="l" t="t" r="r" b="b"/>
              <a:pathLst>
                <a:path w="38734" h="58419">
                  <a:moveTo>
                    <a:pt x="19333" y="0"/>
                  </a:moveTo>
                  <a:lnTo>
                    <a:pt x="0" y="58001"/>
                  </a:lnTo>
                  <a:lnTo>
                    <a:pt x="38667" y="58001"/>
                  </a:lnTo>
                  <a:lnTo>
                    <a:pt x="193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974" y="1222715"/>
            <a:ext cx="1848356" cy="119547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324359" y="2502460"/>
            <a:ext cx="40005" cy="37465"/>
          </a:xfrm>
          <a:custGeom>
            <a:avLst/>
            <a:gdLst/>
            <a:ahLst/>
            <a:cxnLst/>
            <a:rect l="l" t="t" r="r" b="b"/>
            <a:pathLst>
              <a:path w="40005" h="37464">
                <a:moveTo>
                  <a:pt x="35940" y="0"/>
                </a:moveTo>
                <a:lnTo>
                  <a:pt x="23299" y="0"/>
                </a:lnTo>
                <a:lnTo>
                  <a:pt x="23299" y="1487"/>
                </a:lnTo>
                <a:lnTo>
                  <a:pt x="25034" y="1487"/>
                </a:lnTo>
                <a:lnTo>
                  <a:pt x="26026" y="2478"/>
                </a:lnTo>
                <a:lnTo>
                  <a:pt x="26274" y="2974"/>
                </a:lnTo>
                <a:lnTo>
                  <a:pt x="26274" y="4213"/>
                </a:lnTo>
                <a:lnTo>
                  <a:pt x="25282" y="5948"/>
                </a:lnTo>
                <a:lnTo>
                  <a:pt x="23299" y="8675"/>
                </a:lnTo>
                <a:lnTo>
                  <a:pt x="20077" y="12889"/>
                </a:lnTo>
                <a:lnTo>
                  <a:pt x="17598" y="8675"/>
                </a:lnTo>
                <a:lnTo>
                  <a:pt x="16359" y="6940"/>
                </a:lnTo>
                <a:lnTo>
                  <a:pt x="16111" y="6444"/>
                </a:lnTo>
                <a:lnTo>
                  <a:pt x="15119" y="5205"/>
                </a:lnTo>
                <a:lnTo>
                  <a:pt x="14624" y="4213"/>
                </a:lnTo>
                <a:lnTo>
                  <a:pt x="14624" y="2974"/>
                </a:lnTo>
                <a:lnTo>
                  <a:pt x="14872" y="2230"/>
                </a:lnTo>
                <a:lnTo>
                  <a:pt x="15367" y="1982"/>
                </a:lnTo>
                <a:lnTo>
                  <a:pt x="15863" y="1487"/>
                </a:lnTo>
                <a:lnTo>
                  <a:pt x="17846" y="1487"/>
                </a:lnTo>
                <a:lnTo>
                  <a:pt x="17846" y="0"/>
                </a:lnTo>
                <a:lnTo>
                  <a:pt x="0" y="0"/>
                </a:lnTo>
                <a:lnTo>
                  <a:pt x="0" y="1487"/>
                </a:lnTo>
                <a:lnTo>
                  <a:pt x="1735" y="1487"/>
                </a:lnTo>
                <a:lnTo>
                  <a:pt x="3222" y="1735"/>
                </a:lnTo>
                <a:lnTo>
                  <a:pt x="4213" y="2478"/>
                </a:lnTo>
                <a:lnTo>
                  <a:pt x="5453" y="3222"/>
                </a:lnTo>
                <a:lnTo>
                  <a:pt x="6940" y="5205"/>
                </a:lnTo>
                <a:lnTo>
                  <a:pt x="8923" y="8179"/>
                </a:lnTo>
                <a:lnTo>
                  <a:pt x="16111" y="18342"/>
                </a:lnTo>
                <a:lnTo>
                  <a:pt x="3965" y="34205"/>
                </a:lnTo>
                <a:lnTo>
                  <a:pt x="2230" y="35445"/>
                </a:lnTo>
                <a:lnTo>
                  <a:pt x="495" y="35940"/>
                </a:lnTo>
                <a:lnTo>
                  <a:pt x="495" y="37428"/>
                </a:lnTo>
                <a:lnTo>
                  <a:pt x="12641" y="37428"/>
                </a:lnTo>
                <a:lnTo>
                  <a:pt x="12641" y="35940"/>
                </a:lnTo>
                <a:lnTo>
                  <a:pt x="11401" y="35940"/>
                </a:lnTo>
                <a:lnTo>
                  <a:pt x="10410" y="35445"/>
                </a:lnTo>
                <a:lnTo>
                  <a:pt x="9914" y="34949"/>
                </a:lnTo>
                <a:lnTo>
                  <a:pt x="9171" y="34453"/>
                </a:lnTo>
                <a:lnTo>
                  <a:pt x="8923" y="33958"/>
                </a:lnTo>
                <a:lnTo>
                  <a:pt x="8923" y="32718"/>
                </a:lnTo>
                <a:lnTo>
                  <a:pt x="11649" y="28752"/>
                </a:lnTo>
                <a:lnTo>
                  <a:pt x="17846" y="20820"/>
                </a:lnTo>
                <a:lnTo>
                  <a:pt x="23299" y="28752"/>
                </a:lnTo>
                <a:lnTo>
                  <a:pt x="25034" y="31479"/>
                </a:lnTo>
                <a:lnTo>
                  <a:pt x="25778" y="32966"/>
                </a:lnTo>
                <a:lnTo>
                  <a:pt x="25778" y="34205"/>
                </a:lnTo>
                <a:lnTo>
                  <a:pt x="25530" y="34701"/>
                </a:lnTo>
                <a:lnTo>
                  <a:pt x="25034" y="35197"/>
                </a:lnTo>
                <a:lnTo>
                  <a:pt x="24291" y="35693"/>
                </a:lnTo>
                <a:lnTo>
                  <a:pt x="23547" y="35940"/>
                </a:lnTo>
                <a:lnTo>
                  <a:pt x="22308" y="35940"/>
                </a:lnTo>
                <a:lnTo>
                  <a:pt x="22308" y="37428"/>
                </a:lnTo>
                <a:lnTo>
                  <a:pt x="39906" y="37428"/>
                </a:lnTo>
                <a:lnTo>
                  <a:pt x="39906" y="35940"/>
                </a:lnTo>
                <a:lnTo>
                  <a:pt x="38419" y="35940"/>
                </a:lnTo>
                <a:lnTo>
                  <a:pt x="37180" y="35445"/>
                </a:lnTo>
                <a:lnTo>
                  <a:pt x="36188" y="34701"/>
                </a:lnTo>
                <a:lnTo>
                  <a:pt x="35197" y="34205"/>
                </a:lnTo>
                <a:lnTo>
                  <a:pt x="33462" y="32222"/>
                </a:lnTo>
                <a:lnTo>
                  <a:pt x="31231" y="28752"/>
                </a:lnTo>
                <a:lnTo>
                  <a:pt x="21812" y="15367"/>
                </a:lnTo>
                <a:lnTo>
                  <a:pt x="27017" y="8675"/>
                </a:lnTo>
                <a:lnTo>
                  <a:pt x="29248" y="5453"/>
                </a:lnTo>
                <a:lnTo>
                  <a:pt x="31231" y="3470"/>
                </a:lnTo>
                <a:lnTo>
                  <a:pt x="33462" y="1735"/>
                </a:lnTo>
                <a:lnTo>
                  <a:pt x="34701" y="1487"/>
                </a:lnTo>
                <a:lnTo>
                  <a:pt x="35940" y="1487"/>
                </a:lnTo>
                <a:lnTo>
                  <a:pt x="35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75131" y="2167838"/>
            <a:ext cx="55880" cy="39370"/>
          </a:xfrm>
          <a:custGeom>
            <a:avLst/>
            <a:gdLst/>
            <a:ahLst/>
            <a:cxnLst/>
            <a:rect l="l" t="t" r="r" b="b"/>
            <a:pathLst>
              <a:path w="55880" h="39369">
                <a:moveTo>
                  <a:pt x="29000" y="0"/>
                </a:moveTo>
                <a:lnTo>
                  <a:pt x="29000" y="1487"/>
                </a:lnTo>
                <a:lnTo>
                  <a:pt x="30983" y="1982"/>
                </a:lnTo>
                <a:lnTo>
                  <a:pt x="32470" y="2478"/>
                </a:lnTo>
                <a:lnTo>
                  <a:pt x="33214" y="3222"/>
                </a:lnTo>
                <a:lnTo>
                  <a:pt x="33958" y="3718"/>
                </a:lnTo>
                <a:lnTo>
                  <a:pt x="34205" y="4213"/>
                </a:lnTo>
                <a:lnTo>
                  <a:pt x="34205" y="5453"/>
                </a:lnTo>
                <a:lnTo>
                  <a:pt x="33710" y="6444"/>
                </a:lnTo>
                <a:lnTo>
                  <a:pt x="33214" y="6940"/>
                </a:lnTo>
                <a:lnTo>
                  <a:pt x="32718" y="7188"/>
                </a:lnTo>
                <a:lnTo>
                  <a:pt x="31231" y="7683"/>
                </a:lnTo>
                <a:lnTo>
                  <a:pt x="0" y="7683"/>
                </a:lnTo>
                <a:lnTo>
                  <a:pt x="0" y="14376"/>
                </a:lnTo>
                <a:lnTo>
                  <a:pt x="28009" y="14376"/>
                </a:lnTo>
                <a:lnTo>
                  <a:pt x="31727" y="17598"/>
                </a:lnTo>
                <a:lnTo>
                  <a:pt x="33462" y="20820"/>
                </a:lnTo>
                <a:lnTo>
                  <a:pt x="33462" y="25282"/>
                </a:lnTo>
                <a:lnTo>
                  <a:pt x="25778" y="29992"/>
                </a:lnTo>
                <a:lnTo>
                  <a:pt x="0" y="29992"/>
                </a:lnTo>
                <a:lnTo>
                  <a:pt x="0" y="36684"/>
                </a:lnTo>
                <a:lnTo>
                  <a:pt x="37180" y="36684"/>
                </a:lnTo>
                <a:lnTo>
                  <a:pt x="40154" y="37180"/>
                </a:lnTo>
                <a:lnTo>
                  <a:pt x="40650" y="37180"/>
                </a:lnTo>
                <a:lnTo>
                  <a:pt x="42137" y="37428"/>
                </a:lnTo>
                <a:lnTo>
                  <a:pt x="44368" y="37923"/>
                </a:lnTo>
                <a:lnTo>
                  <a:pt x="47590" y="38915"/>
                </a:lnTo>
                <a:lnTo>
                  <a:pt x="49821" y="39163"/>
                </a:lnTo>
                <a:lnTo>
                  <a:pt x="52548" y="39163"/>
                </a:lnTo>
                <a:lnTo>
                  <a:pt x="53539" y="38915"/>
                </a:lnTo>
                <a:lnTo>
                  <a:pt x="55026" y="37428"/>
                </a:lnTo>
                <a:lnTo>
                  <a:pt x="55522" y="36684"/>
                </a:lnTo>
                <a:lnTo>
                  <a:pt x="55522" y="34701"/>
                </a:lnTo>
                <a:lnTo>
                  <a:pt x="55026" y="33710"/>
                </a:lnTo>
                <a:lnTo>
                  <a:pt x="54283" y="32966"/>
                </a:lnTo>
                <a:lnTo>
                  <a:pt x="53291" y="32222"/>
                </a:lnTo>
                <a:lnTo>
                  <a:pt x="52300" y="31727"/>
                </a:lnTo>
                <a:lnTo>
                  <a:pt x="49821" y="31727"/>
                </a:lnTo>
                <a:lnTo>
                  <a:pt x="46847" y="32222"/>
                </a:lnTo>
                <a:lnTo>
                  <a:pt x="42385" y="33214"/>
                </a:lnTo>
                <a:lnTo>
                  <a:pt x="39163" y="33710"/>
                </a:lnTo>
                <a:lnTo>
                  <a:pt x="35197" y="33710"/>
                </a:lnTo>
                <a:lnTo>
                  <a:pt x="36436" y="32718"/>
                </a:lnTo>
                <a:lnTo>
                  <a:pt x="37180" y="31975"/>
                </a:lnTo>
                <a:lnTo>
                  <a:pt x="38171" y="29992"/>
                </a:lnTo>
                <a:lnTo>
                  <a:pt x="38667" y="28752"/>
                </a:lnTo>
                <a:lnTo>
                  <a:pt x="38667" y="25282"/>
                </a:lnTo>
                <a:lnTo>
                  <a:pt x="37923" y="23051"/>
                </a:lnTo>
                <a:lnTo>
                  <a:pt x="35445" y="19085"/>
                </a:lnTo>
                <a:lnTo>
                  <a:pt x="33462" y="16855"/>
                </a:lnTo>
                <a:lnTo>
                  <a:pt x="30735" y="14376"/>
                </a:lnTo>
                <a:lnTo>
                  <a:pt x="33214" y="14128"/>
                </a:lnTo>
                <a:lnTo>
                  <a:pt x="34949" y="13632"/>
                </a:lnTo>
                <a:lnTo>
                  <a:pt x="36188" y="12889"/>
                </a:lnTo>
                <a:lnTo>
                  <a:pt x="37676" y="11649"/>
                </a:lnTo>
                <a:lnTo>
                  <a:pt x="38667" y="10162"/>
                </a:lnTo>
                <a:lnTo>
                  <a:pt x="38667" y="5700"/>
                </a:lnTo>
                <a:lnTo>
                  <a:pt x="37923" y="3965"/>
                </a:lnTo>
                <a:lnTo>
                  <a:pt x="36188" y="2478"/>
                </a:lnTo>
                <a:lnTo>
                  <a:pt x="34701" y="991"/>
                </a:lnTo>
                <a:lnTo>
                  <a:pt x="32470" y="247"/>
                </a:lnTo>
                <a:lnTo>
                  <a:pt x="2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3163" y="2112039"/>
            <a:ext cx="86360" cy="65405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00" spc="-50" dirty="0">
                <a:latin typeface="Times New Roman"/>
                <a:cs typeface="Times New Roman"/>
              </a:rPr>
              <a:t>A</a:t>
            </a:r>
            <a:endParaRPr sz="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4310" y="2030519"/>
            <a:ext cx="76095" cy="9096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7120" y="2778834"/>
            <a:ext cx="1167337" cy="7634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765259" y="2689518"/>
            <a:ext cx="102235" cy="19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0" dirty="0">
                <a:latin typeface="Symbol"/>
                <a:cs typeface="Symbol"/>
              </a:rPr>
              <a:t>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75863" y="3229352"/>
            <a:ext cx="203200" cy="55880"/>
            <a:chOff x="3275863" y="322935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39032" y="3231882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5863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2982" y="3228087"/>
            <a:ext cx="203200" cy="58419"/>
            <a:chOff x="3542982" y="3228087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1883" y="324458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2982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183" y="32318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0101" y="3228087"/>
            <a:ext cx="203200" cy="58419"/>
            <a:chOff x="3810101" y="3228087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6302" y="323188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101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302" y="326998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229352"/>
            <a:ext cx="238760" cy="57150"/>
            <a:chOff x="4326582" y="3229352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623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3586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3188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0" y="0"/>
            <a:ext cx="4608195" cy="549275"/>
          </a:xfrm>
          <a:custGeom>
            <a:avLst/>
            <a:gdLst/>
            <a:ahLst/>
            <a:cxnLst/>
            <a:rect l="l" t="t" r="r" b="b"/>
            <a:pathLst>
              <a:path w="4608195" h="549275">
                <a:moveTo>
                  <a:pt x="4608004" y="0"/>
                </a:moveTo>
                <a:lnTo>
                  <a:pt x="0" y="0"/>
                </a:lnTo>
                <a:lnTo>
                  <a:pt x="0" y="549236"/>
                </a:lnTo>
                <a:lnTo>
                  <a:pt x="4608004" y="54923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4161154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/>
              <a:t>Membership</a:t>
            </a:r>
            <a:r>
              <a:rPr spc="125" dirty="0"/>
              <a:t> </a:t>
            </a:r>
            <a:r>
              <a:rPr dirty="0"/>
              <a:t>function</a:t>
            </a:r>
            <a:r>
              <a:rPr spc="130" dirty="0"/>
              <a:t> </a:t>
            </a:r>
            <a:r>
              <a:rPr dirty="0"/>
              <a:t>with</a:t>
            </a:r>
            <a:r>
              <a:rPr spc="130" dirty="0"/>
              <a:t> </a:t>
            </a:r>
            <a:r>
              <a:rPr dirty="0"/>
              <a:t>discrete</a:t>
            </a:r>
            <a:r>
              <a:rPr spc="130" dirty="0"/>
              <a:t> </a:t>
            </a:r>
            <a:r>
              <a:rPr spc="-10" dirty="0"/>
              <a:t>membership values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25844" y="685811"/>
            <a:ext cx="419163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Either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elements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their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both)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also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 </a:t>
            </a:r>
            <a:r>
              <a:rPr sz="1100" dirty="0">
                <a:latin typeface="Arial MT"/>
                <a:cs typeface="Arial MT"/>
              </a:rPr>
              <a:t>discrete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71138" y="1363834"/>
            <a:ext cx="1435735" cy="936625"/>
            <a:chOff x="671138" y="1363834"/>
            <a:chExt cx="1435735" cy="936625"/>
          </a:xfrm>
        </p:grpSpPr>
        <p:sp>
          <p:nvSpPr>
            <p:cNvPr id="25" name="object 25"/>
            <p:cNvSpPr/>
            <p:nvPr/>
          </p:nvSpPr>
          <p:spPr>
            <a:xfrm>
              <a:off x="701852" y="1448505"/>
              <a:ext cx="1320800" cy="817244"/>
            </a:xfrm>
            <a:custGeom>
              <a:avLst/>
              <a:gdLst/>
              <a:ahLst/>
              <a:cxnLst/>
              <a:rect l="l" t="t" r="r" b="b"/>
              <a:pathLst>
                <a:path w="1320800" h="817244">
                  <a:moveTo>
                    <a:pt x="0" y="0"/>
                  </a:moveTo>
                  <a:lnTo>
                    <a:pt x="0" y="816823"/>
                  </a:lnTo>
                  <a:lnTo>
                    <a:pt x="1320282" y="816823"/>
                  </a:lnTo>
                </a:path>
              </a:pathLst>
            </a:custGeom>
            <a:ln w="9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1131" y="1363840"/>
              <a:ext cx="1435735" cy="932815"/>
            </a:xfrm>
            <a:custGeom>
              <a:avLst/>
              <a:gdLst/>
              <a:ahLst/>
              <a:cxnLst/>
              <a:rect l="l" t="t" r="r" b="b"/>
              <a:pathLst>
                <a:path w="1435735" h="932814">
                  <a:moveTo>
                    <a:pt x="61429" y="92557"/>
                  </a:moveTo>
                  <a:lnTo>
                    <a:pt x="30708" y="0"/>
                  </a:lnTo>
                  <a:lnTo>
                    <a:pt x="0" y="92557"/>
                  </a:lnTo>
                  <a:lnTo>
                    <a:pt x="61429" y="92557"/>
                  </a:lnTo>
                  <a:close/>
                </a:path>
                <a:path w="1435735" h="932814">
                  <a:moveTo>
                    <a:pt x="1435671" y="901496"/>
                  </a:moveTo>
                  <a:lnTo>
                    <a:pt x="1343520" y="870775"/>
                  </a:lnTo>
                  <a:lnTo>
                    <a:pt x="1343520" y="932205"/>
                  </a:lnTo>
                  <a:lnTo>
                    <a:pt x="1435671" y="901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5942" y="2242085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0"/>
                  </a:moveTo>
                  <a:lnTo>
                    <a:pt x="0" y="52711"/>
                  </a:lnTo>
                </a:path>
              </a:pathLst>
            </a:custGeom>
            <a:ln w="9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70446" y="2239180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0"/>
                  </a:moveTo>
                  <a:lnTo>
                    <a:pt x="0" y="52711"/>
                  </a:lnTo>
                </a:path>
              </a:pathLst>
            </a:custGeom>
            <a:ln w="9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04536" y="2240425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0"/>
                  </a:moveTo>
                  <a:lnTo>
                    <a:pt x="0" y="52711"/>
                  </a:lnTo>
                </a:path>
              </a:pathLst>
            </a:custGeom>
            <a:ln w="9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38626" y="2237520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0"/>
                  </a:moveTo>
                  <a:lnTo>
                    <a:pt x="0" y="52711"/>
                  </a:lnTo>
                </a:path>
              </a:pathLst>
            </a:custGeom>
            <a:ln w="9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72715" y="2240425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h="53339">
                  <a:moveTo>
                    <a:pt x="0" y="0"/>
                  </a:moveTo>
                  <a:lnTo>
                    <a:pt x="0" y="52711"/>
                  </a:lnTo>
                </a:path>
              </a:pathLst>
            </a:custGeom>
            <a:ln w="9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70890" y="2282513"/>
            <a:ext cx="62230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50" dirty="0">
                <a:latin typeface="Arial MT"/>
                <a:cs typeface="Arial MT"/>
              </a:rPr>
              <a:t>0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4967" y="2282513"/>
            <a:ext cx="62230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50" dirty="0">
                <a:latin typeface="Arial MT"/>
                <a:cs typeface="Arial MT"/>
              </a:rPr>
              <a:t>2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39044" y="2282513"/>
            <a:ext cx="62230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50" dirty="0">
                <a:latin typeface="Arial MT"/>
                <a:cs typeface="Arial MT"/>
              </a:rPr>
              <a:t>4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73121" y="2288320"/>
            <a:ext cx="296545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46379" algn="l"/>
              </a:tabLst>
            </a:pPr>
            <a:r>
              <a:rPr sz="500" spc="-50" dirty="0">
                <a:latin typeface="Arial MT"/>
                <a:cs typeface="Arial MT"/>
              </a:rPr>
              <a:t>6</a:t>
            </a:r>
            <a:r>
              <a:rPr sz="500" dirty="0">
                <a:latin typeface="Arial MT"/>
                <a:cs typeface="Arial MT"/>
              </a:rPr>
              <a:t>	</a:t>
            </a:r>
            <a:r>
              <a:rPr sz="750" spc="-75" baseline="5555" dirty="0">
                <a:latin typeface="Arial MT"/>
                <a:cs typeface="Arial MT"/>
              </a:rPr>
              <a:t>8</a:t>
            </a:r>
            <a:endParaRPr sz="750" baseline="5555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22995" y="2282513"/>
            <a:ext cx="98425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25" dirty="0">
                <a:latin typeface="Arial MT"/>
                <a:cs typeface="Arial MT"/>
              </a:rPr>
              <a:t>10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73213" y="1675147"/>
            <a:ext cx="1222375" cy="590550"/>
            <a:chOff x="673213" y="1675147"/>
            <a:chExt cx="1222375" cy="590550"/>
          </a:xfrm>
        </p:grpSpPr>
        <p:sp>
          <p:nvSpPr>
            <p:cNvPr id="38" name="object 38"/>
            <p:cNvSpPr/>
            <p:nvPr/>
          </p:nvSpPr>
          <p:spPr>
            <a:xfrm>
              <a:off x="673213" y="1680104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40">
                  <a:moveTo>
                    <a:pt x="52711" y="0"/>
                  </a:moveTo>
                  <a:lnTo>
                    <a:pt x="0" y="0"/>
                  </a:lnTo>
                </a:path>
              </a:pathLst>
            </a:custGeom>
            <a:ln w="9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6534" y="1797149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52296" y="0"/>
                  </a:moveTo>
                  <a:lnTo>
                    <a:pt x="0" y="0"/>
                  </a:lnTo>
                </a:path>
              </a:pathLst>
            </a:custGeom>
            <a:ln w="9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4874" y="1914193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40">
                  <a:moveTo>
                    <a:pt x="52711" y="0"/>
                  </a:moveTo>
                  <a:lnTo>
                    <a:pt x="0" y="0"/>
                  </a:lnTo>
                </a:path>
              </a:pathLst>
            </a:custGeom>
            <a:ln w="9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7779" y="2031238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40">
                  <a:moveTo>
                    <a:pt x="52711" y="0"/>
                  </a:moveTo>
                  <a:lnTo>
                    <a:pt x="0" y="0"/>
                  </a:lnTo>
                </a:path>
              </a:pathLst>
            </a:custGeom>
            <a:ln w="9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4874" y="2148283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40">
                  <a:moveTo>
                    <a:pt x="52711" y="0"/>
                  </a:moveTo>
                  <a:lnTo>
                    <a:pt x="0" y="0"/>
                  </a:lnTo>
                </a:path>
              </a:pathLst>
            </a:custGeom>
            <a:ln w="9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1852" y="2218842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0" y="0"/>
                  </a:moveTo>
                  <a:lnTo>
                    <a:pt x="0" y="46485"/>
                  </a:lnTo>
                </a:path>
              </a:pathLst>
            </a:custGeom>
            <a:ln w="9912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18897" y="2078139"/>
              <a:ext cx="0" cy="187325"/>
            </a:xfrm>
            <a:custGeom>
              <a:avLst/>
              <a:gdLst/>
              <a:ahLst/>
              <a:cxnLst/>
              <a:rect l="l" t="t" r="r" b="b"/>
              <a:pathLst>
                <a:path h="187325">
                  <a:moveTo>
                    <a:pt x="0" y="187188"/>
                  </a:moveTo>
                  <a:lnTo>
                    <a:pt x="0" y="0"/>
                  </a:lnTo>
                </a:path>
              </a:pathLst>
            </a:custGeom>
            <a:ln w="9912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35942" y="1844050"/>
              <a:ext cx="0" cy="421640"/>
            </a:xfrm>
            <a:custGeom>
              <a:avLst/>
              <a:gdLst/>
              <a:ahLst/>
              <a:cxnLst/>
              <a:rect l="l" t="t" r="r" b="b"/>
              <a:pathLst>
                <a:path h="421639">
                  <a:moveTo>
                    <a:pt x="0" y="0"/>
                  </a:moveTo>
                  <a:lnTo>
                    <a:pt x="0" y="421278"/>
                  </a:lnTo>
                </a:path>
              </a:pathLst>
            </a:custGeom>
            <a:ln w="9912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52986" y="1820807"/>
              <a:ext cx="0" cy="445134"/>
            </a:xfrm>
            <a:custGeom>
              <a:avLst/>
              <a:gdLst/>
              <a:ahLst/>
              <a:cxnLst/>
              <a:rect l="l" t="t" r="r" b="b"/>
              <a:pathLst>
                <a:path h="445135">
                  <a:moveTo>
                    <a:pt x="0" y="0"/>
                  </a:moveTo>
                  <a:lnTo>
                    <a:pt x="0" y="444521"/>
                  </a:lnTo>
                </a:path>
              </a:pathLst>
            </a:custGeom>
            <a:ln w="9912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70446" y="1797149"/>
              <a:ext cx="0" cy="445134"/>
            </a:xfrm>
            <a:custGeom>
              <a:avLst/>
              <a:gdLst/>
              <a:ahLst/>
              <a:cxnLst/>
              <a:rect l="l" t="t" r="r" b="b"/>
              <a:pathLst>
                <a:path h="445135">
                  <a:moveTo>
                    <a:pt x="0" y="0"/>
                  </a:moveTo>
                  <a:lnTo>
                    <a:pt x="0" y="444936"/>
                  </a:lnTo>
                </a:path>
              </a:pathLst>
            </a:custGeom>
            <a:ln w="9912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87491" y="1984337"/>
              <a:ext cx="0" cy="281305"/>
            </a:xfrm>
            <a:custGeom>
              <a:avLst/>
              <a:gdLst/>
              <a:ahLst/>
              <a:cxnLst/>
              <a:rect l="l" t="t" r="r" b="b"/>
              <a:pathLst>
                <a:path h="281305">
                  <a:moveTo>
                    <a:pt x="0" y="280990"/>
                  </a:moveTo>
                  <a:lnTo>
                    <a:pt x="0" y="0"/>
                  </a:lnTo>
                </a:path>
              </a:pathLst>
            </a:custGeom>
            <a:ln w="9912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04536" y="2078139"/>
              <a:ext cx="0" cy="170180"/>
            </a:xfrm>
            <a:custGeom>
              <a:avLst/>
              <a:gdLst/>
              <a:ahLst/>
              <a:cxnLst/>
              <a:rect l="l" t="t" r="r" b="b"/>
              <a:pathLst>
                <a:path h="170180">
                  <a:moveTo>
                    <a:pt x="0" y="170171"/>
                  </a:moveTo>
                  <a:lnTo>
                    <a:pt x="0" y="0"/>
                  </a:lnTo>
                </a:path>
              </a:pathLst>
            </a:custGeom>
            <a:ln w="9912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21581" y="2101797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163530"/>
                  </a:moveTo>
                  <a:lnTo>
                    <a:pt x="0" y="0"/>
                  </a:lnTo>
                </a:path>
              </a:pathLst>
            </a:custGeom>
            <a:ln w="9912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38626" y="2101797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163530"/>
                  </a:moveTo>
                  <a:lnTo>
                    <a:pt x="0" y="0"/>
                  </a:lnTo>
                </a:path>
              </a:pathLst>
            </a:custGeom>
            <a:ln w="9912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755670" y="2125040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h="140335">
                  <a:moveTo>
                    <a:pt x="0" y="140287"/>
                  </a:moveTo>
                  <a:lnTo>
                    <a:pt x="0" y="0"/>
                  </a:lnTo>
                </a:path>
              </a:pathLst>
            </a:custGeom>
            <a:ln w="9912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72715" y="2218842"/>
              <a:ext cx="0" cy="46990"/>
            </a:xfrm>
            <a:custGeom>
              <a:avLst/>
              <a:gdLst/>
              <a:ahLst/>
              <a:cxnLst/>
              <a:rect l="l" t="t" r="r" b="b"/>
              <a:pathLst>
                <a:path h="46989">
                  <a:moveTo>
                    <a:pt x="0" y="46485"/>
                  </a:moveTo>
                  <a:lnTo>
                    <a:pt x="0" y="0"/>
                  </a:lnTo>
                </a:path>
              </a:pathLst>
            </a:custGeom>
            <a:ln w="9912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6109" y="1766442"/>
              <a:ext cx="1219200" cy="465455"/>
            </a:xfrm>
            <a:custGeom>
              <a:avLst/>
              <a:gdLst/>
              <a:ahLst/>
              <a:cxnLst/>
              <a:rect l="l" t="t" r="r" b="b"/>
              <a:pathLst>
                <a:path w="1219200" h="465455">
                  <a:moveTo>
                    <a:pt x="48145" y="441617"/>
                  </a:moveTo>
                  <a:lnTo>
                    <a:pt x="44831" y="431241"/>
                  </a:lnTo>
                  <a:lnTo>
                    <a:pt x="38188" y="433311"/>
                  </a:lnTo>
                  <a:lnTo>
                    <a:pt x="32791" y="435800"/>
                  </a:lnTo>
                  <a:lnTo>
                    <a:pt x="27813" y="438289"/>
                  </a:lnTo>
                  <a:lnTo>
                    <a:pt x="28638" y="430822"/>
                  </a:lnTo>
                  <a:lnTo>
                    <a:pt x="29476" y="420027"/>
                  </a:lnTo>
                  <a:lnTo>
                    <a:pt x="18681" y="420027"/>
                  </a:lnTo>
                  <a:lnTo>
                    <a:pt x="18681" y="423354"/>
                  </a:lnTo>
                  <a:lnTo>
                    <a:pt x="19507" y="429577"/>
                  </a:lnTo>
                  <a:lnTo>
                    <a:pt x="20345" y="438289"/>
                  </a:lnTo>
                  <a:lnTo>
                    <a:pt x="16598" y="436219"/>
                  </a:lnTo>
                  <a:lnTo>
                    <a:pt x="11214" y="433730"/>
                  </a:lnTo>
                  <a:lnTo>
                    <a:pt x="3327" y="431241"/>
                  </a:lnTo>
                  <a:lnTo>
                    <a:pt x="0" y="441617"/>
                  </a:lnTo>
                  <a:lnTo>
                    <a:pt x="5816" y="442861"/>
                  </a:lnTo>
                  <a:lnTo>
                    <a:pt x="11620" y="444525"/>
                  </a:lnTo>
                  <a:lnTo>
                    <a:pt x="17856" y="445350"/>
                  </a:lnTo>
                  <a:lnTo>
                    <a:pt x="15354" y="447840"/>
                  </a:lnTo>
                  <a:lnTo>
                    <a:pt x="5816" y="459460"/>
                  </a:lnTo>
                  <a:lnTo>
                    <a:pt x="14528" y="465277"/>
                  </a:lnTo>
                  <a:lnTo>
                    <a:pt x="17018" y="461949"/>
                  </a:lnTo>
                  <a:lnTo>
                    <a:pt x="20345" y="456552"/>
                  </a:lnTo>
                  <a:lnTo>
                    <a:pt x="24079" y="449910"/>
                  </a:lnTo>
                  <a:lnTo>
                    <a:pt x="27813" y="456552"/>
                  </a:lnTo>
                  <a:lnTo>
                    <a:pt x="31127" y="461543"/>
                  </a:lnTo>
                  <a:lnTo>
                    <a:pt x="34036" y="465277"/>
                  </a:lnTo>
                  <a:lnTo>
                    <a:pt x="42748" y="459460"/>
                  </a:lnTo>
                  <a:lnTo>
                    <a:pt x="37363" y="452818"/>
                  </a:lnTo>
                  <a:lnTo>
                    <a:pt x="33210" y="448259"/>
                  </a:lnTo>
                  <a:lnTo>
                    <a:pt x="29883" y="445350"/>
                  </a:lnTo>
                  <a:lnTo>
                    <a:pt x="36118" y="444931"/>
                  </a:lnTo>
                  <a:lnTo>
                    <a:pt x="41922" y="443687"/>
                  </a:lnTo>
                  <a:lnTo>
                    <a:pt x="48145" y="441617"/>
                  </a:lnTo>
                  <a:close/>
                </a:path>
                <a:path w="1219200" h="465455">
                  <a:moveTo>
                    <a:pt x="165188" y="300913"/>
                  </a:moveTo>
                  <a:lnTo>
                    <a:pt x="161874" y="290537"/>
                  </a:lnTo>
                  <a:lnTo>
                    <a:pt x="155651" y="292608"/>
                  </a:lnTo>
                  <a:lnTo>
                    <a:pt x="149834" y="295097"/>
                  </a:lnTo>
                  <a:lnTo>
                    <a:pt x="144856" y="297586"/>
                  </a:lnTo>
                  <a:lnTo>
                    <a:pt x="145681" y="290537"/>
                  </a:lnTo>
                  <a:lnTo>
                    <a:pt x="146100" y="284314"/>
                  </a:lnTo>
                  <a:lnTo>
                    <a:pt x="146519" y="279742"/>
                  </a:lnTo>
                  <a:lnTo>
                    <a:pt x="135724" y="279742"/>
                  </a:lnTo>
                  <a:lnTo>
                    <a:pt x="136144" y="283070"/>
                  </a:lnTo>
                  <a:lnTo>
                    <a:pt x="136550" y="288874"/>
                  </a:lnTo>
                  <a:lnTo>
                    <a:pt x="137388" y="297586"/>
                  </a:lnTo>
                  <a:lnTo>
                    <a:pt x="134061" y="295935"/>
                  </a:lnTo>
                  <a:lnTo>
                    <a:pt x="128257" y="293446"/>
                  </a:lnTo>
                  <a:lnTo>
                    <a:pt x="120777" y="290537"/>
                  </a:lnTo>
                  <a:lnTo>
                    <a:pt x="117043" y="300913"/>
                  </a:lnTo>
                  <a:lnTo>
                    <a:pt x="122859" y="302577"/>
                  </a:lnTo>
                  <a:lnTo>
                    <a:pt x="134899" y="305066"/>
                  </a:lnTo>
                  <a:lnTo>
                    <a:pt x="132816" y="307136"/>
                  </a:lnTo>
                  <a:lnTo>
                    <a:pt x="128663" y="311708"/>
                  </a:lnTo>
                  <a:lnTo>
                    <a:pt x="122859" y="318757"/>
                  </a:lnTo>
                  <a:lnTo>
                    <a:pt x="131572" y="324980"/>
                  </a:lnTo>
                  <a:lnTo>
                    <a:pt x="137388" y="316268"/>
                  </a:lnTo>
                  <a:lnTo>
                    <a:pt x="141122" y="309206"/>
                  </a:lnTo>
                  <a:lnTo>
                    <a:pt x="144856" y="315849"/>
                  </a:lnTo>
                  <a:lnTo>
                    <a:pt x="148170" y="321246"/>
                  </a:lnTo>
                  <a:lnTo>
                    <a:pt x="151079" y="324980"/>
                  </a:lnTo>
                  <a:lnTo>
                    <a:pt x="159804" y="318757"/>
                  </a:lnTo>
                  <a:lnTo>
                    <a:pt x="154406" y="312115"/>
                  </a:lnTo>
                  <a:lnTo>
                    <a:pt x="150253" y="307555"/>
                  </a:lnTo>
                  <a:lnTo>
                    <a:pt x="147345" y="305066"/>
                  </a:lnTo>
                  <a:lnTo>
                    <a:pt x="153162" y="304228"/>
                  </a:lnTo>
                  <a:lnTo>
                    <a:pt x="158965" y="302983"/>
                  </a:lnTo>
                  <a:lnTo>
                    <a:pt x="165188" y="300913"/>
                  </a:lnTo>
                  <a:close/>
                </a:path>
                <a:path w="1219200" h="465455">
                  <a:moveTo>
                    <a:pt x="282244" y="68072"/>
                  </a:moveTo>
                  <a:lnTo>
                    <a:pt x="278917" y="58102"/>
                  </a:lnTo>
                  <a:lnTo>
                    <a:pt x="272694" y="60185"/>
                  </a:lnTo>
                  <a:lnTo>
                    <a:pt x="266877" y="62255"/>
                  </a:lnTo>
                  <a:lnTo>
                    <a:pt x="261899" y="64744"/>
                  </a:lnTo>
                  <a:lnTo>
                    <a:pt x="262737" y="57696"/>
                  </a:lnTo>
                  <a:lnTo>
                    <a:pt x="263563" y="51879"/>
                  </a:lnTo>
                  <a:lnTo>
                    <a:pt x="263563" y="46901"/>
                  </a:lnTo>
                  <a:lnTo>
                    <a:pt x="253187" y="46901"/>
                  </a:lnTo>
                  <a:lnTo>
                    <a:pt x="253187" y="50215"/>
                  </a:lnTo>
                  <a:lnTo>
                    <a:pt x="253606" y="56032"/>
                  </a:lnTo>
                  <a:lnTo>
                    <a:pt x="254431" y="65163"/>
                  </a:lnTo>
                  <a:lnTo>
                    <a:pt x="251104" y="63080"/>
                  </a:lnTo>
                  <a:lnTo>
                    <a:pt x="245300" y="60591"/>
                  </a:lnTo>
                  <a:lnTo>
                    <a:pt x="237832" y="58102"/>
                  </a:lnTo>
                  <a:lnTo>
                    <a:pt x="234505" y="68072"/>
                  </a:lnTo>
                  <a:lnTo>
                    <a:pt x="239903" y="69723"/>
                  </a:lnTo>
                  <a:lnTo>
                    <a:pt x="251942" y="72212"/>
                  </a:lnTo>
                  <a:lnTo>
                    <a:pt x="249859" y="74714"/>
                  </a:lnTo>
                  <a:lnTo>
                    <a:pt x="245719" y="79273"/>
                  </a:lnTo>
                  <a:lnTo>
                    <a:pt x="239903" y="85915"/>
                  </a:lnTo>
                  <a:lnTo>
                    <a:pt x="248615" y="92138"/>
                  </a:lnTo>
                  <a:lnTo>
                    <a:pt x="251523" y="88823"/>
                  </a:lnTo>
                  <a:lnTo>
                    <a:pt x="254431" y="83426"/>
                  </a:lnTo>
                  <a:lnTo>
                    <a:pt x="258165" y="76784"/>
                  </a:lnTo>
                  <a:lnTo>
                    <a:pt x="265226" y="88404"/>
                  </a:lnTo>
                  <a:lnTo>
                    <a:pt x="268122" y="92138"/>
                  </a:lnTo>
                  <a:lnTo>
                    <a:pt x="276847" y="85915"/>
                  </a:lnTo>
                  <a:lnTo>
                    <a:pt x="271449" y="79273"/>
                  </a:lnTo>
                  <a:lnTo>
                    <a:pt x="267296" y="74714"/>
                  </a:lnTo>
                  <a:lnTo>
                    <a:pt x="264388" y="72212"/>
                  </a:lnTo>
                  <a:lnTo>
                    <a:pt x="270205" y="71805"/>
                  </a:lnTo>
                  <a:lnTo>
                    <a:pt x="276009" y="70142"/>
                  </a:lnTo>
                  <a:lnTo>
                    <a:pt x="282244" y="68072"/>
                  </a:lnTo>
                  <a:close/>
                </a:path>
                <a:path w="1219200" h="465455">
                  <a:moveTo>
                    <a:pt x="399288" y="43573"/>
                  </a:moveTo>
                  <a:lnTo>
                    <a:pt x="395960" y="33197"/>
                  </a:lnTo>
                  <a:lnTo>
                    <a:pt x="389737" y="35280"/>
                  </a:lnTo>
                  <a:lnTo>
                    <a:pt x="383921" y="37769"/>
                  </a:lnTo>
                  <a:lnTo>
                    <a:pt x="378942" y="40259"/>
                  </a:lnTo>
                  <a:lnTo>
                    <a:pt x="379780" y="32791"/>
                  </a:lnTo>
                  <a:lnTo>
                    <a:pt x="380606" y="26974"/>
                  </a:lnTo>
                  <a:lnTo>
                    <a:pt x="380606" y="21996"/>
                  </a:lnTo>
                  <a:lnTo>
                    <a:pt x="370230" y="21996"/>
                  </a:lnTo>
                  <a:lnTo>
                    <a:pt x="370230" y="25311"/>
                  </a:lnTo>
                  <a:lnTo>
                    <a:pt x="370649" y="31546"/>
                  </a:lnTo>
                  <a:lnTo>
                    <a:pt x="371475" y="40259"/>
                  </a:lnTo>
                  <a:lnTo>
                    <a:pt x="368160" y="38188"/>
                  </a:lnTo>
                  <a:lnTo>
                    <a:pt x="362343" y="35687"/>
                  </a:lnTo>
                  <a:lnTo>
                    <a:pt x="354876" y="33197"/>
                  </a:lnTo>
                  <a:lnTo>
                    <a:pt x="351548" y="43573"/>
                  </a:lnTo>
                  <a:lnTo>
                    <a:pt x="356946" y="44818"/>
                  </a:lnTo>
                  <a:lnTo>
                    <a:pt x="362762" y="46482"/>
                  </a:lnTo>
                  <a:lnTo>
                    <a:pt x="368985" y="47320"/>
                  </a:lnTo>
                  <a:lnTo>
                    <a:pt x="366915" y="49809"/>
                  </a:lnTo>
                  <a:lnTo>
                    <a:pt x="362762" y="54368"/>
                  </a:lnTo>
                  <a:lnTo>
                    <a:pt x="356946" y="61010"/>
                  </a:lnTo>
                  <a:lnTo>
                    <a:pt x="365658" y="67233"/>
                  </a:lnTo>
                  <a:lnTo>
                    <a:pt x="368566" y="63919"/>
                  </a:lnTo>
                  <a:lnTo>
                    <a:pt x="371475" y="58521"/>
                  </a:lnTo>
                  <a:lnTo>
                    <a:pt x="375208" y="51879"/>
                  </a:lnTo>
                  <a:lnTo>
                    <a:pt x="378942" y="58521"/>
                  </a:lnTo>
                  <a:lnTo>
                    <a:pt x="382270" y="63500"/>
                  </a:lnTo>
                  <a:lnTo>
                    <a:pt x="385165" y="67233"/>
                  </a:lnTo>
                  <a:lnTo>
                    <a:pt x="393890" y="61010"/>
                  </a:lnTo>
                  <a:lnTo>
                    <a:pt x="388493" y="54787"/>
                  </a:lnTo>
                  <a:lnTo>
                    <a:pt x="384340" y="50215"/>
                  </a:lnTo>
                  <a:lnTo>
                    <a:pt x="381431" y="47320"/>
                  </a:lnTo>
                  <a:lnTo>
                    <a:pt x="387248" y="46901"/>
                  </a:lnTo>
                  <a:lnTo>
                    <a:pt x="393052" y="45656"/>
                  </a:lnTo>
                  <a:lnTo>
                    <a:pt x="399288" y="43573"/>
                  </a:lnTo>
                  <a:close/>
                </a:path>
                <a:path w="1219200" h="465455">
                  <a:moveTo>
                    <a:pt x="516331" y="21170"/>
                  </a:moveTo>
                  <a:lnTo>
                    <a:pt x="513003" y="11201"/>
                  </a:lnTo>
                  <a:lnTo>
                    <a:pt x="506780" y="13284"/>
                  </a:lnTo>
                  <a:lnTo>
                    <a:pt x="500976" y="15354"/>
                  </a:lnTo>
                  <a:lnTo>
                    <a:pt x="495985" y="17843"/>
                  </a:lnTo>
                  <a:lnTo>
                    <a:pt x="496824" y="10795"/>
                  </a:lnTo>
                  <a:lnTo>
                    <a:pt x="497649" y="4978"/>
                  </a:lnTo>
                  <a:lnTo>
                    <a:pt x="497649" y="0"/>
                  </a:lnTo>
                  <a:lnTo>
                    <a:pt x="487273" y="0"/>
                  </a:lnTo>
                  <a:lnTo>
                    <a:pt x="487273" y="3314"/>
                  </a:lnTo>
                  <a:lnTo>
                    <a:pt x="487692" y="9131"/>
                  </a:lnTo>
                  <a:lnTo>
                    <a:pt x="488518" y="18262"/>
                  </a:lnTo>
                  <a:lnTo>
                    <a:pt x="485203" y="16179"/>
                  </a:lnTo>
                  <a:lnTo>
                    <a:pt x="479386" y="13690"/>
                  </a:lnTo>
                  <a:lnTo>
                    <a:pt x="471919" y="11201"/>
                  </a:lnTo>
                  <a:lnTo>
                    <a:pt x="468591" y="21170"/>
                  </a:lnTo>
                  <a:lnTo>
                    <a:pt x="473989" y="22821"/>
                  </a:lnTo>
                  <a:lnTo>
                    <a:pt x="486448" y="25311"/>
                  </a:lnTo>
                  <a:lnTo>
                    <a:pt x="483958" y="27813"/>
                  </a:lnTo>
                  <a:lnTo>
                    <a:pt x="479806" y="32372"/>
                  </a:lnTo>
                  <a:lnTo>
                    <a:pt x="474408" y="39014"/>
                  </a:lnTo>
                  <a:lnTo>
                    <a:pt x="482714" y="45237"/>
                  </a:lnTo>
                  <a:lnTo>
                    <a:pt x="485609" y="41922"/>
                  </a:lnTo>
                  <a:lnTo>
                    <a:pt x="488518" y="36525"/>
                  </a:lnTo>
                  <a:lnTo>
                    <a:pt x="492252" y="29883"/>
                  </a:lnTo>
                  <a:lnTo>
                    <a:pt x="499313" y="41503"/>
                  </a:lnTo>
                  <a:lnTo>
                    <a:pt x="502221" y="45237"/>
                  </a:lnTo>
                  <a:lnTo>
                    <a:pt x="510933" y="39014"/>
                  </a:lnTo>
                  <a:lnTo>
                    <a:pt x="505536" y="32372"/>
                  </a:lnTo>
                  <a:lnTo>
                    <a:pt x="501383" y="27813"/>
                  </a:lnTo>
                  <a:lnTo>
                    <a:pt x="498475" y="25311"/>
                  </a:lnTo>
                  <a:lnTo>
                    <a:pt x="504291" y="24904"/>
                  </a:lnTo>
                  <a:lnTo>
                    <a:pt x="510514" y="23241"/>
                  </a:lnTo>
                  <a:lnTo>
                    <a:pt x="516331" y="21170"/>
                  </a:lnTo>
                  <a:close/>
                </a:path>
                <a:path w="1219200" h="465455">
                  <a:moveTo>
                    <a:pt x="633374" y="199224"/>
                  </a:moveTo>
                  <a:lnTo>
                    <a:pt x="630047" y="188849"/>
                  </a:lnTo>
                  <a:lnTo>
                    <a:pt x="623824" y="190919"/>
                  </a:lnTo>
                  <a:lnTo>
                    <a:pt x="618020" y="193408"/>
                  </a:lnTo>
                  <a:lnTo>
                    <a:pt x="613041" y="195897"/>
                  </a:lnTo>
                  <a:lnTo>
                    <a:pt x="613867" y="188849"/>
                  </a:lnTo>
                  <a:lnTo>
                    <a:pt x="614692" y="182626"/>
                  </a:lnTo>
                  <a:lnTo>
                    <a:pt x="614692" y="178054"/>
                  </a:lnTo>
                  <a:lnTo>
                    <a:pt x="604316" y="178054"/>
                  </a:lnTo>
                  <a:lnTo>
                    <a:pt x="604316" y="180962"/>
                  </a:lnTo>
                  <a:lnTo>
                    <a:pt x="604735" y="187185"/>
                  </a:lnTo>
                  <a:lnTo>
                    <a:pt x="605561" y="195897"/>
                  </a:lnTo>
                  <a:lnTo>
                    <a:pt x="602246" y="193827"/>
                  </a:lnTo>
                  <a:lnTo>
                    <a:pt x="596430" y="191757"/>
                  </a:lnTo>
                  <a:lnTo>
                    <a:pt x="588962" y="188849"/>
                  </a:lnTo>
                  <a:lnTo>
                    <a:pt x="585647" y="199224"/>
                  </a:lnTo>
                  <a:lnTo>
                    <a:pt x="591032" y="200888"/>
                  </a:lnTo>
                  <a:lnTo>
                    <a:pt x="603491" y="203377"/>
                  </a:lnTo>
                  <a:lnTo>
                    <a:pt x="601002" y="205447"/>
                  </a:lnTo>
                  <a:lnTo>
                    <a:pt x="596849" y="210019"/>
                  </a:lnTo>
                  <a:lnTo>
                    <a:pt x="591451" y="217068"/>
                  </a:lnTo>
                  <a:lnTo>
                    <a:pt x="599757" y="223291"/>
                  </a:lnTo>
                  <a:lnTo>
                    <a:pt x="602653" y="219557"/>
                  </a:lnTo>
                  <a:lnTo>
                    <a:pt x="605561" y="214579"/>
                  </a:lnTo>
                  <a:lnTo>
                    <a:pt x="609295" y="207530"/>
                  </a:lnTo>
                  <a:lnTo>
                    <a:pt x="613041" y="214160"/>
                  </a:lnTo>
                  <a:lnTo>
                    <a:pt x="616356" y="219151"/>
                  </a:lnTo>
                  <a:lnTo>
                    <a:pt x="619264" y="223291"/>
                  </a:lnTo>
                  <a:lnTo>
                    <a:pt x="627976" y="217068"/>
                  </a:lnTo>
                  <a:lnTo>
                    <a:pt x="622579" y="210426"/>
                  </a:lnTo>
                  <a:lnTo>
                    <a:pt x="618426" y="205867"/>
                  </a:lnTo>
                  <a:lnTo>
                    <a:pt x="615530" y="203377"/>
                  </a:lnTo>
                  <a:lnTo>
                    <a:pt x="621334" y="202539"/>
                  </a:lnTo>
                  <a:lnTo>
                    <a:pt x="627557" y="201295"/>
                  </a:lnTo>
                  <a:lnTo>
                    <a:pt x="633374" y="199224"/>
                  </a:lnTo>
                  <a:close/>
                </a:path>
                <a:path w="1219200" h="465455">
                  <a:moveTo>
                    <a:pt x="750417" y="300913"/>
                  </a:moveTo>
                  <a:lnTo>
                    <a:pt x="747102" y="290537"/>
                  </a:lnTo>
                  <a:lnTo>
                    <a:pt x="740867" y="292608"/>
                  </a:lnTo>
                  <a:lnTo>
                    <a:pt x="735063" y="295097"/>
                  </a:lnTo>
                  <a:lnTo>
                    <a:pt x="730084" y="297586"/>
                  </a:lnTo>
                  <a:lnTo>
                    <a:pt x="730910" y="290537"/>
                  </a:lnTo>
                  <a:lnTo>
                    <a:pt x="731735" y="284314"/>
                  </a:lnTo>
                  <a:lnTo>
                    <a:pt x="731735" y="279742"/>
                  </a:lnTo>
                  <a:lnTo>
                    <a:pt x="721360" y="279742"/>
                  </a:lnTo>
                  <a:lnTo>
                    <a:pt x="721360" y="283070"/>
                  </a:lnTo>
                  <a:lnTo>
                    <a:pt x="721779" y="288874"/>
                  </a:lnTo>
                  <a:lnTo>
                    <a:pt x="722604" y="297586"/>
                  </a:lnTo>
                  <a:lnTo>
                    <a:pt x="719289" y="295935"/>
                  </a:lnTo>
                  <a:lnTo>
                    <a:pt x="713473" y="293446"/>
                  </a:lnTo>
                  <a:lnTo>
                    <a:pt x="706005" y="290537"/>
                  </a:lnTo>
                  <a:lnTo>
                    <a:pt x="702691" y="300913"/>
                  </a:lnTo>
                  <a:lnTo>
                    <a:pt x="708088" y="302577"/>
                  </a:lnTo>
                  <a:lnTo>
                    <a:pt x="720534" y="305066"/>
                  </a:lnTo>
                  <a:lnTo>
                    <a:pt x="718045" y="307136"/>
                  </a:lnTo>
                  <a:lnTo>
                    <a:pt x="713892" y="311708"/>
                  </a:lnTo>
                  <a:lnTo>
                    <a:pt x="708494" y="318757"/>
                  </a:lnTo>
                  <a:lnTo>
                    <a:pt x="716800" y="324980"/>
                  </a:lnTo>
                  <a:lnTo>
                    <a:pt x="719709" y="321246"/>
                  </a:lnTo>
                  <a:lnTo>
                    <a:pt x="722604" y="316268"/>
                  </a:lnTo>
                  <a:lnTo>
                    <a:pt x="726351" y="309206"/>
                  </a:lnTo>
                  <a:lnTo>
                    <a:pt x="730084" y="315849"/>
                  </a:lnTo>
                  <a:lnTo>
                    <a:pt x="733399" y="321246"/>
                  </a:lnTo>
                  <a:lnTo>
                    <a:pt x="736307" y="324980"/>
                  </a:lnTo>
                  <a:lnTo>
                    <a:pt x="745020" y="318757"/>
                  </a:lnTo>
                  <a:lnTo>
                    <a:pt x="739622" y="312115"/>
                  </a:lnTo>
                  <a:lnTo>
                    <a:pt x="735482" y="307555"/>
                  </a:lnTo>
                  <a:lnTo>
                    <a:pt x="732574" y="305066"/>
                  </a:lnTo>
                  <a:lnTo>
                    <a:pt x="738378" y="304228"/>
                  </a:lnTo>
                  <a:lnTo>
                    <a:pt x="744601" y="302983"/>
                  </a:lnTo>
                  <a:lnTo>
                    <a:pt x="750417" y="300913"/>
                  </a:lnTo>
                  <a:close/>
                </a:path>
                <a:path w="1219200" h="465455">
                  <a:moveTo>
                    <a:pt x="867879" y="324573"/>
                  </a:moveTo>
                  <a:lnTo>
                    <a:pt x="864146" y="314198"/>
                  </a:lnTo>
                  <a:lnTo>
                    <a:pt x="857910" y="316268"/>
                  </a:lnTo>
                  <a:lnTo>
                    <a:pt x="852106" y="318338"/>
                  </a:lnTo>
                  <a:lnTo>
                    <a:pt x="847128" y="321246"/>
                  </a:lnTo>
                  <a:lnTo>
                    <a:pt x="848372" y="313778"/>
                  </a:lnTo>
                  <a:lnTo>
                    <a:pt x="848779" y="307962"/>
                  </a:lnTo>
                  <a:lnTo>
                    <a:pt x="848779" y="302983"/>
                  </a:lnTo>
                  <a:lnTo>
                    <a:pt x="838403" y="302983"/>
                  </a:lnTo>
                  <a:lnTo>
                    <a:pt x="838403" y="306311"/>
                  </a:lnTo>
                  <a:lnTo>
                    <a:pt x="838822" y="312534"/>
                  </a:lnTo>
                  <a:lnTo>
                    <a:pt x="839660" y="321246"/>
                  </a:lnTo>
                  <a:lnTo>
                    <a:pt x="836333" y="319176"/>
                  </a:lnTo>
                  <a:lnTo>
                    <a:pt x="830529" y="316687"/>
                  </a:lnTo>
                  <a:lnTo>
                    <a:pt x="823048" y="314198"/>
                  </a:lnTo>
                  <a:lnTo>
                    <a:pt x="819734" y="324573"/>
                  </a:lnTo>
                  <a:lnTo>
                    <a:pt x="825131" y="325818"/>
                  </a:lnTo>
                  <a:lnTo>
                    <a:pt x="837577" y="328307"/>
                  </a:lnTo>
                  <a:lnTo>
                    <a:pt x="835088" y="330796"/>
                  </a:lnTo>
                  <a:lnTo>
                    <a:pt x="830935" y="335356"/>
                  </a:lnTo>
                  <a:lnTo>
                    <a:pt x="825538" y="341998"/>
                  </a:lnTo>
                  <a:lnTo>
                    <a:pt x="833843" y="348234"/>
                  </a:lnTo>
                  <a:lnTo>
                    <a:pt x="836752" y="344906"/>
                  </a:lnTo>
                  <a:lnTo>
                    <a:pt x="839660" y="339509"/>
                  </a:lnTo>
                  <a:lnTo>
                    <a:pt x="843394" y="332867"/>
                  </a:lnTo>
                  <a:lnTo>
                    <a:pt x="847128" y="339509"/>
                  </a:lnTo>
                  <a:lnTo>
                    <a:pt x="850442" y="344487"/>
                  </a:lnTo>
                  <a:lnTo>
                    <a:pt x="853351" y="348234"/>
                  </a:lnTo>
                  <a:lnTo>
                    <a:pt x="862063" y="341998"/>
                  </a:lnTo>
                  <a:lnTo>
                    <a:pt x="856665" y="335775"/>
                  </a:lnTo>
                  <a:lnTo>
                    <a:pt x="852525" y="331216"/>
                  </a:lnTo>
                  <a:lnTo>
                    <a:pt x="849617" y="328307"/>
                  </a:lnTo>
                  <a:lnTo>
                    <a:pt x="855421" y="327888"/>
                  </a:lnTo>
                  <a:lnTo>
                    <a:pt x="867879" y="324573"/>
                  </a:lnTo>
                  <a:close/>
                </a:path>
                <a:path w="1219200" h="465455">
                  <a:moveTo>
                    <a:pt x="984923" y="324573"/>
                  </a:moveTo>
                  <a:lnTo>
                    <a:pt x="981608" y="314198"/>
                  </a:lnTo>
                  <a:lnTo>
                    <a:pt x="974966" y="316268"/>
                  </a:lnTo>
                  <a:lnTo>
                    <a:pt x="969149" y="318338"/>
                  </a:lnTo>
                  <a:lnTo>
                    <a:pt x="964171" y="321246"/>
                  </a:lnTo>
                  <a:lnTo>
                    <a:pt x="965415" y="313778"/>
                  </a:lnTo>
                  <a:lnTo>
                    <a:pt x="965835" y="307962"/>
                  </a:lnTo>
                  <a:lnTo>
                    <a:pt x="965835" y="302983"/>
                  </a:lnTo>
                  <a:lnTo>
                    <a:pt x="955459" y="302983"/>
                  </a:lnTo>
                  <a:lnTo>
                    <a:pt x="955459" y="306311"/>
                  </a:lnTo>
                  <a:lnTo>
                    <a:pt x="955865" y="312534"/>
                  </a:lnTo>
                  <a:lnTo>
                    <a:pt x="956703" y="321246"/>
                  </a:lnTo>
                  <a:lnTo>
                    <a:pt x="953376" y="319176"/>
                  </a:lnTo>
                  <a:lnTo>
                    <a:pt x="947978" y="316687"/>
                  </a:lnTo>
                  <a:lnTo>
                    <a:pt x="940092" y="314198"/>
                  </a:lnTo>
                  <a:lnTo>
                    <a:pt x="936777" y="324573"/>
                  </a:lnTo>
                  <a:lnTo>
                    <a:pt x="954620" y="328307"/>
                  </a:lnTo>
                  <a:lnTo>
                    <a:pt x="952131" y="330796"/>
                  </a:lnTo>
                  <a:lnTo>
                    <a:pt x="947978" y="335356"/>
                  </a:lnTo>
                  <a:lnTo>
                    <a:pt x="942581" y="341998"/>
                  </a:lnTo>
                  <a:lnTo>
                    <a:pt x="950887" y="348234"/>
                  </a:lnTo>
                  <a:lnTo>
                    <a:pt x="953795" y="344906"/>
                  </a:lnTo>
                  <a:lnTo>
                    <a:pt x="957110" y="339509"/>
                  </a:lnTo>
                  <a:lnTo>
                    <a:pt x="960437" y="332867"/>
                  </a:lnTo>
                  <a:lnTo>
                    <a:pt x="964171" y="339509"/>
                  </a:lnTo>
                  <a:lnTo>
                    <a:pt x="967486" y="344487"/>
                  </a:lnTo>
                  <a:lnTo>
                    <a:pt x="970394" y="348234"/>
                  </a:lnTo>
                  <a:lnTo>
                    <a:pt x="979106" y="341998"/>
                  </a:lnTo>
                  <a:lnTo>
                    <a:pt x="973721" y="335775"/>
                  </a:lnTo>
                  <a:lnTo>
                    <a:pt x="969568" y="331216"/>
                  </a:lnTo>
                  <a:lnTo>
                    <a:pt x="966660" y="328307"/>
                  </a:lnTo>
                  <a:lnTo>
                    <a:pt x="972477" y="327888"/>
                  </a:lnTo>
                  <a:lnTo>
                    <a:pt x="984923" y="324573"/>
                  </a:lnTo>
                  <a:close/>
                </a:path>
                <a:path w="1219200" h="465455">
                  <a:moveTo>
                    <a:pt x="1101966" y="347814"/>
                  </a:moveTo>
                  <a:lnTo>
                    <a:pt x="1098651" y="337439"/>
                  </a:lnTo>
                  <a:lnTo>
                    <a:pt x="1092009" y="339509"/>
                  </a:lnTo>
                  <a:lnTo>
                    <a:pt x="1086192" y="341998"/>
                  </a:lnTo>
                  <a:lnTo>
                    <a:pt x="1081214" y="344487"/>
                  </a:lnTo>
                  <a:lnTo>
                    <a:pt x="1082459" y="337439"/>
                  </a:lnTo>
                  <a:lnTo>
                    <a:pt x="1082878" y="331216"/>
                  </a:lnTo>
                  <a:lnTo>
                    <a:pt x="1082878" y="326644"/>
                  </a:lnTo>
                  <a:lnTo>
                    <a:pt x="1072502" y="326644"/>
                  </a:lnTo>
                  <a:lnTo>
                    <a:pt x="1072502" y="329971"/>
                  </a:lnTo>
                  <a:lnTo>
                    <a:pt x="1072908" y="335775"/>
                  </a:lnTo>
                  <a:lnTo>
                    <a:pt x="1074153" y="344487"/>
                  </a:lnTo>
                  <a:lnTo>
                    <a:pt x="1070419" y="342417"/>
                  </a:lnTo>
                  <a:lnTo>
                    <a:pt x="1065022" y="340347"/>
                  </a:lnTo>
                  <a:lnTo>
                    <a:pt x="1057148" y="337439"/>
                  </a:lnTo>
                  <a:lnTo>
                    <a:pt x="1053820" y="347814"/>
                  </a:lnTo>
                  <a:lnTo>
                    <a:pt x="1059637" y="349478"/>
                  </a:lnTo>
                  <a:lnTo>
                    <a:pt x="1071664" y="351967"/>
                  </a:lnTo>
                  <a:lnTo>
                    <a:pt x="1069174" y="354037"/>
                  </a:lnTo>
                  <a:lnTo>
                    <a:pt x="1065022" y="358609"/>
                  </a:lnTo>
                  <a:lnTo>
                    <a:pt x="1059637" y="365658"/>
                  </a:lnTo>
                  <a:lnTo>
                    <a:pt x="1068349" y="371881"/>
                  </a:lnTo>
                  <a:lnTo>
                    <a:pt x="1074153" y="363169"/>
                  </a:lnTo>
                  <a:lnTo>
                    <a:pt x="1077480" y="356108"/>
                  </a:lnTo>
                  <a:lnTo>
                    <a:pt x="1081214" y="362750"/>
                  </a:lnTo>
                  <a:lnTo>
                    <a:pt x="1084529" y="368147"/>
                  </a:lnTo>
                  <a:lnTo>
                    <a:pt x="1087437" y="371881"/>
                  </a:lnTo>
                  <a:lnTo>
                    <a:pt x="1096162" y="365658"/>
                  </a:lnTo>
                  <a:lnTo>
                    <a:pt x="1090764" y="359016"/>
                  </a:lnTo>
                  <a:lnTo>
                    <a:pt x="1086612" y="354457"/>
                  </a:lnTo>
                  <a:lnTo>
                    <a:pt x="1083703" y="351967"/>
                  </a:lnTo>
                  <a:lnTo>
                    <a:pt x="1089520" y="351129"/>
                  </a:lnTo>
                  <a:lnTo>
                    <a:pt x="1095743" y="349885"/>
                  </a:lnTo>
                  <a:lnTo>
                    <a:pt x="1101966" y="347814"/>
                  </a:lnTo>
                  <a:close/>
                </a:path>
                <a:path w="1219200" h="465455">
                  <a:moveTo>
                    <a:pt x="1219009" y="441617"/>
                  </a:moveTo>
                  <a:lnTo>
                    <a:pt x="1215694" y="431241"/>
                  </a:lnTo>
                  <a:lnTo>
                    <a:pt x="1209052" y="433311"/>
                  </a:lnTo>
                  <a:lnTo>
                    <a:pt x="1203236" y="435800"/>
                  </a:lnTo>
                  <a:lnTo>
                    <a:pt x="1198257" y="438289"/>
                  </a:lnTo>
                  <a:lnTo>
                    <a:pt x="1199502" y="430822"/>
                  </a:lnTo>
                  <a:lnTo>
                    <a:pt x="1199921" y="425018"/>
                  </a:lnTo>
                  <a:lnTo>
                    <a:pt x="1199921" y="420027"/>
                  </a:lnTo>
                  <a:lnTo>
                    <a:pt x="1189545" y="420027"/>
                  </a:lnTo>
                  <a:lnTo>
                    <a:pt x="1189545" y="423354"/>
                  </a:lnTo>
                  <a:lnTo>
                    <a:pt x="1189964" y="429577"/>
                  </a:lnTo>
                  <a:lnTo>
                    <a:pt x="1191209" y="438289"/>
                  </a:lnTo>
                  <a:lnTo>
                    <a:pt x="1187462" y="436219"/>
                  </a:lnTo>
                  <a:lnTo>
                    <a:pt x="1182077" y="433730"/>
                  </a:lnTo>
                  <a:lnTo>
                    <a:pt x="1174191" y="431241"/>
                  </a:lnTo>
                  <a:lnTo>
                    <a:pt x="1170863" y="441617"/>
                  </a:lnTo>
                  <a:lnTo>
                    <a:pt x="1176680" y="442861"/>
                  </a:lnTo>
                  <a:lnTo>
                    <a:pt x="1182484" y="444525"/>
                  </a:lnTo>
                  <a:lnTo>
                    <a:pt x="1188707" y="445350"/>
                  </a:lnTo>
                  <a:lnTo>
                    <a:pt x="1186218" y="447840"/>
                  </a:lnTo>
                  <a:lnTo>
                    <a:pt x="1182077" y="452412"/>
                  </a:lnTo>
                  <a:lnTo>
                    <a:pt x="1176680" y="459460"/>
                  </a:lnTo>
                  <a:lnTo>
                    <a:pt x="1185392" y="465277"/>
                  </a:lnTo>
                  <a:lnTo>
                    <a:pt x="1187881" y="461949"/>
                  </a:lnTo>
                  <a:lnTo>
                    <a:pt x="1191209" y="456552"/>
                  </a:lnTo>
                  <a:lnTo>
                    <a:pt x="1194523" y="449910"/>
                  </a:lnTo>
                  <a:lnTo>
                    <a:pt x="1198676" y="456552"/>
                  </a:lnTo>
                  <a:lnTo>
                    <a:pt x="1204480" y="465277"/>
                  </a:lnTo>
                  <a:lnTo>
                    <a:pt x="1213205" y="459460"/>
                  </a:lnTo>
                  <a:lnTo>
                    <a:pt x="1207808" y="452818"/>
                  </a:lnTo>
                  <a:lnTo>
                    <a:pt x="1203655" y="448259"/>
                  </a:lnTo>
                  <a:lnTo>
                    <a:pt x="1200746" y="445350"/>
                  </a:lnTo>
                  <a:lnTo>
                    <a:pt x="1206563" y="444931"/>
                  </a:lnTo>
                  <a:lnTo>
                    <a:pt x="1212786" y="443687"/>
                  </a:lnTo>
                  <a:lnTo>
                    <a:pt x="1219009" y="4416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26036" y="1600845"/>
            <a:ext cx="117475" cy="6108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500" spc="-25" dirty="0">
                <a:latin typeface="Arial MT"/>
                <a:cs typeface="Arial MT"/>
              </a:rPr>
              <a:t>1.0</a:t>
            </a:r>
            <a:endParaRPr sz="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500" spc="-25" dirty="0">
                <a:latin typeface="Arial MT"/>
                <a:cs typeface="Arial MT"/>
              </a:rPr>
              <a:t>0.8</a:t>
            </a:r>
            <a:endParaRPr sz="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500" spc="-25" dirty="0">
                <a:latin typeface="Arial MT"/>
                <a:cs typeface="Arial MT"/>
              </a:rPr>
              <a:t>0.6</a:t>
            </a:r>
            <a:endParaRPr sz="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500" spc="-25" dirty="0">
                <a:latin typeface="Arial MT"/>
                <a:cs typeface="Arial MT"/>
              </a:rPr>
              <a:t>0.4</a:t>
            </a:r>
            <a:endParaRPr sz="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25" dirty="0">
                <a:latin typeface="Arial MT"/>
                <a:cs typeface="Arial MT"/>
              </a:rPr>
              <a:t>0.2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05875" y="1879796"/>
            <a:ext cx="163195" cy="97155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-50" dirty="0">
                <a:latin typeface="Times New Roman"/>
                <a:cs typeface="Times New Roman"/>
              </a:rPr>
              <a:t>µ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74791" y="1633203"/>
            <a:ext cx="45720" cy="181610"/>
            <a:chOff x="374791" y="1633203"/>
            <a:chExt cx="45720" cy="181610"/>
          </a:xfrm>
        </p:grpSpPr>
        <p:sp>
          <p:nvSpPr>
            <p:cNvPr id="58" name="object 58"/>
            <p:cNvSpPr/>
            <p:nvPr/>
          </p:nvSpPr>
          <p:spPr>
            <a:xfrm>
              <a:off x="397618" y="1695876"/>
              <a:ext cx="0" cy="118745"/>
            </a:xfrm>
            <a:custGeom>
              <a:avLst/>
              <a:gdLst/>
              <a:ahLst/>
              <a:cxnLst/>
              <a:rect l="l" t="t" r="r" b="b"/>
              <a:pathLst>
                <a:path h="118744">
                  <a:moveTo>
                    <a:pt x="0" y="1187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4791" y="1633203"/>
              <a:ext cx="45720" cy="68580"/>
            </a:xfrm>
            <a:custGeom>
              <a:avLst/>
              <a:gdLst/>
              <a:ahLst/>
              <a:cxnLst/>
              <a:rect l="l" t="t" r="r" b="b"/>
              <a:pathLst>
                <a:path w="45720" h="68580">
                  <a:moveTo>
                    <a:pt x="22827" y="0"/>
                  </a:moveTo>
                  <a:lnTo>
                    <a:pt x="0" y="68483"/>
                  </a:lnTo>
                  <a:lnTo>
                    <a:pt x="45655" y="68483"/>
                  </a:lnTo>
                  <a:lnTo>
                    <a:pt x="22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6319" y="2503321"/>
            <a:ext cx="128905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130"/>
              </a:spcBef>
            </a:pPr>
            <a:r>
              <a:rPr sz="750" dirty="0">
                <a:latin typeface="Times New Roman"/>
                <a:cs typeface="Times New Roman"/>
              </a:rPr>
              <a:t>Number</a:t>
            </a:r>
            <a:r>
              <a:rPr sz="750" spc="4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of</a:t>
            </a:r>
            <a:r>
              <a:rPr sz="750" spc="4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children</a:t>
            </a:r>
            <a:r>
              <a:rPr sz="750" spc="40" dirty="0">
                <a:latin typeface="Times New Roman"/>
                <a:cs typeface="Times New Roman"/>
              </a:rPr>
              <a:t> </a:t>
            </a:r>
            <a:r>
              <a:rPr sz="750" spc="-25" dirty="0">
                <a:latin typeface="Times New Roman"/>
                <a:cs typeface="Times New Roman"/>
              </a:rPr>
              <a:t>(X)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50" dirty="0">
                <a:latin typeface="Times New Roman"/>
                <a:cs typeface="Times New Roman"/>
              </a:rPr>
              <a:t>A</a:t>
            </a:r>
            <a:r>
              <a:rPr sz="750" spc="3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=</a:t>
            </a:r>
            <a:r>
              <a:rPr sz="750" spc="3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“Happy</a:t>
            </a:r>
            <a:r>
              <a:rPr sz="750" spc="30" dirty="0">
                <a:latin typeface="Times New Roman"/>
                <a:cs typeface="Times New Roman"/>
              </a:rPr>
              <a:t> </a:t>
            </a:r>
            <a:r>
              <a:rPr sz="750" spc="-10" dirty="0">
                <a:latin typeface="Times New Roman"/>
                <a:cs typeface="Times New Roman"/>
              </a:rPr>
              <a:t>family”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755670" y="2547149"/>
            <a:ext cx="254635" cy="45720"/>
            <a:chOff x="1755670" y="2547149"/>
            <a:chExt cx="254635" cy="45720"/>
          </a:xfrm>
        </p:grpSpPr>
        <p:sp>
          <p:nvSpPr>
            <p:cNvPr id="62" name="object 62"/>
            <p:cNvSpPr/>
            <p:nvPr/>
          </p:nvSpPr>
          <p:spPr>
            <a:xfrm>
              <a:off x="1755670" y="2569977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75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942029" y="2547149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80" h="45719">
                  <a:moveTo>
                    <a:pt x="0" y="0"/>
                  </a:moveTo>
                  <a:lnTo>
                    <a:pt x="0" y="45655"/>
                  </a:lnTo>
                  <a:lnTo>
                    <a:pt x="68068" y="228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414110" y="1404677"/>
            <a:ext cx="172720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dirty="0">
                <a:latin typeface="Times New Roman"/>
                <a:cs typeface="Times New Roman"/>
              </a:rPr>
              <a:t>A</a:t>
            </a:r>
            <a:r>
              <a:rPr sz="750" spc="20" dirty="0">
                <a:latin typeface="Times New Roman"/>
                <a:cs typeface="Times New Roman"/>
              </a:rPr>
              <a:t> </a:t>
            </a:r>
            <a:r>
              <a:rPr sz="750" spc="-10" dirty="0">
                <a:latin typeface="Times New Roman"/>
                <a:cs typeface="Times New Roman"/>
              </a:rPr>
              <a:t>={(0,0.1),(1,0.30),(2,0.78)……(10,0.1)}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545931" y="1814581"/>
            <a:ext cx="848994" cy="182245"/>
          </a:xfrm>
          <a:prstGeom prst="rect">
            <a:avLst/>
          </a:prstGeom>
          <a:ln w="9912">
            <a:solidFill>
              <a:srgbClr val="00B05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370"/>
              </a:spcBef>
            </a:pPr>
            <a:r>
              <a:rPr sz="500" dirty="0">
                <a:latin typeface="Arial MT"/>
                <a:cs typeface="Arial MT"/>
              </a:rPr>
              <a:t>Note</a:t>
            </a:r>
            <a:r>
              <a:rPr sz="500" spc="30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:</a:t>
            </a:r>
            <a:r>
              <a:rPr sz="500" spc="35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X</a:t>
            </a:r>
            <a:r>
              <a:rPr sz="500" spc="30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=</a:t>
            </a:r>
            <a:r>
              <a:rPr sz="500" spc="35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discrete</a:t>
            </a:r>
            <a:r>
              <a:rPr sz="500" spc="30" dirty="0">
                <a:latin typeface="Arial MT"/>
                <a:cs typeface="Arial MT"/>
              </a:rPr>
              <a:t> </a:t>
            </a:r>
            <a:r>
              <a:rPr sz="500" spc="-10" dirty="0">
                <a:latin typeface="Arial MT"/>
                <a:cs typeface="Arial MT"/>
              </a:rPr>
              <a:t>value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508327" y="2165883"/>
            <a:ext cx="127508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dirty="0">
                <a:latin typeface="Times New Roman"/>
                <a:cs typeface="Times New Roman"/>
              </a:rPr>
              <a:t>How</a:t>
            </a:r>
            <a:r>
              <a:rPr sz="750" spc="45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you</a:t>
            </a:r>
            <a:r>
              <a:rPr sz="750" spc="5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measure</a:t>
            </a:r>
            <a:r>
              <a:rPr sz="750" spc="5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happiness</a:t>
            </a:r>
            <a:r>
              <a:rPr sz="750" spc="50" dirty="0">
                <a:latin typeface="Times New Roman"/>
                <a:cs typeface="Times New Roman"/>
              </a:rPr>
              <a:t> </a:t>
            </a:r>
            <a:r>
              <a:rPr sz="750" spc="-25" dirty="0">
                <a:latin typeface="Times New Roman"/>
                <a:cs typeface="Times New Roman"/>
              </a:rPr>
              <a:t>??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75863" y="3229352"/>
            <a:ext cx="203200" cy="55880"/>
            <a:chOff x="3275863" y="322935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39032" y="3231882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5863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2982" y="3228087"/>
            <a:ext cx="203200" cy="58419"/>
            <a:chOff x="3542982" y="3228087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1883" y="324458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2982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183" y="32318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0101" y="3228087"/>
            <a:ext cx="203200" cy="58419"/>
            <a:chOff x="3810101" y="3228087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6302" y="323188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101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302" y="326998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229352"/>
            <a:ext cx="238760" cy="57150"/>
            <a:chOff x="4326582" y="3229352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623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3586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3188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0" y="0"/>
            <a:ext cx="4608195" cy="549275"/>
          </a:xfrm>
          <a:custGeom>
            <a:avLst/>
            <a:gdLst/>
            <a:ahLst/>
            <a:cxnLst/>
            <a:rect l="l" t="t" r="r" b="b"/>
            <a:pathLst>
              <a:path w="4608195" h="549275">
                <a:moveTo>
                  <a:pt x="4608004" y="0"/>
                </a:moveTo>
                <a:lnTo>
                  <a:pt x="0" y="0"/>
                </a:lnTo>
                <a:lnTo>
                  <a:pt x="0" y="549236"/>
                </a:lnTo>
                <a:lnTo>
                  <a:pt x="4608004" y="54923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310890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/>
              <a:t>Membership</a:t>
            </a:r>
            <a:r>
              <a:rPr spc="130" dirty="0"/>
              <a:t> </a:t>
            </a:r>
            <a:r>
              <a:rPr dirty="0"/>
              <a:t>function</a:t>
            </a:r>
            <a:r>
              <a:rPr spc="135" dirty="0"/>
              <a:t> </a:t>
            </a:r>
            <a:r>
              <a:rPr dirty="0"/>
              <a:t>with</a:t>
            </a:r>
            <a:r>
              <a:rPr spc="135" dirty="0"/>
              <a:t> </a:t>
            </a:r>
            <a:r>
              <a:rPr spc="-10" dirty="0"/>
              <a:t>continuous </a:t>
            </a:r>
            <a:r>
              <a:rPr dirty="0"/>
              <a:t>membership</a:t>
            </a:r>
            <a:r>
              <a:rPr spc="170" dirty="0"/>
              <a:t> </a:t>
            </a:r>
            <a:r>
              <a:rPr spc="-10" dirty="0"/>
              <a:t>values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923326" y="1068922"/>
            <a:ext cx="1545590" cy="1003935"/>
            <a:chOff x="923326" y="1068922"/>
            <a:chExt cx="1545590" cy="1003935"/>
          </a:xfrm>
        </p:grpSpPr>
        <p:sp>
          <p:nvSpPr>
            <p:cNvPr id="24" name="object 24"/>
            <p:cNvSpPr/>
            <p:nvPr/>
          </p:nvSpPr>
          <p:spPr>
            <a:xfrm>
              <a:off x="956434" y="1159783"/>
              <a:ext cx="1421130" cy="880110"/>
            </a:xfrm>
            <a:custGeom>
              <a:avLst/>
              <a:gdLst/>
              <a:ahLst/>
              <a:cxnLst/>
              <a:rect l="l" t="t" r="r" b="b"/>
              <a:pathLst>
                <a:path w="1421130" h="880110">
                  <a:moveTo>
                    <a:pt x="0" y="0"/>
                  </a:moveTo>
                  <a:lnTo>
                    <a:pt x="0" y="879553"/>
                  </a:lnTo>
                  <a:lnTo>
                    <a:pt x="1421043" y="879553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23315" y="1068933"/>
              <a:ext cx="1545590" cy="1003935"/>
            </a:xfrm>
            <a:custGeom>
              <a:avLst/>
              <a:gdLst/>
              <a:ahLst/>
              <a:cxnLst/>
              <a:rect l="l" t="t" r="r" b="b"/>
              <a:pathLst>
                <a:path w="1545589" h="1003935">
                  <a:moveTo>
                    <a:pt x="66217" y="99314"/>
                  </a:moveTo>
                  <a:lnTo>
                    <a:pt x="33108" y="0"/>
                  </a:lnTo>
                  <a:lnTo>
                    <a:pt x="0" y="99314"/>
                  </a:lnTo>
                  <a:lnTo>
                    <a:pt x="66217" y="99314"/>
                  </a:lnTo>
                  <a:close/>
                </a:path>
                <a:path w="1545589" h="1003935">
                  <a:moveTo>
                    <a:pt x="1545018" y="970407"/>
                  </a:moveTo>
                  <a:lnTo>
                    <a:pt x="1445691" y="937298"/>
                  </a:lnTo>
                  <a:lnTo>
                    <a:pt x="1445691" y="1003515"/>
                  </a:lnTo>
                  <a:lnTo>
                    <a:pt x="1545018" y="9704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23869" y="2058640"/>
            <a:ext cx="6540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50" dirty="0">
                <a:latin typeface="Arial MT"/>
                <a:cs typeface="Arial MT"/>
              </a:rPr>
              <a:t>0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75340" y="2058640"/>
            <a:ext cx="10541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25" dirty="0">
                <a:latin typeface="Arial MT"/>
                <a:cs typeface="Arial MT"/>
              </a:rPr>
              <a:t>50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44029" y="2058640"/>
            <a:ext cx="14414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25" dirty="0">
                <a:latin typeface="Arial MT"/>
                <a:cs typeface="Arial MT"/>
              </a:rPr>
              <a:t>100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25534" y="1403858"/>
            <a:ext cx="1757680" cy="636905"/>
            <a:chOff x="925534" y="1403858"/>
            <a:chExt cx="1757680" cy="636905"/>
          </a:xfrm>
        </p:grpSpPr>
        <p:sp>
          <p:nvSpPr>
            <p:cNvPr id="30" name="object 30"/>
            <p:cNvSpPr/>
            <p:nvPr/>
          </p:nvSpPr>
          <p:spPr>
            <a:xfrm>
              <a:off x="925534" y="1409192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57018" y="0"/>
                  </a:moveTo>
                  <a:lnTo>
                    <a:pt x="0" y="0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28844" y="1535368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56650" y="0"/>
                  </a:moveTo>
                  <a:lnTo>
                    <a:pt x="0" y="0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7373" y="1661176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56650" y="0"/>
                  </a:moveTo>
                  <a:lnTo>
                    <a:pt x="0" y="0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30316" y="1787352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56650" y="0"/>
                  </a:moveTo>
                  <a:lnTo>
                    <a:pt x="0" y="0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27373" y="1913161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56650" y="0"/>
                  </a:moveTo>
                  <a:lnTo>
                    <a:pt x="0" y="0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82552" y="1409192"/>
              <a:ext cx="1322070" cy="0"/>
            </a:xfrm>
            <a:custGeom>
              <a:avLst/>
              <a:gdLst/>
              <a:ahLst/>
              <a:cxnLst/>
              <a:rect l="l" t="t" r="r" b="b"/>
              <a:pathLst>
                <a:path w="1322070">
                  <a:moveTo>
                    <a:pt x="0" y="0"/>
                  </a:moveTo>
                  <a:lnTo>
                    <a:pt x="132172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81080" y="1787352"/>
              <a:ext cx="1323340" cy="0"/>
            </a:xfrm>
            <a:custGeom>
              <a:avLst/>
              <a:gdLst/>
              <a:ahLst/>
              <a:cxnLst/>
              <a:rect l="l" t="t" r="r" b="b"/>
              <a:pathLst>
                <a:path w="1323339">
                  <a:moveTo>
                    <a:pt x="0" y="0"/>
                  </a:moveTo>
                  <a:lnTo>
                    <a:pt x="132319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11225" y="1409192"/>
              <a:ext cx="0" cy="630555"/>
            </a:xfrm>
            <a:custGeom>
              <a:avLst/>
              <a:gdLst/>
              <a:ahLst/>
              <a:cxnLst/>
              <a:rect l="l" t="t" r="r" b="b"/>
              <a:pathLst>
                <a:path h="630555">
                  <a:moveTo>
                    <a:pt x="0" y="6301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81080" y="1416136"/>
              <a:ext cx="1297940" cy="623570"/>
            </a:xfrm>
            <a:custGeom>
              <a:avLst/>
              <a:gdLst/>
              <a:ahLst/>
              <a:cxnLst/>
              <a:rect l="l" t="t" r="r" b="b"/>
              <a:pathLst>
                <a:path w="1297939" h="623569">
                  <a:moveTo>
                    <a:pt x="0" y="623201"/>
                  </a:moveTo>
                  <a:lnTo>
                    <a:pt x="58312" y="623414"/>
                  </a:lnTo>
                  <a:lnTo>
                    <a:pt x="110654" y="615043"/>
                  </a:lnTo>
                  <a:lnTo>
                    <a:pt x="157583" y="599234"/>
                  </a:lnTo>
                  <a:lnTo>
                    <a:pt x="199661" y="577131"/>
                  </a:lnTo>
                  <a:lnTo>
                    <a:pt x="237446" y="549881"/>
                  </a:lnTo>
                  <a:lnTo>
                    <a:pt x="271500" y="518627"/>
                  </a:lnTo>
                  <a:lnTo>
                    <a:pt x="302381" y="484517"/>
                  </a:lnTo>
                  <a:lnTo>
                    <a:pt x="330601" y="448673"/>
                  </a:lnTo>
                  <a:lnTo>
                    <a:pt x="356388" y="411091"/>
                  </a:lnTo>
                  <a:lnTo>
                    <a:pt x="379879" y="371701"/>
                  </a:lnTo>
                  <a:lnTo>
                    <a:pt x="401207" y="330432"/>
                  </a:lnTo>
                  <a:lnTo>
                    <a:pt x="420509" y="287213"/>
                  </a:lnTo>
                  <a:lnTo>
                    <a:pt x="437918" y="241974"/>
                  </a:lnTo>
                  <a:lnTo>
                    <a:pt x="453571" y="194643"/>
                  </a:lnTo>
                  <a:lnTo>
                    <a:pt x="468216" y="145914"/>
                  </a:lnTo>
                  <a:lnTo>
                    <a:pt x="484655" y="98908"/>
                  </a:lnTo>
                  <a:lnTo>
                    <a:pt x="506336" y="57558"/>
                  </a:lnTo>
                  <a:lnTo>
                    <a:pt x="536707" y="25796"/>
                  </a:lnTo>
                  <a:lnTo>
                    <a:pt x="577672" y="6845"/>
                  </a:lnTo>
                  <a:lnTo>
                    <a:pt x="625224" y="0"/>
                  </a:lnTo>
                  <a:lnTo>
                    <a:pt x="673948" y="4121"/>
                  </a:lnTo>
                  <a:lnTo>
                    <a:pt x="718430" y="18071"/>
                  </a:lnTo>
                  <a:lnTo>
                    <a:pt x="756501" y="42428"/>
                  </a:lnTo>
                  <a:lnTo>
                    <a:pt x="785615" y="75047"/>
                  </a:lnTo>
                  <a:lnTo>
                    <a:pt x="807714" y="114372"/>
                  </a:lnTo>
                  <a:lnTo>
                    <a:pt x="824743" y="158844"/>
                  </a:lnTo>
                  <a:lnTo>
                    <a:pt x="838644" y="206907"/>
                  </a:lnTo>
                  <a:lnTo>
                    <a:pt x="851362" y="257004"/>
                  </a:lnTo>
                  <a:lnTo>
                    <a:pt x="864839" y="307577"/>
                  </a:lnTo>
                  <a:lnTo>
                    <a:pt x="881957" y="359883"/>
                  </a:lnTo>
                  <a:lnTo>
                    <a:pt x="902908" y="409524"/>
                  </a:lnTo>
                  <a:lnTo>
                    <a:pt x="928431" y="455156"/>
                  </a:lnTo>
                  <a:lnTo>
                    <a:pt x="959270" y="495438"/>
                  </a:lnTo>
                  <a:lnTo>
                    <a:pt x="996165" y="529028"/>
                  </a:lnTo>
                  <a:lnTo>
                    <a:pt x="1037081" y="553784"/>
                  </a:lnTo>
                  <a:lnTo>
                    <a:pt x="1083034" y="572817"/>
                  </a:lnTo>
                  <a:lnTo>
                    <a:pt x="1133055" y="587702"/>
                  </a:lnTo>
                  <a:lnTo>
                    <a:pt x="1186171" y="600012"/>
                  </a:lnTo>
                  <a:lnTo>
                    <a:pt x="1241413" y="611320"/>
                  </a:lnTo>
                  <a:lnTo>
                    <a:pt x="1297810" y="62320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59241" y="1636162"/>
              <a:ext cx="0" cy="403225"/>
            </a:xfrm>
            <a:custGeom>
              <a:avLst/>
              <a:gdLst/>
              <a:ahLst/>
              <a:cxnLst/>
              <a:rect l="l" t="t" r="r" b="b"/>
              <a:pathLst>
                <a:path h="403225">
                  <a:moveTo>
                    <a:pt x="0" y="0"/>
                  </a:moveTo>
                  <a:lnTo>
                    <a:pt x="0" y="4031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63209" y="1636162"/>
              <a:ext cx="0" cy="403225"/>
            </a:xfrm>
            <a:custGeom>
              <a:avLst/>
              <a:gdLst/>
              <a:ahLst/>
              <a:cxnLst/>
              <a:rect l="l" t="t" r="r" b="b"/>
              <a:pathLst>
                <a:path h="403225">
                  <a:moveTo>
                    <a:pt x="0" y="0"/>
                  </a:moveTo>
                  <a:lnTo>
                    <a:pt x="0" y="4031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73567" y="1623287"/>
              <a:ext cx="708660" cy="227965"/>
            </a:xfrm>
            <a:custGeom>
              <a:avLst/>
              <a:gdLst/>
              <a:ahLst/>
              <a:cxnLst/>
              <a:rect l="l" t="t" r="r" b="b"/>
              <a:pathLst>
                <a:path w="708660" h="227964">
                  <a:moveTo>
                    <a:pt x="0" y="227337"/>
                  </a:moveTo>
                  <a:lnTo>
                    <a:pt x="7084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09559" y="1825242"/>
              <a:ext cx="78105" cy="46990"/>
            </a:xfrm>
            <a:custGeom>
              <a:avLst/>
              <a:gdLst/>
              <a:ahLst/>
              <a:cxnLst/>
              <a:rect l="l" t="t" r="r" b="b"/>
              <a:pathLst>
                <a:path w="78105" h="46989">
                  <a:moveTo>
                    <a:pt x="62536" y="0"/>
                  </a:moveTo>
                  <a:lnTo>
                    <a:pt x="0" y="45982"/>
                  </a:lnTo>
                  <a:lnTo>
                    <a:pt x="77618" y="46718"/>
                  </a:lnTo>
                  <a:lnTo>
                    <a:pt x="62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68265" y="1325010"/>
            <a:ext cx="124460" cy="6553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550" spc="-25" dirty="0">
                <a:latin typeface="Arial MT"/>
                <a:cs typeface="Arial MT"/>
              </a:rPr>
              <a:t>1.0</a:t>
            </a:r>
            <a:endParaRPr sz="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550" spc="-25" dirty="0">
                <a:latin typeface="Arial MT"/>
                <a:cs typeface="Arial MT"/>
              </a:rPr>
              <a:t>0.8</a:t>
            </a:r>
            <a:endParaRPr sz="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550" spc="-25" dirty="0">
                <a:latin typeface="Arial MT"/>
                <a:cs typeface="Arial MT"/>
              </a:rPr>
              <a:t>0.6</a:t>
            </a:r>
            <a:endParaRPr sz="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550" spc="-25" dirty="0">
                <a:latin typeface="Arial MT"/>
                <a:cs typeface="Arial MT"/>
              </a:rPr>
              <a:t>0.4</a:t>
            </a:r>
            <a:endParaRPr sz="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550" spc="-25" dirty="0">
                <a:latin typeface="Arial MT"/>
                <a:cs typeface="Arial MT"/>
              </a:rPr>
              <a:t>0.2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03288" y="1643519"/>
            <a:ext cx="88900" cy="62865"/>
          </a:xfrm>
          <a:custGeom>
            <a:avLst/>
            <a:gdLst/>
            <a:ahLst/>
            <a:cxnLst/>
            <a:rect l="l" t="t" r="r" b="b"/>
            <a:pathLst>
              <a:path w="88900" h="62864">
                <a:moveTo>
                  <a:pt x="46350" y="0"/>
                </a:moveTo>
                <a:lnTo>
                  <a:pt x="46350" y="2942"/>
                </a:lnTo>
                <a:lnTo>
                  <a:pt x="49293" y="3310"/>
                </a:lnTo>
                <a:lnTo>
                  <a:pt x="51500" y="4046"/>
                </a:lnTo>
                <a:lnTo>
                  <a:pt x="52971" y="5150"/>
                </a:lnTo>
                <a:lnTo>
                  <a:pt x="53707" y="5885"/>
                </a:lnTo>
                <a:lnTo>
                  <a:pt x="54443" y="6989"/>
                </a:lnTo>
                <a:lnTo>
                  <a:pt x="54443" y="8828"/>
                </a:lnTo>
                <a:lnTo>
                  <a:pt x="54075" y="9564"/>
                </a:lnTo>
                <a:lnTo>
                  <a:pt x="53339" y="10300"/>
                </a:lnTo>
                <a:lnTo>
                  <a:pt x="52971" y="11035"/>
                </a:lnTo>
                <a:lnTo>
                  <a:pt x="52236" y="11771"/>
                </a:lnTo>
                <a:lnTo>
                  <a:pt x="49661" y="12507"/>
                </a:lnTo>
                <a:lnTo>
                  <a:pt x="0" y="12507"/>
                </a:lnTo>
                <a:lnTo>
                  <a:pt x="0" y="23175"/>
                </a:lnTo>
                <a:lnTo>
                  <a:pt x="44511" y="23175"/>
                </a:lnTo>
                <a:lnTo>
                  <a:pt x="50396" y="28325"/>
                </a:lnTo>
                <a:lnTo>
                  <a:pt x="53339" y="33475"/>
                </a:lnTo>
                <a:lnTo>
                  <a:pt x="53339" y="40464"/>
                </a:lnTo>
                <a:lnTo>
                  <a:pt x="52971" y="41936"/>
                </a:lnTo>
                <a:lnTo>
                  <a:pt x="51868" y="43407"/>
                </a:lnTo>
                <a:lnTo>
                  <a:pt x="50764" y="45246"/>
                </a:lnTo>
                <a:lnTo>
                  <a:pt x="49293" y="45982"/>
                </a:lnTo>
                <a:lnTo>
                  <a:pt x="47453" y="46718"/>
                </a:lnTo>
                <a:lnTo>
                  <a:pt x="45246" y="47453"/>
                </a:lnTo>
                <a:lnTo>
                  <a:pt x="40832" y="47821"/>
                </a:lnTo>
                <a:lnTo>
                  <a:pt x="0" y="47821"/>
                </a:lnTo>
                <a:lnTo>
                  <a:pt x="0" y="58489"/>
                </a:lnTo>
                <a:lnTo>
                  <a:pt x="55179" y="58489"/>
                </a:lnTo>
                <a:lnTo>
                  <a:pt x="63639" y="59225"/>
                </a:lnTo>
                <a:lnTo>
                  <a:pt x="64743" y="59225"/>
                </a:lnTo>
                <a:lnTo>
                  <a:pt x="66950" y="59961"/>
                </a:lnTo>
                <a:lnTo>
                  <a:pt x="79089" y="62536"/>
                </a:lnTo>
                <a:lnTo>
                  <a:pt x="83504" y="62536"/>
                </a:lnTo>
                <a:lnTo>
                  <a:pt x="85343" y="62168"/>
                </a:lnTo>
                <a:lnTo>
                  <a:pt x="87550" y="59961"/>
                </a:lnTo>
                <a:lnTo>
                  <a:pt x="88286" y="58489"/>
                </a:lnTo>
                <a:lnTo>
                  <a:pt x="88286" y="55179"/>
                </a:lnTo>
                <a:lnTo>
                  <a:pt x="87550" y="53707"/>
                </a:lnTo>
                <a:lnTo>
                  <a:pt x="86447" y="52603"/>
                </a:lnTo>
                <a:lnTo>
                  <a:pt x="84975" y="51500"/>
                </a:lnTo>
                <a:lnTo>
                  <a:pt x="83136" y="50764"/>
                </a:lnTo>
                <a:lnTo>
                  <a:pt x="79457" y="50764"/>
                </a:lnTo>
                <a:lnTo>
                  <a:pt x="74307" y="51500"/>
                </a:lnTo>
                <a:lnTo>
                  <a:pt x="67318" y="52971"/>
                </a:lnTo>
                <a:lnTo>
                  <a:pt x="62168" y="53707"/>
                </a:lnTo>
                <a:lnTo>
                  <a:pt x="55914" y="53707"/>
                </a:lnTo>
                <a:lnTo>
                  <a:pt x="57754" y="52236"/>
                </a:lnTo>
                <a:lnTo>
                  <a:pt x="59225" y="50764"/>
                </a:lnTo>
                <a:lnTo>
                  <a:pt x="61064" y="48189"/>
                </a:lnTo>
                <a:lnTo>
                  <a:pt x="61432" y="45982"/>
                </a:lnTo>
                <a:lnTo>
                  <a:pt x="61432" y="40464"/>
                </a:lnTo>
                <a:lnTo>
                  <a:pt x="60329" y="37153"/>
                </a:lnTo>
                <a:lnTo>
                  <a:pt x="56650" y="30532"/>
                </a:lnTo>
                <a:lnTo>
                  <a:pt x="53339" y="27221"/>
                </a:lnTo>
                <a:lnTo>
                  <a:pt x="48925" y="23175"/>
                </a:lnTo>
                <a:lnTo>
                  <a:pt x="52971" y="22807"/>
                </a:lnTo>
                <a:lnTo>
                  <a:pt x="55546" y="22071"/>
                </a:lnTo>
                <a:lnTo>
                  <a:pt x="57754" y="20968"/>
                </a:lnTo>
                <a:lnTo>
                  <a:pt x="59961" y="19128"/>
                </a:lnTo>
                <a:lnTo>
                  <a:pt x="61432" y="16553"/>
                </a:lnTo>
                <a:lnTo>
                  <a:pt x="61432" y="9564"/>
                </a:lnTo>
                <a:lnTo>
                  <a:pt x="60329" y="6621"/>
                </a:lnTo>
                <a:lnTo>
                  <a:pt x="57754" y="4046"/>
                </a:lnTo>
                <a:lnTo>
                  <a:pt x="55179" y="1839"/>
                </a:lnTo>
                <a:lnTo>
                  <a:pt x="51500" y="367"/>
                </a:lnTo>
                <a:lnTo>
                  <a:pt x="4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604392" y="1358795"/>
            <a:ext cx="49530" cy="195580"/>
            <a:chOff x="604392" y="1358795"/>
            <a:chExt cx="49530" cy="195580"/>
          </a:xfrm>
        </p:grpSpPr>
        <p:sp>
          <p:nvSpPr>
            <p:cNvPr id="46" name="object 46"/>
            <p:cNvSpPr/>
            <p:nvPr/>
          </p:nvSpPr>
          <p:spPr>
            <a:xfrm>
              <a:off x="628671" y="1426114"/>
              <a:ext cx="0" cy="128270"/>
            </a:xfrm>
            <a:custGeom>
              <a:avLst/>
              <a:gdLst/>
              <a:ahLst/>
              <a:cxnLst/>
              <a:rect l="l" t="t" r="r" b="b"/>
              <a:pathLst>
                <a:path h="128269">
                  <a:moveTo>
                    <a:pt x="0" y="12801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4392" y="1358795"/>
              <a:ext cx="49530" cy="73660"/>
            </a:xfrm>
            <a:custGeom>
              <a:avLst/>
              <a:gdLst/>
              <a:ahLst/>
              <a:cxnLst/>
              <a:rect l="l" t="t" r="r" b="b"/>
              <a:pathLst>
                <a:path w="49529" h="73659">
                  <a:moveTo>
                    <a:pt x="24278" y="0"/>
                  </a:moveTo>
                  <a:lnTo>
                    <a:pt x="0" y="73572"/>
                  </a:lnTo>
                  <a:lnTo>
                    <a:pt x="48925" y="73572"/>
                  </a:lnTo>
                  <a:lnTo>
                    <a:pt x="242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357944" y="2296278"/>
            <a:ext cx="377825" cy="153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dirty="0">
                <a:latin typeface="Times New Roman"/>
                <a:cs typeface="Times New Roman"/>
              </a:rPr>
              <a:t>Age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25" dirty="0">
                <a:latin typeface="Times New Roman"/>
                <a:cs typeface="Times New Roman"/>
              </a:rPr>
              <a:t>(X)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090547" y="2342085"/>
            <a:ext cx="274320" cy="49530"/>
            <a:chOff x="2090547" y="2342085"/>
            <a:chExt cx="274320" cy="49530"/>
          </a:xfrm>
        </p:grpSpPr>
        <p:sp>
          <p:nvSpPr>
            <p:cNvPr id="50" name="object 50"/>
            <p:cNvSpPr/>
            <p:nvPr/>
          </p:nvSpPr>
          <p:spPr>
            <a:xfrm>
              <a:off x="2090547" y="2366732"/>
              <a:ext cx="206375" cy="0"/>
            </a:xfrm>
            <a:custGeom>
              <a:avLst/>
              <a:gdLst/>
              <a:ahLst/>
              <a:cxnLst/>
              <a:rect l="l" t="t" r="r" b="b"/>
              <a:pathLst>
                <a:path w="206375">
                  <a:moveTo>
                    <a:pt x="0" y="0"/>
                  </a:moveTo>
                  <a:lnTo>
                    <a:pt x="2063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90662" y="2342085"/>
              <a:ext cx="74295" cy="49530"/>
            </a:xfrm>
            <a:custGeom>
              <a:avLst/>
              <a:gdLst/>
              <a:ahLst/>
              <a:cxnLst/>
              <a:rect l="l" t="t" r="r" b="b"/>
              <a:pathLst>
                <a:path w="74294" h="49530">
                  <a:moveTo>
                    <a:pt x="0" y="0"/>
                  </a:moveTo>
                  <a:lnTo>
                    <a:pt x="0" y="49293"/>
                  </a:lnTo>
                  <a:lnTo>
                    <a:pt x="73939" y="246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11982" y="2601235"/>
            <a:ext cx="842010" cy="153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dirty="0">
                <a:latin typeface="Times New Roman"/>
                <a:cs typeface="Times New Roman"/>
              </a:rPr>
              <a:t>B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=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“Middle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Times New Roman"/>
                <a:cs typeface="Times New Roman"/>
              </a:rPr>
              <a:t>aged”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245627" y="1597537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>
                <a:moveTo>
                  <a:pt x="0" y="0"/>
                </a:moveTo>
                <a:lnTo>
                  <a:pt x="1368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134341" y="1412212"/>
            <a:ext cx="330200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16230" algn="l"/>
              </a:tabLst>
            </a:pPr>
            <a:r>
              <a:rPr sz="450" u="sng" spc="4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4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4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45570" y="1476220"/>
            <a:ext cx="63500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i="1" spc="-50" dirty="0">
                <a:latin typeface="Times New Roman"/>
                <a:cs typeface="Times New Roman"/>
              </a:rPr>
              <a:t>B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75171" y="1505666"/>
            <a:ext cx="30162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450" spc="10" dirty="0">
                <a:latin typeface="Symbol"/>
                <a:cs typeface="Symbol"/>
              </a:rPr>
              <a:t></a:t>
            </a:r>
            <a:r>
              <a:rPr sz="450" spc="35" dirty="0">
                <a:latin typeface="Times New Roman"/>
                <a:cs typeface="Times New Roman"/>
              </a:rPr>
              <a:t> </a:t>
            </a:r>
            <a:r>
              <a:rPr sz="675" i="1" spc="15" baseline="6172" dirty="0">
                <a:latin typeface="Times New Roman"/>
                <a:cs typeface="Times New Roman"/>
              </a:rPr>
              <a:t>x</a:t>
            </a:r>
            <a:r>
              <a:rPr sz="675" spc="15" baseline="6172" dirty="0">
                <a:latin typeface="Symbol"/>
                <a:cs typeface="Symbol"/>
              </a:rPr>
              <a:t></a:t>
            </a:r>
            <a:r>
              <a:rPr sz="675" spc="15" baseline="6172" dirty="0">
                <a:latin typeface="Times New Roman"/>
                <a:cs typeface="Times New Roman"/>
              </a:rPr>
              <a:t>50</a:t>
            </a:r>
            <a:r>
              <a:rPr sz="675" spc="-15" baseline="6172" dirty="0">
                <a:latin typeface="Times New Roman"/>
                <a:cs typeface="Times New Roman"/>
              </a:rPr>
              <a:t> </a:t>
            </a:r>
            <a:r>
              <a:rPr sz="450" spc="-25" dirty="0">
                <a:latin typeface="Symbol"/>
                <a:cs typeface="Symbol"/>
              </a:rPr>
              <a:t></a:t>
            </a:r>
            <a:r>
              <a:rPr sz="525" spc="-37" baseline="47619" dirty="0">
                <a:latin typeface="Times New Roman"/>
                <a:cs typeface="Times New Roman"/>
              </a:rPr>
              <a:t>4</a:t>
            </a:r>
            <a:endParaRPr sz="525" baseline="47619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110041" y="1554952"/>
            <a:ext cx="34353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675" baseline="18518" dirty="0">
                <a:latin typeface="Times New Roman"/>
                <a:cs typeface="Times New Roman"/>
              </a:rPr>
              <a:t>1</a:t>
            </a:r>
            <a:r>
              <a:rPr sz="675" baseline="18518" dirty="0">
                <a:latin typeface="Symbol"/>
                <a:cs typeface="Symbol"/>
              </a:rPr>
              <a:t></a:t>
            </a:r>
            <a:r>
              <a:rPr sz="450" dirty="0">
                <a:latin typeface="Symbol"/>
                <a:cs typeface="Symbol"/>
              </a:rPr>
              <a:t></a:t>
            </a:r>
            <a:r>
              <a:rPr sz="450" spc="265" dirty="0">
                <a:latin typeface="Times New Roman"/>
                <a:cs typeface="Times New Roman"/>
              </a:rPr>
              <a:t> </a:t>
            </a:r>
            <a:r>
              <a:rPr sz="675" baseline="-30864" dirty="0">
                <a:latin typeface="Times New Roman"/>
                <a:cs typeface="Times New Roman"/>
              </a:rPr>
              <a:t>10</a:t>
            </a:r>
            <a:r>
              <a:rPr sz="675" spc="457" baseline="-30864" dirty="0">
                <a:latin typeface="Times New Roman"/>
                <a:cs typeface="Times New Roman"/>
              </a:rPr>
              <a:t> </a:t>
            </a:r>
            <a:r>
              <a:rPr sz="450" spc="-50" dirty="0">
                <a:latin typeface="Symbol"/>
                <a:cs typeface="Symbol"/>
              </a:rPr>
              <a:t></a:t>
            </a:r>
            <a:endParaRPr sz="45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200571" y="1593593"/>
            <a:ext cx="227329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0500" algn="l"/>
              </a:tabLst>
            </a:pPr>
            <a:r>
              <a:rPr sz="450" spc="-50" dirty="0">
                <a:latin typeface="Symbol"/>
                <a:cs typeface="Symbol"/>
              </a:rPr>
              <a:t></a:t>
            </a:r>
            <a:r>
              <a:rPr sz="450" dirty="0">
                <a:latin typeface="Times New Roman"/>
                <a:cs typeface="Times New Roman"/>
              </a:rPr>
              <a:t>	</a:t>
            </a:r>
            <a:r>
              <a:rPr sz="450" spc="-50" dirty="0">
                <a:latin typeface="Symbol"/>
                <a:cs typeface="Symbol"/>
              </a:rPr>
              <a:t></a:t>
            </a:r>
            <a:endParaRPr sz="45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779356" y="1397662"/>
            <a:ext cx="354330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dirty="0">
                <a:latin typeface="Symbol"/>
                <a:cs typeface="Symbol"/>
              </a:rPr>
              <a:t></a:t>
            </a:r>
            <a:r>
              <a:rPr sz="850" spc="31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(</a:t>
            </a:r>
            <a:r>
              <a:rPr sz="800" i="1" dirty="0">
                <a:latin typeface="Times New Roman"/>
                <a:cs typeface="Times New Roman"/>
              </a:rPr>
              <a:t>x</a:t>
            </a:r>
            <a:r>
              <a:rPr sz="800" dirty="0">
                <a:latin typeface="Times New Roman"/>
                <a:cs typeface="Times New Roman"/>
              </a:rPr>
              <a:t>)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Symbol"/>
                <a:cs typeface="Symbol"/>
              </a:rPr>
              <a:t></a:t>
            </a:r>
            <a:endParaRPr sz="800">
              <a:latin typeface="Symbol"/>
              <a:cs typeface="Symbo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952075" y="2107023"/>
            <a:ext cx="441959" cy="121920"/>
            <a:chOff x="2952075" y="2107023"/>
            <a:chExt cx="441959" cy="121920"/>
          </a:xfrm>
        </p:grpSpPr>
        <p:pic>
          <p:nvPicPr>
            <p:cNvPr id="61" name="object 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2075" y="2111437"/>
              <a:ext cx="159651" cy="8828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2694" y="2107023"/>
              <a:ext cx="261180" cy="121393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3386325" y="2118969"/>
            <a:ext cx="83820" cy="1301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-50" dirty="0">
                <a:latin typeface="Times New Roman"/>
                <a:cs typeface="Times New Roman"/>
              </a:rPr>
              <a:t>B</a:t>
            </a:r>
            <a:endParaRPr sz="650">
              <a:latin typeface="Times New Roman"/>
              <a:cs typeface="Times New Roman"/>
            </a:endParaRPr>
          </a:p>
        </p:txBody>
      </p:sp>
      <p:pic>
        <p:nvPicPr>
          <p:cNvPr id="64" name="object 6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62665" y="2107023"/>
            <a:ext cx="242051" cy="121393"/>
          </a:xfrm>
          <a:prstGeom prst="rect">
            <a:avLst/>
          </a:prstGeom>
        </p:spPr>
      </p:pic>
      <p:sp>
        <p:nvSpPr>
          <p:cNvPr id="65" name="object 65"/>
          <p:cNvSpPr txBox="1"/>
          <p:nvPr/>
        </p:nvSpPr>
        <p:spPr>
          <a:xfrm>
            <a:off x="2808242" y="2392114"/>
            <a:ext cx="1109345" cy="377825"/>
          </a:xfrm>
          <a:prstGeom prst="rect">
            <a:avLst/>
          </a:prstGeom>
          <a:ln w="10667">
            <a:solidFill>
              <a:srgbClr val="7030A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800" dirty="0">
                <a:latin typeface="Arial MT"/>
                <a:cs typeface="Arial MT"/>
              </a:rPr>
              <a:t>Note</a:t>
            </a:r>
            <a:r>
              <a:rPr sz="800" spc="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:</a:t>
            </a:r>
            <a:r>
              <a:rPr sz="800" spc="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x</a:t>
            </a:r>
            <a:r>
              <a:rPr sz="800" spc="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=</a:t>
            </a:r>
            <a:r>
              <a:rPr sz="800" spc="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real</a:t>
            </a:r>
            <a:r>
              <a:rPr sz="800" spc="4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value</a:t>
            </a:r>
            <a:endParaRPr sz="800">
              <a:latin typeface="Arial MT"/>
              <a:cs typeface="Arial MT"/>
            </a:endParaRPr>
          </a:p>
          <a:p>
            <a:pPr marL="58419" algn="ctr">
              <a:lnSpc>
                <a:spcPct val="100000"/>
              </a:lnSpc>
              <a:spcBef>
                <a:spcPts val="50"/>
              </a:spcBef>
            </a:pPr>
            <a:r>
              <a:rPr sz="800" dirty="0">
                <a:latin typeface="Arial MT"/>
                <a:cs typeface="Arial MT"/>
              </a:rPr>
              <a:t>=</a:t>
            </a:r>
            <a:r>
              <a:rPr sz="800" spc="35" dirty="0">
                <a:latin typeface="Arial MT"/>
                <a:cs typeface="Arial MT"/>
              </a:rPr>
              <a:t> </a:t>
            </a:r>
            <a:r>
              <a:rPr sz="800" spc="-35" dirty="0">
                <a:latin typeface="Arial MT"/>
                <a:cs typeface="Arial MT"/>
              </a:rPr>
              <a:t>R</a:t>
            </a:r>
            <a:r>
              <a:rPr sz="825" spc="-52" baseline="40404" dirty="0">
                <a:latin typeface="Arial MT"/>
                <a:cs typeface="Arial MT"/>
              </a:rPr>
              <a:t>+</a:t>
            </a:r>
            <a:endParaRPr sz="825" baseline="40404">
              <a:latin typeface="Arial MT"/>
              <a:cs typeface="Arial MT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125" dirty="0"/>
              <a:t> </a:t>
            </a:r>
            <a:r>
              <a:rPr dirty="0"/>
              <a:t>terminologies:</a:t>
            </a:r>
            <a:r>
              <a:rPr spc="245" dirty="0"/>
              <a:t> </a:t>
            </a:r>
            <a:r>
              <a:rPr spc="-10" dirty="0"/>
              <a:t>Support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662214"/>
            <a:ext cx="4142104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Support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support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such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&gt;</a:t>
            </a:r>
            <a:r>
              <a:rPr sz="1100" i="1" spc="-80" dirty="0">
                <a:latin typeface="Verdana"/>
                <a:cs typeface="Verdana"/>
              </a:rPr>
              <a:t>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362" y="1335527"/>
            <a:ext cx="1660051" cy="115902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81032" y="1910271"/>
            <a:ext cx="88900" cy="62865"/>
          </a:xfrm>
          <a:custGeom>
            <a:avLst/>
            <a:gdLst/>
            <a:ahLst/>
            <a:cxnLst/>
            <a:rect l="l" t="t" r="r" b="b"/>
            <a:pathLst>
              <a:path w="88900" h="62864">
                <a:moveTo>
                  <a:pt x="46546" y="0"/>
                </a:moveTo>
                <a:lnTo>
                  <a:pt x="46546" y="2891"/>
                </a:lnTo>
                <a:lnTo>
                  <a:pt x="49437" y="3469"/>
                </a:lnTo>
                <a:lnTo>
                  <a:pt x="51750" y="4047"/>
                </a:lnTo>
                <a:lnTo>
                  <a:pt x="53195" y="5203"/>
                </a:lnTo>
                <a:lnTo>
                  <a:pt x="54062" y="6071"/>
                </a:lnTo>
                <a:lnTo>
                  <a:pt x="54641" y="6938"/>
                </a:lnTo>
                <a:lnTo>
                  <a:pt x="54641" y="8962"/>
                </a:lnTo>
                <a:lnTo>
                  <a:pt x="54352" y="9829"/>
                </a:lnTo>
                <a:lnTo>
                  <a:pt x="53773" y="10407"/>
                </a:lnTo>
                <a:lnTo>
                  <a:pt x="53195" y="11275"/>
                </a:lnTo>
                <a:lnTo>
                  <a:pt x="52328" y="11853"/>
                </a:lnTo>
                <a:lnTo>
                  <a:pt x="50015" y="12431"/>
                </a:lnTo>
                <a:lnTo>
                  <a:pt x="0" y="12431"/>
                </a:lnTo>
                <a:lnTo>
                  <a:pt x="0" y="23417"/>
                </a:lnTo>
                <a:lnTo>
                  <a:pt x="44811" y="23417"/>
                </a:lnTo>
                <a:lnTo>
                  <a:pt x="50593" y="28332"/>
                </a:lnTo>
                <a:lnTo>
                  <a:pt x="53484" y="33536"/>
                </a:lnTo>
                <a:lnTo>
                  <a:pt x="53484" y="40474"/>
                </a:lnTo>
                <a:lnTo>
                  <a:pt x="41053" y="47991"/>
                </a:lnTo>
                <a:lnTo>
                  <a:pt x="0" y="47991"/>
                </a:lnTo>
                <a:lnTo>
                  <a:pt x="0" y="58688"/>
                </a:lnTo>
                <a:lnTo>
                  <a:pt x="59555" y="58688"/>
                </a:lnTo>
                <a:lnTo>
                  <a:pt x="63892" y="59266"/>
                </a:lnTo>
                <a:lnTo>
                  <a:pt x="65049" y="59555"/>
                </a:lnTo>
                <a:lnTo>
                  <a:pt x="67361" y="59845"/>
                </a:lnTo>
                <a:lnTo>
                  <a:pt x="70831" y="60712"/>
                </a:lnTo>
                <a:lnTo>
                  <a:pt x="75745" y="62157"/>
                </a:lnTo>
                <a:lnTo>
                  <a:pt x="79504" y="62736"/>
                </a:lnTo>
                <a:lnTo>
                  <a:pt x="83551" y="62736"/>
                </a:lnTo>
                <a:lnTo>
                  <a:pt x="85286" y="62157"/>
                </a:lnTo>
                <a:lnTo>
                  <a:pt x="86732" y="61001"/>
                </a:lnTo>
                <a:lnTo>
                  <a:pt x="87888" y="59845"/>
                </a:lnTo>
                <a:lnTo>
                  <a:pt x="88466" y="58688"/>
                </a:lnTo>
                <a:lnTo>
                  <a:pt x="88466" y="55219"/>
                </a:lnTo>
                <a:lnTo>
                  <a:pt x="87888" y="53773"/>
                </a:lnTo>
                <a:lnTo>
                  <a:pt x="86442" y="52617"/>
                </a:lnTo>
                <a:lnTo>
                  <a:pt x="85286" y="51460"/>
                </a:lnTo>
                <a:lnTo>
                  <a:pt x="83551" y="50882"/>
                </a:lnTo>
                <a:lnTo>
                  <a:pt x="79504" y="50882"/>
                </a:lnTo>
                <a:lnTo>
                  <a:pt x="77191" y="51171"/>
                </a:lnTo>
                <a:lnTo>
                  <a:pt x="67650" y="53195"/>
                </a:lnTo>
                <a:lnTo>
                  <a:pt x="62447" y="54062"/>
                </a:lnTo>
                <a:lnTo>
                  <a:pt x="58399" y="54062"/>
                </a:lnTo>
                <a:lnTo>
                  <a:pt x="57532" y="53773"/>
                </a:lnTo>
                <a:lnTo>
                  <a:pt x="56086" y="53773"/>
                </a:lnTo>
                <a:lnTo>
                  <a:pt x="58110" y="52328"/>
                </a:lnTo>
                <a:lnTo>
                  <a:pt x="59555" y="50882"/>
                </a:lnTo>
                <a:lnTo>
                  <a:pt x="60134" y="49726"/>
                </a:lnTo>
                <a:lnTo>
                  <a:pt x="61290" y="47991"/>
                </a:lnTo>
                <a:lnTo>
                  <a:pt x="61579" y="45967"/>
                </a:lnTo>
                <a:lnTo>
                  <a:pt x="61579" y="40474"/>
                </a:lnTo>
                <a:lnTo>
                  <a:pt x="60712" y="37005"/>
                </a:lnTo>
                <a:lnTo>
                  <a:pt x="58688" y="33825"/>
                </a:lnTo>
                <a:lnTo>
                  <a:pt x="56954" y="30645"/>
                </a:lnTo>
                <a:lnTo>
                  <a:pt x="53773" y="27176"/>
                </a:lnTo>
                <a:lnTo>
                  <a:pt x="49148" y="23417"/>
                </a:lnTo>
                <a:lnTo>
                  <a:pt x="53195" y="22839"/>
                </a:lnTo>
                <a:lnTo>
                  <a:pt x="56086" y="22261"/>
                </a:lnTo>
                <a:lnTo>
                  <a:pt x="57821" y="20815"/>
                </a:lnTo>
                <a:lnTo>
                  <a:pt x="60423" y="19081"/>
                </a:lnTo>
                <a:lnTo>
                  <a:pt x="61579" y="16479"/>
                </a:lnTo>
                <a:lnTo>
                  <a:pt x="61579" y="9540"/>
                </a:lnTo>
                <a:lnTo>
                  <a:pt x="60423" y="6649"/>
                </a:lnTo>
                <a:lnTo>
                  <a:pt x="58110" y="4336"/>
                </a:lnTo>
                <a:lnTo>
                  <a:pt x="55508" y="2023"/>
                </a:lnTo>
                <a:lnTo>
                  <a:pt x="51750" y="578"/>
                </a:lnTo>
                <a:lnTo>
                  <a:pt x="46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82188" y="1625501"/>
            <a:ext cx="49530" cy="195580"/>
            <a:chOff x="982188" y="1625501"/>
            <a:chExt cx="49530" cy="195580"/>
          </a:xfrm>
        </p:grpSpPr>
        <p:sp>
          <p:nvSpPr>
            <p:cNvPr id="7" name="object 7"/>
            <p:cNvSpPr/>
            <p:nvPr/>
          </p:nvSpPr>
          <p:spPr>
            <a:xfrm>
              <a:off x="1006762" y="1693152"/>
              <a:ext cx="0" cy="128270"/>
            </a:xfrm>
            <a:custGeom>
              <a:avLst/>
              <a:gdLst/>
              <a:ahLst/>
              <a:cxnLst/>
              <a:rect l="l" t="t" r="r" b="b"/>
              <a:pathLst>
                <a:path h="128269">
                  <a:moveTo>
                    <a:pt x="0" y="12778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2188" y="1625501"/>
              <a:ext cx="49530" cy="74295"/>
            </a:xfrm>
            <a:custGeom>
              <a:avLst/>
              <a:gdLst/>
              <a:ahLst/>
              <a:cxnLst/>
              <a:rect l="l" t="t" r="r" b="b"/>
              <a:pathLst>
                <a:path w="49530" h="74294">
                  <a:moveTo>
                    <a:pt x="24574" y="0"/>
                  </a:moveTo>
                  <a:lnTo>
                    <a:pt x="0" y="73722"/>
                  </a:lnTo>
                  <a:lnTo>
                    <a:pt x="49148" y="73722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006802" y="1409538"/>
            <a:ext cx="5715" cy="121920"/>
          </a:xfrm>
          <a:custGeom>
            <a:avLst/>
            <a:gdLst/>
            <a:ahLst/>
            <a:cxnLst/>
            <a:rect l="l" t="t" r="r" b="b"/>
            <a:pathLst>
              <a:path w="5714" h="121919">
                <a:moveTo>
                  <a:pt x="5493" y="0"/>
                </a:moveTo>
                <a:lnTo>
                  <a:pt x="0" y="0"/>
                </a:lnTo>
                <a:lnTo>
                  <a:pt x="0" y="121424"/>
                </a:lnTo>
                <a:lnTo>
                  <a:pt x="5493" y="121424"/>
                </a:lnTo>
                <a:lnTo>
                  <a:pt x="54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5202" y="1442496"/>
            <a:ext cx="62865" cy="88900"/>
          </a:xfrm>
          <a:custGeom>
            <a:avLst/>
            <a:gdLst/>
            <a:ahLst/>
            <a:cxnLst/>
            <a:rect l="l" t="t" r="r" b="b"/>
            <a:pathLst>
              <a:path w="62864" h="88900">
                <a:moveTo>
                  <a:pt x="50015" y="0"/>
                </a:moveTo>
                <a:lnTo>
                  <a:pt x="39318" y="0"/>
                </a:lnTo>
                <a:lnTo>
                  <a:pt x="39318" y="44811"/>
                </a:lnTo>
                <a:lnTo>
                  <a:pt x="34114" y="50593"/>
                </a:lnTo>
                <a:lnTo>
                  <a:pt x="29199" y="53484"/>
                </a:lnTo>
                <a:lnTo>
                  <a:pt x="22261" y="53484"/>
                </a:lnTo>
                <a:lnTo>
                  <a:pt x="14744" y="41053"/>
                </a:lnTo>
                <a:lnTo>
                  <a:pt x="14744" y="0"/>
                </a:lnTo>
                <a:lnTo>
                  <a:pt x="4047" y="0"/>
                </a:lnTo>
                <a:lnTo>
                  <a:pt x="4047" y="55508"/>
                </a:lnTo>
                <a:lnTo>
                  <a:pt x="3469" y="63892"/>
                </a:lnTo>
                <a:lnTo>
                  <a:pt x="3180" y="65049"/>
                </a:lnTo>
                <a:lnTo>
                  <a:pt x="2891" y="67072"/>
                </a:lnTo>
                <a:lnTo>
                  <a:pt x="2023" y="70542"/>
                </a:lnTo>
                <a:lnTo>
                  <a:pt x="578" y="75745"/>
                </a:lnTo>
                <a:lnTo>
                  <a:pt x="0" y="79504"/>
                </a:lnTo>
                <a:lnTo>
                  <a:pt x="0" y="83551"/>
                </a:lnTo>
                <a:lnTo>
                  <a:pt x="578" y="85286"/>
                </a:lnTo>
                <a:lnTo>
                  <a:pt x="2601" y="87888"/>
                </a:lnTo>
                <a:lnTo>
                  <a:pt x="4047" y="88466"/>
                </a:lnTo>
                <a:lnTo>
                  <a:pt x="7227" y="88466"/>
                </a:lnTo>
                <a:lnTo>
                  <a:pt x="8673" y="87888"/>
                </a:lnTo>
                <a:lnTo>
                  <a:pt x="11275" y="85286"/>
                </a:lnTo>
                <a:lnTo>
                  <a:pt x="11853" y="83551"/>
                </a:lnTo>
                <a:lnTo>
                  <a:pt x="11853" y="79504"/>
                </a:lnTo>
                <a:lnTo>
                  <a:pt x="11564" y="77191"/>
                </a:lnTo>
                <a:lnTo>
                  <a:pt x="9540" y="67650"/>
                </a:lnTo>
                <a:lnTo>
                  <a:pt x="8673" y="62447"/>
                </a:lnTo>
                <a:lnTo>
                  <a:pt x="8673" y="57243"/>
                </a:lnTo>
                <a:lnTo>
                  <a:pt x="8962" y="56086"/>
                </a:lnTo>
                <a:lnTo>
                  <a:pt x="10407" y="58110"/>
                </a:lnTo>
                <a:lnTo>
                  <a:pt x="11853" y="59555"/>
                </a:lnTo>
                <a:lnTo>
                  <a:pt x="14744" y="61001"/>
                </a:lnTo>
                <a:lnTo>
                  <a:pt x="16479" y="61579"/>
                </a:lnTo>
                <a:lnTo>
                  <a:pt x="22261" y="61579"/>
                </a:lnTo>
                <a:lnTo>
                  <a:pt x="39318" y="49148"/>
                </a:lnTo>
                <a:lnTo>
                  <a:pt x="39607" y="52906"/>
                </a:lnTo>
                <a:lnTo>
                  <a:pt x="40474" y="55797"/>
                </a:lnTo>
                <a:lnTo>
                  <a:pt x="43655" y="60423"/>
                </a:lnTo>
                <a:lnTo>
                  <a:pt x="46257" y="61579"/>
                </a:lnTo>
                <a:lnTo>
                  <a:pt x="53195" y="61579"/>
                </a:lnTo>
                <a:lnTo>
                  <a:pt x="56086" y="60423"/>
                </a:lnTo>
                <a:lnTo>
                  <a:pt x="58399" y="57821"/>
                </a:lnTo>
                <a:lnTo>
                  <a:pt x="60712" y="55508"/>
                </a:lnTo>
                <a:lnTo>
                  <a:pt x="62157" y="51750"/>
                </a:lnTo>
                <a:lnTo>
                  <a:pt x="62447" y="46546"/>
                </a:lnTo>
                <a:lnTo>
                  <a:pt x="59845" y="46546"/>
                </a:lnTo>
                <a:lnTo>
                  <a:pt x="59266" y="49437"/>
                </a:lnTo>
                <a:lnTo>
                  <a:pt x="58399" y="51750"/>
                </a:lnTo>
                <a:lnTo>
                  <a:pt x="57532" y="53195"/>
                </a:lnTo>
                <a:lnTo>
                  <a:pt x="56664" y="54062"/>
                </a:lnTo>
                <a:lnTo>
                  <a:pt x="55797" y="54641"/>
                </a:lnTo>
                <a:lnTo>
                  <a:pt x="53773" y="54641"/>
                </a:lnTo>
                <a:lnTo>
                  <a:pt x="52906" y="54352"/>
                </a:lnTo>
                <a:lnTo>
                  <a:pt x="52328" y="53773"/>
                </a:lnTo>
                <a:lnTo>
                  <a:pt x="51460" y="53195"/>
                </a:lnTo>
                <a:lnTo>
                  <a:pt x="50882" y="52328"/>
                </a:lnTo>
                <a:lnTo>
                  <a:pt x="50304" y="49726"/>
                </a:lnTo>
                <a:lnTo>
                  <a:pt x="50015" y="47124"/>
                </a:lnTo>
                <a:lnTo>
                  <a:pt x="50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20443" y="1421701"/>
            <a:ext cx="88265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spc="-50" dirty="0">
                <a:latin typeface="Times New Roman"/>
                <a:cs typeface="Times New Roman"/>
              </a:rPr>
              <a:t>A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01372" y="1409538"/>
            <a:ext cx="407034" cy="121920"/>
            <a:chOff x="3201372" y="1409538"/>
            <a:chExt cx="407034" cy="12192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1372" y="1409538"/>
              <a:ext cx="144553" cy="12113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7267" y="1426017"/>
              <a:ext cx="69963" cy="6389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8358" y="1409538"/>
              <a:ext cx="109497" cy="121424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1783014" y="2580710"/>
            <a:ext cx="50800" cy="48260"/>
          </a:xfrm>
          <a:custGeom>
            <a:avLst/>
            <a:gdLst/>
            <a:ahLst/>
            <a:cxnLst/>
            <a:rect l="l" t="t" r="r" b="b"/>
            <a:pathLst>
              <a:path w="50800" h="48260">
                <a:moveTo>
                  <a:pt x="45389" y="0"/>
                </a:moveTo>
                <a:lnTo>
                  <a:pt x="29488" y="0"/>
                </a:lnTo>
                <a:lnTo>
                  <a:pt x="29488" y="1734"/>
                </a:lnTo>
                <a:lnTo>
                  <a:pt x="30645" y="2023"/>
                </a:lnTo>
                <a:lnTo>
                  <a:pt x="31512" y="2023"/>
                </a:lnTo>
                <a:lnTo>
                  <a:pt x="32379" y="2601"/>
                </a:lnTo>
                <a:lnTo>
                  <a:pt x="32958" y="3180"/>
                </a:lnTo>
                <a:lnTo>
                  <a:pt x="33247" y="3758"/>
                </a:lnTo>
                <a:lnTo>
                  <a:pt x="33247" y="5493"/>
                </a:lnTo>
                <a:lnTo>
                  <a:pt x="31801" y="7516"/>
                </a:lnTo>
                <a:lnTo>
                  <a:pt x="29488" y="10986"/>
                </a:lnTo>
                <a:lnTo>
                  <a:pt x="25441" y="16479"/>
                </a:lnTo>
                <a:lnTo>
                  <a:pt x="21972" y="10986"/>
                </a:lnTo>
                <a:lnTo>
                  <a:pt x="21393" y="9829"/>
                </a:lnTo>
                <a:lnTo>
                  <a:pt x="20815" y="8962"/>
                </a:lnTo>
                <a:lnTo>
                  <a:pt x="20237" y="8384"/>
                </a:lnTo>
                <a:lnTo>
                  <a:pt x="19081" y="6649"/>
                </a:lnTo>
                <a:lnTo>
                  <a:pt x="18502" y="5493"/>
                </a:lnTo>
                <a:lnTo>
                  <a:pt x="18502" y="3758"/>
                </a:lnTo>
                <a:lnTo>
                  <a:pt x="18791" y="3180"/>
                </a:lnTo>
                <a:lnTo>
                  <a:pt x="19948" y="2023"/>
                </a:lnTo>
                <a:lnTo>
                  <a:pt x="21104" y="2023"/>
                </a:lnTo>
                <a:lnTo>
                  <a:pt x="22261" y="1734"/>
                </a:lnTo>
                <a:lnTo>
                  <a:pt x="22261" y="0"/>
                </a:lnTo>
                <a:lnTo>
                  <a:pt x="0" y="0"/>
                </a:lnTo>
                <a:lnTo>
                  <a:pt x="0" y="1734"/>
                </a:lnTo>
                <a:lnTo>
                  <a:pt x="3758" y="2312"/>
                </a:lnTo>
                <a:lnTo>
                  <a:pt x="5203" y="3180"/>
                </a:lnTo>
                <a:lnTo>
                  <a:pt x="6649" y="4336"/>
                </a:lnTo>
                <a:lnTo>
                  <a:pt x="8673" y="6649"/>
                </a:lnTo>
                <a:lnTo>
                  <a:pt x="20237" y="23417"/>
                </a:lnTo>
                <a:lnTo>
                  <a:pt x="10118" y="36716"/>
                </a:lnTo>
                <a:lnTo>
                  <a:pt x="7227" y="41053"/>
                </a:lnTo>
                <a:lnTo>
                  <a:pt x="4914" y="43366"/>
                </a:lnTo>
                <a:lnTo>
                  <a:pt x="3469" y="44522"/>
                </a:lnTo>
                <a:lnTo>
                  <a:pt x="2601" y="45100"/>
                </a:lnTo>
                <a:lnTo>
                  <a:pt x="1445" y="45678"/>
                </a:lnTo>
                <a:lnTo>
                  <a:pt x="289" y="45678"/>
                </a:lnTo>
                <a:lnTo>
                  <a:pt x="289" y="47702"/>
                </a:lnTo>
                <a:lnTo>
                  <a:pt x="15900" y="47702"/>
                </a:lnTo>
                <a:lnTo>
                  <a:pt x="15900" y="45678"/>
                </a:lnTo>
                <a:lnTo>
                  <a:pt x="14455" y="45678"/>
                </a:lnTo>
                <a:lnTo>
                  <a:pt x="13009" y="45389"/>
                </a:lnTo>
                <a:lnTo>
                  <a:pt x="11564" y="43944"/>
                </a:lnTo>
                <a:lnTo>
                  <a:pt x="11275" y="43366"/>
                </a:lnTo>
                <a:lnTo>
                  <a:pt x="11275" y="41920"/>
                </a:lnTo>
                <a:lnTo>
                  <a:pt x="12431" y="39896"/>
                </a:lnTo>
                <a:lnTo>
                  <a:pt x="22261" y="26597"/>
                </a:lnTo>
                <a:lnTo>
                  <a:pt x="29488" y="36716"/>
                </a:lnTo>
                <a:lnTo>
                  <a:pt x="31512" y="39896"/>
                </a:lnTo>
                <a:lnTo>
                  <a:pt x="32669" y="41920"/>
                </a:lnTo>
                <a:lnTo>
                  <a:pt x="32669" y="43655"/>
                </a:lnTo>
                <a:lnTo>
                  <a:pt x="32379" y="44233"/>
                </a:lnTo>
                <a:lnTo>
                  <a:pt x="31801" y="44811"/>
                </a:lnTo>
                <a:lnTo>
                  <a:pt x="30934" y="45389"/>
                </a:lnTo>
                <a:lnTo>
                  <a:pt x="29777" y="45678"/>
                </a:lnTo>
                <a:lnTo>
                  <a:pt x="28043" y="45678"/>
                </a:lnTo>
                <a:lnTo>
                  <a:pt x="28043" y="47702"/>
                </a:lnTo>
                <a:lnTo>
                  <a:pt x="50593" y="47702"/>
                </a:lnTo>
                <a:lnTo>
                  <a:pt x="50593" y="45678"/>
                </a:lnTo>
                <a:lnTo>
                  <a:pt x="48569" y="45678"/>
                </a:lnTo>
                <a:lnTo>
                  <a:pt x="47124" y="45100"/>
                </a:lnTo>
                <a:lnTo>
                  <a:pt x="45678" y="44233"/>
                </a:lnTo>
                <a:lnTo>
                  <a:pt x="44522" y="43655"/>
                </a:lnTo>
                <a:lnTo>
                  <a:pt x="42498" y="41053"/>
                </a:lnTo>
                <a:lnTo>
                  <a:pt x="39607" y="36716"/>
                </a:lnTo>
                <a:lnTo>
                  <a:pt x="27465" y="19659"/>
                </a:lnTo>
                <a:lnTo>
                  <a:pt x="34114" y="10986"/>
                </a:lnTo>
                <a:lnTo>
                  <a:pt x="37005" y="6938"/>
                </a:lnTo>
                <a:lnTo>
                  <a:pt x="39318" y="4336"/>
                </a:lnTo>
                <a:lnTo>
                  <a:pt x="42209" y="2312"/>
                </a:lnTo>
                <a:lnTo>
                  <a:pt x="45389" y="1734"/>
                </a:lnTo>
                <a:lnTo>
                  <a:pt x="45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926411" y="2571458"/>
            <a:ext cx="252095" cy="49530"/>
            <a:chOff x="1926411" y="2571458"/>
            <a:chExt cx="252095" cy="49530"/>
          </a:xfrm>
        </p:grpSpPr>
        <p:sp>
          <p:nvSpPr>
            <p:cNvPr id="18" name="object 18"/>
            <p:cNvSpPr/>
            <p:nvPr/>
          </p:nvSpPr>
          <p:spPr>
            <a:xfrm>
              <a:off x="1926411" y="2596032"/>
              <a:ext cx="184785" cy="0"/>
            </a:xfrm>
            <a:custGeom>
              <a:avLst/>
              <a:gdLst/>
              <a:ahLst/>
              <a:cxnLst/>
              <a:rect l="l" t="t" r="r" b="b"/>
              <a:pathLst>
                <a:path w="184785">
                  <a:moveTo>
                    <a:pt x="0" y="0"/>
                  </a:moveTo>
                  <a:lnTo>
                    <a:pt x="184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04790" y="2571458"/>
              <a:ext cx="74295" cy="49530"/>
            </a:xfrm>
            <a:custGeom>
              <a:avLst/>
              <a:gdLst/>
              <a:ahLst/>
              <a:cxnLst/>
              <a:rect l="l" t="t" r="r" b="b"/>
              <a:pathLst>
                <a:path w="74294" h="49530">
                  <a:moveTo>
                    <a:pt x="0" y="0"/>
                  </a:moveTo>
                  <a:lnTo>
                    <a:pt x="0" y="49148"/>
                  </a:lnTo>
                  <a:lnTo>
                    <a:pt x="73722" y="24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125" dirty="0"/>
              <a:t> </a:t>
            </a:r>
            <a:r>
              <a:rPr dirty="0"/>
              <a:t>terminologies:</a:t>
            </a:r>
            <a:r>
              <a:rPr spc="245" dirty="0"/>
              <a:t> </a:t>
            </a:r>
            <a:r>
              <a:rPr spc="-20" dirty="0"/>
              <a:t>Core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60259" y="1408684"/>
            <a:ext cx="1546860" cy="1003300"/>
            <a:chOff x="1460259" y="1408684"/>
            <a:chExt cx="1546860" cy="1003300"/>
          </a:xfrm>
        </p:grpSpPr>
        <p:sp>
          <p:nvSpPr>
            <p:cNvPr id="4" name="object 4"/>
            <p:cNvSpPr/>
            <p:nvPr/>
          </p:nvSpPr>
          <p:spPr>
            <a:xfrm>
              <a:off x="1494790" y="1499628"/>
              <a:ext cx="1421130" cy="879475"/>
            </a:xfrm>
            <a:custGeom>
              <a:avLst/>
              <a:gdLst/>
              <a:ahLst/>
              <a:cxnLst/>
              <a:rect l="l" t="t" r="r" b="b"/>
              <a:pathLst>
                <a:path w="1421130" h="879475">
                  <a:moveTo>
                    <a:pt x="0" y="0"/>
                  </a:moveTo>
                  <a:lnTo>
                    <a:pt x="0" y="879283"/>
                  </a:lnTo>
                  <a:lnTo>
                    <a:pt x="1421066" y="879283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1719" y="1408683"/>
              <a:ext cx="1545590" cy="1003300"/>
            </a:xfrm>
            <a:custGeom>
              <a:avLst/>
              <a:gdLst/>
              <a:ahLst/>
              <a:cxnLst/>
              <a:rect l="l" t="t" r="r" b="b"/>
              <a:pathLst>
                <a:path w="1545589" h="1003300">
                  <a:moveTo>
                    <a:pt x="66141" y="99212"/>
                  </a:moveTo>
                  <a:lnTo>
                    <a:pt x="33070" y="0"/>
                  </a:lnTo>
                  <a:lnTo>
                    <a:pt x="0" y="99212"/>
                  </a:lnTo>
                  <a:lnTo>
                    <a:pt x="66141" y="99212"/>
                  </a:lnTo>
                  <a:close/>
                </a:path>
                <a:path w="1545589" h="1003300">
                  <a:moveTo>
                    <a:pt x="1545082" y="970229"/>
                  </a:moveTo>
                  <a:lnTo>
                    <a:pt x="1445869" y="937158"/>
                  </a:lnTo>
                  <a:lnTo>
                    <a:pt x="1445869" y="1003300"/>
                  </a:lnTo>
                  <a:lnTo>
                    <a:pt x="1545082" y="9702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5657" y="2000909"/>
              <a:ext cx="57150" cy="201930"/>
            </a:xfrm>
            <a:custGeom>
              <a:avLst/>
              <a:gdLst/>
              <a:ahLst/>
              <a:cxnLst/>
              <a:rect l="l" t="t" r="r" b="b"/>
              <a:pathLst>
                <a:path w="57150" h="201930">
                  <a:moveTo>
                    <a:pt x="56700" y="0"/>
                  </a:moveTo>
                  <a:lnTo>
                    <a:pt x="0" y="0"/>
                  </a:lnTo>
                </a:path>
                <a:path w="57150" h="201930">
                  <a:moveTo>
                    <a:pt x="56700" y="201607"/>
                  </a:moveTo>
                  <a:lnTo>
                    <a:pt x="0" y="201607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744" y="760284"/>
            <a:ext cx="4384040" cy="8108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Core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such</a:t>
            </a:r>
            <a:r>
              <a:rPr sz="1100" spc="-20" dirty="0">
                <a:latin typeface="Arial MT"/>
                <a:cs typeface="Arial MT"/>
              </a:rPr>
              <a:t> that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1100">
              <a:latin typeface="Arial MT"/>
              <a:cs typeface="Arial MT"/>
            </a:endParaRPr>
          </a:p>
          <a:p>
            <a:pPr marL="1939925">
              <a:lnSpc>
                <a:spcPct val="100000"/>
              </a:lnSpc>
            </a:pPr>
            <a:r>
              <a:rPr sz="1050" dirty="0">
                <a:latin typeface="Times New Roman"/>
                <a:cs typeface="Times New Roman"/>
              </a:rPr>
              <a:t>core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(A)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=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{x |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µ</a:t>
            </a:r>
            <a:r>
              <a:rPr sz="975" baseline="-12820" dirty="0">
                <a:latin typeface="Times New Roman"/>
                <a:cs typeface="Times New Roman"/>
              </a:rPr>
              <a:t>A</a:t>
            </a:r>
            <a:r>
              <a:rPr sz="1050" dirty="0">
                <a:latin typeface="Times New Roman"/>
                <a:cs typeface="Times New Roman"/>
              </a:rPr>
              <a:t>(x)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=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1}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392" y="1965020"/>
            <a:ext cx="173355" cy="1022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1050" spc="-50" dirty="0">
                <a:latin typeface="Times New Roman"/>
                <a:cs typeface="Times New Roman"/>
              </a:rPr>
              <a:t>µ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37367" y="1698515"/>
            <a:ext cx="49530" cy="195580"/>
            <a:chOff x="1237367" y="1698515"/>
            <a:chExt cx="49530" cy="195580"/>
          </a:xfrm>
        </p:grpSpPr>
        <p:sp>
          <p:nvSpPr>
            <p:cNvPr id="10" name="object 10"/>
            <p:cNvSpPr/>
            <p:nvPr/>
          </p:nvSpPr>
          <p:spPr>
            <a:xfrm>
              <a:off x="1261907" y="1765990"/>
              <a:ext cx="0" cy="128270"/>
            </a:xfrm>
            <a:custGeom>
              <a:avLst/>
              <a:gdLst/>
              <a:ahLst/>
              <a:cxnLst/>
              <a:rect l="l" t="t" r="r" b="b"/>
              <a:pathLst>
                <a:path h="128269">
                  <a:moveTo>
                    <a:pt x="0" y="1278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37367" y="1698515"/>
              <a:ext cx="49530" cy="73660"/>
            </a:xfrm>
            <a:custGeom>
              <a:avLst/>
              <a:gdLst/>
              <a:ahLst/>
              <a:cxnLst/>
              <a:rect l="l" t="t" r="r" b="b"/>
              <a:pathLst>
                <a:path w="49530" h="73660">
                  <a:moveTo>
                    <a:pt x="24539" y="0"/>
                  </a:moveTo>
                  <a:lnTo>
                    <a:pt x="0" y="73609"/>
                  </a:lnTo>
                  <a:lnTo>
                    <a:pt x="49076" y="73609"/>
                  </a:lnTo>
                  <a:lnTo>
                    <a:pt x="245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29079" y="2399266"/>
            <a:ext cx="7874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0" dirty="0">
                <a:latin typeface="Times New Roman"/>
                <a:cs typeface="Times New Roman"/>
              </a:rPr>
              <a:t>x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86597" y="2461686"/>
            <a:ext cx="252095" cy="49530"/>
            <a:chOff x="2086597" y="2461686"/>
            <a:chExt cx="252095" cy="49530"/>
          </a:xfrm>
        </p:grpSpPr>
        <p:sp>
          <p:nvSpPr>
            <p:cNvPr id="14" name="object 14"/>
            <p:cNvSpPr/>
            <p:nvPr/>
          </p:nvSpPr>
          <p:spPr>
            <a:xfrm>
              <a:off x="2086597" y="2486223"/>
              <a:ext cx="184785" cy="0"/>
            </a:xfrm>
            <a:custGeom>
              <a:avLst/>
              <a:gdLst/>
              <a:ahLst/>
              <a:cxnLst/>
              <a:rect l="l" t="t" r="r" b="b"/>
              <a:pathLst>
                <a:path w="184785">
                  <a:moveTo>
                    <a:pt x="0" y="0"/>
                  </a:moveTo>
                  <a:lnTo>
                    <a:pt x="18446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64930" y="2461686"/>
              <a:ext cx="73660" cy="49530"/>
            </a:xfrm>
            <a:custGeom>
              <a:avLst/>
              <a:gdLst/>
              <a:ahLst/>
              <a:cxnLst/>
              <a:rect l="l" t="t" r="r" b="b"/>
              <a:pathLst>
                <a:path w="73660" h="49530">
                  <a:moveTo>
                    <a:pt x="0" y="0"/>
                  </a:moveTo>
                  <a:lnTo>
                    <a:pt x="0" y="49072"/>
                  </a:lnTo>
                  <a:lnTo>
                    <a:pt x="73609" y="24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501571" y="1995511"/>
            <a:ext cx="969010" cy="389255"/>
            <a:chOff x="1501571" y="1995511"/>
            <a:chExt cx="969010" cy="389255"/>
          </a:xfrm>
        </p:grpSpPr>
        <p:sp>
          <p:nvSpPr>
            <p:cNvPr id="17" name="object 17"/>
            <p:cNvSpPr/>
            <p:nvPr/>
          </p:nvSpPr>
          <p:spPr>
            <a:xfrm>
              <a:off x="1519575" y="2000909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4999" y="0"/>
                  </a:lnTo>
                </a:path>
              </a:pathLst>
            </a:custGeom>
            <a:ln w="10667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05420" y="2000909"/>
              <a:ext cx="759460" cy="378460"/>
            </a:xfrm>
            <a:custGeom>
              <a:avLst/>
              <a:gdLst/>
              <a:ahLst/>
              <a:cxnLst/>
              <a:rect l="l" t="t" r="r" b="b"/>
              <a:pathLst>
                <a:path w="759460" h="378460">
                  <a:moveTo>
                    <a:pt x="0" y="378002"/>
                  </a:moveTo>
                  <a:lnTo>
                    <a:pt x="129153" y="0"/>
                  </a:lnTo>
                </a:path>
                <a:path w="759460" h="378460">
                  <a:moveTo>
                    <a:pt x="620584" y="3787"/>
                  </a:moveTo>
                  <a:lnTo>
                    <a:pt x="759179" y="378002"/>
                  </a:lnTo>
                </a:path>
                <a:path w="759460" h="378460">
                  <a:moveTo>
                    <a:pt x="127855" y="0"/>
                  </a:moveTo>
                  <a:lnTo>
                    <a:pt x="620584" y="0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06969" y="2202516"/>
              <a:ext cx="893444" cy="1905"/>
            </a:xfrm>
            <a:custGeom>
              <a:avLst/>
              <a:gdLst/>
              <a:ahLst/>
              <a:cxnLst/>
              <a:rect l="l" t="t" r="r" b="b"/>
              <a:pathLst>
                <a:path w="893444" h="1905">
                  <a:moveTo>
                    <a:pt x="0" y="0"/>
                  </a:moveTo>
                  <a:lnTo>
                    <a:pt x="892822" y="1440"/>
                  </a:lnTo>
                </a:path>
              </a:pathLst>
            </a:custGeom>
            <a:ln w="10667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53380" y="1938817"/>
            <a:ext cx="119380" cy="312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25" dirty="0">
                <a:latin typeface="Times New Roman"/>
                <a:cs typeface="Times New Roman"/>
              </a:rPr>
              <a:t>1.0</a:t>
            </a:r>
            <a:endParaRPr sz="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55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5"/>
              </a:spcBef>
            </a:pPr>
            <a:r>
              <a:rPr sz="550" spc="-25" dirty="0">
                <a:latin typeface="Times New Roman"/>
                <a:cs typeface="Times New Roman"/>
              </a:rPr>
              <a:t>0.5</a:t>
            </a:r>
            <a:endParaRPr sz="5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829694" y="2000909"/>
            <a:ext cx="497840" cy="419100"/>
            <a:chOff x="1829694" y="2000909"/>
            <a:chExt cx="497840" cy="419100"/>
          </a:xfrm>
        </p:grpSpPr>
        <p:sp>
          <p:nvSpPr>
            <p:cNvPr id="22" name="object 22"/>
            <p:cNvSpPr/>
            <p:nvPr/>
          </p:nvSpPr>
          <p:spPr>
            <a:xfrm>
              <a:off x="1830760" y="2000909"/>
              <a:ext cx="495934" cy="378460"/>
            </a:xfrm>
            <a:custGeom>
              <a:avLst/>
              <a:gdLst/>
              <a:ahLst/>
              <a:cxnLst/>
              <a:rect l="l" t="t" r="r" b="b"/>
              <a:pathLst>
                <a:path w="495935" h="378460">
                  <a:moveTo>
                    <a:pt x="0" y="11156"/>
                  </a:moveTo>
                  <a:lnTo>
                    <a:pt x="4231" y="378002"/>
                  </a:lnTo>
                </a:path>
                <a:path w="495935" h="378460">
                  <a:moveTo>
                    <a:pt x="495599" y="0"/>
                  </a:moveTo>
                  <a:lnTo>
                    <a:pt x="495599" y="378002"/>
                  </a:lnTo>
                </a:path>
              </a:pathLst>
            </a:custGeom>
            <a:ln w="31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71459" y="2391838"/>
              <a:ext cx="417830" cy="3810"/>
            </a:xfrm>
            <a:custGeom>
              <a:avLst/>
              <a:gdLst/>
              <a:ahLst/>
              <a:cxnLst/>
              <a:rect l="l" t="t" r="r" b="b"/>
              <a:pathLst>
                <a:path w="417830" h="3810">
                  <a:moveTo>
                    <a:pt x="0" y="3698"/>
                  </a:moveTo>
                  <a:lnTo>
                    <a:pt x="417829" y="0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34311" y="2367419"/>
              <a:ext cx="492125" cy="52705"/>
            </a:xfrm>
            <a:custGeom>
              <a:avLst/>
              <a:gdLst/>
              <a:ahLst/>
              <a:cxnLst/>
              <a:rect l="l" t="t" r="r" b="b"/>
              <a:pathLst>
                <a:path w="492125" h="52705">
                  <a:moveTo>
                    <a:pt x="49288" y="52552"/>
                  </a:moveTo>
                  <a:lnTo>
                    <a:pt x="44831" y="40576"/>
                  </a:lnTo>
                  <a:lnTo>
                    <a:pt x="43281" y="28067"/>
                  </a:lnTo>
                  <a:lnTo>
                    <a:pt x="44615" y="15532"/>
                  </a:lnTo>
                  <a:lnTo>
                    <a:pt x="48844" y="3479"/>
                  </a:lnTo>
                  <a:lnTo>
                    <a:pt x="0" y="28448"/>
                  </a:lnTo>
                  <a:lnTo>
                    <a:pt x="49288" y="52552"/>
                  </a:lnTo>
                  <a:close/>
                </a:path>
                <a:path w="492125" h="52705">
                  <a:moveTo>
                    <a:pt x="492048" y="24091"/>
                  </a:moveTo>
                  <a:lnTo>
                    <a:pt x="442798" y="0"/>
                  </a:lnTo>
                  <a:lnTo>
                    <a:pt x="447230" y="11963"/>
                  </a:lnTo>
                  <a:lnTo>
                    <a:pt x="448779" y="24485"/>
                  </a:lnTo>
                  <a:lnTo>
                    <a:pt x="447459" y="37020"/>
                  </a:lnTo>
                  <a:lnTo>
                    <a:pt x="443242" y="49072"/>
                  </a:lnTo>
                  <a:lnTo>
                    <a:pt x="492048" y="240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125" dirty="0"/>
              <a:t> </a:t>
            </a:r>
            <a:r>
              <a:rPr dirty="0"/>
              <a:t>terminologies:</a:t>
            </a:r>
            <a:r>
              <a:rPr spc="245" dirty="0"/>
              <a:t> </a:t>
            </a:r>
            <a:r>
              <a:rPr spc="-10" dirty="0"/>
              <a:t>Normality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763014"/>
            <a:ext cx="43345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b="1" dirty="0">
                <a:latin typeface="Arial"/>
                <a:cs typeface="Arial"/>
              </a:rPr>
              <a:t>Normality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normal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non-empty.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other </a:t>
            </a:r>
            <a:r>
              <a:rPr sz="1100" dirty="0">
                <a:latin typeface="Arial MT"/>
                <a:cs typeface="Arial MT"/>
              </a:rPr>
              <a:t>words,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always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such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1.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4747" y="1411203"/>
            <a:ext cx="1912465" cy="111034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239320" y="1986007"/>
            <a:ext cx="88900" cy="62865"/>
          </a:xfrm>
          <a:custGeom>
            <a:avLst/>
            <a:gdLst/>
            <a:ahLst/>
            <a:cxnLst/>
            <a:rect l="l" t="t" r="r" b="b"/>
            <a:pathLst>
              <a:path w="88900" h="62864">
                <a:moveTo>
                  <a:pt x="46362" y="0"/>
                </a:moveTo>
                <a:lnTo>
                  <a:pt x="46362" y="2838"/>
                </a:lnTo>
                <a:lnTo>
                  <a:pt x="49437" y="3311"/>
                </a:lnTo>
                <a:lnTo>
                  <a:pt x="51566" y="4021"/>
                </a:lnTo>
                <a:lnTo>
                  <a:pt x="53932" y="5913"/>
                </a:lnTo>
                <a:lnTo>
                  <a:pt x="54405" y="6859"/>
                </a:lnTo>
                <a:lnTo>
                  <a:pt x="54405" y="8752"/>
                </a:lnTo>
                <a:lnTo>
                  <a:pt x="54168" y="9698"/>
                </a:lnTo>
                <a:lnTo>
                  <a:pt x="53459" y="10407"/>
                </a:lnTo>
                <a:lnTo>
                  <a:pt x="52986" y="11117"/>
                </a:lnTo>
                <a:lnTo>
                  <a:pt x="52039" y="11590"/>
                </a:lnTo>
                <a:lnTo>
                  <a:pt x="51093" y="11827"/>
                </a:lnTo>
                <a:lnTo>
                  <a:pt x="49674" y="12300"/>
                </a:lnTo>
                <a:lnTo>
                  <a:pt x="46835" y="12536"/>
                </a:lnTo>
                <a:lnTo>
                  <a:pt x="0" y="12536"/>
                </a:lnTo>
                <a:lnTo>
                  <a:pt x="0" y="23181"/>
                </a:lnTo>
                <a:lnTo>
                  <a:pt x="44706" y="23181"/>
                </a:lnTo>
                <a:lnTo>
                  <a:pt x="50384" y="28385"/>
                </a:lnTo>
                <a:lnTo>
                  <a:pt x="53459" y="33352"/>
                </a:lnTo>
                <a:lnTo>
                  <a:pt x="53459" y="40449"/>
                </a:lnTo>
                <a:lnTo>
                  <a:pt x="40922" y="47782"/>
                </a:lnTo>
                <a:lnTo>
                  <a:pt x="0" y="47782"/>
                </a:lnTo>
                <a:lnTo>
                  <a:pt x="0" y="58426"/>
                </a:lnTo>
                <a:lnTo>
                  <a:pt x="55351" y="58426"/>
                </a:lnTo>
                <a:lnTo>
                  <a:pt x="59372" y="58663"/>
                </a:lnTo>
                <a:lnTo>
                  <a:pt x="63630" y="59136"/>
                </a:lnTo>
                <a:lnTo>
                  <a:pt x="70490" y="60555"/>
                </a:lnTo>
                <a:lnTo>
                  <a:pt x="75694" y="61974"/>
                </a:lnTo>
                <a:lnTo>
                  <a:pt x="79242" y="62447"/>
                </a:lnTo>
                <a:lnTo>
                  <a:pt x="83500" y="62447"/>
                </a:lnTo>
                <a:lnTo>
                  <a:pt x="85156" y="61974"/>
                </a:lnTo>
                <a:lnTo>
                  <a:pt x="87758" y="59845"/>
                </a:lnTo>
                <a:lnTo>
                  <a:pt x="88467" y="58426"/>
                </a:lnTo>
                <a:lnTo>
                  <a:pt x="88467" y="55114"/>
                </a:lnTo>
                <a:lnTo>
                  <a:pt x="87758" y="53695"/>
                </a:lnTo>
                <a:lnTo>
                  <a:pt x="84919" y="51330"/>
                </a:lnTo>
                <a:lnTo>
                  <a:pt x="83263" y="50857"/>
                </a:lnTo>
                <a:lnTo>
                  <a:pt x="79242" y="50857"/>
                </a:lnTo>
                <a:lnTo>
                  <a:pt x="77113" y="51093"/>
                </a:lnTo>
                <a:lnTo>
                  <a:pt x="67415" y="52986"/>
                </a:lnTo>
                <a:lnTo>
                  <a:pt x="62211" y="53695"/>
                </a:lnTo>
                <a:lnTo>
                  <a:pt x="55824" y="53695"/>
                </a:lnTo>
                <a:lnTo>
                  <a:pt x="57953" y="52276"/>
                </a:lnTo>
                <a:lnTo>
                  <a:pt x="59372" y="50857"/>
                </a:lnTo>
                <a:lnTo>
                  <a:pt x="61028" y="48018"/>
                </a:lnTo>
                <a:lnTo>
                  <a:pt x="61501" y="45889"/>
                </a:lnTo>
                <a:lnTo>
                  <a:pt x="61501" y="40212"/>
                </a:lnTo>
                <a:lnTo>
                  <a:pt x="60318" y="36901"/>
                </a:lnTo>
                <a:lnTo>
                  <a:pt x="58426" y="33825"/>
                </a:lnTo>
                <a:lnTo>
                  <a:pt x="56534" y="30514"/>
                </a:lnTo>
                <a:lnTo>
                  <a:pt x="53459" y="26966"/>
                </a:lnTo>
                <a:lnTo>
                  <a:pt x="48964" y="23181"/>
                </a:lnTo>
                <a:lnTo>
                  <a:pt x="52986" y="22944"/>
                </a:lnTo>
                <a:lnTo>
                  <a:pt x="55824" y="21998"/>
                </a:lnTo>
                <a:lnTo>
                  <a:pt x="57716" y="20815"/>
                </a:lnTo>
                <a:lnTo>
                  <a:pt x="60082" y="18923"/>
                </a:lnTo>
                <a:lnTo>
                  <a:pt x="61501" y="16321"/>
                </a:lnTo>
                <a:lnTo>
                  <a:pt x="61501" y="9461"/>
                </a:lnTo>
                <a:lnTo>
                  <a:pt x="60082" y="6386"/>
                </a:lnTo>
                <a:lnTo>
                  <a:pt x="55351" y="1655"/>
                </a:lnTo>
                <a:lnTo>
                  <a:pt x="51566" y="473"/>
                </a:lnTo>
                <a:lnTo>
                  <a:pt x="46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240266" y="1701207"/>
            <a:ext cx="49530" cy="195580"/>
            <a:chOff x="1240266" y="1701207"/>
            <a:chExt cx="49530" cy="195580"/>
          </a:xfrm>
        </p:grpSpPr>
        <p:sp>
          <p:nvSpPr>
            <p:cNvPr id="7" name="object 7"/>
            <p:cNvSpPr/>
            <p:nvPr/>
          </p:nvSpPr>
          <p:spPr>
            <a:xfrm>
              <a:off x="1264867" y="1768622"/>
              <a:ext cx="0" cy="128270"/>
            </a:xfrm>
            <a:custGeom>
              <a:avLst/>
              <a:gdLst/>
              <a:ahLst/>
              <a:cxnLst/>
              <a:rect l="l" t="t" r="r" b="b"/>
              <a:pathLst>
                <a:path h="128269">
                  <a:moveTo>
                    <a:pt x="0" y="1279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40266" y="1701207"/>
              <a:ext cx="49530" cy="73660"/>
            </a:xfrm>
            <a:custGeom>
              <a:avLst/>
              <a:gdLst/>
              <a:ahLst/>
              <a:cxnLst/>
              <a:rect l="l" t="t" r="r" b="b"/>
              <a:pathLst>
                <a:path w="49530" h="73660">
                  <a:moveTo>
                    <a:pt x="24600" y="0"/>
                  </a:moveTo>
                  <a:lnTo>
                    <a:pt x="0" y="73565"/>
                  </a:lnTo>
                  <a:lnTo>
                    <a:pt x="49201" y="73565"/>
                  </a:lnTo>
                  <a:lnTo>
                    <a:pt x="24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73514" y="1663906"/>
            <a:ext cx="11493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-25" dirty="0">
                <a:latin typeface="Times New Roman"/>
                <a:cs typeface="Times New Roman"/>
              </a:rPr>
              <a:t>1.0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120" dirty="0"/>
              <a:t> </a:t>
            </a:r>
            <a:r>
              <a:rPr dirty="0"/>
              <a:t>terminologies:</a:t>
            </a:r>
            <a:r>
              <a:rPr spc="245" dirty="0"/>
              <a:t> </a:t>
            </a:r>
            <a:r>
              <a:rPr dirty="0"/>
              <a:t>Crossover</a:t>
            </a:r>
            <a:r>
              <a:rPr spc="125" dirty="0"/>
              <a:t> </a:t>
            </a:r>
            <a:r>
              <a:rPr spc="-10" dirty="0"/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563142"/>
            <a:ext cx="428371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Crossover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point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38100" marR="2165985">
              <a:lnSpc>
                <a:spcPct val="102600"/>
              </a:lnSpc>
            </a:pPr>
            <a:r>
              <a:rPr sz="1100" dirty="0">
                <a:latin typeface="Arial MT"/>
                <a:cs typeface="Arial MT"/>
              </a:rPr>
              <a:t>at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which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5.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is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spc="85" dirty="0">
                <a:latin typeface="Lucida Sans Unicode"/>
                <a:cs typeface="Lucida Sans Unicode"/>
              </a:rPr>
              <a:t>{</a:t>
            </a:r>
            <a:r>
              <a:rPr sz="1100" i="1" spc="85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|</a:t>
            </a:r>
            <a:r>
              <a:rPr sz="1100" i="1" spc="-20" dirty="0">
                <a:latin typeface="Verdana"/>
                <a:cs typeface="Verdana"/>
              </a:rPr>
              <a:t>µ</a:t>
            </a:r>
            <a:r>
              <a:rPr sz="1200" i="1" spc="-30" baseline="-13888" dirty="0">
                <a:latin typeface="Arial"/>
                <a:cs typeface="Arial"/>
              </a:rPr>
              <a:t>A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5</a:t>
            </a:r>
            <a:r>
              <a:rPr sz="1100" spc="-20" dirty="0">
                <a:latin typeface="Lucida Sans Unicode"/>
                <a:cs typeface="Lucida Sans Unicode"/>
              </a:rPr>
              <a:t>}</a:t>
            </a:r>
            <a:r>
              <a:rPr sz="1100" spc="-2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79" y="1332968"/>
            <a:ext cx="1681755" cy="130705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359091" y="1907641"/>
            <a:ext cx="88900" cy="62865"/>
          </a:xfrm>
          <a:custGeom>
            <a:avLst/>
            <a:gdLst/>
            <a:ahLst/>
            <a:cxnLst/>
            <a:rect l="l" t="t" r="r" b="b"/>
            <a:pathLst>
              <a:path w="88900" h="62864">
                <a:moveTo>
                  <a:pt x="46470" y="0"/>
                </a:moveTo>
                <a:lnTo>
                  <a:pt x="46470" y="2733"/>
                </a:lnTo>
                <a:lnTo>
                  <a:pt x="49413" y="3154"/>
                </a:lnTo>
                <a:lnTo>
                  <a:pt x="51726" y="3995"/>
                </a:lnTo>
                <a:lnTo>
                  <a:pt x="52988" y="5256"/>
                </a:lnTo>
                <a:lnTo>
                  <a:pt x="54039" y="5887"/>
                </a:lnTo>
                <a:lnTo>
                  <a:pt x="54460" y="6938"/>
                </a:lnTo>
                <a:lnTo>
                  <a:pt x="54460" y="8831"/>
                </a:lnTo>
                <a:lnTo>
                  <a:pt x="54250" y="9672"/>
                </a:lnTo>
                <a:lnTo>
                  <a:pt x="53619" y="10303"/>
                </a:lnTo>
                <a:lnTo>
                  <a:pt x="52988" y="11144"/>
                </a:lnTo>
                <a:lnTo>
                  <a:pt x="52147" y="11564"/>
                </a:lnTo>
                <a:lnTo>
                  <a:pt x="51096" y="11985"/>
                </a:lnTo>
                <a:lnTo>
                  <a:pt x="49834" y="12195"/>
                </a:lnTo>
                <a:lnTo>
                  <a:pt x="46890" y="12406"/>
                </a:lnTo>
                <a:lnTo>
                  <a:pt x="0" y="12406"/>
                </a:lnTo>
                <a:lnTo>
                  <a:pt x="0" y="23129"/>
                </a:lnTo>
                <a:lnTo>
                  <a:pt x="44787" y="23129"/>
                </a:lnTo>
                <a:lnTo>
                  <a:pt x="50675" y="28386"/>
                </a:lnTo>
                <a:lnTo>
                  <a:pt x="53409" y="33433"/>
                </a:lnTo>
                <a:lnTo>
                  <a:pt x="53409" y="40372"/>
                </a:lnTo>
                <a:lnTo>
                  <a:pt x="41003" y="47942"/>
                </a:lnTo>
                <a:lnTo>
                  <a:pt x="0" y="47942"/>
                </a:lnTo>
                <a:lnTo>
                  <a:pt x="0" y="58455"/>
                </a:lnTo>
                <a:lnTo>
                  <a:pt x="55511" y="58455"/>
                </a:lnTo>
                <a:lnTo>
                  <a:pt x="59296" y="58665"/>
                </a:lnTo>
                <a:lnTo>
                  <a:pt x="63922" y="59296"/>
                </a:lnTo>
                <a:lnTo>
                  <a:pt x="64974" y="59296"/>
                </a:lnTo>
                <a:lnTo>
                  <a:pt x="67076" y="59717"/>
                </a:lnTo>
                <a:lnTo>
                  <a:pt x="70651" y="60768"/>
                </a:lnTo>
                <a:lnTo>
                  <a:pt x="75908" y="62030"/>
                </a:lnTo>
                <a:lnTo>
                  <a:pt x="79482" y="62661"/>
                </a:lnTo>
                <a:lnTo>
                  <a:pt x="83688" y="62661"/>
                </a:lnTo>
                <a:lnTo>
                  <a:pt x="85370" y="62030"/>
                </a:lnTo>
                <a:lnTo>
                  <a:pt x="87893" y="59927"/>
                </a:lnTo>
                <a:lnTo>
                  <a:pt x="88524" y="58455"/>
                </a:lnTo>
                <a:lnTo>
                  <a:pt x="88524" y="55301"/>
                </a:lnTo>
                <a:lnTo>
                  <a:pt x="87893" y="53829"/>
                </a:lnTo>
                <a:lnTo>
                  <a:pt x="86421" y="52568"/>
                </a:lnTo>
                <a:lnTo>
                  <a:pt x="85160" y="51306"/>
                </a:lnTo>
                <a:lnTo>
                  <a:pt x="83478" y="50675"/>
                </a:lnTo>
                <a:lnTo>
                  <a:pt x="79482" y="50675"/>
                </a:lnTo>
                <a:lnTo>
                  <a:pt x="74646" y="51516"/>
                </a:lnTo>
                <a:lnTo>
                  <a:pt x="67497" y="52988"/>
                </a:lnTo>
                <a:lnTo>
                  <a:pt x="62450" y="53829"/>
                </a:lnTo>
                <a:lnTo>
                  <a:pt x="55932" y="53829"/>
                </a:lnTo>
                <a:lnTo>
                  <a:pt x="58035" y="52147"/>
                </a:lnTo>
                <a:lnTo>
                  <a:pt x="59506" y="50885"/>
                </a:lnTo>
                <a:lnTo>
                  <a:pt x="60978" y="47942"/>
                </a:lnTo>
                <a:lnTo>
                  <a:pt x="61609" y="46049"/>
                </a:lnTo>
                <a:lnTo>
                  <a:pt x="61609" y="40372"/>
                </a:lnTo>
                <a:lnTo>
                  <a:pt x="60558" y="37007"/>
                </a:lnTo>
                <a:lnTo>
                  <a:pt x="58665" y="33853"/>
                </a:lnTo>
                <a:lnTo>
                  <a:pt x="56773" y="30489"/>
                </a:lnTo>
                <a:lnTo>
                  <a:pt x="53619" y="26914"/>
                </a:lnTo>
                <a:lnTo>
                  <a:pt x="49203" y="23129"/>
                </a:lnTo>
                <a:lnTo>
                  <a:pt x="52988" y="22919"/>
                </a:lnTo>
                <a:lnTo>
                  <a:pt x="55932" y="22078"/>
                </a:lnTo>
                <a:lnTo>
                  <a:pt x="57824" y="20816"/>
                </a:lnTo>
                <a:lnTo>
                  <a:pt x="60348" y="18924"/>
                </a:lnTo>
                <a:lnTo>
                  <a:pt x="61609" y="16401"/>
                </a:lnTo>
                <a:lnTo>
                  <a:pt x="61609" y="9462"/>
                </a:lnTo>
                <a:lnTo>
                  <a:pt x="60348" y="6518"/>
                </a:lnTo>
                <a:lnTo>
                  <a:pt x="57824" y="4205"/>
                </a:lnTo>
                <a:lnTo>
                  <a:pt x="55511" y="1892"/>
                </a:lnTo>
                <a:lnTo>
                  <a:pt x="51726" y="420"/>
                </a:lnTo>
                <a:lnTo>
                  <a:pt x="46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360142" y="1622722"/>
            <a:ext cx="49530" cy="195580"/>
            <a:chOff x="1360142" y="1622722"/>
            <a:chExt cx="49530" cy="195580"/>
          </a:xfrm>
        </p:grpSpPr>
        <p:sp>
          <p:nvSpPr>
            <p:cNvPr id="7" name="object 7"/>
            <p:cNvSpPr/>
            <p:nvPr/>
          </p:nvSpPr>
          <p:spPr>
            <a:xfrm>
              <a:off x="1384744" y="1690220"/>
              <a:ext cx="0" cy="128270"/>
            </a:xfrm>
            <a:custGeom>
              <a:avLst/>
              <a:gdLst/>
              <a:ahLst/>
              <a:cxnLst/>
              <a:rect l="l" t="t" r="r" b="b"/>
              <a:pathLst>
                <a:path h="128269">
                  <a:moveTo>
                    <a:pt x="0" y="1278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0142" y="1622722"/>
              <a:ext cx="49530" cy="73660"/>
            </a:xfrm>
            <a:custGeom>
              <a:avLst/>
              <a:gdLst/>
              <a:ahLst/>
              <a:cxnLst/>
              <a:rect l="l" t="t" r="r" b="b"/>
              <a:pathLst>
                <a:path w="49530" h="73660">
                  <a:moveTo>
                    <a:pt x="24601" y="0"/>
                  </a:moveTo>
                  <a:lnTo>
                    <a:pt x="0" y="73595"/>
                  </a:lnTo>
                  <a:lnTo>
                    <a:pt x="49203" y="73595"/>
                  </a:lnTo>
                  <a:lnTo>
                    <a:pt x="24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2336435" y="2739898"/>
            <a:ext cx="52069" cy="55880"/>
          </a:xfrm>
          <a:custGeom>
            <a:avLst/>
            <a:gdLst/>
            <a:ahLst/>
            <a:cxnLst/>
            <a:rect l="l" t="t" r="r" b="b"/>
            <a:pathLst>
              <a:path w="52069" h="55880">
                <a:moveTo>
                  <a:pt x="50255" y="0"/>
                </a:moveTo>
                <a:lnTo>
                  <a:pt x="39110" y="0"/>
                </a:lnTo>
                <a:lnTo>
                  <a:pt x="29858" y="13036"/>
                </a:lnTo>
                <a:lnTo>
                  <a:pt x="28596" y="14929"/>
                </a:lnTo>
                <a:lnTo>
                  <a:pt x="27125" y="16821"/>
                </a:lnTo>
                <a:lnTo>
                  <a:pt x="25653" y="19134"/>
                </a:lnTo>
                <a:lnTo>
                  <a:pt x="23340" y="15349"/>
                </a:lnTo>
                <a:lnTo>
                  <a:pt x="21658" y="13036"/>
                </a:lnTo>
                <a:lnTo>
                  <a:pt x="13247" y="0"/>
                </a:lnTo>
                <a:lnTo>
                  <a:pt x="1471" y="0"/>
                </a:lnTo>
                <a:lnTo>
                  <a:pt x="20186" y="26494"/>
                </a:lnTo>
                <a:lnTo>
                  <a:pt x="0" y="55301"/>
                </a:lnTo>
                <a:lnTo>
                  <a:pt x="11354" y="55301"/>
                </a:lnTo>
                <a:lnTo>
                  <a:pt x="25863" y="33433"/>
                </a:lnTo>
                <a:lnTo>
                  <a:pt x="29017" y="38059"/>
                </a:lnTo>
                <a:lnTo>
                  <a:pt x="40372" y="55301"/>
                </a:lnTo>
                <a:lnTo>
                  <a:pt x="51726" y="55301"/>
                </a:lnTo>
                <a:lnTo>
                  <a:pt x="31120" y="26073"/>
                </a:lnTo>
                <a:lnTo>
                  <a:pt x="50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483205" y="2745155"/>
            <a:ext cx="274320" cy="49530"/>
            <a:chOff x="2483205" y="2745155"/>
            <a:chExt cx="274320" cy="49530"/>
          </a:xfrm>
        </p:grpSpPr>
        <p:sp>
          <p:nvSpPr>
            <p:cNvPr id="11" name="object 11"/>
            <p:cNvSpPr/>
            <p:nvPr/>
          </p:nvSpPr>
          <p:spPr>
            <a:xfrm>
              <a:off x="2483205" y="2769756"/>
              <a:ext cx="207010" cy="0"/>
            </a:xfrm>
            <a:custGeom>
              <a:avLst/>
              <a:gdLst/>
              <a:ahLst/>
              <a:cxnLst/>
              <a:rect l="l" t="t" r="r" b="b"/>
              <a:pathLst>
                <a:path w="207010">
                  <a:moveTo>
                    <a:pt x="0" y="0"/>
                  </a:moveTo>
                  <a:lnTo>
                    <a:pt x="2066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83805" y="2745155"/>
              <a:ext cx="73660" cy="49530"/>
            </a:xfrm>
            <a:custGeom>
              <a:avLst/>
              <a:gdLst/>
              <a:ahLst/>
              <a:cxnLst/>
              <a:rect l="l" t="t" r="r" b="b"/>
              <a:pathLst>
                <a:path w="73660" h="49530">
                  <a:moveTo>
                    <a:pt x="0" y="0"/>
                  </a:moveTo>
                  <a:lnTo>
                    <a:pt x="0" y="49203"/>
                  </a:lnTo>
                  <a:lnTo>
                    <a:pt x="73595" y="24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110" dirty="0"/>
              <a:t> </a:t>
            </a:r>
            <a:r>
              <a:rPr dirty="0"/>
              <a:t>terminologies:</a:t>
            </a:r>
            <a:r>
              <a:rPr spc="235" dirty="0"/>
              <a:t> </a:t>
            </a:r>
            <a:r>
              <a:rPr dirty="0"/>
              <a:t>Fuzzy</a:t>
            </a:r>
            <a:r>
              <a:rPr spc="110" dirty="0"/>
              <a:t> </a:t>
            </a:r>
            <a:r>
              <a:rPr spc="-10" dirty="0"/>
              <a:t>Singleton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593380"/>
            <a:ext cx="414909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Fuzzy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Singleton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whose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support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single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singleton.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5" dirty="0">
                <a:latin typeface="Arial MT"/>
                <a:cs typeface="Arial MT"/>
              </a:rPr>
              <a:t> is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85" dirty="0">
                <a:latin typeface="Lucida Sans Unicode"/>
                <a:cs typeface="Lucida Sans Unicode"/>
              </a:rPr>
              <a:t>|</a:t>
            </a:r>
            <a:r>
              <a:rPr sz="1100" spc="-85" dirty="0">
                <a:latin typeface="Arial MT"/>
                <a:cs typeface="Arial MT"/>
              </a:rPr>
              <a:t>A</a:t>
            </a:r>
            <a:r>
              <a:rPr sz="1100" spc="-85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= </a:t>
            </a:r>
            <a:r>
              <a:rPr sz="1100" spc="180" dirty="0">
                <a:latin typeface="Lucida Sans Unicode"/>
                <a:cs typeface="Lucida Sans Unicode"/>
              </a:rPr>
              <a:t>{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x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Arial MT"/>
                <a:cs typeface="Arial MT"/>
              </a:rPr>
              <a:t>1</a:t>
            </a:r>
            <a:r>
              <a:rPr sz="1100" spc="30" dirty="0">
                <a:latin typeface="Lucida Sans Unicode"/>
                <a:cs typeface="Lucida Sans Unicode"/>
              </a:rPr>
              <a:t>}</a:t>
            </a:r>
            <a:r>
              <a:rPr sz="1100" spc="3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81667" y="1362430"/>
            <a:ext cx="1812289" cy="1353820"/>
            <a:chOff x="1481667" y="1362430"/>
            <a:chExt cx="1812289" cy="1353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1667" y="1362430"/>
              <a:ext cx="1811908" cy="12728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55135" y="2668300"/>
              <a:ext cx="50800" cy="47625"/>
            </a:xfrm>
            <a:custGeom>
              <a:avLst/>
              <a:gdLst/>
              <a:ahLst/>
              <a:cxnLst/>
              <a:rect l="l" t="t" r="r" b="b"/>
              <a:pathLst>
                <a:path w="50800" h="47625">
                  <a:moveTo>
                    <a:pt x="45576" y="0"/>
                  </a:moveTo>
                  <a:lnTo>
                    <a:pt x="29490" y="0"/>
                  </a:lnTo>
                  <a:lnTo>
                    <a:pt x="29490" y="1787"/>
                  </a:lnTo>
                  <a:lnTo>
                    <a:pt x="30831" y="1787"/>
                  </a:lnTo>
                  <a:lnTo>
                    <a:pt x="31725" y="2010"/>
                  </a:lnTo>
                  <a:lnTo>
                    <a:pt x="32842" y="3127"/>
                  </a:lnTo>
                  <a:lnTo>
                    <a:pt x="33289" y="3798"/>
                  </a:lnTo>
                  <a:lnTo>
                    <a:pt x="33289" y="5361"/>
                  </a:lnTo>
                  <a:lnTo>
                    <a:pt x="31948" y="7596"/>
                  </a:lnTo>
                  <a:lnTo>
                    <a:pt x="25469" y="16309"/>
                  </a:lnTo>
                  <a:lnTo>
                    <a:pt x="21447" y="9830"/>
                  </a:lnTo>
                  <a:lnTo>
                    <a:pt x="20777" y="8936"/>
                  </a:lnTo>
                  <a:lnTo>
                    <a:pt x="20554" y="8266"/>
                  </a:lnTo>
                  <a:lnTo>
                    <a:pt x="19213" y="6702"/>
                  </a:lnTo>
                  <a:lnTo>
                    <a:pt x="18543" y="5361"/>
                  </a:lnTo>
                  <a:lnTo>
                    <a:pt x="18543" y="3798"/>
                  </a:lnTo>
                  <a:lnTo>
                    <a:pt x="18990" y="3127"/>
                  </a:lnTo>
                  <a:lnTo>
                    <a:pt x="20107" y="2010"/>
                  </a:lnTo>
                  <a:lnTo>
                    <a:pt x="21001" y="1787"/>
                  </a:lnTo>
                  <a:lnTo>
                    <a:pt x="22565" y="1787"/>
                  </a:lnTo>
                  <a:lnTo>
                    <a:pt x="22565" y="0"/>
                  </a:lnTo>
                  <a:lnTo>
                    <a:pt x="0" y="0"/>
                  </a:lnTo>
                  <a:lnTo>
                    <a:pt x="0" y="1787"/>
                  </a:lnTo>
                  <a:lnTo>
                    <a:pt x="2234" y="1787"/>
                  </a:lnTo>
                  <a:lnTo>
                    <a:pt x="4021" y="2234"/>
                  </a:lnTo>
                  <a:lnTo>
                    <a:pt x="5361" y="3351"/>
                  </a:lnTo>
                  <a:lnTo>
                    <a:pt x="6702" y="4244"/>
                  </a:lnTo>
                  <a:lnTo>
                    <a:pt x="8713" y="6702"/>
                  </a:lnTo>
                  <a:lnTo>
                    <a:pt x="11394" y="10277"/>
                  </a:lnTo>
                  <a:lnTo>
                    <a:pt x="20330" y="23458"/>
                  </a:lnTo>
                  <a:lnTo>
                    <a:pt x="10277" y="36863"/>
                  </a:lnTo>
                  <a:lnTo>
                    <a:pt x="446" y="45800"/>
                  </a:lnTo>
                  <a:lnTo>
                    <a:pt x="446" y="47587"/>
                  </a:lnTo>
                  <a:lnTo>
                    <a:pt x="15862" y="47587"/>
                  </a:lnTo>
                  <a:lnTo>
                    <a:pt x="15862" y="45800"/>
                  </a:lnTo>
                  <a:lnTo>
                    <a:pt x="14298" y="45800"/>
                  </a:lnTo>
                  <a:lnTo>
                    <a:pt x="13181" y="45353"/>
                  </a:lnTo>
                  <a:lnTo>
                    <a:pt x="12511" y="44683"/>
                  </a:lnTo>
                  <a:lnTo>
                    <a:pt x="11617" y="44013"/>
                  </a:lnTo>
                  <a:lnTo>
                    <a:pt x="11394" y="43119"/>
                  </a:lnTo>
                  <a:lnTo>
                    <a:pt x="11394" y="41778"/>
                  </a:lnTo>
                  <a:lnTo>
                    <a:pt x="12511" y="39991"/>
                  </a:lnTo>
                  <a:lnTo>
                    <a:pt x="14745" y="36863"/>
                  </a:lnTo>
                  <a:lnTo>
                    <a:pt x="22565" y="26586"/>
                  </a:lnTo>
                  <a:lnTo>
                    <a:pt x="29490" y="36863"/>
                  </a:lnTo>
                  <a:lnTo>
                    <a:pt x="31725" y="39991"/>
                  </a:lnTo>
                  <a:lnTo>
                    <a:pt x="32842" y="42002"/>
                  </a:lnTo>
                  <a:lnTo>
                    <a:pt x="32842" y="43566"/>
                  </a:lnTo>
                  <a:lnTo>
                    <a:pt x="32395" y="44236"/>
                  </a:lnTo>
                  <a:lnTo>
                    <a:pt x="31725" y="44683"/>
                  </a:lnTo>
                  <a:lnTo>
                    <a:pt x="31054" y="45353"/>
                  </a:lnTo>
                  <a:lnTo>
                    <a:pt x="29714" y="45800"/>
                  </a:lnTo>
                  <a:lnTo>
                    <a:pt x="28150" y="45800"/>
                  </a:lnTo>
                  <a:lnTo>
                    <a:pt x="28150" y="47587"/>
                  </a:lnTo>
                  <a:lnTo>
                    <a:pt x="50715" y="47587"/>
                  </a:lnTo>
                  <a:lnTo>
                    <a:pt x="50715" y="45800"/>
                  </a:lnTo>
                  <a:lnTo>
                    <a:pt x="48704" y="45576"/>
                  </a:lnTo>
                  <a:lnTo>
                    <a:pt x="47140" y="45130"/>
                  </a:lnTo>
                  <a:lnTo>
                    <a:pt x="44683" y="43566"/>
                  </a:lnTo>
                  <a:lnTo>
                    <a:pt x="42449" y="40885"/>
                  </a:lnTo>
                  <a:lnTo>
                    <a:pt x="39544" y="36863"/>
                  </a:lnTo>
                  <a:lnTo>
                    <a:pt x="27703" y="19660"/>
                  </a:lnTo>
                  <a:lnTo>
                    <a:pt x="34182" y="10947"/>
                  </a:lnTo>
                  <a:lnTo>
                    <a:pt x="37087" y="6925"/>
                  </a:lnTo>
                  <a:lnTo>
                    <a:pt x="39544" y="4468"/>
                  </a:lnTo>
                  <a:lnTo>
                    <a:pt x="42449" y="2457"/>
                  </a:lnTo>
                  <a:lnTo>
                    <a:pt x="44013" y="2010"/>
                  </a:lnTo>
                  <a:lnTo>
                    <a:pt x="45576" y="1787"/>
                  </a:lnTo>
                  <a:lnTo>
                    <a:pt x="455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4725" y="2689525"/>
              <a:ext cx="207010" cy="0"/>
            </a:xfrm>
            <a:custGeom>
              <a:avLst/>
              <a:gdLst/>
              <a:ahLst/>
              <a:cxnLst/>
              <a:rect l="l" t="t" r="r" b="b"/>
              <a:pathLst>
                <a:path w="207010">
                  <a:moveTo>
                    <a:pt x="0" y="0"/>
                  </a:moveTo>
                  <a:lnTo>
                    <a:pt x="2066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45130" y="2665172"/>
              <a:ext cx="74295" cy="49530"/>
            </a:xfrm>
            <a:custGeom>
              <a:avLst/>
              <a:gdLst/>
              <a:ahLst/>
              <a:cxnLst/>
              <a:rect l="l" t="t" r="r" b="b"/>
              <a:pathLst>
                <a:path w="74294" h="49530">
                  <a:moveTo>
                    <a:pt x="0" y="0"/>
                  </a:moveTo>
                  <a:lnTo>
                    <a:pt x="0" y="48928"/>
                  </a:lnTo>
                  <a:lnTo>
                    <a:pt x="73727" y="24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96231" y="1978836"/>
            <a:ext cx="88265" cy="62865"/>
          </a:xfrm>
          <a:custGeom>
            <a:avLst/>
            <a:gdLst/>
            <a:ahLst/>
            <a:cxnLst/>
            <a:rect l="l" t="t" r="r" b="b"/>
            <a:pathLst>
              <a:path w="88265" h="62864">
                <a:moveTo>
                  <a:pt x="46247" y="0"/>
                </a:moveTo>
                <a:lnTo>
                  <a:pt x="46247" y="2680"/>
                </a:lnTo>
                <a:lnTo>
                  <a:pt x="49375" y="3127"/>
                </a:lnTo>
                <a:lnTo>
                  <a:pt x="51609" y="4021"/>
                </a:lnTo>
                <a:lnTo>
                  <a:pt x="53843" y="5808"/>
                </a:lnTo>
                <a:lnTo>
                  <a:pt x="54290" y="6925"/>
                </a:lnTo>
                <a:lnTo>
                  <a:pt x="54290" y="8713"/>
                </a:lnTo>
                <a:lnTo>
                  <a:pt x="54066" y="9606"/>
                </a:lnTo>
                <a:lnTo>
                  <a:pt x="53396" y="10277"/>
                </a:lnTo>
                <a:lnTo>
                  <a:pt x="52949" y="10947"/>
                </a:lnTo>
                <a:lnTo>
                  <a:pt x="52056" y="11617"/>
                </a:lnTo>
                <a:lnTo>
                  <a:pt x="50938" y="11841"/>
                </a:lnTo>
                <a:lnTo>
                  <a:pt x="49598" y="12287"/>
                </a:lnTo>
                <a:lnTo>
                  <a:pt x="46917" y="12511"/>
                </a:lnTo>
                <a:lnTo>
                  <a:pt x="0" y="12511"/>
                </a:lnTo>
                <a:lnTo>
                  <a:pt x="0" y="23235"/>
                </a:lnTo>
                <a:lnTo>
                  <a:pt x="44683" y="23235"/>
                </a:lnTo>
                <a:lnTo>
                  <a:pt x="50492" y="28373"/>
                </a:lnTo>
                <a:lnTo>
                  <a:pt x="53396" y="33289"/>
                </a:lnTo>
                <a:lnTo>
                  <a:pt x="53396" y="40214"/>
                </a:lnTo>
                <a:lnTo>
                  <a:pt x="40885" y="47811"/>
                </a:lnTo>
                <a:lnTo>
                  <a:pt x="0" y="47811"/>
                </a:lnTo>
                <a:lnTo>
                  <a:pt x="0" y="58535"/>
                </a:lnTo>
                <a:lnTo>
                  <a:pt x="47140" y="58535"/>
                </a:lnTo>
                <a:lnTo>
                  <a:pt x="50268" y="58311"/>
                </a:lnTo>
                <a:lnTo>
                  <a:pt x="55407" y="58311"/>
                </a:lnTo>
                <a:lnTo>
                  <a:pt x="59205" y="58535"/>
                </a:lnTo>
                <a:lnTo>
                  <a:pt x="63673" y="59205"/>
                </a:lnTo>
                <a:lnTo>
                  <a:pt x="64790" y="59205"/>
                </a:lnTo>
                <a:lnTo>
                  <a:pt x="67024" y="59652"/>
                </a:lnTo>
                <a:lnTo>
                  <a:pt x="75738" y="61886"/>
                </a:lnTo>
                <a:lnTo>
                  <a:pt x="79312" y="62556"/>
                </a:lnTo>
                <a:lnTo>
                  <a:pt x="83557" y="62556"/>
                </a:lnTo>
                <a:lnTo>
                  <a:pt x="85121" y="61886"/>
                </a:lnTo>
                <a:lnTo>
                  <a:pt x="86462" y="60769"/>
                </a:lnTo>
                <a:lnTo>
                  <a:pt x="87802" y="59875"/>
                </a:lnTo>
                <a:lnTo>
                  <a:pt x="88249" y="58535"/>
                </a:lnTo>
                <a:lnTo>
                  <a:pt x="88249" y="55183"/>
                </a:lnTo>
                <a:lnTo>
                  <a:pt x="87579" y="53843"/>
                </a:lnTo>
                <a:lnTo>
                  <a:pt x="86238" y="52502"/>
                </a:lnTo>
                <a:lnTo>
                  <a:pt x="84898" y="51385"/>
                </a:lnTo>
                <a:lnTo>
                  <a:pt x="83334" y="50715"/>
                </a:lnTo>
                <a:lnTo>
                  <a:pt x="79312" y="50715"/>
                </a:lnTo>
                <a:lnTo>
                  <a:pt x="77078" y="50938"/>
                </a:lnTo>
                <a:lnTo>
                  <a:pt x="74397" y="51609"/>
                </a:lnTo>
                <a:lnTo>
                  <a:pt x="67471" y="52949"/>
                </a:lnTo>
                <a:lnTo>
                  <a:pt x="62333" y="53843"/>
                </a:lnTo>
                <a:lnTo>
                  <a:pt x="57194" y="53843"/>
                </a:lnTo>
                <a:lnTo>
                  <a:pt x="55854" y="53619"/>
                </a:lnTo>
                <a:lnTo>
                  <a:pt x="57864" y="52279"/>
                </a:lnTo>
                <a:lnTo>
                  <a:pt x="59428" y="50715"/>
                </a:lnTo>
                <a:lnTo>
                  <a:pt x="60099" y="49598"/>
                </a:lnTo>
                <a:lnTo>
                  <a:pt x="60992" y="47811"/>
                </a:lnTo>
                <a:lnTo>
                  <a:pt x="61439" y="45800"/>
                </a:lnTo>
                <a:lnTo>
                  <a:pt x="61439" y="40214"/>
                </a:lnTo>
                <a:lnTo>
                  <a:pt x="48928" y="23235"/>
                </a:lnTo>
                <a:lnTo>
                  <a:pt x="52949" y="22788"/>
                </a:lnTo>
                <a:lnTo>
                  <a:pt x="55630" y="21894"/>
                </a:lnTo>
                <a:lnTo>
                  <a:pt x="57641" y="20777"/>
                </a:lnTo>
                <a:lnTo>
                  <a:pt x="60099" y="18766"/>
                </a:lnTo>
                <a:lnTo>
                  <a:pt x="61439" y="16309"/>
                </a:lnTo>
                <a:lnTo>
                  <a:pt x="61439" y="9383"/>
                </a:lnTo>
                <a:lnTo>
                  <a:pt x="60099" y="6479"/>
                </a:lnTo>
                <a:lnTo>
                  <a:pt x="57864" y="4021"/>
                </a:lnTo>
                <a:lnTo>
                  <a:pt x="55407" y="1787"/>
                </a:lnTo>
                <a:lnTo>
                  <a:pt x="51609" y="446"/>
                </a:lnTo>
                <a:lnTo>
                  <a:pt x="46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297125" y="1693980"/>
            <a:ext cx="49530" cy="195580"/>
            <a:chOff x="1297125" y="1693980"/>
            <a:chExt cx="49530" cy="195580"/>
          </a:xfrm>
        </p:grpSpPr>
        <p:sp>
          <p:nvSpPr>
            <p:cNvPr id="11" name="object 11"/>
            <p:cNvSpPr/>
            <p:nvPr/>
          </p:nvSpPr>
          <p:spPr>
            <a:xfrm>
              <a:off x="1321701" y="1761452"/>
              <a:ext cx="0" cy="128270"/>
            </a:xfrm>
            <a:custGeom>
              <a:avLst/>
              <a:gdLst/>
              <a:ahLst/>
              <a:cxnLst/>
              <a:rect l="l" t="t" r="r" b="b"/>
              <a:pathLst>
                <a:path h="128269">
                  <a:moveTo>
                    <a:pt x="0" y="1277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7125" y="1693980"/>
              <a:ext cx="49530" cy="73660"/>
            </a:xfrm>
            <a:custGeom>
              <a:avLst/>
              <a:gdLst/>
              <a:ahLst/>
              <a:cxnLst/>
              <a:rect l="l" t="t" r="r" b="b"/>
              <a:pathLst>
                <a:path w="49530" h="73660">
                  <a:moveTo>
                    <a:pt x="24575" y="0"/>
                  </a:moveTo>
                  <a:lnTo>
                    <a:pt x="0" y="73504"/>
                  </a:lnTo>
                  <a:lnTo>
                    <a:pt x="49151" y="73504"/>
                  </a:lnTo>
                  <a:lnTo>
                    <a:pt x="24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95" dirty="0"/>
              <a:t> </a:t>
            </a:r>
            <a:r>
              <a:rPr dirty="0"/>
              <a:t>terminologies:</a:t>
            </a:r>
            <a:r>
              <a:rPr spc="220" dirty="0"/>
              <a:t> </a:t>
            </a:r>
            <a:r>
              <a:rPr b="0" i="1" spc="55" dirty="0">
                <a:latin typeface="Arial"/>
                <a:cs typeface="Arial"/>
              </a:rPr>
              <a:t>α</a:t>
            </a:r>
            <a:r>
              <a:rPr spc="55" dirty="0"/>
              <a:t>-</a:t>
            </a:r>
            <a:r>
              <a:rPr dirty="0"/>
              <a:t>cut</a:t>
            </a:r>
            <a:r>
              <a:rPr spc="95" dirty="0"/>
              <a:t> </a:t>
            </a:r>
            <a:r>
              <a:rPr dirty="0"/>
              <a:t>and</a:t>
            </a:r>
            <a:r>
              <a:rPr spc="100" dirty="0"/>
              <a:t> </a:t>
            </a:r>
            <a:r>
              <a:rPr dirty="0"/>
              <a:t>strong</a:t>
            </a:r>
            <a:r>
              <a:rPr spc="100" dirty="0"/>
              <a:t> </a:t>
            </a:r>
            <a:r>
              <a:rPr b="0" i="1" spc="55" dirty="0">
                <a:latin typeface="Arial"/>
                <a:cs typeface="Arial"/>
              </a:rPr>
              <a:t>α</a:t>
            </a:r>
            <a:r>
              <a:rPr spc="55" dirty="0"/>
              <a:t>-</a:t>
            </a:r>
            <a:r>
              <a:rPr spc="-25" dirty="0"/>
              <a:t>cut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44" y="776781"/>
            <a:ext cx="3195955" cy="1911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Verdana"/>
                <a:cs typeface="Verdana"/>
              </a:rPr>
              <a:t>α</a:t>
            </a:r>
            <a:r>
              <a:rPr sz="1100" b="1" dirty="0">
                <a:latin typeface="Arial"/>
                <a:cs typeface="Arial"/>
              </a:rPr>
              <a:t>-cut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and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strong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b="1" dirty="0">
                <a:latin typeface="Arial"/>
                <a:cs typeface="Arial"/>
              </a:rPr>
              <a:t>-cut</a:t>
            </a:r>
            <a:r>
              <a:rPr sz="1100" b="1" spc="260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117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dirty="0">
                <a:latin typeface="Arial MT"/>
                <a:cs typeface="Arial MT"/>
              </a:rPr>
              <a:t>-cut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by</a:t>
            </a:r>
            <a:endParaRPr sz="1100">
              <a:latin typeface="Arial MT"/>
              <a:cs typeface="Arial MT"/>
            </a:endParaRPr>
          </a:p>
          <a:p>
            <a:pPr marL="1601470">
              <a:lnSpc>
                <a:spcPct val="100000"/>
              </a:lnSpc>
              <a:spcBef>
                <a:spcPts val="1230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Sitka Text"/>
                <a:cs typeface="Sitka Text"/>
              </a:rPr>
              <a:t>α</a:t>
            </a:r>
            <a:r>
              <a:rPr sz="1200" i="1" spc="172" baseline="-10416" dirty="0">
                <a:latin typeface="Sitka Text"/>
                <a:cs typeface="Sitka Tex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85" dirty="0">
                <a:latin typeface="Lucida Sans Unicode"/>
                <a:cs typeface="Lucida Sans Unicode"/>
              </a:rPr>
              <a:t>{</a:t>
            </a:r>
            <a:r>
              <a:rPr sz="1100" spc="85" dirty="0">
                <a:latin typeface="Arial MT"/>
                <a:cs typeface="Arial MT"/>
              </a:rPr>
              <a:t>x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Arial MT"/>
                <a:cs typeface="Arial MT"/>
              </a:rPr>
              <a:t>(x)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i="1" spc="-80" dirty="0">
                <a:latin typeface="Verdana"/>
                <a:cs typeface="Verdana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76200">
              <a:lnSpc>
                <a:spcPct val="100000"/>
              </a:lnSpc>
              <a:spcBef>
                <a:spcPts val="1230"/>
              </a:spcBef>
            </a:pPr>
            <a:r>
              <a:rPr sz="1100" dirty="0">
                <a:latin typeface="Arial MT"/>
                <a:cs typeface="Arial MT"/>
              </a:rPr>
              <a:t>Strong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dirty="0">
                <a:latin typeface="Arial MT"/>
                <a:cs typeface="Arial MT"/>
              </a:rPr>
              <a:t>-cut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similarly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1585595">
              <a:lnSpc>
                <a:spcPct val="100000"/>
              </a:lnSpc>
              <a:spcBef>
                <a:spcPts val="1230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Sitka Text"/>
                <a:cs typeface="Sitka Text"/>
              </a:rPr>
              <a:t>α</a:t>
            </a:r>
            <a:r>
              <a:rPr sz="1100" dirty="0">
                <a:latin typeface="Arial MT"/>
                <a:cs typeface="Arial MT"/>
              </a:rPr>
              <a:t>’ =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85" dirty="0">
                <a:latin typeface="Lucida Sans Unicode"/>
                <a:cs typeface="Lucida Sans Unicode"/>
              </a:rPr>
              <a:t>{</a:t>
            </a:r>
            <a:r>
              <a:rPr sz="1100" spc="85" dirty="0">
                <a:latin typeface="Arial MT"/>
                <a:cs typeface="Arial MT"/>
              </a:rPr>
              <a:t>x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Arial MT"/>
                <a:cs typeface="Arial MT"/>
              </a:rPr>
              <a:t>(x)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&gt;</a:t>
            </a:r>
            <a:r>
              <a:rPr sz="1100" i="1" spc="-75" dirty="0">
                <a:latin typeface="Verdana"/>
                <a:cs typeface="Verdana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i="1" spc="-70" dirty="0">
                <a:latin typeface="Verdana"/>
                <a:cs typeface="Verdana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100">
              <a:latin typeface="Lucida Sans Unicode"/>
              <a:cs typeface="Lucida Sans Unicode"/>
            </a:endParaRPr>
          </a:p>
          <a:p>
            <a:pPr marL="762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Note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Support(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’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Core(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200" spc="-37" baseline="-13888" dirty="0">
                <a:latin typeface="Arial MT"/>
                <a:cs typeface="Arial MT"/>
              </a:rPr>
              <a:t>1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125" dirty="0"/>
              <a:t> </a:t>
            </a:r>
            <a:r>
              <a:rPr dirty="0"/>
              <a:t>terminologies:</a:t>
            </a:r>
            <a:r>
              <a:rPr spc="245" dirty="0"/>
              <a:t> </a:t>
            </a:r>
            <a:r>
              <a:rPr spc="-10" dirty="0"/>
              <a:t>Convexity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376960"/>
            <a:ext cx="4375785" cy="1297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Convexity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convex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only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65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65" baseline="-13888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Verdana"/>
                <a:cs typeface="Verdana"/>
              </a:rPr>
              <a:t>λ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[</a:t>
            </a:r>
            <a:r>
              <a:rPr sz="1100" spc="-60" dirty="0">
                <a:latin typeface="Arial MT"/>
                <a:cs typeface="Arial MT"/>
              </a:rPr>
              <a:t>0</a:t>
            </a:r>
            <a:r>
              <a:rPr sz="1100" i="1" spc="-6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spc="-2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970280">
              <a:lnSpc>
                <a:spcPct val="100000"/>
              </a:lnSpc>
              <a:spcBef>
                <a:spcPts val="870"/>
              </a:spcBef>
            </a:pP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200" i="1" spc="15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Verdana"/>
                <a:cs typeface="Verdana"/>
              </a:rPr>
              <a:t>λ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5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+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(1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-</a:t>
            </a:r>
            <a:r>
              <a:rPr sz="1100" i="1" dirty="0">
                <a:latin typeface="Verdana"/>
                <a:cs typeface="Verdana"/>
              </a:rPr>
              <a:t>λ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min(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),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Verdana"/>
                <a:cs typeface="Verdana"/>
              </a:rPr>
              <a:t>µ</a:t>
            </a:r>
            <a:r>
              <a:rPr sz="1200" i="1" spc="-15" baseline="-13888" dirty="0">
                <a:latin typeface="Arial"/>
                <a:cs typeface="Arial"/>
              </a:rPr>
              <a:t>A</a:t>
            </a:r>
            <a:r>
              <a:rPr sz="1100" spc="-10" dirty="0">
                <a:latin typeface="Arial MT"/>
                <a:cs typeface="Arial MT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2</a:t>
            </a:r>
            <a:r>
              <a:rPr sz="1100" spc="-10" dirty="0">
                <a:latin typeface="Arial MT"/>
                <a:cs typeface="Arial MT"/>
              </a:rPr>
              <a:t>))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sz="1100" b="1" dirty="0">
                <a:latin typeface="Arial"/>
                <a:cs typeface="Arial"/>
              </a:rPr>
              <a:t>Note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314960" indent="-138430">
              <a:lnSpc>
                <a:spcPct val="100000"/>
              </a:lnSpc>
              <a:spcBef>
                <a:spcPts val="185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convex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dirty="0">
                <a:latin typeface="Arial MT"/>
                <a:cs typeface="Arial MT"/>
              </a:rPr>
              <a:t>-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level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convex.</a:t>
            </a:r>
            <a:endParaRPr sz="1100">
              <a:latin typeface="Arial MT"/>
              <a:cs typeface="Arial MT"/>
            </a:endParaRPr>
          </a:p>
          <a:p>
            <a:pPr marL="314960" indent="-13843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spc="-20" dirty="0">
                <a:latin typeface="Arial MT"/>
                <a:cs typeface="Arial MT"/>
              </a:rPr>
              <a:t>Convexity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Sitka Text"/>
                <a:cs typeface="Sitka Text"/>
              </a:rPr>
              <a:t>α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=⇒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Sitka Text"/>
                <a:cs typeface="Sitka Text"/>
              </a:rPr>
              <a:t>α</a:t>
            </a:r>
            <a:r>
              <a:rPr sz="1200" i="1" spc="172" baseline="-10416" dirty="0">
                <a:latin typeface="Sitka Text"/>
                <a:cs typeface="Sitka Tex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composed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single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line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segment</a:t>
            </a:r>
            <a:r>
              <a:rPr sz="1100" spc="-10" dirty="0">
                <a:latin typeface="Arial MT"/>
                <a:cs typeface="Arial MT"/>
              </a:rPr>
              <a:t> only.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0047" y="2018586"/>
            <a:ext cx="1296670" cy="1083310"/>
            <a:chOff x="830047" y="2018586"/>
            <a:chExt cx="1296670" cy="1083310"/>
          </a:xfrm>
        </p:grpSpPr>
        <p:sp>
          <p:nvSpPr>
            <p:cNvPr id="5" name="object 5"/>
            <p:cNvSpPr/>
            <p:nvPr/>
          </p:nvSpPr>
          <p:spPr>
            <a:xfrm>
              <a:off x="901887" y="2018586"/>
              <a:ext cx="0" cy="1080135"/>
            </a:xfrm>
            <a:custGeom>
              <a:avLst/>
              <a:gdLst/>
              <a:ahLst/>
              <a:cxnLst/>
              <a:rect l="l" t="t" r="r" b="b"/>
              <a:pathLst>
                <a:path h="1080135">
                  <a:moveTo>
                    <a:pt x="0" y="0"/>
                  </a:moveTo>
                  <a:lnTo>
                    <a:pt x="0" y="108001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1887" y="3098600"/>
              <a:ext cx="1224915" cy="0"/>
            </a:xfrm>
            <a:custGeom>
              <a:avLst/>
              <a:gdLst/>
              <a:ahLst/>
              <a:cxnLst/>
              <a:rect l="l" t="t" r="r" b="b"/>
              <a:pathLst>
                <a:path w="1224914">
                  <a:moveTo>
                    <a:pt x="0" y="0"/>
                  </a:moveTo>
                  <a:lnTo>
                    <a:pt x="1224384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0047" y="2378476"/>
              <a:ext cx="158750" cy="0"/>
            </a:xfrm>
            <a:custGeom>
              <a:avLst/>
              <a:gdLst/>
              <a:ahLst/>
              <a:cxnLst/>
              <a:rect l="l" t="t" r="r" b="b"/>
              <a:pathLst>
                <a:path w="158750">
                  <a:moveTo>
                    <a:pt x="0" y="0"/>
                  </a:moveTo>
                  <a:lnTo>
                    <a:pt x="158531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4072" y="2378476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80">
                  <a:moveTo>
                    <a:pt x="0" y="0"/>
                  </a:moveTo>
                  <a:lnTo>
                    <a:pt x="1008174" y="0"/>
                  </a:lnTo>
                </a:path>
              </a:pathLst>
            </a:custGeom>
            <a:ln w="609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7526" y="2376026"/>
              <a:ext cx="1033780" cy="722630"/>
            </a:xfrm>
            <a:custGeom>
              <a:avLst/>
              <a:gdLst/>
              <a:ahLst/>
              <a:cxnLst/>
              <a:rect l="l" t="t" r="r" b="b"/>
              <a:pathLst>
                <a:path w="1033780" h="722630">
                  <a:moveTo>
                    <a:pt x="0" y="722574"/>
                  </a:moveTo>
                  <a:lnTo>
                    <a:pt x="15466" y="677606"/>
                  </a:lnTo>
                  <a:lnTo>
                    <a:pt x="30023" y="631396"/>
                  </a:lnTo>
                  <a:lnTo>
                    <a:pt x="43776" y="584258"/>
                  </a:lnTo>
                  <a:lnTo>
                    <a:pt x="56830" y="536504"/>
                  </a:lnTo>
                  <a:lnTo>
                    <a:pt x="69292" y="488447"/>
                  </a:lnTo>
                  <a:lnTo>
                    <a:pt x="81267" y="440401"/>
                  </a:lnTo>
                  <a:lnTo>
                    <a:pt x="92860" y="392679"/>
                  </a:lnTo>
                  <a:lnTo>
                    <a:pt x="104178" y="345592"/>
                  </a:lnTo>
                  <a:lnTo>
                    <a:pt x="115326" y="299455"/>
                  </a:lnTo>
                  <a:lnTo>
                    <a:pt x="126410" y="254580"/>
                  </a:lnTo>
                  <a:lnTo>
                    <a:pt x="138196" y="209038"/>
                  </a:lnTo>
                  <a:lnTo>
                    <a:pt x="151796" y="165082"/>
                  </a:lnTo>
                  <a:lnTo>
                    <a:pt x="168763" y="122616"/>
                  </a:lnTo>
                  <a:lnTo>
                    <a:pt x="190651" y="81542"/>
                  </a:lnTo>
                  <a:lnTo>
                    <a:pt x="234904" y="26195"/>
                  </a:lnTo>
                  <a:lnTo>
                    <a:pt x="283559" y="2450"/>
                  </a:lnTo>
                  <a:lnTo>
                    <a:pt x="312135" y="14684"/>
                  </a:lnTo>
                  <a:lnTo>
                    <a:pt x="337345" y="45951"/>
                  </a:lnTo>
                  <a:lnTo>
                    <a:pt x="358560" y="90580"/>
                  </a:lnTo>
                  <a:lnTo>
                    <a:pt x="375150" y="142902"/>
                  </a:lnTo>
                  <a:lnTo>
                    <a:pt x="386484" y="197246"/>
                  </a:lnTo>
                  <a:lnTo>
                    <a:pt x="392163" y="245411"/>
                  </a:lnTo>
                  <a:lnTo>
                    <a:pt x="394504" y="291638"/>
                  </a:lnTo>
                  <a:lnTo>
                    <a:pt x="395291" y="337213"/>
                  </a:lnTo>
                  <a:lnTo>
                    <a:pt x="396308" y="383420"/>
                  </a:lnTo>
                  <a:lnTo>
                    <a:pt x="399340" y="431547"/>
                  </a:lnTo>
                  <a:lnTo>
                    <a:pt x="406171" y="482878"/>
                  </a:lnTo>
                  <a:lnTo>
                    <a:pt x="415318" y="526380"/>
                  </a:lnTo>
                  <a:lnTo>
                    <a:pt x="427282" y="570303"/>
                  </a:lnTo>
                  <a:lnTo>
                    <a:pt x="441384" y="612219"/>
                  </a:lnTo>
                  <a:lnTo>
                    <a:pt x="456942" y="649698"/>
                  </a:lnTo>
                  <a:lnTo>
                    <a:pt x="491394" y="703017"/>
                  </a:lnTo>
                  <a:lnTo>
                    <a:pt x="509300" y="714247"/>
                  </a:lnTo>
                  <a:lnTo>
                    <a:pt x="527400" y="712558"/>
                  </a:lnTo>
                  <a:lnTo>
                    <a:pt x="572006" y="651720"/>
                  </a:lnTo>
                  <a:lnTo>
                    <a:pt x="593109" y="600481"/>
                  </a:lnTo>
                  <a:lnTo>
                    <a:pt x="612774" y="542681"/>
                  </a:lnTo>
                  <a:lnTo>
                    <a:pt x="630520" y="483806"/>
                  </a:lnTo>
                  <a:lnTo>
                    <a:pt x="645867" y="429344"/>
                  </a:lnTo>
                  <a:lnTo>
                    <a:pt x="660387" y="377434"/>
                  </a:lnTo>
                  <a:lnTo>
                    <a:pt x="672503" y="332785"/>
                  </a:lnTo>
                  <a:lnTo>
                    <a:pt x="683541" y="289811"/>
                  </a:lnTo>
                  <a:lnTo>
                    <a:pt x="694828" y="242925"/>
                  </a:lnTo>
                  <a:lnTo>
                    <a:pt x="707690" y="186539"/>
                  </a:lnTo>
                  <a:lnTo>
                    <a:pt x="720248" y="132951"/>
                  </a:lnTo>
                  <a:lnTo>
                    <a:pt x="735882" y="78779"/>
                  </a:lnTo>
                  <a:lnTo>
                    <a:pt x="755726" y="33156"/>
                  </a:lnTo>
                  <a:lnTo>
                    <a:pt x="780912" y="5213"/>
                  </a:lnTo>
                  <a:lnTo>
                    <a:pt x="799039" y="0"/>
                  </a:lnTo>
                  <a:lnTo>
                    <a:pt x="818429" y="2881"/>
                  </a:lnTo>
                  <a:lnTo>
                    <a:pt x="856205" y="25936"/>
                  </a:lnTo>
                  <a:lnTo>
                    <a:pt x="884063" y="58525"/>
                  </a:lnTo>
                  <a:lnTo>
                    <a:pt x="905455" y="98660"/>
                  </a:lnTo>
                  <a:lnTo>
                    <a:pt x="921700" y="144709"/>
                  </a:lnTo>
                  <a:lnTo>
                    <a:pt x="934115" y="195043"/>
                  </a:lnTo>
                  <a:lnTo>
                    <a:pt x="944016" y="248028"/>
                  </a:lnTo>
                  <a:lnTo>
                    <a:pt x="952721" y="302035"/>
                  </a:lnTo>
                  <a:lnTo>
                    <a:pt x="961547" y="355432"/>
                  </a:lnTo>
                  <a:lnTo>
                    <a:pt x="971689" y="408593"/>
                  </a:lnTo>
                  <a:lnTo>
                    <a:pt x="982798" y="460239"/>
                  </a:lnTo>
                  <a:lnTo>
                    <a:pt x="994318" y="511135"/>
                  </a:lnTo>
                  <a:lnTo>
                    <a:pt x="1005692" y="562050"/>
                  </a:lnTo>
                  <a:lnTo>
                    <a:pt x="1016366" y="613749"/>
                  </a:lnTo>
                  <a:lnTo>
                    <a:pt x="1025783" y="667002"/>
                  </a:lnTo>
                  <a:lnTo>
                    <a:pt x="1033387" y="72257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62122" y="2018586"/>
              <a:ext cx="0" cy="249554"/>
            </a:xfrm>
            <a:custGeom>
              <a:avLst/>
              <a:gdLst/>
              <a:ahLst/>
              <a:cxnLst/>
              <a:rect l="l" t="t" r="r" b="b"/>
              <a:pathLst>
                <a:path h="249555">
                  <a:moveTo>
                    <a:pt x="0" y="0"/>
                  </a:moveTo>
                  <a:lnTo>
                    <a:pt x="0" y="2493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7961" y="2264499"/>
              <a:ext cx="28575" cy="42545"/>
            </a:xfrm>
            <a:custGeom>
              <a:avLst/>
              <a:gdLst/>
              <a:ahLst/>
              <a:cxnLst/>
              <a:rect l="l" t="t" r="r" b="b"/>
              <a:pathLst>
                <a:path w="28575" h="42544">
                  <a:moveTo>
                    <a:pt x="27976" y="0"/>
                  </a:moveTo>
                  <a:lnTo>
                    <a:pt x="0" y="0"/>
                  </a:lnTo>
                  <a:lnTo>
                    <a:pt x="14160" y="42136"/>
                  </a:lnTo>
                  <a:lnTo>
                    <a:pt x="27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71733" y="1839756"/>
            <a:ext cx="652780" cy="172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235" marR="5080" indent="-217170">
              <a:lnSpc>
                <a:spcPct val="106800"/>
              </a:lnSpc>
              <a:spcBef>
                <a:spcPts val="95"/>
              </a:spcBef>
            </a:pPr>
            <a:r>
              <a:rPr sz="450" dirty="0">
                <a:latin typeface="Arial MT"/>
                <a:cs typeface="Arial MT"/>
              </a:rPr>
              <a:t>Membership</a:t>
            </a:r>
            <a:r>
              <a:rPr sz="450" spc="100" dirty="0">
                <a:latin typeface="Arial MT"/>
                <a:cs typeface="Arial MT"/>
              </a:rPr>
              <a:t> </a:t>
            </a:r>
            <a:r>
              <a:rPr sz="450" dirty="0">
                <a:latin typeface="Arial MT"/>
                <a:cs typeface="Arial MT"/>
              </a:rPr>
              <a:t>function</a:t>
            </a:r>
            <a:r>
              <a:rPr sz="450" spc="105" dirty="0">
                <a:latin typeface="Arial MT"/>
                <a:cs typeface="Arial MT"/>
              </a:rPr>
              <a:t> </a:t>
            </a:r>
            <a:r>
              <a:rPr sz="450" spc="-25" dirty="0">
                <a:latin typeface="Arial MT"/>
                <a:cs typeface="Arial MT"/>
              </a:rPr>
              <a:t>is</a:t>
            </a:r>
            <a:r>
              <a:rPr sz="450" spc="500" dirty="0">
                <a:latin typeface="Arial MT"/>
                <a:cs typeface="Arial MT"/>
              </a:rPr>
              <a:t> </a:t>
            </a:r>
            <a:r>
              <a:rPr sz="450" spc="-10" dirty="0">
                <a:latin typeface="Arial MT"/>
                <a:cs typeface="Arial MT"/>
              </a:rPr>
              <a:t>convex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282" y="2312241"/>
            <a:ext cx="13144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latin typeface="Arial MT"/>
                <a:cs typeface="Arial MT"/>
              </a:rPr>
              <a:t>1.0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84434" y="2018586"/>
            <a:ext cx="1296670" cy="1083310"/>
            <a:chOff x="2484434" y="2018586"/>
            <a:chExt cx="1296670" cy="1083310"/>
          </a:xfrm>
        </p:grpSpPr>
        <p:sp>
          <p:nvSpPr>
            <p:cNvPr id="15" name="object 15"/>
            <p:cNvSpPr/>
            <p:nvPr/>
          </p:nvSpPr>
          <p:spPr>
            <a:xfrm>
              <a:off x="2556274" y="2018586"/>
              <a:ext cx="0" cy="1080135"/>
            </a:xfrm>
            <a:custGeom>
              <a:avLst/>
              <a:gdLst/>
              <a:ahLst/>
              <a:cxnLst/>
              <a:rect l="l" t="t" r="r" b="b"/>
              <a:pathLst>
                <a:path h="1080135">
                  <a:moveTo>
                    <a:pt x="0" y="0"/>
                  </a:moveTo>
                  <a:lnTo>
                    <a:pt x="0" y="108001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56274" y="3098600"/>
              <a:ext cx="1224915" cy="0"/>
            </a:xfrm>
            <a:custGeom>
              <a:avLst/>
              <a:gdLst/>
              <a:ahLst/>
              <a:cxnLst/>
              <a:rect l="l" t="t" r="r" b="b"/>
              <a:pathLst>
                <a:path w="1224914">
                  <a:moveTo>
                    <a:pt x="0" y="0"/>
                  </a:moveTo>
                  <a:lnTo>
                    <a:pt x="1224384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84434" y="2378476"/>
              <a:ext cx="158750" cy="0"/>
            </a:xfrm>
            <a:custGeom>
              <a:avLst/>
              <a:gdLst/>
              <a:ahLst/>
              <a:cxnLst/>
              <a:rect l="l" t="t" r="r" b="b"/>
              <a:pathLst>
                <a:path w="158750">
                  <a:moveTo>
                    <a:pt x="0" y="0"/>
                  </a:moveTo>
                  <a:lnTo>
                    <a:pt x="158531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28459" y="2378476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0" y="0"/>
                  </a:moveTo>
                  <a:lnTo>
                    <a:pt x="1008174" y="0"/>
                  </a:lnTo>
                </a:path>
              </a:pathLst>
            </a:custGeom>
            <a:ln w="609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31913" y="2376225"/>
              <a:ext cx="1033780" cy="722630"/>
            </a:xfrm>
            <a:custGeom>
              <a:avLst/>
              <a:gdLst/>
              <a:ahLst/>
              <a:cxnLst/>
              <a:rect l="l" t="t" r="r" b="b"/>
              <a:pathLst>
                <a:path w="1033779" h="722630">
                  <a:moveTo>
                    <a:pt x="0" y="722375"/>
                  </a:moveTo>
                  <a:lnTo>
                    <a:pt x="23713" y="660561"/>
                  </a:lnTo>
                  <a:lnTo>
                    <a:pt x="48792" y="602191"/>
                  </a:lnTo>
                  <a:lnTo>
                    <a:pt x="74530" y="548256"/>
                  </a:lnTo>
                  <a:lnTo>
                    <a:pt x="100219" y="499746"/>
                  </a:lnTo>
                  <a:lnTo>
                    <a:pt x="125153" y="457653"/>
                  </a:lnTo>
                  <a:lnTo>
                    <a:pt x="148625" y="422966"/>
                  </a:lnTo>
                  <a:lnTo>
                    <a:pt x="183652" y="382954"/>
                  </a:lnTo>
                  <a:lnTo>
                    <a:pt x="215173" y="360758"/>
                  </a:lnTo>
                  <a:lnTo>
                    <a:pt x="230861" y="354978"/>
                  </a:lnTo>
                  <a:lnTo>
                    <a:pt x="236242" y="357650"/>
                  </a:lnTo>
                  <a:lnTo>
                    <a:pt x="246636" y="369042"/>
                  </a:lnTo>
                  <a:lnTo>
                    <a:pt x="258519" y="387137"/>
                  </a:lnTo>
                  <a:lnTo>
                    <a:pt x="270921" y="408793"/>
                  </a:lnTo>
                  <a:lnTo>
                    <a:pt x="282869" y="430871"/>
                  </a:lnTo>
                  <a:lnTo>
                    <a:pt x="295351" y="453391"/>
                  </a:lnTo>
                  <a:lnTo>
                    <a:pt x="331584" y="497266"/>
                  </a:lnTo>
                  <a:lnTo>
                    <a:pt x="363688" y="523088"/>
                  </a:lnTo>
                  <a:lnTo>
                    <a:pt x="410574" y="554043"/>
                  </a:lnTo>
                  <a:lnTo>
                    <a:pt x="456942" y="578004"/>
                  </a:lnTo>
                  <a:lnTo>
                    <a:pt x="490531" y="583919"/>
                  </a:lnTo>
                  <a:lnTo>
                    <a:pt x="503472" y="578830"/>
                  </a:lnTo>
                  <a:lnTo>
                    <a:pt x="537805" y="535209"/>
                  </a:lnTo>
                  <a:lnTo>
                    <a:pt x="560298" y="489586"/>
                  </a:lnTo>
                  <a:lnTo>
                    <a:pt x="582144" y="438264"/>
                  </a:lnTo>
                  <a:lnTo>
                    <a:pt x="602694" y="388043"/>
                  </a:lnTo>
                  <a:lnTo>
                    <a:pt x="621048" y="345264"/>
                  </a:lnTo>
                  <a:lnTo>
                    <a:pt x="639693" y="302000"/>
                  </a:lnTo>
                  <a:lnTo>
                    <a:pt x="660734" y="250640"/>
                  </a:lnTo>
                  <a:lnTo>
                    <a:pt x="686277" y="183576"/>
                  </a:lnTo>
                  <a:lnTo>
                    <a:pt x="705796" y="130808"/>
                  </a:lnTo>
                  <a:lnTo>
                    <a:pt x="728198" y="77457"/>
                  </a:lnTo>
                  <a:lnTo>
                    <a:pt x="753643" y="32525"/>
                  </a:lnTo>
                  <a:lnTo>
                    <a:pt x="782293" y="5013"/>
                  </a:lnTo>
                  <a:lnTo>
                    <a:pt x="801392" y="0"/>
                  </a:lnTo>
                  <a:lnTo>
                    <a:pt x="820847" y="2984"/>
                  </a:lnTo>
                  <a:lnTo>
                    <a:pt x="857587" y="26081"/>
                  </a:lnTo>
                  <a:lnTo>
                    <a:pt x="884479" y="58524"/>
                  </a:lnTo>
                  <a:lnTo>
                    <a:pt x="905286" y="98525"/>
                  </a:lnTo>
                  <a:lnTo>
                    <a:pt x="921242" y="144465"/>
                  </a:lnTo>
                  <a:lnTo>
                    <a:pt x="933579" y="194725"/>
                  </a:lnTo>
                  <a:lnTo>
                    <a:pt x="943530" y="247686"/>
                  </a:lnTo>
                  <a:lnTo>
                    <a:pt x="952327" y="301728"/>
                  </a:lnTo>
                  <a:lnTo>
                    <a:pt x="961202" y="355232"/>
                  </a:lnTo>
                  <a:lnTo>
                    <a:pt x="971581" y="408394"/>
                  </a:lnTo>
                  <a:lnTo>
                    <a:pt x="982823" y="460039"/>
                  </a:lnTo>
                  <a:lnTo>
                    <a:pt x="994398" y="510935"/>
                  </a:lnTo>
                  <a:lnTo>
                    <a:pt x="1005774" y="561850"/>
                  </a:lnTo>
                  <a:lnTo>
                    <a:pt x="1016418" y="613550"/>
                  </a:lnTo>
                  <a:lnTo>
                    <a:pt x="1025800" y="666802"/>
                  </a:lnTo>
                  <a:lnTo>
                    <a:pt x="1033387" y="7223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16509" y="2018586"/>
              <a:ext cx="0" cy="249554"/>
            </a:xfrm>
            <a:custGeom>
              <a:avLst/>
              <a:gdLst/>
              <a:ahLst/>
              <a:cxnLst/>
              <a:rect l="l" t="t" r="r" b="b"/>
              <a:pathLst>
                <a:path h="249555">
                  <a:moveTo>
                    <a:pt x="0" y="0"/>
                  </a:moveTo>
                  <a:lnTo>
                    <a:pt x="0" y="2493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02348" y="2264499"/>
              <a:ext cx="28575" cy="42545"/>
            </a:xfrm>
            <a:custGeom>
              <a:avLst/>
              <a:gdLst/>
              <a:ahLst/>
              <a:cxnLst/>
              <a:rect l="l" t="t" r="r" b="b"/>
              <a:pathLst>
                <a:path w="28575" h="42544">
                  <a:moveTo>
                    <a:pt x="27976" y="0"/>
                  </a:moveTo>
                  <a:lnTo>
                    <a:pt x="0" y="0"/>
                  </a:lnTo>
                  <a:lnTo>
                    <a:pt x="14160" y="42136"/>
                  </a:lnTo>
                  <a:lnTo>
                    <a:pt x="27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656499" y="1839756"/>
            <a:ext cx="591820" cy="172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0014">
              <a:lnSpc>
                <a:spcPct val="106800"/>
              </a:lnSpc>
              <a:spcBef>
                <a:spcPts val="95"/>
              </a:spcBef>
            </a:pPr>
            <a:r>
              <a:rPr sz="450" dirty="0">
                <a:latin typeface="Arial MT"/>
                <a:cs typeface="Arial MT"/>
              </a:rPr>
              <a:t>Non-</a:t>
            </a:r>
            <a:r>
              <a:rPr sz="450" spc="-10" dirty="0">
                <a:latin typeface="Arial MT"/>
                <a:cs typeface="Arial MT"/>
              </a:rPr>
              <a:t>convex</a:t>
            </a:r>
            <a:r>
              <a:rPr sz="450" spc="500" dirty="0">
                <a:latin typeface="Arial MT"/>
                <a:cs typeface="Arial MT"/>
              </a:rPr>
              <a:t> </a:t>
            </a:r>
            <a:r>
              <a:rPr sz="450" dirty="0">
                <a:latin typeface="Arial MT"/>
                <a:cs typeface="Arial MT"/>
              </a:rPr>
              <a:t>Membership</a:t>
            </a:r>
            <a:r>
              <a:rPr sz="450" spc="130" dirty="0">
                <a:latin typeface="Arial MT"/>
                <a:cs typeface="Arial MT"/>
              </a:rPr>
              <a:t> </a:t>
            </a:r>
            <a:r>
              <a:rPr sz="450" spc="-10" dirty="0">
                <a:latin typeface="Arial MT"/>
                <a:cs typeface="Arial MT"/>
              </a:rPr>
              <a:t>function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45669" y="2312241"/>
            <a:ext cx="13144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latin typeface="Arial MT"/>
                <a:cs typeface="Arial MT"/>
              </a:rPr>
              <a:t>1.0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</a:t>
            </a:r>
            <a:r>
              <a:rPr spc="65" dirty="0"/>
              <a:t> </a:t>
            </a:r>
            <a:r>
              <a:rPr dirty="0"/>
              <a:t>brief</a:t>
            </a:r>
            <a:r>
              <a:rPr spc="65" dirty="0"/>
              <a:t> </a:t>
            </a:r>
            <a:r>
              <a:rPr dirty="0"/>
              <a:t>history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Fuzzy</a:t>
            </a:r>
            <a:r>
              <a:rPr spc="65" dirty="0"/>
              <a:t> </a:t>
            </a:r>
            <a:r>
              <a:rPr spc="-10" dirty="0"/>
              <a:t>Logic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589915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518019"/>
            <a:ext cx="3923029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First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introduced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Lotfi</a:t>
            </a:r>
            <a:r>
              <a:rPr sz="11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Abdelli</a:t>
            </a:r>
            <a:r>
              <a:rPr sz="11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Zadeh</a:t>
            </a:r>
            <a:r>
              <a:rPr sz="11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(1965),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University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 </a:t>
            </a:r>
            <a:r>
              <a:rPr sz="1100" spc="-10" dirty="0">
                <a:latin typeface="Arial MT"/>
                <a:cs typeface="Arial MT"/>
              </a:rPr>
              <a:t>California,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Berkley,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(1965).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4439" y="1056756"/>
            <a:ext cx="2401647" cy="176270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2993745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2921836"/>
            <a:ext cx="1989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fondly</a:t>
            </a:r>
            <a:r>
              <a:rPr sz="1100" spc="-20" dirty="0">
                <a:latin typeface="Arial MT"/>
                <a:cs typeface="Arial MT"/>
              </a:rPr>
              <a:t> nick-</a:t>
            </a:r>
            <a:r>
              <a:rPr sz="1100" dirty="0">
                <a:latin typeface="Arial MT"/>
                <a:cs typeface="Arial MT"/>
              </a:rPr>
              <a:t>named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b="1" spc="-25" dirty="0">
                <a:solidFill>
                  <a:srgbClr val="0000FF"/>
                </a:solidFill>
                <a:latin typeface="Arial"/>
                <a:cs typeface="Arial"/>
              </a:rPr>
              <a:t>LAZ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125" dirty="0"/>
              <a:t> </a:t>
            </a:r>
            <a:r>
              <a:rPr dirty="0"/>
              <a:t>terminologies:</a:t>
            </a:r>
            <a:r>
              <a:rPr spc="245" dirty="0"/>
              <a:t> </a:t>
            </a:r>
            <a:r>
              <a:rPr spc="-10" dirty="0"/>
              <a:t>Bandwidth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97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Arial"/>
                <a:cs typeface="Arial"/>
              </a:rPr>
              <a:t>Bandwidth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spc="-50" dirty="0"/>
              <a:t>:</a:t>
            </a:r>
          </a:p>
          <a:p>
            <a:pPr marL="12065" marR="30480">
              <a:lnSpc>
                <a:spcPct val="102600"/>
              </a:lnSpc>
              <a:spcBef>
                <a:spcPts val="1135"/>
              </a:spcBef>
            </a:pPr>
            <a:r>
              <a:rPr dirty="0"/>
              <a:t>For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normal</a:t>
            </a:r>
            <a:r>
              <a:rPr spc="-25" dirty="0"/>
              <a:t> </a:t>
            </a:r>
            <a:r>
              <a:rPr dirty="0"/>
              <a:t>and</a:t>
            </a:r>
            <a:r>
              <a:rPr spc="-20" dirty="0"/>
              <a:t> convex</a:t>
            </a:r>
            <a:r>
              <a:rPr spc="-25" dirty="0"/>
              <a:t> </a:t>
            </a:r>
            <a:r>
              <a:rPr dirty="0"/>
              <a:t>fuzzy</a:t>
            </a:r>
            <a:r>
              <a:rPr spc="-25" dirty="0"/>
              <a:t> </a:t>
            </a:r>
            <a:r>
              <a:rPr dirty="0"/>
              <a:t>set,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bandwidth</a:t>
            </a:r>
            <a:r>
              <a:rPr spc="-25" dirty="0"/>
              <a:t> </a:t>
            </a:r>
            <a:r>
              <a:rPr dirty="0"/>
              <a:t>(or</a:t>
            </a:r>
            <a:r>
              <a:rPr spc="-25" dirty="0"/>
              <a:t> </a:t>
            </a:r>
            <a:r>
              <a:rPr dirty="0"/>
              <a:t>width)</a:t>
            </a:r>
            <a:r>
              <a:rPr spc="-2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spc="-10" dirty="0"/>
              <a:t>defined </a:t>
            </a:r>
            <a:r>
              <a:rPr dirty="0"/>
              <a:t>as</a:t>
            </a:r>
            <a:r>
              <a:rPr spc="-3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distance</a:t>
            </a:r>
            <a:r>
              <a:rPr spc="-3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two</a:t>
            </a:r>
            <a:r>
              <a:rPr spc="-35" dirty="0"/>
              <a:t> </a:t>
            </a:r>
            <a:r>
              <a:rPr dirty="0"/>
              <a:t>unique</a:t>
            </a:r>
            <a:r>
              <a:rPr spc="-30" dirty="0"/>
              <a:t> </a:t>
            </a:r>
            <a:r>
              <a:rPr spc="-10" dirty="0"/>
              <a:t>crossover</a:t>
            </a:r>
            <a:r>
              <a:rPr spc="-30" dirty="0"/>
              <a:t> </a:t>
            </a:r>
            <a:r>
              <a:rPr spc="-10" dirty="0"/>
              <a:t>points:</a:t>
            </a:r>
          </a:p>
          <a:p>
            <a:pPr marL="12065">
              <a:lnSpc>
                <a:spcPct val="100000"/>
              </a:lnSpc>
              <a:spcBef>
                <a:spcPts val="600"/>
              </a:spcBef>
            </a:pPr>
            <a:r>
              <a:rPr spc="-10" dirty="0"/>
              <a:t>Bandwidth(</a:t>
            </a:r>
            <a:r>
              <a:rPr i="1" spc="-10" dirty="0">
                <a:latin typeface="Arial"/>
                <a:cs typeface="Arial"/>
              </a:rPr>
              <a:t>A</a:t>
            </a:r>
            <a:r>
              <a:rPr spc="-10" dirty="0"/>
              <a:t>)</a:t>
            </a:r>
            <a:r>
              <a:rPr spc="-20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spc="-120" dirty="0">
                <a:latin typeface="Lucida Sans Unicode"/>
                <a:cs typeface="Lucida Sans Unicode"/>
              </a:rPr>
              <a:t>|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i="1" dirty="0">
                <a:latin typeface="Arial"/>
                <a:cs typeface="Arial"/>
              </a:rPr>
              <a:t>x</a:t>
            </a:r>
            <a:r>
              <a:rPr sz="1200" baseline="-13888" dirty="0"/>
              <a:t>1</a:t>
            </a:r>
            <a:r>
              <a:rPr sz="1200" spc="179" baseline="-13888" dirty="0"/>
              <a:t> </a:t>
            </a:r>
            <a:r>
              <a:rPr sz="1100" dirty="0"/>
              <a:t>-</a:t>
            </a:r>
            <a:r>
              <a:rPr sz="1100" spc="-10" dirty="0"/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/>
              <a:t>2</a:t>
            </a:r>
            <a:r>
              <a:rPr sz="1200" spc="179" baseline="-13888" dirty="0"/>
              <a:t> </a:t>
            </a:r>
            <a:r>
              <a:rPr sz="1100" spc="-50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  <a:p>
            <a:pPr marL="12065">
              <a:lnSpc>
                <a:spcPct val="100000"/>
              </a:lnSpc>
              <a:spcBef>
                <a:spcPts val="605"/>
              </a:spcBef>
            </a:pPr>
            <a:r>
              <a:rPr dirty="0"/>
              <a:t>where</a:t>
            </a:r>
            <a:r>
              <a:rPr spc="-10" dirty="0"/>
              <a:t> </a:t>
            </a:r>
            <a:r>
              <a:rPr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/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/>
              <a:t>1</a:t>
            </a:r>
            <a:r>
              <a:rPr sz="1100" dirty="0"/>
              <a:t>)</a:t>
            </a:r>
            <a:r>
              <a:rPr sz="1100" spc="-10" dirty="0"/>
              <a:t> </a:t>
            </a:r>
            <a:r>
              <a:rPr sz="1100" dirty="0"/>
              <a:t>=</a:t>
            </a:r>
            <a:r>
              <a:rPr sz="1100" spc="-10" dirty="0"/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/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/>
              <a:t>2</a:t>
            </a:r>
            <a:r>
              <a:rPr sz="1100" dirty="0"/>
              <a:t>)</a:t>
            </a:r>
            <a:r>
              <a:rPr sz="1100" spc="-10" dirty="0"/>
              <a:t> </a:t>
            </a:r>
            <a:r>
              <a:rPr sz="1100" dirty="0"/>
              <a:t>=</a:t>
            </a:r>
            <a:r>
              <a:rPr sz="1100" spc="-10" dirty="0"/>
              <a:t> </a:t>
            </a:r>
            <a:r>
              <a:rPr sz="1100" spc="-25" dirty="0"/>
              <a:t>0.5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125" dirty="0"/>
              <a:t> </a:t>
            </a:r>
            <a:r>
              <a:rPr dirty="0"/>
              <a:t>terminologies:</a:t>
            </a:r>
            <a:r>
              <a:rPr spc="245" dirty="0"/>
              <a:t> </a:t>
            </a:r>
            <a:r>
              <a:rPr spc="-10" dirty="0"/>
              <a:t>Symmetry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638580"/>
            <a:ext cx="4349750" cy="680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Symmetry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38100" marR="30480">
              <a:lnSpc>
                <a:spcPct val="102600"/>
              </a:lnSpc>
              <a:spcBef>
                <a:spcPts val="1135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symmetric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around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certain </a:t>
            </a:r>
            <a:r>
              <a:rPr sz="1100" dirty="0">
                <a:latin typeface="Arial MT"/>
                <a:cs typeface="Arial MT"/>
              </a:rPr>
              <a:t>point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namely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Arial MT"/>
                <a:cs typeface="Arial MT"/>
              </a:rPr>
              <a:t>(x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+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c)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Arial MT"/>
                <a:cs typeface="Arial MT"/>
              </a:rPr>
              <a:t>(x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-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c)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x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Arial MT"/>
                <a:cs typeface="Arial MT"/>
              </a:rPr>
              <a:t>X.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71123" y="1547351"/>
            <a:ext cx="1628139" cy="1052195"/>
            <a:chOff x="1571123" y="1547351"/>
            <a:chExt cx="1628139" cy="1052195"/>
          </a:xfrm>
        </p:grpSpPr>
        <p:sp>
          <p:nvSpPr>
            <p:cNvPr id="5" name="object 5"/>
            <p:cNvSpPr/>
            <p:nvPr/>
          </p:nvSpPr>
          <p:spPr>
            <a:xfrm>
              <a:off x="1686837" y="1638424"/>
              <a:ext cx="1421765" cy="880110"/>
            </a:xfrm>
            <a:custGeom>
              <a:avLst/>
              <a:gdLst/>
              <a:ahLst/>
              <a:cxnLst/>
              <a:rect l="l" t="t" r="r" b="b"/>
              <a:pathLst>
                <a:path w="1421764" h="880110">
                  <a:moveTo>
                    <a:pt x="0" y="0"/>
                  </a:moveTo>
                  <a:lnTo>
                    <a:pt x="0" y="879583"/>
                  </a:lnTo>
                  <a:lnTo>
                    <a:pt x="1421486" y="879583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3717" y="1547355"/>
              <a:ext cx="1545590" cy="1003935"/>
            </a:xfrm>
            <a:custGeom>
              <a:avLst/>
              <a:gdLst/>
              <a:ahLst/>
              <a:cxnLst/>
              <a:rect l="l" t="t" r="r" b="b"/>
              <a:pathLst>
                <a:path w="1545589" h="1003935">
                  <a:moveTo>
                    <a:pt x="66230" y="99352"/>
                  </a:moveTo>
                  <a:lnTo>
                    <a:pt x="33108" y="0"/>
                  </a:lnTo>
                  <a:lnTo>
                    <a:pt x="0" y="99352"/>
                  </a:lnTo>
                  <a:lnTo>
                    <a:pt x="66230" y="99352"/>
                  </a:lnTo>
                  <a:close/>
                </a:path>
                <a:path w="1545589" h="1003935">
                  <a:moveTo>
                    <a:pt x="1545475" y="970661"/>
                  </a:moveTo>
                  <a:lnTo>
                    <a:pt x="1446314" y="937539"/>
                  </a:lnTo>
                  <a:lnTo>
                    <a:pt x="1446314" y="1003579"/>
                  </a:lnTo>
                  <a:lnTo>
                    <a:pt x="1545475" y="9706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2393" y="1862361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56772" y="0"/>
                  </a:moveTo>
                  <a:lnTo>
                    <a:pt x="0" y="0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7566" y="2051603"/>
              <a:ext cx="344170" cy="466725"/>
            </a:xfrm>
            <a:custGeom>
              <a:avLst/>
              <a:gdLst/>
              <a:ahLst/>
              <a:cxnLst/>
              <a:rect l="l" t="t" r="r" b="b"/>
              <a:pathLst>
                <a:path w="344169" h="466725">
                  <a:moveTo>
                    <a:pt x="0" y="466403"/>
                  </a:moveTo>
                  <a:lnTo>
                    <a:pt x="343790" y="0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1356" y="2051603"/>
              <a:ext cx="415925" cy="466725"/>
            </a:xfrm>
            <a:custGeom>
              <a:avLst/>
              <a:gdLst/>
              <a:ahLst/>
              <a:cxnLst/>
              <a:rect l="l" t="t" r="r" b="b"/>
              <a:pathLst>
                <a:path w="415925" h="466725">
                  <a:moveTo>
                    <a:pt x="0" y="0"/>
                  </a:moveTo>
                  <a:lnTo>
                    <a:pt x="415544" y="466403"/>
                  </a:lnTo>
                </a:path>
              </a:pathLst>
            </a:custGeom>
            <a:ln w="10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71117" y="1835950"/>
              <a:ext cx="78105" cy="49530"/>
            </a:xfrm>
            <a:custGeom>
              <a:avLst/>
              <a:gdLst/>
              <a:ahLst/>
              <a:cxnLst/>
              <a:rect l="l" t="t" r="r" b="b"/>
              <a:pathLst>
                <a:path w="78105" h="49530">
                  <a:moveTo>
                    <a:pt x="18529" y="46913"/>
                  </a:moveTo>
                  <a:lnTo>
                    <a:pt x="13004" y="44754"/>
                  </a:lnTo>
                  <a:lnTo>
                    <a:pt x="12611" y="44157"/>
                  </a:lnTo>
                  <a:lnTo>
                    <a:pt x="12611" y="0"/>
                  </a:lnTo>
                  <a:lnTo>
                    <a:pt x="11430" y="0"/>
                  </a:lnTo>
                  <a:lnTo>
                    <a:pt x="0" y="5715"/>
                  </a:lnTo>
                  <a:lnTo>
                    <a:pt x="596" y="6705"/>
                  </a:lnTo>
                  <a:lnTo>
                    <a:pt x="1968" y="5918"/>
                  </a:lnTo>
                  <a:lnTo>
                    <a:pt x="3149" y="5715"/>
                  </a:lnTo>
                  <a:lnTo>
                    <a:pt x="5130" y="5715"/>
                  </a:lnTo>
                  <a:lnTo>
                    <a:pt x="5715" y="6108"/>
                  </a:lnTo>
                  <a:lnTo>
                    <a:pt x="6108" y="6502"/>
                  </a:lnTo>
                  <a:lnTo>
                    <a:pt x="6502" y="7696"/>
                  </a:lnTo>
                  <a:lnTo>
                    <a:pt x="6705" y="8674"/>
                  </a:lnTo>
                  <a:lnTo>
                    <a:pt x="6896" y="11036"/>
                  </a:lnTo>
                  <a:lnTo>
                    <a:pt x="6896" y="42583"/>
                  </a:lnTo>
                  <a:lnTo>
                    <a:pt x="787" y="46913"/>
                  </a:lnTo>
                  <a:lnTo>
                    <a:pt x="787" y="48094"/>
                  </a:lnTo>
                  <a:lnTo>
                    <a:pt x="18529" y="48094"/>
                  </a:lnTo>
                  <a:lnTo>
                    <a:pt x="18529" y="46913"/>
                  </a:lnTo>
                  <a:close/>
                </a:path>
                <a:path w="78105" h="49530">
                  <a:moveTo>
                    <a:pt x="40017" y="44157"/>
                  </a:moveTo>
                  <a:lnTo>
                    <a:pt x="39624" y="43167"/>
                  </a:lnTo>
                  <a:lnTo>
                    <a:pt x="38836" y="42583"/>
                  </a:lnTo>
                  <a:lnTo>
                    <a:pt x="38049" y="41795"/>
                  </a:lnTo>
                  <a:lnTo>
                    <a:pt x="37261" y="41402"/>
                  </a:lnTo>
                  <a:lnTo>
                    <a:pt x="36080" y="41402"/>
                  </a:lnTo>
                  <a:lnTo>
                    <a:pt x="35090" y="41402"/>
                  </a:lnTo>
                  <a:lnTo>
                    <a:pt x="34099" y="41795"/>
                  </a:lnTo>
                  <a:lnTo>
                    <a:pt x="33312" y="42379"/>
                  </a:lnTo>
                  <a:lnTo>
                    <a:pt x="32727" y="43167"/>
                  </a:lnTo>
                  <a:lnTo>
                    <a:pt x="32334" y="44157"/>
                  </a:lnTo>
                  <a:lnTo>
                    <a:pt x="32334" y="46329"/>
                  </a:lnTo>
                  <a:lnTo>
                    <a:pt x="32727" y="47117"/>
                  </a:lnTo>
                  <a:lnTo>
                    <a:pt x="33312" y="47904"/>
                  </a:lnTo>
                  <a:lnTo>
                    <a:pt x="34099" y="48691"/>
                  </a:lnTo>
                  <a:lnTo>
                    <a:pt x="35090" y="49085"/>
                  </a:lnTo>
                  <a:lnTo>
                    <a:pt x="37261" y="49085"/>
                  </a:lnTo>
                  <a:lnTo>
                    <a:pt x="38049" y="48691"/>
                  </a:lnTo>
                  <a:lnTo>
                    <a:pt x="39624" y="47117"/>
                  </a:lnTo>
                  <a:lnTo>
                    <a:pt x="40017" y="46329"/>
                  </a:lnTo>
                  <a:lnTo>
                    <a:pt x="40017" y="44157"/>
                  </a:lnTo>
                  <a:close/>
                </a:path>
                <a:path w="78105" h="49530">
                  <a:moveTo>
                    <a:pt x="78066" y="16357"/>
                  </a:moveTo>
                  <a:lnTo>
                    <a:pt x="76288" y="10058"/>
                  </a:lnTo>
                  <a:lnTo>
                    <a:pt x="72745" y="5524"/>
                  </a:lnTo>
                  <a:lnTo>
                    <a:pt x="71005" y="3441"/>
                  </a:lnTo>
                  <a:lnTo>
                    <a:pt x="71005" y="32131"/>
                  </a:lnTo>
                  <a:lnTo>
                    <a:pt x="70853" y="34302"/>
                  </a:lnTo>
                  <a:lnTo>
                    <a:pt x="70764" y="35483"/>
                  </a:lnTo>
                  <a:lnTo>
                    <a:pt x="69583" y="39433"/>
                  </a:lnTo>
                  <a:lnTo>
                    <a:pt x="69088" y="41592"/>
                  </a:lnTo>
                  <a:lnTo>
                    <a:pt x="63868" y="46723"/>
                  </a:lnTo>
                  <a:lnTo>
                    <a:pt x="60121" y="46723"/>
                  </a:lnTo>
                  <a:lnTo>
                    <a:pt x="58153" y="44945"/>
                  </a:lnTo>
                  <a:lnTo>
                    <a:pt x="56934" y="41986"/>
                  </a:lnTo>
                  <a:lnTo>
                    <a:pt x="55194" y="37452"/>
                  </a:lnTo>
                  <a:lnTo>
                    <a:pt x="54406" y="32131"/>
                  </a:lnTo>
                  <a:lnTo>
                    <a:pt x="54508" y="19519"/>
                  </a:lnTo>
                  <a:lnTo>
                    <a:pt x="58750" y="4533"/>
                  </a:lnTo>
                  <a:lnTo>
                    <a:pt x="59931" y="2959"/>
                  </a:lnTo>
                  <a:lnTo>
                    <a:pt x="61302" y="2362"/>
                  </a:lnTo>
                  <a:lnTo>
                    <a:pt x="64262" y="2362"/>
                  </a:lnTo>
                  <a:lnTo>
                    <a:pt x="65443" y="2755"/>
                  </a:lnTo>
                  <a:lnTo>
                    <a:pt x="66433" y="3556"/>
                  </a:lnTo>
                  <a:lnTo>
                    <a:pt x="67614" y="4533"/>
                  </a:lnTo>
                  <a:lnTo>
                    <a:pt x="68681" y="6311"/>
                  </a:lnTo>
                  <a:lnTo>
                    <a:pt x="68795" y="6502"/>
                  </a:lnTo>
                  <a:lnTo>
                    <a:pt x="70764" y="12814"/>
                  </a:lnTo>
                  <a:lnTo>
                    <a:pt x="70840" y="13601"/>
                  </a:lnTo>
                  <a:lnTo>
                    <a:pt x="70942" y="14782"/>
                  </a:lnTo>
                  <a:lnTo>
                    <a:pt x="71005" y="32131"/>
                  </a:lnTo>
                  <a:lnTo>
                    <a:pt x="71005" y="3441"/>
                  </a:lnTo>
                  <a:lnTo>
                    <a:pt x="70116" y="2362"/>
                  </a:lnTo>
                  <a:lnTo>
                    <a:pt x="69786" y="1968"/>
                  </a:lnTo>
                  <a:lnTo>
                    <a:pt x="66624" y="0"/>
                  </a:lnTo>
                  <a:lnTo>
                    <a:pt x="60718" y="0"/>
                  </a:lnTo>
                  <a:lnTo>
                    <a:pt x="58547" y="787"/>
                  </a:lnTo>
                  <a:lnTo>
                    <a:pt x="56375" y="2362"/>
                  </a:lnTo>
                  <a:lnTo>
                    <a:pt x="53809" y="4140"/>
                  </a:lnTo>
                  <a:lnTo>
                    <a:pt x="51650" y="7099"/>
                  </a:lnTo>
                  <a:lnTo>
                    <a:pt x="50076" y="11036"/>
                  </a:lnTo>
                  <a:lnTo>
                    <a:pt x="48298" y="14782"/>
                  </a:lnTo>
                  <a:lnTo>
                    <a:pt x="47510" y="19519"/>
                  </a:lnTo>
                  <a:lnTo>
                    <a:pt x="47510" y="31153"/>
                  </a:lnTo>
                  <a:lnTo>
                    <a:pt x="48882" y="36474"/>
                  </a:lnTo>
                  <a:lnTo>
                    <a:pt x="51777" y="41592"/>
                  </a:lnTo>
                  <a:lnTo>
                    <a:pt x="54292" y="46126"/>
                  </a:lnTo>
                  <a:lnTo>
                    <a:pt x="54406" y="46329"/>
                  </a:lnTo>
                  <a:lnTo>
                    <a:pt x="58153" y="48895"/>
                  </a:lnTo>
                  <a:lnTo>
                    <a:pt x="64858" y="48895"/>
                  </a:lnTo>
                  <a:lnTo>
                    <a:pt x="67221" y="48094"/>
                  </a:lnTo>
                  <a:lnTo>
                    <a:pt x="69062" y="46723"/>
                  </a:lnTo>
                  <a:lnTo>
                    <a:pt x="69583" y="46329"/>
                  </a:lnTo>
                  <a:lnTo>
                    <a:pt x="72148" y="44551"/>
                  </a:lnTo>
                  <a:lnTo>
                    <a:pt x="74117" y="41795"/>
                  </a:lnTo>
                  <a:lnTo>
                    <a:pt x="77279" y="34302"/>
                  </a:lnTo>
                  <a:lnTo>
                    <a:pt x="78028" y="29768"/>
                  </a:lnTo>
                  <a:lnTo>
                    <a:pt x="78066" y="163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41357" y="2051603"/>
              <a:ext cx="0" cy="466725"/>
            </a:xfrm>
            <a:custGeom>
              <a:avLst/>
              <a:gdLst/>
              <a:ahLst/>
              <a:cxnLst/>
              <a:rect l="l" t="t" r="r" b="b"/>
              <a:pathLst>
                <a:path h="466725">
                  <a:moveTo>
                    <a:pt x="0" y="0"/>
                  </a:moveTo>
                  <a:lnTo>
                    <a:pt x="0" y="466403"/>
                  </a:lnTo>
                </a:path>
              </a:pathLst>
            </a:custGeom>
            <a:ln w="10671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78862" y="2548369"/>
              <a:ext cx="156210" cy="50800"/>
            </a:xfrm>
            <a:custGeom>
              <a:avLst/>
              <a:gdLst/>
              <a:ahLst/>
              <a:cxnLst/>
              <a:rect l="l" t="t" r="r" b="b"/>
              <a:pathLst>
                <a:path w="156210" h="50800">
                  <a:moveTo>
                    <a:pt x="50660" y="47307"/>
                  </a:moveTo>
                  <a:lnTo>
                    <a:pt x="39624" y="38239"/>
                  </a:lnTo>
                  <a:lnTo>
                    <a:pt x="27597" y="21094"/>
                  </a:lnTo>
                  <a:lnTo>
                    <a:pt x="45529" y="3352"/>
                  </a:lnTo>
                  <a:lnTo>
                    <a:pt x="45529" y="1384"/>
                  </a:lnTo>
                  <a:lnTo>
                    <a:pt x="29375" y="1384"/>
                  </a:lnTo>
                  <a:lnTo>
                    <a:pt x="29375" y="3352"/>
                  </a:lnTo>
                  <a:lnTo>
                    <a:pt x="30746" y="3352"/>
                  </a:lnTo>
                  <a:lnTo>
                    <a:pt x="31737" y="3556"/>
                  </a:lnTo>
                  <a:lnTo>
                    <a:pt x="32321" y="4140"/>
                  </a:lnTo>
                  <a:lnTo>
                    <a:pt x="32918" y="4533"/>
                  </a:lnTo>
                  <a:lnTo>
                    <a:pt x="33121" y="5321"/>
                  </a:lnTo>
                  <a:lnTo>
                    <a:pt x="33121" y="6896"/>
                  </a:lnTo>
                  <a:lnTo>
                    <a:pt x="31927" y="9067"/>
                  </a:lnTo>
                  <a:lnTo>
                    <a:pt x="29375" y="12420"/>
                  </a:lnTo>
                  <a:lnTo>
                    <a:pt x="25425" y="17945"/>
                  </a:lnTo>
                  <a:lnTo>
                    <a:pt x="22072" y="12420"/>
                  </a:lnTo>
                  <a:lnTo>
                    <a:pt x="20701" y="10452"/>
                  </a:lnTo>
                  <a:lnTo>
                    <a:pt x="20497" y="9855"/>
                  </a:lnTo>
                  <a:lnTo>
                    <a:pt x="19113" y="8089"/>
                  </a:lnTo>
                  <a:lnTo>
                    <a:pt x="18529" y="6896"/>
                  </a:lnTo>
                  <a:lnTo>
                    <a:pt x="18529" y="5130"/>
                  </a:lnTo>
                  <a:lnTo>
                    <a:pt x="18923" y="4533"/>
                  </a:lnTo>
                  <a:lnTo>
                    <a:pt x="19519" y="4140"/>
                  </a:lnTo>
                  <a:lnTo>
                    <a:pt x="20104" y="3556"/>
                  </a:lnTo>
                  <a:lnTo>
                    <a:pt x="21094" y="3352"/>
                  </a:lnTo>
                  <a:lnTo>
                    <a:pt x="22466" y="3352"/>
                  </a:lnTo>
                  <a:lnTo>
                    <a:pt x="22466" y="1384"/>
                  </a:lnTo>
                  <a:lnTo>
                    <a:pt x="0" y="1384"/>
                  </a:lnTo>
                  <a:lnTo>
                    <a:pt x="0" y="3352"/>
                  </a:lnTo>
                  <a:lnTo>
                    <a:pt x="2171" y="3352"/>
                  </a:lnTo>
                  <a:lnTo>
                    <a:pt x="3937" y="3746"/>
                  </a:lnTo>
                  <a:lnTo>
                    <a:pt x="6705" y="5715"/>
                  </a:lnTo>
                  <a:lnTo>
                    <a:pt x="8674" y="8089"/>
                  </a:lnTo>
                  <a:lnTo>
                    <a:pt x="20307" y="25031"/>
                  </a:lnTo>
                  <a:lnTo>
                    <a:pt x="7099" y="42379"/>
                  </a:lnTo>
                  <a:lnTo>
                    <a:pt x="4927" y="44945"/>
                  </a:lnTo>
                  <a:lnTo>
                    <a:pt x="3543" y="45935"/>
                  </a:lnTo>
                  <a:lnTo>
                    <a:pt x="2755" y="46723"/>
                  </a:lnTo>
                  <a:lnTo>
                    <a:pt x="1574" y="47117"/>
                  </a:lnTo>
                  <a:lnTo>
                    <a:pt x="393" y="47307"/>
                  </a:lnTo>
                  <a:lnTo>
                    <a:pt x="393" y="49085"/>
                  </a:lnTo>
                  <a:lnTo>
                    <a:pt x="15963" y="49085"/>
                  </a:lnTo>
                  <a:lnTo>
                    <a:pt x="15963" y="47307"/>
                  </a:lnTo>
                  <a:lnTo>
                    <a:pt x="13208" y="46913"/>
                  </a:lnTo>
                  <a:lnTo>
                    <a:pt x="12420" y="46126"/>
                  </a:lnTo>
                  <a:lnTo>
                    <a:pt x="11633" y="45542"/>
                  </a:lnTo>
                  <a:lnTo>
                    <a:pt x="11239" y="44754"/>
                  </a:lnTo>
                  <a:lnTo>
                    <a:pt x="11239" y="43370"/>
                  </a:lnTo>
                  <a:lnTo>
                    <a:pt x="12420" y="41402"/>
                  </a:lnTo>
                  <a:lnTo>
                    <a:pt x="22466" y="27990"/>
                  </a:lnTo>
                  <a:lnTo>
                    <a:pt x="29375" y="38239"/>
                  </a:lnTo>
                  <a:lnTo>
                    <a:pt x="31737" y="41402"/>
                  </a:lnTo>
                  <a:lnTo>
                    <a:pt x="32727" y="43561"/>
                  </a:lnTo>
                  <a:lnTo>
                    <a:pt x="32727" y="45148"/>
                  </a:lnTo>
                  <a:lnTo>
                    <a:pt x="32524" y="45732"/>
                  </a:lnTo>
                  <a:lnTo>
                    <a:pt x="30949" y="46913"/>
                  </a:lnTo>
                  <a:lnTo>
                    <a:pt x="29768" y="47307"/>
                  </a:lnTo>
                  <a:lnTo>
                    <a:pt x="28194" y="47307"/>
                  </a:lnTo>
                  <a:lnTo>
                    <a:pt x="28194" y="49085"/>
                  </a:lnTo>
                  <a:lnTo>
                    <a:pt x="50660" y="49085"/>
                  </a:lnTo>
                  <a:lnTo>
                    <a:pt x="50660" y="47307"/>
                  </a:lnTo>
                  <a:close/>
                </a:path>
                <a:path w="156210" h="50800">
                  <a:moveTo>
                    <a:pt x="109994" y="20104"/>
                  </a:moveTo>
                  <a:lnTo>
                    <a:pt x="53809" y="20104"/>
                  </a:lnTo>
                  <a:lnTo>
                    <a:pt x="53809" y="24447"/>
                  </a:lnTo>
                  <a:lnTo>
                    <a:pt x="109994" y="24447"/>
                  </a:lnTo>
                  <a:lnTo>
                    <a:pt x="109994" y="20104"/>
                  </a:lnTo>
                  <a:close/>
                </a:path>
                <a:path w="156210" h="50800">
                  <a:moveTo>
                    <a:pt x="109994" y="3149"/>
                  </a:moveTo>
                  <a:lnTo>
                    <a:pt x="53809" y="3149"/>
                  </a:lnTo>
                  <a:lnTo>
                    <a:pt x="53809" y="7493"/>
                  </a:lnTo>
                  <a:lnTo>
                    <a:pt x="109994" y="7493"/>
                  </a:lnTo>
                  <a:lnTo>
                    <a:pt x="109994" y="3149"/>
                  </a:lnTo>
                  <a:close/>
                </a:path>
                <a:path w="156210" h="50800">
                  <a:moveTo>
                    <a:pt x="155930" y="30949"/>
                  </a:moveTo>
                  <a:lnTo>
                    <a:pt x="154546" y="30365"/>
                  </a:lnTo>
                  <a:lnTo>
                    <a:pt x="152577" y="34493"/>
                  </a:lnTo>
                  <a:lnTo>
                    <a:pt x="150799" y="37452"/>
                  </a:lnTo>
                  <a:lnTo>
                    <a:pt x="148831" y="39027"/>
                  </a:lnTo>
                  <a:lnTo>
                    <a:pt x="146265" y="41402"/>
                  </a:lnTo>
                  <a:lnTo>
                    <a:pt x="143116" y="42379"/>
                  </a:lnTo>
                  <a:lnTo>
                    <a:pt x="135026" y="42379"/>
                  </a:lnTo>
                  <a:lnTo>
                    <a:pt x="131279" y="40220"/>
                  </a:lnTo>
                  <a:lnTo>
                    <a:pt x="128333" y="35877"/>
                  </a:lnTo>
                  <a:lnTo>
                    <a:pt x="125564" y="31546"/>
                  </a:lnTo>
                  <a:lnTo>
                    <a:pt x="124193" y="26619"/>
                  </a:lnTo>
                  <a:lnTo>
                    <a:pt x="124193" y="15176"/>
                  </a:lnTo>
                  <a:lnTo>
                    <a:pt x="125564" y="10845"/>
                  </a:lnTo>
                  <a:lnTo>
                    <a:pt x="128333" y="7289"/>
                  </a:lnTo>
                  <a:lnTo>
                    <a:pt x="130492" y="4737"/>
                  </a:lnTo>
                  <a:lnTo>
                    <a:pt x="133261" y="3556"/>
                  </a:lnTo>
                  <a:lnTo>
                    <a:pt x="138976" y="3556"/>
                  </a:lnTo>
                  <a:lnTo>
                    <a:pt x="140741" y="3949"/>
                  </a:lnTo>
                  <a:lnTo>
                    <a:pt x="141935" y="5130"/>
                  </a:lnTo>
                  <a:lnTo>
                    <a:pt x="143116" y="6108"/>
                  </a:lnTo>
                  <a:lnTo>
                    <a:pt x="143700" y="7683"/>
                  </a:lnTo>
                  <a:lnTo>
                    <a:pt x="144094" y="11823"/>
                  </a:lnTo>
                  <a:lnTo>
                    <a:pt x="144487" y="13208"/>
                  </a:lnTo>
                  <a:lnTo>
                    <a:pt x="145084" y="13995"/>
                  </a:lnTo>
                  <a:lnTo>
                    <a:pt x="146265" y="15176"/>
                  </a:lnTo>
                  <a:lnTo>
                    <a:pt x="147650" y="15963"/>
                  </a:lnTo>
                  <a:lnTo>
                    <a:pt x="151396" y="15963"/>
                  </a:lnTo>
                  <a:lnTo>
                    <a:pt x="152577" y="15570"/>
                  </a:lnTo>
                  <a:lnTo>
                    <a:pt x="153365" y="14592"/>
                  </a:lnTo>
                  <a:lnTo>
                    <a:pt x="154152" y="13804"/>
                  </a:lnTo>
                  <a:lnTo>
                    <a:pt x="154546" y="12814"/>
                  </a:lnTo>
                  <a:lnTo>
                    <a:pt x="154546" y="8877"/>
                  </a:lnTo>
                  <a:lnTo>
                    <a:pt x="153162" y="6311"/>
                  </a:lnTo>
                  <a:lnTo>
                    <a:pt x="150012" y="3746"/>
                  </a:lnTo>
                  <a:lnTo>
                    <a:pt x="147053" y="1181"/>
                  </a:lnTo>
                  <a:lnTo>
                    <a:pt x="143306" y="0"/>
                  </a:lnTo>
                  <a:lnTo>
                    <a:pt x="132270" y="0"/>
                  </a:lnTo>
                  <a:lnTo>
                    <a:pt x="126949" y="2362"/>
                  </a:lnTo>
                  <a:lnTo>
                    <a:pt x="122415" y="7099"/>
                  </a:lnTo>
                  <a:lnTo>
                    <a:pt x="118071" y="11823"/>
                  </a:lnTo>
                  <a:lnTo>
                    <a:pt x="115709" y="17741"/>
                  </a:lnTo>
                  <a:lnTo>
                    <a:pt x="115709" y="33121"/>
                  </a:lnTo>
                  <a:lnTo>
                    <a:pt x="117678" y="39230"/>
                  </a:lnTo>
                  <a:lnTo>
                    <a:pt x="121818" y="43764"/>
                  </a:lnTo>
                  <a:lnTo>
                    <a:pt x="125768" y="48298"/>
                  </a:lnTo>
                  <a:lnTo>
                    <a:pt x="130492" y="50660"/>
                  </a:lnTo>
                  <a:lnTo>
                    <a:pt x="140550" y="50660"/>
                  </a:lnTo>
                  <a:lnTo>
                    <a:pt x="144691" y="48895"/>
                  </a:lnTo>
                  <a:lnTo>
                    <a:pt x="152184" y="42189"/>
                  </a:lnTo>
                  <a:lnTo>
                    <a:pt x="154749" y="37261"/>
                  </a:lnTo>
                  <a:lnTo>
                    <a:pt x="155930" y="30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428206" y="2122174"/>
            <a:ext cx="88900" cy="62865"/>
          </a:xfrm>
          <a:custGeom>
            <a:avLst/>
            <a:gdLst/>
            <a:ahLst/>
            <a:cxnLst/>
            <a:rect l="l" t="t" r="r" b="b"/>
            <a:pathLst>
              <a:path w="88900" h="62864">
                <a:moveTo>
                  <a:pt x="46324" y="0"/>
                </a:moveTo>
                <a:lnTo>
                  <a:pt x="46324" y="2759"/>
                </a:lnTo>
                <a:lnTo>
                  <a:pt x="49479" y="3351"/>
                </a:lnTo>
                <a:lnTo>
                  <a:pt x="51647" y="4139"/>
                </a:lnTo>
                <a:lnTo>
                  <a:pt x="53027" y="5125"/>
                </a:lnTo>
                <a:lnTo>
                  <a:pt x="54012" y="5913"/>
                </a:lnTo>
                <a:lnTo>
                  <a:pt x="54407" y="6899"/>
                </a:lnTo>
                <a:lnTo>
                  <a:pt x="54407" y="8870"/>
                </a:lnTo>
                <a:lnTo>
                  <a:pt x="46916" y="12419"/>
                </a:lnTo>
                <a:lnTo>
                  <a:pt x="0" y="12419"/>
                </a:lnTo>
                <a:lnTo>
                  <a:pt x="0" y="23261"/>
                </a:lnTo>
                <a:lnTo>
                  <a:pt x="44747" y="23261"/>
                </a:lnTo>
                <a:lnTo>
                  <a:pt x="50661" y="28386"/>
                </a:lnTo>
                <a:lnTo>
                  <a:pt x="53421" y="33511"/>
                </a:lnTo>
                <a:lnTo>
                  <a:pt x="53421" y="40411"/>
                </a:lnTo>
                <a:lnTo>
                  <a:pt x="53027" y="41988"/>
                </a:lnTo>
                <a:lnTo>
                  <a:pt x="51844" y="43565"/>
                </a:lnTo>
                <a:lnTo>
                  <a:pt x="50858" y="45142"/>
                </a:lnTo>
                <a:lnTo>
                  <a:pt x="49281" y="46127"/>
                </a:lnTo>
                <a:lnTo>
                  <a:pt x="47704" y="46719"/>
                </a:lnTo>
                <a:lnTo>
                  <a:pt x="45339" y="47507"/>
                </a:lnTo>
                <a:lnTo>
                  <a:pt x="41002" y="47901"/>
                </a:lnTo>
                <a:lnTo>
                  <a:pt x="0" y="47901"/>
                </a:lnTo>
                <a:lnTo>
                  <a:pt x="0" y="58546"/>
                </a:lnTo>
                <a:lnTo>
                  <a:pt x="55392" y="58546"/>
                </a:lnTo>
                <a:lnTo>
                  <a:pt x="59335" y="58744"/>
                </a:lnTo>
                <a:lnTo>
                  <a:pt x="63869" y="59335"/>
                </a:lnTo>
                <a:lnTo>
                  <a:pt x="64854" y="59335"/>
                </a:lnTo>
                <a:lnTo>
                  <a:pt x="67220" y="59729"/>
                </a:lnTo>
                <a:lnTo>
                  <a:pt x="70571" y="60715"/>
                </a:lnTo>
                <a:lnTo>
                  <a:pt x="75696" y="61898"/>
                </a:lnTo>
                <a:lnTo>
                  <a:pt x="79442" y="62489"/>
                </a:lnTo>
                <a:lnTo>
                  <a:pt x="83582" y="62489"/>
                </a:lnTo>
                <a:lnTo>
                  <a:pt x="85356" y="62095"/>
                </a:lnTo>
                <a:lnTo>
                  <a:pt x="86538" y="60912"/>
                </a:lnTo>
                <a:lnTo>
                  <a:pt x="87918" y="59926"/>
                </a:lnTo>
                <a:lnTo>
                  <a:pt x="88510" y="58546"/>
                </a:lnTo>
                <a:lnTo>
                  <a:pt x="88510" y="55195"/>
                </a:lnTo>
                <a:lnTo>
                  <a:pt x="87721" y="53815"/>
                </a:lnTo>
                <a:lnTo>
                  <a:pt x="86341" y="52633"/>
                </a:lnTo>
                <a:lnTo>
                  <a:pt x="85159" y="51450"/>
                </a:lnTo>
                <a:lnTo>
                  <a:pt x="83384" y="50858"/>
                </a:lnTo>
                <a:lnTo>
                  <a:pt x="79442" y="50858"/>
                </a:lnTo>
                <a:lnTo>
                  <a:pt x="77076" y="51056"/>
                </a:lnTo>
                <a:lnTo>
                  <a:pt x="74514" y="51647"/>
                </a:lnTo>
                <a:lnTo>
                  <a:pt x="67614" y="53027"/>
                </a:lnTo>
                <a:lnTo>
                  <a:pt x="62292" y="53815"/>
                </a:lnTo>
                <a:lnTo>
                  <a:pt x="55984" y="53815"/>
                </a:lnTo>
                <a:lnTo>
                  <a:pt x="57955" y="52238"/>
                </a:lnTo>
                <a:lnTo>
                  <a:pt x="59335" y="50858"/>
                </a:lnTo>
                <a:lnTo>
                  <a:pt x="60123" y="49676"/>
                </a:lnTo>
                <a:lnTo>
                  <a:pt x="61109" y="47901"/>
                </a:lnTo>
                <a:lnTo>
                  <a:pt x="61503" y="45930"/>
                </a:lnTo>
                <a:lnTo>
                  <a:pt x="61503" y="40411"/>
                </a:lnTo>
                <a:lnTo>
                  <a:pt x="60518" y="37059"/>
                </a:lnTo>
                <a:lnTo>
                  <a:pt x="58546" y="33708"/>
                </a:lnTo>
                <a:lnTo>
                  <a:pt x="56772" y="30554"/>
                </a:lnTo>
                <a:lnTo>
                  <a:pt x="53618" y="27006"/>
                </a:lnTo>
                <a:lnTo>
                  <a:pt x="49084" y="23261"/>
                </a:lnTo>
                <a:lnTo>
                  <a:pt x="53027" y="22866"/>
                </a:lnTo>
                <a:lnTo>
                  <a:pt x="55787" y="22078"/>
                </a:lnTo>
                <a:lnTo>
                  <a:pt x="60321" y="18924"/>
                </a:lnTo>
                <a:lnTo>
                  <a:pt x="61503" y="16361"/>
                </a:lnTo>
                <a:lnTo>
                  <a:pt x="61503" y="9462"/>
                </a:lnTo>
                <a:lnTo>
                  <a:pt x="60321" y="6505"/>
                </a:lnTo>
                <a:lnTo>
                  <a:pt x="57955" y="4139"/>
                </a:lnTo>
                <a:lnTo>
                  <a:pt x="55392" y="1774"/>
                </a:lnTo>
                <a:lnTo>
                  <a:pt x="51647" y="394"/>
                </a:lnTo>
                <a:lnTo>
                  <a:pt x="46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429388" y="1837325"/>
            <a:ext cx="49530" cy="195580"/>
            <a:chOff x="1429388" y="1837325"/>
            <a:chExt cx="49530" cy="195580"/>
          </a:xfrm>
        </p:grpSpPr>
        <p:sp>
          <p:nvSpPr>
            <p:cNvPr id="15" name="object 15"/>
            <p:cNvSpPr/>
            <p:nvPr/>
          </p:nvSpPr>
          <p:spPr>
            <a:xfrm>
              <a:off x="1453832" y="1904743"/>
              <a:ext cx="0" cy="128270"/>
            </a:xfrm>
            <a:custGeom>
              <a:avLst/>
              <a:gdLst/>
              <a:ahLst/>
              <a:cxnLst/>
              <a:rect l="l" t="t" r="r" b="b"/>
              <a:pathLst>
                <a:path h="128269">
                  <a:moveTo>
                    <a:pt x="0" y="1279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29388" y="1837325"/>
              <a:ext cx="49530" cy="74295"/>
            </a:xfrm>
            <a:custGeom>
              <a:avLst/>
              <a:gdLst/>
              <a:ahLst/>
              <a:cxnLst/>
              <a:rect l="l" t="t" r="r" b="b"/>
              <a:pathLst>
                <a:path w="49530" h="74294">
                  <a:moveTo>
                    <a:pt x="24443" y="0"/>
                  </a:moveTo>
                  <a:lnTo>
                    <a:pt x="0" y="73725"/>
                  </a:lnTo>
                  <a:lnTo>
                    <a:pt x="49084" y="73725"/>
                  </a:lnTo>
                  <a:lnTo>
                    <a:pt x="244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039695" y="2663290"/>
            <a:ext cx="50800" cy="48260"/>
          </a:xfrm>
          <a:custGeom>
            <a:avLst/>
            <a:gdLst/>
            <a:ahLst/>
            <a:cxnLst/>
            <a:rect l="l" t="t" r="r" b="b"/>
            <a:pathLst>
              <a:path w="50800" h="48260">
                <a:moveTo>
                  <a:pt x="45536" y="0"/>
                </a:moveTo>
                <a:lnTo>
                  <a:pt x="29372" y="0"/>
                </a:lnTo>
                <a:lnTo>
                  <a:pt x="29372" y="1774"/>
                </a:lnTo>
                <a:lnTo>
                  <a:pt x="30751" y="1774"/>
                </a:lnTo>
                <a:lnTo>
                  <a:pt x="31737" y="2168"/>
                </a:lnTo>
                <a:lnTo>
                  <a:pt x="32328" y="2562"/>
                </a:lnTo>
                <a:lnTo>
                  <a:pt x="32920" y="3154"/>
                </a:lnTo>
                <a:lnTo>
                  <a:pt x="33117" y="3745"/>
                </a:lnTo>
                <a:lnTo>
                  <a:pt x="33117" y="5322"/>
                </a:lnTo>
                <a:lnTo>
                  <a:pt x="31934" y="7490"/>
                </a:lnTo>
                <a:lnTo>
                  <a:pt x="25429" y="16361"/>
                </a:lnTo>
                <a:lnTo>
                  <a:pt x="20698" y="8870"/>
                </a:lnTo>
                <a:lnTo>
                  <a:pt x="19121" y="6702"/>
                </a:lnTo>
                <a:lnTo>
                  <a:pt x="18529" y="5322"/>
                </a:lnTo>
                <a:lnTo>
                  <a:pt x="18529" y="3745"/>
                </a:lnTo>
                <a:lnTo>
                  <a:pt x="19318" y="2562"/>
                </a:lnTo>
                <a:lnTo>
                  <a:pt x="19909" y="2168"/>
                </a:lnTo>
                <a:lnTo>
                  <a:pt x="20895" y="1774"/>
                </a:lnTo>
                <a:lnTo>
                  <a:pt x="22472" y="1774"/>
                </a:lnTo>
                <a:lnTo>
                  <a:pt x="22472" y="0"/>
                </a:lnTo>
                <a:lnTo>
                  <a:pt x="0" y="0"/>
                </a:lnTo>
                <a:lnTo>
                  <a:pt x="0" y="1774"/>
                </a:lnTo>
                <a:lnTo>
                  <a:pt x="1971" y="1774"/>
                </a:lnTo>
                <a:lnTo>
                  <a:pt x="3745" y="2365"/>
                </a:lnTo>
                <a:lnTo>
                  <a:pt x="5322" y="3351"/>
                </a:lnTo>
                <a:lnTo>
                  <a:pt x="6702" y="4336"/>
                </a:lnTo>
                <a:lnTo>
                  <a:pt x="8673" y="6505"/>
                </a:lnTo>
                <a:lnTo>
                  <a:pt x="20304" y="23458"/>
                </a:lnTo>
                <a:lnTo>
                  <a:pt x="10250" y="36665"/>
                </a:lnTo>
                <a:lnTo>
                  <a:pt x="394" y="45733"/>
                </a:lnTo>
                <a:lnTo>
                  <a:pt x="394" y="47704"/>
                </a:lnTo>
                <a:lnTo>
                  <a:pt x="15967" y="47704"/>
                </a:lnTo>
                <a:lnTo>
                  <a:pt x="15967" y="45733"/>
                </a:lnTo>
                <a:lnTo>
                  <a:pt x="14390" y="45733"/>
                </a:lnTo>
                <a:lnTo>
                  <a:pt x="13207" y="45339"/>
                </a:lnTo>
                <a:lnTo>
                  <a:pt x="12419" y="44747"/>
                </a:lnTo>
                <a:lnTo>
                  <a:pt x="11630" y="43959"/>
                </a:lnTo>
                <a:lnTo>
                  <a:pt x="11236" y="43170"/>
                </a:lnTo>
                <a:lnTo>
                  <a:pt x="11236" y="41791"/>
                </a:lnTo>
                <a:lnTo>
                  <a:pt x="12419" y="40016"/>
                </a:lnTo>
                <a:lnTo>
                  <a:pt x="14784" y="36665"/>
                </a:lnTo>
                <a:lnTo>
                  <a:pt x="22472" y="26612"/>
                </a:lnTo>
                <a:lnTo>
                  <a:pt x="29372" y="36665"/>
                </a:lnTo>
                <a:lnTo>
                  <a:pt x="31540" y="40016"/>
                </a:lnTo>
                <a:lnTo>
                  <a:pt x="32723" y="41988"/>
                </a:lnTo>
                <a:lnTo>
                  <a:pt x="32723" y="43565"/>
                </a:lnTo>
                <a:lnTo>
                  <a:pt x="32328" y="44156"/>
                </a:lnTo>
                <a:lnTo>
                  <a:pt x="31737" y="44747"/>
                </a:lnTo>
                <a:lnTo>
                  <a:pt x="30949" y="45339"/>
                </a:lnTo>
                <a:lnTo>
                  <a:pt x="29569" y="45733"/>
                </a:lnTo>
                <a:lnTo>
                  <a:pt x="27992" y="45733"/>
                </a:lnTo>
                <a:lnTo>
                  <a:pt x="27992" y="47704"/>
                </a:lnTo>
                <a:lnTo>
                  <a:pt x="50661" y="47704"/>
                </a:lnTo>
                <a:lnTo>
                  <a:pt x="50661" y="45733"/>
                </a:lnTo>
                <a:lnTo>
                  <a:pt x="48690" y="45733"/>
                </a:lnTo>
                <a:lnTo>
                  <a:pt x="46916" y="45142"/>
                </a:lnTo>
                <a:lnTo>
                  <a:pt x="44550" y="43565"/>
                </a:lnTo>
                <a:lnTo>
                  <a:pt x="42382" y="41002"/>
                </a:lnTo>
                <a:lnTo>
                  <a:pt x="39425" y="36665"/>
                </a:lnTo>
                <a:lnTo>
                  <a:pt x="27597" y="19712"/>
                </a:lnTo>
                <a:lnTo>
                  <a:pt x="37059" y="7096"/>
                </a:lnTo>
                <a:lnTo>
                  <a:pt x="39425" y="4533"/>
                </a:lnTo>
                <a:lnTo>
                  <a:pt x="41199" y="3351"/>
                </a:lnTo>
                <a:lnTo>
                  <a:pt x="42382" y="2365"/>
                </a:lnTo>
                <a:lnTo>
                  <a:pt x="43762" y="1971"/>
                </a:lnTo>
                <a:lnTo>
                  <a:pt x="45536" y="1774"/>
                </a:lnTo>
                <a:lnTo>
                  <a:pt x="45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140624" y="2657179"/>
            <a:ext cx="252095" cy="49530"/>
            <a:chOff x="2140624" y="2657179"/>
            <a:chExt cx="252095" cy="49530"/>
          </a:xfrm>
        </p:grpSpPr>
        <p:sp>
          <p:nvSpPr>
            <p:cNvPr id="19" name="object 19"/>
            <p:cNvSpPr/>
            <p:nvPr/>
          </p:nvSpPr>
          <p:spPr>
            <a:xfrm>
              <a:off x="2140624" y="2681820"/>
              <a:ext cx="184785" cy="0"/>
            </a:xfrm>
            <a:custGeom>
              <a:avLst/>
              <a:gdLst/>
              <a:ahLst/>
              <a:cxnLst/>
              <a:rect l="l" t="t" r="r" b="b"/>
              <a:pathLst>
                <a:path w="184785">
                  <a:moveTo>
                    <a:pt x="0" y="0"/>
                  </a:moveTo>
                  <a:lnTo>
                    <a:pt x="18451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19025" y="2657179"/>
              <a:ext cx="73660" cy="49530"/>
            </a:xfrm>
            <a:custGeom>
              <a:avLst/>
              <a:gdLst/>
              <a:ahLst/>
              <a:cxnLst/>
              <a:rect l="l" t="t" r="r" b="b"/>
              <a:pathLst>
                <a:path w="73660" h="49530">
                  <a:moveTo>
                    <a:pt x="0" y="0"/>
                  </a:moveTo>
                  <a:lnTo>
                    <a:pt x="0" y="49084"/>
                  </a:lnTo>
                  <a:lnTo>
                    <a:pt x="73528" y="24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100" dirty="0"/>
              <a:t> </a:t>
            </a:r>
            <a:r>
              <a:rPr dirty="0"/>
              <a:t>terminologies:</a:t>
            </a:r>
            <a:r>
              <a:rPr spc="220" dirty="0"/>
              <a:t> </a:t>
            </a:r>
            <a:r>
              <a:rPr dirty="0"/>
              <a:t>Open</a:t>
            </a:r>
            <a:r>
              <a:rPr spc="105" dirty="0"/>
              <a:t> </a:t>
            </a:r>
            <a:r>
              <a:rPr dirty="0"/>
              <a:t>and</a:t>
            </a:r>
            <a:r>
              <a:rPr spc="105" dirty="0"/>
              <a:t> </a:t>
            </a:r>
            <a:r>
              <a:rPr spc="-10" dirty="0"/>
              <a:t>Closed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299146"/>
            <a:ext cx="2769235" cy="15182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 MT"/>
                <a:cs typeface="Arial MT"/>
              </a:rPr>
              <a:t>is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latin typeface="Arial"/>
                <a:cs typeface="Arial"/>
              </a:rPr>
              <a:t>Open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left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0" dirty="0">
                <a:latin typeface="Arial MT"/>
                <a:cs typeface="Arial MT"/>
              </a:rPr>
              <a:t> lim</a:t>
            </a:r>
            <a:r>
              <a:rPr sz="1200" i="1" spc="-15" baseline="-10416" dirty="0">
                <a:latin typeface="Arial"/>
                <a:cs typeface="Arial"/>
              </a:rPr>
              <a:t>x</a:t>
            </a:r>
            <a:r>
              <a:rPr sz="1200" i="1" spc="-225" baseline="-10416" dirty="0">
                <a:latin typeface="Arial"/>
                <a:cs typeface="Arial"/>
              </a:rPr>
              <a:t> </a:t>
            </a:r>
            <a:r>
              <a:rPr sz="1200" baseline="-10416" dirty="0">
                <a:latin typeface="Lucida Sans Unicode"/>
                <a:cs typeface="Lucida Sans Unicode"/>
              </a:rPr>
              <a:t>→−∞</a:t>
            </a:r>
            <a:r>
              <a:rPr sz="1200" spc="142" baseline="-10416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Arial MT"/>
                <a:cs typeface="Arial MT"/>
              </a:rPr>
              <a:t>(x)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lim</a:t>
            </a:r>
            <a:r>
              <a:rPr sz="1200" i="1" spc="-15" baseline="-10416" dirty="0">
                <a:latin typeface="Arial"/>
                <a:cs typeface="Arial"/>
              </a:rPr>
              <a:t>x</a:t>
            </a:r>
            <a:r>
              <a:rPr sz="1200" i="1" spc="-225" baseline="-10416" dirty="0">
                <a:latin typeface="Arial"/>
                <a:cs typeface="Arial"/>
              </a:rPr>
              <a:t> </a:t>
            </a:r>
            <a:r>
              <a:rPr sz="1200" spc="97" baseline="-10416" dirty="0">
                <a:latin typeface="Lucida Sans Unicode"/>
                <a:cs typeface="Lucida Sans Unicode"/>
              </a:rPr>
              <a:t>→+∞</a:t>
            </a:r>
            <a:r>
              <a:rPr sz="1200" spc="142" baseline="-10416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Arial MT"/>
                <a:cs typeface="Arial MT"/>
              </a:rPr>
              <a:t>(x)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1100" b="1" dirty="0">
                <a:latin typeface="Arial"/>
                <a:cs typeface="Arial"/>
              </a:rPr>
              <a:t>Open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right</a:t>
            </a:r>
            <a:r>
              <a:rPr sz="1100" spc="-1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lim</a:t>
            </a:r>
            <a:r>
              <a:rPr sz="1200" i="1" spc="-15" baseline="-10416" dirty="0">
                <a:latin typeface="Arial"/>
                <a:cs typeface="Arial"/>
              </a:rPr>
              <a:t>x</a:t>
            </a:r>
            <a:r>
              <a:rPr sz="1200" i="1" spc="-225" baseline="-10416" dirty="0">
                <a:latin typeface="Arial"/>
                <a:cs typeface="Arial"/>
              </a:rPr>
              <a:t> </a:t>
            </a:r>
            <a:r>
              <a:rPr sz="1200" baseline="-10416" dirty="0">
                <a:latin typeface="Lucida Sans Unicode"/>
                <a:cs typeface="Lucida Sans Unicode"/>
              </a:rPr>
              <a:t>→−∞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Arial MT"/>
                <a:cs typeface="Arial MT"/>
              </a:rPr>
              <a:t>(x) =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 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lim</a:t>
            </a:r>
            <a:r>
              <a:rPr sz="1200" i="1" spc="-15" baseline="-10416" dirty="0">
                <a:latin typeface="Arial"/>
                <a:cs typeface="Arial"/>
              </a:rPr>
              <a:t>x</a:t>
            </a:r>
            <a:r>
              <a:rPr sz="1200" i="1" spc="-225" baseline="-10416" dirty="0">
                <a:latin typeface="Arial"/>
                <a:cs typeface="Arial"/>
              </a:rPr>
              <a:t> </a:t>
            </a:r>
            <a:r>
              <a:rPr sz="1200" spc="97" baseline="-10416" dirty="0">
                <a:latin typeface="Lucida Sans Unicode"/>
                <a:cs typeface="Lucida Sans Unicode"/>
              </a:rPr>
              <a:t>→+∞</a:t>
            </a:r>
            <a:r>
              <a:rPr sz="1200" spc="157" baseline="-10416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Arial MT"/>
                <a:cs typeface="Arial MT"/>
              </a:rPr>
              <a:t>(x)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 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1100" b="1" spc="-10" dirty="0">
                <a:latin typeface="Arial"/>
                <a:cs typeface="Arial"/>
              </a:rPr>
              <a:t>Closed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lim</a:t>
            </a:r>
            <a:r>
              <a:rPr sz="1200" i="1" spc="-15" baseline="-10416" dirty="0">
                <a:latin typeface="Arial"/>
                <a:cs typeface="Arial"/>
              </a:rPr>
              <a:t>x</a:t>
            </a:r>
            <a:r>
              <a:rPr sz="1200" i="1" spc="-225" baseline="-10416" dirty="0">
                <a:latin typeface="Arial"/>
                <a:cs typeface="Arial"/>
              </a:rPr>
              <a:t> </a:t>
            </a:r>
            <a:r>
              <a:rPr sz="1200" baseline="-10416" dirty="0">
                <a:latin typeface="Lucida Sans Unicode"/>
                <a:cs typeface="Lucida Sans Unicode"/>
              </a:rPr>
              <a:t>→−∞</a:t>
            </a:r>
            <a:r>
              <a:rPr sz="1200" spc="150" baseline="-10416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Arial MT"/>
                <a:cs typeface="Arial MT"/>
              </a:rPr>
              <a:t>(x)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lim</a:t>
            </a:r>
            <a:r>
              <a:rPr sz="1200" i="1" spc="-15" baseline="-10416" dirty="0">
                <a:latin typeface="Arial"/>
                <a:cs typeface="Arial"/>
              </a:rPr>
              <a:t>x</a:t>
            </a:r>
            <a:r>
              <a:rPr sz="1200" i="1" spc="-225" baseline="-10416" dirty="0">
                <a:latin typeface="Arial"/>
                <a:cs typeface="Arial"/>
              </a:rPr>
              <a:t> </a:t>
            </a:r>
            <a:r>
              <a:rPr sz="1200" spc="97" baseline="-10416" dirty="0">
                <a:latin typeface="Lucida Sans Unicode"/>
                <a:cs typeface="Lucida Sans Unicode"/>
              </a:rPr>
              <a:t>→+∞</a:t>
            </a:r>
            <a:r>
              <a:rPr sz="1200" spc="150" baseline="-10416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Arial MT"/>
                <a:cs typeface="Arial MT"/>
              </a:rPr>
              <a:t>(x)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3984" y="1971306"/>
            <a:ext cx="2534285" cy="1080135"/>
            <a:chOff x="943984" y="1971306"/>
            <a:chExt cx="2534285" cy="1080135"/>
          </a:xfrm>
        </p:grpSpPr>
        <p:sp>
          <p:nvSpPr>
            <p:cNvPr id="5" name="object 5"/>
            <p:cNvSpPr/>
            <p:nvPr/>
          </p:nvSpPr>
          <p:spPr>
            <a:xfrm>
              <a:off x="950969" y="1978291"/>
              <a:ext cx="2286000" cy="1062355"/>
            </a:xfrm>
            <a:custGeom>
              <a:avLst/>
              <a:gdLst/>
              <a:ahLst/>
              <a:cxnLst/>
              <a:rect l="l" t="t" r="r" b="b"/>
              <a:pathLst>
                <a:path w="2286000" h="1062355">
                  <a:moveTo>
                    <a:pt x="0" y="0"/>
                  </a:moveTo>
                  <a:lnTo>
                    <a:pt x="0" y="1062031"/>
                  </a:lnTo>
                  <a:lnTo>
                    <a:pt x="2285980" y="1062031"/>
                  </a:lnTo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0969" y="2461780"/>
              <a:ext cx="2520315" cy="582295"/>
            </a:xfrm>
            <a:custGeom>
              <a:avLst/>
              <a:gdLst/>
              <a:ahLst/>
              <a:cxnLst/>
              <a:rect l="l" t="t" r="r" b="b"/>
              <a:pathLst>
                <a:path w="2520315" h="582294">
                  <a:moveTo>
                    <a:pt x="0" y="578542"/>
                  </a:moveTo>
                  <a:lnTo>
                    <a:pt x="14074" y="562922"/>
                  </a:lnTo>
                  <a:lnTo>
                    <a:pt x="29717" y="555472"/>
                  </a:lnTo>
                  <a:lnTo>
                    <a:pt x="46335" y="553313"/>
                  </a:lnTo>
                  <a:lnTo>
                    <a:pt x="63334" y="553567"/>
                  </a:lnTo>
                  <a:lnTo>
                    <a:pt x="114517" y="552958"/>
                  </a:lnTo>
                  <a:lnTo>
                    <a:pt x="163850" y="548264"/>
                  </a:lnTo>
                  <a:lnTo>
                    <a:pt x="211463" y="539792"/>
                  </a:lnTo>
                  <a:lnTo>
                    <a:pt x="257484" y="527847"/>
                  </a:lnTo>
                  <a:lnTo>
                    <a:pt x="302042" y="512735"/>
                  </a:lnTo>
                  <a:lnTo>
                    <a:pt x="345266" y="494762"/>
                  </a:lnTo>
                  <a:lnTo>
                    <a:pt x="387284" y="474234"/>
                  </a:lnTo>
                  <a:lnTo>
                    <a:pt x="428225" y="451456"/>
                  </a:lnTo>
                  <a:lnTo>
                    <a:pt x="468218" y="426735"/>
                  </a:lnTo>
                  <a:lnTo>
                    <a:pt x="507391" y="400377"/>
                  </a:lnTo>
                  <a:lnTo>
                    <a:pt x="545874" y="372687"/>
                  </a:lnTo>
                  <a:lnTo>
                    <a:pt x="583795" y="343971"/>
                  </a:lnTo>
                  <a:lnTo>
                    <a:pt x="621282" y="314536"/>
                  </a:lnTo>
                  <a:lnTo>
                    <a:pt x="658465" y="284686"/>
                  </a:lnTo>
                  <a:lnTo>
                    <a:pt x="695472" y="254729"/>
                  </a:lnTo>
                  <a:lnTo>
                    <a:pt x="732432" y="224969"/>
                  </a:lnTo>
                  <a:lnTo>
                    <a:pt x="769473" y="195713"/>
                  </a:lnTo>
                  <a:lnTo>
                    <a:pt x="807628" y="166617"/>
                  </a:lnTo>
                  <a:lnTo>
                    <a:pt x="846302" y="138724"/>
                  </a:lnTo>
                  <a:lnTo>
                    <a:pt x="885797" y="112386"/>
                  </a:lnTo>
                  <a:lnTo>
                    <a:pt x="926414" y="87956"/>
                  </a:lnTo>
                  <a:lnTo>
                    <a:pt x="968455" y="65787"/>
                  </a:lnTo>
                  <a:lnTo>
                    <a:pt x="1012222" y="46231"/>
                  </a:lnTo>
                  <a:lnTo>
                    <a:pt x="1058017" y="29642"/>
                  </a:lnTo>
                  <a:lnTo>
                    <a:pt x="1106140" y="16371"/>
                  </a:lnTo>
                  <a:lnTo>
                    <a:pt x="1156895" y="6772"/>
                  </a:lnTo>
                  <a:lnTo>
                    <a:pt x="1210582" y="1197"/>
                  </a:lnTo>
                  <a:lnTo>
                    <a:pt x="1267504" y="0"/>
                  </a:lnTo>
                  <a:lnTo>
                    <a:pt x="1320726" y="2813"/>
                  </a:lnTo>
                  <a:lnTo>
                    <a:pt x="1375482" y="9128"/>
                  </a:lnTo>
                  <a:lnTo>
                    <a:pt x="1430524" y="18711"/>
                  </a:lnTo>
                  <a:lnTo>
                    <a:pt x="1484603" y="31329"/>
                  </a:lnTo>
                  <a:lnTo>
                    <a:pt x="1536471" y="46747"/>
                  </a:lnTo>
                  <a:lnTo>
                    <a:pt x="1584877" y="64731"/>
                  </a:lnTo>
                  <a:lnTo>
                    <a:pt x="1635098" y="88246"/>
                  </a:lnTo>
                  <a:lnTo>
                    <a:pt x="1679967" y="114420"/>
                  </a:lnTo>
                  <a:lnTo>
                    <a:pt x="1720360" y="142833"/>
                  </a:lnTo>
                  <a:lnTo>
                    <a:pt x="1757150" y="173065"/>
                  </a:lnTo>
                  <a:lnTo>
                    <a:pt x="1791212" y="204696"/>
                  </a:lnTo>
                  <a:lnTo>
                    <a:pt x="1823421" y="237304"/>
                  </a:lnTo>
                  <a:lnTo>
                    <a:pt x="1854651" y="270469"/>
                  </a:lnTo>
                  <a:lnTo>
                    <a:pt x="1885776" y="303772"/>
                  </a:lnTo>
                  <a:lnTo>
                    <a:pt x="1917670" y="336791"/>
                  </a:lnTo>
                  <a:lnTo>
                    <a:pt x="1951208" y="369106"/>
                  </a:lnTo>
                  <a:lnTo>
                    <a:pt x="1985434" y="398952"/>
                  </a:lnTo>
                  <a:lnTo>
                    <a:pt x="2021802" y="427501"/>
                  </a:lnTo>
                  <a:lnTo>
                    <a:pt x="2060163" y="454482"/>
                  </a:lnTo>
                  <a:lnTo>
                    <a:pt x="2100364" y="479626"/>
                  </a:lnTo>
                  <a:lnTo>
                    <a:pt x="2142254" y="502661"/>
                  </a:lnTo>
                  <a:lnTo>
                    <a:pt x="2185681" y="523316"/>
                  </a:lnTo>
                  <a:lnTo>
                    <a:pt x="2230493" y="541321"/>
                  </a:lnTo>
                  <a:lnTo>
                    <a:pt x="2276540" y="556406"/>
                  </a:lnTo>
                  <a:lnTo>
                    <a:pt x="2323669" y="568299"/>
                  </a:lnTo>
                  <a:lnTo>
                    <a:pt x="2371728" y="576729"/>
                  </a:lnTo>
                  <a:lnTo>
                    <a:pt x="2420568" y="581427"/>
                  </a:lnTo>
                  <a:lnTo>
                    <a:pt x="2470035" y="582122"/>
                  </a:lnTo>
                  <a:lnTo>
                    <a:pt x="2519978" y="578542"/>
                  </a:lnTo>
                </a:path>
              </a:pathLst>
            </a:custGeom>
            <a:ln w="137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88650" y="2155395"/>
            <a:ext cx="41084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Open</a:t>
            </a:r>
            <a:r>
              <a:rPr sz="700" b="1" spc="-15" dirty="0">
                <a:latin typeface="Arial"/>
                <a:cs typeface="Arial"/>
              </a:rPr>
              <a:t> </a:t>
            </a:r>
            <a:r>
              <a:rPr sz="700" b="1" spc="-20" dirty="0">
                <a:latin typeface="Arial"/>
                <a:cs typeface="Arial"/>
              </a:rPr>
              <a:t>left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1596" y="2119390"/>
            <a:ext cx="47498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Arial"/>
                <a:cs typeface="Arial"/>
              </a:rPr>
              <a:t>Open</a:t>
            </a:r>
            <a:r>
              <a:rPr sz="700" b="1" spc="-15" dirty="0">
                <a:latin typeface="Arial"/>
                <a:cs typeface="Arial"/>
              </a:rPr>
              <a:t> </a:t>
            </a:r>
            <a:r>
              <a:rPr sz="700" b="1" spc="-10" dirty="0">
                <a:latin typeface="Arial"/>
                <a:cs typeface="Arial"/>
              </a:rPr>
              <a:t>right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3084" y="2191399"/>
            <a:ext cx="32194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10" dirty="0">
                <a:latin typeface="Arial"/>
                <a:cs typeface="Arial"/>
              </a:rPr>
              <a:t>Closed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65758" y="2306055"/>
            <a:ext cx="2434590" cy="741680"/>
            <a:chOff x="965758" y="2306055"/>
            <a:chExt cx="2434590" cy="741680"/>
          </a:xfrm>
        </p:grpSpPr>
        <p:sp>
          <p:nvSpPr>
            <p:cNvPr id="11" name="object 11"/>
            <p:cNvSpPr/>
            <p:nvPr/>
          </p:nvSpPr>
          <p:spPr>
            <a:xfrm>
              <a:off x="972616" y="2314850"/>
              <a:ext cx="1256665" cy="725805"/>
            </a:xfrm>
            <a:custGeom>
              <a:avLst/>
              <a:gdLst/>
              <a:ahLst/>
              <a:cxnLst/>
              <a:rect l="l" t="t" r="r" b="b"/>
              <a:pathLst>
                <a:path w="1256664" h="725805">
                  <a:moveTo>
                    <a:pt x="0" y="6404"/>
                  </a:moveTo>
                  <a:lnTo>
                    <a:pt x="51499" y="1812"/>
                  </a:lnTo>
                  <a:lnTo>
                    <a:pt x="102551" y="0"/>
                  </a:lnTo>
                  <a:lnTo>
                    <a:pt x="153083" y="937"/>
                  </a:lnTo>
                  <a:lnTo>
                    <a:pt x="203026" y="4596"/>
                  </a:lnTo>
                  <a:lnTo>
                    <a:pt x="252306" y="10948"/>
                  </a:lnTo>
                  <a:lnTo>
                    <a:pt x="300855" y="19965"/>
                  </a:lnTo>
                  <a:lnTo>
                    <a:pt x="348599" y="31618"/>
                  </a:lnTo>
                  <a:lnTo>
                    <a:pt x="395467" y="45879"/>
                  </a:lnTo>
                  <a:lnTo>
                    <a:pt x="441390" y="62720"/>
                  </a:lnTo>
                  <a:lnTo>
                    <a:pt x="486294" y="82113"/>
                  </a:lnTo>
                  <a:lnTo>
                    <a:pt x="530110" y="104027"/>
                  </a:lnTo>
                  <a:lnTo>
                    <a:pt x="572765" y="128437"/>
                  </a:lnTo>
                  <a:lnTo>
                    <a:pt x="614189" y="155312"/>
                  </a:lnTo>
                  <a:lnTo>
                    <a:pt x="654309" y="184625"/>
                  </a:lnTo>
                  <a:lnTo>
                    <a:pt x="693056" y="216346"/>
                  </a:lnTo>
                  <a:lnTo>
                    <a:pt x="730358" y="250449"/>
                  </a:lnTo>
                  <a:lnTo>
                    <a:pt x="766143" y="286903"/>
                  </a:lnTo>
                  <a:lnTo>
                    <a:pt x="800341" y="325682"/>
                  </a:lnTo>
                </a:path>
                <a:path w="1256664" h="725805">
                  <a:moveTo>
                    <a:pt x="792911" y="308429"/>
                  </a:moveTo>
                  <a:lnTo>
                    <a:pt x="811699" y="348968"/>
                  </a:lnTo>
                  <a:lnTo>
                    <a:pt x="834891" y="389531"/>
                  </a:lnTo>
                  <a:lnTo>
                    <a:pt x="862052" y="429726"/>
                  </a:lnTo>
                  <a:lnTo>
                    <a:pt x="892746" y="469162"/>
                  </a:lnTo>
                  <a:lnTo>
                    <a:pt x="926541" y="507449"/>
                  </a:lnTo>
                  <a:lnTo>
                    <a:pt x="963000" y="544196"/>
                  </a:lnTo>
                  <a:lnTo>
                    <a:pt x="1001690" y="579012"/>
                  </a:lnTo>
                  <a:lnTo>
                    <a:pt x="1042176" y="611506"/>
                  </a:lnTo>
                  <a:lnTo>
                    <a:pt x="1084024" y="641288"/>
                  </a:lnTo>
                  <a:lnTo>
                    <a:pt x="1126798" y="667966"/>
                  </a:lnTo>
                  <a:lnTo>
                    <a:pt x="1170064" y="691150"/>
                  </a:lnTo>
                  <a:lnTo>
                    <a:pt x="1213388" y="710449"/>
                  </a:lnTo>
                  <a:lnTo>
                    <a:pt x="1256334" y="725472"/>
                  </a:lnTo>
                </a:path>
              </a:pathLst>
            </a:custGeom>
            <a:ln w="13716">
              <a:solidFill>
                <a:srgbClr val="231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46985" y="2312913"/>
              <a:ext cx="1146175" cy="727710"/>
            </a:xfrm>
            <a:custGeom>
              <a:avLst/>
              <a:gdLst/>
              <a:ahLst/>
              <a:cxnLst/>
              <a:rect l="l" t="t" r="r" b="b"/>
              <a:pathLst>
                <a:path w="1146175" h="727710">
                  <a:moveTo>
                    <a:pt x="493712" y="336712"/>
                  </a:moveTo>
                  <a:lnTo>
                    <a:pt x="484919" y="376641"/>
                  </a:lnTo>
                  <a:lnTo>
                    <a:pt x="470572" y="415893"/>
                  </a:lnTo>
                  <a:lnTo>
                    <a:pt x="451041" y="454175"/>
                  </a:lnTo>
                  <a:lnTo>
                    <a:pt x="426696" y="491194"/>
                  </a:lnTo>
                  <a:lnTo>
                    <a:pt x="397908" y="526656"/>
                  </a:lnTo>
                  <a:lnTo>
                    <a:pt x="365048" y="560269"/>
                  </a:lnTo>
                  <a:lnTo>
                    <a:pt x="328485" y="591739"/>
                  </a:lnTo>
                  <a:lnTo>
                    <a:pt x="288590" y="620773"/>
                  </a:lnTo>
                  <a:lnTo>
                    <a:pt x="245734" y="647079"/>
                  </a:lnTo>
                  <a:lnTo>
                    <a:pt x="200287" y="670362"/>
                  </a:lnTo>
                  <a:lnTo>
                    <a:pt x="152620" y="690329"/>
                  </a:lnTo>
                  <a:lnTo>
                    <a:pt x="103103" y="706688"/>
                  </a:lnTo>
                  <a:lnTo>
                    <a:pt x="52106" y="719146"/>
                  </a:lnTo>
                  <a:lnTo>
                    <a:pt x="0" y="727408"/>
                  </a:lnTo>
                </a:path>
                <a:path w="1146175" h="727710">
                  <a:moveTo>
                    <a:pt x="1145984" y="8849"/>
                  </a:moveTo>
                  <a:lnTo>
                    <a:pt x="1098375" y="2556"/>
                  </a:lnTo>
                  <a:lnTo>
                    <a:pt x="1050985" y="0"/>
                  </a:lnTo>
                  <a:lnTo>
                    <a:pt x="1003994" y="1086"/>
                  </a:lnTo>
                  <a:lnTo>
                    <a:pt x="957582" y="5725"/>
                  </a:lnTo>
                  <a:lnTo>
                    <a:pt x="911927" y="13822"/>
                  </a:lnTo>
                  <a:lnTo>
                    <a:pt x="867210" y="25285"/>
                  </a:lnTo>
                  <a:lnTo>
                    <a:pt x="823610" y="40022"/>
                  </a:lnTo>
                  <a:lnTo>
                    <a:pt x="781307" y="57941"/>
                  </a:lnTo>
                  <a:lnTo>
                    <a:pt x="740480" y="78948"/>
                  </a:lnTo>
                  <a:lnTo>
                    <a:pt x="701309" y="102953"/>
                  </a:lnTo>
                  <a:lnTo>
                    <a:pt x="663974" y="129861"/>
                  </a:lnTo>
                  <a:lnTo>
                    <a:pt x="628654" y="159582"/>
                  </a:lnTo>
                  <a:lnTo>
                    <a:pt x="595529" y="192022"/>
                  </a:lnTo>
                  <a:lnTo>
                    <a:pt x="564778" y="227088"/>
                  </a:lnTo>
                  <a:lnTo>
                    <a:pt x="536582" y="264690"/>
                  </a:lnTo>
                  <a:lnTo>
                    <a:pt x="511118" y="304733"/>
                  </a:lnTo>
                  <a:lnTo>
                    <a:pt x="488569" y="347126"/>
                  </a:lnTo>
                </a:path>
              </a:pathLst>
            </a:custGeom>
            <a:ln w="13716">
              <a:solidFill>
                <a:srgbClr val="9DBA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55" dirty="0"/>
              <a:t> </a:t>
            </a:r>
            <a:r>
              <a:rPr dirty="0"/>
              <a:t>vs.</a:t>
            </a:r>
            <a:r>
              <a:rPr spc="165" dirty="0"/>
              <a:t> </a:t>
            </a:r>
            <a:r>
              <a:rPr spc="-10" dirty="0"/>
              <a:t>Probability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Arial"/>
                <a:cs typeface="Arial"/>
              </a:rPr>
              <a:t>Fuzzy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dirty="0"/>
              <a:t>:</a:t>
            </a:r>
            <a:r>
              <a:rPr spc="35" dirty="0"/>
              <a:t> </a:t>
            </a:r>
            <a:r>
              <a:rPr dirty="0"/>
              <a:t>When</a:t>
            </a:r>
            <a:r>
              <a:rPr spc="-30" dirty="0"/>
              <a:t> </a:t>
            </a:r>
            <a:r>
              <a:rPr dirty="0"/>
              <a:t>we</a:t>
            </a:r>
            <a:r>
              <a:rPr spc="-30" dirty="0"/>
              <a:t> </a:t>
            </a:r>
            <a:r>
              <a:rPr dirty="0"/>
              <a:t>say</a:t>
            </a:r>
            <a:r>
              <a:rPr spc="-25" dirty="0"/>
              <a:t> </a:t>
            </a:r>
            <a:r>
              <a:rPr dirty="0"/>
              <a:t>about</a:t>
            </a:r>
            <a:r>
              <a:rPr spc="-30" dirty="0"/>
              <a:t> </a:t>
            </a:r>
            <a:r>
              <a:rPr dirty="0"/>
              <a:t>certainty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10" dirty="0"/>
              <a:t>thing</a:t>
            </a:r>
          </a:p>
          <a:p>
            <a:pPr marL="12700" marR="22860">
              <a:lnSpc>
                <a:spcPct val="102600"/>
              </a:lnSpc>
              <a:spcBef>
                <a:spcPts val="1135"/>
              </a:spcBef>
            </a:pPr>
            <a:r>
              <a:rPr dirty="0"/>
              <a:t>Example:</a:t>
            </a:r>
            <a:r>
              <a:rPr spc="4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patient</a:t>
            </a:r>
            <a:r>
              <a:rPr spc="-25" dirty="0"/>
              <a:t> </a:t>
            </a:r>
            <a:r>
              <a:rPr dirty="0"/>
              <a:t>come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doctor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he</a:t>
            </a:r>
            <a:r>
              <a:rPr spc="-25" dirty="0"/>
              <a:t> </a:t>
            </a:r>
            <a:r>
              <a:rPr dirty="0"/>
              <a:t>has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10" dirty="0"/>
              <a:t>diagnose</a:t>
            </a:r>
            <a:r>
              <a:rPr spc="-20" dirty="0"/>
              <a:t> </a:t>
            </a:r>
            <a:r>
              <a:rPr dirty="0"/>
              <a:t>so</a:t>
            </a:r>
            <a:r>
              <a:rPr spc="-25" dirty="0"/>
              <a:t> </a:t>
            </a:r>
            <a:r>
              <a:rPr spc="-20" dirty="0"/>
              <a:t>that </a:t>
            </a:r>
            <a:r>
              <a:rPr spc="-10" dirty="0"/>
              <a:t>medicine</a:t>
            </a:r>
            <a:r>
              <a:rPr spc="-20" dirty="0"/>
              <a:t> </a:t>
            </a:r>
            <a:r>
              <a:rPr dirty="0"/>
              <a:t>can</a:t>
            </a:r>
            <a:r>
              <a:rPr spc="-20" dirty="0"/>
              <a:t> </a:t>
            </a:r>
            <a:r>
              <a:rPr dirty="0"/>
              <a:t>be</a:t>
            </a:r>
            <a:r>
              <a:rPr spc="-15" dirty="0"/>
              <a:t> </a:t>
            </a:r>
            <a:r>
              <a:rPr spc="-10" dirty="0"/>
              <a:t>prescribed.</a:t>
            </a:r>
          </a:p>
          <a:p>
            <a:pPr marL="12700" marR="43180">
              <a:lnSpc>
                <a:spcPct val="102600"/>
              </a:lnSpc>
            </a:pPr>
            <a:r>
              <a:rPr dirty="0"/>
              <a:t>Doctor</a:t>
            </a:r>
            <a:r>
              <a:rPr spc="-30" dirty="0"/>
              <a:t> </a:t>
            </a:r>
            <a:r>
              <a:rPr dirty="0"/>
              <a:t>prescribed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10" dirty="0"/>
              <a:t>medicine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dirty="0"/>
              <a:t>certainty</a:t>
            </a:r>
            <a:r>
              <a:rPr spc="-25" dirty="0"/>
              <a:t> </a:t>
            </a:r>
            <a:r>
              <a:rPr dirty="0"/>
              <a:t>60%</a:t>
            </a:r>
            <a:r>
              <a:rPr spc="-30" dirty="0"/>
              <a:t> </a:t>
            </a:r>
            <a:r>
              <a:rPr dirty="0"/>
              <a:t>that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patient</a:t>
            </a:r>
            <a:r>
              <a:rPr spc="-30" dirty="0"/>
              <a:t> </a:t>
            </a:r>
            <a:r>
              <a:rPr spc="-25" dirty="0"/>
              <a:t>is </a:t>
            </a:r>
            <a:r>
              <a:rPr spc="-10" dirty="0"/>
              <a:t>suffering</a:t>
            </a:r>
            <a:r>
              <a:rPr spc="-30" dirty="0"/>
              <a:t> </a:t>
            </a:r>
            <a:r>
              <a:rPr dirty="0"/>
              <a:t>from</a:t>
            </a:r>
            <a:r>
              <a:rPr spc="-25" dirty="0"/>
              <a:t> </a:t>
            </a:r>
            <a:r>
              <a:rPr dirty="0"/>
              <a:t>flue.</a:t>
            </a:r>
            <a:r>
              <a:rPr spc="35" dirty="0"/>
              <a:t> </a:t>
            </a:r>
            <a:r>
              <a:rPr dirty="0"/>
              <a:t>So,</a:t>
            </a:r>
            <a:r>
              <a:rPr spc="-2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disease</a:t>
            </a:r>
            <a:r>
              <a:rPr spc="-25" dirty="0"/>
              <a:t> </a:t>
            </a:r>
            <a:r>
              <a:rPr dirty="0"/>
              <a:t>will</a:t>
            </a:r>
            <a:r>
              <a:rPr spc="-25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cured</a:t>
            </a:r>
            <a:r>
              <a:rPr spc="-25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dirty="0"/>
              <a:t>certainty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60%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uncertainty</a:t>
            </a:r>
            <a:r>
              <a:rPr spc="-30" dirty="0"/>
              <a:t> </a:t>
            </a:r>
            <a:r>
              <a:rPr dirty="0"/>
              <a:t>40%.</a:t>
            </a:r>
            <a:r>
              <a:rPr spc="40" dirty="0"/>
              <a:t> </a:t>
            </a:r>
            <a:r>
              <a:rPr dirty="0"/>
              <a:t>Here,</a:t>
            </a:r>
            <a:r>
              <a:rPr spc="-3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stead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flue,</a:t>
            </a:r>
            <a:r>
              <a:rPr spc="-25" dirty="0"/>
              <a:t> </a:t>
            </a:r>
            <a:r>
              <a:rPr dirty="0"/>
              <a:t>other</a:t>
            </a:r>
            <a:r>
              <a:rPr spc="-30" dirty="0"/>
              <a:t> </a:t>
            </a:r>
            <a:r>
              <a:rPr spc="-10" dirty="0"/>
              <a:t>diseases</a:t>
            </a:r>
            <a:r>
              <a:rPr spc="-25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20" dirty="0"/>
              <a:t>some </a:t>
            </a:r>
            <a:r>
              <a:rPr dirty="0"/>
              <a:t>other</a:t>
            </a:r>
            <a:r>
              <a:rPr spc="-40" dirty="0"/>
              <a:t> </a:t>
            </a:r>
            <a:r>
              <a:rPr dirty="0"/>
              <a:t>certainties</a:t>
            </a:r>
            <a:r>
              <a:rPr spc="-35" dirty="0"/>
              <a:t> </a:t>
            </a:r>
            <a:r>
              <a:rPr dirty="0"/>
              <a:t>may</a:t>
            </a:r>
            <a:r>
              <a:rPr spc="-35" dirty="0"/>
              <a:t> </a:t>
            </a:r>
            <a:r>
              <a:rPr spc="-25" dirty="0"/>
              <a:t>be.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b="1" dirty="0">
                <a:latin typeface="Arial"/>
                <a:cs typeface="Arial"/>
              </a:rPr>
              <a:t>Probability</a:t>
            </a:r>
            <a:r>
              <a:rPr dirty="0"/>
              <a:t>:</a:t>
            </a:r>
            <a:r>
              <a:rPr spc="25" dirty="0"/>
              <a:t> </a:t>
            </a:r>
            <a:r>
              <a:rPr dirty="0"/>
              <a:t>When</a:t>
            </a:r>
            <a:r>
              <a:rPr spc="-40" dirty="0"/>
              <a:t> </a:t>
            </a:r>
            <a:r>
              <a:rPr dirty="0"/>
              <a:t>we</a:t>
            </a:r>
            <a:r>
              <a:rPr spc="-35" dirty="0"/>
              <a:t> </a:t>
            </a:r>
            <a:r>
              <a:rPr dirty="0"/>
              <a:t>say</a:t>
            </a:r>
            <a:r>
              <a:rPr spc="-35" dirty="0"/>
              <a:t> </a:t>
            </a:r>
            <a:r>
              <a:rPr dirty="0"/>
              <a:t>about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chance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spc="-10" dirty="0"/>
              <a:t>event</a:t>
            </a:r>
            <a:r>
              <a:rPr spc="-4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spc="-10" dirty="0"/>
              <a:t>occur</a:t>
            </a:r>
          </a:p>
          <a:p>
            <a:pPr marL="12700" marR="5080">
              <a:lnSpc>
                <a:spcPct val="102600"/>
              </a:lnSpc>
              <a:spcBef>
                <a:spcPts val="1135"/>
              </a:spcBef>
            </a:pPr>
            <a:r>
              <a:rPr dirty="0"/>
              <a:t>Example:</a:t>
            </a:r>
            <a:r>
              <a:rPr spc="25" dirty="0"/>
              <a:t> </a:t>
            </a:r>
            <a:r>
              <a:rPr dirty="0"/>
              <a:t>India</a:t>
            </a:r>
            <a:r>
              <a:rPr spc="-35" dirty="0"/>
              <a:t> </a:t>
            </a:r>
            <a:r>
              <a:rPr dirty="0"/>
              <a:t>will</a:t>
            </a:r>
            <a:r>
              <a:rPr spc="-35" dirty="0"/>
              <a:t> </a:t>
            </a:r>
            <a:r>
              <a:rPr dirty="0"/>
              <a:t>win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T20</a:t>
            </a:r>
            <a:r>
              <a:rPr spc="-35" dirty="0"/>
              <a:t> </a:t>
            </a:r>
            <a:r>
              <a:rPr dirty="0"/>
              <a:t>tournament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chance</a:t>
            </a:r>
            <a:r>
              <a:rPr spc="-35" dirty="0"/>
              <a:t> </a:t>
            </a:r>
            <a:r>
              <a:rPr dirty="0"/>
              <a:t>60%</a:t>
            </a:r>
            <a:r>
              <a:rPr spc="-35" dirty="0"/>
              <a:t> </a:t>
            </a:r>
            <a:r>
              <a:rPr spc="-10" dirty="0"/>
              <a:t>means </a:t>
            </a:r>
            <a:r>
              <a:rPr dirty="0"/>
              <a:t>that</a:t>
            </a:r>
            <a:r>
              <a:rPr spc="-35" dirty="0"/>
              <a:t> </a:t>
            </a:r>
            <a:r>
              <a:rPr dirty="0"/>
              <a:t>out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100</a:t>
            </a:r>
            <a:r>
              <a:rPr spc="-30" dirty="0"/>
              <a:t> </a:t>
            </a:r>
            <a:r>
              <a:rPr dirty="0"/>
              <a:t>matches,</a:t>
            </a:r>
            <a:r>
              <a:rPr spc="-35" dirty="0"/>
              <a:t> </a:t>
            </a:r>
            <a:r>
              <a:rPr dirty="0"/>
              <a:t>India</a:t>
            </a:r>
            <a:r>
              <a:rPr spc="-30" dirty="0"/>
              <a:t> </a:t>
            </a:r>
            <a:r>
              <a:rPr dirty="0"/>
              <a:t>own</a:t>
            </a:r>
            <a:r>
              <a:rPr spc="-30" dirty="0"/>
              <a:t> </a:t>
            </a:r>
            <a:r>
              <a:rPr dirty="0"/>
              <a:t>60</a:t>
            </a:r>
            <a:r>
              <a:rPr spc="-30" dirty="0"/>
              <a:t> </a:t>
            </a:r>
            <a:r>
              <a:rPr spc="-10" dirty="0"/>
              <a:t>matches.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Prediction</a:t>
            </a:r>
            <a:r>
              <a:rPr spc="80" dirty="0"/>
              <a:t> </a:t>
            </a:r>
            <a:r>
              <a:rPr dirty="0"/>
              <a:t>vs.</a:t>
            </a:r>
            <a:r>
              <a:rPr spc="200" dirty="0"/>
              <a:t> </a:t>
            </a:r>
            <a:r>
              <a:rPr spc="-10" dirty="0"/>
              <a:t>Forecasting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95653"/>
            <a:ext cx="4300220" cy="1864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vs.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Probability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analogical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Prediction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vs.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Forecasting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100" b="1" dirty="0">
                <a:latin typeface="Arial"/>
                <a:cs typeface="Arial"/>
              </a:rPr>
              <a:t>Prediction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you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start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guessing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about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things.</a:t>
            </a:r>
            <a:endParaRPr sz="1100">
              <a:latin typeface="Arial MT"/>
              <a:cs typeface="Arial MT"/>
            </a:endParaRPr>
          </a:p>
          <a:p>
            <a:pPr marL="12700" marR="156845">
              <a:lnSpc>
                <a:spcPct val="102600"/>
              </a:lnSpc>
              <a:spcBef>
                <a:spcPts val="1135"/>
              </a:spcBef>
            </a:pPr>
            <a:r>
              <a:rPr sz="1100" b="1" dirty="0">
                <a:latin typeface="Arial"/>
                <a:cs typeface="Arial"/>
              </a:rPr>
              <a:t>Forecasting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you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take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information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past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job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and </a:t>
            </a:r>
            <a:r>
              <a:rPr sz="1100" dirty="0">
                <a:latin typeface="Arial MT"/>
                <a:cs typeface="Arial MT"/>
              </a:rPr>
              <a:t>apply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new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job.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100" b="1" dirty="0">
                <a:latin typeface="Arial"/>
                <a:cs typeface="Arial"/>
              </a:rPr>
              <a:t>The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main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difference</a:t>
            </a:r>
            <a:r>
              <a:rPr sz="1100" spc="-1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285"/>
              </a:spcBef>
            </a:pPr>
            <a:r>
              <a:rPr sz="1100" b="1" dirty="0">
                <a:latin typeface="Arial"/>
                <a:cs typeface="Arial"/>
              </a:rPr>
              <a:t>Prediction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best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guess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from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experiences</a:t>
            </a:r>
            <a:r>
              <a:rPr sz="1100" spc="-10" dirty="0">
                <a:latin typeface="Arial MT"/>
                <a:cs typeface="Arial MT"/>
              </a:rPr>
              <a:t>. </a:t>
            </a:r>
            <a:r>
              <a:rPr sz="1100" b="1" dirty="0">
                <a:latin typeface="Arial"/>
                <a:cs typeface="Arial"/>
              </a:rPr>
              <a:t>Forecasting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data</a:t>
            </a:r>
            <a:r>
              <a:rPr sz="11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you</a:t>
            </a:r>
            <a:r>
              <a:rPr sz="11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have</a:t>
            </a:r>
            <a:r>
              <a:rPr sz="11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actually</a:t>
            </a:r>
            <a:r>
              <a:rPr sz="11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recorded</a:t>
            </a:r>
            <a:r>
              <a:rPr sz="11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11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packed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from</a:t>
            </a:r>
            <a:r>
              <a:rPr sz="11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previous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job</a:t>
            </a:r>
            <a:r>
              <a:rPr sz="1100" spc="-2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596" y="1163712"/>
            <a:ext cx="2837180" cy="71183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666115" marR="5080" indent="-654050">
              <a:lnSpc>
                <a:spcPts val="2430"/>
              </a:lnSpc>
              <a:spcBef>
                <a:spcPts val="635"/>
              </a:spcBef>
            </a:pPr>
            <a:r>
              <a:rPr sz="2450" dirty="0">
                <a:solidFill>
                  <a:srgbClr val="EC008C"/>
                </a:solidFill>
              </a:rPr>
              <a:t>Fuzzy</a:t>
            </a:r>
            <a:r>
              <a:rPr sz="2450" spc="65" dirty="0">
                <a:solidFill>
                  <a:srgbClr val="EC008C"/>
                </a:solidFill>
              </a:rPr>
              <a:t> </a:t>
            </a:r>
            <a:r>
              <a:rPr sz="2450" spc="-10" dirty="0">
                <a:solidFill>
                  <a:srgbClr val="EC008C"/>
                </a:solidFill>
              </a:rPr>
              <a:t>Membership Functions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125" dirty="0"/>
              <a:t> </a:t>
            </a:r>
            <a:r>
              <a:rPr dirty="0"/>
              <a:t>membership</a:t>
            </a:r>
            <a:r>
              <a:rPr spc="13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76960"/>
            <a:ext cx="4127500" cy="15043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completely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characterized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function </a:t>
            </a:r>
            <a:r>
              <a:rPr sz="1100" dirty="0">
                <a:latin typeface="Arial MT"/>
                <a:cs typeface="Arial MT"/>
              </a:rPr>
              <a:t>(sometimes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abbreviated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MF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denoted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µ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).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would</a:t>
            </a:r>
            <a:r>
              <a:rPr sz="1100" spc="-25" dirty="0">
                <a:latin typeface="Arial MT"/>
                <a:cs typeface="Arial MT"/>
              </a:rPr>
              <a:t> be </a:t>
            </a:r>
            <a:r>
              <a:rPr sz="1100" dirty="0">
                <a:latin typeface="Arial MT"/>
                <a:cs typeface="Arial MT"/>
              </a:rPr>
              <a:t>important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learn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how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expressed (mathematically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otherwise).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b="1" dirty="0">
                <a:latin typeface="Arial"/>
                <a:cs typeface="Arial"/>
              </a:rPr>
              <a:t>Note: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on</a:t>
            </a:r>
            <a:endParaRPr sz="1100">
              <a:latin typeface="Arial MT"/>
              <a:cs typeface="Arial MT"/>
            </a:endParaRPr>
          </a:p>
          <a:p>
            <a:pPr marL="219075" indent="-206375">
              <a:lnSpc>
                <a:spcPct val="100000"/>
              </a:lnSpc>
              <a:spcBef>
                <a:spcPts val="320"/>
              </a:spcBef>
              <a:buAutoNum type="alphaLcParenBoth"/>
              <a:tabLst>
                <a:tab pos="219075" algn="l"/>
              </a:tabLst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discrete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universe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discourse</a:t>
            </a:r>
            <a:r>
              <a:rPr sz="1100" spc="-25" dirty="0">
                <a:latin typeface="Arial MT"/>
                <a:cs typeface="Arial MT"/>
              </a:rPr>
              <a:t> and</a:t>
            </a:r>
            <a:endParaRPr sz="1100">
              <a:latin typeface="Arial MT"/>
              <a:cs typeface="Arial MT"/>
            </a:endParaRPr>
          </a:p>
          <a:p>
            <a:pPr marL="219075" indent="-206375">
              <a:lnSpc>
                <a:spcPct val="100000"/>
              </a:lnSpc>
              <a:spcBef>
                <a:spcPts val="35"/>
              </a:spcBef>
              <a:buAutoNum type="alphaLcParenBoth"/>
              <a:tabLst>
                <a:tab pos="219075" algn="l"/>
              </a:tabLst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continuous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universe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discourse.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10" dirty="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7936" y="2047649"/>
            <a:ext cx="1104900" cy="720090"/>
            <a:chOff x="1047936" y="2047649"/>
            <a:chExt cx="1104900" cy="720090"/>
          </a:xfrm>
        </p:grpSpPr>
        <p:sp>
          <p:nvSpPr>
            <p:cNvPr id="5" name="object 5"/>
            <p:cNvSpPr/>
            <p:nvPr/>
          </p:nvSpPr>
          <p:spPr>
            <a:xfrm>
              <a:off x="1071562" y="2112781"/>
              <a:ext cx="1016000" cy="628650"/>
            </a:xfrm>
            <a:custGeom>
              <a:avLst/>
              <a:gdLst/>
              <a:ahLst/>
              <a:cxnLst/>
              <a:rect l="l" t="t" r="r" b="b"/>
              <a:pathLst>
                <a:path w="1016000" h="628650">
                  <a:moveTo>
                    <a:pt x="0" y="0"/>
                  </a:moveTo>
                  <a:lnTo>
                    <a:pt x="0" y="628325"/>
                  </a:lnTo>
                  <a:lnTo>
                    <a:pt x="1015601" y="628325"/>
                  </a:lnTo>
                </a:path>
              </a:pathLst>
            </a:custGeom>
            <a:ln w="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7927" y="2047659"/>
              <a:ext cx="1104900" cy="717550"/>
            </a:xfrm>
            <a:custGeom>
              <a:avLst/>
              <a:gdLst/>
              <a:ahLst/>
              <a:cxnLst/>
              <a:rect l="l" t="t" r="r" b="b"/>
              <a:pathLst>
                <a:path w="1104900" h="717550">
                  <a:moveTo>
                    <a:pt x="47256" y="71196"/>
                  </a:moveTo>
                  <a:lnTo>
                    <a:pt x="23622" y="0"/>
                  </a:lnTo>
                  <a:lnTo>
                    <a:pt x="0" y="71196"/>
                  </a:lnTo>
                  <a:lnTo>
                    <a:pt x="47256" y="71196"/>
                  </a:lnTo>
                  <a:close/>
                </a:path>
                <a:path w="1104900" h="717550">
                  <a:moveTo>
                    <a:pt x="1104366" y="693458"/>
                  </a:moveTo>
                  <a:lnTo>
                    <a:pt x="1033487" y="669823"/>
                  </a:lnTo>
                  <a:lnTo>
                    <a:pt x="1033487" y="717080"/>
                  </a:lnTo>
                  <a:lnTo>
                    <a:pt x="1104366" y="6934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51631" y="2723227"/>
              <a:ext cx="0" cy="40640"/>
            </a:xfrm>
            <a:custGeom>
              <a:avLst/>
              <a:gdLst/>
              <a:ahLst/>
              <a:cxnLst/>
              <a:rect l="l" t="t" r="r" b="b"/>
              <a:pathLst>
                <a:path h="40639">
                  <a:moveTo>
                    <a:pt x="0" y="0"/>
                  </a:moveTo>
                  <a:lnTo>
                    <a:pt x="0" y="40547"/>
                  </a:lnTo>
                </a:path>
              </a:pathLst>
            </a:custGeom>
            <a:ln w="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32019" y="2720992"/>
              <a:ext cx="0" cy="40640"/>
            </a:xfrm>
            <a:custGeom>
              <a:avLst/>
              <a:gdLst/>
              <a:ahLst/>
              <a:cxnLst/>
              <a:rect l="l" t="t" r="r" b="b"/>
              <a:pathLst>
                <a:path h="40639">
                  <a:moveTo>
                    <a:pt x="0" y="0"/>
                  </a:moveTo>
                  <a:lnTo>
                    <a:pt x="0" y="40547"/>
                  </a:lnTo>
                </a:path>
              </a:pathLst>
            </a:custGeom>
            <a:ln w="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2088" y="2721950"/>
              <a:ext cx="0" cy="40640"/>
            </a:xfrm>
            <a:custGeom>
              <a:avLst/>
              <a:gdLst/>
              <a:ahLst/>
              <a:cxnLst/>
              <a:rect l="l" t="t" r="r" b="b"/>
              <a:pathLst>
                <a:path h="40639">
                  <a:moveTo>
                    <a:pt x="0" y="0"/>
                  </a:moveTo>
                  <a:lnTo>
                    <a:pt x="0" y="40547"/>
                  </a:lnTo>
                </a:path>
              </a:pathLst>
            </a:custGeom>
            <a:ln w="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92157" y="2719715"/>
              <a:ext cx="0" cy="40640"/>
            </a:xfrm>
            <a:custGeom>
              <a:avLst/>
              <a:gdLst/>
              <a:ahLst/>
              <a:cxnLst/>
              <a:rect l="l" t="t" r="r" b="b"/>
              <a:pathLst>
                <a:path h="40639">
                  <a:moveTo>
                    <a:pt x="0" y="0"/>
                  </a:moveTo>
                  <a:lnTo>
                    <a:pt x="0" y="40547"/>
                  </a:lnTo>
                </a:path>
              </a:pathLst>
            </a:custGeom>
            <a:ln w="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72226" y="2721950"/>
              <a:ext cx="0" cy="40640"/>
            </a:xfrm>
            <a:custGeom>
              <a:avLst/>
              <a:gdLst/>
              <a:ahLst/>
              <a:cxnLst/>
              <a:rect l="l" t="t" r="r" b="b"/>
              <a:pathLst>
                <a:path h="40639">
                  <a:moveTo>
                    <a:pt x="0" y="0"/>
                  </a:moveTo>
                  <a:lnTo>
                    <a:pt x="0" y="40547"/>
                  </a:lnTo>
                </a:path>
              </a:pathLst>
            </a:custGeom>
            <a:ln w="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44814" y="2755862"/>
            <a:ext cx="96837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405" algn="l"/>
                <a:tab pos="372745" algn="l"/>
                <a:tab pos="552450" algn="l"/>
                <a:tab pos="732790" algn="l"/>
                <a:tab pos="898525" algn="l"/>
              </a:tabLst>
            </a:pPr>
            <a:r>
              <a:rPr sz="600" spc="-75" baseline="6944" dirty="0">
                <a:latin typeface="Arial MT"/>
                <a:cs typeface="Arial MT"/>
              </a:rPr>
              <a:t>0</a:t>
            </a:r>
            <a:r>
              <a:rPr sz="600" baseline="6944" dirty="0">
                <a:latin typeface="Arial MT"/>
                <a:cs typeface="Arial MT"/>
              </a:rPr>
              <a:t>	</a:t>
            </a:r>
            <a:r>
              <a:rPr sz="600" spc="-89" baseline="6944" dirty="0">
                <a:latin typeface="Arial MT"/>
                <a:cs typeface="Arial MT"/>
              </a:rPr>
              <a:t>2</a:t>
            </a:r>
            <a:r>
              <a:rPr sz="600" baseline="6944" dirty="0">
                <a:latin typeface="Arial MT"/>
                <a:cs typeface="Arial MT"/>
              </a:rPr>
              <a:t>	</a:t>
            </a:r>
            <a:r>
              <a:rPr sz="600" spc="-75" baseline="6944" dirty="0">
                <a:latin typeface="Arial MT"/>
                <a:cs typeface="Arial MT"/>
              </a:rPr>
              <a:t>4</a:t>
            </a:r>
            <a:r>
              <a:rPr sz="600" baseline="6944" dirty="0">
                <a:latin typeface="Arial MT"/>
                <a:cs typeface="Arial MT"/>
              </a:rPr>
              <a:t>	</a:t>
            </a:r>
            <a:r>
              <a:rPr sz="400" spc="-50" dirty="0">
                <a:latin typeface="Arial MT"/>
                <a:cs typeface="Arial MT"/>
              </a:rPr>
              <a:t>6</a:t>
            </a:r>
            <a:r>
              <a:rPr sz="400" dirty="0">
                <a:latin typeface="Arial MT"/>
                <a:cs typeface="Arial MT"/>
              </a:rPr>
              <a:t>	</a:t>
            </a:r>
            <a:r>
              <a:rPr sz="600" spc="-75" baseline="6944" dirty="0">
                <a:latin typeface="Arial MT"/>
                <a:cs typeface="Arial MT"/>
              </a:rPr>
              <a:t>8</a:t>
            </a:r>
            <a:r>
              <a:rPr sz="600" baseline="6944" dirty="0">
                <a:latin typeface="Arial MT"/>
                <a:cs typeface="Arial MT"/>
              </a:rPr>
              <a:t>	</a:t>
            </a:r>
            <a:r>
              <a:rPr sz="600" spc="-37" baseline="6944" dirty="0">
                <a:latin typeface="Arial MT"/>
                <a:cs typeface="Arial MT"/>
              </a:rPr>
              <a:t>10</a:t>
            </a:r>
            <a:endParaRPr sz="600" baseline="6944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3388" y="2227035"/>
            <a:ext cx="96520" cy="47625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400" spc="-25" dirty="0">
                <a:latin typeface="Arial MT"/>
                <a:cs typeface="Arial MT"/>
              </a:rPr>
              <a:t>1.0</a:t>
            </a:r>
            <a:endParaRPr sz="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400" spc="-25" dirty="0">
                <a:latin typeface="Arial MT"/>
                <a:cs typeface="Arial MT"/>
              </a:rPr>
              <a:t>0.8</a:t>
            </a:r>
            <a:endParaRPr sz="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 MT"/>
                <a:cs typeface="Arial MT"/>
              </a:rPr>
              <a:t>0.6</a:t>
            </a:r>
            <a:endParaRPr sz="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400" spc="-25" dirty="0">
                <a:latin typeface="Arial MT"/>
                <a:cs typeface="Arial MT"/>
              </a:rPr>
              <a:t>0.4</a:t>
            </a:r>
            <a:endParaRPr sz="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400" spc="-25" dirty="0">
                <a:latin typeface="Arial MT"/>
                <a:cs typeface="Arial MT"/>
              </a:rPr>
              <a:t>0.2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32019" y="2380968"/>
            <a:ext cx="0" cy="342265"/>
          </a:xfrm>
          <a:custGeom>
            <a:avLst/>
            <a:gdLst/>
            <a:ahLst/>
            <a:cxnLst/>
            <a:rect l="l" t="t" r="r" b="b"/>
            <a:pathLst>
              <a:path h="342264">
                <a:moveTo>
                  <a:pt x="0" y="0"/>
                </a:moveTo>
                <a:lnTo>
                  <a:pt x="0" y="342258"/>
                </a:lnTo>
              </a:path>
            </a:pathLst>
          </a:custGeom>
          <a:ln w="7625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49532" y="2287121"/>
            <a:ext cx="940435" cy="454025"/>
            <a:chOff x="1049532" y="2287121"/>
            <a:chExt cx="940435" cy="454025"/>
          </a:xfrm>
        </p:grpSpPr>
        <p:sp>
          <p:nvSpPr>
            <p:cNvPr id="16" name="object 16"/>
            <p:cNvSpPr/>
            <p:nvPr/>
          </p:nvSpPr>
          <p:spPr>
            <a:xfrm>
              <a:off x="1049532" y="2290934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40547" y="0"/>
                  </a:moveTo>
                  <a:lnTo>
                    <a:pt x="0" y="0"/>
                  </a:lnTo>
                </a:path>
              </a:pathLst>
            </a:custGeom>
            <a:ln w="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2086" y="2380968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40228" y="0"/>
                  </a:moveTo>
                  <a:lnTo>
                    <a:pt x="0" y="0"/>
                  </a:lnTo>
                </a:path>
              </a:pathLst>
            </a:custGeom>
            <a:ln w="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50809" y="2471003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40547" y="0"/>
                  </a:moveTo>
                  <a:lnTo>
                    <a:pt x="0" y="0"/>
                  </a:lnTo>
                </a:path>
              </a:pathLst>
            </a:custGeom>
            <a:ln w="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53044" y="2561037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40547" y="0"/>
                  </a:moveTo>
                  <a:lnTo>
                    <a:pt x="0" y="0"/>
                  </a:lnTo>
                </a:path>
              </a:pathLst>
            </a:custGeom>
            <a:ln w="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0809" y="2651072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40547" y="0"/>
                  </a:moveTo>
                  <a:lnTo>
                    <a:pt x="0" y="0"/>
                  </a:lnTo>
                </a:path>
              </a:pathLst>
            </a:custGeom>
            <a:ln w="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71562" y="2705348"/>
              <a:ext cx="0" cy="36195"/>
            </a:xfrm>
            <a:custGeom>
              <a:avLst/>
              <a:gdLst/>
              <a:ahLst/>
              <a:cxnLst/>
              <a:rect l="l" t="t" r="r" b="b"/>
              <a:pathLst>
                <a:path h="36194">
                  <a:moveTo>
                    <a:pt x="0" y="0"/>
                  </a:moveTo>
                  <a:lnTo>
                    <a:pt x="0" y="35758"/>
                  </a:lnTo>
                </a:path>
              </a:pathLst>
            </a:custGeom>
            <a:ln w="7625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1596" y="2597115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4">
                  <a:moveTo>
                    <a:pt x="0" y="143991"/>
                  </a:moveTo>
                  <a:lnTo>
                    <a:pt x="0" y="0"/>
                  </a:lnTo>
                </a:path>
              </a:pathLst>
            </a:custGeom>
            <a:ln w="7625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51631" y="2417046"/>
              <a:ext cx="0" cy="324485"/>
            </a:xfrm>
            <a:custGeom>
              <a:avLst/>
              <a:gdLst/>
              <a:ahLst/>
              <a:cxnLst/>
              <a:rect l="l" t="t" r="r" b="b"/>
              <a:pathLst>
                <a:path h="324485">
                  <a:moveTo>
                    <a:pt x="0" y="0"/>
                  </a:moveTo>
                  <a:lnTo>
                    <a:pt x="0" y="324060"/>
                  </a:lnTo>
                </a:path>
              </a:pathLst>
            </a:custGeom>
            <a:ln w="7625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41665" y="2399167"/>
              <a:ext cx="0" cy="342265"/>
            </a:xfrm>
            <a:custGeom>
              <a:avLst/>
              <a:gdLst/>
              <a:ahLst/>
              <a:cxnLst/>
              <a:rect l="l" t="t" r="r" b="b"/>
              <a:pathLst>
                <a:path h="342264">
                  <a:moveTo>
                    <a:pt x="0" y="0"/>
                  </a:moveTo>
                  <a:lnTo>
                    <a:pt x="0" y="341939"/>
                  </a:lnTo>
                </a:path>
              </a:pathLst>
            </a:custGeom>
            <a:ln w="7625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22053" y="2524960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h="216535">
                  <a:moveTo>
                    <a:pt x="0" y="216146"/>
                  </a:moveTo>
                  <a:lnTo>
                    <a:pt x="0" y="0"/>
                  </a:lnTo>
                </a:path>
              </a:pathLst>
            </a:custGeom>
            <a:ln w="7625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12088" y="2597115"/>
              <a:ext cx="0" cy="131445"/>
            </a:xfrm>
            <a:custGeom>
              <a:avLst/>
              <a:gdLst/>
              <a:ahLst/>
              <a:cxnLst/>
              <a:rect l="l" t="t" r="r" b="b"/>
              <a:pathLst>
                <a:path h="131444">
                  <a:moveTo>
                    <a:pt x="0" y="130901"/>
                  </a:moveTo>
                  <a:lnTo>
                    <a:pt x="0" y="0"/>
                  </a:lnTo>
                </a:path>
              </a:pathLst>
            </a:custGeom>
            <a:ln w="7625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02122" y="2615313"/>
              <a:ext cx="0" cy="126364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125792"/>
                  </a:moveTo>
                  <a:lnTo>
                    <a:pt x="0" y="0"/>
                  </a:lnTo>
                </a:path>
              </a:pathLst>
            </a:custGeom>
            <a:ln w="7625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92157" y="2615313"/>
              <a:ext cx="0" cy="126364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125792"/>
                  </a:moveTo>
                  <a:lnTo>
                    <a:pt x="0" y="0"/>
                  </a:lnTo>
                </a:path>
              </a:pathLst>
            </a:custGeom>
            <a:ln w="7625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82191" y="2633193"/>
              <a:ext cx="0" cy="107950"/>
            </a:xfrm>
            <a:custGeom>
              <a:avLst/>
              <a:gdLst/>
              <a:ahLst/>
              <a:cxnLst/>
              <a:rect l="l" t="t" r="r" b="b"/>
              <a:pathLst>
                <a:path h="107950">
                  <a:moveTo>
                    <a:pt x="0" y="107913"/>
                  </a:moveTo>
                  <a:lnTo>
                    <a:pt x="0" y="0"/>
                  </a:lnTo>
                </a:path>
              </a:pathLst>
            </a:custGeom>
            <a:ln w="7625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72226" y="2705348"/>
              <a:ext cx="0" cy="36195"/>
            </a:xfrm>
            <a:custGeom>
              <a:avLst/>
              <a:gdLst/>
              <a:ahLst/>
              <a:cxnLst/>
              <a:rect l="l" t="t" r="r" b="b"/>
              <a:pathLst>
                <a:path h="36194">
                  <a:moveTo>
                    <a:pt x="0" y="35758"/>
                  </a:moveTo>
                  <a:lnTo>
                    <a:pt x="0" y="0"/>
                  </a:lnTo>
                </a:path>
              </a:pathLst>
            </a:custGeom>
            <a:ln w="7625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51763" y="2357348"/>
              <a:ext cx="937894" cy="358140"/>
            </a:xfrm>
            <a:custGeom>
              <a:avLst/>
              <a:gdLst/>
              <a:ahLst/>
              <a:cxnLst/>
              <a:rect l="l" t="t" r="r" b="b"/>
              <a:pathLst>
                <a:path w="937894" h="358139">
                  <a:moveTo>
                    <a:pt x="37033" y="339699"/>
                  </a:moveTo>
                  <a:lnTo>
                    <a:pt x="34480" y="331724"/>
                  </a:lnTo>
                  <a:lnTo>
                    <a:pt x="29375" y="333324"/>
                  </a:lnTo>
                  <a:lnTo>
                    <a:pt x="25222" y="335229"/>
                  </a:lnTo>
                  <a:lnTo>
                    <a:pt x="21386" y="337146"/>
                  </a:lnTo>
                  <a:lnTo>
                    <a:pt x="22021" y="331406"/>
                  </a:lnTo>
                  <a:lnTo>
                    <a:pt x="22669" y="323100"/>
                  </a:lnTo>
                  <a:lnTo>
                    <a:pt x="14363" y="323100"/>
                  </a:lnTo>
                  <a:lnTo>
                    <a:pt x="14363" y="325653"/>
                  </a:lnTo>
                  <a:lnTo>
                    <a:pt x="14998" y="330441"/>
                  </a:lnTo>
                  <a:lnTo>
                    <a:pt x="15646" y="337146"/>
                  </a:lnTo>
                  <a:lnTo>
                    <a:pt x="12763" y="335559"/>
                  </a:lnTo>
                  <a:lnTo>
                    <a:pt x="8623" y="333641"/>
                  </a:lnTo>
                  <a:lnTo>
                    <a:pt x="2552" y="331724"/>
                  </a:lnTo>
                  <a:lnTo>
                    <a:pt x="0" y="339699"/>
                  </a:lnTo>
                  <a:lnTo>
                    <a:pt x="4470" y="340664"/>
                  </a:lnTo>
                  <a:lnTo>
                    <a:pt x="8940" y="341934"/>
                  </a:lnTo>
                  <a:lnTo>
                    <a:pt x="13728" y="342582"/>
                  </a:lnTo>
                  <a:lnTo>
                    <a:pt x="11811" y="344500"/>
                  </a:lnTo>
                  <a:lnTo>
                    <a:pt x="4470" y="353428"/>
                  </a:lnTo>
                  <a:lnTo>
                    <a:pt x="11176" y="357898"/>
                  </a:lnTo>
                  <a:lnTo>
                    <a:pt x="13093" y="355346"/>
                  </a:lnTo>
                  <a:lnTo>
                    <a:pt x="15646" y="351193"/>
                  </a:lnTo>
                  <a:lnTo>
                    <a:pt x="18516" y="346087"/>
                  </a:lnTo>
                  <a:lnTo>
                    <a:pt x="21386" y="351193"/>
                  </a:lnTo>
                  <a:lnTo>
                    <a:pt x="23939" y="355028"/>
                  </a:lnTo>
                  <a:lnTo>
                    <a:pt x="26174" y="357898"/>
                  </a:lnTo>
                  <a:lnTo>
                    <a:pt x="32880" y="353428"/>
                  </a:lnTo>
                  <a:lnTo>
                    <a:pt x="28727" y="348322"/>
                  </a:lnTo>
                  <a:lnTo>
                    <a:pt x="25539" y="344817"/>
                  </a:lnTo>
                  <a:lnTo>
                    <a:pt x="22987" y="342582"/>
                  </a:lnTo>
                  <a:lnTo>
                    <a:pt x="27774" y="342265"/>
                  </a:lnTo>
                  <a:lnTo>
                    <a:pt x="32245" y="341299"/>
                  </a:lnTo>
                  <a:lnTo>
                    <a:pt x="37033" y="339699"/>
                  </a:lnTo>
                  <a:close/>
                </a:path>
                <a:path w="937894" h="358139">
                  <a:moveTo>
                    <a:pt x="127063" y="231470"/>
                  </a:moveTo>
                  <a:lnTo>
                    <a:pt x="124510" y="223494"/>
                  </a:lnTo>
                  <a:lnTo>
                    <a:pt x="119722" y="225082"/>
                  </a:lnTo>
                  <a:lnTo>
                    <a:pt x="115252" y="226999"/>
                  </a:lnTo>
                  <a:lnTo>
                    <a:pt x="111429" y="228917"/>
                  </a:lnTo>
                  <a:lnTo>
                    <a:pt x="112064" y="223494"/>
                  </a:lnTo>
                  <a:lnTo>
                    <a:pt x="112382" y="218706"/>
                  </a:lnTo>
                  <a:lnTo>
                    <a:pt x="112699" y="215188"/>
                  </a:lnTo>
                  <a:lnTo>
                    <a:pt x="104394" y="215188"/>
                  </a:lnTo>
                  <a:lnTo>
                    <a:pt x="104724" y="217741"/>
                  </a:lnTo>
                  <a:lnTo>
                    <a:pt x="105041" y="222211"/>
                  </a:lnTo>
                  <a:lnTo>
                    <a:pt x="105676" y="228917"/>
                  </a:lnTo>
                  <a:lnTo>
                    <a:pt x="103124" y="227634"/>
                  </a:lnTo>
                  <a:lnTo>
                    <a:pt x="98653" y="225729"/>
                  </a:lnTo>
                  <a:lnTo>
                    <a:pt x="92900" y="223494"/>
                  </a:lnTo>
                  <a:lnTo>
                    <a:pt x="90030" y="231470"/>
                  </a:lnTo>
                  <a:lnTo>
                    <a:pt x="94500" y="232752"/>
                  </a:lnTo>
                  <a:lnTo>
                    <a:pt x="103759" y="234670"/>
                  </a:lnTo>
                  <a:lnTo>
                    <a:pt x="102158" y="236258"/>
                  </a:lnTo>
                  <a:lnTo>
                    <a:pt x="98971" y="239776"/>
                  </a:lnTo>
                  <a:lnTo>
                    <a:pt x="94500" y="245198"/>
                  </a:lnTo>
                  <a:lnTo>
                    <a:pt x="101206" y="249986"/>
                  </a:lnTo>
                  <a:lnTo>
                    <a:pt x="105676" y="243281"/>
                  </a:lnTo>
                  <a:lnTo>
                    <a:pt x="108546" y="237858"/>
                  </a:lnTo>
                  <a:lnTo>
                    <a:pt x="111429" y="242963"/>
                  </a:lnTo>
                  <a:lnTo>
                    <a:pt x="113982" y="247116"/>
                  </a:lnTo>
                  <a:lnTo>
                    <a:pt x="116217" y="249986"/>
                  </a:lnTo>
                  <a:lnTo>
                    <a:pt x="122923" y="245198"/>
                  </a:lnTo>
                  <a:lnTo>
                    <a:pt x="118770" y="240093"/>
                  </a:lnTo>
                  <a:lnTo>
                    <a:pt x="115570" y="236575"/>
                  </a:lnTo>
                  <a:lnTo>
                    <a:pt x="113334" y="234670"/>
                  </a:lnTo>
                  <a:lnTo>
                    <a:pt x="117805" y="234022"/>
                  </a:lnTo>
                  <a:lnTo>
                    <a:pt x="122275" y="233070"/>
                  </a:lnTo>
                  <a:lnTo>
                    <a:pt x="127063" y="231470"/>
                  </a:lnTo>
                  <a:close/>
                </a:path>
                <a:path w="937894" h="358139">
                  <a:moveTo>
                    <a:pt x="217106" y="52362"/>
                  </a:moveTo>
                  <a:lnTo>
                    <a:pt x="214553" y="44704"/>
                  </a:lnTo>
                  <a:lnTo>
                    <a:pt x="209753" y="46291"/>
                  </a:lnTo>
                  <a:lnTo>
                    <a:pt x="205295" y="47891"/>
                  </a:lnTo>
                  <a:lnTo>
                    <a:pt x="201460" y="49809"/>
                  </a:lnTo>
                  <a:lnTo>
                    <a:pt x="202095" y="44373"/>
                  </a:lnTo>
                  <a:lnTo>
                    <a:pt x="202730" y="39903"/>
                  </a:lnTo>
                  <a:lnTo>
                    <a:pt x="202730" y="36080"/>
                  </a:lnTo>
                  <a:lnTo>
                    <a:pt x="194754" y="36080"/>
                  </a:lnTo>
                  <a:lnTo>
                    <a:pt x="194754" y="38633"/>
                  </a:lnTo>
                  <a:lnTo>
                    <a:pt x="195072" y="43103"/>
                  </a:lnTo>
                  <a:lnTo>
                    <a:pt x="195707" y="50126"/>
                  </a:lnTo>
                  <a:lnTo>
                    <a:pt x="193154" y="48526"/>
                  </a:lnTo>
                  <a:lnTo>
                    <a:pt x="188683" y="46609"/>
                  </a:lnTo>
                  <a:lnTo>
                    <a:pt x="182943" y="44704"/>
                  </a:lnTo>
                  <a:lnTo>
                    <a:pt x="180390" y="52362"/>
                  </a:lnTo>
                  <a:lnTo>
                    <a:pt x="184531" y="53632"/>
                  </a:lnTo>
                  <a:lnTo>
                    <a:pt x="193789" y="55549"/>
                  </a:lnTo>
                  <a:lnTo>
                    <a:pt x="192201" y="57467"/>
                  </a:lnTo>
                  <a:lnTo>
                    <a:pt x="189001" y="60985"/>
                  </a:lnTo>
                  <a:lnTo>
                    <a:pt x="184531" y="66090"/>
                  </a:lnTo>
                  <a:lnTo>
                    <a:pt x="191236" y="70878"/>
                  </a:lnTo>
                  <a:lnTo>
                    <a:pt x="193471" y="68326"/>
                  </a:lnTo>
                  <a:lnTo>
                    <a:pt x="195707" y="64173"/>
                  </a:lnTo>
                  <a:lnTo>
                    <a:pt x="198589" y="59067"/>
                  </a:lnTo>
                  <a:lnTo>
                    <a:pt x="204012" y="68008"/>
                  </a:lnTo>
                  <a:lnTo>
                    <a:pt x="206248" y="70878"/>
                  </a:lnTo>
                  <a:lnTo>
                    <a:pt x="212953" y="66090"/>
                  </a:lnTo>
                  <a:lnTo>
                    <a:pt x="208800" y="60985"/>
                  </a:lnTo>
                  <a:lnTo>
                    <a:pt x="205613" y="57467"/>
                  </a:lnTo>
                  <a:lnTo>
                    <a:pt x="203377" y="55549"/>
                  </a:lnTo>
                  <a:lnTo>
                    <a:pt x="207848" y="55232"/>
                  </a:lnTo>
                  <a:lnTo>
                    <a:pt x="212318" y="53962"/>
                  </a:lnTo>
                  <a:lnTo>
                    <a:pt x="217106" y="52362"/>
                  </a:lnTo>
                  <a:close/>
                </a:path>
                <a:path w="937894" h="358139">
                  <a:moveTo>
                    <a:pt x="307136" y="33528"/>
                  </a:moveTo>
                  <a:lnTo>
                    <a:pt x="304584" y="25539"/>
                  </a:lnTo>
                  <a:lnTo>
                    <a:pt x="299796" y="27139"/>
                  </a:lnTo>
                  <a:lnTo>
                    <a:pt x="295325" y="29057"/>
                  </a:lnTo>
                  <a:lnTo>
                    <a:pt x="291490" y="30975"/>
                  </a:lnTo>
                  <a:lnTo>
                    <a:pt x="292125" y="25222"/>
                  </a:lnTo>
                  <a:lnTo>
                    <a:pt x="292773" y="20751"/>
                  </a:lnTo>
                  <a:lnTo>
                    <a:pt x="292773" y="16916"/>
                  </a:lnTo>
                  <a:lnTo>
                    <a:pt x="284784" y="16916"/>
                  </a:lnTo>
                  <a:lnTo>
                    <a:pt x="284784" y="19481"/>
                  </a:lnTo>
                  <a:lnTo>
                    <a:pt x="285102" y="24269"/>
                  </a:lnTo>
                  <a:lnTo>
                    <a:pt x="285750" y="30975"/>
                  </a:lnTo>
                  <a:lnTo>
                    <a:pt x="283197" y="29375"/>
                  </a:lnTo>
                  <a:lnTo>
                    <a:pt x="278726" y="27457"/>
                  </a:lnTo>
                  <a:lnTo>
                    <a:pt x="272973" y="25539"/>
                  </a:lnTo>
                  <a:lnTo>
                    <a:pt x="270421" y="33528"/>
                  </a:lnTo>
                  <a:lnTo>
                    <a:pt x="274574" y="34480"/>
                  </a:lnTo>
                  <a:lnTo>
                    <a:pt x="279044" y="35763"/>
                  </a:lnTo>
                  <a:lnTo>
                    <a:pt x="283832" y="36398"/>
                  </a:lnTo>
                  <a:lnTo>
                    <a:pt x="282232" y="38315"/>
                  </a:lnTo>
                  <a:lnTo>
                    <a:pt x="279044" y="41821"/>
                  </a:lnTo>
                  <a:lnTo>
                    <a:pt x="274574" y="46939"/>
                  </a:lnTo>
                  <a:lnTo>
                    <a:pt x="281279" y="51727"/>
                  </a:lnTo>
                  <a:lnTo>
                    <a:pt x="283514" y="49174"/>
                  </a:lnTo>
                  <a:lnTo>
                    <a:pt x="285750" y="45021"/>
                  </a:lnTo>
                  <a:lnTo>
                    <a:pt x="288620" y="39903"/>
                  </a:lnTo>
                  <a:lnTo>
                    <a:pt x="291490" y="45021"/>
                  </a:lnTo>
                  <a:lnTo>
                    <a:pt x="294043" y="48844"/>
                  </a:lnTo>
                  <a:lnTo>
                    <a:pt x="296278" y="51727"/>
                  </a:lnTo>
                  <a:lnTo>
                    <a:pt x="302983" y="46939"/>
                  </a:lnTo>
                  <a:lnTo>
                    <a:pt x="298831" y="42138"/>
                  </a:lnTo>
                  <a:lnTo>
                    <a:pt x="295643" y="38633"/>
                  </a:lnTo>
                  <a:lnTo>
                    <a:pt x="293408" y="36398"/>
                  </a:lnTo>
                  <a:lnTo>
                    <a:pt x="297878" y="36080"/>
                  </a:lnTo>
                  <a:lnTo>
                    <a:pt x="302348" y="35115"/>
                  </a:lnTo>
                  <a:lnTo>
                    <a:pt x="307136" y="33528"/>
                  </a:lnTo>
                  <a:close/>
                </a:path>
                <a:path w="937894" h="358139">
                  <a:moveTo>
                    <a:pt x="397167" y="16281"/>
                  </a:moveTo>
                  <a:lnTo>
                    <a:pt x="394614" y="8623"/>
                  </a:lnTo>
                  <a:lnTo>
                    <a:pt x="389826" y="10210"/>
                  </a:lnTo>
                  <a:lnTo>
                    <a:pt x="385356" y="11811"/>
                  </a:lnTo>
                  <a:lnTo>
                    <a:pt x="381520" y="13728"/>
                  </a:lnTo>
                  <a:lnTo>
                    <a:pt x="382168" y="8305"/>
                  </a:lnTo>
                  <a:lnTo>
                    <a:pt x="382803" y="3835"/>
                  </a:lnTo>
                  <a:lnTo>
                    <a:pt x="382803" y="0"/>
                  </a:lnTo>
                  <a:lnTo>
                    <a:pt x="374827" y="0"/>
                  </a:lnTo>
                  <a:lnTo>
                    <a:pt x="374827" y="2552"/>
                  </a:lnTo>
                  <a:lnTo>
                    <a:pt x="375145" y="7023"/>
                  </a:lnTo>
                  <a:lnTo>
                    <a:pt x="375780" y="14046"/>
                  </a:lnTo>
                  <a:lnTo>
                    <a:pt x="373227" y="12446"/>
                  </a:lnTo>
                  <a:lnTo>
                    <a:pt x="368757" y="10541"/>
                  </a:lnTo>
                  <a:lnTo>
                    <a:pt x="363004" y="8623"/>
                  </a:lnTo>
                  <a:lnTo>
                    <a:pt x="360451" y="16281"/>
                  </a:lnTo>
                  <a:lnTo>
                    <a:pt x="364604" y="17564"/>
                  </a:lnTo>
                  <a:lnTo>
                    <a:pt x="374180" y="19481"/>
                  </a:lnTo>
                  <a:lnTo>
                    <a:pt x="372262" y="21386"/>
                  </a:lnTo>
                  <a:lnTo>
                    <a:pt x="369074" y="24904"/>
                  </a:lnTo>
                  <a:lnTo>
                    <a:pt x="364921" y="30010"/>
                  </a:lnTo>
                  <a:lnTo>
                    <a:pt x="371309" y="34798"/>
                  </a:lnTo>
                  <a:lnTo>
                    <a:pt x="373545" y="32245"/>
                  </a:lnTo>
                  <a:lnTo>
                    <a:pt x="375780" y="28092"/>
                  </a:lnTo>
                  <a:lnTo>
                    <a:pt x="378650" y="22987"/>
                  </a:lnTo>
                  <a:lnTo>
                    <a:pt x="384086" y="31927"/>
                  </a:lnTo>
                  <a:lnTo>
                    <a:pt x="386321" y="34798"/>
                  </a:lnTo>
                  <a:lnTo>
                    <a:pt x="393026" y="30010"/>
                  </a:lnTo>
                  <a:lnTo>
                    <a:pt x="388874" y="24904"/>
                  </a:lnTo>
                  <a:lnTo>
                    <a:pt x="385673" y="21386"/>
                  </a:lnTo>
                  <a:lnTo>
                    <a:pt x="383438" y="19481"/>
                  </a:lnTo>
                  <a:lnTo>
                    <a:pt x="387908" y="19151"/>
                  </a:lnTo>
                  <a:lnTo>
                    <a:pt x="392696" y="17881"/>
                  </a:lnTo>
                  <a:lnTo>
                    <a:pt x="397167" y="16281"/>
                  </a:lnTo>
                  <a:close/>
                </a:path>
                <a:path w="937894" h="358139">
                  <a:moveTo>
                    <a:pt x="487210" y="153250"/>
                  </a:moveTo>
                  <a:lnTo>
                    <a:pt x="484657" y="145262"/>
                  </a:lnTo>
                  <a:lnTo>
                    <a:pt x="479856" y="146862"/>
                  </a:lnTo>
                  <a:lnTo>
                    <a:pt x="475399" y="148780"/>
                  </a:lnTo>
                  <a:lnTo>
                    <a:pt x="471563" y="150698"/>
                  </a:lnTo>
                  <a:lnTo>
                    <a:pt x="472198" y="145262"/>
                  </a:lnTo>
                  <a:lnTo>
                    <a:pt x="472833" y="140474"/>
                  </a:lnTo>
                  <a:lnTo>
                    <a:pt x="472833" y="136969"/>
                  </a:lnTo>
                  <a:lnTo>
                    <a:pt x="464858" y="136969"/>
                  </a:lnTo>
                  <a:lnTo>
                    <a:pt x="464858" y="139204"/>
                  </a:lnTo>
                  <a:lnTo>
                    <a:pt x="465175" y="143992"/>
                  </a:lnTo>
                  <a:lnTo>
                    <a:pt x="465810" y="150698"/>
                  </a:lnTo>
                  <a:lnTo>
                    <a:pt x="463257" y="149098"/>
                  </a:lnTo>
                  <a:lnTo>
                    <a:pt x="458787" y="147497"/>
                  </a:lnTo>
                  <a:lnTo>
                    <a:pt x="453047" y="145262"/>
                  </a:lnTo>
                  <a:lnTo>
                    <a:pt x="450494" y="153250"/>
                  </a:lnTo>
                  <a:lnTo>
                    <a:pt x="454634" y="154533"/>
                  </a:lnTo>
                  <a:lnTo>
                    <a:pt x="464223" y="156438"/>
                  </a:lnTo>
                  <a:lnTo>
                    <a:pt x="462305" y="158038"/>
                  </a:lnTo>
                  <a:lnTo>
                    <a:pt x="459105" y="161556"/>
                  </a:lnTo>
                  <a:lnTo>
                    <a:pt x="454964" y="166979"/>
                  </a:lnTo>
                  <a:lnTo>
                    <a:pt x="461340" y="171767"/>
                  </a:lnTo>
                  <a:lnTo>
                    <a:pt x="463575" y="168897"/>
                  </a:lnTo>
                  <a:lnTo>
                    <a:pt x="465810" y="165061"/>
                  </a:lnTo>
                  <a:lnTo>
                    <a:pt x="468693" y="159639"/>
                  </a:lnTo>
                  <a:lnTo>
                    <a:pt x="471563" y="164744"/>
                  </a:lnTo>
                  <a:lnTo>
                    <a:pt x="474116" y="168579"/>
                  </a:lnTo>
                  <a:lnTo>
                    <a:pt x="476351" y="171767"/>
                  </a:lnTo>
                  <a:lnTo>
                    <a:pt x="483057" y="166979"/>
                  </a:lnTo>
                  <a:lnTo>
                    <a:pt x="478904" y="161874"/>
                  </a:lnTo>
                  <a:lnTo>
                    <a:pt x="475716" y="158356"/>
                  </a:lnTo>
                  <a:lnTo>
                    <a:pt x="473481" y="156438"/>
                  </a:lnTo>
                  <a:lnTo>
                    <a:pt x="477951" y="155803"/>
                  </a:lnTo>
                  <a:lnTo>
                    <a:pt x="482739" y="154851"/>
                  </a:lnTo>
                  <a:lnTo>
                    <a:pt x="487210" y="153250"/>
                  </a:lnTo>
                  <a:close/>
                </a:path>
                <a:path w="937894" h="358139">
                  <a:moveTo>
                    <a:pt x="577240" y="231470"/>
                  </a:moveTo>
                  <a:lnTo>
                    <a:pt x="574687" y="223494"/>
                  </a:lnTo>
                  <a:lnTo>
                    <a:pt x="569899" y="225082"/>
                  </a:lnTo>
                  <a:lnTo>
                    <a:pt x="565429" y="226999"/>
                  </a:lnTo>
                  <a:lnTo>
                    <a:pt x="561594" y="228917"/>
                  </a:lnTo>
                  <a:lnTo>
                    <a:pt x="562229" y="223494"/>
                  </a:lnTo>
                  <a:lnTo>
                    <a:pt x="562876" y="218706"/>
                  </a:lnTo>
                  <a:lnTo>
                    <a:pt x="562876" y="215188"/>
                  </a:lnTo>
                  <a:lnTo>
                    <a:pt x="554888" y="215188"/>
                  </a:lnTo>
                  <a:lnTo>
                    <a:pt x="554888" y="217741"/>
                  </a:lnTo>
                  <a:lnTo>
                    <a:pt x="555205" y="222211"/>
                  </a:lnTo>
                  <a:lnTo>
                    <a:pt x="555853" y="228917"/>
                  </a:lnTo>
                  <a:lnTo>
                    <a:pt x="553300" y="227634"/>
                  </a:lnTo>
                  <a:lnTo>
                    <a:pt x="548830" y="225729"/>
                  </a:lnTo>
                  <a:lnTo>
                    <a:pt x="543077" y="223494"/>
                  </a:lnTo>
                  <a:lnTo>
                    <a:pt x="540524" y="231470"/>
                  </a:lnTo>
                  <a:lnTo>
                    <a:pt x="544677" y="232752"/>
                  </a:lnTo>
                  <a:lnTo>
                    <a:pt x="554253" y="234670"/>
                  </a:lnTo>
                  <a:lnTo>
                    <a:pt x="552335" y="236258"/>
                  </a:lnTo>
                  <a:lnTo>
                    <a:pt x="549148" y="239776"/>
                  </a:lnTo>
                  <a:lnTo>
                    <a:pt x="544995" y="245198"/>
                  </a:lnTo>
                  <a:lnTo>
                    <a:pt x="551383" y="249986"/>
                  </a:lnTo>
                  <a:lnTo>
                    <a:pt x="553618" y="247116"/>
                  </a:lnTo>
                  <a:lnTo>
                    <a:pt x="555853" y="243281"/>
                  </a:lnTo>
                  <a:lnTo>
                    <a:pt x="558723" y="237858"/>
                  </a:lnTo>
                  <a:lnTo>
                    <a:pt x="561594" y="242963"/>
                  </a:lnTo>
                  <a:lnTo>
                    <a:pt x="564146" y="247116"/>
                  </a:lnTo>
                  <a:lnTo>
                    <a:pt x="566381" y="249986"/>
                  </a:lnTo>
                  <a:lnTo>
                    <a:pt x="573087" y="245198"/>
                  </a:lnTo>
                  <a:lnTo>
                    <a:pt x="568934" y="240093"/>
                  </a:lnTo>
                  <a:lnTo>
                    <a:pt x="565746" y="236575"/>
                  </a:lnTo>
                  <a:lnTo>
                    <a:pt x="563511" y="234670"/>
                  </a:lnTo>
                  <a:lnTo>
                    <a:pt x="567982" y="234022"/>
                  </a:lnTo>
                  <a:lnTo>
                    <a:pt x="572770" y="233070"/>
                  </a:lnTo>
                  <a:lnTo>
                    <a:pt x="577240" y="231470"/>
                  </a:lnTo>
                  <a:close/>
                </a:path>
                <a:path w="937894" h="358139">
                  <a:moveTo>
                    <a:pt x="667588" y="249669"/>
                  </a:moveTo>
                  <a:lnTo>
                    <a:pt x="664718" y="241693"/>
                  </a:lnTo>
                  <a:lnTo>
                    <a:pt x="659930" y="243281"/>
                  </a:lnTo>
                  <a:lnTo>
                    <a:pt x="655459" y="244881"/>
                  </a:lnTo>
                  <a:lnTo>
                    <a:pt x="651624" y="247116"/>
                  </a:lnTo>
                  <a:lnTo>
                    <a:pt x="652589" y="241363"/>
                  </a:lnTo>
                  <a:lnTo>
                    <a:pt x="652907" y="236905"/>
                  </a:lnTo>
                  <a:lnTo>
                    <a:pt x="652907" y="233070"/>
                  </a:lnTo>
                  <a:lnTo>
                    <a:pt x="644931" y="233070"/>
                  </a:lnTo>
                  <a:lnTo>
                    <a:pt x="644931" y="235623"/>
                  </a:lnTo>
                  <a:lnTo>
                    <a:pt x="645248" y="240411"/>
                  </a:lnTo>
                  <a:lnTo>
                    <a:pt x="645883" y="247116"/>
                  </a:lnTo>
                  <a:lnTo>
                    <a:pt x="643331" y="245516"/>
                  </a:lnTo>
                  <a:lnTo>
                    <a:pt x="638860" y="243598"/>
                  </a:lnTo>
                  <a:lnTo>
                    <a:pt x="633107" y="241693"/>
                  </a:lnTo>
                  <a:lnTo>
                    <a:pt x="630555" y="249669"/>
                  </a:lnTo>
                  <a:lnTo>
                    <a:pt x="634707" y="250634"/>
                  </a:lnTo>
                  <a:lnTo>
                    <a:pt x="644283" y="252539"/>
                  </a:lnTo>
                  <a:lnTo>
                    <a:pt x="642366" y="254457"/>
                  </a:lnTo>
                  <a:lnTo>
                    <a:pt x="639178" y="257975"/>
                  </a:lnTo>
                  <a:lnTo>
                    <a:pt x="635025" y="263080"/>
                  </a:lnTo>
                  <a:lnTo>
                    <a:pt x="641413" y="267868"/>
                  </a:lnTo>
                  <a:lnTo>
                    <a:pt x="643648" y="265315"/>
                  </a:lnTo>
                  <a:lnTo>
                    <a:pt x="645883" y="261162"/>
                  </a:lnTo>
                  <a:lnTo>
                    <a:pt x="648754" y="256057"/>
                  </a:lnTo>
                  <a:lnTo>
                    <a:pt x="651624" y="261162"/>
                  </a:lnTo>
                  <a:lnTo>
                    <a:pt x="654189" y="264998"/>
                  </a:lnTo>
                  <a:lnTo>
                    <a:pt x="656424" y="267868"/>
                  </a:lnTo>
                  <a:lnTo>
                    <a:pt x="663117" y="263080"/>
                  </a:lnTo>
                  <a:lnTo>
                    <a:pt x="658977" y="258292"/>
                  </a:lnTo>
                  <a:lnTo>
                    <a:pt x="655777" y="254774"/>
                  </a:lnTo>
                  <a:lnTo>
                    <a:pt x="653542" y="252539"/>
                  </a:lnTo>
                  <a:lnTo>
                    <a:pt x="658012" y="252222"/>
                  </a:lnTo>
                  <a:lnTo>
                    <a:pt x="667588" y="249669"/>
                  </a:lnTo>
                  <a:close/>
                </a:path>
                <a:path w="937894" h="358139">
                  <a:moveTo>
                    <a:pt x="757631" y="249669"/>
                  </a:moveTo>
                  <a:lnTo>
                    <a:pt x="755078" y="241693"/>
                  </a:lnTo>
                  <a:lnTo>
                    <a:pt x="749960" y="243281"/>
                  </a:lnTo>
                  <a:lnTo>
                    <a:pt x="745490" y="244881"/>
                  </a:lnTo>
                  <a:lnTo>
                    <a:pt x="741667" y="247116"/>
                  </a:lnTo>
                  <a:lnTo>
                    <a:pt x="742619" y="241363"/>
                  </a:lnTo>
                  <a:lnTo>
                    <a:pt x="742937" y="236905"/>
                  </a:lnTo>
                  <a:lnTo>
                    <a:pt x="742937" y="233070"/>
                  </a:lnTo>
                  <a:lnTo>
                    <a:pt x="734961" y="233070"/>
                  </a:lnTo>
                  <a:lnTo>
                    <a:pt x="734961" y="235623"/>
                  </a:lnTo>
                  <a:lnTo>
                    <a:pt x="735279" y="240411"/>
                  </a:lnTo>
                  <a:lnTo>
                    <a:pt x="735914" y="247116"/>
                  </a:lnTo>
                  <a:lnTo>
                    <a:pt x="733361" y="245516"/>
                  </a:lnTo>
                  <a:lnTo>
                    <a:pt x="729208" y="243598"/>
                  </a:lnTo>
                  <a:lnTo>
                    <a:pt x="723150" y="241693"/>
                  </a:lnTo>
                  <a:lnTo>
                    <a:pt x="720598" y="249669"/>
                  </a:lnTo>
                  <a:lnTo>
                    <a:pt x="734326" y="252539"/>
                  </a:lnTo>
                  <a:lnTo>
                    <a:pt x="732409" y="254457"/>
                  </a:lnTo>
                  <a:lnTo>
                    <a:pt x="729208" y="257975"/>
                  </a:lnTo>
                  <a:lnTo>
                    <a:pt x="725068" y="263080"/>
                  </a:lnTo>
                  <a:lnTo>
                    <a:pt x="731443" y="267868"/>
                  </a:lnTo>
                  <a:lnTo>
                    <a:pt x="733679" y="265315"/>
                  </a:lnTo>
                  <a:lnTo>
                    <a:pt x="736231" y="261162"/>
                  </a:lnTo>
                  <a:lnTo>
                    <a:pt x="738797" y="256057"/>
                  </a:lnTo>
                  <a:lnTo>
                    <a:pt x="741667" y="261162"/>
                  </a:lnTo>
                  <a:lnTo>
                    <a:pt x="744220" y="264998"/>
                  </a:lnTo>
                  <a:lnTo>
                    <a:pt x="746455" y="267868"/>
                  </a:lnTo>
                  <a:lnTo>
                    <a:pt x="753160" y="263080"/>
                  </a:lnTo>
                  <a:lnTo>
                    <a:pt x="749007" y="258292"/>
                  </a:lnTo>
                  <a:lnTo>
                    <a:pt x="745820" y="254774"/>
                  </a:lnTo>
                  <a:lnTo>
                    <a:pt x="743585" y="252539"/>
                  </a:lnTo>
                  <a:lnTo>
                    <a:pt x="748055" y="252222"/>
                  </a:lnTo>
                  <a:lnTo>
                    <a:pt x="757631" y="249669"/>
                  </a:lnTo>
                  <a:close/>
                </a:path>
                <a:path w="937894" h="358139">
                  <a:moveTo>
                    <a:pt x="847661" y="267550"/>
                  </a:moveTo>
                  <a:lnTo>
                    <a:pt x="845108" y="259562"/>
                  </a:lnTo>
                  <a:lnTo>
                    <a:pt x="840003" y="261162"/>
                  </a:lnTo>
                  <a:lnTo>
                    <a:pt x="835533" y="263080"/>
                  </a:lnTo>
                  <a:lnTo>
                    <a:pt x="831697" y="264998"/>
                  </a:lnTo>
                  <a:lnTo>
                    <a:pt x="832662" y="259562"/>
                  </a:lnTo>
                  <a:lnTo>
                    <a:pt x="832980" y="254774"/>
                  </a:lnTo>
                  <a:lnTo>
                    <a:pt x="832980" y="251269"/>
                  </a:lnTo>
                  <a:lnTo>
                    <a:pt x="824992" y="251269"/>
                  </a:lnTo>
                  <a:lnTo>
                    <a:pt x="824992" y="253822"/>
                  </a:lnTo>
                  <a:lnTo>
                    <a:pt x="825309" y="258292"/>
                  </a:lnTo>
                  <a:lnTo>
                    <a:pt x="826274" y="264998"/>
                  </a:lnTo>
                  <a:lnTo>
                    <a:pt x="823404" y="263398"/>
                  </a:lnTo>
                  <a:lnTo>
                    <a:pt x="819251" y="261797"/>
                  </a:lnTo>
                  <a:lnTo>
                    <a:pt x="813181" y="259562"/>
                  </a:lnTo>
                  <a:lnTo>
                    <a:pt x="810628" y="267550"/>
                  </a:lnTo>
                  <a:lnTo>
                    <a:pt x="815098" y="268820"/>
                  </a:lnTo>
                  <a:lnTo>
                    <a:pt x="824357" y="270738"/>
                  </a:lnTo>
                  <a:lnTo>
                    <a:pt x="822439" y="272338"/>
                  </a:lnTo>
                  <a:lnTo>
                    <a:pt x="819251" y="275856"/>
                  </a:lnTo>
                  <a:lnTo>
                    <a:pt x="815098" y="281279"/>
                  </a:lnTo>
                  <a:lnTo>
                    <a:pt x="821804" y="286067"/>
                  </a:lnTo>
                  <a:lnTo>
                    <a:pt x="826274" y="279361"/>
                  </a:lnTo>
                  <a:lnTo>
                    <a:pt x="828827" y="273939"/>
                  </a:lnTo>
                  <a:lnTo>
                    <a:pt x="831697" y="279044"/>
                  </a:lnTo>
                  <a:lnTo>
                    <a:pt x="834250" y="283197"/>
                  </a:lnTo>
                  <a:lnTo>
                    <a:pt x="836485" y="286067"/>
                  </a:lnTo>
                  <a:lnTo>
                    <a:pt x="843191" y="281279"/>
                  </a:lnTo>
                  <a:lnTo>
                    <a:pt x="839038" y="276174"/>
                  </a:lnTo>
                  <a:lnTo>
                    <a:pt x="835850" y="272656"/>
                  </a:lnTo>
                  <a:lnTo>
                    <a:pt x="833615" y="270738"/>
                  </a:lnTo>
                  <a:lnTo>
                    <a:pt x="838085" y="270103"/>
                  </a:lnTo>
                  <a:lnTo>
                    <a:pt x="842873" y="269151"/>
                  </a:lnTo>
                  <a:lnTo>
                    <a:pt x="847661" y="267550"/>
                  </a:lnTo>
                  <a:close/>
                </a:path>
                <a:path w="937894" h="358139">
                  <a:moveTo>
                    <a:pt x="937691" y="339699"/>
                  </a:moveTo>
                  <a:lnTo>
                    <a:pt x="935139" y="331724"/>
                  </a:lnTo>
                  <a:lnTo>
                    <a:pt x="930033" y="333324"/>
                  </a:lnTo>
                  <a:lnTo>
                    <a:pt x="925563" y="335229"/>
                  </a:lnTo>
                  <a:lnTo>
                    <a:pt x="921727" y="337146"/>
                  </a:lnTo>
                  <a:lnTo>
                    <a:pt x="922693" y="331406"/>
                  </a:lnTo>
                  <a:lnTo>
                    <a:pt x="923010" y="326936"/>
                  </a:lnTo>
                  <a:lnTo>
                    <a:pt x="923010" y="323100"/>
                  </a:lnTo>
                  <a:lnTo>
                    <a:pt x="915035" y="323100"/>
                  </a:lnTo>
                  <a:lnTo>
                    <a:pt x="915035" y="325653"/>
                  </a:lnTo>
                  <a:lnTo>
                    <a:pt x="915352" y="330441"/>
                  </a:lnTo>
                  <a:lnTo>
                    <a:pt x="916305" y="337146"/>
                  </a:lnTo>
                  <a:lnTo>
                    <a:pt x="913434" y="335559"/>
                  </a:lnTo>
                  <a:lnTo>
                    <a:pt x="909281" y="333641"/>
                  </a:lnTo>
                  <a:lnTo>
                    <a:pt x="903211" y="331724"/>
                  </a:lnTo>
                  <a:lnTo>
                    <a:pt x="900658" y="339699"/>
                  </a:lnTo>
                  <a:lnTo>
                    <a:pt x="905129" y="340664"/>
                  </a:lnTo>
                  <a:lnTo>
                    <a:pt x="909599" y="341934"/>
                  </a:lnTo>
                  <a:lnTo>
                    <a:pt x="914387" y="342582"/>
                  </a:lnTo>
                  <a:lnTo>
                    <a:pt x="912469" y="344500"/>
                  </a:lnTo>
                  <a:lnTo>
                    <a:pt x="909281" y="348005"/>
                  </a:lnTo>
                  <a:lnTo>
                    <a:pt x="905129" y="353428"/>
                  </a:lnTo>
                  <a:lnTo>
                    <a:pt x="911834" y="357898"/>
                  </a:lnTo>
                  <a:lnTo>
                    <a:pt x="913752" y="355346"/>
                  </a:lnTo>
                  <a:lnTo>
                    <a:pt x="916305" y="351193"/>
                  </a:lnTo>
                  <a:lnTo>
                    <a:pt x="918857" y="346087"/>
                  </a:lnTo>
                  <a:lnTo>
                    <a:pt x="922058" y="351193"/>
                  </a:lnTo>
                  <a:lnTo>
                    <a:pt x="926528" y="357898"/>
                  </a:lnTo>
                  <a:lnTo>
                    <a:pt x="933221" y="353428"/>
                  </a:lnTo>
                  <a:lnTo>
                    <a:pt x="929081" y="348322"/>
                  </a:lnTo>
                  <a:lnTo>
                    <a:pt x="925880" y="344817"/>
                  </a:lnTo>
                  <a:lnTo>
                    <a:pt x="923645" y="342582"/>
                  </a:lnTo>
                  <a:lnTo>
                    <a:pt x="928116" y="342265"/>
                  </a:lnTo>
                  <a:lnTo>
                    <a:pt x="932903" y="341299"/>
                  </a:lnTo>
                  <a:lnTo>
                    <a:pt x="937691" y="3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64033" y="2419320"/>
            <a:ext cx="137795" cy="125095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50" spc="-25" dirty="0">
                <a:latin typeface="Times New Roman"/>
                <a:cs typeface="Times New Roman"/>
              </a:rPr>
              <a:t>µ</a:t>
            </a:r>
            <a:r>
              <a:rPr sz="675" spc="-37" baseline="-12345" dirty="0">
                <a:latin typeface="Times New Roman"/>
                <a:cs typeface="Times New Roman"/>
              </a:rPr>
              <a:t>A</a:t>
            </a:r>
            <a:endParaRPr sz="675" baseline="-12345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19976" y="2254856"/>
            <a:ext cx="35560" cy="139700"/>
            <a:chOff x="819976" y="2254856"/>
            <a:chExt cx="35560" cy="139700"/>
          </a:xfrm>
        </p:grpSpPr>
        <p:sp>
          <p:nvSpPr>
            <p:cNvPr id="34" name="object 34"/>
            <p:cNvSpPr/>
            <p:nvPr/>
          </p:nvSpPr>
          <p:spPr>
            <a:xfrm>
              <a:off x="837536" y="2303066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3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9976" y="2254856"/>
              <a:ext cx="35560" cy="52705"/>
            </a:xfrm>
            <a:custGeom>
              <a:avLst/>
              <a:gdLst/>
              <a:ahLst/>
              <a:cxnLst/>
              <a:rect l="l" t="t" r="r" b="b"/>
              <a:pathLst>
                <a:path w="35559" h="52705">
                  <a:moveTo>
                    <a:pt x="17559" y="0"/>
                  </a:moveTo>
                  <a:lnTo>
                    <a:pt x="0" y="52679"/>
                  </a:lnTo>
                  <a:lnTo>
                    <a:pt x="35119" y="52679"/>
                  </a:lnTo>
                  <a:lnTo>
                    <a:pt x="17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117927" y="2921247"/>
            <a:ext cx="75184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Times New Roman"/>
                <a:cs typeface="Times New Roman"/>
              </a:rPr>
              <a:t>Number</a:t>
            </a:r>
            <a:r>
              <a:rPr sz="600" spc="-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of </a:t>
            </a:r>
            <a:r>
              <a:rPr sz="600" spc="-10" dirty="0">
                <a:latin typeface="Times New Roman"/>
                <a:cs typeface="Times New Roman"/>
              </a:rPr>
              <a:t>children</a:t>
            </a:r>
            <a:r>
              <a:rPr sz="600" dirty="0">
                <a:latin typeface="Times New Roman"/>
                <a:cs typeface="Times New Roman"/>
              </a:rPr>
              <a:t> </a:t>
            </a:r>
            <a:r>
              <a:rPr sz="600" spc="-25" dirty="0">
                <a:latin typeface="Times New Roman"/>
                <a:cs typeface="Times New Roman"/>
              </a:rPr>
              <a:t>(X)</a:t>
            </a:r>
            <a:endParaRPr sz="600" dirty="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882191" y="2957891"/>
            <a:ext cx="196215" cy="35560"/>
            <a:chOff x="1882191" y="2957891"/>
            <a:chExt cx="196215" cy="35560"/>
          </a:xfrm>
        </p:grpSpPr>
        <p:sp>
          <p:nvSpPr>
            <p:cNvPr id="38" name="object 38"/>
            <p:cNvSpPr/>
            <p:nvPr/>
          </p:nvSpPr>
          <p:spPr>
            <a:xfrm>
              <a:off x="1882191" y="2975451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5">
                  <a:moveTo>
                    <a:pt x="0" y="0"/>
                  </a:moveTo>
                  <a:lnTo>
                    <a:pt x="1475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25544" y="2957891"/>
              <a:ext cx="52705" cy="35560"/>
            </a:xfrm>
            <a:custGeom>
              <a:avLst/>
              <a:gdLst/>
              <a:ahLst/>
              <a:cxnLst/>
              <a:rect l="l" t="t" r="r" b="b"/>
              <a:pathLst>
                <a:path w="52705" h="35560">
                  <a:moveTo>
                    <a:pt x="0" y="0"/>
                  </a:moveTo>
                  <a:lnTo>
                    <a:pt x="0" y="35119"/>
                  </a:lnTo>
                  <a:lnTo>
                    <a:pt x="52360" y="17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20937" y="3167405"/>
            <a:ext cx="106172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Times New Roman"/>
                <a:cs typeface="Times New Roman"/>
              </a:rPr>
              <a:t>A</a:t>
            </a:r>
            <a:r>
              <a:rPr sz="600" spc="-1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=</a:t>
            </a:r>
            <a:r>
              <a:rPr sz="600" spc="12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Fuzzy</a:t>
            </a:r>
            <a:r>
              <a:rPr sz="600" spc="-1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set</a:t>
            </a:r>
            <a:r>
              <a:rPr sz="600" spc="-1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of</a:t>
            </a:r>
            <a:r>
              <a:rPr sz="600" spc="-1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“Happy</a:t>
            </a:r>
            <a:r>
              <a:rPr sz="600" spc="-15" dirty="0">
                <a:latin typeface="Times New Roman"/>
                <a:cs typeface="Times New Roman"/>
              </a:rPr>
              <a:t> </a:t>
            </a:r>
            <a:r>
              <a:rPr sz="600" spc="-10" dirty="0">
                <a:latin typeface="Times New Roman"/>
                <a:cs typeface="Times New Roman"/>
              </a:rPr>
              <a:t>family”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578841" y="2047649"/>
            <a:ext cx="1104900" cy="717550"/>
            <a:chOff x="2578841" y="2047649"/>
            <a:chExt cx="1104900" cy="717550"/>
          </a:xfrm>
        </p:grpSpPr>
        <p:sp>
          <p:nvSpPr>
            <p:cNvPr id="42" name="object 42"/>
            <p:cNvSpPr/>
            <p:nvPr/>
          </p:nvSpPr>
          <p:spPr>
            <a:xfrm>
              <a:off x="2602467" y="2112781"/>
              <a:ext cx="1016000" cy="628650"/>
            </a:xfrm>
            <a:custGeom>
              <a:avLst/>
              <a:gdLst/>
              <a:ahLst/>
              <a:cxnLst/>
              <a:rect l="l" t="t" r="r" b="b"/>
              <a:pathLst>
                <a:path w="1016000" h="628650">
                  <a:moveTo>
                    <a:pt x="0" y="0"/>
                  </a:moveTo>
                  <a:lnTo>
                    <a:pt x="0" y="628325"/>
                  </a:lnTo>
                  <a:lnTo>
                    <a:pt x="1015920" y="628325"/>
                  </a:lnTo>
                </a:path>
              </a:pathLst>
            </a:custGeom>
            <a:ln w="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78836" y="2047659"/>
              <a:ext cx="1104900" cy="717550"/>
            </a:xfrm>
            <a:custGeom>
              <a:avLst/>
              <a:gdLst/>
              <a:ahLst/>
              <a:cxnLst/>
              <a:rect l="l" t="t" r="r" b="b"/>
              <a:pathLst>
                <a:path w="1104900" h="717550">
                  <a:moveTo>
                    <a:pt x="47256" y="71196"/>
                  </a:moveTo>
                  <a:lnTo>
                    <a:pt x="23622" y="0"/>
                  </a:lnTo>
                  <a:lnTo>
                    <a:pt x="0" y="71196"/>
                  </a:lnTo>
                  <a:lnTo>
                    <a:pt x="47256" y="71196"/>
                  </a:lnTo>
                  <a:close/>
                </a:path>
                <a:path w="1104900" h="717550">
                  <a:moveTo>
                    <a:pt x="1104353" y="693458"/>
                  </a:moveTo>
                  <a:lnTo>
                    <a:pt x="1033475" y="669823"/>
                  </a:lnTo>
                  <a:lnTo>
                    <a:pt x="1033475" y="717080"/>
                  </a:lnTo>
                  <a:lnTo>
                    <a:pt x="1104353" y="6934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575720" y="2751394"/>
            <a:ext cx="5397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50" dirty="0">
                <a:latin typeface="Arial MT"/>
                <a:cs typeface="Arial MT"/>
              </a:rPr>
              <a:t>0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580757" y="2287121"/>
            <a:ext cx="985519" cy="455295"/>
            <a:chOff x="2580757" y="2287121"/>
            <a:chExt cx="985519" cy="455295"/>
          </a:xfrm>
        </p:grpSpPr>
        <p:sp>
          <p:nvSpPr>
            <p:cNvPr id="46" name="object 46"/>
            <p:cNvSpPr/>
            <p:nvPr/>
          </p:nvSpPr>
          <p:spPr>
            <a:xfrm>
              <a:off x="2580757" y="2290934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39">
                  <a:moveTo>
                    <a:pt x="40547" y="0"/>
                  </a:moveTo>
                  <a:lnTo>
                    <a:pt x="0" y="0"/>
                  </a:lnTo>
                </a:path>
              </a:pathLst>
            </a:custGeom>
            <a:ln w="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82992" y="2380968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39">
                  <a:moveTo>
                    <a:pt x="40547" y="0"/>
                  </a:moveTo>
                  <a:lnTo>
                    <a:pt x="0" y="0"/>
                  </a:lnTo>
                </a:path>
              </a:pathLst>
            </a:custGeom>
            <a:ln w="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81714" y="2471003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39">
                  <a:moveTo>
                    <a:pt x="40547" y="0"/>
                  </a:moveTo>
                  <a:lnTo>
                    <a:pt x="0" y="0"/>
                  </a:lnTo>
                </a:path>
              </a:pathLst>
            </a:custGeom>
            <a:ln w="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83949" y="2561037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39">
                  <a:moveTo>
                    <a:pt x="40547" y="0"/>
                  </a:moveTo>
                  <a:lnTo>
                    <a:pt x="0" y="0"/>
                  </a:lnTo>
                </a:path>
              </a:pathLst>
            </a:custGeom>
            <a:ln w="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81714" y="2651072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39">
                  <a:moveTo>
                    <a:pt x="40547" y="0"/>
                  </a:moveTo>
                  <a:lnTo>
                    <a:pt x="0" y="0"/>
                  </a:lnTo>
                </a:path>
              </a:pathLst>
            </a:custGeom>
            <a:ln w="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21304" y="2290934"/>
              <a:ext cx="944880" cy="0"/>
            </a:xfrm>
            <a:custGeom>
              <a:avLst/>
              <a:gdLst/>
              <a:ahLst/>
              <a:cxnLst/>
              <a:rect l="l" t="t" r="r" b="b"/>
              <a:pathLst>
                <a:path w="944879">
                  <a:moveTo>
                    <a:pt x="0" y="0"/>
                  </a:moveTo>
                  <a:lnTo>
                    <a:pt x="944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20346" y="2295843"/>
              <a:ext cx="927735" cy="445770"/>
            </a:xfrm>
            <a:custGeom>
              <a:avLst/>
              <a:gdLst/>
              <a:ahLst/>
              <a:cxnLst/>
              <a:rect l="l" t="t" r="r" b="b"/>
              <a:pathLst>
                <a:path w="927735" h="445769">
                  <a:moveTo>
                    <a:pt x="0" y="445263"/>
                  </a:moveTo>
                  <a:lnTo>
                    <a:pt x="57083" y="443797"/>
                  </a:lnTo>
                  <a:lnTo>
                    <a:pt x="106105" y="430929"/>
                  </a:lnTo>
                  <a:lnTo>
                    <a:pt x="148200" y="408897"/>
                  </a:lnTo>
                  <a:lnTo>
                    <a:pt x="184503" y="379938"/>
                  </a:lnTo>
                  <a:lnTo>
                    <a:pt x="216146" y="346289"/>
                  </a:lnTo>
                  <a:lnTo>
                    <a:pt x="243890" y="310058"/>
                  </a:lnTo>
                  <a:lnTo>
                    <a:pt x="268292" y="271375"/>
                  </a:lnTo>
                  <a:lnTo>
                    <a:pt x="289614" y="230087"/>
                  </a:lnTo>
                  <a:lnTo>
                    <a:pt x="308117" y="186040"/>
                  </a:lnTo>
                  <a:lnTo>
                    <a:pt x="324060" y="139082"/>
                  </a:lnTo>
                  <a:lnTo>
                    <a:pt x="334601" y="104286"/>
                  </a:lnTo>
                  <a:lnTo>
                    <a:pt x="346369" y="70718"/>
                  </a:lnTo>
                  <a:lnTo>
                    <a:pt x="361908" y="41161"/>
                  </a:lnTo>
                  <a:lnTo>
                    <a:pt x="383763" y="18398"/>
                  </a:lnTo>
                  <a:lnTo>
                    <a:pt x="412862" y="4843"/>
                  </a:lnTo>
                  <a:lnTo>
                    <a:pt x="446780" y="0"/>
                  </a:lnTo>
                  <a:lnTo>
                    <a:pt x="481595" y="2998"/>
                  </a:lnTo>
                  <a:lnTo>
                    <a:pt x="549657" y="39084"/>
                  </a:lnTo>
                  <a:lnTo>
                    <a:pt x="574432" y="75910"/>
                  </a:lnTo>
                  <a:lnTo>
                    <a:pt x="591545" y="120368"/>
                  </a:lnTo>
                  <a:lnTo>
                    <a:pt x="604827" y="169377"/>
                  </a:lnTo>
                  <a:lnTo>
                    <a:pt x="618109" y="219858"/>
                  </a:lnTo>
                  <a:lnTo>
                    <a:pt x="633853" y="266287"/>
                  </a:lnTo>
                  <a:lnTo>
                    <a:pt x="654027" y="309453"/>
                  </a:lnTo>
                  <a:lnTo>
                    <a:pt x="679708" y="347411"/>
                  </a:lnTo>
                  <a:lnTo>
                    <a:pt x="711974" y="378216"/>
                  </a:lnTo>
                  <a:lnTo>
                    <a:pt x="747444" y="398920"/>
                  </a:lnTo>
                  <a:lnTo>
                    <a:pt x="787925" y="414046"/>
                  </a:lnTo>
                  <a:lnTo>
                    <a:pt x="832222" y="425524"/>
                  </a:lnTo>
                  <a:lnTo>
                    <a:pt x="879140" y="435287"/>
                  </a:lnTo>
                  <a:lnTo>
                    <a:pt x="927482" y="4452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714283" y="2751394"/>
            <a:ext cx="829944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Arial MT"/>
                <a:cs typeface="Arial MT"/>
              </a:rPr>
              <a:t>10</a:t>
            </a:r>
            <a:r>
              <a:rPr sz="400" spc="254" dirty="0">
                <a:latin typeface="Arial MT"/>
                <a:cs typeface="Arial MT"/>
              </a:rPr>
              <a:t>  </a:t>
            </a:r>
            <a:r>
              <a:rPr sz="400" dirty="0">
                <a:latin typeface="Arial MT"/>
                <a:cs typeface="Arial MT"/>
              </a:rPr>
              <a:t>20</a:t>
            </a:r>
            <a:r>
              <a:rPr sz="400" spc="360" dirty="0">
                <a:latin typeface="Arial MT"/>
                <a:cs typeface="Arial MT"/>
              </a:rPr>
              <a:t>  </a:t>
            </a:r>
            <a:r>
              <a:rPr sz="400" dirty="0">
                <a:latin typeface="Arial MT"/>
                <a:cs typeface="Arial MT"/>
              </a:rPr>
              <a:t>30</a:t>
            </a:r>
            <a:r>
              <a:rPr sz="400" spc="320" dirty="0">
                <a:latin typeface="Arial MT"/>
                <a:cs typeface="Arial MT"/>
              </a:rPr>
              <a:t>  </a:t>
            </a:r>
            <a:r>
              <a:rPr sz="400" dirty="0">
                <a:latin typeface="Arial MT"/>
                <a:cs typeface="Arial MT"/>
              </a:rPr>
              <a:t>40</a:t>
            </a:r>
            <a:r>
              <a:rPr sz="400" spc="195" dirty="0">
                <a:latin typeface="Arial MT"/>
                <a:cs typeface="Arial MT"/>
              </a:rPr>
              <a:t>  </a:t>
            </a:r>
            <a:r>
              <a:rPr sz="400" dirty="0">
                <a:latin typeface="Arial MT"/>
                <a:cs typeface="Arial MT"/>
              </a:rPr>
              <a:t>50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spc="-25" dirty="0">
                <a:latin typeface="Arial MT"/>
                <a:cs typeface="Arial MT"/>
              </a:rPr>
              <a:t>60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464293" y="2227035"/>
            <a:ext cx="96520" cy="47625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400" spc="-25" dirty="0">
                <a:latin typeface="Arial MT"/>
                <a:cs typeface="Arial MT"/>
              </a:rPr>
              <a:t>1.0</a:t>
            </a:r>
            <a:endParaRPr sz="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400" spc="-25" dirty="0">
                <a:latin typeface="Arial MT"/>
                <a:cs typeface="Arial MT"/>
              </a:rPr>
              <a:t>0.8</a:t>
            </a:r>
            <a:endParaRPr sz="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25" dirty="0">
                <a:latin typeface="Arial MT"/>
                <a:cs typeface="Arial MT"/>
              </a:rPr>
              <a:t>0.6</a:t>
            </a:r>
            <a:endParaRPr sz="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400" spc="-25" dirty="0">
                <a:latin typeface="Arial MT"/>
                <a:cs typeface="Arial MT"/>
              </a:rPr>
              <a:t>0.4</a:t>
            </a:r>
            <a:endParaRPr sz="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400" spc="-25" dirty="0">
                <a:latin typeface="Arial MT"/>
                <a:cs typeface="Arial MT"/>
              </a:rPr>
              <a:t>0.2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94939" y="2421140"/>
            <a:ext cx="137795" cy="12192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50" spc="-25" dirty="0">
                <a:latin typeface="Times New Roman"/>
                <a:cs typeface="Times New Roman"/>
              </a:rPr>
              <a:t>µ</a:t>
            </a:r>
            <a:r>
              <a:rPr sz="675" spc="-37" baseline="-12345" dirty="0">
                <a:latin typeface="Times New Roman"/>
                <a:cs typeface="Times New Roman"/>
              </a:rPr>
              <a:t>B</a:t>
            </a:r>
            <a:endParaRPr sz="675" baseline="-12345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350882" y="2254856"/>
            <a:ext cx="35560" cy="139700"/>
            <a:chOff x="2350882" y="2254856"/>
            <a:chExt cx="35560" cy="139700"/>
          </a:xfrm>
        </p:grpSpPr>
        <p:sp>
          <p:nvSpPr>
            <p:cNvPr id="57" name="object 57"/>
            <p:cNvSpPr/>
            <p:nvPr/>
          </p:nvSpPr>
          <p:spPr>
            <a:xfrm>
              <a:off x="2368441" y="2303066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3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350882" y="2254856"/>
              <a:ext cx="35560" cy="52705"/>
            </a:xfrm>
            <a:custGeom>
              <a:avLst/>
              <a:gdLst/>
              <a:ahLst/>
              <a:cxnLst/>
              <a:rect l="l" t="t" r="r" b="b"/>
              <a:pathLst>
                <a:path w="35560" h="52705">
                  <a:moveTo>
                    <a:pt x="17559" y="0"/>
                  </a:moveTo>
                  <a:lnTo>
                    <a:pt x="0" y="52679"/>
                  </a:lnTo>
                  <a:lnTo>
                    <a:pt x="35119" y="52679"/>
                  </a:lnTo>
                  <a:lnTo>
                    <a:pt x="17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886051" y="2921247"/>
            <a:ext cx="27749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Times New Roman"/>
                <a:cs typeface="Times New Roman"/>
              </a:rPr>
              <a:t>Age</a:t>
            </a:r>
            <a:r>
              <a:rPr sz="600" spc="-20" dirty="0">
                <a:latin typeface="Times New Roman"/>
                <a:cs typeface="Times New Roman"/>
              </a:rPr>
              <a:t> </a:t>
            </a:r>
            <a:r>
              <a:rPr sz="600" spc="-25" dirty="0">
                <a:latin typeface="Times New Roman"/>
                <a:cs typeface="Times New Roman"/>
              </a:rPr>
              <a:t>(X)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217384" y="2966831"/>
            <a:ext cx="196215" cy="35560"/>
            <a:chOff x="3217384" y="2966831"/>
            <a:chExt cx="196215" cy="35560"/>
          </a:xfrm>
        </p:grpSpPr>
        <p:sp>
          <p:nvSpPr>
            <p:cNvPr id="61" name="object 61"/>
            <p:cNvSpPr/>
            <p:nvPr/>
          </p:nvSpPr>
          <p:spPr>
            <a:xfrm>
              <a:off x="3217384" y="2984391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0" y="0"/>
                  </a:moveTo>
                  <a:lnTo>
                    <a:pt x="1475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60417" y="2966831"/>
              <a:ext cx="52705" cy="35560"/>
            </a:xfrm>
            <a:custGeom>
              <a:avLst/>
              <a:gdLst/>
              <a:ahLst/>
              <a:cxnLst/>
              <a:rect l="l" t="t" r="r" b="b"/>
              <a:pathLst>
                <a:path w="52704" h="35560">
                  <a:moveTo>
                    <a:pt x="0" y="0"/>
                  </a:moveTo>
                  <a:lnTo>
                    <a:pt x="0" y="35119"/>
                  </a:lnTo>
                  <a:lnTo>
                    <a:pt x="52679" y="17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746530" y="3167405"/>
            <a:ext cx="55816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Times New Roman"/>
                <a:cs typeface="Times New Roman"/>
              </a:rPr>
              <a:t>B</a:t>
            </a:r>
            <a:r>
              <a:rPr sz="600" spc="-1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=</a:t>
            </a:r>
            <a:r>
              <a:rPr sz="600" spc="-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“Young</a:t>
            </a:r>
            <a:r>
              <a:rPr sz="600" spc="-5" dirty="0">
                <a:latin typeface="Times New Roman"/>
                <a:cs typeface="Times New Roman"/>
              </a:rPr>
              <a:t> </a:t>
            </a:r>
            <a:r>
              <a:rPr sz="600" spc="-20" dirty="0">
                <a:latin typeface="Times New Roman"/>
                <a:cs typeface="Times New Roman"/>
              </a:rPr>
              <a:t>age”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125" dirty="0"/>
              <a:t> </a:t>
            </a:r>
            <a:r>
              <a:rPr dirty="0"/>
              <a:t>membership</a:t>
            </a:r>
            <a:r>
              <a:rPr spc="13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76960"/>
            <a:ext cx="4246245" cy="7442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5875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So,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discrete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universe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course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trivial. </a:t>
            </a:r>
            <a:r>
              <a:rPr sz="1100" spc="-25" dirty="0">
                <a:latin typeface="Arial MT"/>
                <a:cs typeface="Arial MT"/>
              </a:rPr>
              <a:t>However,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continuous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universe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 </a:t>
            </a:r>
            <a:r>
              <a:rPr sz="1100" dirty="0">
                <a:latin typeface="Arial MT"/>
                <a:cs typeface="Arial MT"/>
              </a:rPr>
              <a:t>discourse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needs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special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attention.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figures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typical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examples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functions.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6544" y="2359880"/>
            <a:ext cx="949960" cy="616585"/>
            <a:chOff x="1146544" y="2359880"/>
            <a:chExt cx="949960" cy="616585"/>
          </a:xfrm>
        </p:grpSpPr>
        <p:sp>
          <p:nvSpPr>
            <p:cNvPr id="5" name="object 5"/>
            <p:cNvSpPr/>
            <p:nvPr/>
          </p:nvSpPr>
          <p:spPr>
            <a:xfrm>
              <a:off x="1167132" y="2415589"/>
              <a:ext cx="873760" cy="541020"/>
            </a:xfrm>
            <a:custGeom>
              <a:avLst/>
              <a:gdLst/>
              <a:ahLst/>
              <a:cxnLst/>
              <a:rect l="l" t="t" r="r" b="b"/>
              <a:pathLst>
                <a:path w="873760" h="541019">
                  <a:moveTo>
                    <a:pt x="0" y="0"/>
                  </a:moveTo>
                  <a:lnTo>
                    <a:pt x="0" y="540541"/>
                  </a:lnTo>
                  <a:lnTo>
                    <a:pt x="873182" y="540541"/>
                  </a:lnTo>
                </a:path>
              </a:pathLst>
            </a:custGeom>
            <a:ln w="6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6543" y="2359888"/>
              <a:ext cx="949960" cy="616585"/>
            </a:xfrm>
            <a:custGeom>
              <a:avLst/>
              <a:gdLst/>
              <a:ahLst/>
              <a:cxnLst/>
              <a:rect l="l" t="t" r="r" b="b"/>
              <a:pathLst>
                <a:path w="949960" h="616585">
                  <a:moveTo>
                    <a:pt x="40767" y="60960"/>
                  </a:moveTo>
                  <a:lnTo>
                    <a:pt x="20586" y="0"/>
                  </a:lnTo>
                  <a:lnTo>
                    <a:pt x="0" y="60960"/>
                  </a:lnTo>
                  <a:lnTo>
                    <a:pt x="40767" y="60960"/>
                  </a:lnTo>
                  <a:close/>
                </a:path>
                <a:path w="949960" h="616585">
                  <a:moveTo>
                    <a:pt x="949477" y="596252"/>
                  </a:moveTo>
                  <a:lnTo>
                    <a:pt x="888517" y="575665"/>
                  </a:lnTo>
                  <a:lnTo>
                    <a:pt x="888517" y="616432"/>
                  </a:lnTo>
                  <a:lnTo>
                    <a:pt x="949477" y="5962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67132" y="2669511"/>
              <a:ext cx="781685" cy="287020"/>
            </a:xfrm>
            <a:custGeom>
              <a:avLst/>
              <a:gdLst/>
              <a:ahLst/>
              <a:cxnLst/>
              <a:rect l="l" t="t" r="r" b="b"/>
              <a:pathLst>
                <a:path w="781685" h="287019">
                  <a:moveTo>
                    <a:pt x="0" y="154613"/>
                  </a:moveTo>
                  <a:lnTo>
                    <a:pt x="193367" y="154613"/>
                  </a:lnTo>
                  <a:lnTo>
                    <a:pt x="286216" y="0"/>
                  </a:lnTo>
                  <a:lnTo>
                    <a:pt x="518338" y="0"/>
                  </a:lnTo>
                  <a:lnTo>
                    <a:pt x="595846" y="201441"/>
                  </a:lnTo>
                  <a:lnTo>
                    <a:pt x="735120" y="201441"/>
                  </a:lnTo>
                  <a:lnTo>
                    <a:pt x="781544" y="2866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67132" y="2669511"/>
              <a:ext cx="828040" cy="0"/>
            </a:xfrm>
            <a:custGeom>
              <a:avLst/>
              <a:gdLst/>
              <a:ahLst/>
              <a:cxnLst/>
              <a:rect l="l" t="t" r="r" b="b"/>
              <a:pathLst>
                <a:path w="828039">
                  <a:moveTo>
                    <a:pt x="0" y="0"/>
                  </a:moveTo>
                  <a:lnTo>
                    <a:pt x="827968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965690" y="2579084"/>
            <a:ext cx="0" cy="78740"/>
          </a:xfrm>
          <a:custGeom>
            <a:avLst/>
            <a:gdLst/>
            <a:ahLst/>
            <a:cxnLst/>
            <a:rect l="l" t="t" r="r" b="b"/>
            <a:pathLst>
              <a:path h="78739">
                <a:moveTo>
                  <a:pt x="0" y="787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0754" y="2537908"/>
            <a:ext cx="30480" cy="45720"/>
          </a:xfrm>
          <a:custGeom>
            <a:avLst/>
            <a:gdLst/>
            <a:ahLst/>
            <a:cxnLst/>
            <a:rect l="l" t="t" r="r" b="b"/>
            <a:pathLst>
              <a:path w="30480" h="45719">
                <a:moveTo>
                  <a:pt x="14936" y="0"/>
                </a:moveTo>
                <a:lnTo>
                  <a:pt x="0" y="45213"/>
                </a:lnTo>
                <a:lnTo>
                  <a:pt x="29873" y="45213"/>
                </a:lnTo>
                <a:lnTo>
                  <a:pt x="149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140370" y="1257805"/>
            <a:ext cx="949960" cy="616585"/>
            <a:chOff x="3140370" y="1257805"/>
            <a:chExt cx="949960" cy="616585"/>
          </a:xfrm>
        </p:grpSpPr>
        <p:sp>
          <p:nvSpPr>
            <p:cNvPr id="12" name="object 12"/>
            <p:cNvSpPr/>
            <p:nvPr/>
          </p:nvSpPr>
          <p:spPr>
            <a:xfrm>
              <a:off x="3160555" y="1313515"/>
              <a:ext cx="873760" cy="540385"/>
            </a:xfrm>
            <a:custGeom>
              <a:avLst/>
              <a:gdLst/>
              <a:ahLst/>
              <a:cxnLst/>
              <a:rect l="l" t="t" r="r" b="b"/>
              <a:pathLst>
                <a:path w="873760" h="540385">
                  <a:moveTo>
                    <a:pt x="0" y="0"/>
                  </a:moveTo>
                  <a:lnTo>
                    <a:pt x="0" y="540137"/>
                  </a:lnTo>
                  <a:lnTo>
                    <a:pt x="873585" y="540137"/>
                  </a:lnTo>
                </a:path>
              </a:pathLst>
            </a:custGeom>
            <a:ln w="6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40367" y="1257808"/>
              <a:ext cx="949960" cy="616585"/>
            </a:xfrm>
            <a:custGeom>
              <a:avLst/>
              <a:gdLst/>
              <a:ahLst/>
              <a:cxnLst/>
              <a:rect l="l" t="t" r="r" b="b"/>
              <a:pathLst>
                <a:path w="949960" h="616585">
                  <a:moveTo>
                    <a:pt x="40767" y="60960"/>
                  </a:moveTo>
                  <a:lnTo>
                    <a:pt x="20180" y="0"/>
                  </a:lnTo>
                  <a:lnTo>
                    <a:pt x="0" y="60960"/>
                  </a:lnTo>
                  <a:lnTo>
                    <a:pt x="40767" y="60960"/>
                  </a:lnTo>
                  <a:close/>
                </a:path>
                <a:path w="949960" h="616585">
                  <a:moveTo>
                    <a:pt x="949477" y="595845"/>
                  </a:moveTo>
                  <a:lnTo>
                    <a:pt x="888517" y="575665"/>
                  </a:lnTo>
                  <a:lnTo>
                    <a:pt x="888517" y="616445"/>
                  </a:lnTo>
                  <a:lnTo>
                    <a:pt x="949477" y="595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75895" y="1470954"/>
              <a:ext cx="798195" cy="382905"/>
            </a:xfrm>
            <a:custGeom>
              <a:avLst/>
              <a:gdLst/>
              <a:ahLst/>
              <a:cxnLst/>
              <a:rect l="l" t="t" r="r" b="b"/>
              <a:pathLst>
                <a:path w="798195" h="382905">
                  <a:moveTo>
                    <a:pt x="0" y="382698"/>
                  </a:moveTo>
                  <a:lnTo>
                    <a:pt x="60414" y="379550"/>
                  </a:lnTo>
                  <a:lnTo>
                    <a:pt x="110308" y="361757"/>
                  </a:lnTo>
                  <a:lnTo>
                    <a:pt x="151573" y="333139"/>
                  </a:lnTo>
                  <a:lnTo>
                    <a:pt x="186101" y="297519"/>
                  </a:lnTo>
                  <a:lnTo>
                    <a:pt x="215312" y="258349"/>
                  </a:lnTo>
                  <a:lnTo>
                    <a:pt x="240246" y="215772"/>
                  </a:lnTo>
                  <a:lnTo>
                    <a:pt x="261320" y="169562"/>
                  </a:lnTo>
                  <a:lnTo>
                    <a:pt x="278950" y="119492"/>
                  </a:lnTo>
                  <a:lnTo>
                    <a:pt x="287862" y="89543"/>
                  </a:lnTo>
                  <a:lnTo>
                    <a:pt x="297873" y="60654"/>
                  </a:lnTo>
                  <a:lnTo>
                    <a:pt x="311138" y="35247"/>
                  </a:lnTo>
                  <a:lnTo>
                    <a:pt x="329815" y="15743"/>
                  </a:lnTo>
                  <a:lnTo>
                    <a:pt x="355007" y="4200"/>
                  </a:lnTo>
                  <a:lnTo>
                    <a:pt x="384212" y="0"/>
                  </a:lnTo>
                  <a:lnTo>
                    <a:pt x="414173" y="2459"/>
                  </a:lnTo>
                  <a:lnTo>
                    <a:pt x="478808" y="40533"/>
                  </a:lnTo>
                  <a:lnTo>
                    <a:pt x="501938" y="83563"/>
                  </a:lnTo>
                  <a:lnTo>
                    <a:pt x="517423" y="134769"/>
                  </a:lnTo>
                  <a:lnTo>
                    <a:pt x="531660" y="188927"/>
                  </a:lnTo>
                  <a:lnTo>
                    <a:pt x="545127" y="228917"/>
                  </a:lnTo>
                  <a:lnTo>
                    <a:pt x="562492" y="266031"/>
                  </a:lnTo>
                  <a:lnTo>
                    <a:pt x="584625" y="298604"/>
                  </a:lnTo>
                  <a:lnTo>
                    <a:pt x="612398" y="324970"/>
                  </a:lnTo>
                  <a:lnTo>
                    <a:pt x="651114" y="346479"/>
                  </a:lnTo>
                  <a:lnTo>
                    <a:pt x="696264" y="361101"/>
                  </a:lnTo>
                  <a:lnTo>
                    <a:pt x="745805" y="372088"/>
                  </a:lnTo>
                  <a:lnTo>
                    <a:pt x="797692" y="3826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04284" y="1599004"/>
            <a:ext cx="98425" cy="6350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spc="-50" dirty="0">
                <a:latin typeface="Times New Roman"/>
                <a:cs typeface="Times New Roman"/>
              </a:rPr>
              <a:t>µ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44177" y="1435833"/>
            <a:ext cx="30480" cy="120014"/>
            <a:chOff x="2944177" y="1435833"/>
            <a:chExt cx="30480" cy="120014"/>
          </a:xfrm>
        </p:grpSpPr>
        <p:sp>
          <p:nvSpPr>
            <p:cNvPr id="17" name="object 17"/>
            <p:cNvSpPr/>
            <p:nvPr/>
          </p:nvSpPr>
          <p:spPr>
            <a:xfrm>
              <a:off x="2959517" y="147700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787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44177" y="1435833"/>
              <a:ext cx="30480" cy="45720"/>
            </a:xfrm>
            <a:custGeom>
              <a:avLst/>
              <a:gdLst/>
              <a:ahLst/>
              <a:cxnLst/>
              <a:rect l="l" t="t" r="r" b="b"/>
              <a:pathLst>
                <a:path w="30480" h="45719">
                  <a:moveTo>
                    <a:pt x="15340" y="0"/>
                  </a:moveTo>
                  <a:lnTo>
                    <a:pt x="0" y="45213"/>
                  </a:lnTo>
                  <a:lnTo>
                    <a:pt x="30276" y="45213"/>
                  </a:lnTo>
                  <a:lnTo>
                    <a:pt x="15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43142" y="1241254"/>
            <a:ext cx="949960" cy="616585"/>
            <a:chOff x="643142" y="1241254"/>
            <a:chExt cx="949960" cy="616585"/>
          </a:xfrm>
        </p:grpSpPr>
        <p:sp>
          <p:nvSpPr>
            <p:cNvPr id="20" name="object 20"/>
            <p:cNvSpPr/>
            <p:nvPr/>
          </p:nvSpPr>
          <p:spPr>
            <a:xfrm>
              <a:off x="663326" y="1296963"/>
              <a:ext cx="873760" cy="540385"/>
            </a:xfrm>
            <a:custGeom>
              <a:avLst/>
              <a:gdLst/>
              <a:ahLst/>
              <a:cxnLst/>
              <a:rect l="l" t="t" r="r" b="b"/>
              <a:pathLst>
                <a:path w="873760" h="540385">
                  <a:moveTo>
                    <a:pt x="0" y="0"/>
                  </a:moveTo>
                  <a:lnTo>
                    <a:pt x="0" y="540137"/>
                  </a:lnTo>
                  <a:lnTo>
                    <a:pt x="873585" y="540137"/>
                  </a:lnTo>
                </a:path>
              </a:pathLst>
            </a:custGeom>
            <a:ln w="6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3140" y="1241259"/>
              <a:ext cx="949960" cy="616585"/>
            </a:xfrm>
            <a:custGeom>
              <a:avLst/>
              <a:gdLst/>
              <a:ahLst/>
              <a:cxnLst/>
              <a:rect l="l" t="t" r="r" b="b"/>
              <a:pathLst>
                <a:path w="949960" h="616585">
                  <a:moveTo>
                    <a:pt x="40767" y="60960"/>
                  </a:moveTo>
                  <a:lnTo>
                    <a:pt x="20180" y="0"/>
                  </a:lnTo>
                  <a:lnTo>
                    <a:pt x="0" y="60960"/>
                  </a:lnTo>
                  <a:lnTo>
                    <a:pt x="40767" y="60960"/>
                  </a:lnTo>
                  <a:close/>
                </a:path>
                <a:path w="949960" h="616585">
                  <a:moveTo>
                    <a:pt x="949477" y="595845"/>
                  </a:moveTo>
                  <a:lnTo>
                    <a:pt x="888517" y="575665"/>
                  </a:lnTo>
                  <a:lnTo>
                    <a:pt x="888517" y="616432"/>
                  </a:lnTo>
                  <a:lnTo>
                    <a:pt x="949477" y="595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3326" y="1497598"/>
              <a:ext cx="402590" cy="333375"/>
            </a:xfrm>
            <a:custGeom>
              <a:avLst/>
              <a:gdLst/>
              <a:ahLst/>
              <a:cxnLst/>
              <a:rect l="l" t="t" r="r" b="b"/>
              <a:pathLst>
                <a:path w="402590" h="333375">
                  <a:moveTo>
                    <a:pt x="0" y="333044"/>
                  </a:moveTo>
                  <a:lnTo>
                    <a:pt x="402479" y="0"/>
                  </a:lnTo>
                </a:path>
              </a:pathLst>
            </a:custGeom>
            <a:ln w="3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65806" y="1497598"/>
              <a:ext cx="348615" cy="339725"/>
            </a:xfrm>
            <a:custGeom>
              <a:avLst/>
              <a:gdLst/>
              <a:ahLst/>
              <a:cxnLst/>
              <a:rect l="l" t="t" r="r" b="b"/>
              <a:pathLst>
                <a:path w="348615" h="339725">
                  <a:moveTo>
                    <a:pt x="0" y="0"/>
                  </a:moveTo>
                  <a:lnTo>
                    <a:pt x="348384" y="339503"/>
                  </a:lnTo>
                </a:path>
              </a:pathLst>
            </a:custGeom>
            <a:ln w="3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46948" y="1419282"/>
            <a:ext cx="30480" cy="120014"/>
            <a:chOff x="446948" y="1419282"/>
            <a:chExt cx="30480" cy="120014"/>
          </a:xfrm>
        </p:grpSpPr>
        <p:sp>
          <p:nvSpPr>
            <p:cNvPr id="25" name="object 25"/>
            <p:cNvSpPr/>
            <p:nvPr/>
          </p:nvSpPr>
          <p:spPr>
            <a:xfrm>
              <a:off x="462289" y="1460458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787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948" y="1419282"/>
              <a:ext cx="30480" cy="45720"/>
            </a:xfrm>
            <a:custGeom>
              <a:avLst/>
              <a:gdLst/>
              <a:ahLst/>
              <a:cxnLst/>
              <a:rect l="l" t="t" r="r" b="b"/>
              <a:pathLst>
                <a:path w="30479" h="45719">
                  <a:moveTo>
                    <a:pt x="15340" y="0"/>
                  </a:moveTo>
                  <a:lnTo>
                    <a:pt x="0" y="45213"/>
                  </a:lnTo>
                  <a:lnTo>
                    <a:pt x="30276" y="45213"/>
                  </a:lnTo>
                  <a:lnTo>
                    <a:pt x="15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21214" y="1865173"/>
            <a:ext cx="58419" cy="10413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00" spc="-50" dirty="0">
                <a:latin typeface="Times New Roman"/>
                <a:cs typeface="Times New Roman"/>
              </a:rPr>
              <a:t>x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04560" y="1908554"/>
            <a:ext cx="168910" cy="30480"/>
            <a:chOff x="1104560" y="1908554"/>
            <a:chExt cx="168910" cy="30480"/>
          </a:xfrm>
        </p:grpSpPr>
        <p:sp>
          <p:nvSpPr>
            <p:cNvPr id="29" name="object 29"/>
            <p:cNvSpPr/>
            <p:nvPr/>
          </p:nvSpPr>
          <p:spPr>
            <a:xfrm>
              <a:off x="1104560" y="1923491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67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27685" y="1908554"/>
              <a:ext cx="45720" cy="30480"/>
            </a:xfrm>
            <a:custGeom>
              <a:avLst/>
              <a:gdLst/>
              <a:ahLst/>
              <a:cxnLst/>
              <a:rect l="l" t="t" r="r" b="b"/>
              <a:pathLst>
                <a:path w="45719" h="30480">
                  <a:moveTo>
                    <a:pt x="0" y="0"/>
                  </a:moveTo>
                  <a:lnTo>
                    <a:pt x="0" y="29873"/>
                  </a:lnTo>
                  <a:lnTo>
                    <a:pt x="45213" y="14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897408" y="1262650"/>
            <a:ext cx="949960" cy="617220"/>
            <a:chOff x="1897408" y="1262650"/>
            <a:chExt cx="949960" cy="617220"/>
          </a:xfrm>
        </p:grpSpPr>
        <p:sp>
          <p:nvSpPr>
            <p:cNvPr id="32" name="object 32"/>
            <p:cNvSpPr/>
            <p:nvPr/>
          </p:nvSpPr>
          <p:spPr>
            <a:xfrm>
              <a:off x="1917996" y="1318763"/>
              <a:ext cx="873760" cy="540385"/>
            </a:xfrm>
            <a:custGeom>
              <a:avLst/>
              <a:gdLst/>
              <a:ahLst/>
              <a:cxnLst/>
              <a:rect l="l" t="t" r="r" b="b"/>
              <a:pathLst>
                <a:path w="873760" h="540385">
                  <a:moveTo>
                    <a:pt x="0" y="0"/>
                  </a:moveTo>
                  <a:lnTo>
                    <a:pt x="0" y="540137"/>
                  </a:lnTo>
                  <a:lnTo>
                    <a:pt x="873182" y="540137"/>
                  </a:lnTo>
                </a:path>
              </a:pathLst>
            </a:custGeom>
            <a:ln w="6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97405" y="1262659"/>
              <a:ext cx="949960" cy="617220"/>
            </a:xfrm>
            <a:custGeom>
              <a:avLst/>
              <a:gdLst/>
              <a:ahLst/>
              <a:cxnLst/>
              <a:rect l="l" t="t" r="r" b="b"/>
              <a:pathLst>
                <a:path w="949960" h="617219">
                  <a:moveTo>
                    <a:pt x="40767" y="60960"/>
                  </a:moveTo>
                  <a:lnTo>
                    <a:pt x="20586" y="0"/>
                  </a:lnTo>
                  <a:lnTo>
                    <a:pt x="0" y="60960"/>
                  </a:lnTo>
                  <a:lnTo>
                    <a:pt x="40767" y="60960"/>
                  </a:lnTo>
                  <a:close/>
                </a:path>
                <a:path w="949960" h="617219">
                  <a:moveTo>
                    <a:pt x="949477" y="596252"/>
                  </a:moveTo>
                  <a:lnTo>
                    <a:pt x="888517" y="576059"/>
                  </a:lnTo>
                  <a:lnTo>
                    <a:pt x="888517" y="616839"/>
                  </a:lnTo>
                  <a:lnTo>
                    <a:pt x="949477" y="5962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17996" y="1536352"/>
              <a:ext cx="232410" cy="322580"/>
            </a:xfrm>
            <a:custGeom>
              <a:avLst/>
              <a:gdLst/>
              <a:ahLst/>
              <a:cxnLst/>
              <a:rect l="l" t="t" r="r" b="b"/>
              <a:pathLst>
                <a:path w="232410" h="322580">
                  <a:moveTo>
                    <a:pt x="0" y="322548"/>
                  </a:moveTo>
                  <a:lnTo>
                    <a:pt x="232121" y="0"/>
                  </a:lnTo>
                </a:path>
              </a:pathLst>
            </a:custGeom>
            <a:ln w="3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49714" y="1537159"/>
              <a:ext cx="387985" cy="0"/>
            </a:xfrm>
            <a:custGeom>
              <a:avLst/>
              <a:gdLst/>
              <a:ahLst/>
              <a:cxnLst/>
              <a:rect l="l" t="t" r="r" b="b"/>
              <a:pathLst>
                <a:path w="387985">
                  <a:moveTo>
                    <a:pt x="0" y="0"/>
                  </a:moveTo>
                  <a:lnTo>
                    <a:pt x="387542" y="0"/>
                  </a:lnTo>
                </a:path>
              </a:pathLst>
            </a:custGeom>
            <a:ln w="3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37257" y="1537159"/>
              <a:ext cx="233045" cy="321945"/>
            </a:xfrm>
            <a:custGeom>
              <a:avLst/>
              <a:gdLst/>
              <a:ahLst/>
              <a:cxnLst/>
              <a:rect l="l" t="t" r="r" b="b"/>
              <a:pathLst>
                <a:path w="233044" h="321944">
                  <a:moveTo>
                    <a:pt x="0" y="0"/>
                  </a:moveTo>
                  <a:lnTo>
                    <a:pt x="232525" y="321741"/>
                  </a:lnTo>
                </a:path>
              </a:pathLst>
            </a:custGeom>
            <a:ln w="3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701618" y="1441081"/>
            <a:ext cx="30480" cy="120014"/>
            <a:chOff x="1701618" y="1441081"/>
            <a:chExt cx="30480" cy="120014"/>
          </a:xfrm>
        </p:grpSpPr>
        <p:sp>
          <p:nvSpPr>
            <p:cNvPr id="38" name="object 38"/>
            <p:cNvSpPr/>
            <p:nvPr/>
          </p:nvSpPr>
          <p:spPr>
            <a:xfrm>
              <a:off x="1716555" y="1482257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40">
                  <a:moveTo>
                    <a:pt x="0" y="787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01618" y="1441081"/>
              <a:ext cx="30480" cy="45720"/>
            </a:xfrm>
            <a:custGeom>
              <a:avLst/>
              <a:gdLst/>
              <a:ahLst/>
              <a:cxnLst/>
              <a:rect l="l" t="t" r="r" b="b"/>
              <a:pathLst>
                <a:path w="30480" h="45719">
                  <a:moveTo>
                    <a:pt x="14936" y="0"/>
                  </a:moveTo>
                  <a:lnTo>
                    <a:pt x="0" y="45213"/>
                  </a:lnTo>
                  <a:lnTo>
                    <a:pt x="29873" y="45213"/>
                  </a:lnTo>
                  <a:lnTo>
                    <a:pt x="149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275884" y="1886973"/>
            <a:ext cx="58419" cy="10413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00" spc="-50" dirty="0">
                <a:latin typeface="Times New Roman"/>
                <a:cs typeface="Times New Roman"/>
              </a:rPr>
              <a:t>x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358826" y="1927528"/>
            <a:ext cx="168910" cy="35560"/>
            <a:chOff x="2358826" y="1927528"/>
            <a:chExt cx="168910" cy="35560"/>
          </a:xfrm>
        </p:grpSpPr>
        <p:sp>
          <p:nvSpPr>
            <p:cNvPr id="42" name="object 42"/>
            <p:cNvSpPr/>
            <p:nvPr/>
          </p:nvSpPr>
          <p:spPr>
            <a:xfrm>
              <a:off x="2358826" y="1945290"/>
              <a:ext cx="120014" cy="0"/>
            </a:xfrm>
            <a:custGeom>
              <a:avLst/>
              <a:gdLst/>
              <a:ahLst/>
              <a:cxnLst/>
              <a:rect l="l" t="t" r="r" b="b"/>
              <a:pathLst>
                <a:path w="120014">
                  <a:moveTo>
                    <a:pt x="0" y="0"/>
                  </a:moveTo>
                  <a:lnTo>
                    <a:pt x="119896" y="0"/>
                  </a:lnTo>
                </a:path>
              </a:pathLst>
            </a:custGeom>
            <a:ln w="3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74281" y="1927528"/>
              <a:ext cx="53340" cy="35560"/>
            </a:xfrm>
            <a:custGeom>
              <a:avLst/>
              <a:gdLst/>
              <a:ahLst/>
              <a:cxnLst/>
              <a:rect l="l" t="t" r="r" b="b"/>
              <a:pathLst>
                <a:path w="53339" h="35560">
                  <a:moveTo>
                    <a:pt x="0" y="0"/>
                  </a:moveTo>
                  <a:lnTo>
                    <a:pt x="0" y="35524"/>
                  </a:lnTo>
                  <a:lnTo>
                    <a:pt x="52883" y="17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471211" y="1896257"/>
            <a:ext cx="58419" cy="10413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00" spc="-50" dirty="0">
                <a:latin typeface="Times New Roman"/>
                <a:cs typeface="Times New Roman"/>
              </a:rPr>
              <a:t>x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554153" y="1936813"/>
            <a:ext cx="168910" cy="35560"/>
            <a:chOff x="3554153" y="1936813"/>
            <a:chExt cx="168910" cy="35560"/>
          </a:xfrm>
        </p:grpSpPr>
        <p:sp>
          <p:nvSpPr>
            <p:cNvPr id="46" name="object 46"/>
            <p:cNvSpPr/>
            <p:nvPr/>
          </p:nvSpPr>
          <p:spPr>
            <a:xfrm>
              <a:off x="3554153" y="1954575"/>
              <a:ext cx="120014" cy="0"/>
            </a:xfrm>
            <a:custGeom>
              <a:avLst/>
              <a:gdLst/>
              <a:ahLst/>
              <a:cxnLst/>
              <a:rect l="l" t="t" r="r" b="b"/>
              <a:pathLst>
                <a:path w="120014">
                  <a:moveTo>
                    <a:pt x="0" y="0"/>
                  </a:moveTo>
                  <a:lnTo>
                    <a:pt x="119896" y="0"/>
                  </a:lnTo>
                </a:path>
              </a:pathLst>
            </a:custGeom>
            <a:ln w="3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69609" y="1936813"/>
              <a:ext cx="53340" cy="35560"/>
            </a:xfrm>
            <a:custGeom>
              <a:avLst/>
              <a:gdLst/>
              <a:ahLst/>
              <a:cxnLst/>
              <a:rect l="l" t="t" r="r" b="b"/>
              <a:pathLst>
                <a:path w="53339" h="35560">
                  <a:moveTo>
                    <a:pt x="0" y="0"/>
                  </a:moveTo>
                  <a:lnTo>
                    <a:pt x="0" y="35524"/>
                  </a:lnTo>
                  <a:lnTo>
                    <a:pt x="52883" y="17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96070" y="2070652"/>
            <a:ext cx="387350" cy="10413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00" dirty="0">
                <a:latin typeface="Times New Roman"/>
                <a:cs typeface="Times New Roman"/>
              </a:rPr>
              <a:t>&lt;</a:t>
            </a:r>
            <a:r>
              <a:rPr sz="500" spc="35" dirty="0">
                <a:latin typeface="Times New Roman"/>
                <a:cs typeface="Times New Roman"/>
              </a:rPr>
              <a:t> </a:t>
            </a:r>
            <a:r>
              <a:rPr sz="500" dirty="0">
                <a:latin typeface="Times New Roman"/>
                <a:cs typeface="Times New Roman"/>
              </a:rPr>
              <a:t>triangular</a:t>
            </a:r>
            <a:r>
              <a:rPr sz="500" spc="35" dirty="0">
                <a:latin typeface="Times New Roman"/>
                <a:cs typeface="Times New Roman"/>
              </a:rPr>
              <a:t> </a:t>
            </a:r>
            <a:r>
              <a:rPr sz="500" spc="-50" dirty="0">
                <a:latin typeface="Times New Roman"/>
                <a:cs typeface="Times New Roman"/>
              </a:rPr>
              <a:t>&gt;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92978" y="2070652"/>
            <a:ext cx="423545" cy="10413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00" dirty="0">
                <a:latin typeface="Times New Roman"/>
                <a:cs typeface="Times New Roman"/>
              </a:rPr>
              <a:t>&lt;</a:t>
            </a:r>
            <a:r>
              <a:rPr sz="500" spc="25" dirty="0">
                <a:latin typeface="Times New Roman"/>
                <a:cs typeface="Times New Roman"/>
              </a:rPr>
              <a:t> </a:t>
            </a:r>
            <a:r>
              <a:rPr sz="500" dirty="0">
                <a:latin typeface="Times New Roman"/>
                <a:cs typeface="Times New Roman"/>
              </a:rPr>
              <a:t>trapezoidal</a:t>
            </a:r>
            <a:r>
              <a:rPr sz="500" spc="25" dirty="0">
                <a:latin typeface="Times New Roman"/>
                <a:cs typeface="Times New Roman"/>
              </a:rPr>
              <a:t> </a:t>
            </a:r>
            <a:r>
              <a:rPr sz="500" spc="-50" dirty="0">
                <a:latin typeface="Times New Roman"/>
                <a:cs typeface="Times New Roman"/>
              </a:rPr>
              <a:t>&gt;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09433" y="2046847"/>
            <a:ext cx="278130" cy="10413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00" dirty="0">
                <a:latin typeface="Times New Roman"/>
                <a:cs typeface="Times New Roman"/>
              </a:rPr>
              <a:t>&lt;</a:t>
            </a:r>
            <a:r>
              <a:rPr sz="500" spc="15" dirty="0">
                <a:latin typeface="Times New Roman"/>
                <a:cs typeface="Times New Roman"/>
              </a:rPr>
              <a:t> </a:t>
            </a:r>
            <a:r>
              <a:rPr sz="500" dirty="0">
                <a:latin typeface="Times New Roman"/>
                <a:cs typeface="Times New Roman"/>
              </a:rPr>
              <a:t>curve</a:t>
            </a:r>
            <a:r>
              <a:rPr sz="500" spc="15" dirty="0">
                <a:latin typeface="Times New Roman"/>
                <a:cs typeface="Times New Roman"/>
              </a:rPr>
              <a:t> </a:t>
            </a:r>
            <a:r>
              <a:rPr sz="500" spc="-50" dirty="0">
                <a:latin typeface="Times New Roman"/>
                <a:cs typeface="Times New Roman"/>
              </a:rPr>
              <a:t>&gt;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09275" y="3021344"/>
            <a:ext cx="58419" cy="10413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00" spc="-50" dirty="0">
                <a:latin typeface="Times New Roman"/>
                <a:cs typeface="Times New Roman"/>
              </a:rPr>
              <a:t>x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592218" y="3064320"/>
            <a:ext cx="168910" cy="30480"/>
            <a:chOff x="1592218" y="3064320"/>
            <a:chExt cx="168910" cy="30480"/>
          </a:xfrm>
        </p:grpSpPr>
        <p:sp>
          <p:nvSpPr>
            <p:cNvPr id="53" name="object 53"/>
            <p:cNvSpPr/>
            <p:nvPr/>
          </p:nvSpPr>
          <p:spPr>
            <a:xfrm>
              <a:off x="1592218" y="3079660"/>
              <a:ext cx="127635" cy="0"/>
            </a:xfrm>
            <a:custGeom>
              <a:avLst/>
              <a:gdLst/>
              <a:ahLst/>
              <a:cxnLst/>
              <a:rect l="l" t="t" r="r" b="b"/>
              <a:pathLst>
                <a:path w="127635">
                  <a:moveTo>
                    <a:pt x="0" y="0"/>
                  </a:moveTo>
                  <a:lnTo>
                    <a:pt x="1271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15747" y="3064320"/>
              <a:ext cx="45720" cy="30480"/>
            </a:xfrm>
            <a:custGeom>
              <a:avLst/>
              <a:gdLst/>
              <a:ahLst/>
              <a:cxnLst/>
              <a:rect l="l" t="t" r="r" b="b"/>
              <a:pathLst>
                <a:path w="45719" h="30480">
                  <a:moveTo>
                    <a:pt x="0" y="0"/>
                  </a:moveTo>
                  <a:lnTo>
                    <a:pt x="0" y="30276"/>
                  </a:lnTo>
                  <a:lnTo>
                    <a:pt x="45213" y="15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2675723" y="2365532"/>
            <a:ext cx="949960" cy="616585"/>
            <a:chOff x="2675723" y="2365532"/>
            <a:chExt cx="949960" cy="616585"/>
          </a:xfrm>
        </p:grpSpPr>
        <p:sp>
          <p:nvSpPr>
            <p:cNvPr id="56" name="object 56"/>
            <p:cNvSpPr/>
            <p:nvPr/>
          </p:nvSpPr>
          <p:spPr>
            <a:xfrm>
              <a:off x="2696311" y="2421241"/>
              <a:ext cx="873760" cy="541020"/>
            </a:xfrm>
            <a:custGeom>
              <a:avLst/>
              <a:gdLst/>
              <a:ahLst/>
              <a:cxnLst/>
              <a:rect l="l" t="t" r="r" b="b"/>
              <a:pathLst>
                <a:path w="873760" h="541019">
                  <a:moveTo>
                    <a:pt x="0" y="0"/>
                  </a:moveTo>
                  <a:lnTo>
                    <a:pt x="0" y="540541"/>
                  </a:lnTo>
                  <a:lnTo>
                    <a:pt x="873182" y="540541"/>
                  </a:lnTo>
                </a:path>
              </a:pathLst>
            </a:custGeom>
            <a:ln w="6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675712" y="2365540"/>
              <a:ext cx="949960" cy="616585"/>
            </a:xfrm>
            <a:custGeom>
              <a:avLst/>
              <a:gdLst/>
              <a:ahLst/>
              <a:cxnLst/>
              <a:rect l="l" t="t" r="r" b="b"/>
              <a:pathLst>
                <a:path w="949960" h="616585">
                  <a:moveTo>
                    <a:pt x="40779" y="60960"/>
                  </a:moveTo>
                  <a:lnTo>
                    <a:pt x="20586" y="0"/>
                  </a:lnTo>
                  <a:lnTo>
                    <a:pt x="0" y="60960"/>
                  </a:lnTo>
                  <a:lnTo>
                    <a:pt x="40779" y="60960"/>
                  </a:lnTo>
                  <a:close/>
                </a:path>
                <a:path w="949960" h="616585">
                  <a:moveTo>
                    <a:pt x="949490" y="596252"/>
                  </a:moveTo>
                  <a:lnTo>
                    <a:pt x="888530" y="575665"/>
                  </a:lnTo>
                  <a:lnTo>
                    <a:pt x="888530" y="616432"/>
                  </a:lnTo>
                  <a:lnTo>
                    <a:pt x="949490" y="5962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696311" y="2528219"/>
              <a:ext cx="828040" cy="0"/>
            </a:xfrm>
            <a:custGeom>
              <a:avLst/>
              <a:gdLst/>
              <a:ahLst/>
              <a:cxnLst/>
              <a:rect l="l" t="t" r="r" b="b"/>
              <a:pathLst>
                <a:path w="828039">
                  <a:moveTo>
                    <a:pt x="0" y="0"/>
                  </a:moveTo>
                  <a:lnTo>
                    <a:pt x="827968" y="0"/>
                  </a:lnTo>
                </a:path>
              </a:pathLst>
            </a:custGeom>
            <a:ln w="6553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707614" y="2528219"/>
              <a:ext cx="735965" cy="426084"/>
            </a:xfrm>
            <a:custGeom>
              <a:avLst/>
              <a:gdLst/>
              <a:ahLst/>
              <a:cxnLst/>
              <a:rect l="l" t="t" r="r" b="b"/>
              <a:pathLst>
                <a:path w="735964" h="426085">
                  <a:moveTo>
                    <a:pt x="0" y="0"/>
                  </a:moveTo>
                  <a:lnTo>
                    <a:pt x="45090" y="25819"/>
                  </a:lnTo>
                  <a:lnTo>
                    <a:pt x="87619" y="52167"/>
                  </a:lnTo>
                  <a:lnTo>
                    <a:pt x="127745" y="79482"/>
                  </a:lnTo>
                  <a:lnTo>
                    <a:pt x="165629" y="108202"/>
                  </a:lnTo>
                  <a:lnTo>
                    <a:pt x="201429" y="138766"/>
                  </a:lnTo>
                  <a:lnTo>
                    <a:pt x="235306" y="171613"/>
                  </a:lnTo>
                  <a:lnTo>
                    <a:pt x="267419" y="207181"/>
                  </a:lnTo>
                  <a:lnTo>
                    <a:pt x="297926" y="245908"/>
                  </a:lnTo>
                  <a:lnTo>
                    <a:pt x="326989" y="288234"/>
                  </a:lnTo>
                  <a:lnTo>
                    <a:pt x="352371" y="331026"/>
                  </a:lnTo>
                  <a:lnTo>
                    <a:pt x="372606" y="373817"/>
                  </a:lnTo>
                  <a:lnTo>
                    <a:pt x="384817" y="408585"/>
                  </a:lnTo>
                  <a:lnTo>
                    <a:pt x="389863" y="420197"/>
                  </a:lnTo>
                  <a:lnTo>
                    <a:pt x="395212" y="425489"/>
                  </a:lnTo>
                  <a:lnTo>
                    <a:pt x="409929" y="411318"/>
                  </a:lnTo>
                  <a:lnTo>
                    <a:pt x="428948" y="370348"/>
                  </a:lnTo>
                  <a:lnTo>
                    <a:pt x="451629" y="312889"/>
                  </a:lnTo>
                  <a:lnTo>
                    <a:pt x="477333" y="249248"/>
                  </a:lnTo>
                  <a:lnTo>
                    <a:pt x="505420" y="189734"/>
                  </a:lnTo>
                  <a:lnTo>
                    <a:pt x="541051" y="134722"/>
                  </a:lnTo>
                  <a:lnTo>
                    <a:pt x="578533" y="95330"/>
                  </a:lnTo>
                  <a:lnTo>
                    <a:pt x="617292" y="66861"/>
                  </a:lnTo>
                  <a:lnTo>
                    <a:pt x="656759" y="44615"/>
                  </a:lnTo>
                  <a:lnTo>
                    <a:pt x="696360" y="23894"/>
                  </a:lnTo>
                  <a:lnTo>
                    <a:pt x="735523" y="0"/>
                  </a:lnTo>
                </a:path>
              </a:pathLst>
            </a:custGeom>
            <a:ln w="6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885642" y="2524498"/>
              <a:ext cx="441959" cy="437515"/>
            </a:xfrm>
            <a:custGeom>
              <a:avLst/>
              <a:gdLst/>
              <a:ahLst/>
              <a:cxnLst/>
              <a:rect l="l" t="t" r="r" b="b"/>
              <a:pathLst>
                <a:path w="441960" h="437514">
                  <a:moveTo>
                    <a:pt x="0" y="437284"/>
                  </a:moveTo>
                  <a:lnTo>
                    <a:pt x="6224" y="386756"/>
                  </a:lnTo>
                  <a:lnTo>
                    <a:pt x="17100" y="340670"/>
                  </a:lnTo>
                  <a:lnTo>
                    <a:pt x="31826" y="297867"/>
                  </a:lnTo>
                  <a:lnTo>
                    <a:pt x="49603" y="257188"/>
                  </a:lnTo>
                  <a:lnTo>
                    <a:pt x="69632" y="217474"/>
                  </a:lnTo>
                  <a:lnTo>
                    <a:pt x="91114" y="177566"/>
                  </a:lnTo>
                  <a:lnTo>
                    <a:pt x="113248" y="136306"/>
                  </a:lnTo>
                  <a:lnTo>
                    <a:pt x="135236" y="92533"/>
                  </a:lnTo>
                  <a:lnTo>
                    <a:pt x="147302" y="66608"/>
                  </a:lnTo>
                  <a:lnTo>
                    <a:pt x="159709" y="41971"/>
                  </a:lnTo>
                  <a:lnTo>
                    <a:pt x="173101" y="21118"/>
                  </a:lnTo>
                  <a:lnTo>
                    <a:pt x="188119" y="6547"/>
                  </a:lnTo>
                  <a:lnTo>
                    <a:pt x="209553" y="0"/>
                  </a:lnTo>
                  <a:lnTo>
                    <a:pt x="232727" y="4730"/>
                  </a:lnTo>
                  <a:lnTo>
                    <a:pt x="277335" y="38035"/>
                  </a:lnTo>
                  <a:lnTo>
                    <a:pt x="303356" y="73881"/>
                  </a:lnTo>
                  <a:lnTo>
                    <a:pt x="323793" y="115934"/>
                  </a:lnTo>
                  <a:lnTo>
                    <a:pt x="340206" y="162446"/>
                  </a:lnTo>
                  <a:lnTo>
                    <a:pt x="354157" y="211669"/>
                  </a:lnTo>
                  <a:lnTo>
                    <a:pt x="367207" y="261856"/>
                  </a:lnTo>
                  <a:lnTo>
                    <a:pt x="380919" y="311258"/>
                  </a:lnTo>
                  <a:lnTo>
                    <a:pt x="396853" y="358129"/>
                  </a:lnTo>
                  <a:lnTo>
                    <a:pt x="416572" y="400720"/>
                  </a:lnTo>
                  <a:lnTo>
                    <a:pt x="441637" y="437284"/>
                  </a:lnTo>
                </a:path>
              </a:pathLst>
            </a:custGeom>
            <a:ln w="65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2494870" y="2585139"/>
            <a:ext cx="0" cy="78740"/>
          </a:xfrm>
          <a:custGeom>
            <a:avLst/>
            <a:gdLst/>
            <a:ahLst/>
            <a:cxnLst/>
            <a:rect l="l" t="t" r="r" b="b"/>
            <a:pathLst>
              <a:path h="78739">
                <a:moveTo>
                  <a:pt x="0" y="783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79933" y="2543559"/>
            <a:ext cx="30480" cy="45720"/>
          </a:xfrm>
          <a:custGeom>
            <a:avLst/>
            <a:gdLst/>
            <a:ahLst/>
            <a:cxnLst/>
            <a:rect l="l" t="t" r="r" b="b"/>
            <a:pathLst>
              <a:path w="30480" h="45719">
                <a:moveTo>
                  <a:pt x="14936" y="0"/>
                </a:moveTo>
                <a:lnTo>
                  <a:pt x="0" y="45213"/>
                </a:lnTo>
                <a:lnTo>
                  <a:pt x="29873" y="45213"/>
                </a:lnTo>
                <a:lnTo>
                  <a:pt x="149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038455" y="3026995"/>
            <a:ext cx="58419" cy="10413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00" spc="-50" dirty="0">
                <a:latin typeface="Times New Roman"/>
                <a:cs typeface="Times New Roman"/>
              </a:rPr>
              <a:t>x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121397" y="3070375"/>
            <a:ext cx="168910" cy="30480"/>
            <a:chOff x="3121397" y="3070375"/>
            <a:chExt cx="168910" cy="30480"/>
          </a:xfrm>
        </p:grpSpPr>
        <p:sp>
          <p:nvSpPr>
            <p:cNvPr id="65" name="object 65"/>
            <p:cNvSpPr/>
            <p:nvPr/>
          </p:nvSpPr>
          <p:spPr>
            <a:xfrm>
              <a:off x="3121397" y="3085312"/>
              <a:ext cx="127635" cy="0"/>
            </a:xfrm>
            <a:custGeom>
              <a:avLst/>
              <a:gdLst/>
              <a:ahLst/>
              <a:cxnLst/>
              <a:rect l="l" t="t" r="r" b="b"/>
              <a:pathLst>
                <a:path w="127635">
                  <a:moveTo>
                    <a:pt x="0" y="0"/>
                  </a:moveTo>
                  <a:lnTo>
                    <a:pt x="12716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244523" y="3070375"/>
              <a:ext cx="45720" cy="30480"/>
            </a:xfrm>
            <a:custGeom>
              <a:avLst/>
              <a:gdLst/>
              <a:ahLst/>
              <a:cxnLst/>
              <a:rect l="l" t="t" r="r" b="b"/>
              <a:pathLst>
                <a:path w="45720" h="30480">
                  <a:moveTo>
                    <a:pt x="0" y="0"/>
                  </a:moveTo>
                  <a:lnTo>
                    <a:pt x="0" y="29873"/>
                  </a:lnTo>
                  <a:lnTo>
                    <a:pt x="45213" y="14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95349" y="1604252"/>
            <a:ext cx="98425" cy="6350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spc="-50" dirty="0">
                <a:latin typeface="Times New Roman"/>
                <a:cs typeface="Times New Roman"/>
              </a:rPr>
              <a:t>µ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665371" y="1604252"/>
            <a:ext cx="98425" cy="6350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spc="-50" dirty="0">
                <a:latin typeface="Times New Roman"/>
                <a:cs typeface="Times New Roman"/>
              </a:rPr>
              <a:t>µ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10486" y="2707118"/>
            <a:ext cx="98425" cy="6350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spc="-50" dirty="0">
                <a:latin typeface="Times New Roman"/>
                <a:cs typeface="Times New Roman"/>
              </a:rPr>
              <a:t>µ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435625" y="2707118"/>
            <a:ext cx="98425" cy="6350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spc="-50" dirty="0">
                <a:latin typeface="Times New Roman"/>
                <a:cs typeface="Times New Roman"/>
              </a:rPr>
              <a:t>µ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345377" y="3182270"/>
            <a:ext cx="464184" cy="984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dirty="0">
                <a:latin typeface="Times New Roman"/>
                <a:cs typeface="Times New Roman"/>
              </a:rPr>
              <a:t>&lt;</a:t>
            </a:r>
            <a:r>
              <a:rPr sz="500" spc="35" dirty="0">
                <a:latin typeface="Times New Roman"/>
                <a:cs typeface="Times New Roman"/>
              </a:rPr>
              <a:t> </a:t>
            </a:r>
            <a:r>
              <a:rPr sz="500" dirty="0">
                <a:latin typeface="Times New Roman"/>
                <a:cs typeface="Times New Roman"/>
              </a:rPr>
              <a:t>non-uniform</a:t>
            </a:r>
            <a:r>
              <a:rPr sz="500" spc="45" dirty="0">
                <a:latin typeface="Times New Roman"/>
                <a:cs typeface="Times New Roman"/>
              </a:rPr>
              <a:t> </a:t>
            </a:r>
            <a:r>
              <a:rPr sz="500" spc="-50" dirty="0">
                <a:latin typeface="Times New Roman"/>
                <a:cs typeface="Times New Roman"/>
              </a:rPr>
              <a:t>&gt;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874557" y="3187921"/>
            <a:ext cx="464184" cy="984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dirty="0">
                <a:latin typeface="Times New Roman"/>
                <a:cs typeface="Times New Roman"/>
              </a:rPr>
              <a:t>&lt;</a:t>
            </a:r>
            <a:r>
              <a:rPr sz="500" spc="30" dirty="0">
                <a:latin typeface="Times New Roman"/>
                <a:cs typeface="Times New Roman"/>
              </a:rPr>
              <a:t> </a:t>
            </a:r>
            <a:r>
              <a:rPr sz="500" dirty="0">
                <a:latin typeface="Times New Roman"/>
                <a:cs typeface="Times New Roman"/>
              </a:rPr>
              <a:t>non-uniform</a:t>
            </a:r>
            <a:r>
              <a:rPr sz="500" spc="45" dirty="0">
                <a:latin typeface="Times New Roman"/>
                <a:cs typeface="Times New Roman"/>
              </a:rPr>
              <a:t> </a:t>
            </a:r>
            <a:r>
              <a:rPr sz="500" spc="-50" dirty="0">
                <a:latin typeface="Times New Roman"/>
                <a:cs typeface="Times New Roman"/>
              </a:rPr>
              <a:t>&gt;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80" dirty="0"/>
              <a:t> </a:t>
            </a:r>
            <a:r>
              <a:rPr dirty="0"/>
              <a:t>MFs</a:t>
            </a:r>
            <a:r>
              <a:rPr spc="80" dirty="0"/>
              <a:t> </a:t>
            </a:r>
            <a:r>
              <a:rPr dirty="0"/>
              <a:t>:</a:t>
            </a:r>
            <a:r>
              <a:rPr spc="195" dirty="0"/>
              <a:t> </a:t>
            </a:r>
            <a:r>
              <a:rPr dirty="0"/>
              <a:t>Formulation</a:t>
            </a:r>
            <a:r>
              <a:rPr spc="80" dirty="0"/>
              <a:t> </a:t>
            </a:r>
            <a:r>
              <a:rPr dirty="0"/>
              <a:t>and</a:t>
            </a:r>
            <a:r>
              <a:rPr spc="80" dirty="0"/>
              <a:t> </a:t>
            </a:r>
            <a:r>
              <a:rPr spc="-10" dirty="0"/>
              <a:t>parameterization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76960"/>
            <a:ext cx="4086860" cy="7804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1686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following,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0" dirty="0">
                <a:latin typeface="Arial MT"/>
                <a:cs typeface="Arial MT"/>
              </a:rPr>
              <a:t> parameterize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different </a:t>
            </a:r>
            <a:r>
              <a:rPr sz="1100" dirty="0">
                <a:latin typeface="Arial MT"/>
                <a:cs typeface="Arial MT"/>
              </a:rPr>
              <a:t>MFs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 </a:t>
            </a:r>
            <a:r>
              <a:rPr sz="1100" dirty="0">
                <a:latin typeface="Arial MT"/>
                <a:cs typeface="Arial MT"/>
              </a:rPr>
              <a:t>continuous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universe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discourse.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b="1" spc="-10" dirty="0">
                <a:latin typeface="Arial"/>
                <a:cs typeface="Arial"/>
              </a:rPr>
              <a:t>Triangular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MFs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triangular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specified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three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parameters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45" dirty="0">
                <a:latin typeface="Arial"/>
                <a:cs typeface="Arial"/>
              </a:rPr>
              <a:t>b</a:t>
            </a:r>
            <a:r>
              <a:rPr sz="1100" i="1" spc="-45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114" dirty="0">
                <a:latin typeface="Arial"/>
                <a:cs typeface="Arial"/>
              </a:rPr>
              <a:t>c</a:t>
            </a:r>
            <a:r>
              <a:rPr sz="1100" spc="114" dirty="0">
                <a:latin typeface="Lucida Sans Unicode"/>
                <a:cs typeface="Lucida Sans Unicode"/>
              </a:rPr>
              <a:t>}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 be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formulated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 </a:t>
            </a:r>
            <a:r>
              <a:rPr sz="1100" spc="-10" dirty="0">
                <a:latin typeface="Arial MT"/>
                <a:cs typeface="Arial MT"/>
              </a:rPr>
              <a:t>follows.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433" y="1600186"/>
            <a:ext cx="1033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triangle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254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1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18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1767" y="1600186"/>
            <a:ext cx="781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Lucida Sans Unicode"/>
                <a:cs typeface="Lucida Sans Unicode"/>
              </a:rPr>
              <a:t>(</a:t>
            </a:r>
            <a:r>
              <a:rPr sz="1100" spc="2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;</a:t>
            </a:r>
            <a:r>
              <a:rPr sz="1100" spc="39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370" dirty="0">
                <a:latin typeface="Verdana"/>
                <a:cs typeface="Verdana"/>
              </a:rPr>
              <a:t> 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335" dirty="0">
                <a:latin typeface="Verdana"/>
                <a:cs typeface="Verdana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177" y="1149907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0" dirty="0">
                <a:latin typeface="Arial MT"/>
                <a:cs typeface="Arial MT"/>
              </a:rPr>
              <a:t>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177" y="1316163"/>
            <a:ext cx="148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latin typeface="Arial MT"/>
                <a:cs typeface="Arial MT"/>
              </a:rPr>
              <a:t>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177" y="1399297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0" dirty="0">
                <a:latin typeface="Arial MT"/>
                <a:cs typeface="Arial MT"/>
              </a:rPr>
              <a:t>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177" y="1856497"/>
            <a:ext cx="148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latin typeface="Arial MT"/>
                <a:cs typeface="Arial MT"/>
              </a:rPr>
              <a:t>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9329" y="1297113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177" y="1449056"/>
            <a:ext cx="363855" cy="557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-209" baseline="2525" dirty="0">
                <a:latin typeface="Arial MT"/>
                <a:cs typeface="Arial MT"/>
              </a:rPr>
              <a:t></a:t>
            </a:r>
            <a:r>
              <a:rPr sz="1650" spc="-277" baseline="2525" dirty="0">
                <a:latin typeface="Arial MT"/>
                <a:cs typeface="Arial MT"/>
              </a:rPr>
              <a:t> </a:t>
            </a: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800" i="1" u="sng" spc="-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-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80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50" dirty="0">
                <a:latin typeface="Arial MT"/>
                <a:cs typeface="Arial MT"/>
              </a:rPr>
              <a:t>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7056" y="1256878"/>
            <a:ext cx="739775" cy="85153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05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12700" marR="5080" algn="just">
              <a:lnSpc>
                <a:spcPct val="123200"/>
              </a:lnSpc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b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c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5014" y="1588705"/>
            <a:ext cx="2247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800" spc="-25" dirty="0">
                <a:latin typeface="Lucida Sans Unicode"/>
                <a:cs typeface="Lucida Sans Unicode"/>
              </a:rPr>
              <a:t>−</a:t>
            </a:r>
            <a:r>
              <a:rPr sz="800" i="1" spc="-25" dirty="0">
                <a:latin typeface="Arial"/>
                <a:cs typeface="Arial"/>
              </a:rPr>
              <a:t>a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24506" y="1692870"/>
            <a:ext cx="2159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800" u="sng" spc="-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80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25014" y="1795194"/>
            <a:ext cx="221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c</a:t>
            </a:r>
            <a:r>
              <a:rPr sz="800" spc="-25" dirty="0">
                <a:latin typeface="Lucida Sans Unicode"/>
                <a:cs typeface="Lucida Sans Unicode"/>
              </a:rPr>
              <a:t>−</a:t>
            </a:r>
            <a:r>
              <a:rPr sz="800" i="1" spc="-25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9317" y="1916581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87456" y="1600186"/>
            <a:ext cx="194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(1)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94134" y="2418721"/>
            <a:ext cx="1236345" cy="645160"/>
            <a:chOff x="1694134" y="2418721"/>
            <a:chExt cx="1236345" cy="645160"/>
          </a:xfrm>
        </p:grpSpPr>
        <p:sp>
          <p:nvSpPr>
            <p:cNvPr id="19" name="object 19"/>
            <p:cNvSpPr/>
            <p:nvPr/>
          </p:nvSpPr>
          <p:spPr>
            <a:xfrm>
              <a:off x="1715395" y="2477185"/>
              <a:ext cx="1156970" cy="565785"/>
            </a:xfrm>
            <a:custGeom>
              <a:avLst/>
              <a:gdLst/>
              <a:ahLst/>
              <a:cxnLst/>
              <a:rect l="l" t="t" r="r" b="b"/>
              <a:pathLst>
                <a:path w="1156970" h="565785">
                  <a:moveTo>
                    <a:pt x="0" y="0"/>
                  </a:moveTo>
                  <a:lnTo>
                    <a:pt x="0" y="565253"/>
                  </a:lnTo>
                  <a:lnTo>
                    <a:pt x="1156544" y="565253"/>
                  </a:lnTo>
                </a:path>
              </a:pathLst>
            </a:custGeom>
            <a:ln w="6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94129" y="2418727"/>
              <a:ext cx="1236345" cy="645160"/>
            </a:xfrm>
            <a:custGeom>
              <a:avLst/>
              <a:gdLst/>
              <a:ahLst/>
              <a:cxnLst/>
              <a:rect l="l" t="t" r="r" b="b"/>
              <a:pathLst>
                <a:path w="1236345" h="645160">
                  <a:moveTo>
                    <a:pt x="42519" y="63779"/>
                  </a:moveTo>
                  <a:lnTo>
                    <a:pt x="21259" y="0"/>
                  </a:lnTo>
                  <a:lnTo>
                    <a:pt x="0" y="63779"/>
                  </a:lnTo>
                  <a:lnTo>
                    <a:pt x="42519" y="63779"/>
                  </a:lnTo>
                  <a:close/>
                </a:path>
                <a:path w="1236345" h="645160">
                  <a:moveTo>
                    <a:pt x="1236268" y="623722"/>
                  </a:moveTo>
                  <a:lnTo>
                    <a:pt x="1172489" y="602462"/>
                  </a:lnTo>
                  <a:lnTo>
                    <a:pt x="1172489" y="644982"/>
                  </a:lnTo>
                  <a:lnTo>
                    <a:pt x="1236268" y="623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15395" y="2617877"/>
              <a:ext cx="1069340" cy="424815"/>
            </a:xfrm>
            <a:custGeom>
              <a:avLst/>
              <a:gdLst/>
              <a:ahLst/>
              <a:cxnLst/>
              <a:rect l="l" t="t" r="r" b="b"/>
              <a:pathLst>
                <a:path w="1069339" h="424814">
                  <a:moveTo>
                    <a:pt x="0" y="417572"/>
                  </a:moveTo>
                  <a:lnTo>
                    <a:pt x="422767" y="1828"/>
                  </a:lnTo>
                </a:path>
                <a:path w="1069339" h="424814">
                  <a:moveTo>
                    <a:pt x="421201" y="0"/>
                  </a:moveTo>
                  <a:lnTo>
                    <a:pt x="1069219" y="424561"/>
                  </a:lnTo>
                </a:path>
              </a:pathLst>
            </a:custGeom>
            <a:ln w="4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85184" y="3011190"/>
            <a:ext cx="60960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35053" y="2622769"/>
            <a:ext cx="1905" cy="419734"/>
          </a:xfrm>
          <a:custGeom>
            <a:avLst/>
            <a:gdLst/>
            <a:ahLst/>
            <a:cxnLst/>
            <a:rect l="l" t="t" r="r" b="b"/>
            <a:pathLst>
              <a:path w="1905" h="419735">
                <a:moveTo>
                  <a:pt x="0" y="0"/>
                </a:moveTo>
                <a:lnTo>
                  <a:pt x="1543" y="419669"/>
                </a:lnTo>
              </a:path>
            </a:pathLst>
          </a:custGeom>
          <a:ln w="6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03648" y="3011190"/>
            <a:ext cx="6540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38481" y="3019290"/>
            <a:ext cx="60960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15395" y="2621238"/>
            <a:ext cx="927735" cy="0"/>
          </a:xfrm>
          <a:custGeom>
            <a:avLst/>
            <a:gdLst/>
            <a:ahLst/>
            <a:cxnLst/>
            <a:rect l="l" t="t" r="r" b="b"/>
            <a:pathLst>
              <a:path w="927735">
                <a:moveTo>
                  <a:pt x="0" y="0"/>
                </a:moveTo>
                <a:lnTo>
                  <a:pt x="927430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723566" y="2550342"/>
            <a:ext cx="89535" cy="80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" spc="-25" dirty="0">
                <a:latin typeface="Arial MT"/>
                <a:cs typeface="Arial MT"/>
              </a:rPr>
              <a:t>1.0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283683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38</a:t>
            </a:r>
            <a:r>
              <a:rPr sz="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</a:rPr>
              <a:t>69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65" dirty="0"/>
              <a:t> </a:t>
            </a:r>
            <a:r>
              <a:rPr dirty="0"/>
              <a:t>MFs:</a:t>
            </a:r>
            <a:r>
              <a:rPr spc="180" dirty="0"/>
              <a:t> </a:t>
            </a:r>
            <a:r>
              <a:rPr spc="-10" dirty="0"/>
              <a:t>Trapezoidal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76960"/>
            <a:ext cx="420433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trapezoidal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specified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four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parameters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45" dirty="0">
                <a:latin typeface="Arial"/>
                <a:cs typeface="Arial"/>
              </a:rPr>
              <a:t>b</a:t>
            </a:r>
            <a:r>
              <a:rPr sz="1100" i="1" spc="-4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Arial"/>
                <a:cs typeface="Arial"/>
              </a:rPr>
              <a:t>c</a:t>
            </a:r>
            <a:r>
              <a:rPr sz="1100" i="1" spc="-3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}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can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307" y="1284616"/>
            <a:ext cx="151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trapeziod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;</a:t>
            </a:r>
            <a:r>
              <a:rPr sz="1100" spc="-140" dirty="0">
                <a:latin typeface="Lucida Sans Unicode"/>
                <a:cs typeface="Lucida Sans Unicode"/>
              </a:rPr>
              <a:t> </a:t>
            </a:r>
            <a:r>
              <a:rPr sz="1100" i="1" spc="-60" dirty="0">
                <a:latin typeface="Arial"/>
                <a:cs typeface="Arial"/>
              </a:rPr>
              <a:t>a</a:t>
            </a:r>
            <a:r>
              <a:rPr sz="1100" i="1" spc="-6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i="1" spc="-45" dirty="0">
                <a:latin typeface="Arial"/>
                <a:cs typeface="Arial"/>
              </a:rPr>
              <a:t>b</a:t>
            </a:r>
            <a:r>
              <a:rPr sz="1100" i="1" spc="-45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Arial"/>
                <a:cs typeface="Arial"/>
              </a:rPr>
              <a:t>c</a:t>
            </a:r>
            <a:r>
              <a:rPr sz="1100" i="1" spc="-35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4358" y="75121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0" dirty="0">
                <a:latin typeface="Arial MT"/>
                <a:cs typeface="Arial MT"/>
              </a:rPr>
              <a:t>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4358" y="917472"/>
            <a:ext cx="148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latin typeface="Arial MT"/>
                <a:cs typeface="Arial MT"/>
              </a:rPr>
              <a:t>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4358" y="1083727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0" dirty="0">
                <a:latin typeface="Arial MT"/>
                <a:cs typeface="Arial MT"/>
              </a:rPr>
              <a:t>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4358" y="1582495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0" dirty="0">
                <a:latin typeface="Arial MT"/>
                <a:cs typeface="Arial MT"/>
              </a:rPr>
              <a:t>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4358" y="1624062"/>
            <a:ext cx="148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latin typeface="Arial MT"/>
                <a:cs typeface="Arial MT"/>
              </a:rPr>
              <a:t>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7510" y="878305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54671" y="838070"/>
            <a:ext cx="739775" cy="10579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05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12700" marR="5080" algn="just">
              <a:lnSpc>
                <a:spcPct val="123200"/>
              </a:lnSpc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b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c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d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52700" y="1067573"/>
            <a:ext cx="226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800" i="1" u="sng" spc="-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-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80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4358" y="1132572"/>
            <a:ext cx="3638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-209" baseline="2525" dirty="0">
                <a:latin typeface="Arial MT"/>
                <a:cs typeface="Arial MT"/>
              </a:rPr>
              <a:t></a:t>
            </a:r>
            <a:r>
              <a:rPr sz="1650" spc="-270" baseline="2525" dirty="0">
                <a:latin typeface="Arial MT"/>
                <a:cs typeface="Arial MT"/>
              </a:rPr>
              <a:t> </a:t>
            </a:r>
            <a:r>
              <a:rPr sz="800" i="1" spc="-25" dirty="0">
                <a:latin typeface="Arial"/>
                <a:cs typeface="Arial"/>
              </a:rPr>
              <a:t>b</a:t>
            </a:r>
            <a:r>
              <a:rPr sz="800" spc="-25" dirty="0">
                <a:latin typeface="Lucida Sans Unicode"/>
                <a:cs typeface="Lucida Sans Unicode"/>
              </a:rPr>
              <a:t>−</a:t>
            </a:r>
            <a:r>
              <a:rPr sz="800" i="1" spc="-2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37510" y="1291283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52700" y="1480539"/>
            <a:ext cx="226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800" i="1" u="sng" spc="-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-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80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4358" y="1545550"/>
            <a:ext cx="3663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-209" baseline="2525" dirty="0">
                <a:latin typeface="Arial MT"/>
                <a:cs typeface="Arial MT"/>
              </a:rPr>
              <a:t></a:t>
            </a:r>
            <a:r>
              <a:rPr sz="1650" spc="-247" baseline="2525" dirty="0">
                <a:latin typeface="Arial MT"/>
                <a:cs typeface="Arial MT"/>
              </a:rPr>
              <a:t> </a:t>
            </a:r>
            <a:r>
              <a:rPr sz="800" i="1" spc="-10" dirty="0">
                <a:latin typeface="Arial"/>
                <a:cs typeface="Arial"/>
              </a:rPr>
              <a:t>d</a:t>
            </a:r>
            <a:r>
              <a:rPr sz="800" i="1" spc="-150" dirty="0">
                <a:latin typeface="Arial"/>
                <a:cs typeface="Arial"/>
              </a:rPr>
              <a:t> </a:t>
            </a:r>
            <a:r>
              <a:rPr sz="800" spc="-25" dirty="0">
                <a:latin typeface="Lucida Sans Unicode"/>
                <a:cs typeface="Lucida Sans Unicode"/>
              </a:rPr>
              <a:t>−</a:t>
            </a:r>
            <a:r>
              <a:rPr sz="800" i="1" spc="-25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37510" y="1704262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87456" y="1284616"/>
            <a:ext cx="194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(2)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55483" y="2167674"/>
            <a:ext cx="1435100" cy="932180"/>
            <a:chOff x="1555483" y="2167674"/>
            <a:chExt cx="1435100" cy="932180"/>
          </a:xfrm>
        </p:grpSpPr>
        <p:sp>
          <p:nvSpPr>
            <p:cNvPr id="20" name="object 20"/>
            <p:cNvSpPr/>
            <p:nvPr/>
          </p:nvSpPr>
          <p:spPr>
            <a:xfrm>
              <a:off x="1586192" y="2252122"/>
              <a:ext cx="1320165" cy="816610"/>
            </a:xfrm>
            <a:custGeom>
              <a:avLst/>
              <a:gdLst/>
              <a:ahLst/>
              <a:cxnLst/>
              <a:rect l="l" t="t" r="r" b="b"/>
              <a:pathLst>
                <a:path w="1320164" h="816610">
                  <a:moveTo>
                    <a:pt x="0" y="0"/>
                  </a:moveTo>
                  <a:lnTo>
                    <a:pt x="0" y="816419"/>
                  </a:lnTo>
                  <a:lnTo>
                    <a:pt x="1319567" y="816419"/>
                  </a:lnTo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55483" y="2167674"/>
              <a:ext cx="1435100" cy="932180"/>
            </a:xfrm>
            <a:custGeom>
              <a:avLst/>
              <a:gdLst/>
              <a:ahLst/>
              <a:cxnLst/>
              <a:rect l="l" t="t" r="r" b="b"/>
              <a:pathLst>
                <a:path w="1435100" h="932180">
                  <a:moveTo>
                    <a:pt x="61417" y="92125"/>
                  </a:moveTo>
                  <a:lnTo>
                    <a:pt x="30708" y="0"/>
                  </a:lnTo>
                  <a:lnTo>
                    <a:pt x="0" y="92125"/>
                  </a:lnTo>
                  <a:lnTo>
                    <a:pt x="61417" y="92125"/>
                  </a:lnTo>
                  <a:close/>
                </a:path>
                <a:path w="1435100" h="932180">
                  <a:moveTo>
                    <a:pt x="1434719" y="900874"/>
                  </a:moveTo>
                  <a:lnTo>
                    <a:pt x="1342593" y="870165"/>
                  </a:lnTo>
                  <a:lnTo>
                    <a:pt x="1342593" y="931583"/>
                  </a:lnTo>
                  <a:lnTo>
                    <a:pt x="1434719" y="900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56390" y="2591840"/>
              <a:ext cx="1123315" cy="476884"/>
            </a:xfrm>
            <a:custGeom>
              <a:avLst/>
              <a:gdLst/>
              <a:ahLst/>
              <a:cxnLst/>
              <a:rect l="l" t="t" r="r" b="b"/>
              <a:pathLst>
                <a:path w="1123314" h="476885">
                  <a:moveTo>
                    <a:pt x="0" y="476701"/>
                  </a:moveTo>
                  <a:lnTo>
                    <a:pt x="264193" y="0"/>
                  </a:lnTo>
                  <a:lnTo>
                    <a:pt x="792537" y="0"/>
                  </a:lnTo>
                  <a:lnTo>
                    <a:pt x="1122820" y="476701"/>
                  </a:lnTo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18610" y="2595398"/>
              <a:ext cx="534035" cy="473709"/>
            </a:xfrm>
            <a:custGeom>
              <a:avLst/>
              <a:gdLst/>
              <a:ahLst/>
              <a:cxnLst/>
              <a:rect l="l" t="t" r="r" b="b"/>
              <a:pathLst>
                <a:path w="534035" h="473710">
                  <a:moveTo>
                    <a:pt x="0" y="0"/>
                  </a:moveTo>
                  <a:lnTo>
                    <a:pt x="1750" y="473143"/>
                  </a:lnTo>
                </a:path>
                <a:path w="534035" h="473710">
                  <a:moveTo>
                    <a:pt x="533867" y="1510"/>
                  </a:moveTo>
                  <a:lnTo>
                    <a:pt x="530730" y="473143"/>
                  </a:lnTo>
                </a:path>
              </a:pathLst>
            </a:custGeom>
            <a:ln w="990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626123" y="3025203"/>
            <a:ext cx="34099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69875" algn="l"/>
              </a:tabLst>
            </a:pPr>
            <a:r>
              <a:rPr sz="900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9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900" spc="-5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15343" y="3016857"/>
            <a:ext cx="7683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37205" y="3025203"/>
            <a:ext cx="831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86192" y="2588489"/>
            <a:ext cx="1357630" cy="0"/>
          </a:xfrm>
          <a:custGeom>
            <a:avLst/>
            <a:gdLst/>
            <a:ahLst/>
            <a:cxnLst/>
            <a:rect l="l" t="t" r="r" b="b"/>
            <a:pathLst>
              <a:path w="1357630">
                <a:moveTo>
                  <a:pt x="0" y="0"/>
                </a:moveTo>
                <a:lnTo>
                  <a:pt x="1357210" y="0"/>
                </a:lnTo>
              </a:path>
            </a:pathLst>
          </a:custGeom>
          <a:ln w="317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97790" y="2482756"/>
            <a:ext cx="117475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25" dirty="0">
                <a:latin typeface="Arial MT"/>
                <a:cs typeface="Arial MT"/>
              </a:rPr>
              <a:t>1.0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</a:t>
            </a:r>
            <a:r>
              <a:rPr spc="65" dirty="0"/>
              <a:t> </a:t>
            </a:r>
            <a:r>
              <a:rPr dirty="0"/>
              <a:t>brief</a:t>
            </a:r>
            <a:r>
              <a:rPr spc="65" dirty="0"/>
              <a:t> </a:t>
            </a:r>
            <a:r>
              <a:rPr dirty="0"/>
              <a:t>history</a:t>
            </a:r>
            <a:r>
              <a:rPr spc="6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Fuzzy</a:t>
            </a:r>
            <a:r>
              <a:rPr spc="65" dirty="0"/>
              <a:t> </a:t>
            </a:r>
            <a:r>
              <a:rPr spc="-10" dirty="0"/>
              <a:t>logic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4939" y="766896"/>
            <a:ext cx="1200823" cy="88135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936572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193558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821825"/>
            <a:ext cx="3118485" cy="104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6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Dictionary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meaning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fuzzy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clear,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noisy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etc.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Example:</a:t>
            </a:r>
            <a:r>
              <a:rPr sz="1100" spc="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picture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on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this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slide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fuzzy?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Arial MT"/>
                <a:cs typeface="Arial MT"/>
              </a:rPr>
              <a:t>Antonym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b="1" spc="-10" dirty="0">
                <a:latin typeface="Arial"/>
                <a:cs typeface="Arial"/>
              </a:rPr>
              <a:t>crisp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Example:</a:t>
            </a:r>
            <a:r>
              <a:rPr sz="110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chips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crisp?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2462682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246169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65" dirty="0"/>
              <a:t> </a:t>
            </a:r>
            <a:r>
              <a:rPr dirty="0"/>
              <a:t>MFs:</a:t>
            </a:r>
            <a:r>
              <a:rPr spc="180" dirty="0"/>
              <a:t> </a:t>
            </a:r>
            <a:r>
              <a:rPr spc="-10" dirty="0"/>
              <a:t>Gaussian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59281"/>
            <a:ext cx="399986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Gaussian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specified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parameters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70" dirty="0">
                <a:latin typeface="Verdana"/>
                <a:cs typeface="Verdana"/>
              </a:rPr>
              <a:t>σ</a:t>
            </a:r>
            <a:r>
              <a:rPr sz="1100" spc="70" dirty="0">
                <a:latin typeface="Lucida Sans Unicode"/>
                <a:cs typeface="Lucida Sans Unicode"/>
              </a:rPr>
              <a:t>}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be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below: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9791" y="1198600"/>
            <a:ext cx="42545" cy="0"/>
          </a:xfrm>
          <a:custGeom>
            <a:avLst/>
            <a:gdLst/>
            <a:ahLst/>
            <a:cxnLst/>
            <a:rect l="l" t="t" r="r" b="b"/>
            <a:pathLst>
              <a:path w="42544">
                <a:moveTo>
                  <a:pt x="0" y="0"/>
                </a:moveTo>
                <a:lnTo>
                  <a:pt x="42202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87091" y="117498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2860" y="1068602"/>
            <a:ext cx="581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25" baseline="-24305" dirty="0">
                <a:latin typeface="Lucida Sans Unicode"/>
                <a:cs typeface="Lucida Sans Unicode"/>
              </a:rPr>
              <a:t>—</a:t>
            </a:r>
            <a:r>
              <a:rPr sz="1200" spc="-202" baseline="-24305" dirty="0">
                <a:latin typeface="Lucida Sans Unicode"/>
                <a:cs typeface="Lucida Sans Unicode"/>
              </a:rPr>
              <a:t> </a:t>
            </a:r>
            <a:r>
              <a:rPr sz="600" spc="-10" dirty="0">
                <a:latin typeface="Arial MT"/>
                <a:cs typeface="Arial MT"/>
              </a:rPr>
              <a:t>1</a:t>
            </a:r>
            <a:r>
              <a:rPr sz="600" spc="-50" dirty="0">
                <a:latin typeface="Arial MT"/>
                <a:cs typeface="Arial MT"/>
              </a:rPr>
              <a:t> </a:t>
            </a:r>
            <a:r>
              <a:rPr sz="1200" spc="97" baseline="-24305" dirty="0">
                <a:latin typeface="Lucida Sans Unicode"/>
                <a:cs typeface="Lucida Sans Unicode"/>
              </a:rPr>
              <a:t>(</a:t>
            </a:r>
            <a:r>
              <a:rPr sz="1200" spc="-202" baseline="-24305" dirty="0">
                <a:latin typeface="Lucida Sans Unicode"/>
                <a:cs typeface="Lucida Sans Unicode"/>
              </a:rPr>
              <a:t> </a:t>
            </a:r>
            <a:r>
              <a:rPr sz="600" i="1" u="sng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x−c</a:t>
            </a:r>
            <a:r>
              <a:rPr sz="600" i="1" spc="450" dirty="0">
                <a:latin typeface="Arial"/>
                <a:cs typeface="Arial"/>
              </a:rPr>
              <a:t> </a:t>
            </a:r>
            <a:r>
              <a:rPr sz="1200" spc="-75" baseline="-24305" dirty="0">
                <a:latin typeface="Arial MT"/>
                <a:cs typeface="Arial MT"/>
              </a:rPr>
              <a:t>2</a:t>
            </a:r>
            <a:endParaRPr sz="1200" baseline="-24305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9072" y="1127263"/>
            <a:ext cx="17703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446530" algn="l"/>
              </a:tabLst>
            </a:pPr>
            <a:r>
              <a:rPr sz="1100" spc="-10" dirty="0">
                <a:latin typeface="Arial MT"/>
                <a:cs typeface="Arial MT"/>
              </a:rPr>
              <a:t>gaussian(x;c,</a:t>
            </a:r>
            <a:r>
              <a:rPr sz="1100" i="1" spc="-10" dirty="0">
                <a:latin typeface="Verdana"/>
                <a:cs typeface="Verdana"/>
              </a:rPr>
              <a:t>σ</a:t>
            </a:r>
            <a:r>
              <a:rPr sz="1100" spc="-10" dirty="0">
                <a:latin typeface="Arial MT"/>
                <a:cs typeface="Arial MT"/>
              </a:rPr>
              <a:t>)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=</a:t>
            </a:r>
            <a:r>
              <a:rPr sz="1100" i="1" spc="-25" dirty="0">
                <a:latin typeface="Arial"/>
                <a:cs typeface="Arial"/>
              </a:rPr>
              <a:t>e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900" i="1" spc="150" baseline="9259" dirty="0">
                <a:latin typeface="Calibri"/>
                <a:cs typeface="Calibri"/>
              </a:rPr>
              <a:t>σ</a:t>
            </a:r>
            <a:r>
              <a:rPr sz="900" i="1" spc="690" baseline="9259" dirty="0">
                <a:latin typeface="Calibri"/>
                <a:cs typeface="Calibri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40319" y="1723942"/>
            <a:ext cx="1656080" cy="1075055"/>
            <a:chOff x="1440319" y="1723942"/>
            <a:chExt cx="1656080" cy="1075055"/>
          </a:xfrm>
        </p:grpSpPr>
        <p:sp>
          <p:nvSpPr>
            <p:cNvPr id="9" name="object 9"/>
            <p:cNvSpPr/>
            <p:nvPr/>
          </p:nvSpPr>
          <p:spPr>
            <a:xfrm>
              <a:off x="1475752" y="1821383"/>
              <a:ext cx="1522730" cy="942340"/>
            </a:xfrm>
            <a:custGeom>
              <a:avLst/>
              <a:gdLst/>
              <a:ahLst/>
              <a:cxnLst/>
              <a:rect l="l" t="t" r="r" b="b"/>
              <a:pathLst>
                <a:path w="1522730" h="942339">
                  <a:moveTo>
                    <a:pt x="0" y="0"/>
                  </a:moveTo>
                  <a:lnTo>
                    <a:pt x="0" y="942071"/>
                  </a:lnTo>
                  <a:lnTo>
                    <a:pt x="1522577" y="942071"/>
                  </a:lnTo>
                </a:path>
              </a:pathLst>
            </a:custGeom>
            <a:ln w="11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0307" y="1723948"/>
              <a:ext cx="1656080" cy="1075055"/>
            </a:xfrm>
            <a:custGeom>
              <a:avLst/>
              <a:gdLst/>
              <a:ahLst/>
              <a:cxnLst/>
              <a:rect l="l" t="t" r="r" b="b"/>
              <a:pathLst>
                <a:path w="1656080" h="1075055">
                  <a:moveTo>
                    <a:pt x="70866" y="106299"/>
                  </a:moveTo>
                  <a:lnTo>
                    <a:pt x="35433" y="0"/>
                  </a:lnTo>
                  <a:lnTo>
                    <a:pt x="0" y="106299"/>
                  </a:lnTo>
                  <a:lnTo>
                    <a:pt x="70866" y="106299"/>
                  </a:lnTo>
                  <a:close/>
                </a:path>
                <a:path w="1656080" h="1075055">
                  <a:moveTo>
                    <a:pt x="1655457" y="1039507"/>
                  </a:moveTo>
                  <a:lnTo>
                    <a:pt x="1549158" y="1004074"/>
                  </a:lnTo>
                  <a:lnTo>
                    <a:pt x="1549158" y="1074940"/>
                  </a:lnTo>
                  <a:lnTo>
                    <a:pt x="1655457" y="10395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02301" y="2061454"/>
              <a:ext cx="1215390" cy="702945"/>
            </a:xfrm>
            <a:custGeom>
              <a:avLst/>
              <a:gdLst/>
              <a:ahLst/>
              <a:cxnLst/>
              <a:rect l="l" t="t" r="r" b="b"/>
              <a:pathLst>
                <a:path w="1215389" h="702944">
                  <a:moveTo>
                    <a:pt x="0" y="701999"/>
                  </a:moveTo>
                  <a:lnTo>
                    <a:pt x="54596" y="702327"/>
                  </a:lnTo>
                  <a:lnTo>
                    <a:pt x="103586" y="692973"/>
                  </a:lnTo>
                  <a:lnTo>
                    <a:pt x="147504" y="675230"/>
                  </a:lnTo>
                  <a:lnTo>
                    <a:pt x="186882" y="650395"/>
                  </a:lnTo>
                  <a:lnTo>
                    <a:pt x="222251" y="619762"/>
                  </a:lnTo>
                  <a:lnTo>
                    <a:pt x="254145" y="584626"/>
                  </a:lnTo>
                  <a:lnTo>
                    <a:pt x="283096" y="546283"/>
                  </a:lnTo>
                  <a:lnTo>
                    <a:pt x="309483" y="505939"/>
                  </a:lnTo>
                  <a:lnTo>
                    <a:pt x="333604" y="463639"/>
                  </a:lnTo>
                  <a:lnTo>
                    <a:pt x="355588" y="419326"/>
                  </a:lnTo>
                  <a:lnTo>
                    <a:pt x="375564" y="372943"/>
                  </a:lnTo>
                  <a:lnTo>
                    <a:pt x="393661" y="324435"/>
                  </a:lnTo>
                  <a:lnTo>
                    <a:pt x="410008" y="273744"/>
                  </a:lnTo>
                  <a:lnTo>
                    <a:pt x="424733" y="220814"/>
                  </a:lnTo>
                  <a:lnTo>
                    <a:pt x="438488" y="166217"/>
                  </a:lnTo>
                  <a:lnTo>
                    <a:pt x="453922" y="113547"/>
                  </a:lnTo>
                  <a:lnTo>
                    <a:pt x="474207" y="67033"/>
                  </a:lnTo>
                  <a:lnTo>
                    <a:pt x="502514" y="30905"/>
                  </a:lnTo>
                  <a:lnTo>
                    <a:pt x="540321" y="8665"/>
                  </a:lnTo>
                  <a:lnTo>
                    <a:pt x="584312" y="0"/>
                  </a:lnTo>
                  <a:lnTo>
                    <a:pt x="629657" y="4098"/>
                  </a:lnTo>
                  <a:lnTo>
                    <a:pt x="671525" y="20151"/>
                  </a:lnTo>
                  <a:lnTo>
                    <a:pt x="704013" y="45035"/>
                  </a:lnTo>
                  <a:lnTo>
                    <a:pt x="730330" y="78088"/>
                  </a:lnTo>
                  <a:lnTo>
                    <a:pt x="751528" y="117785"/>
                  </a:lnTo>
                  <a:lnTo>
                    <a:pt x="768657" y="162602"/>
                  </a:lnTo>
                  <a:lnTo>
                    <a:pt x="782767" y="211014"/>
                  </a:lnTo>
                  <a:lnTo>
                    <a:pt x="794910" y="261496"/>
                  </a:lnTo>
                  <a:lnTo>
                    <a:pt x="806136" y="312525"/>
                  </a:lnTo>
                  <a:lnTo>
                    <a:pt x="817496" y="362575"/>
                  </a:lnTo>
                  <a:lnTo>
                    <a:pt x="832768" y="419864"/>
                  </a:lnTo>
                  <a:lnTo>
                    <a:pt x="850856" y="472712"/>
                  </a:lnTo>
                  <a:lnTo>
                    <a:pt x="872839" y="520331"/>
                  </a:lnTo>
                  <a:lnTo>
                    <a:pt x="899799" y="561932"/>
                  </a:lnTo>
                  <a:lnTo>
                    <a:pt x="932815" y="596728"/>
                  </a:lnTo>
                  <a:lnTo>
                    <a:pt x="970257" y="622985"/>
                  </a:lnTo>
                  <a:lnTo>
                    <a:pt x="1012991" y="643872"/>
                  </a:lnTo>
                  <a:lnTo>
                    <a:pt x="1059926" y="660804"/>
                  </a:lnTo>
                  <a:lnTo>
                    <a:pt x="1109973" y="675193"/>
                  </a:lnTo>
                  <a:lnTo>
                    <a:pt x="1162041" y="688453"/>
                  </a:lnTo>
                  <a:lnTo>
                    <a:pt x="1215041" y="70199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73751" y="2584440"/>
              <a:ext cx="433070" cy="3810"/>
            </a:xfrm>
            <a:custGeom>
              <a:avLst/>
              <a:gdLst/>
              <a:ahLst/>
              <a:cxnLst/>
              <a:rect l="l" t="t" r="r" b="b"/>
              <a:pathLst>
                <a:path w="433069" h="3810">
                  <a:moveTo>
                    <a:pt x="0" y="0"/>
                  </a:moveTo>
                  <a:lnTo>
                    <a:pt x="432930" y="3638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01456" y="2558211"/>
              <a:ext cx="577850" cy="56515"/>
            </a:xfrm>
            <a:custGeom>
              <a:avLst/>
              <a:gdLst/>
              <a:ahLst/>
              <a:cxnLst/>
              <a:rect l="l" t="t" r="r" b="b"/>
              <a:pathLst>
                <a:path w="577850" h="56514">
                  <a:moveTo>
                    <a:pt x="79082" y="0"/>
                  </a:moveTo>
                  <a:lnTo>
                    <a:pt x="0" y="25628"/>
                  </a:lnTo>
                  <a:lnTo>
                    <a:pt x="78638" y="52578"/>
                  </a:lnTo>
                  <a:lnTo>
                    <a:pt x="79082" y="0"/>
                  </a:lnTo>
                  <a:close/>
                </a:path>
                <a:path w="577850" h="56514">
                  <a:moveTo>
                    <a:pt x="577557" y="30480"/>
                  </a:moveTo>
                  <a:lnTo>
                    <a:pt x="498868" y="3530"/>
                  </a:lnTo>
                  <a:lnTo>
                    <a:pt x="498424" y="56108"/>
                  </a:lnTo>
                  <a:lnTo>
                    <a:pt x="577557" y="304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53256" y="1685432"/>
            <a:ext cx="920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96779" y="2436453"/>
            <a:ext cx="14160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50" dirty="0">
                <a:latin typeface="Symbol"/>
                <a:cs typeface="Symbol"/>
              </a:rPr>
              <a:t></a:t>
            </a:r>
            <a:endParaRPr sz="950">
              <a:latin typeface="Symbol"/>
              <a:cs typeface="Symbo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25485" y="1898180"/>
            <a:ext cx="542925" cy="866775"/>
            <a:chOff x="1825485" y="1898180"/>
            <a:chExt cx="542925" cy="866775"/>
          </a:xfrm>
        </p:grpSpPr>
        <p:sp>
          <p:nvSpPr>
            <p:cNvPr id="17" name="object 17"/>
            <p:cNvSpPr/>
            <p:nvPr/>
          </p:nvSpPr>
          <p:spPr>
            <a:xfrm>
              <a:off x="2096750" y="1899450"/>
              <a:ext cx="0" cy="824230"/>
            </a:xfrm>
            <a:custGeom>
              <a:avLst/>
              <a:gdLst/>
              <a:ahLst/>
              <a:cxnLst/>
              <a:rect l="l" t="t" r="r" b="b"/>
              <a:pathLst>
                <a:path h="824230">
                  <a:moveTo>
                    <a:pt x="0" y="0"/>
                  </a:moveTo>
                  <a:lnTo>
                    <a:pt x="0" y="824207"/>
                  </a:lnTo>
                </a:path>
              </a:pathLst>
            </a:custGeom>
            <a:ln w="3175">
              <a:solidFill>
                <a:srgbClr val="FF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70461" y="271087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577" y="0"/>
                  </a:moveTo>
                  <a:lnTo>
                    <a:pt x="39710" y="4655"/>
                  </a:lnTo>
                  <a:lnTo>
                    <a:pt x="26292" y="6207"/>
                  </a:lnTo>
                  <a:lnTo>
                    <a:pt x="12872" y="4655"/>
                  </a:lnTo>
                  <a:lnTo>
                    <a:pt x="0" y="0"/>
                  </a:lnTo>
                  <a:lnTo>
                    <a:pt x="26288" y="52578"/>
                  </a:lnTo>
                  <a:lnTo>
                    <a:pt x="525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6755" y="2034457"/>
              <a:ext cx="540385" cy="729615"/>
            </a:xfrm>
            <a:custGeom>
              <a:avLst/>
              <a:gdLst/>
              <a:ahLst/>
              <a:cxnLst/>
              <a:rect l="l" t="t" r="r" b="b"/>
              <a:pathLst>
                <a:path w="540385" h="729614">
                  <a:moveTo>
                    <a:pt x="540000" y="0"/>
                  </a:moveTo>
                  <a:lnTo>
                    <a:pt x="540000" y="728996"/>
                  </a:lnTo>
                </a:path>
                <a:path w="540385" h="729614">
                  <a:moveTo>
                    <a:pt x="0" y="0"/>
                  </a:moveTo>
                  <a:lnTo>
                    <a:pt x="0" y="728996"/>
                  </a:lnTo>
                </a:path>
              </a:pathLst>
            </a:custGeom>
            <a:ln w="3175">
              <a:solidFill>
                <a:srgbClr val="2E15E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255767" y="1860744"/>
            <a:ext cx="2419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2E15E2"/>
                </a:solidFill>
                <a:latin typeface="Arial MT"/>
                <a:cs typeface="Arial MT"/>
              </a:rPr>
              <a:t>0.9c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06032" y="1860744"/>
            <a:ext cx="2419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2E15E2"/>
                </a:solidFill>
                <a:latin typeface="Arial MT"/>
                <a:cs typeface="Arial MT"/>
              </a:rPr>
              <a:t>0.1c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75752" y="2061451"/>
            <a:ext cx="1431290" cy="0"/>
          </a:xfrm>
          <a:custGeom>
            <a:avLst/>
            <a:gdLst/>
            <a:ahLst/>
            <a:cxnLst/>
            <a:rect l="l" t="t" r="r" b="b"/>
            <a:pathLst>
              <a:path w="1431289">
                <a:moveTo>
                  <a:pt x="0" y="0"/>
                </a:moveTo>
                <a:lnTo>
                  <a:pt x="143104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91089" y="1938262"/>
            <a:ext cx="1314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latin typeface="Arial MT"/>
                <a:cs typeface="Arial MT"/>
              </a:rPr>
              <a:t>0.1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105" dirty="0"/>
              <a:t> </a:t>
            </a:r>
            <a:r>
              <a:rPr dirty="0"/>
              <a:t>MFs:</a:t>
            </a:r>
            <a:r>
              <a:rPr spc="225" dirty="0"/>
              <a:t> </a:t>
            </a:r>
            <a:r>
              <a:rPr dirty="0"/>
              <a:t>Generalized</a:t>
            </a:r>
            <a:r>
              <a:rPr spc="105" dirty="0"/>
              <a:t> </a:t>
            </a:r>
            <a:r>
              <a:rPr spc="-20" dirty="0"/>
              <a:t>bell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27036"/>
            <a:ext cx="435038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also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Cauchy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MF</a:t>
            </a:r>
            <a:r>
              <a:rPr sz="1100" dirty="0">
                <a:latin typeface="Arial MT"/>
                <a:cs typeface="Arial MT"/>
              </a:rPr>
              <a:t>.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generalized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bell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specified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three parameters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45" dirty="0">
                <a:latin typeface="Arial"/>
                <a:cs typeface="Arial"/>
              </a:rPr>
              <a:t>b</a:t>
            </a:r>
            <a:r>
              <a:rPr sz="1100" i="1" spc="-45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114" dirty="0">
                <a:latin typeface="Arial"/>
                <a:cs typeface="Arial"/>
              </a:rPr>
              <a:t>c</a:t>
            </a:r>
            <a:r>
              <a:rPr sz="1100" spc="114" dirty="0">
                <a:latin typeface="Lucida Sans Unicode"/>
                <a:cs typeface="Lucida Sans Unicode"/>
              </a:rPr>
              <a:t>}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and is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 </a:t>
            </a:r>
            <a:r>
              <a:rPr sz="1100" spc="-25" dirty="0">
                <a:latin typeface="Arial MT"/>
                <a:cs typeface="Arial MT"/>
              </a:rPr>
              <a:t>as: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5737" y="1023021"/>
            <a:ext cx="1481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173480" algn="l"/>
                <a:tab pos="1442720" algn="l"/>
              </a:tabLst>
            </a:pPr>
            <a:r>
              <a:rPr sz="1100" dirty="0">
                <a:latin typeface="Arial MT"/>
                <a:cs typeface="Arial MT"/>
              </a:rPr>
              <a:t>bell(x;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c)=</a:t>
            </a:r>
            <a:r>
              <a:rPr sz="1100" spc="-190" dirty="0">
                <a:latin typeface="Arial MT"/>
                <a:cs typeface="Arial MT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u="sng" spc="-75" baseline="312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endParaRPr sz="1200" baseline="312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7060" y="119019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0" dirty="0">
                <a:latin typeface="Arial"/>
                <a:cs typeface="Arial"/>
              </a:rPr>
              <a:t>a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7833" y="1125206"/>
            <a:ext cx="5511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 MT"/>
                <a:cs typeface="Arial MT"/>
              </a:rPr>
              <a:t>1</a:t>
            </a:r>
            <a:r>
              <a:rPr sz="800" spc="-25" dirty="0">
                <a:latin typeface="Lucida Sans Unicode"/>
                <a:cs typeface="Lucida Sans Unicode"/>
              </a:rPr>
              <a:t>+|</a:t>
            </a:r>
            <a:r>
              <a:rPr sz="800" spc="-130" dirty="0">
                <a:latin typeface="Lucida Sans Unicode"/>
                <a:cs typeface="Lucida Sans Unicode"/>
              </a:rPr>
              <a:t> </a:t>
            </a:r>
            <a:r>
              <a:rPr sz="900" i="1" u="sng" spc="135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x−c</a:t>
            </a:r>
            <a:r>
              <a:rPr sz="900" i="1" spc="-7" baseline="32407" dirty="0">
                <a:latin typeface="Arial"/>
                <a:cs typeface="Arial"/>
              </a:rPr>
              <a:t> </a:t>
            </a:r>
            <a:r>
              <a:rPr sz="800" spc="-25" dirty="0">
                <a:latin typeface="Lucida Sans Unicode"/>
                <a:cs typeface="Lucida Sans Unicode"/>
              </a:rPr>
              <a:t>|</a:t>
            </a:r>
            <a:r>
              <a:rPr sz="900" spc="-37" baseline="23148" dirty="0">
                <a:latin typeface="Arial MT"/>
                <a:cs typeface="Arial MT"/>
              </a:rPr>
              <a:t>2</a:t>
            </a:r>
            <a:r>
              <a:rPr sz="900" i="1" spc="-37" baseline="23148" dirty="0">
                <a:latin typeface="Arial"/>
                <a:cs typeface="Arial"/>
              </a:rPr>
              <a:t>b</a:t>
            </a:r>
            <a:endParaRPr sz="900" baseline="23148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11530" y="1618030"/>
            <a:ext cx="1765935" cy="1146810"/>
            <a:chOff x="1411530" y="1618030"/>
            <a:chExt cx="1765935" cy="1146810"/>
          </a:xfrm>
        </p:grpSpPr>
        <p:sp>
          <p:nvSpPr>
            <p:cNvPr id="8" name="object 8"/>
            <p:cNvSpPr/>
            <p:nvPr/>
          </p:nvSpPr>
          <p:spPr>
            <a:xfrm>
              <a:off x="1449325" y="1721967"/>
              <a:ext cx="1624330" cy="1005205"/>
            </a:xfrm>
            <a:custGeom>
              <a:avLst/>
              <a:gdLst/>
              <a:ahLst/>
              <a:cxnLst/>
              <a:rect l="l" t="t" r="r" b="b"/>
              <a:pathLst>
                <a:path w="1624330" h="1005205">
                  <a:moveTo>
                    <a:pt x="0" y="0"/>
                  </a:moveTo>
                  <a:lnTo>
                    <a:pt x="0" y="1004824"/>
                  </a:lnTo>
                  <a:lnTo>
                    <a:pt x="1624036" y="100482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1528" y="1618030"/>
              <a:ext cx="1765935" cy="1146810"/>
            </a:xfrm>
            <a:custGeom>
              <a:avLst/>
              <a:gdLst/>
              <a:ahLst/>
              <a:cxnLst/>
              <a:rect l="l" t="t" r="r" b="b"/>
              <a:pathLst>
                <a:path w="1765935" h="1146810">
                  <a:moveTo>
                    <a:pt x="75590" y="113385"/>
                  </a:moveTo>
                  <a:lnTo>
                    <a:pt x="37795" y="0"/>
                  </a:lnTo>
                  <a:lnTo>
                    <a:pt x="0" y="113385"/>
                  </a:lnTo>
                  <a:lnTo>
                    <a:pt x="75590" y="113385"/>
                  </a:lnTo>
                  <a:close/>
                </a:path>
                <a:path w="1765935" h="1146810">
                  <a:moveTo>
                    <a:pt x="1765769" y="1108760"/>
                  </a:moveTo>
                  <a:lnTo>
                    <a:pt x="1652384" y="1070965"/>
                  </a:lnTo>
                  <a:lnTo>
                    <a:pt x="1652384" y="1146556"/>
                  </a:lnTo>
                  <a:lnTo>
                    <a:pt x="1765769" y="11087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77642" y="1977988"/>
              <a:ext cx="1296035" cy="749935"/>
            </a:xfrm>
            <a:custGeom>
              <a:avLst/>
              <a:gdLst/>
              <a:ahLst/>
              <a:cxnLst/>
              <a:rect l="l" t="t" r="r" b="b"/>
              <a:pathLst>
                <a:path w="1296035" h="749935">
                  <a:moveTo>
                    <a:pt x="0" y="748803"/>
                  </a:moveTo>
                  <a:lnTo>
                    <a:pt x="51296" y="749702"/>
                  </a:lnTo>
                  <a:lnTo>
                    <a:pt x="97961" y="742560"/>
                  </a:lnTo>
                  <a:lnTo>
                    <a:pt x="140373" y="728304"/>
                  </a:lnTo>
                  <a:lnTo>
                    <a:pt x="178913" y="707859"/>
                  </a:lnTo>
                  <a:lnTo>
                    <a:pt x="213962" y="682152"/>
                  </a:lnTo>
                  <a:lnTo>
                    <a:pt x="245900" y="652107"/>
                  </a:lnTo>
                  <a:lnTo>
                    <a:pt x="275108" y="618650"/>
                  </a:lnTo>
                  <a:lnTo>
                    <a:pt x="301965" y="582707"/>
                  </a:lnTo>
                  <a:lnTo>
                    <a:pt x="326730" y="545163"/>
                  </a:lnTo>
                  <a:lnTo>
                    <a:pt x="349631" y="506028"/>
                  </a:lnTo>
                  <a:lnTo>
                    <a:pt x="370759" y="465262"/>
                  </a:lnTo>
                  <a:lnTo>
                    <a:pt x="390207" y="422824"/>
                  </a:lnTo>
                  <a:lnTo>
                    <a:pt x="408067" y="378674"/>
                  </a:lnTo>
                  <a:lnTo>
                    <a:pt x="424432" y="332770"/>
                  </a:lnTo>
                  <a:lnTo>
                    <a:pt x="439393" y="285073"/>
                  </a:lnTo>
                  <a:lnTo>
                    <a:pt x="453044" y="235540"/>
                  </a:lnTo>
                  <a:lnTo>
                    <a:pt x="467722" y="177304"/>
                  </a:lnTo>
                  <a:lnTo>
                    <a:pt x="484187" y="121121"/>
                  </a:lnTo>
                  <a:lnTo>
                    <a:pt x="505822" y="71502"/>
                  </a:lnTo>
                  <a:lnTo>
                    <a:pt x="536011" y="32960"/>
                  </a:lnTo>
                  <a:lnTo>
                    <a:pt x="576338" y="9242"/>
                  </a:lnTo>
                  <a:lnTo>
                    <a:pt x="623263" y="0"/>
                  </a:lnTo>
                  <a:lnTo>
                    <a:pt x="671635" y="4372"/>
                  </a:lnTo>
                  <a:lnTo>
                    <a:pt x="716300" y="21499"/>
                  </a:lnTo>
                  <a:lnTo>
                    <a:pt x="750952" y="48043"/>
                  </a:lnTo>
                  <a:lnTo>
                    <a:pt x="779023" y="83299"/>
                  </a:lnTo>
                  <a:lnTo>
                    <a:pt x="801632" y="125643"/>
                  </a:lnTo>
                  <a:lnTo>
                    <a:pt x="819901" y="173447"/>
                  </a:lnTo>
                  <a:lnTo>
                    <a:pt x="834951" y="225086"/>
                  </a:lnTo>
                  <a:lnTo>
                    <a:pt x="847902" y="278934"/>
                  </a:lnTo>
                  <a:lnTo>
                    <a:pt x="859875" y="333365"/>
                  </a:lnTo>
                  <a:lnTo>
                    <a:pt x="871992" y="386751"/>
                  </a:lnTo>
                  <a:lnTo>
                    <a:pt x="885387" y="437982"/>
                  </a:lnTo>
                  <a:lnTo>
                    <a:pt x="900729" y="486019"/>
                  </a:lnTo>
                  <a:lnTo>
                    <a:pt x="918688" y="530377"/>
                  </a:lnTo>
                  <a:lnTo>
                    <a:pt x="939933" y="570568"/>
                  </a:lnTo>
                  <a:lnTo>
                    <a:pt x="965134" y="606106"/>
                  </a:lnTo>
                  <a:lnTo>
                    <a:pt x="994958" y="636504"/>
                  </a:lnTo>
                  <a:lnTo>
                    <a:pt x="1034896" y="664516"/>
                  </a:lnTo>
                  <a:lnTo>
                    <a:pt x="1080479" y="686799"/>
                  </a:lnTo>
                  <a:lnTo>
                    <a:pt x="1130543" y="704861"/>
                  </a:lnTo>
                  <a:lnTo>
                    <a:pt x="1183927" y="720210"/>
                  </a:lnTo>
                  <a:lnTo>
                    <a:pt x="1239466" y="734355"/>
                  </a:lnTo>
                  <a:lnTo>
                    <a:pt x="1295999" y="7488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11728" y="1884385"/>
              <a:ext cx="0" cy="800100"/>
            </a:xfrm>
            <a:custGeom>
              <a:avLst/>
              <a:gdLst/>
              <a:ahLst/>
              <a:cxnLst/>
              <a:rect l="l" t="t" r="r" b="b"/>
              <a:pathLst>
                <a:path h="800100">
                  <a:moveTo>
                    <a:pt x="0" y="0"/>
                  </a:moveTo>
                  <a:lnTo>
                    <a:pt x="0" y="799947"/>
                  </a:lnTo>
                </a:path>
              </a:pathLst>
            </a:custGeom>
            <a:ln w="3175">
              <a:solidFill>
                <a:srgbClr val="2E15E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83686" y="2670708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083" y="0"/>
                  </a:moveTo>
                  <a:lnTo>
                    <a:pt x="42352" y="4966"/>
                  </a:lnTo>
                  <a:lnTo>
                    <a:pt x="28037" y="6621"/>
                  </a:lnTo>
                  <a:lnTo>
                    <a:pt x="13725" y="4966"/>
                  </a:lnTo>
                  <a:lnTo>
                    <a:pt x="0" y="0"/>
                  </a:lnTo>
                  <a:lnTo>
                    <a:pt x="28041" y="56083"/>
                  </a:lnTo>
                  <a:lnTo>
                    <a:pt x="56083" y="0"/>
                  </a:lnTo>
                  <a:close/>
                </a:path>
              </a:pathLst>
            </a:custGeom>
            <a:solidFill>
              <a:srgbClr val="2E1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73628" y="2722169"/>
            <a:ext cx="762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3711" y="2719289"/>
            <a:ext cx="1924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FF0000"/>
                </a:solidFill>
                <a:latin typeface="Arial MT"/>
                <a:cs typeface="Arial MT"/>
              </a:rPr>
              <a:t>c+a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0451" y="2707769"/>
            <a:ext cx="167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FF0000"/>
                </a:solidFill>
                <a:latin typeface="Arial MT"/>
                <a:cs typeface="Arial MT"/>
              </a:rPr>
              <a:t>c-</a:t>
            </a:r>
            <a:r>
              <a:rPr sz="800" spc="-5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40461" y="1958061"/>
            <a:ext cx="158115" cy="307975"/>
            <a:chOff x="3040461" y="1958061"/>
            <a:chExt cx="158115" cy="307975"/>
          </a:xfrm>
        </p:grpSpPr>
        <p:sp>
          <p:nvSpPr>
            <p:cNvPr id="17" name="object 17"/>
            <p:cNvSpPr/>
            <p:nvPr/>
          </p:nvSpPr>
          <p:spPr>
            <a:xfrm>
              <a:off x="3055997" y="2262632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>
                  <a:moveTo>
                    <a:pt x="0" y="0"/>
                  </a:moveTo>
                  <a:lnTo>
                    <a:pt x="139366" y="0"/>
                  </a:lnTo>
                </a:path>
              </a:pathLst>
            </a:custGeom>
            <a:ln w="60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43636" y="1961236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>
                  <a:moveTo>
                    <a:pt x="0" y="0"/>
                  </a:moveTo>
                  <a:lnTo>
                    <a:pt x="139333" y="0"/>
                  </a:lnTo>
                </a:path>
              </a:pathLst>
            </a:custGeom>
            <a:ln w="60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38564" y="1754836"/>
            <a:ext cx="161925" cy="67056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indent="30480">
              <a:lnSpc>
                <a:spcPct val="100000"/>
              </a:lnSpc>
              <a:spcBef>
                <a:spcPts val="310"/>
              </a:spcBef>
            </a:pPr>
            <a:r>
              <a:rPr sz="950" i="1" spc="-50" dirty="0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  <a:p>
            <a:pPr marL="55244" marR="17145" indent="-43180">
              <a:lnSpc>
                <a:spcPts val="1019"/>
              </a:lnSpc>
              <a:spcBef>
                <a:spcPts val="345"/>
              </a:spcBef>
            </a:pPr>
            <a:r>
              <a:rPr sz="950" spc="-25" dirty="0">
                <a:latin typeface="Times New Roman"/>
                <a:cs typeface="Times New Roman"/>
              </a:rPr>
              <a:t>2</a:t>
            </a:r>
            <a:r>
              <a:rPr sz="950" i="1" spc="-25" dirty="0">
                <a:latin typeface="Times New Roman"/>
                <a:cs typeface="Times New Roman"/>
              </a:rPr>
              <a:t>a </a:t>
            </a:r>
            <a:r>
              <a:rPr sz="950" i="1" spc="-50" dirty="0">
                <a:latin typeface="Times New Roman"/>
                <a:cs typeface="Times New Roman"/>
              </a:rPr>
              <a:t>b</a:t>
            </a:r>
            <a:endParaRPr sz="95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200"/>
              </a:spcBef>
            </a:pPr>
            <a:r>
              <a:rPr sz="950" spc="-25" dirty="0">
                <a:latin typeface="Times New Roman"/>
                <a:cs typeface="Times New Roman"/>
              </a:rPr>
              <a:t>2</a:t>
            </a:r>
            <a:r>
              <a:rPr sz="950" i="1" spc="-25" dirty="0">
                <a:latin typeface="Times New Roman"/>
                <a:cs typeface="Times New Roman"/>
              </a:rPr>
              <a:t>a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50057" y="2411953"/>
            <a:ext cx="523875" cy="316230"/>
            <a:chOff x="1850057" y="2411953"/>
            <a:chExt cx="523875" cy="316230"/>
          </a:xfrm>
        </p:grpSpPr>
        <p:sp>
          <p:nvSpPr>
            <p:cNvPr id="21" name="object 21"/>
            <p:cNvSpPr/>
            <p:nvPr/>
          </p:nvSpPr>
          <p:spPr>
            <a:xfrm>
              <a:off x="1892515" y="2439954"/>
              <a:ext cx="436245" cy="1270"/>
            </a:xfrm>
            <a:custGeom>
              <a:avLst/>
              <a:gdLst/>
              <a:ahLst/>
              <a:cxnLst/>
              <a:rect l="l" t="t" r="r" b="b"/>
              <a:pathLst>
                <a:path w="436244" h="1269">
                  <a:moveTo>
                    <a:pt x="0" y="0"/>
                  </a:moveTo>
                  <a:lnTo>
                    <a:pt x="435742" y="1229"/>
                  </a:lnTo>
                </a:path>
              </a:pathLst>
            </a:custGeom>
            <a:ln w="3175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50047" y="2411958"/>
              <a:ext cx="520700" cy="57785"/>
            </a:xfrm>
            <a:custGeom>
              <a:avLst/>
              <a:gdLst/>
              <a:ahLst/>
              <a:cxnLst/>
              <a:rect l="l" t="t" r="r" b="b"/>
              <a:pathLst>
                <a:path w="520700" h="57785">
                  <a:moveTo>
                    <a:pt x="56172" y="0"/>
                  </a:moveTo>
                  <a:lnTo>
                    <a:pt x="0" y="27876"/>
                  </a:lnTo>
                  <a:lnTo>
                    <a:pt x="56007" y="56083"/>
                  </a:lnTo>
                  <a:lnTo>
                    <a:pt x="51079" y="42341"/>
                  </a:lnTo>
                  <a:lnTo>
                    <a:pt x="49466" y="28028"/>
                  </a:lnTo>
                  <a:lnTo>
                    <a:pt x="51168" y="13716"/>
                  </a:lnTo>
                  <a:lnTo>
                    <a:pt x="56172" y="0"/>
                  </a:lnTo>
                  <a:close/>
                </a:path>
                <a:path w="520700" h="57785">
                  <a:moveTo>
                    <a:pt x="520649" y="29349"/>
                  </a:moveTo>
                  <a:lnTo>
                    <a:pt x="464654" y="1155"/>
                  </a:lnTo>
                  <a:lnTo>
                    <a:pt x="469582" y="14897"/>
                  </a:lnTo>
                  <a:lnTo>
                    <a:pt x="471195" y="29222"/>
                  </a:lnTo>
                  <a:lnTo>
                    <a:pt x="469493" y="43522"/>
                  </a:lnTo>
                  <a:lnTo>
                    <a:pt x="464489" y="57238"/>
                  </a:lnTo>
                  <a:lnTo>
                    <a:pt x="520649" y="29349"/>
                  </a:lnTo>
                  <a:close/>
                </a:path>
              </a:pathLst>
            </a:custGeom>
            <a:solidFill>
              <a:srgbClr val="2E1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52526" y="2439842"/>
              <a:ext cx="520065" cy="287020"/>
            </a:xfrm>
            <a:custGeom>
              <a:avLst/>
              <a:gdLst/>
              <a:ahLst/>
              <a:cxnLst/>
              <a:rect l="l" t="t" r="r" b="b"/>
              <a:pathLst>
                <a:path w="520064" h="287019">
                  <a:moveTo>
                    <a:pt x="0" y="0"/>
                  </a:moveTo>
                  <a:lnTo>
                    <a:pt x="0" y="286948"/>
                  </a:lnTo>
                </a:path>
                <a:path w="520064" h="287019">
                  <a:moveTo>
                    <a:pt x="519887" y="6725"/>
                  </a:moveTo>
                  <a:lnTo>
                    <a:pt x="518403" y="286948"/>
                  </a:lnTo>
                </a:path>
              </a:pathLst>
            </a:custGeom>
            <a:ln w="3175">
              <a:solidFill>
                <a:srgbClr val="2E15E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77179" y="2304571"/>
            <a:ext cx="819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solidFill>
                  <a:srgbClr val="FF0000"/>
                </a:solidFill>
                <a:latin typeface="Arial MT"/>
                <a:cs typeface="Arial MT"/>
              </a:rPr>
              <a:t>b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04300" y="1893072"/>
            <a:ext cx="51117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dirty="0">
                <a:latin typeface="Arial MT"/>
                <a:cs typeface="Arial MT"/>
              </a:rPr>
              <a:t>Slope</a:t>
            </a:r>
            <a:r>
              <a:rPr sz="700" spc="3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at</a:t>
            </a:r>
            <a:r>
              <a:rPr sz="700" spc="3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x</a:t>
            </a:r>
            <a:r>
              <a:rPr sz="700" spc="30" dirty="0">
                <a:latin typeface="Arial MT"/>
                <a:cs typeface="Arial MT"/>
              </a:rPr>
              <a:t> </a:t>
            </a:r>
            <a:r>
              <a:rPr sz="700" spc="-50" dirty="0">
                <a:latin typeface="Arial MT"/>
                <a:cs typeface="Arial MT"/>
              </a:rPr>
              <a:t>=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78388" y="2350953"/>
            <a:ext cx="61594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i="1" spc="-50" dirty="0">
                <a:latin typeface="Times New Roman"/>
                <a:cs typeface="Times New Roman"/>
              </a:rPr>
              <a:t>x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98026" y="2344237"/>
            <a:ext cx="61594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i="1" spc="-50" dirty="0">
                <a:latin typeface="Times New Roman"/>
                <a:cs typeface="Times New Roman"/>
              </a:rPr>
              <a:t>y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51468" y="2158673"/>
            <a:ext cx="59817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aseline="3968" dirty="0">
                <a:latin typeface="Arial MT"/>
                <a:cs typeface="Arial MT"/>
              </a:rPr>
              <a:t>Slope</a:t>
            </a:r>
            <a:r>
              <a:rPr sz="1050" spc="37" baseline="3968" dirty="0">
                <a:latin typeface="Arial MT"/>
                <a:cs typeface="Arial MT"/>
              </a:rPr>
              <a:t> </a:t>
            </a:r>
            <a:r>
              <a:rPr sz="1050" baseline="3968" dirty="0">
                <a:latin typeface="Arial MT"/>
                <a:cs typeface="Arial MT"/>
              </a:rPr>
              <a:t>at</a:t>
            </a:r>
            <a:r>
              <a:rPr sz="1050" spc="37" baseline="3968" dirty="0">
                <a:latin typeface="Arial MT"/>
                <a:cs typeface="Arial MT"/>
              </a:rPr>
              <a:t> </a:t>
            </a:r>
            <a:r>
              <a:rPr sz="1050" baseline="3968" dirty="0">
                <a:latin typeface="Arial MT"/>
                <a:cs typeface="Arial MT"/>
              </a:rPr>
              <a:t>y</a:t>
            </a:r>
            <a:r>
              <a:rPr sz="1050" spc="37" baseline="3968" dirty="0">
                <a:latin typeface="Arial MT"/>
                <a:cs typeface="Arial MT"/>
              </a:rPr>
              <a:t> </a:t>
            </a:r>
            <a:r>
              <a:rPr sz="1050" baseline="3968" dirty="0">
                <a:latin typeface="Arial MT"/>
                <a:cs typeface="Arial MT"/>
              </a:rPr>
              <a:t>=</a:t>
            </a:r>
            <a:r>
              <a:rPr sz="1050" spc="-22" baseline="3968" dirty="0">
                <a:latin typeface="Arial MT"/>
                <a:cs typeface="Arial MT"/>
              </a:rPr>
              <a:t> </a:t>
            </a:r>
            <a:r>
              <a:rPr sz="950" spc="-50" dirty="0">
                <a:latin typeface="Symbol"/>
                <a:cs typeface="Symbol"/>
              </a:rPr>
              <a:t></a:t>
            </a:r>
            <a:endParaRPr sz="950">
              <a:latin typeface="Symbol"/>
              <a:cs typeface="Symbo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2712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r>
              <a:rPr sz="1400" b="1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Generalized</a:t>
            </a:r>
            <a:r>
              <a:rPr sz="140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bell</a:t>
            </a:r>
            <a:r>
              <a:rPr sz="140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MFs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867332"/>
            <a:ext cx="9766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Example: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Verdana"/>
                <a:cs typeface="Verdana"/>
              </a:rPr>
              <a:t>µ</a:t>
            </a:r>
            <a:r>
              <a:rPr sz="1100" spc="-10" dirty="0">
                <a:latin typeface="Arial MT"/>
                <a:cs typeface="Arial MT"/>
              </a:rPr>
              <a:t>(x)=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6731" y="85011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279" y="983945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0" y="0"/>
                </a:moveTo>
                <a:lnTo>
                  <a:pt x="24858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0579" y="960639"/>
            <a:ext cx="2165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 MT"/>
                <a:cs typeface="Arial MT"/>
              </a:rPr>
              <a:t>1</a:t>
            </a:r>
            <a:r>
              <a:rPr sz="800" spc="-25" dirty="0">
                <a:latin typeface="Lucida Sans Unicode"/>
                <a:cs typeface="Lucida Sans Unicode"/>
              </a:rPr>
              <a:t>+</a:t>
            </a:r>
            <a:r>
              <a:rPr sz="800" i="1" spc="-25" dirty="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0629" y="95711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2864" y="867332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;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144" y="1131265"/>
            <a:ext cx="13157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0;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86565" y="1496565"/>
            <a:ext cx="1562100" cy="795655"/>
            <a:chOff x="1486565" y="1496565"/>
            <a:chExt cx="1562100" cy="795655"/>
          </a:xfrm>
        </p:grpSpPr>
        <p:sp>
          <p:nvSpPr>
            <p:cNvPr id="12" name="object 12"/>
            <p:cNvSpPr/>
            <p:nvPr/>
          </p:nvSpPr>
          <p:spPr>
            <a:xfrm>
              <a:off x="1578836" y="1497835"/>
              <a:ext cx="1296035" cy="749935"/>
            </a:xfrm>
            <a:custGeom>
              <a:avLst/>
              <a:gdLst/>
              <a:ahLst/>
              <a:cxnLst/>
              <a:rect l="l" t="t" r="r" b="b"/>
              <a:pathLst>
                <a:path w="1296035" h="749935">
                  <a:moveTo>
                    <a:pt x="0" y="748863"/>
                  </a:moveTo>
                  <a:lnTo>
                    <a:pt x="51293" y="749762"/>
                  </a:lnTo>
                  <a:lnTo>
                    <a:pt x="97955" y="742621"/>
                  </a:lnTo>
                  <a:lnTo>
                    <a:pt x="140366" y="728366"/>
                  </a:lnTo>
                  <a:lnTo>
                    <a:pt x="178906" y="707923"/>
                  </a:lnTo>
                  <a:lnTo>
                    <a:pt x="213955" y="682216"/>
                  </a:lnTo>
                  <a:lnTo>
                    <a:pt x="245895" y="652171"/>
                  </a:lnTo>
                  <a:lnTo>
                    <a:pt x="275104" y="618712"/>
                  </a:lnTo>
                  <a:lnTo>
                    <a:pt x="301965" y="582767"/>
                  </a:lnTo>
                  <a:lnTo>
                    <a:pt x="326728" y="545226"/>
                  </a:lnTo>
                  <a:lnTo>
                    <a:pt x="349627" y="506092"/>
                  </a:lnTo>
                  <a:lnTo>
                    <a:pt x="370755" y="465326"/>
                  </a:lnTo>
                  <a:lnTo>
                    <a:pt x="390203" y="422888"/>
                  </a:lnTo>
                  <a:lnTo>
                    <a:pt x="408064" y="378736"/>
                  </a:lnTo>
                  <a:lnTo>
                    <a:pt x="424430" y="332831"/>
                  </a:lnTo>
                  <a:lnTo>
                    <a:pt x="439393" y="285133"/>
                  </a:lnTo>
                  <a:lnTo>
                    <a:pt x="453044" y="235600"/>
                  </a:lnTo>
                  <a:lnTo>
                    <a:pt x="467721" y="177363"/>
                  </a:lnTo>
                  <a:lnTo>
                    <a:pt x="484183" y="121182"/>
                  </a:lnTo>
                  <a:lnTo>
                    <a:pt x="505818" y="71566"/>
                  </a:lnTo>
                  <a:lnTo>
                    <a:pt x="536011" y="33030"/>
                  </a:lnTo>
                  <a:lnTo>
                    <a:pt x="576338" y="9307"/>
                  </a:lnTo>
                  <a:lnTo>
                    <a:pt x="623263" y="64"/>
                  </a:lnTo>
                  <a:lnTo>
                    <a:pt x="671635" y="4436"/>
                  </a:lnTo>
                  <a:lnTo>
                    <a:pt x="716300" y="21559"/>
                  </a:lnTo>
                  <a:lnTo>
                    <a:pt x="750952" y="48102"/>
                  </a:lnTo>
                  <a:lnTo>
                    <a:pt x="779023" y="83359"/>
                  </a:lnTo>
                  <a:lnTo>
                    <a:pt x="801632" y="125702"/>
                  </a:lnTo>
                  <a:lnTo>
                    <a:pt x="819901" y="173507"/>
                  </a:lnTo>
                  <a:lnTo>
                    <a:pt x="834951" y="225146"/>
                  </a:lnTo>
                  <a:lnTo>
                    <a:pt x="847902" y="278994"/>
                  </a:lnTo>
                  <a:lnTo>
                    <a:pt x="859875" y="333424"/>
                  </a:lnTo>
                  <a:lnTo>
                    <a:pt x="871992" y="386811"/>
                  </a:lnTo>
                  <a:lnTo>
                    <a:pt x="885387" y="438041"/>
                  </a:lnTo>
                  <a:lnTo>
                    <a:pt x="900738" y="486079"/>
                  </a:lnTo>
                  <a:lnTo>
                    <a:pt x="918710" y="530438"/>
                  </a:lnTo>
                  <a:lnTo>
                    <a:pt x="939969" y="570631"/>
                  </a:lnTo>
                  <a:lnTo>
                    <a:pt x="965180" y="606172"/>
                  </a:lnTo>
                  <a:lnTo>
                    <a:pt x="995009" y="636574"/>
                  </a:lnTo>
                  <a:lnTo>
                    <a:pt x="1034947" y="664582"/>
                  </a:lnTo>
                  <a:lnTo>
                    <a:pt x="1080526" y="686862"/>
                  </a:lnTo>
                  <a:lnTo>
                    <a:pt x="1130581" y="704922"/>
                  </a:lnTo>
                  <a:lnTo>
                    <a:pt x="1183947" y="720270"/>
                  </a:lnTo>
                  <a:lnTo>
                    <a:pt x="1239458" y="734414"/>
                  </a:lnTo>
                  <a:lnTo>
                    <a:pt x="1295948" y="748863"/>
                  </a:lnTo>
                </a:path>
                <a:path w="1296035" h="749935">
                  <a:moveTo>
                    <a:pt x="638230" y="0"/>
                  </a:moveTo>
                  <a:lnTo>
                    <a:pt x="634075" y="7488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53719" y="1949112"/>
              <a:ext cx="518795" cy="297815"/>
            </a:xfrm>
            <a:custGeom>
              <a:avLst/>
              <a:gdLst/>
              <a:ahLst/>
              <a:cxnLst/>
              <a:rect l="l" t="t" r="r" b="b"/>
              <a:pathLst>
                <a:path w="518794" h="297814">
                  <a:moveTo>
                    <a:pt x="1432" y="2438"/>
                  </a:moveTo>
                  <a:lnTo>
                    <a:pt x="0" y="297586"/>
                  </a:lnTo>
                </a:path>
                <a:path w="518794" h="297814">
                  <a:moveTo>
                    <a:pt x="514360" y="0"/>
                  </a:moveTo>
                  <a:lnTo>
                    <a:pt x="518424" y="297586"/>
                  </a:lnTo>
                </a:path>
              </a:pathLst>
            </a:custGeom>
            <a:ln w="31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92915" y="2253902"/>
              <a:ext cx="1498600" cy="0"/>
            </a:xfrm>
            <a:custGeom>
              <a:avLst/>
              <a:gdLst/>
              <a:ahLst/>
              <a:cxnLst/>
              <a:rect l="l" t="t" r="r" b="b"/>
              <a:pathLst>
                <a:path w="1498600">
                  <a:moveTo>
                    <a:pt x="0" y="0"/>
                  </a:moveTo>
                  <a:lnTo>
                    <a:pt x="1497997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2523" y="2216106"/>
              <a:ext cx="75590" cy="7558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502920" y="1464298"/>
            <a:ext cx="138430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-25" dirty="0">
                <a:latin typeface="Arial MT"/>
                <a:cs typeface="Arial MT"/>
              </a:rPr>
              <a:t>1.0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4880" y="2256302"/>
            <a:ext cx="97790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6817" y="2256302"/>
            <a:ext cx="71120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7615" y="2256302"/>
            <a:ext cx="71120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-50" dirty="0"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69520" y="1375498"/>
            <a:ext cx="1262380" cy="878840"/>
            <a:chOff x="1469520" y="1375498"/>
            <a:chExt cx="1262380" cy="878840"/>
          </a:xfrm>
        </p:grpSpPr>
        <p:sp>
          <p:nvSpPr>
            <p:cNvPr id="21" name="object 21"/>
            <p:cNvSpPr/>
            <p:nvPr/>
          </p:nvSpPr>
          <p:spPr>
            <a:xfrm>
              <a:off x="1507315" y="1432720"/>
              <a:ext cx="0" cy="821690"/>
            </a:xfrm>
            <a:custGeom>
              <a:avLst/>
              <a:gdLst/>
              <a:ahLst/>
              <a:cxnLst/>
              <a:rect l="l" t="t" r="r" b="b"/>
              <a:pathLst>
                <a:path h="821689">
                  <a:moveTo>
                    <a:pt x="0" y="821182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520" y="1375498"/>
              <a:ext cx="75594" cy="7559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507315" y="1490703"/>
              <a:ext cx="1224280" cy="467995"/>
            </a:xfrm>
            <a:custGeom>
              <a:avLst/>
              <a:gdLst/>
              <a:ahLst/>
              <a:cxnLst/>
              <a:rect l="l" t="t" r="r" b="b"/>
              <a:pathLst>
                <a:path w="1224280" h="467994">
                  <a:moveTo>
                    <a:pt x="0" y="0"/>
                  </a:moveTo>
                  <a:lnTo>
                    <a:pt x="1224009" y="0"/>
                  </a:lnTo>
                </a:path>
                <a:path w="1224280" h="467994">
                  <a:moveTo>
                    <a:pt x="490254" y="467837"/>
                  </a:moveTo>
                  <a:lnTo>
                    <a:pt x="920713" y="466201"/>
                  </a:lnTo>
                </a:path>
              </a:pathLst>
            </a:custGeom>
            <a:ln w="31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55114" y="1928914"/>
              <a:ext cx="515620" cy="57785"/>
            </a:xfrm>
            <a:custGeom>
              <a:avLst/>
              <a:gdLst/>
              <a:ahLst/>
              <a:cxnLst/>
              <a:rect l="l" t="t" r="r" b="b"/>
              <a:pathLst>
                <a:path w="515619" h="57785">
                  <a:moveTo>
                    <a:pt x="56184" y="57619"/>
                  </a:moveTo>
                  <a:lnTo>
                    <a:pt x="51168" y="43916"/>
                  </a:lnTo>
                  <a:lnTo>
                    <a:pt x="49466" y="29603"/>
                  </a:lnTo>
                  <a:lnTo>
                    <a:pt x="51066" y="15290"/>
                  </a:lnTo>
                  <a:lnTo>
                    <a:pt x="55968" y="1536"/>
                  </a:lnTo>
                  <a:lnTo>
                    <a:pt x="0" y="29794"/>
                  </a:lnTo>
                  <a:lnTo>
                    <a:pt x="56184" y="57619"/>
                  </a:lnTo>
                  <a:close/>
                </a:path>
                <a:path w="515619" h="57785">
                  <a:moveTo>
                    <a:pt x="515404" y="27838"/>
                  </a:moveTo>
                  <a:lnTo>
                    <a:pt x="459168" y="0"/>
                  </a:lnTo>
                  <a:lnTo>
                    <a:pt x="464185" y="13716"/>
                  </a:lnTo>
                  <a:lnTo>
                    <a:pt x="465899" y="28016"/>
                  </a:lnTo>
                  <a:lnTo>
                    <a:pt x="464299" y="42341"/>
                  </a:lnTo>
                  <a:lnTo>
                    <a:pt x="459384" y="56083"/>
                  </a:lnTo>
                  <a:lnTo>
                    <a:pt x="515404" y="278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120018" y="1824307"/>
            <a:ext cx="71120" cy="1231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3388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Generalized</a:t>
            </a:r>
            <a:r>
              <a:rPr sz="14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bell</a:t>
            </a:r>
            <a:r>
              <a:rPr sz="14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MFs:</a:t>
            </a:r>
            <a:r>
              <a:rPr sz="1400" b="1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14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shapes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1471" y="793221"/>
            <a:ext cx="1313815" cy="771525"/>
            <a:chOff x="411471" y="793221"/>
            <a:chExt cx="1313815" cy="771525"/>
          </a:xfrm>
        </p:grpSpPr>
        <p:sp>
          <p:nvSpPr>
            <p:cNvPr id="5" name="object 5"/>
            <p:cNvSpPr/>
            <p:nvPr/>
          </p:nvSpPr>
          <p:spPr>
            <a:xfrm>
              <a:off x="414138" y="793221"/>
              <a:ext cx="0" cy="768985"/>
            </a:xfrm>
            <a:custGeom>
              <a:avLst/>
              <a:gdLst/>
              <a:ahLst/>
              <a:cxnLst/>
              <a:rect l="l" t="t" r="r" b="b"/>
              <a:pathLst>
                <a:path h="768985">
                  <a:moveTo>
                    <a:pt x="0" y="0"/>
                  </a:moveTo>
                  <a:lnTo>
                    <a:pt x="0" y="768769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138" y="1561990"/>
              <a:ext cx="1311275" cy="0"/>
            </a:xfrm>
            <a:custGeom>
              <a:avLst/>
              <a:gdLst/>
              <a:ahLst/>
              <a:cxnLst/>
              <a:rect l="l" t="t" r="r" b="b"/>
              <a:pathLst>
                <a:path w="1311275">
                  <a:moveTo>
                    <a:pt x="0" y="0"/>
                  </a:moveTo>
                  <a:lnTo>
                    <a:pt x="1310861" y="0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1236" y="890112"/>
              <a:ext cx="807085" cy="672465"/>
            </a:xfrm>
            <a:custGeom>
              <a:avLst/>
              <a:gdLst/>
              <a:ahLst/>
              <a:cxnLst/>
              <a:rect l="l" t="t" r="r" b="b"/>
              <a:pathLst>
                <a:path w="807085" h="672465">
                  <a:moveTo>
                    <a:pt x="0" y="671878"/>
                  </a:moveTo>
                  <a:lnTo>
                    <a:pt x="28971" y="636114"/>
                  </a:lnTo>
                  <a:lnTo>
                    <a:pt x="56427" y="597878"/>
                  </a:lnTo>
                  <a:lnTo>
                    <a:pt x="82397" y="557479"/>
                  </a:lnTo>
                  <a:lnTo>
                    <a:pt x="106910" y="515226"/>
                  </a:lnTo>
                  <a:lnTo>
                    <a:pt x="129997" y="471429"/>
                  </a:lnTo>
                  <a:lnTo>
                    <a:pt x="151685" y="426395"/>
                  </a:lnTo>
                  <a:lnTo>
                    <a:pt x="172005" y="380435"/>
                  </a:lnTo>
                  <a:lnTo>
                    <a:pt x="190180" y="335745"/>
                  </a:lnTo>
                  <a:lnTo>
                    <a:pt x="207789" y="290592"/>
                  </a:lnTo>
                  <a:lnTo>
                    <a:pt x="225479" y="245115"/>
                  </a:lnTo>
                  <a:lnTo>
                    <a:pt x="243896" y="199456"/>
                  </a:lnTo>
                  <a:lnTo>
                    <a:pt x="263686" y="153757"/>
                  </a:lnTo>
                  <a:lnTo>
                    <a:pt x="281546" y="116801"/>
                  </a:lnTo>
                  <a:lnTo>
                    <a:pt x="301851" y="81738"/>
                  </a:lnTo>
                  <a:lnTo>
                    <a:pt x="325783" y="50617"/>
                  </a:lnTo>
                  <a:lnTo>
                    <a:pt x="354525" y="25489"/>
                  </a:lnTo>
                  <a:lnTo>
                    <a:pt x="407252" y="2411"/>
                  </a:lnTo>
                  <a:lnTo>
                    <a:pt x="433241" y="0"/>
                  </a:lnTo>
                  <a:lnTo>
                    <a:pt x="455878" y="4882"/>
                  </a:lnTo>
                  <a:lnTo>
                    <a:pt x="484949" y="31955"/>
                  </a:lnTo>
                  <a:lnTo>
                    <a:pt x="504242" y="73852"/>
                  </a:lnTo>
                  <a:lnTo>
                    <a:pt x="520565" y="117652"/>
                  </a:lnTo>
                  <a:lnTo>
                    <a:pt x="536422" y="163928"/>
                  </a:lnTo>
                  <a:lnTo>
                    <a:pt x="551974" y="212424"/>
                  </a:lnTo>
                  <a:lnTo>
                    <a:pt x="567387" y="262883"/>
                  </a:lnTo>
                  <a:lnTo>
                    <a:pt x="582823" y="315047"/>
                  </a:lnTo>
                  <a:lnTo>
                    <a:pt x="598445" y="368660"/>
                  </a:lnTo>
                  <a:lnTo>
                    <a:pt x="613583" y="419844"/>
                  </a:lnTo>
                  <a:lnTo>
                    <a:pt x="629967" y="470446"/>
                  </a:lnTo>
                  <a:lnTo>
                    <a:pt x="648530" y="518861"/>
                  </a:lnTo>
                  <a:lnTo>
                    <a:pt x="670202" y="563480"/>
                  </a:lnTo>
                  <a:lnTo>
                    <a:pt x="695916" y="602698"/>
                  </a:lnTo>
                  <a:lnTo>
                    <a:pt x="726602" y="634909"/>
                  </a:lnTo>
                  <a:lnTo>
                    <a:pt x="763193" y="658504"/>
                  </a:lnTo>
                  <a:lnTo>
                    <a:pt x="806619" y="671878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5070" y="890112"/>
              <a:ext cx="1024890" cy="672465"/>
            </a:xfrm>
            <a:custGeom>
              <a:avLst/>
              <a:gdLst/>
              <a:ahLst/>
              <a:cxnLst/>
              <a:rect l="l" t="t" r="r" b="b"/>
              <a:pathLst>
                <a:path w="1024890" h="672465">
                  <a:moveTo>
                    <a:pt x="0" y="671878"/>
                  </a:moveTo>
                  <a:lnTo>
                    <a:pt x="36874" y="636114"/>
                  </a:lnTo>
                  <a:lnTo>
                    <a:pt x="71815" y="597878"/>
                  </a:lnTo>
                  <a:lnTo>
                    <a:pt x="104842" y="557479"/>
                  </a:lnTo>
                  <a:lnTo>
                    <a:pt x="135979" y="515226"/>
                  </a:lnTo>
                  <a:lnTo>
                    <a:pt x="165247" y="471429"/>
                  </a:lnTo>
                  <a:lnTo>
                    <a:pt x="192669" y="426395"/>
                  </a:lnTo>
                  <a:lnTo>
                    <a:pt x="218266" y="380435"/>
                  </a:lnTo>
                  <a:lnTo>
                    <a:pt x="241528" y="335745"/>
                  </a:lnTo>
                  <a:lnTo>
                    <a:pt x="263962" y="290592"/>
                  </a:lnTo>
                  <a:lnTo>
                    <a:pt x="286456" y="245115"/>
                  </a:lnTo>
                  <a:lnTo>
                    <a:pt x="309899" y="199456"/>
                  </a:lnTo>
                  <a:lnTo>
                    <a:pt x="335180" y="153757"/>
                  </a:lnTo>
                  <a:lnTo>
                    <a:pt x="357738" y="116801"/>
                  </a:lnTo>
                  <a:lnTo>
                    <a:pt x="383491" y="81738"/>
                  </a:lnTo>
                  <a:lnTo>
                    <a:pt x="413895" y="50617"/>
                  </a:lnTo>
                  <a:lnTo>
                    <a:pt x="450411" y="25489"/>
                  </a:lnTo>
                  <a:lnTo>
                    <a:pt x="517647" y="2411"/>
                  </a:lnTo>
                  <a:lnTo>
                    <a:pt x="550654" y="0"/>
                  </a:lnTo>
                  <a:lnTo>
                    <a:pt x="579520" y="4882"/>
                  </a:lnTo>
                  <a:lnTo>
                    <a:pt x="616371" y="31955"/>
                  </a:lnTo>
                  <a:lnTo>
                    <a:pt x="640921" y="73852"/>
                  </a:lnTo>
                  <a:lnTo>
                    <a:pt x="661450" y="117652"/>
                  </a:lnTo>
                  <a:lnTo>
                    <a:pt x="681512" y="163928"/>
                  </a:lnTo>
                  <a:lnTo>
                    <a:pt x="701270" y="212424"/>
                  </a:lnTo>
                  <a:lnTo>
                    <a:pt x="720888" y="262883"/>
                  </a:lnTo>
                  <a:lnTo>
                    <a:pt x="740530" y="315047"/>
                  </a:lnTo>
                  <a:lnTo>
                    <a:pt x="760358" y="368660"/>
                  </a:lnTo>
                  <a:lnTo>
                    <a:pt x="777459" y="414156"/>
                  </a:lnTo>
                  <a:lnTo>
                    <a:pt x="795675" y="459334"/>
                  </a:lnTo>
                  <a:lnTo>
                    <a:pt x="815840" y="503065"/>
                  </a:lnTo>
                  <a:lnTo>
                    <a:pt x="838787" y="544221"/>
                  </a:lnTo>
                  <a:lnTo>
                    <a:pt x="865352" y="581673"/>
                  </a:lnTo>
                  <a:lnTo>
                    <a:pt x="896368" y="614293"/>
                  </a:lnTo>
                  <a:lnTo>
                    <a:pt x="932669" y="640953"/>
                  </a:lnTo>
                  <a:lnTo>
                    <a:pt x="975090" y="660524"/>
                  </a:lnTo>
                  <a:lnTo>
                    <a:pt x="1024465" y="671878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2969" y="890112"/>
              <a:ext cx="1226820" cy="672465"/>
            </a:xfrm>
            <a:custGeom>
              <a:avLst/>
              <a:gdLst/>
              <a:ahLst/>
              <a:cxnLst/>
              <a:rect l="l" t="t" r="r" b="b"/>
              <a:pathLst>
                <a:path w="1226820" h="672465">
                  <a:moveTo>
                    <a:pt x="0" y="671878"/>
                  </a:moveTo>
                  <a:lnTo>
                    <a:pt x="38700" y="640726"/>
                  </a:lnTo>
                  <a:lnTo>
                    <a:pt x="75646" y="607651"/>
                  </a:lnTo>
                  <a:lnTo>
                    <a:pt x="110858" y="572862"/>
                  </a:lnTo>
                  <a:lnTo>
                    <a:pt x="144354" y="536565"/>
                  </a:lnTo>
                  <a:lnTo>
                    <a:pt x="176155" y="498967"/>
                  </a:lnTo>
                  <a:lnTo>
                    <a:pt x="206280" y="460274"/>
                  </a:lnTo>
                  <a:lnTo>
                    <a:pt x="234750" y="420695"/>
                  </a:lnTo>
                  <a:lnTo>
                    <a:pt x="261583" y="380435"/>
                  </a:lnTo>
                  <a:lnTo>
                    <a:pt x="289306" y="335745"/>
                  </a:lnTo>
                  <a:lnTo>
                    <a:pt x="316120" y="290592"/>
                  </a:lnTo>
                  <a:lnTo>
                    <a:pt x="343036" y="245115"/>
                  </a:lnTo>
                  <a:lnTo>
                    <a:pt x="371061" y="199456"/>
                  </a:lnTo>
                  <a:lnTo>
                    <a:pt x="401206" y="153757"/>
                  </a:lnTo>
                  <a:lnTo>
                    <a:pt x="428148" y="116801"/>
                  </a:lnTo>
                  <a:lnTo>
                    <a:pt x="459032" y="81738"/>
                  </a:lnTo>
                  <a:lnTo>
                    <a:pt x="495594" y="50617"/>
                  </a:lnTo>
                  <a:lnTo>
                    <a:pt x="539568" y="25489"/>
                  </a:lnTo>
                  <a:lnTo>
                    <a:pt x="578640" y="11210"/>
                  </a:lnTo>
                  <a:lnTo>
                    <a:pt x="619683" y="2411"/>
                  </a:lnTo>
                  <a:lnTo>
                    <a:pt x="659149" y="0"/>
                  </a:lnTo>
                  <a:lnTo>
                    <a:pt x="693490" y="4882"/>
                  </a:lnTo>
                  <a:lnTo>
                    <a:pt x="737701" y="31955"/>
                  </a:lnTo>
                  <a:lnTo>
                    <a:pt x="767087" y="73852"/>
                  </a:lnTo>
                  <a:lnTo>
                    <a:pt x="791726" y="117652"/>
                  </a:lnTo>
                  <a:lnTo>
                    <a:pt x="815746" y="163928"/>
                  </a:lnTo>
                  <a:lnTo>
                    <a:pt x="839369" y="212424"/>
                  </a:lnTo>
                  <a:lnTo>
                    <a:pt x="862817" y="262883"/>
                  </a:lnTo>
                  <a:lnTo>
                    <a:pt x="886311" y="315047"/>
                  </a:lnTo>
                  <a:lnTo>
                    <a:pt x="910075" y="368660"/>
                  </a:lnTo>
                  <a:lnTo>
                    <a:pt x="928388" y="409602"/>
                  </a:lnTo>
                  <a:lnTo>
                    <a:pt x="947729" y="450378"/>
                  </a:lnTo>
                  <a:lnTo>
                    <a:pt x="968821" y="490165"/>
                  </a:lnTo>
                  <a:lnTo>
                    <a:pt x="992388" y="528140"/>
                  </a:lnTo>
                  <a:lnTo>
                    <a:pt x="1019155" y="563480"/>
                  </a:lnTo>
                  <a:lnTo>
                    <a:pt x="1049846" y="595364"/>
                  </a:lnTo>
                  <a:lnTo>
                    <a:pt x="1085184" y="622968"/>
                  </a:lnTo>
                  <a:lnTo>
                    <a:pt x="1125895" y="645470"/>
                  </a:lnTo>
                  <a:lnTo>
                    <a:pt x="1172702" y="662048"/>
                  </a:lnTo>
                  <a:lnTo>
                    <a:pt x="1226330" y="671878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18626" y="1628354"/>
            <a:ext cx="36703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Arial MT"/>
                <a:cs typeface="Arial MT"/>
              </a:rPr>
              <a:t>Changing</a:t>
            </a:r>
            <a:r>
              <a:rPr sz="500" spc="100" dirty="0">
                <a:latin typeface="Arial MT"/>
                <a:cs typeface="Arial MT"/>
              </a:rPr>
              <a:t> </a:t>
            </a:r>
            <a:r>
              <a:rPr sz="500" spc="-50" dirty="0">
                <a:latin typeface="Arial MT"/>
                <a:cs typeface="Arial MT"/>
              </a:rPr>
              <a:t>a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64424" y="793221"/>
            <a:ext cx="1792605" cy="771525"/>
            <a:chOff x="2264424" y="793221"/>
            <a:chExt cx="1792605" cy="771525"/>
          </a:xfrm>
        </p:grpSpPr>
        <p:sp>
          <p:nvSpPr>
            <p:cNvPr id="12" name="object 12"/>
            <p:cNvSpPr/>
            <p:nvPr/>
          </p:nvSpPr>
          <p:spPr>
            <a:xfrm>
              <a:off x="2267091" y="793221"/>
              <a:ext cx="0" cy="768985"/>
            </a:xfrm>
            <a:custGeom>
              <a:avLst/>
              <a:gdLst/>
              <a:ahLst/>
              <a:cxnLst/>
              <a:rect l="l" t="t" r="r" b="b"/>
              <a:pathLst>
                <a:path h="768985">
                  <a:moveTo>
                    <a:pt x="0" y="0"/>
                  </a:moveTo>
                  <a:lnTo>
                    <a:pt x="0" y="768769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67091" y="1561990"/>
              <a:ext cx="1790064" cy="0"/>
            </a:xfrm>
            <a:custGeom>
              <a:avLst/>
              <a:gdLst/>
              <a:ahLst/>
              <a:cxnLst/>
              <a:rect l="l" t="t" r="r" b="b"/>
              <a:pathLst>
                <a:path w="1790064">
                  <a:moveTo>
                    <a:pt x="0" y="0"/>
                  </a:moveTo>
                  <a:lnTo>
                    <a:pt x="1789449" y="0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76617" y="890112"/>
              <a:ext cx="1101725" cy="672465"/>
            </a:xfrm>
            <a:custGeom>
              <a:avLst/>
              <a:gdLst/>
              <a:ahLst/>
              <a:cxnLst/>
              <a:rect l="l" t="t" r="r" b="b"/>
              <a:pathLst>
                <a:path w="1101725" h="672465">
                  <a:moveTo>
                    <a:pt x="0" y="671878"/>
                  </a:moveTo>
                  <a:lnTo>
                    <a:pt x="39682" y="636114"/>
                  </a:lnTo>
                  <a:lnTo>
                    <a:pt x="77283" y="597878"/>
                  </a:lnTo>
                  <a:lnTo>
                    <a:pt x="112831" y="557479"/>
                  </a:lnTo>
                  <a:lnTo>
                    <a:pt x="146357" y="515226"/>
                  </a:lnTo>
                  <a:lnTo>
                    <a:pt x="177888" y="471429"/>
                  </a:lnTo>
                  <a:lnTo>
                    <a:pt x="207456" y="426395"/>
                  </a:lnTo>
                  <a:lnTo>
                    <a:pt x="235088" y="380435"/>
                  </a:lnTo>
                  <a:lnTo>
                    <a:pt x="259870" y="335745"/>
                  </a:lnTo>
                  <a:lnTo>
                    <a:pt x="283866" y="290592"/>
                  </a:lnTo>
                  <a:lnTo>
                    <a:pt x="308002" y="245115"/>
                  </a:lnTo>
                  <a:lnTo>
                    <a:pt x="333208" y="199456"/>
                  </a:lnTo>
                  <a:lnTo>
                    <a:pt x="360413" y="153757"/>
                  </a:lnTo>
                  <a:lnTo>
                    <a:pt x="384647" y="116801"/>
                  </a:lnTo>
                  <a:lnTo>
                    <a:pt x="412351" y="81738"/>
                  </a:lnTo>
                  <a:lnTo>
                    <a:pt x="445101" y="50617"/>
                  </a:lnTo>
                  <a:lnTo>
                    <a:pt x="484476" y="25489"/>
                  </a:lnTo>
                  <a:lnTo>
                    <a:pt x="556653" y="2411"/>
                  </a:lnTo>
                  <a:lnTo>
                    <a:pt x="592052" y="0"/>
                  </a:lnTo>
                  <a:lnTo>
                    <a:pt x="622837" y="4882"/>
                  </a:lnTo>
                  <a:lnTo>
                    <a:pt x="662474" y="31955"/>
                  </a:lnTo>
                  <a:lnTo>
                    <a:pt x="688864" y="73852"/>
                  </a:lnTo>
                  <a:lnTo>
                    <a:pt x="711013" y="117652"/>
                  </a:lnTo>
                  <a:lnTo>
                    <a:pt x="732601" y="163928"/>
                  </a:lnTo>
                  <a:lnTo>
                    <a:pt x="753839" y="212424"/>
                  </a:lnTo>
                  <a:lnTo>
                    <a:pt x="774937" y="262883"/>
                  </a:lnTo>
                  <a:lnTo>
                    <a:pt x="796105" y="315047"/>
                  </a:lnTo>
                  <a:lnTo>
                    <a:pt x="817553" y="368660"/>
                  </a:lnTo>
                  <a:lnTo>
                    <a:pt x="835817" y="414156"/>
                  </a:lnTo>
                  <a:lnTo>
                    <a:pt x="855316" y="459334"/>
                  </a:lnTo>
                  <a:lnTo>
                    <a:pt x="876944" y="503065"/>
                  </a:lnTo>
                  <a:lnTo>
                    <a:pt x="901594" y="544221"/>
                  </a:lnTo>
                  <a:lnTo>
                    <a:pt x="930159" y="581673"/>
                  </a:lnTo>
                  <a:lnTo>
                    <a:pt x="963531" y="614293"/>
                  </a:lnTo>
                  <a:lnTo>
                    <a:pt x="1002605" y="640953"/>
                  </a:lnTo>
                  <a:lnTo>
                    <a:pt x="1048272" y="660524"/>
                  </a:lnTo>
                  <a:lnTo>
                    <a:pt x="1101426" y="671878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04611" y="890112"/>
              <a:ext cx="1399540" cy="672465"/>
            </a:xfrm>
            <a:custGeom>
              <a:avLst/>
              <a:gdLst/>
              <a:ahLst/>
              <a:cxnLst/>
              <a:rect l="l" t="t" r="r" b="b"/>
              <a:pathLst>
                <a:path w="1399539" h="672465">
                  <a:moveTo>
                    <a:pt x="0" y="671878"/>
                  </a:moveTo>
                  <a:lnTo>
                    <a:pt x="44102" y="640726"/>
                  </a:lnTo>
                  <a:lnTo>
                    <a:pt x="86219" y="607651"/>
                  </a:lnTo>
                  <a:lnTo>
                    <a:pt x="126375" y="572862"/>
                  </a:lnTo>
                  <a:lnTo>
                    <a:pt x="164593" y="536565"/>
                  </a:lnTo>
                  <a:lnTo>
                    <a:pt x="200899" y="498967"/>
                  </a:lnTo>
                  <a:lnTo>
                    <a:pt x="235318" y="460274"/>
                  </a:lnTo>
                  <a:lnTo>
                    <a:pt x="267874" y="420695"/>
                  </a:lnTo>
                  <a:lnTo>
                    <a:pt x="298592" y="380435"/>
                  </a:lnTo>
                  <a:lnTo>
                    <a:pt x="330022" y="335745"/>
                  </a:lnTo>
                  <a:lnTo>
                    <a:pt x="360483" y="290592"/>
                  </a:lnTo>
                  <a:lnTo>
                    <a:pt x="391127" y="245115"/>
                  </a:lnTo>
                  <a:lnTo>
                    <a:pt x="423102" y="199456"/>
                  </a:lnTo>
                  <a:lnTo>
                    <a:pt x="457560" y="153757"/>
                  </a:lnTo>
                  <a:lnTo>
                    <a:pt x="488412" y="116801"/>
                  </a:lnTo>
                  <a:lnTo>
                    <a:pt x="523640" y="81738"/>
                  </a:lnTo>
                  <a:lnTo>
                    <a:pt x="565255" y="50617"/>
                  </a:lnTo>
                  <a:lnTo>
                    <a:pt x="615267" y="25489"/>
                  </a:lnTo>
                  <a:lnTo>
                    <a:pt x="659945" y="11210"/>
                  </a:lnTo>
                  <a:lnTo>
                    <a:pt x="706790" y="2411"/>
                  </a:lnTo>
                  <a:lnTo>
                    <a:pt x="751822" y="0"/>
                  </a:lnTo>
                  <a:lnTo>
                    <a:pt x="791058" y="4882"/>
                  </a:lnTo>
                  <a:lnTo>
                    <a:pt x="841630" y="31955"/>
                  </a:lnTo>
                  <a:lnTo>
                    <a:pt x="875169" y="73852"/>
                  </a:lnTo>
                  <a:lnTo>
                    <a:pt x="899347" y="111237"/>
                  </a:lnTo>
                  <a:lnTo>
                    <a:pt x="922967" y="150469"/>
                  </a:lnTo>
                  <a:lnTo>
                    <a:pt x="946189" y="191385"/>
                  </a:lnTo>
                  <a:lnTo>
                    <a:pt x="969176" y="233824"/>
                  </a:lnTo>
                  <a:lnTo>
                    <a:pt x="992090" y="277624"/>
                  </a:lnTo>
                  <a:lnTo>
                    <a:pt x="1015091" y="322623"/>
                  </a:lnTo>
                  <a:lnTo>
                    <a:pt x="1038343" y="368660"/>
                  </a:lnTo>
                  <a:lnTo>
                    <a:pt x="1057278" y="405874"/>
                  </a:lnTo>
                  <a:lnTo>
                    <a:pt x="1077110" y="443014"/>
                  </a:lnTo>
                  <a:lnTo>
                    <a:pt x="1098465" y="479459"/>
                  </a:lnTo>
                  <a:lnTo>
                    <a:pt x="1121967" y="514592"/>
                  </a:lnTo>
                  <a:lnTo>
                    <a:pt x="1148243" y="547796"/>
                  </a:lnTo>
                  <a:lnTo>
                    <a:pt x="1177918" y="578451"/>
                  </a:lnTo>
                  <a:lnTo>
                    <a:pt x="1211617" y="605940"/>
                  </a:lnTo>
                  <a:lnTo>
                    <a:pt x="1249968" y="629646"/>
                  </a:lnTo>
                  <a:lnTo>
                    <a:pt x="1293594" y="648949"/>
                  </a:lnTo>
                  <a:lnTo>
                    <a:pt x="1343122" y="663233"/>
                  </a:lnTo>
                  <a:lnTo>
                    <a:pt x="1399177" y="671878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8866" y="890112"/>
              <a:ext cx="1675130" cy="672465"/>
            </a:xfrm>
            <a:custGeom>
              <a:avLst/>
              <a:gdLst/>
              <a:ahLst/>
              <a:cxnLst/>
              <a:rect l="l" t="t" r="r" b="b"/>
              <a:pathLst>
                <a:path w="1675129" h="672465">
                  <a:moveTo>
                    <a:pt x="0" y="671878"/>
                  </a:moveTo>
                  <a:lnTo>
                    <a:pt x="47120" y="644286"/>
                  </a:lnTo>
                  <a:lnTo>
                    <a:pt x="92331" y="615157"/>
                  </a:lnTo>
                  <a:lnTo>
                    <a:pt x="135651" y="584636"/>
                  </a:lnTo>
                  <a:lnTo>
                    <a:pt x="177102" y="552870"/>
                  </a:lnTo>
                  <a:lnTo>
                    <a:pt x="216705" y="520003"/>
                  </a:lnTo>
                  <a:lnTo>
                    <a:pt x="254480" y="486181"/>
                  </a:lnTo>
                  <a:lnTo>
                    <a:pt x="290449" y="451548"/>
                  </a:lnTo>
                  <a:lnTo>
                    <a:pt x="324631" y="416251"/>
                  </a:lnTo>
                  <a:lnTo>
                    <a:pt x="357048" y="380435"/>
                  </a:lnTo>
                  <a:lnTo>
                    <a:pt x="388831" y="343230"/>
                  </a:lnTo>
                  <a:lnTo>
                    <a:pt x="419539" y="305686"/>
                  </a:lnTo>
                  <a:lnTo>
                    <a:pt x="449990" y="267885"/>
                  </a:lnTo>
                  <a:lnTo>
                    <a:pt x="481002" y="229908"/>
                  </a:lnTo>
                  <a:lnTo>
                    <a:pt x="513393" y="191839"/>
                  </a:lnTo>
                  <a:lnTo>
                    <a:pt x="547979" y="153757"/>
                  </a:lnTo>
                  <a:lnTo>
                    <a:pt x="577101" y="124107"/>
                  </a:lnTo>
                  <a:lnTo>
                    <a:pt x="609272" y="95405"/>
                  </a:lnTo>
                  <a:lnTo>
                    <a:pt x="645722" y="68701"/>
                  </a:lnTo>
                  <a:lnTo>
                    <a:pt x="687683" y="45046"/>
                  </a:lnTo>
                  <a:lnTo>
                    <a:pt x="736386" y="25489"/>
                  </a:lnTo>
                  <a:lnTo>
                    <a:pt x="790007" y="11210"/>
                  </a:lnTo>
                  <a:lnTo>
                    <a:pt x="846151" y="2411"/>
                  </a:lnTo>
                  <a:lnTo>
                    <a:pt x="900086" y="0"/>
                  </a:lnTo>
                  <a:lnTo>
                    <a:pt x="947083" y="4882"/>
                  </a:lnTo>
                  <a:lnTo>
                    <a:pt x="1007222" y="31955"/>
                  </a:lnTo>
                  <a:lnTo>
                    <a:pt x="1047175" y="73852"/>
                  </a:lnTo>
                  <a:lnTo>
                    <a:pt x="1076149" y="111237"/>
                  </a:lnTo>
                  <a:lnTo>
                    <a:pt x="1104446" y="150469"/>
                  </a:lnTo>
                  <a:lnTo>
                    <a:pt x="1132265" y="191385"/>
                  </a:lnTo>
                  <a:lnTo>
                    <a:pt x="1159804" y="233824"/>
                  </a:lnTo>
                  <a:lnTo>
                    <a:pt x="1187263" y="277624"/>
                  </a:lnTo>
                  <a:lnTo>
                    <a:pt x="1214839" y="322623"/>
                  </a:lnTo>
                  <a:lnTo>
                    <a:pt x="1242731" y="368660"/>
                  </a:lnTo>
                  <a:lnTo>
                    <a:pt x="1263558" y="402768"/>
                  </a:lnTo>
                  <a:lnTo>
                    <a:pt x="1285209" y="436855"/>
                  </a:lnTo>
                  <a:lnTo>
                    <a:pt x="1308265" y="470446"/>
                  </a:lnTo>
                  <a:lnTo>
                    <a:pt x="1333306" y="503065"/>
                  </a:lnTo>
                  <a:lnTo>
                    <a:pt x="1360911" y="534235"/>
                  </a:lnTo>
                  <a:lnTo>
                    <a:pt x="1391659" y="563480"/>
                  </a:lnTo>
                  <a:lnTo>
                    <a:pt x="1426132" y="590325"/>
                  </a:lnTo>
                  <a:lnTo>
                    <a:pt x="1464908" y="614293"/>
                  </a:lnTo>
                  <a:lnTo>
                    <a:pt x="1508566" y="634909"/>
                  </a:lnTo>
                  <a:lnTo>
                    <a:pt x="1557688" y="651695"/>
                  </a:lnTo>
                  <a:lnTo>
                    <a:pt x="1612852" y="664177"/>
                  </a:lnTo>
                  <a:lnTo>
                    <a:pt x="1674638" y="671878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71158" y="1628354"/>
            <a:ext cx="36703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Arial MT"/>
                <a:cs typeface="Arial MT"/>
              </a:rPr>
              <a:t>Changing</a:t>
            </a:r>
            <a:r>
              <a:rPr sz="500" spc="90" dirty="0">
                <a:latin typeface="Arial MT"/>
                <a:cs typeface="Arial MT"/>
              </a:rPr>
              <a:t> </a:t>
            </a:r>
            <a:r>
              <a:rPr sz="500" spc="-50" dirty="0">
                <a:latin typeface="Arial MT"/>
                <a:cs typeface="Arial MT"/>
              </a:rPr>
              <a:t>b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1471" y="2003150"/>
            <a:ext cx="1628775" cy="771525"/>
            <a:chOff x="411471" y="2003150"/>
            <a:chExt cx="1628775" cy="771525"/>
          </a:xfrm>
        </p:grpSpPr>
        <p:sp>
          <p:nvSpPr>
            <p:cNvPr id="19" name="object 19"/>
            <p:cNvSpPr/>
            <p:nvPr/>
          </p:nvSpPr>
          <p:spPr>
            <a:xfrm>
              <a:off x="414138" y="2003150"/>
              <a:ext cx="0" cy="768985"/>
            </a:xfrm>
            <a:custGeom>
              <a:avLst/>
              <a:gdLst/>
              <a:ahLst/>
              <a:cxnLst/>
              <a:rect l="l" t="t" r="r" b="b"/>
              <a:pathLst>
                <a:path h="768985">
                  <a:moveTo>
                    <a:pt x="0" y="0"/>
                  </a:moveTo>
                  <a:lnTo>
                    <a:pt x="0" y="768769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4138" y="2771919"/>
              <a:ext cx="1626235" cy="0"/>
            </a:xfrm>
            <a:custGeom>
              <a:avLst/>
              <a:gdLst/>
              <a:ahLst/>
              <a:cxnLst/>
              <a:rect l="l" t="t" r="r" b="b"/>
              <a:pathLst>
                <a:path w="1626235">
                  <a:moveTo>
                    <a:pt x="0" y="0"/>
                  </a:moveTo>
                  <a:lnTo>
                    <a:pt x="1625854" y="0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7447" y="2192201"/>
              <a:ext cx="807085" cy="579755"/>
            </a:xfrm>
            <a:custGeom>
              <a:avLst/>
              <a:gdLst/>
              <a:ahLst/>
              <a:cxnLst/>
              <a:rect l="l" t="t" r="r" b="b"/>
              <a:pathLst>
                <a:path w="807085" h="579755">
                  <a:moveTo>
                    <a:pt x="0" y="579718"/>
                  </a:moveTo>
                  <a:lnTo>
                    <a:pt x="33681" y="543478"/>
                  </a:lnTo>
                  <a:lnTo>
                    <a:pt x="65341" y="504423"/>
                  </a:lnTo>
                  <a:lnTo>
                    <a:pt x="94992" y="462962"/>
                  </a:lnTo>
                  <a:lnTo>
                    <a:pt x="122645" y="419503"/>
                  </a:lnTo>
                  <a:lnTo>
                    <a:pt x="148312" y="374455"/>
                  </a:lnTo>
                  <a:lnTo>
                    <a:pt x="172005" y="328227"/>
                  </a:lnTo>
                  <a:lnTo>
                    <a:pt x="194787" y="279930"/>
                  </a:lnTo>
                  <a:lnTo>
                    <a:pt x="216742" y="231080"/>
                  </a:lnTo>
                  <a:lnTo>
                    <a:pt x="239248" y="181915"/>
                  </a:lnTo>
                  <a:lnTo>
                    <a:pt x="263686" y="132671"/>
                  </a:lnTo>
                  <a:lnTo>
                    <a:pt x="301903" y="70534"/>
                  </a:lnTo>
                  <a:lnTo>
                    <a:pt x="354946" y="21645"/>
                  </a:lnTo>
                  <a:lnTo>
                    <a:pt x="407672" y="2089"/>
                  </a:lnTo>
                  <a:lnTo>
                    <a:pt x="433661" y="0"/>
                  </a:lnTo>
                  <a:lnTo>
                    <a:pt x="456299" y="3982"/>
                  </a:lnTo>
                  <a:lnTo>
                    <a:pt x="495568" y="44670"/>
                  </a:lnTo>
                  <a:lnTo>
                    <a:pt x="524028" y="109459"/>
                  </a:lnTo>
                  <a:lnTo>
                    <a:pt x="542909" y="158166"/>
                  </a:lnTo>
                  <a:lnTo>
                    <a:pt x="561528" y="209437"/>
                  </a:lnTo>
                  <a:lnTo>
                    <a:pt x="580106" y="262887"/>
                  </a:lnTo>
                  <a:lnTo>
                    <a:pt x="598866" y="318134"/>
                  </a:lnTo>
                  <a:lnTo>
                    <a:pt x="613985" y="362217"/>
                  </a:lnTo>
                  <a:lnTo>
                    <a:pt x="630322" y="405846"/>
                  </a:lnTo>
                  <a:lnTo>
                    <a:pt x="648817" y="447621"/>
                  </a:lnTo>
                  <a:lnTo>
                    <a:pt x="670412" y="486145"/>
                  </a:lnTo>
                  <a:lnTo>
                    <a:pt x="696049" y="520016"/>
                  </a:lnTo>
                  <a:lnTo>
                    <a:pt x="726668" y="547834"/>
                  </a:lnTo>
                  <a:lnTo>
                    <a:pt x="763211" y="568202"/>
                  </a:lnTo>
                  <a:lnTo>
                    <a:pt x="806619" y="579718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0956" y="2100218"/>
              <a:ext cx="950594" cy="671830"/>
            </a:xfrm>
            <a:custGeom>
              <a:avLst/>
              <a:gdLst/>
              <a:ahLst/>
              <a:cxnLst/>
              <a:rect l="l" t="t" r="r" b="b"/>
              <a:pathLst>
                <a:path w="950594" h="671830">
                  <a:moveTo>
                    <a:pt x="0" y="671700"/>
                  </a:moveTo>
                  <a:lnTo>
                    <a:pt x="34092" y="635936"/>
                  </a:lnTo>
                  <a:lnTo>
                    <a:pt x="66449" y="597700"/>
                  </a:lnTo>
                  <a:lnTo>
                    <a:pt x="97085" y="557301"/>
                  </a:lnTo>
                  <a:lnTo>
                    <a:pt x="126013" y="515049"/>
                  </a:lnTo>
                  <a:lnTo>
                    <a:pt x="153250" y="471251"/>
                  </a:lnTo>
                  <a:lnTo>
                    <a:pt x="178809" y="426218"/>
                  </a:lnTo>
                  <a:lnTo>
                    <a:pt x="202706" y="380258"/>
                  </a:lnTo>
                  <a:lnTo>
                    <a:pt x="224080" y="335568"/>
                  </a:lnTo>
                  <a:lnTo>
                    <a:pt x="244808" y="290414"/>
                  </a:lnTo>
                  <a:lnTo>
                    <a:pt x="265657" y="244937"/>
                  </a:lnTo>
                  <a:lnTo>
                    <a:pt x="287395" y="199279"/>
                  </a:lnTo>
                  <a:lnTo>
                    <a:pt x="310788" y="153580"/>
                  </a:lnTo>
                  <a:lnTo>
                    <a:pt x="331677" y="116624"/>
                  </a:lnTo>
                  <a:lnTo>
                    <a:pt x="355524" y="81560"/>
                  </a:lnTo>
                  <a:lnTo>
                    <a:pt x="383707" y="50439"/>
                  </a:lnTo>
                  <a:lnTo>
                    <a:pt x="417608" y="25311"/>
                  </a:lnTo>
                  <a:lnTo>
                    <a:pt x="480060" y="2391"/>
                  </a:lnTo>
                  <a:lnTo>
                    <a:pt x="510694" y="0"/>
                  </a:lnTo>
                  <a:lnTo>
                    <a:pt x="537465" y="4704"/>
                  </a:lnTo>
                  <a:lnTo>
                    <a:pt x="571372" y="31777"/>
                  </a:lnTo>
                  <a:lnTo>
                    <a:pt x="594240" y="73675"/>
                  </a:lnTo>
                  <a:lnTo>
                    <a:pt x="613299" y="117621"/>
                  </a:lnTo>
                  <a:lnTo>
                    <a:pt x="631903" y="163938"/>
                  </a:lnTo>
                  <a:lnTo>
                    <a:pt x="650226" y="212405"/>
                  </a:lnTo>
                  <a:lnTo>
                    <a:pt x="668444" y="262799"/>
                  </a:lnTo>
                  <a:lnTo>
                    <a:pt x="686732" y="314899"/>
                  </a:lnTo>
                  <a:lnTo>
                    <a:pt x="705266" y="368482"/>
                  </a:lnTo>
                  <a:lnTo>
                    <a:pt x="721080" y="413978"/>
                  </a:lnTo>
                  <a:lnTo>
                    <a:pt x="737923" y="459156"/>
                  </a:lnTo>
                  <a:lnTo>
                    <a:pt x="756573" y="502887"/>
                  </a:lnTo>
                  <a:lnTo>
                    <a:pt x="777808" y="544043"/>
                  </a:lnTo>
                  <a:lnTo>
                    <a:pt x="802408" y="581496"/>
                  </a:lnTo>
                  <a:lnTo>
                    <a:pt x="831151" y="614116"/>
                  </a:lnTo>
                  <a:lnTo>
                    <a:pt x="864816" y="640776"/>
                  </a:lnTo>
                  <a:lnTo>
                    <a:pt x="904182" y="660347"/>
                  </a:lnTo>
                  <a:lnTo>
                    <a:pt x="950027" y="671700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19312" y="2229794"/>
              <a:ext cx="831850" cy="542290"/>
            </a:xfrm>
            <a:custGeom>
              <a:avLst/>
              <a:gdLst/>
              <a:ahLst/>
              <a:cxnLst/>
              <a:rect l="l" t="t" r="r" b="b"/>
              <a:pathLst>
                <a:path w="831850" h="542289">
                  <a:moveTo>
                    <a:pt x="0" y="542124"/>
                  </a:moveTo>
                  <a:lnTo>
                    <a:pt x="34699" y="508268"/>
                  </a:lnTo>
                  <a:lnTo>
                    <a:pt x="67319" y="471736"/>
                  </a:lnTo>
                  <a:lnTo>
                    <a:pt x="97883" y="432938"/>
                  </a:lnTo>
                  <a:lnTo>
                    <a:pt x="126414" y="392283"/>
                  </a:lnTo>
                  <a:lnTo>
                    <a:pt x="152936" y="350179"/>
                  </a:lnTo>
                  <a:lnTo>
                    <a:pt x="177473" y="307035"/>
                  </a:lnTo>
                  <a:lnTo>
                    <a:pt x="200715" y="261951"/>
                  </a:lnTo>
                  <a:lnTo>
                    <a:pt x="223365" y="216354"/>
                  </a:lnTo>
                  <a:lnTo>
                    <a:pt x="246726" y="170363"/>
                  </a:lnTo>
                  <a:lnTo>
                    <a:pt x="272097" y="124095"/>
                  </a:lnTo>
                  <a:lnTo>
                    <a:pt x="311261" y="66059"/>
                  </a:lnTo>
                  <a:lnTo>
                    <a:pt x="365880" y="20639"/>
                  </a:lnTo>
                  <a:lnTo>
                    <a:pt x="420079" y="1977"/>
                  </a:lnTo>
                  <a:lnTo>
                    <a:pt x="446843" y="0"/>
                  </a:lnTo>
                  <a:lnTo>
                    <a:pt x="470177" y="3817"/>
                  </a:lnTo>
                  <a:lnTo>
                    <a:pt x="510865" y="41963"/>
                  </a:lnTo>
                  <a:lnTo>
                    <a:pt x="540258" y="102432"/>
                  </a:lnTo>
                  <a:lnTo>
                    <a:pt x="559687" y="147959"/>
                  </a:lnTo>
                  <a:lnTo>
                    <a:pt x="578814" y="195949"/>
                  </a:lnTo>
                  <a:lnTo>
                    <a:pt x="597941" y="246018"/>
                  </a:lnTo>
                  <a:lnTo>
                    <a:pt x="617370" y="297783"/>
                  </a:lnTo>
                  <a:lnTo>
                    <a:pt x="635276" y="344864"/>
                  </a:lnTo>
                  <a:lnTo>
                    <a:pt x="654999" y="391099"/>
                  </a:lnTo>
                  <a:lnTo>
                    <a:pt x="677996" y="434561"/>
                  </a:lnTo>
                  <a:lnTo>
                    <a:pt x="705723" y="473322"/>
                  </a:lnTo>
                  <a:lnTo>
                    <a:pt x="739637" y="505454"/>
                  </a:lnTo>
                  <a:lnTo>
                    <a:pt x="781194" y="529031"/>
                  </a:lnTo>
                  <a:lnTo>
                    <a:pt x="831852" y="542124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18626" y="2838283"/>
            <a:ext cx="36703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Arial MT"/>
                <a:cs typeface="Arial MT"/>
              </a:rPr>
              <a:t>Changing</a:t>
            </a:r>
            <a:r>
              <a:rPr sz="500" spc="100" dirty="0">
                <a:latin typeface="Arial MT"/>
                <a:cs typeface="Arial MT"/>
              </a:rPr>
              <a:t> </a:t>
            </a:r>
            <a:r>
              <a:rPr sz="500" spc="-50" dirty="0">
                <a:latin typeface="Arial MT"/>
                <a:cs typeface="Arial MT"/>
              </a:rPr>
              <a:t>a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64424" y="2028383"/>
            <a:ext cx="1792605" cy="784225"/>
            <a:chOff x="2264424" y="2028383"/>
            <a:chExt cx="1792605" cy="784225"/>
          </a:xfrm>
        </p:grpSpPr>
        <p:sp>
          <p:nvSpPr>
            <p:cNvPr id="26" name="object 26"/>
            <p:cNvSpPr/>
            <p:nvPr/>
          </p:nvSpPr>
          <p:spPr>
            <a:xfrm>
              <a:off x="2267091" y="2028383"/>
              <a:ext cx="0" cy="768985"/>
            </a:xfrm>
            <a:custGeom>
              <a:avLst/>
              <a:gdLst/>
              <a:ahLst/>
              <a:cxnLst/>
              <a:rect l="l" t="t" r="r" b="b"/>
              <a:pathLst>
                <a:path h="768985">
                  <a:moveTo>
                    <a:pt x="0" y="0"/>
                  </a:moveTo>
                  <a:lnTo>
                    <a:pt x="0" y="768769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67091" y="2797152"/>
              <a:ext cx="1790064" cy="0"/>
            </a:xfrm>
            <a:custGeom>
              <a:avLst/>
              <a:gdLst/>
              <a:ahLst/>
              <a:cxnLst/>
              <a:rect l="l" t="t" r="r" b="b"/>
              <a:pathLst>
                <a:path w="1790064">
                  <a:moveTo>
                    <a:pt x="0" y="0"/>
                  </a:moveTo>
                  <a:lnTo>
                    <a:pt x="1789449" y="0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76617" y="2125274"/>
              <a:ext cx="1101725" cy="672465"/>
            </a:xfrm>
            <a:custGeom>
              <a:avLst/>
              <a:gdLst/>
              <a:ahLst/>
              <a:cxnLst/>
              <a:rect l="l" t="t" r="r" b="b"/>
              <a:pathLst>
                <a:path w="1101725" h="672464">
                  <a:moveTo>
                    <a:pt x="0" y="671878"/>
                  </a:moveTo>
                  <a:lnTo>
                    <a:pt x="39682" y="636114"/>
                  </a:lnTo>
                  <a:lnTo>
                    <a:pt x="77283" y="597878"/>
                  </a:lnTo>
                  <a:lnTo>
                    <a:pt x="112831" y="557479"/>
                  </a:lnTo>
                  <a:lnTo>
                    <a:pt x="146357" y="515226"/>
                  </a:lnTo>
                  <a:lnTo>
                    <a:pt x="177888" y="471429"/>
                  </a:lnTo>
                  <a:lnTo>
                    <a:pt x="207456" y="426395"/>
                  </a:lnTo>
                  <a:lnTo>
                    <a:pt x="235088" y="380435"/>
                  </a:lnTo>
                  <a:lnTo>
                    <a:pt x="259870" y="335745"/>
                  </a:lnTo>
                  <a:lnTo>
                    <a:pt x="283866" y="290592"/>
                  </a:lnTo>
                  <a:lnTo>
                    <a:pt x="308002" y="245115"/>
                  </a:lnTo>
                  <a:lnTo>
                    <a:pt x="333208" y="199456"/>
                  </a:lnTo>
                  <a:lnTo>
                    <a:pt x="360413" y="153757"/>
                  </a:lnTo>
                  <a:lnTo>
                    <a:pt x="384647" y="116801"/>
                  </a:lnTo>
                  <a:lnTo>
                    <a:pt x="412351" y="81738"/>
                  </a:lnTo>
                  <a:lnTo>
                    <a:pt x="445101" y="50617"/>
                  </a:lnTo>
                  <a:lnTo>
                    <a:pt x="484476" y="25489"/>
                  </a:lnTo>
                  <a:lnTo>
                    <a:pt x="556653" y="2411"/>
                  </a:lnTo>
                  <a:lnTo>
                    <a:pt x="592052" y="0"/>
                  </a:lnTo>
                  <a:lnTo>
                    <a:pt x="622837" y="4882"/>
                  </a:lnTo>
                  <a:lnTo>
                    <a:pt x="662474" y="31955"/>
                  </a:lnTo>
                  <a:lnTo>
                    <a:pt x="688864" y="73852"/>
                  </a:lnTo>
                  <a:lnTo>
                    <a:pt x="711013" y="117798"/>
                  </a:lnTo>
                  <a:lnTo>
                    <a:pt x="732601" y="164115"/>
                  </a:lnTo>
                  <a:lnTo>
                    <a:pt x="753839" y="212582"/>
                  </a:lnTo>
                  <a:lnTo>
                    <a:pt x="774937" y="262976"/>
                  </a:lnTo>
                  <a:lnTo>
                    <a:pt x="796105" y="315076"/>
                  </a:lnTo>
                  <a:lnTo>
                    <a:pt x="817553" y="368660"/>
                  </a:lnTo>
                  <a:lnTo>
                    <a:pt x="835817" y="414156"/>
                  </a:lnTo>
                  <a:lnTo>
                    <a:pt x="855316" y="459334"/>
                  </a:lnTo>
                  <a:lnTo>
                    <a:pt x="876944" y="503065"/>
                  </a:lnTo>
                  <a:lnTo>
                    <a:pt x="901594" y="544221"/>
                  </a:lnTo>
                  <a:lnTo>
                    <a:pt x="930159" y="581673"/>
                  </a:lnTo>
                  <a:lnTo>
                    <a:pt x="963531" y="614293"/>
                  </a:lnTo>
                  <a:lnTo>
                    <a:pt x="1002605" y="640953"/>
                  </a:lnTo>
                  <a:lnTo>
                    <a:pt x="1048272" y="660524"/>
                  </a:lnTo>
                  <a:lnTo>
                    <a:pt x="1101426" y="671878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04611" y="2125274"/>
              <a:ext cx="1399540" cy="672465"/>
            </a:xfrm>
            <a:custGeom>
              <a:avLst/>
              <a:gdLst/>
              <a:ahLst/>
              <a:cxnLst/>
              <a:rect l="l" t="t" r="r" b="b"/>
              <a:pathLst>
                <a:path w="1399539" h="672464">
                  <a:moveTo>
                    <a:pt x="0" y="671878"/>
                  </a:moveTo>
                  <a:lnTo>
                    <a:pt x="44102" y="640726"/>
                  </a:lnTo>
                  <a:lnTo>
                    <a:pt x="86219" y="607651"/>
                  </a:lnTo>
                  <a:lnTo>
                    <a:pt x="126375" y="572862"/>
                  </a:lnTo>
                  <a:lnTo>
                    <a:pt x="164593" y="536565"/>
                  </a:lnTo>
                  <a:lnTo>
                    <a:pt x="200899" y="498967"/>
                  </a:lnTo>
                  <a:lnTo>
                    <a:pt x="235318" y="460274"/>
                  </a:lnTo>
                  <a:lnTo>
                    <a:pt x="267874" y="420695"/>
                  </a:lnTo>
                  <a:lnTo>
                    <a:pt x="298592" y="380435"/>
                  </a:lnTo>
                  <a:lnTo>
                    <a:pt x="330022" y="335745"/>
                  </a:lnTo>
                  <a:lnTo>
                    <a:pt x="360483" y="290592"/>
                  </a:lnTo>
                  <a:lnTo>
                    <a:pt x="391127" y="245115"/>
                  </a:lnTo>
                  <a:lnTo>
                    <a:pt x="423102" y="199456"/>
                  </a:lnTo>
                  <a:lnTo>
                    <a:pt x="457560" y="153757"/>
                  </a:lnTo>
                  <a:lnTo>
                    <a:pt x="488412" y="116801"/>
                  </a:lnTo>
                  <a:lnTo>
                    <a:pt x="523640" y="81738"/>
                  </a:lnTo>
                  <a:lnTo>
                    <a:pt x="565255" y="50617"/>
                  </a:lnTo>
                  <a:lnTo>
                    <a:pt x="615267" y="25489"/>
                  </a:lnTo>
                  <a:lnTo>
                    <a:pt x="659945" y="11210"/>
                  </a:lnTo>
                  <a:lnTo>
                    <a:pt x="706790" y="2411"/>
                  </a:lnTo>
                  <a:lnTo>
                    <a:pt x="751822" y="0"/>
                  </a:lnTo>
                  <a:lnTo>
                    <a:pt x="791058" y="4882"/>
                  </a:lnTo>
                  <a:lnTo>
                    <a:pt x="841630" y="31955"/>
                  </a:lnTo>
                  <a:lnTo>
                    <a:pt x="875169" y="73852"/>
                  </a:lnTo>
                  <a:lnTo>
                    <a:pt x="899347" y="111370"/>
                  </a:lnTo>
                  <a:lnTo>
                    <a:pt x="922967" y="150653"/>
                  </a:lnTo>
                  <a:lnTo>
                    <a:pt x="946189" y="191562"/>
                  </a:lnTo>
                  <a:lnTo>
                    <a:pt x="969176" y="233957"/>
                  </a:lnTo>
                  <a:lnTo>
                    <a:pt x="992090" y="277698"/>
                  </a:lnTo>
                  <a:lnTo>
                    <a:pt x="1015091" y="322645"/>
                  </a:lnTo>
                  <a:lnTo>
                    <a:pt x="1038343" y="368660"/>
                  </a:lnTo>
                  <a:lnTo>
                    <a:pt x="1057278" y="405874"/>
                  </a:lnTo>
                  <a:lnTo>
                    <a:pt x="1077110" y="443014"/>
                  </a:lnTo>
                  <a:lnTo>
                    <a:pt x="1098465" y="479459"/>
                  </a:lnTo>
                  <a:lnTo>
                    <a:pt x="1121967" y="514592"/>
                  </a:lnTo>
                  <a:lnTo>
                    <a:pt x="1148243" y="547796"/>
                  </a:lnTo>
                  <a:lnTo>
                    <a:pt x="1177918" y="578451"/>
                  </a:lnTo>
                  <a:lnTo>
                    <a:pt x="1211617" y="605940"/>
                  </a:lnTo>
                  <a:lnTo>
                    <a:pt x="1249968" y="629646"/>
                  </a:lnTo>
                  <a:lnTo>
                    <a:pt x="1293594" y="648949"/>
                  </a:lnTo>
                  <a:lnTo>
                    <a:pt x="1343122" y="663233"/>
                  </a:lnTo>
                  <a:lnTo>
                    <a:pt x="1399177" y="671878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78866" y="2125274"/>
              <a:ext cx="1675130" cy="672465"/>
            </a:xfrm>
            <a:custGeom>
              <a:avLst/>
              <a:gdLst/>
              <a:ahLst/>
              <a:cxnLst/>
              <a:rect l="l" t="t" r="r" b="b"/>
              <a:pathLst>
                <a:path w="1675129" h="672464">
                  <a:moveTo>
                    <a:pt x="0" y="671878"/>
                  </a:moveTo>
                  <a:lnTo>
                    <a:pt x="47120" y="644286"/>
                  </a:lnTo>
                  <a:lnTo>
                    <a:pt x="92331" y="615157"/>
                  </a:lnTo>
                  <a:lnTo>
                    <a:pt x="135651" y="584636"/>
                  </a:lnTo>
                  <a:lnTo>
                    <a:pt x="177102" y="552870"/>
                  </a:lnTo>
                  <a:lnTo>
                    <a:pt x="216705" y="520003"/>
                  </a:lnTo>
                  <a:lnTo>
                    <a:pt x="254480" y="486181"/>
                  </a:lnTo>
                  <a:lnTo>
                    <a:pt x="290449" y="451548"/>
                  </a:lnTo>
                  <a:lnTo>
                    <a:pt x="324631" y="416251"/>
                  </a:lnTo>
                  <a:lnTo>
                    <a:pt x="357048" y="380435"/>
                  </a:lnTo>
                  <a:lnTo>
                    <a:pt x="388831" y="343230"/>
                  </a:lnTo>
                  <a:lnTo>
                    <a:pt x="419539" y="305686"/>
                  </a:lnTo>
                  <a:lnTo>
                    <a:pt x="449990" y="267885"/>
                  </a:lnTo>
                  <a:lnTo>
                    <a:pt x="481002" y="229908"/>
                  </a:lnTo>
                  <a:lnTo>
                    <a:pt x="513393" y="191839"/>
                  </a:lnTo>
                  <a:lnTo>
                    <a:pt x="547979" y="153757"/>
                  </a:lnTo>
                  <a:lnTo>
                    <a:pt x="577101" y="124107"/>
                  </a:lnTo>
                  <a:lnTo>
                    <a:pt x="609272" y="95405"/>
                  </a:lnTo>
                  <a:lnTo>
                    <a:pt x="645722" y="68701"/>
                  </a:lnTo>
                  <a:lnTo>
                    <a:pt x="687683" y="45046"/>
                  </a:lnTo>
                  <a:lnTo>
                    <a:pt x="736386" y="25489"/>
                  </a:lnTo>
                  <a:lnTo>
                    <a:pt x="790007" y="11210"/>
                  </a:lnTo>
                  <a:lnTo>
                    <a:pt x="846151" y="2411"/>
                  </a:lnTo>
                  <a:lnTo>
                    <a:pt x="900086" y="0"/>
                  </a:lnTo>
                  <a:lnTo>
                    <a:pt x="947083" y="4882"/>
                  </a:lnTo>
                  <a:lnTo>
                    <a:pt x="1007222" y="31955"/>
                  </a:lnTo>
                  <a:lnTo>
                    <a:pt x="1047175" y="73852"/>
                  </a:lnTo>
                  <a:lnTo>
                    <a:pt x="1076149" y="111370"/>
                  </a:lnTo>
                  <a:lnTo>
                    <a:pt x="1104446" y="150653"/>
                  </a:lnTo>
                  <a:lnTo>
                    <a:pt x="1132265" y="191562"/>
                  </a:lnTo>
                  <a:lnTo>
                    <a:pt x="1159804" y="233957"/>
                  </a:lnTo>
                  <a:lnTo>
                    <a:pt x="1187263" y="277698"/>
                  </a:lnTo>
                  <a:lnTo>
                    <a:pt x="1214839" y="322645"/>
                  </a:lnTo>
                  <a:lnTo>
                    <a:pt x="1242731" y="368660"/>
                  </a:lnTo>
                  <a:lnTo>
                    <a:pt x="1263558" y="402768"/>
                  </a:lnTo>
                  <a:lnTo>
                    <a:pt x="1285209" y="436855"/>
                  </a:lnTo>
                  <a:lnTo>
                    <a:pt x="1308265" y="470446"/>
                  </a:lnTo>
                  <a:lnTo>
                    <a:pt x="1333306" y="503065"/>
                  </a:lnTo>
                  <a:lnTo>
                    <a:pt x="1360911" y="534235"/>
                  </a:lnTo>
                  <a:lnTo>
                    <a:pt x="1391659" y="563480"/>
                  </a:lnTo>
                  <a:lnTo>
                    <a:pt x="1426132" y="590325"/>
                  </a:lnTo>
                  <a:lnTo>
                    <a:pt x="1464908" y="614293"/>
                  </a:lnTo>
                  <a:lnTo>
                    <a:pt x="1508566" y="634909"/>
                  </a:lnTo>
                  <a:lnTo>
                    <a:pt x="1557688" y="651695"/>
                  </a:lnTo>
                  <a:lnTo>
                    <a:pt x="1612852" y="664177"/>
                  </a:lnTo>
                  <a:lnTo>
                    <a:pt x="1674638" y="671878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71333" y="2809769"/>
              <a:ext cx="781685" cy="0"/>
            </a:xfrm>
            <a:custGeom>
              <a:avLst/>
              <a:gdLst/>
              <a:ahLst/>
              <a:cxnLst/>
              <a:rect l="l" t="t" r="r" b="b"/>
              <a:pathLst>
                <a:path w="781685">
                  <a:moveTo>
                    <a:pt x="0" y="0"/>
                  </a:moveTo>
                  <a:lnTo>
                    <a:pt x="781386" y="0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06330" y="2137890"/>
              <a:ext cx="481330" cy="672465"/>
            </a:xfrm>
            <a:custGeom>
              <a:avLst/>
              <a:gdLst/>
              <a:ahLst/>
              <a:cxnLst/>
              <a:rect l="l" t="t" r="r" b="b"/>
              <a:pathLst>
                <a:path w="481329" h="672464">
                  <a:moveTo>
                    <a:pt x="0" y="671878"/>
                  </a:moveTo>
                  <a:lnTo>
                    <a:pt x="20159" y="629904"/>
                  </a:lnTo>
                  <a:lnTo>
                    <a:pt x="39033" y="584636"/>
                  </a:lnTo>
                  <a:lnTo>
                    <a:pt x="56669" y="536565"/>
                  </a:lnTo>
                  <a:lnTo>
                    <a:pt x="73113" y="486181"/>
                  </a:lnTo>
                  <a:lnTo>
                    <a:pt x="88413" y="433974"/>
                  </a:lnTo>
                  <a:lnTo>
                    <a:pt x="102614" y="380435"/>
                  </a:lnTo>
                  <a:lnTo>
                    <a:pt x="113427" y="335745"/>
                  </a:lnTo>
                  <a:lnTo>
                    <a:pt x="123918" y="290592"/>
                  </a:lnTo>
                  <a:lnTo>
                    <a:pt x="134469" y="245115"/>
                  </a:lnTo>
                  <a:lnTo>
                    <a:pt x="145463" y="199456"/>
                  </a:lnTo>
                  <a:lnTo>
                    <a:pt x="157286" y="153757"/>
                  </a:lnTo>
                  <a:lnTo>
                    <a:pt x="167892" y="116801"/>
                  </a:lnTo>
                  <a:lnTo>
                    <a:pt x="194308" y="50617"/>
                  </a:lnTo>
                  <a:lnTo>
                    <a:pt x="226914" y="11210"/>
                  </a:lnTo>
                  <a:lnTo>
                    <a:pt x="258613" y="0"/>
                  </a:lnTo>
                  <a:lnTo>
                    <a:pt x="272097" y="4882"/>
                  </a:lnTo>
                  <a:lnTo>
                    <a:pt x="295457" y="51780"/>
                  </a:lnTo>
                  <a:lnTo>
                    <a:pt x="310418" y="117798"/>
                  </a:lnTo>
                  <a:lnTo>
                    <a:pt x="319884" y="164115"/>
                  </a:lnTo>
                  <a:lnTo>
                    <a:pt x="329187" y="212582"/>
                  </a:lnTo>
                  <a:lnTo>
                    <a:pt x="338419" y="262976"/>
                  </a:lnTo>
                  <a:lnTo>
                    <a:pt x="347675" y="315076"/>
                  </a:lnTo>
                  <a:lnTo>
                    <a:pt x="357048" y="368660"/>
                  </a:lnTo>
                  <a:lnTo>
                    <a:pt x="367386" y="427146"/>
                  </a:lnTo>
                  <a:lnTo>
                    <a:pt x="378775" y="484573"/>
                  </a:lnTo>
                  <a:lnTo>
                    <a:pt x="392062" y="538542"/>
                  </a:lnTo>
                  <a:lnTo>
                    <a:pt x="408093" y="586655"/>
                  </a:lnTo>
                  <a:lnTo>
                    <a:pt x="427715" y="626514"/>
                  </a:lnTo>
                  <a:lnTo>
                    <a:pt x="451772" y="655721"/>
                  </a:lnTo>
                  <a:lnTo>
                    <a:pt x="481111" y="671878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31051" y="2137890"/>
              <a:ext cx="611505" cy="672465"/>
            </a:xfrm>
            <a:custGeom>
              <a:avLst/>
              <a:gdLst/>
              <a:ahLst/>
              <a:cxnLst/>
              <a:rect l="l" t="t" r="r" b="b"/>
              <a:pathLst>
                <a:path w="611504" h="672464">
                  <a:moveTo>
                    <a:pt x="0" y="671878"/>
                  </a:moveTo>
                  <a:lnTo>
                    <a:pt x="25515" y="629904"/>
                  </a:lnTo>
                  <a:lnTo>
                    <a:pt x="49500" y="584636"/>
                  </a:lnTo>
                  <a:lnTo>
                    <a:pt x="71966" y="536565"/>
                  </a:lnTo>
                  <a:lnTo>
                    <a:pt x="92926" y="486181"/>
                  </a:lnTo>
                  <a:lnTo>
                    <a:pt x="112390" y="433974"/>
                  </a:lnTo>
                  <a:lnTo>
                    <a:pt x="130371" y="380435"/>
                  </a:lnTo>
                  <a:lnTo>
                    <a:pt x="144293" y="335745"/>
                  </a:lnTo>
                  <a:lnTo>
                    <a:pt x="157670" y="290592"/>
                  </a:lnTo>
                  <a:lnTo>
                    <a:pt x="171067" y="245115"/>
                  </a:lnTo>
                  <a:lnTo>
                    <a:pt x="185049" y="199456"/>
                  </a:lnTo>
                  <a:lnTo>
                    <a:pt x="200182" y="153757"/>
                  </a:lnTo>
                  <a:lnTo>
                    <a:pt x="213495" y="116801"/>
                  </a:lnTo>
                  <a:lnTo>
                    <a:pt x="228780" y="81738"/>
                  </a:lnTo>
                  <a:lnTo>
                    <a:pt x="268732" y="25489"/>
                  </a:lnTo>
                  <a:lnTo>
                    <a:pt x="308790" y="2411"/>
                  </a:lnTo>
                  <a:lnTo>
                    <a:pt x="328464" y="0"/>
                  </a:lnTo>
                  <a:lnTo>
                    <a:pt x="345693" y="4882"/>
                  </a:lnTo>
                  <a:lnTo>
                    <a:pt x="375441" y="51780"/>
                  </a:lnTo>
                  <a:lnTo>
                    <a:pt x="394528" y="117798"/>
                  </a:lnTo>
                  <a:lnTo>
                    <a:pt x="406518" y="164115"/>
                  </a:lnTo>
                  <a:lnTo>
                    <a:pt x="418344" y="212582"/>
                  </a:lnTo>
                  <a:lnTo>
                    <a:pt x="430100" y="262976"/>
                  </a:lnTo>
                  <a:lnTo>
                    <a:pt x="441879" y="315076"/>
                  </a:lnTo>
                  <a:lnTo>
                    <a:pt x="453775" y="368660"/>
                  </a:lnTo>
                  <a:lnTo>
                    <a:pt x="465208" y="419844"/>
                  </a:lnTo>
                  <a:lnTo>
                    <a:pt x="477583" y="470446"/>
                  </a:lnTo>
                  <a:lnTo>
                    <a:pt x="491603" y="518861"/>
                  </a:lnTo>
                  <a:lnTo>
                    <a:pt x="507974" y="563480"/>
                  </a:lnTo>
                  <a:lnTo>
                    <a:pt x="527401" y="602698"/>
                  </a:lnTo>
                  <a:lnTo>
                    <a:pt x="550588" y="634909"/>
                  </a:lnTo>
                  <a:lnTo>
                    <a:pt x="578240" y="658504"/>
                  </a:lnTo>
                  <a:lnTo>
                    <a:pt x="611062" y="671878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76380" y="2137890"/>
              <a:ext cx="731520" cy="672465"/>
            </a:xfrm>
            <a:custGeom>
              <a:avLst/>
              <a:gdLst/>
              <a:ahLst/>
              <a:cxnLst/>
              <a:rect l="l" t="t" r="r" b="b"/>
              <a:pathLst>
                <a:path w="731520" h="672464">
                  <a:moveTo>
                    <a:pt x="0" y="671878"/>
                  </a:moveTo>
                  <a:lnTo>
                    <a:pt x="26320" y="636114"/>
                  </a:lnTo>
                  <a:lnTo>
                    <a:pt x="51236" y="597878"/>
                  </a:lnTo>
                  <a:lnTo>
                    <a:pt x="74783" y="557479"/>
                  </a:lnTo>
                  <a:lnTo>
                    <a:pt x="96999" y="515226"/>
                  </a:lnTo>
                  <a:lnTo>
                    <a:pt x="117920" y="471429"/>
                  </a:lnTo>
                  <a:lnTo>
                    <a:pt x="137583" y="426395"/>
                  </a:lnTo>
                  <a:lnTo>
                    <a:pt x="156024" y="380435"/>
                  </a:lnTo>
                  <a:lnTo>
                    <a:pt x="172476" y="335745"/>
                  </a:lnTo>
                  <a:lnTo>
                    <a:pt x="188424" y="290592"/>
                  </a:lnTo>
                  <a:lnTo>
                    <a:pt x="204472" y="245115"/>
                  </a:lnTo>
                  <a:lnTo>
                    <a:pt x="221227" y="199456"/>
                  </a:lnTo>
                  <a:lnTo>
                    <a:pt x="239294" y="153757"/>
                  </a:lnTo>
                  <a:lnTo>
                    <a:pt x="255308" y="116801"/>
                  </a:lnTo>
                  <a:lnTo>
                    <a:pt x="273726" y="81738"/>
                  </a:lnTo>
                  <a:lnTo>
                    <a:pt x="321722" y="25489"/>
                  </a:lnTo>
                  <a:lnTo>
                    <a:pt x="369455" y="2411"/>
                  </a:lnTo>
                  <a:lnTo>
                    <a:pt x="392927" y="0"/>
                  </a:lnTo>
                  <a:lnTo>
                    <a:pt x="413402" y="4882"/>
                  </a:lnTo>
                  <a:lnTo>
                    <a:pt x="449005" y="51780"/>
                  </a:lnTo>
                  <a:lnTo>
                    <a:pt x="471845" y="117798"/>
                  </a:lnTo>
                  <a:lnTo>
                    <a:pt x="486189" y="164115"/>
                  </a:lnTo>
                  <a:lnTo>
                    <a:pt x="500299" y="212582"/>
                  </a:lnTo>
                  <a:lnTo>
                    <a:pt x="514304" y="262976"/>
                  </a:lnTo>
                  <a:lnTo>
                    <a:pt x="528332" y="315076"/>
                  </a:lnTo>
                  <a:lnTo>
                    <a:pt x="542512" y="368660"/>
                  </a:lnTo>
                  <a:lnTo>
                    <a:pt x="556317" y="419844"/>
                  </a:lnTo>
                  <a:lnTo>
                    <a:pt x="571182" y="470446"/>
                  </a:lnTo>
                  <a:lnTo>
                    <a:pt x="587968" y="518861"/>
                  </a:lnTo>
                  <a:lnTo>
                    <a:pt x="607540" y="563480"/>
                  </a:lnTo>
                  <a:lnTo>
                    <a:pt x="630758" y="602698"/>
                  </a:lnTo>
                  <a:lnTo>
                    <a:pt x="658486" y="634909"/>
                  </a:lnTo>
                  <a:lnTo>
                    <a:pt x="691585" y="658504"/>
                  </a:lnTo>
                  <a:lnTo>
                    <a:pt x="730919" y="671878"/>
                  </a:lnTo>
                </a:path>
              </a:pathLst>
            </a:custGeom>
            <a:ln w="5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825921" y="2888749"/>
            <a:ext cx="57086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Arial MT"/>
                <a:cs typeface="Arial MT"/>
              </a:rPr>
              <a:t>Changing</a:t>
            </a:r>
            <a:r>
              <a:rPr sz="500" spc="220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a</a:t>
            </a:r>
            <a:r>
              <a:rPr sz="500" spc="45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and</a:t>
            </a:r>
            <a:r>
              <a:rPr sz="500" spc="40" dirty="0">
                <a:latin typeface="Arial MT"/>
                <a:cs typeface="Arial MT"/>
              </a:rPr>
              <a:t> </a:t>
            </a:r>
            <a:r>
              <a:rPr sz="500" spc="-50" dirty="0">
                <a:latin typeface="Arial MT"/>
                <a:cs typeface="Arial MT"/>
              </a:rPr>
              <a:t>b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90" dirty="0"/>
              <a:t> </a:t>
            </a:r>
            <a:r>
              <a:rPr dirty="0"/>
              <a:t>MFs:</a:t>
            </a:r>
            <a:r>
              <a:rPr spc="204" dirty="0"/>
              <a:t> </a:t>
            </a:r>
            <a:r>
              <a:rPr dirty="0"/>
              <a:t>Sigmoidal</a:t>
            </a:r>
            <a:r>
              <a:rPr spc="90" dirty="0"/>
              <a:t> </a:t>
            </a:r>
            <a:r>
              <a:rPr spc="-25" dirty="0"/>
              <a:t>MFs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06678"/>
            <a:ext cx="4057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Parameters: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114" dirty="0">
                <a:latin typeface="Arial"/>
                <a:cs typeface="Arial"/>
              </a:rPr>
              <a:t>c</a:t>
            </a:r>
            <a:r>
              <a:rPr sz="1100" spc="114" dirty="0">
                <a:latin typeface="Lucida Sans Unicode"/>
                <a:cs typeface="Lucida Sans Unicode"/>
              </a:rPr>
              <a:t>}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;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crossover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slope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100" spc="-25" dirty="0">
                <a:latin typeface="Arial MT"/>
                <a:cs typeface="Arial MT"/>
              </a:rPr>
              <a:t>;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5391" y="830578"/>
            <a:ext cx="99186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Sigmoid(x;a,c)=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29484" y="947191"/>
            <a:ext cx="515620" cy="0"/>
          </a:xfrm>
          <a:custGeom>
            <a:avLst/>
            <a:gdLst/>
            <a:ahLst/>
            <a:cxnLst/>
            <a:rect l="l" t="t" r="r" b="b"/>
            <a:pathLst>
              <a:path w="515619">
                <a:moveTo>
                  <a:pt x="0" y="0"/>
                </a:moveTo>
                <a:lnTo>
                  <a:pt x="51523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6260" y="813357"/>
            <a:ext cx="266700" cy="2114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55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  <a:p>
            <a:pPr marL="93345">
              <a:lnSpc>
                <a:spcPts val="615"/>
              </a:lnSpc>
            </a:pPr>
            <a:r>
              <a:rPr sz="600" i="1" u="sng" spc="2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i="1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600" i="1" u="sng" spc="5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1384" y="912481"/>
            <a:ext cx="5854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44" baseline="-31250" dirty="0">
                <a:latin typeface="Arial MT"/>
                <a:cs typeface="Arial MT"/>
              </a:rPr>
              <a:t>1</a:t>
            </a:r>
            <a:r>
              <a:rPr sz="1200" spc="44" baseline="-31250" dirty="0">
                <a:latin typeface="Lucida Sans Unicode"/>
                <a:cs typeface="Lucida Sans Unicode"/>
              </a:rPr>
              <a:t>+</a:t>
            </a:r>
            <a:r>
              <a:rPr sz="1200" i="1" spc="44" baseline="-31250" dirty="0">
                <a:latin typeface="Arial"/>
                <a:cs typeface="Arial"/>
              </a:rPr>
              <a:t>e</a:t>
            </a:r>
            <a:r>
              <a:rPr sz="600" i="1" spc="30" dirty="0">
                <a:latin typeface="Arial"/>
                <a:cs typeface="Arial"/>
              </a:rPr>
              <a:t>−</a:t>
            </a:r>
            <a:r>
              <a:rPr sz="600" spc="30" dirty="0">
                <a:latin typeface="Lucida Sans Unicode"/>
                <a:cs typeface="Lucida Sans Unicode"/>
              </a:rPr>
              <a:t>[</a:t>
            </a:r>
            <a:r>
              <a:rPr sz="600" spc="-45" dirty="0">
                <a:latin typeface="Lucida Sans Unicode"/>
                <a:cs typeface="Lucida Sans Unicode"/>
              </a:rPr>
              <a:t> </a:t>
            </a:r>
            <a:r>
              <a:rPr sz="900" i="1" spc="135" baseline="-27777" dirty="0">
                <a:latin typeface="Arial"/>
                <a:cs typeface="Arial"/>
              </a:rPr>
              <a:t>x−c</a:t>
            </a:r>
            <a:r>
              <a:rPr sz="900" i="1" spc="37" baseline="-27777" dirty="0">
                <a:latin typeface="Arial"/>
                <a:cs typeface="Arial"/>
              </a:rPr>
              <a:t> </a:t>
            </a:r>
            <a:r>
              <a:rPr sz="600" spc="-50" dirty="0">
                <a:latin typeface="Lucida Sans Unicode"/>
                <a:cs typeface="Lucida Sans Unicode"/>
              </a:rPr>
              <a:t>]</a:t>
            </a:r>
            <a:endParaRPr sz="6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65400" y="1506029"/>
            <a:ext cx="2786380" cy="1347470"/>
            <a:chOff x="865400" y="1506029"/>
            <a:chExt cx="2786380" cy="1347470"/>
          </a:xfrm>
        </p:grpSpPr>
        <p:sp>
          <p:nvSpPr>
            <p:cNvPr id="9" name="object 9"/>
            <p:cNvSpPr/>
            <p:nvPr/>
          </p:nvSpPr>
          <p:spPr>
            <a:xfrm>
              <a:off x="2247785" y="1549882"/>
              <a:ext cx="0" cy="1275080"/>
            </a:xfrm>
            <a:custGeom>
              <a:avLst/>
              <a:gdLst/>
              <a:ahLst/>
              <a:cxnLst/>
              <a:rect l="l" t="t" r="r" b="b"/>
              <a:pathLst>
                <a:path h="1275080">
                  <a:moveTo>
                    <a:pt x="0" y="0"/>
                  </a:moveTo>
                  <a:lnTo>
                    <a:pt x="0" y="127466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19439" y="15069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8346" y="0"/>
                  </a:moveTo>
                  <a:lnTo>
                    <a:pt x="0" y="56692"/>
                  </a:lnTo>
                  <a:lnTo>
                    <a:pt x="13873" y="51635"/>
                  </a:lnTo>
                  <a:lnTo>
                    <a:pt x="28346" y="49949"/>
                  </a:lnTo>
                  <a:lnTo>
                    <a:pt x="42819" y="51635"/>
                  </a:lnTo>
                  <a:lnTo>
                    <a:pt x="56692" y="56692"/>
                  </a:lnTo>
                  <a:lnTo>
                    <a:pt x="283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8314" y="2824548"/>
              <a:ext cx="2700655" cy="0"/>
            </a:xfrm>
            <a:custGeom>
              <a:avLst/>
              <a:gdLst/>
              <a:ahLst/>
              <a:cxnLst/>
              <a:rect l="l" t="t" r="r" b="b"/>
              <a:pathLst>
                <a:path w="2700654">
                  <a:moveTo>
                    <a:pt x="0" y="0"/>
                  </a:moveTo>
                  <a:lnTo>
                    <a:pt x="2700555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5390" y="2796209"/>
              <a:ext cx="2786380" cy="57150"/>
            </a:xfrm>
            <a:custGeom>
              <a:avLst/>
              <a:gdLst/>
              <a:ahLst/>
              <a:cxnLst/>
              <a:rect l="l" t="t" r="r" b="b"/>
              <a:pathLst>
                <a:path w="2786379" h="57150">
                  <a:moveTo>
                    <a:pt x="56705" y="0"/>
                  </a:moveTo>
                  <a:lnTo>
                    <a:pt x="0" y="28346"/>
                  </a:lnTo>
                  <a:lnTo>
                    <a:pt x="56705" y="56692"/>
                  </a:lnTo>
                  <a:lnTo>
                    <a:pt x="51676" y="42811"/>
                  </a:lnTo>
                  <a:lnTo>
                    <a:pt x="49999" y="28346"/>
                  </a:lnTo>
                  <a:lnTo>
                    <a:pt x="51676" y="13881"/>
                  </a:lnTo>
                  <a:lnTo>
                    <a:pt x="56705" y="0"/>
                  </a:lnTo>
                  <a:close/>
                </a:path>
                <a:path w="2786379" h="57150">
                  <a:moveTo>
                    <a:pt x="2786380" y="28346"/>
                  </a:moveTo>
                  <a:lnTo>
                    <a:pt x="2729687" y="0"/>
                  </a:lnTo>
                  <a:lnTo>
                    <a:pt x="2734691" y="13881"/>
                  </a:lnTo>
                  <a:lnTo>
                    <a:pt x="2736367" y="28346"/>
                  </a:lnTo>
                  <a:lnTo>
                    <a:pt x="2734691" y="42811"/>
                  </a:lnTo>
                  <a:lnTo>
                    <a:pt x="2729687" y="56692"/>
                  </a:lnTo>
                  <a:lnTo>
                    <a:pt x="2786380" y="28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75801" y="1506981"/>
              <a:ext cx="2052320" cy="0"/>
            </a:xfrm>
            <a:custGeom>
              <a:avLst/>
              <a:gdLst/>
              <a:ahLst/>
              <a:cxnLst/>
              <a:rect l="l" t="t" r="r" b="b"/>
              <a:pathLst>
                <a:path w="2052320">
                  <a:moveTo>
                    <a:pt x="0" y="0"/>
                  </a:moveTo>
                  <a:lnTo>
                    <a:pt x="205196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95969" y="216573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0" y="0"/>
                  </a:moveTo>
                  <a:lnTo>
                    <a:pt x="9502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63559" y="1474392"/>
            <a:ext cx="15303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25" dirty="0">
                <a:latin typeface="Arial MT"/>
                <a:cs typeface="Arial MT"/>
              </a:rPr>
              <a:t>1.0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79510" y="2151322"/>
            <a:ext cx="15303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-25" dirty="0">
                <a:latin typeface="Arial MT"/>
                <a:cs typeface="Arial MT"/>
              </a:rPr>
              <a:t>0.5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58882" y="1506067"/>
            <a:ext cx="2162175" cy="1319530"/>
            <a:chOff x="1058882" y="1506067"/>
            <a:chExt cx="2162175" cy="1319530"/>
          </a:xfrm>
        </p:grpSpPr>
        <p:sp>
          <p:nvSpPr>
            <p:cNvPr id="18" name="object 18"/>
            <p:cNvSpPr/>
            <p:nvPr/>
          </p:nvSpPr>
          <p:spPr>
            <a:xfrm>
              <a:off x="1059797" y="1506982"/>
              <a:ext cx="2160270" cy="1317625"/>
            </a:xfrm>
            <a:custGeom>
              <a:avLst/>
              <a:gdLst/>
              <a:ahLst/>
              <a:cxnLst/>
              <a:rect l="l" t="t" r="r" b="b"/>
              <a:pathLst>
                <a:path w="2160270" h="1317625">
                  <a:moveTo>
                    <a:pt x="0" y="1317566"/>
                  </a:moveTo>
                  <a:lnTo>
                    <a:pt x="61134" y="1316709"/>
                  </a:lnTo>
                  <a:lnTo>
                    <a:pt x="121465" y="1314165"/>
                  </a:lnTo>
                  <a:lnTo>
                    <a:pt x="180919" y="1309975"/>
                  </a:lnTo>
                  <a:lnTo>
                    <a:pt x="239422" y="1304182"/>
                  </a:lnTo>
                  <a:lnTo>
                    <a:pt x="296898" y="1296825"/>
                  </a:lnTo>
                  <a:lnTo>
                    <a:pt x="353273" y="1287948"/>
                  </a:lnTo>
                  <a:lnTo>
                    <a:pt x="408472" y="1277590"/>
                  </a:lnTo>
                  <a:lnTo>
                    <a:pt x="462420" y="1265794"/>
                  </a:lnTo>
                  <a:lnTo>
                    <a:pt x="515044" y="1252601"/>
                  </a:lnTo>
                  <a:lnTo>
                    <a:pt x="566267" y="1238052"/>
                  </a:lnTo>
                  <a:lnTo>
                    <a:pt x="616017" y="1222189"/>
                  </a:lnTo>
                  <a:lnTo>
                    <a:pt x="664217" y="1205052"/>
                  </a:lnTo>
                  <a:lnTo>
                    <a:pt x="710794" y="1186685"/>
                  </a:lnTo>
                  <a:lnTo>
                    <a:pt x="755672" y="1167127"/>
                  </a:lnTo>
                  <a:lnTo>
                    <a:pt x="798778" y="1146420"/>
                  </a:lnTo>
                  <a:lnTo>
                    <a:pt x="840036" y="1124606"/>
                  </a:lnTo>
                  <a:lnTo>
                    <a:pt x="879372" y="1101726"/>
                  </a:lnTo>
                  <a:lnTo>
                    <a:pt x="916711" y="1077821"/>
                  </a:lnTo>
                  <a:lnTo>
                    <a:pt x="951978" y="1052933"/>
                  </a:lnTo>
                  <a:lnTo>
                    <a:pt x="985099" y="1027103"/>
                  </a:lnTo>
                  <a:lnTo>
                    <a:pt x="1016000" y="1000373"/>
                  </a:lnTo>
                  <a:lnTo>
                    <a:pt x="1044605" y="972784"/>
                  </a:lnTo>
                  <a:lnTo>
                    <a:pt x="1070840" y="944377"/>
                  </a:lnTo>
                  <a:lnTo>
                    <a:pt x="1115902" y="885275"/>
                  </a:lnTo>
                  <a:lnTo>
                    <a:pt x="1150587" y="823400"/>
                  </a:lnTo>
                  <a:lnTo>
                    <a:pt x="1174300" y="759082"/>
                  </a:lnTo>
                  <a:lnTo>
                    <a:pt x="1186442" y="692652"/>
                  </a:lnTo>
                  <a:lnTo>
                    <a:pt x="1187988" y="658749"/>
                  </a:lnTo>
                  <a:lnTo>
                    <a:pt x="1189638" y="620038"/>
                  </a:lnTo>
                  <a:lnTo>
                    <a:pt x="1194527" y="581917"/>
                  </a:lnTo>
                  <a:lnTo>
                    <a:pt x="1202565" y="544448"/>
                  </a:lnTo>
                  <a:lnTo>
                    <a:pt x="1213659" y="507691"/>
                  </a:lnTo>
                  <a:lnTo>
                    <a:pt x="1227719" y="471710"/>
                  </a:lnTo>
                  <a:lnTo>
                    <a:pt x="1244654" y="436565"/>
                  </a:lnTo>
                  <a:lnTo>
                    <a:pt x="1264373" y="402318"/>
                  </a:lnTo>
                  <a:lnTo>
                    <a:pt x="1286783" y="369031"/>
                  </a:lnTo>
                  <a:lnTo>
                    <a:pt x="1311795" y="336766"/>
                  </a:lnTo>
                  <a:lnTo>
                    <a:pt x="1339317" y="305584"/>
                  </a:lnTo>
                  <a:lnTo>
                    <a:pt x="1369257" y="275548"/>
                  </a:lnTo>
                  <a:lnTo>
                    <a:pt x="1401526" y="246719"/>
                  </a:lnTo>
                  <a:lnTo>
                    <a:pt x="1436031" y="219158"/>
                  </a:lnTo>
                  <a:lnTo>
                    <a:pt x="1472681" y="192928"/>
                  </a:lnTo>
                  <a:lnTo>
                    <a:pt x="1511385" y="168091"/>
                  </a:lnTo>
                  <a:lnTo>
                    <a:pt x="1552053" y="144707"/>
                  </a:lnTo>
                  <a:lnTo>
                    <a:pt x="1594592" y="122840"/>
                  </a:lnTo>
                  <a:lnTo>
                    <a:pt x="1638912" y="102549"/>
                  </a:lnTo>
                  <a:lnTo>
                    <a:pt x="1684921" y="83899"/>
                  </a:lnTo>
                  <a:lnTo>
                    <a:pt x="1732529" y="66949"/>
                  </a:lnTo>
                  <a:lnTo>
                    <a:pt x="1781644" y="51762"/>
                  </a:lnTo>
                  <a:lnTo>
                    <a:pt x="1832176" y="38400"/>
                  </a:lnTo>
                  <a:lnTo>
                    <a:pt x="1884032" y="26924"/>
                  </a:lnTo>
                  <a:lnTo>
                    <a:pt x="1937122" y="17396"/>
                  </a:lnTo>
                  <a:lnTo>
                    <a:pt x="1991354" y="9877"/>
                  </a:lnTo>
                  <a:lnTo>
                    <a:pt x="2046638" y="4431"/>
                  </a:lnTo>
                  <a:lnTo>
                    <a:pt x="2102882" y="1118"/>
                  </a:lnTo>
                  <a:lnTo>
                    <a:pt x="2159995" y="0"/>
                  </a:lnTo>
                </a:path>
              </a:pathLst>
            </a:custGeom>
            <a:ln w="3175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07832" y="1506982"/>
              <a:ext cx="1036955" cy="1317625"/>
            </a:xfrm>
            <a:custGeom>
              <a:avLst/>
              <a:gdLst/>
              <a:ahLst/>
              <a:cxnLst/>
              <a:rect l="l" t="t" r="r" b="b"/>
              <a:pathLst>
                <a:path w="1036955" h="1317625">
                  <a:moveTo>
                    <a:pt x="539953" y="658749"/>
                  </a:moveTo>
                  <a:lnTo>
                    <a:pt x="537077" y="713156"/>
                  </a:lnTo>
                  <a:lnTo>
                    <a:pt x="530829" y="766322"/>
                  </a:lnTo>
                  <a:lnTo>
                    <a:pt x="521348" y="818075"/>
                  </a:lnTo>
                  <a:lnTo>
                    <a:pt x="508772" y="868247"/>
                  </a:lnTo>
                  <a:lnTo>
                    <a:pt x="493240" y="916668"/>
                  </a:lnTo>
                  <a:lnTo>
                    <a:pt x="474891" y="963168"/>
                  </a:lnTo>
                  <a:lnTo>
                    <a:pt x="453864" y="1007578"/>
                  </a:lnTo>
                  <a:lnTo>
                    <a:pt x="430298" y="1049728"/>
                  </a:lnTo>
                  <a:lnTo>
                    <a:pt x="404331" y="1089449"/>
                  </a:lnTo>
                  <a:lnTo>
                    <a:pt x="376104" y="1126572"/>
                  </a:lnTo>
                  <a:lnTo>
                    <a:pt x="345753" y="1160926"/>
                  </a:lnTo>
                  <a:lnTo>
                    <a:pt x="313419" y="1192342"/>
                  </a:lnTo>
                  <a:lnTo>
                    <a:pt x="279240" y="1220651"/>
                  </a:lnTo>
                  <a:lnTo>
                    <a:pt x="243356" y="1245683"/>
                  </a:lnTo>
                  <a:lnTo>
                    <a:pt x="205904" y="1267269"/>
                  </a:lnTo>
                  <a:lnTo>
                    <a:pt x="167024" y="1285238"/>
                  </a:lnTo>
                  <a:lnTo>
                    <a:pt x="126855" y="1299422"/>
                  </a:lnTo>
                  <a:lnTo>
                    <a:pt x="85535" y="1309651"/>
                  </a:lnTo>
                  <a:lnTo>
                    <a:pt x="43203" y="1315756"/>
                  </a:lnTo>
                  <a:lnTo>
                    <a:pt x="0" y="1317566"/>
                  </a:lnTo>
                </a:path>
                <a:path w="1036955" h="1317625">
                  <a:moveTo>
                    <a:pt x="1036777" y="0"/>
                  </a:moveTo>
                  <a:lnTo>
                    <a:pt x="996028" y="2165"/>
                  </a:lnTo>
                  <a:lnTo>
                    <a:pt x="956187" y="8551"/>
                  </a:lnTo>
                  <a:lnTo>
                    <a:pt x="917382" y="18989"/>
                  </a:lnTo>
                  <a:lnTo>
                    <a:pt x="879739" y="33309"/>
                  </a:lnTo>
                  <a:lnTo>
                    <a:pt x="843387" y="51345"/>
                  </a:lnTo>
                  <a:lnTo>
                    <a:pt x="808454" y="72928"/>
                  </a:lnTo>
                  <a:lnTo>
                    <a:pt x="775068" y="97890"/>
                  </a:lnTo>
                  <a:lnTo>
                    <a:pt x="743356" y="126062"/>
                  </a:lnTo>
                  <a:lnTo>
                    <a:pt x="713446" y="157277"/>
                  </a:lnTo>
                  <a:lnTo>
                    <a:pt x="685466" y="191366"/>
                  </a:lnTo>
                  <a:lnTo>
                    <a:pt x="659545" y="228161"/>
                  </a:lnTo>
                  <a:lnTo>
                    <a:pt x="635809" y="267494"/>
                  </a:lnTo>
                  <a:lnTo>
                    <a:pt x="614386" y="309197"/>
                  </a:lnTo>
                  <a:lnTo>
                    <a:pt x="595406" y="353101"/>
                  </a:lnTo>
                  <a:lnTo>
                    <a:pt x="578995" y="399039"/>
                  </a:lnTo>
                  <a:lnTo>
                    <a:pt x="565280" y="446841"/>
                  </a:lnTo>
                  <a:lnTo>
                    <a:pt x="554391" y="496341"/>
                  </a:lnTo>
                  <a:lnTo>
                    <a:pt x="546455" y="547369"/>
                  </a:lnTo>
                  <a:lnTo>
                    <a:pt x="541600" y="599757"/>
                  </a:lnTo>
                  <a:lnTo>
                    <a:pt x="539953" y="653338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54198" y="1508201"/>
              <a:ext cx="1906270" cy="1316355"/>
            </a:xfrm>
            <a:custGeom>
              <a:avLst/>
              <a:gdLst/>
              <a:ahLst/>
              <a:cxnLst/>
              <a:rect l="l" t="t" r="r" b="b"/>
              <a:pathLst>
                <a:path w="1906270" h="1316355">
                  <a:moveTo>
                    <a:pt x="988176" y="657529"/>
                  </a:moveTo>
                  <a:lnTo>
                    <a:pt x="1020559" y="594936"/>
                  </a:lnTo>
                  <a:lnTo>
                    <a:pt x="1041692" y="562914"/>
                  </a:lnTo>
                  <a:lnTo>
                    <a:pt x="1065911" y="530556"/>
                  </a:lnTo>
                  <a:lnTo>
                    <a:pt x="1093063" y="497975"/>
                  </a:lnTo>
                  <a:lnTo>
                    <a:pt x="1122990" y="465281"/>
                  </a:lnTo>
                  <a:lnTo>
                    <a:pt x="1155539" y="432585"/>
                  </a:lnTo>
                  <a:lnTo>
                    <a:pt x="1190553" y="399999"/>
                  </a:lnTo>
                  <a:lnTo>
                    <a:pt x="1227877" y="367633"/>
                  </a:lnTo>
                  <a:lnTo>
                    <a:pt x="1267357" y="335600"/>
                  </a:lnTo>
                  <a:lnTo>
                    <a:pt x="1308836" y="304010"/>
                  </a:lnTo>
                  <a:lnTo>
                    <a:pt x="1352159" y="272975"/>
                  </a:lnTo>
                  <a:lnTo>
                    <a:pt x="1397171" y="242606"/>
                  </a:lnTo>
                  <a:lnTo>
                    <a:pt x="1443716" y="213013"/>
                  </a:lnTo>
                  <a:lnTo>
                    <a:pt x="1491640" y="184309"/>
                  </a:lnTo>
                  <a:lnTo>
                    <a:pt x="1540787" y="156604"/>
                  </a:lnTo>
                  <a:lnTo>
                    <a:pt x="1591001" y="130010"/>
                  </a:lnTo>
                  <a:lnTo>
                    <a:pt x="1642128" y="104638"/>
                  </a:lnTo>
                  <a:lnTo>
                    <a:pt x="1694011" y="80599"/>
                  </a:lnTo>
                  <a:lnTo>
                    <a:pt x="1746496" y="58005"/>
                  </a:lnTo>
                  <a:lnTo>
                    <a:pt x="1799427" y="36966"/>
                  </a:lnTo>
                  <a:lnTo>
                    <a:pt x="1852648" y="17594"/>
                  </a:lnTo>
                  <a:lnTo>
                    <a:pt x="1906005" y="0"/>
                  </a:lnTo>
                </a:path>
                <a:path w="1906270" h="1316355">
                  <a:moveTo>
                    <a:pt x="0" y="1316347"/>
                  </a:moveTo>
                  <a:lnTo>
                    <a:pt x="48604" y="1302757"/>
                  </a:lnTo>
                  <a:lnTo>
                    <a:pt x="97473" y="1287344"/>
                  </a:lnTo>
                  <a:lnTo>
                    <a:pt x="146476" y="1270198"/>
                  </a:lnTo>
                  <a:lnTo>
                    <a:pt x="195482" y="1251408"/>
                  </a:lnTo>
                  <a:lnTo>
                    <a:pt x="244361" y="1231064"/>
                  </a:lnTo>
                  <a:lnTo>
                    <a:pt x="292981" y="1209257"/>
                  </a:lnTo>
                  <a:lnTo>
                    <a:pt x="341211" y="1186074"/>
                  </a:lnTo>
                  <a:lnTo>
                    <a:pt x="388921" y="1161607"/>
                  </a:lnTo>
                  <a:lnTo>
                    <a:pt x="435980" y="1135945"/>
                  </a:lnTo>
                  <a:lnTo>
                    <a:pt x="482256" y="1109177"/>
                  </a:lnTo>
                  <a:lnTo>
                    <a:pt x="527620" y="1081393"/>
                  </a:lnTo>
                  <a:lnTo>
                    <a:pt x="571940" y="1052684"/>
                  </a:lnTo>
                  <a:lnTo>
                    <a:pt x="615086" y="1023137"/>
                  </a:lnTo>
                  <a:lnTo>
                    <a:pt x="656926" y="992844"/>
                  </a:lnTo>
                  <a:lnTo>
                    <a:pt x="697330" y="961893"/>
                  </a:lnTo>
                  <a:lnTo>
                    <a:pt x="736166" y="930375"/>
                  </a:lnTo>
                  <a:lnTo>
                    <a:pt x="773305" y="898379"/>
                  </a:lnTo>
                  <a:lnTo>
                    <a:pt x="808615" y="865995"/>
                  </a:lnTo>
                  <a:lnTo>
                    <a:pt x="841965" y="833312"/>
                  </a:lnTo>
                  <a:lnTo>
                    <a:pt x="873225" y="800420"/>
                  </a:lnTo>
                  <a:lnTo>
                    <a:pt x="902264" y="767409"/>
                  </a:lnTo>
                  <a:lnTo>
                    <a:pt x="928950" y="734368"/>
                  </a:lnTo>
                  <a:lnTo>
                    <a:pt x="953153" y="701387"/>
                  </a:lnTo>
                  <a:lnTo>
                    <a:pt x="974742" y="668556"/>
                  </a:lnTo>
                  <a:lnTo>
                    <a:pt x="993587" y="6359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08415" y="2788657"/>
            <a:ext cx="78740" cy="153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50" dirty="0">
                <a:solidFill>
                  <a:srgbClr val="92D050"/>
                </a:solidFill>
                <a:latin typeface="Arial MT"/>
                <a:cs typeface="Arial MT"/>
              </a:rPr>
              <a:t>c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11922" y="2078380"/>
            <a:ext cx="479425" cy="1536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dirty="0">
                <a:solidFill>
                  <a:srgbClr val="92D050"/>
                </a:solidFill>
                <a:latin typeface="Arial MT"/>
                <a:cs typeface="Arial MT"/>
              </a:rPr>
              <a:t>Slope</a:t>
            </a:r>
            <a:r>
              <a:rPr sz="800" spc="60" dirty="0">
                <a:solidFill>
                  <a:srgbClr val="92D05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92D050"/>
                </a:solidFill>
                <a:latin typeface="Arial MT"/>
                <a:cs typeface="Arial MT"/>
              </a:rPr>
              <a:t>=</a:t>
            </a:r>
            <a:r>
              <a:rPr sz="800" spc="60" dirty="0">
                <a:solidFill>
                  <a:srgbClr val="92D050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92D050"/>
                </a:solidFill>
                <a:latin typeface="Arial MT"/>
                <a:cs typeface="Arial MT"/>
              </a:rPr>
              <a:t>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50" dirty="0"/>
              <a:t> </a:t>
            </a:r>
            <a:r>
              <a:rPr dirty="0"/>
              <a:t>MFs</a:t>
            </a:r>
            <a:r>
              <a:rPr spc="50" dirty="0"/>
              <a:t> </a:t>
            </a:r>
            <a:r>
              <a:rPr dirty="0"/>
              <a:t>:</a:t>
            </a:r>
            <a:r>
              <a:rPr spc="1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39709"/>
            <a:ext cx="3823335" cy="17646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Example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Consider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grading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system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course.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Arial MT"/>
                <a:cs typeface="Arial MT"/>
              </a:rPr>
              <a:t>Excellent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Marks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90</a:t>
            </a:r>
            <a:endParaRPr sz="1100">
              <a:latin typeface="Arial MT"/>
              <a:cs typeface="Arial MT"/>
            </a:endParaRPr>
          </a:p>
          <a:p>
            <a:pPr marL="12700" marR="1962785">
              <a:lnSpc>
                <a:spcPct val="145600"/>
              </a:lnSpc>
            </a:pPr>
            <a:r>
              <a:rPr sz="1100" spc="-10" dirty="0">
                <a:latin typeface="Arial MT"/>
                <a:cs typeface="Arial MT"/>
              </a:rPr>
              <a:t>Very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good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75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Marks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90 </a:t>
            </a:r>
            <a:r>
              <a:rPr sz="1100" dirty="0">
                <a:latin typeface="Arial MT"/>
                <a:cs typeface="Arial MT"/>
              </a:rPr>
              <a:t>Good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60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Marks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75 </a:t>
            </a:r>
            <a:r>
              <a:rPr sz="1100" spc="-20" dirty="0">
                <a:latin typeface="Arial MT"/>
                <a:cs typeface="Arial MT"/>
              </a:rPr>
              <a:t>Average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50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Marks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60 </a:t>
            </a:r>
            <a:r>
              <a:rPr sz="1100" spc="-10" dirty="0">
                <a:latin typeface="Arial MT"/>
                <a:cs typeface="Arial MT"/>
              </a:rPr>
              <a:t>Poor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35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Marks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50</a:t>
            </a:r>
            <a:r>
              <a:rPr sz="1100" spc="5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Bad=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Marks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35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Grading</a:t>
            </a:r>
            <a:r>
              <a:rPr spc="110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15707"/>
            <a:ext cx="3065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implementation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look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like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2950" y="1285045"/>
            <a:ext cx="3501390" cy="1052195"/>
            <a:chOff x="422950" y="1285045"/>
            <a:chExt cx="3501390" cy="1052195"/>
          </a:xfrm>
        </p:grpSpPr>
        <p:sp>
          <p:nvSpPr>
            <p:cNvPr id="5" name="object 5"/>
            <p:cNvSpPr/>
            <p:nvPr/>
          </p:nvSpPr>
          <p:spPr>
            <a:xfrm>
              <a:off x="426760" y="1288855"/>
              <a:ext cx="0" cy="1044575"/>
            </a:xfrm>
            <a:custGeom>
              <a:avLst/>
              <a:gdLst/>
              <a:ahLst/>
              <a:cxnLst/>
              <a:rect l="l" t="t" r="r" b="b"/>
              <a:pathLst>
                <a:path h="1044575">
                  <a:moveTo>
                    <a:pt x="0" y="0"/>
                  </a:moveTo>
                  <a:lnTo>
                    <a:pt x="0" y="1044431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6760" y="2333287"/>
              <a:ext cx="3493770" cy="0"/>
            </a:xfrm>
            <a:custGeom>
              <a:avLst/>
              <a:gdLst/>
              <a:ahLst/>
              <a:cxnLst/>
              <a:rect l="l" t="t" r="r" b="b"/>
              <a:pathLst>
                <a:path w="3493770">
                  <a:moveTo>
                    <a:pt x="0" y="0"/>
                  </a:moveTo>
                  <a:lnTo>
                    <a:pt x="3493329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760" y="1432964"/>
              <a:ext cx="3493770" cy="0"/>
            </a:xfrm>
            <a:custGeom>
              <a:avLst/>
              <a:gdLst/>
              <a:ahLst/>
              <a:cxnLst/>
              <a:rect l="l" t="t" r="r" b="b"/>
              <a:pathLst>
                <a:path w="3493770">
                  <a:moveTo>
                    <a:pt x="0" y="0"/>
                  </a:moveTo>
                  <a:lnTo>
                    <a:pt x="3493329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7300" y="1432964"/>
              <a:ext cx="0" cy="900430"/>
            </a:xfrm>
            <a:custGeom>
              <a:avLst/>
              <a:gdLst/>
              <a:ahLst/>
              <a:cxnLst/>
              <a:rect l="l" t="t" r="r" b="b"/>
              <a:pathLst>
                <a:path h="900430">
                  <a:moveTo>
                    <a:pt x="0" y="0"/>
                  </a:moveTo>
                  <a:lnTo>
                    <a:pt x="0" y="900323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7336" y="1432964"/>
              <a:ext cx="0" cy="900430"/>
            </a:xfrm>
            <a:custGeom>
              <a:avLst/>
              <a:gdLst/>
              <a:ahLst/>
              <a:cxnLst/>
              <a:rect l="l" t="t" r="r" b="b"/>
              <a:pathLst>
                <a:path h="900430">
                  <a:moveTo>
                    <a:pt x="0" y="0"/>
                  </a:moveTo>
                  <a:lnTo>
                    <a:pt x="0" y="900323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67371" y="1432964"/>
              <a:ext cx="0" cy="900430"/>
            </a:xfrm>
            <a:custGeom>
              <a:avLst/>
              <a:gdLst/>
              <a:ahLst/>
              <a:cxnLst/>
              <a:rect l="l" t="t" r="r" b="b"/>
              <a:pathLst>
                <a:path h="900430">
                  <a:moveTo>
                    <a:pt x="0" y="0"/>
                  </a:moveTo>
                  <a:lnTo>
                    <a:pt x="0" y="900323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27407" y="1432964"/>
              <a:ext cx="0" cy="900430"/>
            </a:xfrm>
            <a:custGeom>
              <a:avLst/>
              <a:gdLst/>
              <a:ahLst/>
              <a:cxnLst/>
              <a:rect l="l" t="t" r="r" b="b"/>
              <a:pathLst>
                <a:path h="900430">
                  <a:moveTo>
                    <a:pt x="0" y="0"/>
                  </a:moveTo>
                  <a:lnTo>
                    <a:pt x="0" y="900323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87912" y="1432964"/>
              <a:ext cx="0" cy="900430"/>
            </a:xfrm>
            <a:custGeom>
              <a:avLst/>
              <a:gdLst/>
              <a:ahLst/>
              <a:cxnLst/>
              <a:rect l="l" t="t" r="r" b="b"/>
              <a:pathLst>
                <a:path h="900430">
                  <a:moveTo>
                    <a:pt x="0" y="0"/>
                  </a:moveTo>
                  <a:lnTo>
                    <a:pt x="0" y="900323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47947" y="1432964"/>
              <a:ext cx="0" cy="900430"/>
            </a:xfrm>
            <a:custGeom>
              <a:avLst/>
              <a:gdLst/>
              <a:ahLst/>
              <a:cxnLst/>
              <a:rect l="l" t="t" r="r" b="b"/>
              <a:pathLst>
                <a:path h="900430">
                  <a:moveTo>
                    <a:pt x="0" y="0"/>
                  </a:moveTo>
                  <a:lnTo>
                    <a:pt x="0" y="900323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0379" y="1294837"/>
            <a:ext cx="123189" cy="10902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595"/>
              </a:spcBef>
            </a:pPr>
            <a:r>
              <a:rPr sz="900" spc="-50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900" spc="-25" dirty="0">
                <a:latin typeface="Arial MT"/>
                <a:cs typeface="Arial MT"/>
              </a:rPr>
              <a:t>.8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spc="-25" dirty="0">
                <a:latin typeface="Arial MT"/>
                <a:cs typeface="Arial MT"/>
              </a:rPr>
              <a:t>.6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spc="-25" dirty="0">
                <a:latin typeface="Arial MT"/>
                <a:cs typeface="Arial MT"/>
              </a:rPr>
              <a:t>.4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spc="-25" dirty="0">
                <a:latin typeface="Arial MT"/>
                <a:cs typeface="Arial MT"/>
              </a:rPr>
              <a:t>.2</a:t>
            </a:r>
            <a:endParaRPr sz="900">
              <a:latin typeface="Arial MT"/>
              <a:cs typeface="Arial MT"/>
            </a:endParaRPr>
          </a:p>
          <a:p>
            <a:pPr marL="46355">
              <a:lnSpc>
                <a:spcPct val="100000"/>
              </a:lnSpc>
              <a:spcBef>
                <a:spcPts val="35"/>
              </a:spcBef>
            </a:pPr>
            <a:r>
              <a:rPr sz="900" spc="-5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40522" y="2370784"/>
            <a:ext cx="1524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0322" y="2370784"/>
            <a:ext cx="82994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  <a:tab pos="688975" algn="l"/>
              </a:tabLst>
            </a:pPr>
            <a:r>
              <a:rPr sz="900" spc="-25" dirty="0">
                <a:latin typeface="Arial MT"/>
                <a:cs typeface="Arial MT"/>
              </a:rPr>
              <a:t>70</a:t>
            </a:r>
            <a:r>
              <a:rPr sz="900" dirty="0">
                <a:latin typeface="Arial MT"/>
                <a:cs typeface="Arial MT"/>
              </a:rPr>
              <a:t>	</a:t>
            </a:r>
            <a:r>
              <a:rPr sz="1350" spc="-37" baseline="3086" dirty="0">
                <a:latin typeface="Arial MT"/>
                <a:cs typeface="Arial MT"/>
              </a:rPr>
              <a:t>80</a:t>
            </a:r>
            <a:r>
              <a:rPr sz="1350" baseline="3086" dirty="0">
                <a:latin typeface="Arial MT"/>
                <a:cs typeface="Arial MT"/>
              </a:rPr>
              <a:t>	</a:t>
            </a:r>
            <a:r>
              <a:rPr sz="1350" spc="-37" baseline="3086" dirty="0">
                <a:latin typeface="Arial MT"/>
                <a:cs typeface="Arial MT"/>
              </a:rPr>
              <a:t>90</a:t>
            </a:r>
            <a:endParaRPr sz="1350" baseline="3086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86335" y="1429154"/>
            <a:ext cx="367665" cy="908050"/>
            <a:chOff x="3286335" y="1429154"/>
            <a:chExt cx="367665" cy="908050"/>
          </a:xfrm>
        </p:grpSpPr>
        <p:sp>
          <p:nvSpPr>
            <p:cNvPr id="18" name="object 18"/>
            <p:cNvSpPr/>
            <p:nvPr/>
          </p:nvSpPr>
          <p:spPr>
            <a:xfrm>
              <a:off x="3290145" y="1432964"/>
              <a:ext cx="0" cy="900430"/>
            </a:xfrm>
            <a:custGeom>
              <a:avLst/>
              <a:gdLst/>
              <a:ahLst/>
              <a:cxnLst/>
              <a:rect l="l" t="t" r="r" b="b"/>
              <a:pathLst>
                <a:path h="900430">
                  <a:moveTo>
                    <a:pt x="0" y="0"/>
                  </a:moveTo>
                  <a:lnTo>
                    <a:pt x="0" y="900323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50180" y="1432964"/>
              <a:ext cx="0" cy="900430"/>
            </a:xfrm>
            <a:custGeom>
              <a:avLst/>
              <a:gdLst/>
              <a:ahLst/>
              <a:cxnLst/>
              <a:rect l="l" t="t" r="r" b="b"/>
              <a:pathLst>
                <a:path h="900430">
                  <a:moveTo>
                    <a:pt x="0" y="0"/>
                  </a:moveTo>
                  <a:lnTo>
                    <a:pt x="0" y="900323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2561" y="2366119"/>
            <a:ext cx="1524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0414" y="2366119"/>
            <a:ext cx="1530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8725" y="2366119"/>
            <a:ext cx="1530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55274" y="1420110"/>
            <a:ext cx="2799080" cy="917575"/>
            <a:chOff x="855274" y="1420110"/>
            <a:chExt cx="2799080" cy="917575"/>
          </a:xfrm>
        </p:grpSpPr>
        <p:sp>
          <p:nvSpPr>
            <p:cNvPr id="24" name="object 24"/>
            <p:cNvSpPr/>
            <p:nvPr/>
          </p:nvSpPr>
          <p:spPr>
            <a:xfrm>
              <a:off x="1147300" y="1424690"/>
              <a:ext cx="1440815" cy="890905"/>
            </a:xfrm>
            <a:custGeom>
              <a:avLst/>
              <a:gdLst/>
              <a:ahLst/>
              <a:cxnLst/>
              <a:rect l="l" t="t" r="r" b="b"/>
              <a:pathLst>
                <a:path w="1440814" h="890905">
                  <a:moveTo>
                    <a:pt x="0" y="890759"/>
                  </a:moveTo>
                  <a:lnTo>
                    <a:pt x="5647" y="845675"/>
                  </a:lnTo>
                  <a:lnTo>
                    <a:pt x="13567" y="797363"/>
                  </a:lnTo>
                  <a:lnTo>
                    <a:pt x="23566" y="746377"/>
                  </a:lnTo>
                  <a:lnTo>
                    <a:pt x="35452" y="693272"/>
                  </a:lnTo>
                  <a:lnTo>
                    <a:pt x="49031" y="638605"/>
                  </a:lnTo>
                  <a:lnTo>
                    <a:pt x="64110" y="582929"/>
                  </a:lnTo>
                  <a:lnTo>
                    <a:pt x="80497" y="526800"/>
                  </a:lnTo>
                  <a:lnTo>
                    <a:pt x="97999" y="470774"/>
                  </a:lnTo>
                  <a:lnTo>
                    <a:pt x="116421" y="415405"/>
                  </a:lnTo>
                  <a:lnTo>
                    <a:pt x="135573" y="361249"/>
                  </a:lnTo>
                  <a:lnTo>
                    <a:pt x="155259" y="308860"/>
                  </a:lnTo>
                  <a:lnTo>
                    <a:pt x="175288" y="258794"/>
                  </a:lnTo>
                  <a:lnTo>
                    <a:pt x="195467" y="211607"/>
                  </a:lnTo>
                  <a:lnTo>
                    <a:pt x="215602" y="167852"/>
                  </a:lnTo>
                  <a:lnTo>
                    <a:pt x="235500" y="128086"/>
                  </a:lnTo>
                  <a:lnTo>
                    <a:pt x="254969" y="92863"/>
                  </a:lnTo>
                  <a:lnTo>
                    <a:pt x="291847" y="38269"/>
                  </a:lnTo>
                  <a:lnTo>
                    <a:pt x="333286" y="4481"/>
                  </a:lnTo>
                  <a:lnTo>
                    <a:pt x="358099" y="0"/>
                  </a:lnTo>
                  <a:lnTo>
                    <a:pt x="386696" y="2119"/>
                  </a:lnTo>
                  <a:lnTo>
                    <a:pt x="422466" y="6395"/>
                  </a:lnTo>
                  <a:lnTo>
                    <a:pt x="458089" y="8887"/>
                  </a:lnTo>
                  <a:lnTo>
                    <a:pt x="499550" y="10123"/>
                  </a:lnTo>
                  <a:lnTo>
                    <a:pt x="545905" y="10398"/>
                  </a:lnTo>
                  <a:lnTo>
                    <a:pt x="596210" y="10008"/>
                  </a:lnTo>
                  <a:lnTo>
                    <a:pt x="649520" y="9249"/>
                  </a:lnTo>
                  <a:lnTo>
                    <a:pt x="704891" y="8415"/>
                  </a:lnTo>
                  <a:lnTo>
                    <a:pt x="761378" y="7803"/>
                  </a:lnTo>
                  <a:lnTo>
                    <a:pt x="815987" y="7972"/>
                  </a:lnTo>
                  <a:lnTo>
                    <a:pt x="869965" y="9719"/>
                  </a:lnTo>
                  <a:lnTo>
                    <a:pt x="922456" y="14056"/>
                  </a:lnTo>
                  <a:lnTo>
                    <a:pt x="972604" y="21998"/>
                  </a:lnTo>
                  <a:lnTo>
                    <a:pt x="1019552" y="34560"/>
                  </a:lnTo>
                  <a:lnTo>
                    <a:pt x="1060415" y="51501"/>
                  </a:lnTo>
                  <a:lnTo>
                    <a:pt x="1097876" y="73133"/>
                  </a:lnTo>
                  <a:lnTo>
                    <a:pt x="1132135" y="99066"/>
                  </a:lnTo>
                  <a:lnTo>
                    <a:pt x="1163392" y="128909"/>
                  </a:lnTo>
                  <a:lnTo>
                    <a:pt x="1191847" y="162275"/>
                  </a:lnTo>
                  <a:lnTo>
                    <a:pt x="1217699" y="198773"/>
                  </a:lnTo>
                  <a:lnTo>
                    <a:pt x="1241149" y="238012"/>
                  </a:lnTo>
                  <a:lnTo>
                    <a:pt x="1262397" y="279605"/>
                  </a:lnTo>
                  <a:lnTo>
                    <a:pt x="1281643" y="323161"/>
                  </a:lnTo>
                  <a:lnTo>
                    <a:pt x="1299086" y="368290"/>
                  </a:lnTo>
                  <a:lnTo>
                    <a:pt x="1314927" y="414604"/>
                  </a:lnTo>
                  <a:lnTo>
                    <a:pt x="1329365" y="461711"/>
                  </a:lnTo>
                  <a:lnTo>
                    <a:pt x="1342602" y="509223"/>
                  </a:lnTo>
                  <a:lnTo>
                    <a:pt x="1354835" y="556751"/>
                  </a:lnTo>
                  <a:lnTo>
                    <a:pt x="1366266" y="603904"/>
                  </a:lnTo>
                  <a:lnTo>
                    <a:pt x="1377095" y="650292"/>
                  </a:lnTo>
                  <a:lnTo>
                    <a:pt x="1387521" y="695527"/>
                  </a:lnTo>
                  <a:lnTo>
                    <a:pt x="1397744" y="739219"/>
                  </a:lnTo>
                  <a:lnTo>
                    <a:pt x="1407965" y="780977"/>
                  </a:lnTo>
                  <a:lnTo>
                    <a:pt x="1418383" y="820413"/>
                  </a:lnTo>
                  <a:lnTo>
                    <a:pt x="1429198" y="857137"/>
                  </a:lnTo>
                  <a:lnTo>
                    <a:pt x="1440611" y="890759"/>
                  </a:lnTo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25173" y="1430560"/>
              <a:ext cx="1423035" cy="902969"/>
            </a:xfrm>
            <a:custGeom>
              <a:avLst/>
              <a:gdLst/>
              <a:ahLst/>
              <a:cxnLst/>
              <a:rect l="l" t="t" r="r" b="b"/>
              <a:pathLst>
                <a:path w="1423035" h="902969">
                  <a:moveTo>
                    <a:pt x="0" y="902726"/>
                  </a:moveTo>
                  <a:lnTo>
                    <a:pt x="22539" y="835179"/>
                  </a:lnTo>
                  <a:lnTo>
                    <a:pt x="32588" y="795661"/>
                  </a:lnTo>
                  <a:lnTo>
                    <a:pt x="42099" y="752977"/>
                  </a:lnTo>
                  <a:lnTo>
                    <a:pt x="51278" y="707626"/>
                  </a:lnTo>
                  <a:lnTo>
                    <a:pt x="60332" y="660108"/>
                  </a:lnTo>
                  <a:lnTo>
                    <a:pt x="69467" y="610919"/>
                  </a:lnTo>
                  <a:lnTo>
                    <a:pt x="78891" y="560560"/>
                  </a:lnTo>
                  <a:lnTo>
                    <a:pt x="88809" y="509529"/>
                  </a:lnTo>
                  <a:lnTo>
                    <a:pt x="99429" y="458323"/>
                  </a:lnTo>
                  <a:lnTo>
                    <a:pt x="110956" y="407443"/>
                  </a:lnTo>
                  <a:lnTo>
                    <a:pt x="123597" y="357385"/>
                  </a:lnTo>
                  <a:lnTo>
                    <a:pt x="137560" y="308650"/>
                  </a:lnTo>
                  <a:lnTo>
                    <a:pt x="153050" y="261736"/>
                  </a:lnTo>
                  <a:lnTo>
                    <a:pt x="170274" y="217140"/>
                  </a:lnTo>
                  <a:lnTo>
                    <a:pt x="189438" y="175363"/>
                  </a:lnTo>
                  <a:lnTo>
                    <a:pt x="210750" y="136901"/>
                  </a:lnTo>
                  <a:lnTo>
                    <a:pt x="234416" y="102255"/>
                  </a:lnTo>
                  <a:lnTo>
                    <a:pt x="260642" y="71922"/>
                  </a:lnTo>
                  <a:lnTo>
                    <a:pt x="289636" y="46401"/>
                  </a:lnTo>
                  <a:lnTo>
                    <a:pt x="356749" y="11791"/>
                  </a:lnTo>
                  <a:lnTo>
                    <a:pt x="399267" y="2873"/>
                  </a:lnTo>
                  <a:lnTo>
                    <a:pt x="444905" y="0"/>
                  </a:lnTo>
                  <a:lnTo>
                    <a:pt x="492702" y="1568"/>
                  </a:lnTo>
                  <a:lnTo>
                    <a:pt x="541698" y="5977"/>
                  </a:lnTo>
                  <a:lnTo>
                    <a:pt x="590933" y="11627"/>
                  </a:lnTo>
                  <a:lnTo>
                    <a:pt x="639445" y="16915"/>
                  </a:lnTo>
                  <a:lnTo>
                    <a:pt x="686273" y="20240"/>
                  </a:lnTo>
                  <a:lnTo>
                    <a:pt x="745371" y="19647"/>
                  </a:lnTo>
                  <a:lnTo>
                    <a:pt x="799957" y="15807"/>
                  </a:lnTo>
                  <a:lnTo>
                    <a:pt x="850448" y="11967"/>
                  </a:lnTo>
                  <a:lnTo>
                    <a:pt x="897263" y="11374"/>
                  </a:lnTo>
                  <a:lnTo>
                    <a:pt x="940818" y="17274"/>
                  </a:lnTo>
                  <a:lnTo>
                    <a:pt x="981530" y="32914"/>
                  </a:lnTo>
                  <a:lnTo>
                    <a:pt x="1013629" y="55398"/>
                  </a:lnTo>
                  <a:lnTo>
                    <a:pt x="1044248" y="85693"/>
                  </a:lnTo>
                  <a:lnTo>
                    <a:pt x="1073623" y="122457"/>
                  </a:lnTo>
                  <a:lnTo>
                    <a:pt x="1101992" y="164348"/>
                  </a:lnTo>
                  <a:lnTo>
                    <a:pt x="1129591" y="210024"/>
                  </a:lnTo>
                  <a:lnTo>
                    <a:pt x="1156656" y="258142"/>
                  </a:lnTo>
                  <a:lnTo>
                    <a:pt x="1183424" y="307360"/>
                  </a:lnTo>
                  <a:lnTo>
                    <a:pt x="1210132" y="356336"/>
                  </a:lnTo>
                  <a:lnTo>
                    <a:pt x="1235373" y="401347"/>
                  </a:lnTo>
                  <a:lnTo>
                    <a:pt x="1260404" y="445265"/>
                  </a:lnTo>
                  <a:lnTo>
                    <a:pt x="1284878" y="488364"/>
                  </a:lnTo>
                  <a:lnTo>
                    <a:pt x="1308447" y="530921"/>
                  </a:lnTo>
                  <a:lnTo>
                    <a:pt x="1330764" y="573210"/>
                  </a:lnTo>
                  <a:lnTo>
                    <a:pt x="1351482" y="615507"/>
                  </a:lnTo>
                  <a:lnTo>
                    <a:pt x="1370254" y="658088"/>
                  </a:lnTo>
                  <a:lnTo>
                    <a:pt x="1386733" y="701229"/>
                  </a:lnTo>
                  <a:lnTo>
                    <a:pt x="1400572" y="745203"/>
                  </a:lnTo>
                  <a:lnTo>
                    <a:pt x="1411423" y="790288"/>
                  </a:lnTo>
                  <a:lnTo>
                    <a:pt x="1418939" y="836758"/>
                  </a:lnTo>
                  <a:lnTo>
                    <a:pt x="1422773" y="884889"/>
                  </a:lnTo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9084" y="1429556"/>
              <a:ext cx="1008380" cy="895350"/>
            </a:xfrm>
            <a:custGeom>
              <a:avLst/>
              <a:gdLst/>
              <a:ahLst/>
              <a:cxnLst/>
              <a:rect l="l" t="t" r="r" b="b"/>
              <a:pathLst>
                <a:path w="1008380" h="895350">
                  <a:moveTo>
                    <a:pt x="1008287" y="894811"/>
                  </a:moveTo>
                  <a:lnTo>
                    <a:pt x="1003428" y="820100"/>
                  </a:lnTo>
                  <a:lnTo>
                    <a:pt x="997173" y="749635"/>
                  </a:lnTo>
                  <a:lnTo>
                    <a:pt x="989544" y="683291"/>
                  </a:lnTo>
                  <a:lnTo>
                    <a:pt x="980567" y="620948"/>
                  </a:lnTo>
                  <a:lnTo>
                    <a:pt x="970264" y="562480"/>
                  </a:lnTo>
                  <a:lnTo>
                    <a:pt x="958658" y="507766"/>
                  </a:lnTo>
                  <a:lnTo>
                    <a:pt x="945775" y="456683"/>
                  </a:lnTo>
                  <a:lnTo>
                    <a:pt x="931636" y="409107"/>
                  </a:lnTo>
                  <a:lnTo>
                    <a:pt x="916267" y="364917"/>
                  </a:lnTo>
                  <a:lnTo>
                    <a:pt x="899690" y="323988"/>
                  </a:lnTo>
                  <a:lnTo>
                    <a:pt x="881929" y="286198"/>
                  </a:lnTo>
                  <a:lnTo>
                    <a:pt x="863008" y="251424"/>
                  </a:lnTo>
                  <a:lnTo>
                    <a:pt x="821781" y="190432"/>
                  </a:lnTo>
                  <a:lnTo>
                    <a:pt x="776196" y="140029"/>
                  </a:lnTo>
                  <a:lnTo>
                    <a:pt x="726443" y="99232"/>
                  </a:lnTo>
                  <a:lnTo>
                    <a:pt x="672712" y="67057"/>
                  </a:lnTo>
                  <a:lnTo>
                    <a:pt x="615192" y="42520"/>
                  </a:lnTo>
                  <a:lnTo>
                    <a:pt x="554071" y="24639"/>
                  </a:lnTo>
                  <a:lnTo>
                    <a:pt x="489539" y="12430"/>
                  </a:lnTo>
                  <a:lnTo>
                    <a:pt x="421785" y="4909"/>
                  </a:lnTo>
                  <a:lnTo>
                    <a:pt x="350999" y="1093"/>
                  </a:lnTo>
                  <a:lnTo>
                    <a:pt x="277368" y="0"/>
                  </a:lnTo>
                  <a:lnTo>
                    <a:pt x="239546" y="166"/>
                  </a:lnTo>
                  <a:lnTo>
                    <a:pt x="201084" y="644"/>
                  </a:lnTo>
                  <a:lnTo>
                    <a:pt x="162005" y="1311"/>
                  </a:lnTo>
                  <a:lnTo>
                    <a:pt x="122333" y="2043"/>
                  </a:lnTo>
                  <a:lnTo>
                    <a:pt x="82093" y="2719"/>
                  </a:lnTo>
                  <a:lnTo>
                    <a:pt x="41307" y="3214"/>
                  </a:lnTo>
                  <a:lnTo>
                    <a:pt x="0" y="3407"/>
                  </a:lnTo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67371" y="1432964"/>
              <a:ext cx="356235" cy="900430"/>
            </a:xfrm>
            <a:custGeom>
              <a:avLst/>
              <a:gdLst/>
              <a:ahLst/>
              <a:cxnLst/>
              <a:rect l="l" t="t" r="r" b="b"/>
              <a:pathLst>
                <a:path w="356235" h="900430">
                  <a:moveTo>
                    <a:pt x="0" y="0"/>
                  </a:moveTo>
                  <a:lnTo>
                    <a:pt x="27837" y="37895"/>
                  </a:lnTo>
                  <a:lnTo>
                    <a:pt x="55360" y="76652"/>
                  </a:lnTo>
                  <a:lnTo>
                    <a:pt x="82446" y="116252"/>
                  </a:lnTo>
                  <a:lnTo>
                    <a:pt x="108970" y="156676"/>
                  </a:lnTo>
                  <a:lnTo>
                    <a:pt x="134807" y="197906"/>
                  </a:lnTo>
                  <a:lnTo>
                    <a:pt x="159836" y="239923"/>
                  </a:lnTo>
                  <a:lnTo>
                    <a:pt x="183930" y="282707"/>
                  </a:lnTo>
                  <a:lnTo>
                    <a:pt x="206967" y="326241"/>
                  </a:lnTo>
                  <a:lnTo>
                    <a:pt x="228822" y="370506"/>
                  </a:lnTo>
                  <a:lnTo>
                    <a:pt x="249372" y="415484"/>
                  </a:lnTo>
                  <a:lnTo>
                    <a:pt x="268493" y="461155"/>
                  </a:lnTo>
                  <a:lnTo>
                    <a:pt x="286060" y="507500"/>
                  </a:lnTo>
                  <a:lnTo>
                    <a:pt x="301950" y="554502"/>
                  </a:lnTo>
                  <a:lnTo>
                    <a:pt x="316039" y="602142"/>
                  </a:lnTo>
                  <a:lnTo>
                    <a:pt x="328203" y="650400"/>
                  </a:lnTo>
                  <a:lnTo>
                    <a:pt x="338318" y="699259"/>
                  </a:lnTo>
                  <a:lnTo>
                    <a:pt x="346260" y="748699"/>
                  </a:lnTo>
                  <a:lnTo>
                    <a:pt x="351906" y="798702"/>
                  </a:lnTo>
                  <a:lnTo>
                    <a:pt x="355130" y="849250"/>
                  </a:lnTo>
                  <a:lnTo>
                    <a:pt x="355810" y="900323"/>
                  </a:lnTo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96830" y="1427139"/>
              <a:ext cx="1053465" cy="906144"/>
            </a:xfrm>
            <a:custGeom>
              <a:avLst/>
              <a:gdLst/>
              <a:ahLst/>
              <a:cxnLst/>
              <a:rect l="l" t="t" r="r" b="b"/>
              <a:pathLst>
                <a:path w="1053464" h="906144">
                  <a:moveTo>
                    <a:pt x="0" y="906147"/>
                  </a:moveTo>
                  <a:lnTo>
                    <a:pt x="3219" y="857165"/>
                  </a:lnTo>
                  <a:lnTo>
                    <a:pt x="9806" y="808749"/>
                  </a:lnTo>
                  <a:lnTo>
                    <a:pt x="19379" y="760834"/>
                  </a:lnTo>
                  <a:lnTo>
                    <a:pt x="31555" y="713351"/>
                  </a:lnTo>
                  <a:lnTo>
                    <a:pt x="45953" y="666236"/>
                  </a:lnTo>
                  <a:lnTo>
                    <a:pt x="62191" y="619420"/>
                  </a:lnTo>
                  <a:lnTo>
                    <a:pt x="79886" y="572838"/>
                  </a:lnTo>
                  <a:lnTo>
                    <a:pt x="98657" y="526422"/>
                  </a:lnTo>
                  <a:lnTo>
                    <a:pt x="118121" y="480106"/>
                  </a:lnTo>
                  <a:lnTo>
                    <a:pt x="137897" y="433824"/>
                  </a:lnTo>
                  <a:lnTo>
                    <a:pt x="157602" y="387508"/>
                  </a:lnTo>
                  <a:lnTo>
                    <a:pt x="176855" y="341092"/>
                  </a:lnTo>
                  <a:lnTo>
                    <a:pt x="195273" y="294510"/>
                  </a:lnTo>
                  <a:lnTo>
                    <a:pt x="214519" y="242786"/>
                  </a:lnTo>
                  <a:lnTo>
                    <a:pt x="233921" y="192405"/>
                  </a:lnTo>
                  <a:lnTo>
                    <a:pt x="255122" y="144945"/>
                  </a:lnTo>
                  <a:lnTo>
                    <a:pt x="279766" y="101983"/>
                  </a:lnTo>
                  <a:lnTo>
                    <a:pt x="309495" y="65098"/>
                  </a:lnTo>
                  <a:lnTo>
                    <a:pt x="345953" y="35866"/>
                  </a:lnTo>
                  <a:lnTo>
                    <a:pt x="385902" y="16898"/>
                  </a:lnTo>
                  <a:lnTo>
                    <a:pt x="430859" y="5115"/>
                  </a:lnTo>
                  <a:lnTo>
                    <a:pt x="478937" y="0"/>
                  </a:lnTo>
                  <a:lnTo>
                    <a:pt x="528247" y="1034"/>
                  </a:lnTo>
                  <a:lnTo>
                    <a:pt x="576900" y="7702"/>
                  </a:lnTo>
                  <a:lnTo>
                    <a:pt x="623007" y="19485"/>
                  </a:lnTo>
                  <a:lnTo>
                    <a:pt x="664680" y="35866"/>
                  </a:lnTo>
                  <a:lnTo>
                    <a:pt x="700502" y="56395"/>
                  </a:lnTo>
                  <a:lnTo>
                    <a:pt x="731571" y="80401"/>
                  </a:lnTo>
                  <a:lnTo>
                    <a:pt x="759471" y="107487"/>
                  </a:lnTo>
                  <a:lnTo>
                    <a:pt x="785787" y="137258"/>
                  </a:lnTo>
                  <a:lnTo>
                    <a:pt x="814492" y="173205"/>
                  </a:lnTo>
                  <a:lnTo>
                    <a:pt x="842817" y="211790"/>
                  </a:lnTo>
                  <a:lnTo>
                    <a:pt x="870455" y="252871"/>
                  </a:lnTo>
                  <a:lnTo>
                    <a:pt x="897096" y="296305"/>
                  </a:lnTo>
                  <a:lnTo>
                    <a:pt x="922431" y="341949"/>
                  </a:lnTo>
                  <a:lnTo>
                    <a:pt x="946151" y="389660"/>
                  </a:lnTo>
                  <a:lnTo>
                    <a:pt x="967947" y="439295"/>
                  </a:lnTo>
                  <a:lnTo>
                    <a:pt x="987510" y="490711"/>
                  </a:lnTo>
                  <a:lnTo>
                    <a:pt x="1004531" y="543765"/>
                  </a:lnTo>
                  <a:lnTo>
                    <a:pt x="1018321" y="596427"/>
                  </a:lnTo>
                  <a:lnTo>
                    <a:pt x="1029606" y="649681"/>
                  </a:lnTo>
                  <a:lnTo>
                    <a:pt x="1038526" y="702738"/>
                  </a:lnTo>
                  <a:lnTo>
                    <a:pt x="1045221" y="754809"/>
                  </a:lnTo>
                  <a:lnTo>
                    <a:pt x="1049830" y="805107"/>
                  </a:lnTo>
                  <a:lnTo>
                    <a:pt x="1052493" y="852843"/>
                  </a:lnTo>
                  <a:lnTo>
                    <a:pt x="1053350" y="897229"/>
                  </a:lnTo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27407" y="1423920"/>
              <a:ext cx="1062990" cy="904875"/>
            </a:xfrm>
            <a:custGeom>
              <a:avLst/>
              <a:gdLst/>
              <a:ahLst/>
              <a:cxnLst/>
              <a:rect l="l" t="t" r="r" b="b"/>
              <a:pathLst>
                <a:path w="1062989" h="904875">
                  <a:moveTo>
                    <a:pt x="0" y="891529"/>
                  </a:moveTo>
                  <a:lnTo>
                    <a:pt x="15118" y="844364"/>
                  </a:lnTo>
                  <a:lnTo>
                    <a:pt x="29530" y="795823"/>
                  </a:lnTo>
                  <a:lnTo>
                    <a:pt x="43288" y="746227"/>
                  </a:lnTo>
                  <a:lnTo>
                    <a:pt x="56449" y="695897"/>
                  </a:lnTo>
                  <a:lnTo>
                    <a:pt x="69065" y="645152"/>
                  </a:lnTo>
                  <a:lnTo>
                    <a:pt x="81192" y="594312"/>
                  </a:lnTo>
                  <a:lnTo>
                    <a:pt x="92883" y="543698"/>
                  </a:lnTo>
                  <a:lnTo>
                    <a:pt x="104194" y="493630"/>
                  </a:lnTo>
                  <a:lnTo>
                    <a:pt x="115179" y="444429"/>
                  </a:lnTo>
                  <a:lnTo>
                    <a:pt x="125891" y="396414"/>
                  </a:lnTo>
                  <a:lnTo>
                    <a:pt x="136386" y="349905"/>
                  </a:lnTo>
                  <a:lnTo>
                    <a:pt x="146717" y="305224"/>
                  </a:lnTo>
                  <a:lnTo>
                    <a:pt x="156940" y="262690"/>
                  </a:lnTo>
                  <a:lnTo>
                    <a:pt x="167109" y="222623"/>
                  </a:lnTo>
                  <a:lnTo>
                    <a:pt x="179872" y="177360"/>
                  </a:lnTo>
                  <a:lnTo>
                    <a:pt x="195829" y="136530"/>
                  </a:lnTo>
                  <a:lnTo>
                    <a:pt x="218098" y="100343"/>
                  </a:lnTo>
                  <a:lnTo>
                    <a:pt x="249794" y="69005"/>
                  </a:lnTo>
                  <a:lnTo>
                    <a:pt x="294033" y="42727"/>
                  </a:lnTo>
                  <a:lnTo>
                    <a:pt x="353933" y="21717"/>
                  </a:lnTo>
                  <a:lnTo>
                    <a:pt x="403411" y="10781"/>
                  </a:lnTo>
                  <a:lnTo>
                    <a:pt x="457906" y="3234"/>
                  </a:lnTo>
                  <a:lnTo>
                    <a:pt x="513810" y="0"/>
                  </a:lnTo>
                  <a:lnTo>
                    <a:pt x="567513" y="2002"/>
                  </a:lnTo>
                  <a:lnTo>
                    <a:pt x="621250" y="11301"/>
                  </a:lnTo>
                  <a:lnTo>
                    <a:pt x="668654" y="27425"/>
                  </a:lnTo>
                  <a:lnTo>
                    <a:pt x="710304" y="49609"/>
                  </a:lnTo>
                  <a:lnTo>
                    <a:pt x="746781" y="77090"/>
                  </a:lnTo>
                  <a:lnTo>
                    <a:pt x="778663" y="109103"/>
                  </a:lnTo>
                  <a:lnTo>
                    <a:pt x="806532" y="144885"/>
                  </a:lnTo>
                  <a:lnTo>
                    <a:pt x="830966" y="183672"/>
                  </a:lnTo>
                  <a:lnTo>
                    <a:pt x="852546" y="224699"/>
                  </a:lnTo>
                  <a:lnTo>
                    <a:pt x="871851" y="267204"/>
                  </a:lnTo>
                  <a:lnTo>
                    <a:pt x="889461" y="310421"/>
                  </a:lnTo>
                  <a:lnTo>
                    <a:pt x="905956" y="353588"/>
                  </a:lnTo>
                  <a:lnTo>
                    <a:pt x="925150" y="405115"/>
                  </a:lnTo>
                  <a:lnTo>
                    <a:pt x="943520" y="455645"/>
                  </a:lnTo>
                  <a:lnTo>
                    <a:pt x="961013" y="505416"/>
                  </a:lnTo>
                  <a:lnTo>
                    <a:pt x="977572" y="554664"/>
                  </a:lnTo>
                  <a:lnTo>
                    <a:pt x="993144" y="603626"/>
                  </a:lnTo>
                  <a:lnTo>
                    <a:pt x="1007672" y="652539"/>
                  </a:lnTo>
                  <a:lnTo>
                    <a:pt x="1021101" y="701641"/>
                  </a:lnTo>
                  <a:lnTo>
                    <a:pt x="1033378" y="751169"/>
                  </a:lnTo>
                  <a:lnTo>
                    <a:pt x="1044446" y="801358"/>
                  </a:lnTo>
                  <a:lnTo>
                    <a:pt x="1054251" y="852447"/>
                  </a:lnTo>
                  <a:lnTo>
                    <a:pt x="1062738" y="904672"/>
                  </a:lnTo>
                </a:path>
              </a:pathLst>
            </a:custGeom>
            <a:ln w="76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68446" y="1078535"/>
            <a:ext cx="1606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Arial MT"/>
                <a:cs typeface="Arial MT"/>
              </a:rPr>
              <a:t>Bad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36876" y="1078535"/>
            <a:ext cx="1784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latin typeface="Arial MT"/>
                <a:cs typeface="Arial MT"/>
              </a:rPr>
              <a:t>poor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47586" y="1078535"/>
            <a:ext cx="3098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Arial MT"/>
                <a:cs typeface="Arial MT"/>
              </a:rPr>
              <a:t>Average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46586" y="1096862"/>
            <a:ext cx="2120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latin typeface="Arial MT"/>
                <a:cs typeface="Arial MT"/>
              </a:rPr>
              <a:t>Good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15013" y="1078535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Arial MT"/>
                <a:cs typeface="Arial MT"/>
              </a:rPr>
              <a:t>Very</a:t>
            </a:r>
            <a:r>
              <a:rPr sz="600" spc="-30" dirty="0">
                <a:latin typeface="Arial MT"/>
                <a:cs typeface="Arial MT"/>
              </a:rPr>
              <a:t> </a:t>
            </a:r>
            <a:r>
              <a:rPr sz="600" spc="-20" dirty="0">
                <a:latin typeface="Arial MT"/>
                <a:cs typeface="Arial MT"/>
              </a:rPr>
              <a:t>Good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9407" y="1078535"/>
            <a:ext cx="3352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latin typeface="Arial MT"/>
                <a:cs typeface="Arial MT"/>
              </a:rPr>
              <a:t>Excellent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2778" y="1198729"/>
            <a:ext cx="3449320" cy="1188720"/>
            <a:chOff x="372778" y="1198729"/>
            <a:chExt cx="3449320" cy="1188720"/>
          </a:xfrm>
        </p:grpSpPr>
        <p:sp>
          <p:nvSpPr>
            <p:cNvPr id="37" name="object 37"/>
            <p:cNvSpPr/>
            <p:nvPr/>
          </p:nvSpPr>
          <p:spPr>
            <a:xfrm>
              <a:off x="949210" y="119872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0"/>
                  </a:moveTo>
                  <a:lnTo>
                    <a:pt x="0" y="180252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5271" y="1355511"/>
              <a:ext cx="47625" cy="23495"/>
            </a:xfrm>
            <a:custGeom>
              <a:avLst/>
              <a:gdLst/>
              <a:ahLst/>
              <a:cxnLst/>
              <a:rect l="l" t="t" r="r" b="b"/>
              <a:pathLst>
                <a:path w="47625" h="23494">
                  <a:moveTo>
                    <a:pt x="0" y="0"/>
                  </a:moveTo>
                  <a:lnTo>
                    <a:pt x="23939" y="23470"/>
                  </a:lnTo>
                  <a:lnTo>
                    <a:pt x="4741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35516" y="119872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0"/>
                  </a:moveTo>
                  <a:lnTo>
                    <a:pt x="0" y="180252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11577" y="1355511"/>
              <a:ext cx="47625" cy="23495"/>
            </a:xfrm>
            <a:custGeom>
              <a:avLst/>
              <a:gdLst/>
              <a:ahLst/>
              <a:cxnLst/>
              <a:rect l="l" t="t" r="r" b="b"/>
              <a:pathLst>
                <a:path w="47625" h="23494">
                  <a:moveTo>
                    <a:pt x="0" y="0"/>
                  </a:moveTo>
                  <a:lnTo>
                    <a:pt x="23939" y="23470"/>
                  </a:lnTo>
                  <a:lnTo>
                    <a:pt x="4741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71110" y="1198729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0"/>
                  </a:moveTo>
                  <a:lnTo>
                    <a:pt x="0" y="180252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47640" y="1355511"/>
              <a:ext cx="46990" cy="23495"/>
            </a:xfrm>
            <a:custGeom>
              <a:avLst/>
              <a:gdLst/>
              <a:ahLst/>
              <a:cxnLst/>
              <a:rect l="l" t="t" r="r" b="b"/>
              <a:pathLst>
                <a:path w="46989" h="23494">
                  <a:moveTo>
                    <a:pt x="0" y="0"/>
                  </a:moveTo>
                  <a:lnTo>
                    <a:pt x="23470" y="23470"/>
                  </a:lnTo>
                  <a:lnTo>
                    <a:pt x="4694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43804" y="1217036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0"/>
                  </a:moveTo>
                  <a:lnTo>
                    <a:pt x="0" y="179783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19864" y="1373349"/>
              <a:ext cx="47625" cy="23495"/>
            </a:xfrm>
            <a:custGeom>
              <a:avLst/>
              <a:gdLst/>
              <a:ahLst/>
              <a:cxnLst/>
              <a:rect l="l" t="t" r="r" b="b"/>
              <a:pathLst>
                <a:path w="47625" h="23494">
                  <a:moveTo>
                    <a:pt x="0" y="0"/>
                  </a:moveTo>
                  <a:lnTo>
                    <a:pt x="23939" y="23470"/>
                  </a:lnTo>
                  <a:lnTo>
                    <a:pt x="4741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09893" y="1217036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0"/>
                  </a:moveTo>
                  <a:lnTo>
                    <a:pt x="0" y="179783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86422" y="1373349"/>
              <a:ext cx="46990" cy="23495"/>
            </a:xfrm>
            <a:custGeom>
              <a:avLst/>
              <a:gdLst/>
              <a:ahLst/>
              <a:cxnLst/>
              <a:rect l="l" t="t" r="r" b="b"/>
              <a:pathLst>
                <a:path w="46989" h="23494">
                  <a:moveTo>
                    <a:pt x="0" y="0"/>
                  </a:moveTo>
                  <a:lnTo>
                    <a:pt x="23470" y="23470"/>
                  </a:lnTo>
                  <a:lnTo>
                    <a:pt x="4694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94289" y="1217036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40">
                  <a:moveTo>
                    <a:pt x="0" y="0"/>
                  </a:moveTo>
                  <a:lnTo>
                    <a:pt x="0" y="179783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70818" y="1373349"/>
              <a:ext cx="46990" cy="23495"/>
            </a:xfrm>
            <a:custGeom>
              <a:avLst/>
              <a:gdLst/>
              <a:ahLst/>
              <a:cxnLst/>
              <a:rect l="l" t="t" r="r" b="b"/>
              <a:pathLst>
                <a:path w="46989" h="23494">
                  <a:moveTo>
                    <a:pt x="0" y="0"/>
                  </a:moveTo>
                  <a:lnTo>
                    <a:pt x="23470" y="23470"/>
                  </a:lnTo>
                  <a:lnTo>
                    <a:pt x="4694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2778" y="2173689"/>
              <a:ext cx="104139" cy="0"/>
            </a:xfrm>
            <a:custGeom>
              <a:avLst/>
              <a:gdLst/>
              <a:ahLst/>
              <a:cxnLst/>
              <a:rect l="l" t="t" r="r" b="b"/>
              <a:pathLst>
                <a:path w="104140">
                  <a:moveTo>
                    <a:pt x="0" y="0"/>
                  </a:moveTo>
                  <a:lnTo>
                    <a:pt x="103739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2778" y="1993436"/>
              <a:ext cx="104139" cy="0"/>
            </a:xfrm>
            <a:custGeom>
              <a:avLst/>
              <a:gdLst/>
              <a:ahLst/>
              <a:cxnLst/>
              <a:rect l="l" t="t" r="r" b="b"/>
              <a:pathLst>
                <a:path w="104140">
                  <a:moveTo>
                    <a:pt x="0" y="0"/>
                  </a:moveTo>
                  <a:lnTo>
                    <a:pt x="103739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2778" y="1813184"/>
              <a:ext cx="104139" cy="0"/>
            </a:xfrm>
            <a:custGeom>
              <a:avLst/>
              <a:gdLst/>
              <a:ahLst/>
              <a:cxnLst/>
              <a:rect l="l" t="t" r="r" b="b"/>
              <a:pathLst>
                <a:path w="104140">
                  <a:moveTo>
                    <a:pt x="0" y="0"/>
                  </a:moveTo>
                  <a:lnTo>
                    <a:pt x="103739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2778" y="1633401"/>
              <a:ext cx="104139" cy="0"/>
            </a:xfrm>
            <a:custGeom>
              <a:avLst/>
              <a:gdLst/>
              <a:ahLst/>
              <a:cxnLst/>
              <a:rect l="l" t="t" r="r" b="b"/>
              <a:pathLst>
                <a:path w="104140">
                  <a:moveTo>
                    <a:pt x="0" y="0"/>
                  </a:moveTo>
                  <a:lnTo>
                    <a:pt x="103739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68958" y="2297143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90126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817036" y="2370784"/>
            <a:ext cx="495934" cy="33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350" spc="-37" baseline="3086" dirty="0">
                <a:latin typeface="Arial MT"/>
                <a:cs typeface="Arial MT"/>
              </a:rPr>
              <a:t>40</a:t>
            </a:r>
            <a:r>
              <a:rPr sz="1350" baseline="3086" dirty="0">
                <a:latin typeface="Arial MT"/>
                <a:cs typeface="Arial MT"/>
              </a:rPr>
              <a:t>	</a:t>
            </a:r>
            <a:r>
              <a:rPr sz="900" spc="-25" dirty="0"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98120">
              <a:lnSpc>
                <a:spcPct val="100000"/>
              </a:lnSpc>
              <a:spcBef>
                <a:spcPts val="675"/>
              </a:spcBef>
            </a:pPr>
            <a:r>
              <a:rPr sz="600" spc="-20" dirty="0">
                <a:latin typeface="Arial MT"/>
                <a:cs typeface="Arial MT"/>
              </a:rPr>
              <a:t>marks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299696" y="2614407"/>
            <a:ext cx="201930" cy="54610"/>
            <a:chOff x="2299696" y="2614407"/>
            <a:chExt cx="201930" cy="54610"/>
          </a:xfrm>
        </p:grpSpPr>
        <p:sp>
          <p:nvSpPr>
            <p:cNvPr id="56" name="object 56"/>
            <p:cNvSpPr/>
            <p:nvPr/>
          </p:nvSpPr>
          <p:spPr>
            <a:xfrm>
              <a:off x="2299696" y="2641688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19">
                  <a:moveTo>
                    <a:pt x="0" y="0"/>
                  </a:moveTo>
                  <a:lnTo>
                    <a:pt x="198089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73846" y="2618217"/>
              <a:ext cx="24130" cy="46990"/>
            </a:xfrm>
            <a:custGeom>
              <a:avLst/>
              <a:gdLst/>
              <a:ahLst/>
              <a:cxnLst/>
              <a:rect l="l" t="t" r="r" b="b"/>
              <a:pathLst>
                <a:path w="24130" h="46989">
                  <a:moveTo>
                    <a:pt x="0" y="46940"/>
                  </a:moveTo>
                  <a:lnTo>
                    <a:pt x="23939" y="23470"/>
                  </a:ln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25844" y="2886162"/>
            <a:ext cx="39681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Arial MT"/>
                <a:cs typeface="Arial MT"/>
              </a:rPr>
              <a:t>You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decide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standard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each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fuzzy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garde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131" y="1264055"/>
            <a:ext cx="38741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EC008C"/>
                </a:solidFill>
              </a:rPr>
              <a:t>Operations</a:t>
            </a:r>
            <a:r>
              <a:rPr sz="2450" spc="70" dirty="0">
                <a:solidFill>
                  <a:srgbClr val="EC008C"/>
                </a:solidFill>
              </a:rPr>
              <a:t> </a:t>
            </a:r>
            <a:r>
              <a:rPr sz="2450" dirty="0">
                <a:solidFill>
                  <a:srgbClr val="EC008C"/>
                </a:solidFill>
              </a:rPr>
              <a:t>on</a:t>
            </a:r>
            <a:r>
              <a:rPr sz="2450" spc="70" dirty="0">
                <a:solidFill>
                  <a:srgbClr val="EC008C"/>
                </a:solidFill>
              </a:rPr>
              <a:t> </a:t>
            </a:r>
            <a:r>
              <a:rPr sz="2450" dirty="0">
                <a:solidFill>
                  <a:srgbClr val="EC008C"/>
                </a:solidFill>
              </a:rPr>
              <a:t>Fuzzy</a:t>
            </a:r>
            <a:r>
              <a:rPr sz="2450" spc="70" dirty="0">
                <a:solidFill>
                  <a:srgbClr val="EC008C"/>
                </a:solidFill>
              </a:rPr>
              <a:t> </a:t>
            </a:r>
            <a:r>
              <a:rPr sz="2450" spc="-20" dirty="0">
                <a:solidFill>
                  <a:srgbClr val="EC008C"/>
                </a:solidFill>
              </a:rPr>
              <a:t>Sets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Basic</a:t>
            </a:r>
            <a:r>
              <a:rPr spc="85" dirty="0"/>
              <a:t> </a:t>
            </a:r>
            <a:r>
              <a:rPr dirty="0"/>
              <a:t>fuzzy</a:t>
            </a:r>
            <a:r>
              <a:rPr spc="90" dirty="0"/>
              <a:t> </a:t>
            </a:r>
            <a:r>
              <a:rPr dirty="0"/>
              <a:t>set</a:t>
            </a:r>
            <a:r>
              <a:rPr spc="90" dirty="0"/>
              <a:t> </a:t>
            </a:r>
            <a:r>
              <a:rPr dirty="0"/>
              <a:t>operations:</a:t>
            </a:r>
            <a:r>
              <a:rPr spc="204" dirty="0"/>
              <a:t> </a:t>
            </a:r>
            <a:r>
              <a:rPr spc="-10" dirty="0"/>
              <a:t>Union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4729" y="2038191"/>
            <a:ext cx="1555115" cy="712470"/>
            <a:chOff x="724729" y="2038191"/>
            <a:chExt cx="1555115" cy="712470"/>
          </a:xfrm>
        </p:grpSpPr>
        <p:sp>
          <p:nvSpPr>
            <p:cNvPr id="4" name="object 4"/>
            <p:cNvSpPr/>
            <p:nvPr/>
          </p:nvSpPr>
          <p:spPr>
            <a:xfrm>
              <a:off x="729809" y="2043271"/>
              <a:ext cx="1544955" cy="702310"/>
            </a:xfrm>
            <a:custGeom>
              <a:avLst/>
              <a:gdLst/>
              <a:ahLst/>
              <a:cxnLst/>
              <a:rect l="l" t="t" r="r" b="b"/>
              <a:pathLst>
                <a:path w="1544955" h="702310">
                  <a:moveTo>
                    <a:pt x="0" y="702013"/>
                  </a:moveTo>
                  <a:lnTo>
                    <a:pt x="1544411" y="702013"/>
                  </a:lnTo>
                </a:path>
                <a:path w="1544955" h="702310">
                  <a:moveTo>
                    <a:pt x="0" y="0"/>
                  </a:moveTo>
                  <a:lnTo>
                    <a:pt x="0" y="702013"/>
                  </a:lnTo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9809" y="2148588"/>
              <a:ext cx="1170305" cy="596900"/>
            </a:xfrm>
            <a:custGeom>
              <a:avLst/>
              <a:gdLst/>
              <a:ahLst/>
              <a:cxnLst/>
              <a:rect l="l" t="t" r="r" b="b"/>
              <a:pathLst>
                <a:path w="1170305" h="596900">
                  <a:moveTo>
                    <a:pt x="0" y="0"/>
                  </a:moveTo>
                  <a:lnTo>
                    <a:pt x="471905" y="0"/>
                  </a:lnTo>
                </a:path>
                <a:path w="1170305" h="596900">
                  <a:moveTo>
                    <a:pt x="468000" y="0"/>
                  </a:moveTo>
                  <a:lnTo>
                    <a:pt x="1169964" y="596696"/>
                  </a:lnTo>
                </a:path>
              </a:pathLst>
            </a:custGeom>
            <a:ln w="99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7810" y="2148588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696"/>
                  </a:lnTo>
                </a:path>
              </a:pathLst>
            </a:custGeom>
            <a:ln w="3175">
              <a:solidFill>
                <a:srgbClr val="2E15E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9809" y="2277284"/>
              <a:ext cx="1497965" cy="467995"/>
            </a:xfrm>
            <a:custGeom>
              <a:avLst/>
              <a:gdLst/>
              <a:ahLst/>
              <a:cxnLst/>
              <a:rect l="l" t="t" r="r" b="b"/>
              <a:pathLst>
                <a:path w="1497964" h="467994">
                  <a:moveTo>
                    <a:pt x="0" y="464104"/>
                  </a:moveTo>
                  <a:lnTo>
                    <a:pt x="374405" y="0"/>
                  </a:lnTo>
                  <a:lnTo>
                    <a:pt x="938329" y="0"/>
                  </a:lnTo>
                  <a:lnTo>
                    <a:pt x="1497605" y="468000"/>
                  </a:lnTo>
                </a:path>
              </a:pathLst>
            </a:custGeom>
            <a:ln w="9905">
              <a:solidFill>
                <a:srgbClr val="9DBA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47615" y="2760718"/>
            <a:ext cx="368935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97180" algn="l"/>
              </a:tabLst>
            </a:pPr>
            <a:r>
              <a:rPr sz="750" baseline="5555" dirty="0">
                <a:solidFill>
                  <a:srgbClr val="00AF50"/>
                </a:solidFill>
                <a:latin typeface="Arial MT"/>
                <a:cs typeface="Arial MT"/>
              </a:rPr>
              <a:t>a</a:t>
            </a:r>
            <a:r>
              <a:rPr sz="750" spc="472" baseline="555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750" spc="-75" baseline="5555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r>
              <a:rPr sz="750" baseline="5555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500" spc="-50" dirty="0">
                <a:latin typeface="Arial MT"/>
                <a:cs typeface="Arial MT"/>
              </a:rPr>
              <a:t>x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8747" y="2752397"/>
            <a:ext cx="62230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50" dirty="0">
                <a:solidFill>
                  <a:srgbClr val="FF0000"/>
                </a:solidFill>
                <a:latin typeface="Arial MT"/>
                <a:cs typeface="Arial MT"/>
              </a:rPr>
              <a:t>q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338" y="2292835"/>
            <a:ext cx="8953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latin typeface="Calibri"/>
                <a:cs typeface="Calibri"/>
              </a:rPr>
              <a:t>µ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3523" y="2117936"/>
            <a:ext cx="18097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9BBA58"/>
                </a:solidFill>
                <a:latin typeface="Calibri"/>
                <a:cs typeface="Calibri"/>
              </a:rPr>
              <a:t>µ</a:t>
            </a:r>
            <a:r>
              <a:rPr sz="900" spc="-37" baseline="-13888" dirty="0">
                <a:solidFill>
                  <a:srgbClr val="9BBA58"/>
                </a:solidFill>
                <a:latin typeface="Calibri"/>
                <a:cs typeface="Calibri"/>
              </a:rPr>
              <a:t>B</a:t>
            </a:r>
            <a:endParaRPr sz="900" baseline="-13888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65827" y="2277284"/>
            <a:ext cx="635" cy="467995"/>
          </a:xfrm>
          <a:custGeom>
            <a:avLst/>
            <a:gdLst/>
            <a:ahLst/>
            <a:cxnLst/>
            <a:rect l="l" t="t" r="r" b="b"/>
            <a:pathLst>
              <a:path w="635" h="467994">
                <a:moveTo>
                  <a:pt x="247" y="0"/>
                </a:moveTo>
                <a:lnTo>
                  <a:pt x="0" y="468000"/>
                </a:lnTo>
              </a:path>
            </a:pathLst>
          </a:custGeom>
          <a:ln w="3175">
            <a:solidFill>
              <a:srgbClr val="2E15E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34883" y="2744860"/>
            <a:ext cx="62230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50" dirty="0">
                <a:solidFill>
                  <a:srgbClr val="00AF50"/>
                </a:solidFill>
                <a:latin typeface="Arial MT"/>
                <a:cs typeface="Arial MT"/>
              </a:rPr>
              <a:t>b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4678" y="2752397"/>
            <a:ext cx="58419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50" dirty="0">
                <a:solidFill>
                  <a:srgbClr val="00AF50"/>
                </a:solidFill>
                <a:latin typeface="Arial MT"/>
                <a:cs typeface="Arial MT"/>
              </a:rPr>
              <a:t>c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06224" y="2038191"/>
            <a:ext cx="1555115" cy="712470"/>
            <a:chOff x="2506224" y="2038191"/>
            <a:chExt cx="1555115" cy="712470"/>
          </a:xfrm>
        </p:grpSpPr>
        <p:sp>
          <p:nvSpPr>
            <p:cNvPr id="16" name="object 16"/>
            <p:cNvSpPr/>
            <p:nvPr/>
          </p:nvSpPr>
          <p:spPr>
            <a:xfrm>
              <a:off x="2511304" y="2043271"/>
              <a:ext cx="1544955" cy="702310"/>
            </a:xfrm>
            <a:custGeom>
              <a:avLst/>
              <a:gdLst/>
              <a:ahLst/>
              <a:cxnLst/>
              <a:rect l="l" t="t" r="r" b="b"/>
              <a:pathLst>
                <a:path w="1544954" h="702310">
                  <a:moveTo>
                    <a:pt x="0" y="702013"/>
                  </a:moveTo>
                  <a:lnTo>
                    <a:pt x="1544427" y="702013"/>
                  </a:lnTo>
                </a:path>
                <a:path w="1544954" h="702310">
                  <a:moveTo>
                    <a:pt x="0" y="0"/>
                  </a:moveTo>
                  <a:lnTo>
                    <a:pt x="0" y="702013"/>
                  </a:lnTo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11304" y="2148588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39">
                  <a:moveTo>
                    <a:pt x="0" y="0"/>
                  </a:moveTo>
                  <a:lnTo>
                    <a:pt x="471938" y="0"/>
                  </a:lnTo>
                </a:path>
              </a:pathLst>
            </a:custGeom>
            <a:ln w="99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79280" y="2148588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696"/>
                  </a:lnTo>
                </a:path>
              </a:pathLst>
            </a:custGeom>
            <a:ln w="3175">
              <a:solidFill>
                <a:srgbClr val="2E15E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098543" y="2276293"/>
            <a:ext cx="264160" cy="474345"/>
            <a:chOff x="1098543" y="2276293"/>
            <a:chExt cx="264160" cy="474345"/>
          </a:xfrm>
        </p:grpSpPr>
        <p:sp>
          <p:nvSpPr>
            <p:cNvPr id="20" name="object 20"/>
            <p:cNvSpPr/>
            <p:nvPr/>
          </p:nvSpPr>
          <p:spPr>
            <a:xfrm>
              <a:off x="1099534" y="2277284"/>
              <a:ext cx="5080" cy="472440"/>
            </a:xfrm>
            <a:custGeom>
              <a:avLst/>
              <a:gdLst/>
              <a:ahLst/>
              <a:cxnLst/>
              <a:rect l="l" t="t" r="r" b="b"/>
              <a:pathLst>
                <a:path w="5080" h="472439">
                  <a:moveTo>
                    <a:pt x="0" y="0"/>
                  </a:moveTo>
                  <a:lnTo>
                    <a:pt x="4680" y="472161"/>
                  </a:lnTo>
                </a:path>
              </a:pathLst>
            </a:custGeom>
            <a:ln w="3175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61613" y="2277284"/>
              <a:ext cx="0" cy="467995"/>
            </a:xfrm>
            <a:custGeom>
              <a:avLst/>
              <a:gdLst/>
              <a:ahLst/>
              <a:cxnLst/>
              <a:rect l="l" t="t" r="r" b="b"/>
              <a:pathLst>
                <a:path h="467994">
                  <a:moveTo>
                    <a:pt x="0" y="0"/>
                  </a:moveTo>
                  <a:lnTo>
                    <a:pt x="0" y="468000"/>
                  </a:lnTo>
                </a:path>
              </a:pathLst>
            </a:custGeom>
            <a:ln w="3175">
              <a:solidFill>
                <a:srgbClr val="2E15E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5044" y="493800"/>
            <a:ext cx="3205480" cy="1647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Union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b="1" spc="-25" dirty="0">
                <a:latin typeface="Arial"/>
                <a:cs typeface="Arial"/>
              </a:rPr>
              <a:t>):</a:t>
            </a:r>
            <a:endParaRPr sz="1100">
              <a:latin typeface="Arial"/>
              <a:cs typeface="Arial"/>
            </a:endParaRPr>
          </a:p>
          <a:p>
            <a:pPr marL="1315720">
              <a:lnSpc>
                <a:spcPct val="100000"/>
              </a:lnSpc>
              <a:spcBef>
                <a:spcPts val="1230"/>
              </a:spcBef>
            </a:pPr>
            <a:r>
              <a:rPr sz="1100" i="1" spc="-45" dirty="0">
                <a:latin typeface="Verdana"/>
                <a:cs typeface="Verdana"/>
              </a:rPr>
              <a:t>µ</a:t>
            </a:r>
            <a:r>
              <a:rPr sz="1200" i="1" spc="-67" baseline="-13888" dirty="0">
                <a:latin typeface="Arial"/>
                <a:cs typeface="Arial"/>
              </a:rPr>
              <a:t>A</a:t>
            </a:r>
            <a:r>
              <a:rPr sz="1200" spc="-67" baseline="-13888" dirty="0">
                <a:latin typeface="Lucida Sans Unicode"/>
                <a:cs typeface="Lucida Sans Unicode"/>
              </a:rPr>
              <a:t>∪</a:t>
            </a:r>
            <a:r>
              <a:rPr sz="1200" i="1" spc="-67" baseline="-13888" dirty="0">
                <a:latin typeface="Arial"/>
                <a:cs typeface="Arial"/>
              </a:rPr>
              <a:t>B</a:t>
            </a:r>
            <a:r>
              <a:rPr sz="1200" i="1" spc="-17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8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max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85" dirty="0">
                <a:latin typeface="Arial MT"/>
                <a:cs typeface="Arial MT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17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spc="9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63500">
              <a:lnSpc>
                <a:spcPct val="100000"/>
              </a:lnSpc>
              <a:spcBef>
                <a:spcPts val="1230"/>
              </a:spcBef>
            </a:pPr>
            <a:r>
              <a:rPr sz="1100" spc="-10" dirty="0">
                <a:latin typeface="Arial MT"/>
                <a:cs typeface="Arial MT"/>
              </a:rPr>
              <a:t>Example:</a:t>
            </a: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0.5),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0.1),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0.4)</a:t>
            </a:r>
            <a:r>
              <a:rPr sz="1100" dirty="0">
                <a:latin typeface="Lucida Sans Unicode"/>
                <a:cs typeface="Lucida Sans Unicode"/>
              </a:rPr>
              <a:t>} </a:t>
            </a:r>
            <a:r>
              <a:rPr sz="1100" spc="-25" dirty="0">
                <a:latin typeface="Arial MT"/>
                <a:cs typeface="Arial MT"/>
              </a:rPr>
              <a:t>and</a:t>
            </a: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0.2),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0.3),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0.5)</a:t>
            </a:r>
            <a:r>
              <a:rPr sz="1100" spc="-10" dirty="0">
                <a:latin typeface="Lucida Sans Unicode"/>
                <a:cs typeface="Lucida Sans Unicode"/>
              </a:rPr>
              <a:t>}</a:t>
            </a:r>
            <a:r>
              <a:rPr sz="1100" spc="-10" dirty="0">
                <a:latin typeface="Arial MT"/>
                <a:cs typeface="Arial MT"/>
              </a:rPr>
              <a:t>;</a:t>
            </a: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0.5),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0.3),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0.5)</a:t>
            </a:r>
            <a:r>
              <a:rPr sz="1100" spc="-1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826135">
              <a:lnSpc>
                <a:spcPct val="100000"/>
              </a:lnSpc>
              <a:spcBef>
                <a:spcPts val="1215"/>
              </a:spcBef>
              <a:tabLst>
                <a:tab pos="2607945" algn="l"/>
              </a:tabLst>
            </a:pPr>
            <a:r>
              <a:rPr sz="900" spc="-25" dirty="0">
                <a:solidFill>
                  <a:srgbClr val="FF0000"/>
                </a:solidFill>
                <a:latin typeface="Calibri"/>
                <a:cs typeface="Calibri"/>
              </a:rPr>
              <a:t>µ</a:t>
            </a:r>
            <a:r>
              <a:rPr sz="900" spc="-37" baseline="-1388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900" baseline="-13888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900" spc="-25" dirty="0">
                <a:solidFill>
                  <a:srgbClr val="FF0000"/>
                </a:solidFill>
                <a:latin typeface="Calibri"/>
                <a:cs typeface="Calibri"/>
              </a:rPr>
              <a:t>µ</a:t>
            </a:r>
            <a:r>
              <a:rPr sz="900" spc="-37" baseline="-1388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900" baseline="-13888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29077" y="2760718"/>
            <a:ext cx="354330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750" baseline="5555" dirty="0">
                <a:solidFill>
                  <a:srgbClr val="00AF50"/>
                </a:solidFill>
                <a:latin typeface="Arial MT"/>
                <a:cs typeface="Arial MT"/>
              </a:rPr>
              <a:t>a</a:t>
            </a:r>
            <a:r>
              <a:rPr sz="750" spc="465" baseline="555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750" baseline="5555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r>
              <a:rPr sz="750" spc="472" baseline="5555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500" spc="-50" dirty="0">
                <a:latin typeface="Arial MT"/>
                <a:cs typeface="Arial MT"/>
              </a:rPr>
              <a:t>x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50259" y="2752397"/>
            <a:ext cx="62230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50" dirty="0">
                <a:solidFill>
                  <a:srgbClr val="FF0000"/>
                </a:solidFill>
                <a:latin typeface="Arial MT"/>
                <a:cs typeface="Arial MT"/>
              </a:rPr>
              <a:t>q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55035" y="2117936"/>
            <a:ext cx="18097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9BBA58"/>
                </a:solidFill>
                <a:latin typeface="Calibri"/>
                <a:cs typeface="Calibri"/>
              </a:rPr>
              <a:t>µ</a:t>
            </a:r>
            <a:r>
              <a:rPr sz="900" spc="-37" baseline="-13888" dirty="0">
                <a:solidFill>
                  <a:srgbClr val="9BBA58"/>
                </a:solidFill>
                <a:latin typeface="Calibri"/>
                <a:cs typeface="Calibri"/>
              </a:rPr>
              <a:t>B</a:t>
            </a:r>
            <a:endParaRPr sz="900" baseline="-13888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47338" y="2277284"/>
            <a:ext cx="635" cy="467995"/>
          </a:xfrm>
          <a:custGeom>
            <a:avLst/>
            <a:gdLst/>
            <a:ahLst/>
            <a:cxnLst/>
            <a:rect l="l" t="t" r="r" b="b"/>
            <a:pathLst>
              <a:path w="635" h="467994">
                <a:moveTo>
                  <a:pt x="247" y="0"/>
                </a:moveTo>
                <a:lnTo>
                  <a:pt x="0" y="468000"/>
                </a:lnTo>
              </a:path>
            </a:pathLst>
          </a:custGeom>
          <a:ln w="3175">
            <a:solidFill>
              <a:srgbClr val="2E15E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16395" y="2744860"/>
            <a:ext cx="62230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50" dirty="0">
                <a:solidFill>
                  <a:srgbClr val="00AF50"/>
                </a:solidFill>
                <a:latin typeface="Arial MT"/>
                <a:cs typeface="Arial MT"/>
              </a:rPr>
              <a:t>b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56189" y="2752397"/>
            <a:ext cx="58419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50" dirty="0">
                <a:solidFill>
                  <a:srgbClr val="00AF50"/>
                </a:solidFill>
                <a:latin typeface="Arial MT"/>
                <a:cs typeface="Arial MT"/>
              </a:rPr>
              <a:t>c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59344" y="2362272"/>
            <a:ext cx="147320" cy="22161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350" spc="-30" baseline="9259" dirty="0">
                <a:latin typeface="Calibri"/>
                <a:cs typeface="Calibri"/>
              </a:rPr>
              <a:t>µ</a:t>
            </a:r>
            <a:r>
              <a:rPr sz="600" spc="-20" dirty="0">
                <a:latin typeface="Calibri"/>
                <a:cs typeface="Calibri"/>
              </a:rPr>
              <a:t>AUB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978289" y="2143635"/>
            <a:ext cx="1032510" cy="607060"/>
            <a:chOff x="2978289" y="2143635"/>
            <a:chExt cx="1032510" cy="607060"/>
          </a:xfrm>
        </p:grpSpPr>
        <p:sp>
          <p:nvSpPr>
            <p:cNvPr id="31" name="object 31"/>
            <p:cNvSpPr/>
            <p:nvPr/>
          </p:nvSpPr>
          <p:spPr>
            <a:xfrm>
              <a:off x="3121926" y="2269846"/>
              <a:ext cx="0" cy="467995"/>
            </a:xfrm>
            <a:custGeom>
              <a:avLst/>
              <a:gdLst/>
              <a:ahLst/>
              <a:cxnLst/>
              <a:rect l="l" t="t" r="r" b="b"/>
              <a:pathLst>
                <a:path h="467994">
                  <a:moveTo>
                    <a:pt x="0" y="0"/>
                  </a:moveTo>
                  <a:lnTo>
                    <a:pt x="0" y="468000"/>
                  </a:lnTo>
                </a:path>
              </a:pathLst>
            </a:custGeom>
            <a:ln w="3175">
              <a:solidFill>
                <a:srgbClr val="2E15E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21926" y="2272603"/>
              <a:ext cx="883919" cy="473075"/>
            </a:xfrm>
            <a:custGeom>
              <a:avLst/>
              <a:gdLst/>
              <a:ahLst/>
              <a:cxnLst/>
              <a:rect l="l" t="t" r="r" b="b"/>
              <a:pathLst>
                <a:path w="883920" h="473075">
                  <a:moveTo>
                    <a:pt x="0" y="4680"/>
                  </a:moveTo>
                  <a:lnTo>
                    <a:pt x="325659" y="0"/>
                  </a:lnTo>
                </a:path>
                <a:path w="883920" h="473075">
                  <a:moveTo>
                    <a:pt x="325659" y="4688"/>
                  </a:moveTo>
                  <a:lnTo>
                    <a:pt x="883862" y="472681"/>
                  </a:lnTo>
                </a:path>
              </a:pathLst>
            </a:custGeom>
            <a:ln w="9905">
              <a:solidFill>
                <a:srgbClr val="9DBA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83242" y="2148588"/>
              <a:ext cx="139065" cy="128905"/>
            </a:xfrm>
            <a:custGeom>
              <a:avLst/>
              <a:gdLst/>
              <a:ahLst/>
              <a:cxnLst/>
              <a:rect l="l" t="t" r="r" b="b"/>
              <a:pathLst>
                <a:path w="139064" h="128905">
                  <a:moveTo>
                    <a:pt x="0" y="0"/>
                  </a:moveTo>
                  <a:lnTo>
                    <a:pt x="138683" y="128695"/>
                  </a:lnTo>
                </a:path>
              </a:pathLst>
            </a:custGeom>
            <a:ln w="99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Basic</a:t>
            </a:r>
            <a:r>
              <a:rPr spc="85" dirty="0"/>
              <a:t> </a:t>
            </a:r>
            <a:r>
              <a:rPr dirty="0"/>
              <a:t>fuzzy</a:t>
            </a:r>
            <a:r>
              <a:rPr spc="90" dirty="0"/>
              <a:t> </a:t>
            </a:r>
            <a:r>
              <a:rPr dirty="0"/>
              <a:t>set</a:t>
            </a:r>
            <a:r>
              <a:rPr spc="90" dirty="0"/>
              <a:t> </a:t>
            </a:r>
            <a:r>
              <a:rPr dirty="0"/>
              <a:t>operations:</a:t>
            </a:r>
            <a:r>
              <a:rPr spc="204" dirty="0"/>
              <a:t> </a:t>
            </a:r>
            <a:r>
              <a:rPr spc="-10" dirty="0"/>
              <a:t>Intersection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4729" y="2038191"/>
            <a:ext cx="1555115" cy="712470"/>
            <a:chOff x="724729" y="2038191"/>
            <a:chExt cx="1555115" cy="712470"/>
          </a:xfrm>
        </p:grpSpPr>
        <p:sp>
          <p:nvSpPr>
            <p:cNvPr id="4" name="object 4"/>
            <p:cNvSpPr/>
            <p:nvPr/>
          </p:nvSpPr>
          <p:spPr>
            <a:xfrm>
              <a:off x="729809" y="2043271"/>
              <a:ext cx="1544955" cy="702310"/>
            </a:xfrm>
            <a:custGeom>
              <a:avLst/>
              <a:gdLst/>
              <a:ahLst/>
              <a:cxnLst/>
              <a:rect l="l" t="t" r="r" b="b"/>
              <a:pathLst>
                <a:path w="1544955" h="702310">
                  <a:moveTo>
                    <a:pt x="0" y="702013"/>
                  </a:moveTo>
                  <a:lnTo>
                    <a:pt x="1544411" y="702013"/>
                  </a:lnTo>
                </a:path>
                <a:path w="1544955" h="702310">
                  <a:moveTo>
                    <a:pt x="0" y="0"/>
                  </a:moveTo>
                  <a:lnTo>
                    <a:pt x="0" y="702013"/>
                  </a:lnTo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9809" y="2148588"/>
              <a:ext cx="1170305" cy="596900"/>
            </a:xfrm>
            <a:custGeom>
              <a:avLst/>
              <a:gdLst/>
              <a:ahLst/>
              <a:cxnLst/>
              <a:rect l="l" t="t" r="r" b="b"/>
              <a:pathLst>
                <a:path w="1170305" h="596900">
                  <a:moveTo>
                    <a:pt x="0" y="0"/>
                  </a:moveTo>
                  <a:lnTo>
                    <a:pt x="471905" y="0"/>
                  </a:lnTo>
                </a:path>
                <a:path w="1170305" h="596900">
                  <a:moveTo>
                    <a:pt x="468000" y="0"/>
                  </a:moveTo>
                  <a:lnTo>
                    <a:pt x="1169964" y="596696"/>
                  </a:lnTo>
                </a:path>
              </a:pathLst>
            </a:custGeom>
            <a:ln w="99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7810" y="2148588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696"/>
                  </a:lnTo>
                </a:path>
              </a:pathLst>
            </a:custGeom>
            <a:ln w="3175">
              <a:solidFill>
                <a:srgbClr val="2E15E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9809" y="2277284"/>
              <a:ext cx="1497965" cy="467995"/>
            </a:xfrm>
            <a:custGeom>
              <a:avLst/>
              <a:gdLst/>
              <a:ahLst/>
              <a:cxnLst/>
              <a:rect l="l" t="t" r="r" b="b"/>
              <a:pathLst>
                <a:path w="1497964" h="467994">
                  <a:moveTo>
                    <a:pt x="0" y="464104"/>
                  </a:moveTo>
                  <a:lnTo>
                    <a:pt x="374405" y="0"/>
                  </a:lnTo>
                  <a:lnTo>
                    <a:pt x="938329" y="0"/>
                  </a:lnTo>
                  <a:lnTo>
                    <a:pt x="1497605" y="468000"/>
                  </a:lnTo>
                </a:path>
              </a:pathLst>
            </a:custGeom>
            <a:ln w="9905">
              <a:solidFill>
                <a:srgbClr val="9DBA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644" y="493800"/>
            <a:ext cx="3249930" cy="1963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Intersection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b="1" spc="-25" dirty="0">
                <a:latin typeface="Arial"/>
                <a:cs typeface="Arial"/>
              </a:rPr>
              <a:t>):</a:t>
            </a:r>
            <a:endParaRPr sz="1100">
              <a:latin typeface="Arial"/>
              <a:cs typeface="Arial"/>
            </a:endParaRPr>
          </a:p>
          <a:p>
            <a:pPr marL="1360805">
              <a:lnSpc>
                <a:spcPct val="100000"/>
              </a:lnSpc>
              <a:spcBef>
                <a:spcPts val="1230"/>
              </a:spcBef>
            </a:pPr>
            <a:r>
              <a:rPr sz="1100" i="1" spc="-45" dirty="0">
                <a:latin typeface="Verdana"/>
                <a:cs typeface="Verdana"/>
              </a:rPr>
              <a:t>µ</a:t>
            </a:r>
            <a:r>
              <a:rPr sz="1200" i="1" spc="-67" baseline="-13888" dirty="0">
                <a:latin typeface="Arial"/>
                <a:cs typeface="Arial"/>
              </a:rPr>
              <a:t>A</a:t>
            </a:r>
            <a:r>
              <a:rPr sz="1200" spc="-67" baseline="-13888" dirty="0">
                <a:latin typeface="Lucida Sans Unicode"/>
                <a:cs typeface="Lucida Sans Unicode"/>
              </a:rPr>
              <a:t>∩</a:t>
            </a:r>
            <a:r>
              <a:rPr sz="1200" i="1" spc="-67" baseline="-13888" dirty="0">
                <a:latin typeface="Arial"/>
                <a:cs typeface="Arial"/>
              </a:rPr>
              <a:t>B</a:t>
            </a:r>
            <a:r>
              <a:rPr sz="1200" i="1" spc="-17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8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min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85" dirty="0">
                <a:latin typeface="Arial MT"/>
                <a:cs typeface="Arial MT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17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9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88900">
              <a:lnSpc>
                <a:spcPct val="100000"/>
              </a:lnSpc>
              <a:spcBef>
                <a:spcPts val="1230"/>
              </a:spcBef>
            </a:pPr>
            <a:r>
              <a:rPr sz="1100" spc="-10" dirty="0">
                <a:latin typeface="Arial MT"/>
                <a:cs typeface="Arial MT"/>
              </a:rPr>
              <a:t>Example:</a:t>
            </a:r>
            <a:endParaRPr sz="11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0.5),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0.1),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0.4)</a:t>
            </a:r>
            <a:r>
              <a:rPr sz="1100" dirty="0">
                <a:latin typeface="Lucida Sans Unicode"/>
                <a:cs typeface="Lucida Sans Unicode"/>
              </a:rPr>
              <a:t>} </a:t>
            </a:r>
            <a:r>
              <a:rPr sz="1100" spc="-25" dirty="0">
                <a:latin typeface="Arial MT"/>
                <a:cs typeface="Arial MT"/>
              </a:rPr>
              <a:t>and</a:t>
            </a:r>
            <a:endParaRPr sz="11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0.2),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0.3),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0.5)</a:t>
            </a:r>
            <a:r>
              <a:rPr sz="1100" spc="-10" dirty="0">
                <a:latin typeface="Lucida Sans Unicode"/>
                <a:cs typeface="Lucida Sans Unicode"/>
              </a:rPr>
              <a:t>}</a:t>
            </a:r>
            <a:r>
              <a:rPr sz="1100" spc="-10" dirty="0">
                <a:latin typeface="Arial MT"/>
                <a:cs typeface="Arial MT"/>
              </a:rPr>
              <a:t>;</a:t>
            </a:r>
            <a:endParaRPr sz="11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0.2),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0.1),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0.4)</a:t>
            </a:r>
            <a:r>
              <a:rPr sz="1100" spc="-1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R="1430020" algn="ctr">
              <a:lnSpc>
                <a:spcPct val="100000"/>
              </a:lnSpc>
              <a:spcBef>
                <a:spcPts val="1215"/>
              </a:spcBef>
            </a:pPr>
            <a:r>
              <a:rPr sz="900" spc="-25" dirty="0">
                <a:solidFill>
                  <a:srgbClr val="FF0000"/>
                </a:solidFill>
                <a:latin typeface="Calibri"/>
                <a:cs typeface="Calibri"/>
              </a:rPr>
              <a:t>µ</a:t>
            </a:r>
            <a:r>
              <a:rPr sz="900" spc="-37" baseline="-1388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900" baseline="-13888">
              <a:latin typeface="Calibri"/>
              <a:cs typeface="Calibri"/>
            </a:endParaRPr>
          </a:p>
          <a:p>
            <a:pPr marR="213360" algn="ctr">
              <a:lnSpc>
                <a:spcPct val="100000"/>
              </a:lnSpc>
              <a:spcBef>
                <a:spcPts val="25"/>
              </a:spcBef>
            </a:pPr>
            <a:r>
              <a:rPr sz="900" spc="-25" dirty="0">
                <a:solidFill>
                  <a:srgbClr val="9BBA58"/>
                </a:solidFill>
                <a:latin typeface="Calibri"/>
                <a:cs typeface="Calibri"/>
              </a:rPr>
              <a:t>µ</a:t>
            </a:r>
            <a:r>
              <a:rPr sz="900" spc="-37" baseline="-13888" dirty="0">
                <a:solidFill>
                  <a:srgbClr val="9BBA58"/>
                </a:solidFill>
                <a:latin typeface="Calibri"/>
                <a:cs typeface="Calibri"/>
              </a:rPr>
              <a:t>B</a:t>
            </a:r>
            <a:endParaRPr sz="900" baseline="-13888">
              <a:latin typeface="Calibri"/>
              <a:cs typeface="Calibri"/>
            </a:endParaRPr>
          </a:p>
          <a:p>
            <a:pPr marL="581025">
              <a:lnSpc>
                <a:spcPct val="100000"/>
              </a:lnSpc>
              <a:spcBef>
                <a:spcPts val="300"/>
              </a:spcBef>
            </a:pPr>
            <a:r>
              <a:rPr sz="900" spc="-50" dirty="0">
                <a:latin typeface="Calibri"/>
                <a:cs typeface="Calibri"/>
              </a:rPr>
              <a:t>µ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98543" y="2276293"/>
            <a:ext cx="568960" cy="474345"/>
            <a:chOff x="1098543" y="2276293"/>
            <a:chExt cx="568960" cy="474345"/>
          </a:xfrm>
        </p:grpSpPr>
        <p:sp>
          <p:nvSpPr>
            <p:cNvPr id="10" name="object 10"/>
            <p:cNvSpPr/>
            <p:nvPr/>
          </p:nvSpPr>
          <p:spPr>
            <a:xfrm>
              <a:off x="1665827" y="2277284"/>
              <a:ext cx="635" cy="467995"/>
            </a:xfrm>
            <a:custGeom>
              <a:avLst/>
              <a:gdLst/>
              <a:ahLst/>
              <a:cxnLst/>
              <a:rect l="l" t="t" r="r" b="b"/>
              <a:pathLst>
                <a:path w="635" h="467994">
                  <a:moveTo>
                    <a:pt x="247" y="0"/>
                  </a:moveTo>
                  <a:lnTo>
                    <a:pt x="0" y="468000"/>
                  </a:lnTo>
                </a:path>
              </a:pathLst>
            </a:custGeom>
            <a:ln w="3175">
              <a:solidFill>
                <a:srgbClr val="2E15E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9534" y="2277284"/>
              <a:ext cx="5080" cy="472440"/>
            </a:xfrm>
            <a:custGeom>
              <a:avLst/>
              <a:gdLst/>
              <a:ahLst/>
              <a:cxnLst/>
              <a:rect l="l" t="t" r="r" b="b"/>
              <a:pathLst>
                <a:path w="5080" h="472439">
                  <a:moveTo>
                    <a:pt x="0" y="0"/>
                  </a:moveTo>
                  <a:lnTo>
                    <a:pt x="4680" y="472161"/>
                  </a:lnTo>
                </a:path>
              </a:pathLst>
            </a:custGeom>
            <a:ln w="3175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61613" y="2277284"/>
              <a:ext cx="0" cy="467995"/>
            </a:xfrm>
            <a:custGeom>
              <a:avLst/>
              <a:gdLst/>
              <a:ahLst/>
              <a:cxnLst/>
              <a:rect l="l" t="t" r="r" b="b"/>
              <a:pathLst>
                <a:path h="467994">
                  <a:moveTo>
                    <a:pt x="0" y="0"/>
                  </a:moveTo>
                  <a:lnTo>
                    <a:pt x="0" y="468000"/>
                  </a:lnTo>
                </a:path>
              </a:pathLst>
            </a:custGeom>
            <a:ln w="3175">
              <a:solidFill>
                <a:srgbClr val="2E15E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506351" y="2043271"/>
            <a:ext cx="1549400" cy="707390"/>
            <a:chOff x="2506351" y="2043271"/>
            <a:chExt cx="1549400" cy="707390"/>
          </a:xfrm>
        </p:grpSpPr>
        <p:sp>
          <p:nvSpPr>
            <p:cNvPr id="14" name="object 14"/>
            <p:cNvSpPr/>
            <p:nvPr/>
          </p:nvSpPr>
          <p:spPr>
            <a:xfrm>
              <a:off x="2511304" y="2043271"/>
              <a:ext cx="1544955" cy="702310"/>
            </a:xfrm>
            <a:custGeom>
              <a:avLst/>
              <a:gdLst/>
              <a:ahLst/>
              <a:cxnLst/>
              <a:rect l="l" t="t" r="r" b="b"/>
              <a:pathLst>
                <a:path w="1544954" h="702310">
                  <a:moveTo>
                    <a:pt x="0" y="702013"/>
                  </a:moveTo>
                  <a:lnTo>
                    <a:pt x="1544427" y="702013"/>
                  </a:lnTo>
                </a:path>
                <a:path w="1544954" h="702310">
                  <a:moveTo>
                    <a:pt x="0" y="0"/>
                  </a:moveTo>
                  <a:lnTo>
                    <a:pt x="0" y="702013"/>
                  </a:lnTo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85668" y="2269846"/>
              <a:ext cx="236854" cy="475615"/>
            </a:xfrm>
            <a:custGeom>
              <a:avLst/>
              <a:gdLst/>
              <a:ahLst/>
              <a:cxnLst/>
              <a:rect l="l" t="t" r="r" b="b"/>
              <a:pathLst>
                <a:path w="236855" h="475614">
                  <a:moveTo>
                    <a:pt x="247" y="7437"/>
                  </a:moveTo>
                  <a:lnTo>
                    <a:pt x="0" y="475438"/>
                  </a:lnTo>
                </a:path>
                <a:path w="236855" h="475614">
                  <a:moveTo>
                    <a:pt x="236258" y="0"/>
                  </a:moveTo>
                  <a:lnTo>
                    <a:pt x="236258" y="468000"/>
                  </a:lnTo>
                </a:path>
              </a:pathLst>
            </a:custGeom>
            <a:ln w="3175">
              <a:solidFill>
                <a:srgbClr val="2E15E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11304" y="2277267"/>
              <a:ext cx="608965" cy="468630"/>
            </a:xfrm>
            <a:custGeom>
              <a:avLst/>
              <a:gdLst/>
              <a:ahLst/>
              <a:cxnLst/>
              <a:rect l="l" t="t" r="r" b="b"/>
              <a:pathLst>
                <a:path w="608964" h="468630">
                  <a:moveTo>
                    <a:pt x="0" y="468017"/>
                  </a:moveTo>
                  <a:lnTo>
                    <a:pt x="374364" y="3921"/>
                  </a:lnTo>
                </a:path>
                <a:path w="608964" h="468630">
                  <a:moveTo>
                    <a:pt x="374364" y="16"/>
                  </a:moveTo>
                  <a:lnTo>
                    <a:pt x="608393" y="0"/>
                  </a:lnTo>
                </a:path>
              </a:pathLst>
            </a:custGeom>
            <a:ln w="9905">
              <a:solidFill>
                <a:srgbClr val="9DBA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1926" y="2279628"/>
              <a:ext cx="559435" cy="466090"/>
            </a:xfrm>
            <a:custGeom>
              <a:avLst/>
              <a:gdLst/>
              <a:ahLst/>
              <a:cxnLst/>
              <a:rect l="l" t="t" r="r" b="b"/>
              <a:pathLst>
                <a:path w="559435" h="466089">
                  <a:moveTo>
                    <a:pt x="0" y="0"/>
                  </a:moveTo>
                  <a:lnTo>
                    <a:pt x="559358" y="465656"/>
                  </a:lnTo>
                </a:path>
              </a:pathLst>
            </a:custGeom>
            <a:ln w="99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69828" y="2290475"/>
            <a:ext cx="147320" cy="21336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350" spc="-30" baseline="9259" dirty="0">
                <a:latin typeface="Calibri"/>
                <a:cs typeface="Calibri"/>
              </a:rPr>
              <a:t>µ</a:t>
            </a:r>
            <a:r>
              <a:rPr sz="600" spc="-20" dirty="0">
                <a:latin typeface="Calibri"/>
                <a:cs typeface="Calibri"/>
              </a:rPr>
              <a:t>AᴖB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34883" y="2751116"/>
            <a:ext cx="62230" cy="9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500" spc="-50" dirty="0">
                <a:solidFill>
                  <a:srgbClr val="00AF50"/>
                </a:solidFill>
                <a:latin typeface="Arial MT"/>
                <a:cs typeface="Arial MT"/>
              </a:rPr>
              <a:t>b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16395" y="2751116"/>
            <a:ext cx="62230" cy="9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500" spc="-50" dirty="0">
                <a:solidFill>
                  <a:srgbClr val="00AF50"/>
                </a:solidFill>
                <a:latin typeface="Arial MT"/>
                <a:cs typeface="Arial MT"/>
              </a:rPr>
              <a:t>b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73015" y="2758653"/>
            <a:ext cx="156210" cy="103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00AF50"/>
                </a:solidFill>
                <a:latin typeface="Arial MT"/>
                <a:cs typeface="Arial MT"/>
              </a:rPr>
              <a:t>a</a:t>
            </a:r>
            <a:r>
              <a:rPr sz="500" spc="31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750" spc="-75" baseline="5555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endParaRPr sz="750" baseline="5555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68747" y="2758653"/>
            <a:ext cx="62230" cy="9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500" spc="-50" dirty="0">
                <a:solidFill>
                  <a:srgbClr val="FF0000"/>
                </a:solidFill>
                <a:latin typeface="Arial MT"/>
                <a:cs typeface="Arial MT"/>
              </a:rPr>
              <a:t>q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74678" y="2758653"/>
            <a:ext cx="58419" cy="9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500" spc="-50" dirty="0">
                <a:solidFill>
                  <a:srgbClr val="00AF50"/>
                </a:solidFill>
                <a:latin typeface="Arial MT"/>
                <a:cs typeface="Arial MT"/>
              </a:rPr>
              <a:t>c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54477" y="2762813"/>
            <a:ext cx="303530" cy="103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175" algn="l"/>
              </a:tabLst>
            </a:pPr>
            <a:r>
              <a:rPr sz="750" spc="-75" baseline="5555" dirty="0">
                <a:solidFill>
                  <a:srgbClr val="00AF50"/>
                </a:solidFill>
                <a:latin typeface="Arial MT"/>
                <a:cs typeface="Arial MT"/>
              </a:rPr>
              <a:t>a</a:t>
            </a:r>
            <a:r>
              <a:rPr sz="750" baseline="5555" dirty="0">
                <a:solidFill>
                  <a:srgbClr val="00AF50"/>
                </a:solidFill>
                <a:latin typeface="Arial MT"/>
                <a:cs typeface="Arial MT"/>
              </a:rPr>
              <a:t>	</a:t>
            </a:r>
            <a:r>
              <a:rPr sz="500" spc="-50" dirty="0">
                <a:latin typeface="Arial MT"/>
                <a:cs typeface="Arial MT"/>
              </a:rPr>
              <a:t>x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48254" y="2758653"/>
            <a:ext cx="62230" cy="9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500" spc="-50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50259" y="2758653"/>
            <a:ext cx="62230" cy="9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500" spc="-50" dirty="0">
                <a:solidFill>
                  <a:srgbClr val="FF0000"/>
                </a:solidFill>
                <a:latin typeface="Arial MT"/>
                <a:cs typeface="Arial MT"/>
              </a:rPr>
              <a:t>q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56189" y="2758653"/>
            <a:ext cx="58419" cy="9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500" spc="-50" dirty="0">
                <a:solidFill>
                  <a:srgbClr val="00AF50"/>
                </a:solidFill>
                <a:latin typeface="Arial MT"/>
                <a:cs typeface="Arial MT"/>
              </a:rPr>
              <a:t>c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32527" y="2766974"/>
            <a:ext cx="58419" cy="9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500" spc="-50" dirty="0">
                <a:latin typeface="Arial MT"/>
                <a:cs typeface="Arial MT"/>
              </a:rPr>
              <a:t>x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65" dirty="0"/>
              <a:t> </a:t>
            </a:r>
            <a:r>
              <a:rPr dirty="0"/>
              <a:t>:</a:t>
            </a:r>
            <a:r>
              <a:rPr spc="180" dirty="0"/>
              <a:t> </a:t>
            </a:r>
            <a:r>
              <a:rPr dirty="0"/>
              <a:t>Fuzzy</a:t>
            </a:r>
            <a:r>
              <a:rPr spc="70" dirty="0"/>
              <a:t> </a:t>
            </a:r>
            <a:r>
              <a:rPr dirty="0"/>
              <a:t>logic</a:t>
            </a:r>
            <a:r>
              <a:rPr spc="70" dirty="0"/>
              <a:t> </a:t>
            </a:r>
            <a:r>
              <a:rPr dirty="0"/>
              <a:t>vs.</a:t>
            </a:r>
            <a:r>
              <a:rPr spc="180" dirty="0"/>
              <a:t> </a:t>
            </a:r>
            <a:r>
              <a:rPr dirty="0"/>
              <a:t>Crisp</a:t>
            </a:r>
            <a:r>
              <a:rPr spc="65" dirty="0"/>
              <a:t> </a:t>
            </a:r>
            <a:r>
              <a:rPr spc="-10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7773" y="1592717"/>
            <a:ext cx="421640" cy="936625"/>
          </a:xfrm>
          <a:prstGeom prst="rect">
            <a:avLst/>
          </a:prstGeom>
          <a:solidFill>
            <a:srgbClr val="FCEEE2"/>
          </a:solidFill>
          <a:ln w="9905">
            <a:solidFill>
              <a:srgbClr val="F9CCA7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360"/>
              </a:spcBef>
            </a:pPr>
            <a:r>
              <a:rPr sz="750" spc="-20" dirty="0">
                <a:latin typeface="Gadugi"/>
                <a:cs typeface="Gadugi"/>
              </a:rPr>
              <a:t>Milk</a:t>
            </a:r>
            <a:endParaRPr sz="750">
              <a:latin typeface="Gadugi"/>
              <a:cs typeface="Gadugi"/>
            </a:endParaRPr>
          </a:p>
          <a:p>
            <a:pPr marL="16510" marR="133985">
              <a:lnSpc>
                <a:spcPct val="208000"/>
              </a:lnSpc>
            </a:pPr>
            <a:r>
              <a:rPr sz="750" spc="-10" dirty="0">
                <a:latin typeface="Gadugi"/>
                <a:cs typeface="Gadugi"/>
              </a:rPr>
              <a:t>Water</a:t>
            </a:r>
            <a:r>
              <a:rPr sz="750" spc="500" dirty="0">
                <a:latin typeface="Gadugi"/>
                <a:cs typeface="Gadugi"/>
              </a:rPr>
              <a:t> </a:t>
            </a:r>
            <a:r>
              <a:rPr sz="750" spc="-20" dirty="0">
                <a:latin typeface="Gadugi"/>
                <a:cs typeface="Gadugi"/>
              </a:rPr>
              <a:t>Coca</a:t>
            </a:r>
            <a:r>
              <a:rPr sz="750" spc="500" dirty="0">
                <a:latin typeface="Gadugi"/>
                <a:cs typeface="Gadugi"/>
              </a:rPr>
              <a:t> </a:t>
            </a:r>
            <a:r>
              <a:rPr sz="750" spc="-10" dirty="0">
                <a:latin typeface="Gadugi"/>
                <a:cs typeface="Gadugi"/>
              </a:rPr>
              <a:t>Spite</a:t>
            </a:r>
            <a:endParaRPr sz="750">
              <a:latin typeface="Gadugi"/>
              <a:cs typeface="Gadug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174" y="799749"/>
            <a:ext cx="662940" cy="254635"/>
          </a:xfrm>
          <a:prstGeom prst="rect">
            <a:avLst/>
          </a:prstGeom>
          <a:ln w="6188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325"/>
              </a:spcBef>
            </a:pPr>
            <a:r>
              <a:rPr sz="700" dirty="0">
                <a:latin typeface="Gadugi"/>
                <a:cs typeface="Gadugi"/>
              </a:rPr>
              <a:t>Crisp</a:t>
            </a:r>
            <a:r>
              <a:rPr sz="700" spc="15" dirty="0">
                <a:latin typeface="Gadugi"/>
                <a:cs typeface="Gadugi"/>
              </a:rPr>
              <a:t> </a:t>
            </a:r>
            <a:r>
              <a:rPr sz="700" spc="-10" dirty="0">
                <a:latin typeface="Gadugi"/>
                <a:cs typeface="Gadugi"/>
              </a:rPr>
              <a:t>answer</a:t>
            </a:r>
            <a:endParaRPr sz="700">
              <a:latin typeface="Gadugi"/>
              <a:cs typeface="Gadug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53183" y="647223"/>
            <a:ext cx="1183640" cy="381000"/>
            <a:chOff x="1953183" y="647223"/>
            <a:chExt cx="1183640" cy="381000"/>
          </a:xfrm>
        </p:grpSpPr>
        <p:sp>
          <p:nvSpPr>
            <p:cNvPr id="6" name="object 6"/>
            <p:cNvSpPr/>
            <p:nvPr/>
          </p:nvSpPr>
          <p:spPr>
            <a:xfrm>
              <a:off x="1953171" y="769099"/>
              <a:ext cx="358140" cy="259079"/>
            </a:xfrm>
            <a:custGeom>
              <a:avLst/>
              <a:gdLst/>
              <a:ahLst/>
              <a:cxnLst/>
              <a:rect l="l" t="t" r="r" b="b"/>
              <a:pathLst>
                <a:path w="358139" h="259080">
                  <a:moveTo>
                    <a:pt x="357644" y="5905"/>
                  </a:moveTo>
                  <a:lnTo>
                    <a:pt x="302641" y="0"/>
                  </a:lnTo>
                  <a:lnTo>
                    <a:pt x="309854" y="19316"/>
                  </a:lnTo>
                  <a:lnTo>
                    <a:pt x="1092" y="134442"/>
                  </a:lnTo>
                  <a:lnTo>
                    <a:pt x="0" y="136817"/>
                  </a:lnTo>
                  <a:lnTo>
                    <a:pt x="1600" y="141084"/>
                  </a:lnTo>
                  <a:lnTo>
                    <a:pt x="2781" y="141643"/>
                  </a:lnTo>
                  <a:lnTo>
                    <a:pt x="1346" y="142417"/>
                  </a:lnTo>
                  <a:lnTo>
                    <a:pt x="76" y="146799"/>
                  </a:lnTo>
                  <a:lnTo>
                    <a:pt x="1320" y="149085"/>
                  </a:lnTo>
                  <a:lnTo>
                    <a:pt x="308991" y="238975"/>
                  </a:lnTo>
                  <a:lnTo>
                    <a:pt x="303212" y="258787"/>
                  </a:lnTo>
                  <a:lnTo>
                    <a:pt x="357644" y="248907"/>
                  </a:lnTo>
                  <a:lnTo>
                    <a:pt x="350139" y="241947"/>
                  </a:lnTo>
                  <a:lnTo>
                    <a:pt x="317068" y="211264"/>
                  </a:lnTo>
                  <a:lnTo>
                    <a:pt x="311302" y="231063"/>
                  </a:lnTo>
                  <a:lnTo>
                    <a:pt x="5321" y="141681"/>
                  </a:lnTo>
                  <a:lnTo>
                    <a:pt x="312737" y="27051"/>
                  </a:lnTo>
                  <a:lnTo>
                    <a:pt x="319963" y="46380"/>
                  </a:lnTo>
                  <a:lnTo>
                    <a:pt x="348576" y="15646"/>
                  </a:lnTo>
                  <a:lnTo>
                    <a:pt x="357644" y="5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5052" y="650398"/>
              <a:ext cx="828040" cy="230504"/>
            </a:xfrm>
            <a:custGeom>
              <a:avLst/>
              <a:gdLst/>
              <a:ahLst/>
              <a:cxnLst/>
              <a:rect l="l" t="t" r="r" b="b"/>
              <a:pathLst>
                <a:path w="828039" h="230505">
                  <a:moveTo>
                    <a:pt x="414012" y="0"/>
                  </a:moveTo>
                  <a:lnTo>
                    <a:pt x="346847" y="1506"/>
                  </a:lnTo>
                  <a:lnTo>
                    <a:pt x="283136" y="5867"/>
                  </a:lnTo>
                  <a:lnTo>
                    <a:pt x="223730" y="12847"/>
                  </a:lnTo>
                  <a:lnTo>
                    <a:pt x="169483" y="22207"/>
                  </a:lnTo>
                  <a:lnTo>
                    <a:pt x="121245" y="33712"/>
                  </a:lnTo>
                  <a:lnTo>
                    <a:pt x="79867" y="47124"/>
                  </a:lnTo>
                  <a:lnTo>
                    <a:pt x="21102" y="78722"/>
                  </a:lnTo>
                  <a:lnTo>
                    <a:pt x="0" y="115107"/>
                  </a:lnTo>
                  <a:lnTo>
                    <a:pt x="5417" y="133779"/>
                  </a:lnTo>
                  <a:lnTo>
                    <a:pt x="46203" y="168008"/>
                  </a:lnTo>
                  <a:lnTo>
                    <a:pt x="121245" y="196502"/>
                  </a:lnTo>
                  <a:lnTo>
                    <a:pt x="169483" y="208007"/>
                  </a:lnTo>
                  <a:lnTo>
                    <a:pt x="223730" y="217368"/>
                  </a:lnTo>
                  <a:lnTo>
                    <a:pt x="283136" y="224347"/>
                  </a:lnTo>
                  <a:lnTo>
                    <a:pt x="346847" y="228708"/>
                  </a:lnTo>
                  <a:lnTo>
                    <a:pt x="414012" y="230215"/>
                  </a:lnTo>
                  <a:lnTo>
                    <a:pt x="481178" y="228708"/>
                  </a:lnTo>
                  <a:lnTo>
                    <a:pt x="544889" y="224347"/>
                  </a:lnTo>
                  <a:lnTo>
                    <a:pt x="604295" y="217368"/>
                  </a:lnTo>
                  <a:lnTo>
                    <a:pt x="658542" y="208007"/>
                  </a:lnTo>
                  <a:lnTo>
                    <a:pt x="706780" y="196502"/>
                  </a:lnTo>
                  <a:lnTo>
                    <a:pt x="748158" y="183090"/>
                  </a:lnTo>
                  <a:lnTo>
                    <a:pt x="806923" y="151492"/>
                  </a:lnTo>
                  <a:lnTo>
                    <a:pt x="828025" y="115107"/>
                  </a:lnTo>
                  <a:lnTo>
                    <a:pt x="822608" y="96435"/>
                  </a:lnTo>
                  <a:lnTo>
                    <a:pt x="781822" y="62206"/>
                  </a:lnTo>
                  <a:lnTo>
                    <a:pt x="706780" y="33712"/>
                  </a:lnTo>
                  <a:lnTo>
                    <a:pt x="658542" y="22207"/>
                  </a:lnTo>
                  <a:lnTo>
                    <a:pt x="604295" y="12847"/>
                  </a:lnTo>
                  <a:lnTo>
                    <a:pt x="544889" y="5867"/>
                  </a:lnTo>
                  <a:lnTo>
                    <a:pt x="481178" y="1506"/>
                  </a:lnTo>
                  <a:lnTo>
                    <a:pt x="414012" y="0"/>
                  </a:lnTo>
                  <a:close/>
                </a:path>
              </a:pathLst>
            </a:custGeom>
            <a:ln w="6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11235" y="701069"/>
            <a:ext cx="41846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dirty="0">
                <a:latin typeface="Gadugi"/>
                <a:cs typeface="Gadugi"/>
              </a:rPr>
              <a:t>Yes</a:t>
            </a:r>
            <a:r>
              <a:rPr sz="700" spc="10" dirty="0">
                <a:latin typeface="Gadugi"/>
                <a:cs typeface="Gadugi"/>
              </a:rPr>
              <a:t> </a:t>
            </a:r>
            <a:r>
              <a:rPr sz="700" dirty="0">
                <a:latin typeface="Gadugi"/>
                <a:cs typeface="Gadugi"/>
              </a:rPr>
              <a:t>or</a:t>
            </a:r>
            <a:r>
              <a:rPr sz="700" spc="15" dirty="0">
                <a:latin typeface="Gadugi"/>
                <a:cs typeface="Gadugi"/>
              </a:rPr>
              <a:t> </a:t>
            </a:r>
            <a:r>
              <a:rPr sz="700" spc="-25" dirty="0">
                <a:latin typeface="Gadugi"/>
                <a:cs typeface="Gadugi"/>
              </a:rPr>
              <a:t>No</a:t>
            </a:r>
            <a:endParaRPr sz="700">
              <a:latin typeface="Gadugi"/>
              <a:cs typeface="Gadug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10825" y="906605"/>
            <a:ext cx="848360" cy="230504"/>
          </a:xfrm>
          <a:custGeom>
            <a:avLst/>
            <a:gdLst/>
            <a:ahLst/>
            <a:cxnLst/>
            <a:rect l="l" t="t" r="r" b="b"/>
            <a:pathLst>
              <a:path w="848360" h="230505">
                <a:moveTo>
                  <a:pt x="423909" y="0"/>
                </a:moveTo>
                <a:lnTo>
                  <a:pt x="355144" y="1506"/>
                </a:lnTo>
                <a:lnTo>
                  <a:pt x="289913" y="5867"/>
                </a:lnTo>
                <a:lnTo>
                  <a:pt x="229089" y="12847"/>
                </a:lnTo>
                <a:lnTo>
                  <a:pt x="173544" y="22207"/>
                </a:lnTo>
                <a:lnTo>
                  <a:pt x="124152" y="33712"/>
                </a:lnTo>
                <a:lnTo>
                  <a:pt x="81783" y="47124"/>
                </a:lnTo>
                <a:lnTo>
                  <a:pt x="21609" y="78722"/>
                </a:lnTo>
                <a:lnTo>
                  <a:pt x="0" y="115107"/>
                </a:lnTo>
                <a:lnTo>
                  <a:pt x="5547" y="133779"/>
                </a:lnTo>
                <a:lnTo>
                  <a:pt x="47312" y="168007"/>
                </a:lnTo>
                <a:lnTo>
                  <a:pt x="124152" y="196501"/>
                </a:lnTo>
                <a:lnTo>
                  <a:pt x="173544" y="208006"/>
                </a:lnTo>
                <a:lnTo>
                  <a:pt x="229089" y="217366"/>
                </a:lnTo>
                <a:lnTo>
                  <a:pt x="289913" y="224346"/>
                </a:lnTo>
                <a:lnTo>
                  <a:pt x="355144" y="228707"/>
                </a:lnTo>
                <a:lnTo>
                  <a:pt x="423909" y="230214"/>
                </a:lnTo>
                <a:lnTo>
                  <a:pt x="492675" y="228707"/>
                </a:lnTo>
                <a:lnTo>
                  <a:pt x="557906" y="224346"/>
                </a:lnTo>
                <a:lnTo>
                  <a:pt x="618729" y="217366"/>
                </a:lnTo>
                <a:lnTo>
                  <a:pt x="674274" y="208006"/>
                </a:lnTo>
                <a:lnTo>
                  <a:pt x="723667" y="196501"/>
                </a:lnTo>
                <a:lnTo>
                  <a:pt x="766035" y="183089"/>
                </a:lnTo>
                <a:lnTo>
                  <a:pt x="826210" y="151491"/>
                </a:lnTo>
                <a:lnTo>
                  <a:pt x="847819" y="115107"/>
                </a:lnTo>
                <a:lnTo>
                  <a:pt x="842271" y="96435"/>
                </a:lnTo>
                <a:lnTo>
                  <a:pt x="800507" y="62206"/>
                </a:lnTo>
                <a:lnTo>
                  <a:pt x="723667" y="33712"/>
                </a:lnTo>
                <a:lnTo>
                  <a:pt x="674274" y="22207"/>
                </a:lnTo>
                <a:lnTo>
                  <a:pt x="618729" y="12847"/>
                </a:lnTo>
                <a:lnTo>
                  <a:pt x="557906" y="5867"/>
                </a:lnTo>
                <a:lnTo>
                  <a:pt x="492675" y="1506"/>
                </a:lnTo>
                <a:lnTo>
                  <a:pt x="423909" y="0"/>
                </a:lnTo>
                <a:close/>
              </a:path>
            </a:pathLst>
          </a:custGeom>
          <a:ln w="6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67689" y="957919"/>
            <a:ext cx="53721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dirty="0">
                <a:latin typeface="Gadugi"/>
                <a:cs typeface="Gadugi"/>
              </a:rPr>
              <a:t>True</a:t>
            </a:r>
            <a:r>
              <a:rPr sz="700" spc="25" dirty="0">
                <a:latin typeface="Gadugi"/>
                <a:cs typeface="Gadugi"/>
              </a:rPr>
              <a:t> </a:t>
            </a:r>
            <a:r>
              <a:rPr sz="700" dirty="0">
                <a:latin typeface="Gadugi"/>
                <a:cs typeface="Gadugi"/>
              </a:rPr>
              <a:t>or</a:t>
            </a:r>
            <a:r>
              <a:rPr sz="700" spc="25" dirty="0">
                <a:latin typeface="Gadugi"/>
                <a:cs typeface="Gadugi"/>
              </a:rPr>
              <a:t> </a:t>
            </a:r>
            <a:r>
              <a:rPr sz="700" spc="-10" dirty="0">
                <a:latin typeface="Gadugi"/>
                <a:cs typeface="Gadugi"/>
              </a:rPr>
              <a:t>False</a:t>
            </a:r>
            <a:endParaRPr sz="700">
              <a:latin typeface="Gadugi"/>
              <a:cs typeface="Gadug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8283" y="1891197"/>
            <a:ext cx="473075" cy="285115"/>
          </a:xfrm>
          <a:prstGeom prst="rect">
            <a:avLst/>
          </a:prstGeom>
          <a:ln w="6193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325"/>
              </a:spcBef>
            </a:pPr>
            <a:r>
              <a:rPr sz="700" spc="-20" dirty="0">
                <a:latin typeface="Gadugi"/>
                <a:cs typeface="Gadugi"/>
              </a:rPr>
              <a:t>Crisp</a:t>
            </a:r>
            <a:endParaRPr sz="700">
              <a:latin typeface="Gadugi"/>
              <a:cs typeface="Gadug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70468" y="2645991"/>
            <a:ext cx="964565" cy="448309"/>
          </a:xfrm>
          <a:custGeom>
            <a:avLst/>
            <a:gdLst/>
            <a:ahLst/>
            <a:cxnLst/>
            <a:rect l="l" t="t" r="r" b="b"/>
            <a:pathLst>
              <a:path w="964564" h="448310">
                <a:moveTo>
                  <a:pt x="482014" y="0"/>
                </a:moveTo>
                <a:lnTo>
                  <a:pt x="416604" y="2045"/>
                </a:lnTo>
                <a:lnTo>
                  <a:pt x="353870" y="8005"/>
                </a:lnTo>
                <a:lnTo>
                  <a:pt x="294385" y="17611"/>
                </a:lnTo>
                <a:lnTo>
                  <a:pt x="238725" y="30598"/>
                </a:lnTo>
                <a:lnTo>
                  <a:pt x="187462" y="46697"/>
                </a:lnTo>
                <a:lnTo>
                  <a:pt x="141172" y="65641"/>
                </a:lnTo>
                <a:lnTo>
                  <a:pt x="100428" y="87165"/>
                </a:lnTo>
                <a:lnTo>
                  <a:pt x="65805" y="111000"/>
                </a:lnTo>
                <a:lnTo>
                  <a:pt x="17216" y="164537"/>
                </a:lnTo>
                <a:lnTo>
                  <a:pt x="0" y="224117"/>
                </a:lnTo>
                <a:lnTo>
                  <a:pt x="4399" y="254531"/>
                </a:lnTo>
                <a:lnTo>
                  <a:pt x="37876" y="311358"/>
                </a:lnTo>
                <a:lnTo>
                  <a:pt x="100428" y="361073"/>
                </a:lnTo>
                <a:lnTo>
                  <a:pt x="141172" y="382596"/>
                </a:lnTo>
                <a:lnTo>
                  <a:pt x="187462" y="401540"/>
                </a:lnTo>
                <a:lnTo>
                  <a:pt x="238725" y="417638"/>
                </a:lnTo>
                <a:lnTo>
                  <a:pt x="294385" y="430624"/>
                </a:lnTo>
                <a:lnTo>
                  <a:pt x="353870" y="440230"/>
                </a:lnTo>
                <a:lnTo>
                  <a:pt x="416604" y="446189"/>
                </a:lnTo>
                <a:lnTo>
                  <a:pt x="482014" y="448235"/>
                </a:lnTo>
                <a:lnTo>
                  <a:pt x="547424" y="446189"/>
                </a:lnTo>
                <a:lnTo>
                  <a:pt x="610158" y="440230"/>
                </a:lnTo>
                <a:lnTo>
                  <a:pt x="669642" y="430624"/>
                </a:lnTo>
                <a:lnTo>
                  <a:pt x="725303" y="417638"/>
                </a:lnTo>
                <a:lnTo>
                  <a:pt x="776565" y="401540"/>
                </a:lnTo>
                <a:lnTo>
                  <a:pt x="822855" y="382596"/>
                </a:lnTo>
                <a:lnTo>
                  <a:pt x="863599" y="361073"/>
                </a:lnTo>
                <a:lnTo>
                  <a:pt x="898223" y="337238"/>
                </a:lnTo>
                <a:lnTo>
                  <a:pt x="946811" y="283700"/>
                </a:lnTo>
                <a:lnTo>
                  <a:pt x="964028" y="224117"/>
                </a:lnTo>
                <a:lnTo>
                  <a:pt x="959628" y="193705"/>
                </a:lnTo>
                <a:lnTo>
                  <a:pt x="926151" y="136879"/>
                </a:lnTo>
                <a:lnTo>
                  <a:pt x="863599" y="87165"/>
                </a:lnTo>
                <a:lnTo>
                  <a:pt x="822855" y="65641"/>
                </a:lnTo>
                <a:lnTo>
                  <a:pt x="776565" y="46697"/>
                </a:lnTo>
                <a:lnTo>
                  <a:pt x="725303" y="30598"/>
                </a:lnTo>
                <a:lnTo>
                  <a:pt x="669642" y="17611"/>
                </a:lnTo>
                <a:lnTo>
                  <a:pt x="610158" y="8005"/>
                </a:lnTo>
                <a:lnTo>
                  <a:pt x="547424" y="2045"/>
                </a:lnTo>
                <a:lnTo>
                  <a:pt x="482014" y="0"/>
                </a:lnTo>
                <a:close/>
              </a:path>
            </a:pathLst>
          </a:custGeom>
          <a:ln w="6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647103" y="1593054"/>
            <a:ext cx="852169" cy="724535"/>
            <a:chOff x="2647103" y="1593054"/>
            <a:chExt cx="852169" cy="724535"/>
          </a:xfrm>
        </p:grpSpPr>
        <p:sp>
          <p:nvSpPr>
            <p:cNvPr id="14" name="object 14"/>
            <p:cNvSpPr/>
            <p:nvPr/>
          </p:nvSpPr>
          <p:spPr>
            <a:xfrm>
              <a:off x="2647099" y="1676793"/>
              <a:ext cx="340360" cy="640715"/>
            </a:xfrm>
            <a:custGeom>
              <a:avLst/>
              <a:gdLst/>
              <a:ahLst/>
              <a:cxnLst/>
              <a:rect l="l" t="t" r="r" b="b"/>
              <a:pathLst>
                <a:path w="340360" h="640714">
                  <a:moveTo>
                    <a:pt x="318312" y="24790"/>
                  </a:moveTo>
                  <a:lnTo>
                    <a:pt x="310070" y="20650"/>
                  </a:lnTo>
                  <a:lnTo>
                    <a:pt x="268833" y="0"/>
                  </a:lnTo>
                  <a:lnTo>
                    <a:pt x="268833" y="20650"/>
                  </a:lnTo>
                  <a:lnTo>
                    <a:pt x="158915" y="20650"/>
                  </a:lnTo>
                  <a:lnTo>
                    <a:pt x="157099" y="22555"/>
                  </a:lnTo>
                  <a:lnTo>
                    <a:pt x="157099" y="313969"/>
                  </a:lnTo>
                  <a:lnTo>
                    <a:pt x="1841" y="313969"/>
                  </a:lnTo>
                  <a:lnTo>
                    <a:pt x="0" y="315874"/>
                  </a:lnTo>
                  <a:lnTo>
                    <a:pt x="0" y="320421"/>
                  </a:lnTo>
                  <a:lnTo>
                    <a:pt x="1841" y="322237"/>
                  </a:lnTo>
                  <a:lnTo>
                    <a:pt x="163525" y="322237"/>
                  </a:lnTo>
                  <a:lnTo>
                    <a:pt x="165341" y="320421"/>
                  </a:lnTo>
                  <a:lnTo>
                    <a:pt x="165341" y="318096"/>
                  </a:lnTo>
                  <a:lnTo>
                    <a:pt x="165341" y="313969"/>
                  </a:lnTo>
                  <a:lnTo>
                    <a:pt x="165341" y="28917"/>
                  </a:lnTo>
                  <a:lnTo>
                    <a:pt x="268833" y="28917"/>
                  </a:lnTo>
                  <a:lnTo>
                    <a:pt x="268833" y="49580"/>
                  </a:lnTo>
                  <a:lnTo>
                    <a:pt x="310070" y="28917"/>
                  </a:lnTo>
                  <a:lnTo>
                    <a:pt x="318312" y="24790"/>
                  </a:lnTo>
                  <a:close/>
                </a:path>
                <a:path w="340360" h="640714">
                  <a:moveTo>
                    <a:pt x="339763" y="615569"/>
                  </a:moveTo>
                  <a:lnTo>
                    <a:pt x="331520" y="611441"/>
                  </a:lnTo>
                  <a:lnTo>
                    <a:pt x="290283" y="590765"/>
                  </a:lnTo>
                  <a:lnTo>
                    <a:pt x="290283" y="611441"/>
                  </a:lnTo>
                  <a:lnTo>
                    <a:pt x="176060" y="611441"/>
                  </a:lnTo>
                  <a:lnTo>
                    <a:pt x="176060" y="356527"/>
                  </a:lnTo>
                  <a:lnTo>
                    <a:pt x="176060" y="352386"/>
                  </a:lnTo>
                  <a:lnTo>
                    <a:pt x="176060" y="350164"/>
                  </a:lnTo>
                  <a:lnTo>
                    <a:pt x="174244" y="348259"/>
                  </a:lnTo>
                  <a:lnTo>
                    <a:pt x="1841" y="348259"/>
                  </a:lnTo>
                  <a:lnTo>
                    <a:pt x="0" y="350164"/>
                  </a:lnTo>
                  <a:lnTo>
                    <a:pt x="0" y="354711"/>
                  </a:lnTo>
                  <a:lnTo>
                    <a:pt x="1841" y="356527"/>
                  </a:lnTo>
                  <a:lnTo>
                    <a:pt x="167817" y="356527"/>
                  </a:lnTo>
                  <a:lnTo>
                    <a:pt x="167817" y="617855"/>
                  </a:lnTo>
                  <a:lnTo>
                    <a:pt x="169633" y="619709"/>
                  </a:lnTo>
                  <a:lnTo>
                    <a:pt x="290283" y="619709"/>
                  </a:lnTo>
                  <a:lnTo>
                    <a:pt x="290283" y="640359"/>
                  </a:lnTo>
                  <a:lnTo>
                    <a:pt x="331508" y="619709"/>
                  </a:lnTo>
                  <a:lnTo>
                    <a:pt x="339763" y="6155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66246" y="1596229"/>
              <a:ext cx="529590" cy="203200"/>
            </a:xfrm>
            <a:custGeom>
              <a:avLst/>
              <a:gdLst/>
              <a:ahLst/>
              <a:cxnLst/>
              <a:rect l="l" t="t" r="r" b="b"/>
              <a:pathLst>
                <a:path w="529589" h="203200">
                  <a:moveTo>
                    <a:pt x="264716" y="0"/>
                  </a:moveTo>
                  <a:lnTo>
                    <a:pt x="194339" y="3625"/>
                  </a:lnTo>
                  <a:lnTo>
                    <a:pt x="131102" y="13856"/>
                  </a:lnTo>
                  <a:lnTo>
                    <a:pt x="77528" y="29723"/>
                  </a:lnTo>
                  <a:lnTo>
                    <a:pt x="36138" y="50259"/>
                  </a:lnTo>
                  <a:lnTo>
                    <a:pt x="0" y="101462"/>
                  </a:lnTo>
                  <a:lnTo>
                    <a:pt x="9454" y="128422"/>
                  </a:lnTo>
                  <a:lnTo>
                    <a:pt x="77528" y="173159"/>
                  </a:lnTo>
                  <a:lnTo>
                    <a:pt x="131102" y="189006"/>
                  </a:lnTo>
                  <a:lnTo>
                    <a:pt x="194339" y="199222"/>
                  </a:lnTo>
                  <a:lnTo>
                    <a:pt x="264716" y="202841"/>
                  </a:lnTo>
                  <a:lnTo>
                    <a:pt x="335092" y="199222"/>
                  </a:lnTo>
                  <a:lnTo>
                    <a:pt x="398329" y="189006"/>
                  </a:lnTo>
                  <a:lnTo>
                    <a:pt x="451903" y="173159"/>
                  </a:lnTo>
                  <a:lnTo>
                    <a:pt x="493293" y="152643"/>
                  </a:lnTo>
                  <a:lnTo>
                    <a:pt x="529432" y="101462"/>
                  </a:lnTo>
                  <a:lnTo>
                    <a:pt x="519977" y="74495"/>
                  </a:lnTo>
                  <a:lnTo>
                    <a:pt x="451903" y="29723"/>
                  </a:lnTo>
                  <a:lnTo>
                    <a:pt x="398329" y="13856"/>
                  </a:lnTo>
                  <a:lnTo>
                    <a:pt x="335092" y="3625"/>
                  </a:lnTo>
                  <a:lnTo>
                    <a:pt x="264716" y="0"/>
                  </a:lnTo>
                  <a:close/>
                </a:path>
              </a:pathLst>
            </a:custGeom>
            <a:ln w="6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08168" y="2700068"/>
            <a:ext cx="490855" cy="303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 marR="5080" indent="-38100">
              <a:lnSpc>
                <a:spcPct val="130100"/>
              </a:lnSpc>
              <a:spcBef>
                <a:spcPts val="95"/>
              </a:spcBef>
            </a:pPr>
            <a:r>
              <a:rPr sz="700" dirty="0">
                <a:latin typeface="Gadugi"/>
                <a:cs typeface="Gadugi"/>
              </a:rPr>
              <a:t>Is</a:t>
            </a:r>
            <a:r>
              <a:rPr sz="700" spc="5" dirty="0">
                <a:latin typeface="Gadugi"/>
                <a:cs typeface="Gadugi"/>
              </a:rPr>
              <a:t> </a:t>
            </a:r>
            <a:r>
              <a:rPr sz="700" dirty="0">
                <a:latin typeface="Gadugi"/>
                <a:cs typeface="Gadugi"/>
              </a:rPr>
              <a:t>the</a:t>
            </a:r>
            <a:r>
              <a:rPr sz="700" spc="5" dirty="0">
                <a:latin typeface="Gadugi"/>
                <a:cs typeface="Gadugi"/>
              </a:rPr>
              <a:t> </a:t>
            </a:r>
            <a:r>
              <a:rPr sz="700" spc="-10" dirty="0">
                <a:latin typeface="Gadugi"/>
                <a:cs typeface="Gadugi"/>
              </a:rPr>
              <a:t>liquid</a:t>
            </a:r>
            <a:r>
              <a:rPr sz="700" spc="500" dirty="0">
                <a:latin typeface="Gadugi"/>
                <a:cs typeface="Gadugi"/>
              </a:rPr>
              <a:t> </a:t>
            </a:r>
            <a:r>
              <a:rPr sz="700" spc="-10" dirty="0">
                <a:latin typeface="Gadugi"/>
                <a:cs typeface="Gadugi"/>
              </a:rPr>
              <a:t>colorless?</a:t>
            </a:r>
            <a:endParaRPr sz="700">
              <a:latin typeface="Gadugi"/>
              <a:cs typeface="Gadug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94781" y="2175836"/>
            <a:ext cx="49530" cy="474345"/>
          </a:xfrm>
          <a:custGeom>
            <a:avLst/>
            <a:gdLst/>
            <a:ahLst/>
            <a:cxnLst/>
            <a:rect l="l" t="t" r="r" b="b"/>
            <a:pathLst>
              <a:path w="49530" h="474344">
                <a:moveTo>
                  <a:pt x="26993" y="37263"/>
                </a:moveTo>
                <a:lnTo>
                  <a:pt x="22348" y="37263"/>
                </a:lnTo>
                <a:lnTo>
                  <a:pt x="20525" y="39081"/>
                </a:lnTo>
                <a:lnTo>
                  <a:pt x="24302" y="470188"/>
                </a:lnTo>
                <a:lnTo>
                  <a:pt x="24319" y="472476"/>
                </a:lnTo>
                <a:lnTo>
                  <a:pt x="26182" y="474302"/>
                </a:lnTo>
                <a:lnTo>
                  <a:pt x="30711" y="474302"/>
                </a:lnTo>
                <a:lnTo>
                  <a:pt x="32493" y="472476"/>
                </a:lnTo>
                <a:lnTo>
                  <a:pt x="32549" y="470188"/>
                </a:lnTo>
                <a:lnTo>
                  <a:pt x="28859" y="49822"/>
                </a:lnTo>
                <a:lnTo>
                  <a:pt x="28764" y="39081"/>
                </a:lnTo>
                <a:lnTo>
                  <a:pt x="26993" y="37263"/>
                </a:lnTo>
                <a:close/>
              </a:path>
              <a:path w="49530" h="474344">
                <a:moveTo>
                  <a:pt x="24302" y="0"/>
                </a:moveTo>
                <a:lnTo>
                  <a:pt x="201" y="49409"/>
                </a:lnTo>
                <a:lnTo>
                  <a:pt x="83" y="49650"/>
                </a:lnTo>
                <a:lnTo>
                  <a:pt x="0" y="49822"/>
                </a:lnTo>
                <a:lnTo>
                  <a:pt x="20614" y="49650"/>
                </a:lnTo>
                <a:lnTo>
                  <a:pt x="20525" y="39081"/>
                </a:lnTo>
                <a:lnTo>
                  <a:pt x="22348" y="37263"/>
                </a:lnTo>
                <a:lnTo>
                  <a:pt x="43290" y="37263"/>
                </a:lnTo>
                <a:lnTo>
                  <a:pt x="24302" y="0"/>
                </a:lnTo>
                <a:close/>
              </a:path>
              <a:path w="49530" h="474344">
                <a:moveTo>
                  <a:pt x="43290" y="37263"/>
                </a:moveTo>
                <a:lnTo>
                  <a:pt x="26993" y="37263"/>
                </a:lnTo>
                <a:lnTo>
                  <a:pt x="28764" y="39081"/>
                </a:lnTo>
                <a:lnTo>
                  <a:pt x="28857" y="49650"/>
                </a:lnTo>
                <a:lnTo>
                  <a:pt x="20614" y="49650"/>
                </a:lnTo>
                <a:lnTo>
                  <a:pt x="49479" y="49409"/>
                </a:lnTo>
                <a:lnTo>
                  <a:pt x="43290" y="37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423205" y="1802098"/>
            <a:ext cx="755650" cy="470534"/>
            <a:chOff x="1423205" y="1802098"/>
            <a:chExt cx="755650" cy="470534"/>
          </a:xfrm>
        </p:grpSpPr>
        <p:sp>
          <p:nvSpPr>
            <p:cNvPr id="19" name="object 19"/>
            <p:cNvSpPr/>
            <p:nvPr/>
          </p:nvSpPr>
          <p:spPr>
            <a:xfrm>
              <a:off x="1920164" y="2004391"/>
              <a:ext cx="258445" cy="50165"/>
            </a:xfrm>
            <a:custGeom>
              <a:avLst/>
              <a:gdLst/>
              <a:ahLst/>
              <a:cxnLst/>
              <a:rect l="l" t="t" r="r" b="b"/>
              <a:pathLst>
                <a:path w="258444" h="50164">
                  <a:moveTo>
                    <a:pt x="208639" y="0"/>
                  </a:moveTo>
                  <a:lnTo>
                    <a:pt x="208639" y="49574"/>
                  </a:lnTo>
                  <a:lnTo>
                    <a:pt x="249872" y="28918"/>
                  </a:lnTo>
                  <a:lnTo>
                    <a:pt x="219161" y="28918"/>
                  </a:lnTo>
                  <a:lnTo>
                    <a:pt x="221009" y="27100"/>
                  </a:lnTo>
                  <a:lnTo>
                    <a:pt x="221009" y="22556"/>
                  </a:lnTo>
                  <a:lnTo>
                    <a:pt x="219161" y="20655"/>
                  </a:lnTo>
                  <a:lnTo>
                    <a:pt x="249872" y="20655"/>
                  </a:lnTo>
                  <a:lnTo>
                    <a:pt x="208639" y="0"/>
                  </a:lnTo>
                  <a:close/>
                </a:path>
                <a:path w="258444" h="50164">
                  <a:moveTo>
                    <a:pt x="208639" y="20655"/>
                  </a:moveTo>
                  <a:lnTo>
                    <a:pt x="1846" y="20655"/>
                  </a:lnTo>
                  <a:lnTo>
                    <a:pt x="0" y="22556"/>
                  </a:lnTo>
                  <a:lnTo>
                    <a:pt x="0" y="27100"/>
                  </a:lnTo>
                  <a:lnTo>
                    <a:pt x="1846" y="28918"/>
                  </a:lnTo>
                  <a:lnTo>
                    <a:pt x="208639" y="28918"/>
                  </a:lnTo>
                  <a:lnTo>
                    <a:pt x="208639" y="20655"/>
                  </a:lnTo>
                  <a:close/>
                </a:path>
                <a:path w="258444" h="50164">
                  <a:moveTo>
                    <a:pt x="249872" y="20655"/>
                  </a:moveTo>
                  <a:lnTo>
                    <a:pt x="219161" y="20655"/>
                  </a:lnTo>
                  <a:lnTo>
                    <a:pt x="221009" y="22556"/>
                  </a:lnTo>
                  <a:lnTo>
                    <a:pt x="221009" y="27100"/>
                  </a:lnTo>
                  <a:lnTo>
                    <a:pt x="219161" y="28918"/>
                  </a:lnTo>
                  <a:lnTo>
                    <a:pt x="249872" y="28918"/>
                  </a:lnTo>
                  <a:lnTo>
                    <a:pt x="258118" y="24787"/>
                  </a:lnTo>
                  <a:lnTo>
                    <a:pt x="249872" y="206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24475" y="1803368"/>
              <a:ext cx="468630" cy="467995"/>
            </a:xfrm>
            <a:custGeom>
              <a:avLst/>
              <a:gdLst/>
              <a:ahLst/>
              <a:cxnLst/>
              <a:rect l="l" t="t" r="r" b="b"/>
              <a:pathLst>
                <a:path w="468630" h="467994">
                  <a:moveTo>
                    <a:pt x="468033" y="233946"/>
                  </a:moveTo>
                  <a:lnTo>
                    <a:pt x="463276" y="186802"/>
                  </a:lnTo>
                  <a:lnTo>
                    <a:pt x="449634" y="142890"/>
                  </a:lnTo>
                  <a:lnTo>
                    <a:pt x="428049" y="103151"/>
                  </a:lnTo>
                  <a:lnTo>
                    <a:pt x="399465" y="68526"/>
                  </a:lnTo>
                  <a:lnTo>
                    <a:pt x="364826" y="39958"/>
                  </a:lnTo>
                  <a:lnTo>
                    <a:pt x="325073" y="18386"/>
                  </a:lnTo>
                  <a:lnTo>
                    <a:pt x="281152" y="4753"/>
                  </a:lnTo>
                  <a:lnTo>
                    <a:pt x="234004" y="0"/>
                  </a:lnTo>
                  <a:lnTo>
                    <a:pt x="186843" y="4753"/>
                  </a:lnTo>
                  <a:lnTo>
                    <a:pt x="142918" y="18386"/>
                  </a:lnTo>
                  <a:lnTo>
                    <a:pt x="103168" y="39958"/>
                  </a:lnTo>
                  <a:lnTo>
                    <a:pt x="68537" y="68526"/>
                  </a:lnTo>
                  <a:lnTo>
                    <a:pt x="39963" y="103151"/>
                  </a:lnTo>
                  <a:lnTo>
                    <a:pt x="18388" y="142890"/>
                  </a:lnTo>
                  <a:lnTo>
                    <a:pt x="4754" y="186802"/>
                  </a:lnTo>
                  <a:lnTo>
                    <a:pt x="0" y="233946"/>
                  </a:lnTo>
                  <a:lnTo>
                    <a:pt x="4754" y="281118"/>
                  </a:lnTo>
                  <a:lnTo>
                    <a:pt x="18388" y="325050"/>
                  </a:lnTo>
                  <a:lnTo>
                    <a:pt x="39963" y="364804"/>
                  </a:lnTo>
                  <a:lnTo>
                    <a:pt x="68537" y="399438"/>
                  </a:lnTo>
                  <a:lnTo>
                    <a:pt x="103168" y="428013"/>
                  </a:lnTo>
                  <a:lnTo>
                    <a:pt x="142918" y="449587"/>
                  </a:lnTo>
                  <a:lnTo>
                    <a:pt x="186843" y="463222"/>
                  </a:lnTo>
                  <a:lnTo>
                    <a:pt x="234004" y="467975"/>
                  </a:lnTo>
                  <a:lnTo>
                    <a:pt x="281152" y="463222"/>
                  </a:lnTo>
                  <a:lnTo>
                    <a:pt x="325073" y="449587"/>
                  </a:lnTo>
                  <a:lnTo>
                    <a:pt x="364826" y="428013"/>
                  </a:lnTo>
                  <a:lnTo>
                    <a:pt x="399465" y="399438"/>
                  </a:lnTo>
                  <a:lnTo>
                    <a:pt x="428049" y="364804"/>
                  </a:lnTo>
                  <a:lnTo>
                    <a:pt x="449634" y="325050"/>
                  </a:lnTo>
                  <a:lnTo>
                    <a:pt x="463276" y="281118"/>
                  </a:lnTo>
                  <a:lnTo>
                    <a:pt x="468033" y="2339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56990" y="1631864"/>
            <a:ext cx="15176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latin typeface="Calibri"/>
                <a:cs typeface="Calibri"/>
              </a:rPr>
              <a:t>Yes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86863" y="2188230"/>
            <a:ext cx="529590" cy="203200"/>
          </a:xfrm>
          <a:custGeom>
            <a:avLst/>
            <a:gdLst/>
            <a:ahLst/>
            <a:cxnLst/>
            <a:rect l="l" t="t" r="r" b="b"/>
            <a:pathLst>
              <a:path w="529589" h="203200">
                <a:moveTo>
                  <a:pt x="264716" y="0"/>
                </a:moveTo>
                <a:lnTo>
                  <a:pt x="194339" y="3625"/>
                </a:lnTo>
                <a:lnTo>
                  <a:pt x="131102" y="13855"/>
                </a:lnTo>
                <a:lnTo>
                  <a:pt x="77528" y="29721"/>
                </a:lnTo>
                <a:lnTo>
                  <a:pt x="36138" y="50254"/>
                </a:lnTo>
                <a:lnTo>
                  <a:pt x="0" y="101445"/>
                </a:lnTo>
                <a:lnTo>
                  <a:pt x="9454" y="128409"/>
                </a:lnTo>
                <a:lnTo>
                  <a:pt x="77528" y="173163"/>
                </a:lnTo>
                <a:lnTo>
                  <a:pt x="131102" y="189020"/>
                </a:lnTo>
                <a:lnTo>
                  <a:pt x="194339" y="199244"/>
                </a:lnTo>
                <a:lnTo>
                  <a:pt x="264716" y="202866"/>
                </a:lnTo>
                <a:lnTo>
                  <a:pt x="335092" y="199244"/>
                </a:lnTo>
                <a:lnTo>
                  <a:pt x="398329" y="189020"/>
                </a:lnTo>
                <a:lnTo>
                  <a:pt x="451903" y="173163"/>
                </a:lnTo>
                <a:lnTo>
                  <a:pt x="493293" y="152637"/>
                </a:lnTo>
                <a:lnTo>
                  <a:pt x="529432" y="101445"/>
                </a:lnTo>
                <a:lnTo>
                  <a:pt x="519977" y="74485"/>
                </a:lnTo>
                <a:lnTo>
                  <a:pt x="451903" y="29721"/>
                </a:lnTo>
                <a:lnTo>
                  <a:pt x="398329" y="13855"/>
                </a:lnTo>
                <a:lnTo>
                  <a:pt x="335092" y="3625"/>
                </a:lnTo>
                <a:lnTo>
                  <a:pt x="264716" y="0"/>
                </a:lnTo>
                <a:close/>
              </a:path>
            </a:pathLst>
          </a:custGeom>
          <a:ln w="6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186678" y="2224154"/>
            <a:ext cx="13144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latin typeface="Calibri"/>
                <a:cs typeface="Calibri"/>
              </a:rPr>
              <a:t>No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37474" y="1978387"/>
            <a:ext cx="242570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dirty="0">
                <a:latin typeface="Arial MT"/>
                <a:cs typeface="Arial MT"/>
              </a:rPr>
              <a:t>A</a:t>
            </a:r>
            <a:r>
              <a:rPr sz="500" spc="10" dirty="0">
                <a:latin typeface="Arial MT"/>
                <a:cs typeface="Arial MT"/>
              </a:rPr>
              <a:t> </a:t>
            </a:r>
            <a:r>
              <a:rPr sz="500" spc="-10" dirty="0">
                <a:latin typeface="Arial MT"/>
                <a:cs typeface="Arial MT"/>
              </a:rPr>
              <a:t>liquid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44021" y="2032774"/>
            <a:ext cx="182880" cy="61594"/>
            <a:chOff x="1244021" y="2032774"/>
            <a:chExt cx="182880" cy="61594"/>
          </a:xfrm>
        </p:grpSpPr>
        <p:sp>
          <p:nvSpPr>
            <p:cNvPr id="26" name="object 26"/>
            <p:cNvSpPr/>
            <p:nvPr/>
          </p:nvSpPr>
          <p:spPr>
            <a:xfrm>
              <a:off x="1248974" y="2060759"/>
              <a:ext cx="93345" cy="3175"/>
            </a:xfrm>
            <a:custGeom>
              <a:avLst/>
              <a:gdLst/>
              <a:ahLst/>
              <a:cxnLst/>
              <a:rect l="l" t="t" r="r" b="b"/>
              <a:pathLst>
                <a:path w="93344" h="3175">
                  <a:moveTo>
                    <a:pt x="0" y="0"/>
                  </a:moveTo>
                  <a:lnTo>
                    <a:pt x="92893" y="2889"/>
                  </a:lnTo>
                </a:path>
              </a:pathLst>
            </a:custGeom>
            <a:ln w="9905">
              <a:solidFill>
                <a:srgbClr val="F9CC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33233" y="2032774"/>
              <a:ext cx="93345" cy="61594"/>
            </a:xfrm>
            <a:custGeom>
              <a:avLst/>
              <a:gdLst/>
              <a:ahLst/>
              <a:cxnLst/>
              <a:rect l="l" t="t" r="r" b="b"/>
              <a:pathLst>
                <a:path w="93344" h="61594">
                  <a:moveTo>
                    <a:pt x="1923" y="0"/>
                  </a:moveTo>
                  <a:lnTo>
                    <a:pt x="0" y="61334"/>
                  </a:lnTo>
                  <a:lnTo>
                    <a:pt x="93042" y="33515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rgbClr val="F9C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Basic</a:t>
            </a:r>
            <a:r>
              <a:rPr spc="85" dirty="0"/>
              <a:t> </a:t>
            </a:r>
            <a:r>
              <a:rPr dirty="0"/>
              <a:t>fuzzy</a:t>
            </a:r>
            <a:r>
              <a:rPr spc="90" dirty="0"/>
              <a:t> </a:t>
            </a:r>
            <a:r>
              <a:rPr dirty="0"/>
              <a:t>set</a:t>
            </a:r>
            <a:r>
              <a:rPr spc="90" dirty="0"/>
              <a:t> </a:t>
            </a:r>
            <a:r>
              <a:rPr dirty="0"/>
              <a:t>operations:</a:t>
            </a:r>
            <a:r>
              <a:rPr spc="204" dirty="0"/>
              <a:t> </a:t>
            </a:r>
            <a:r>
              <a:rPr spc="-10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44" y="533830"/>
            <a:ext cx="2841625" cy="1256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Complement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200" i="1" spc="-15" baseline="27777" dirty="0">
                <a:latin typeface="Arial"/>
                <a:cs typeface="Arial"/>
              </a:rPr>
              <a:t>C</a:t>
            </a:r>
            <a:r>
              <a:rPr sz="1200" i="1" spc="-187" baseline="27777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):</a:t>
            </a:r>
            <a:endParaRPr sz="1100">
              <a:latin typeface="Arial"/>
              <a:cs typeface="Arial"/>
            </a:endParaRPr>
          </a:p>
          <a:p>
            <a:pPr marL="1679575">
              <a:lnSpc>
                <a:spcPct val="100000"/>
              </a:lnSpc>
              <a:spcBef>
                <a:spcPts val="1230"/>
              </a:spcBef>
            </a:pPr>
            <a:r>
              <a:rPr sz="1100" i="1" spc="-10" dirty="0">
                <a:latin typeface="Verdana"/>
                <a:cs typeface="Verdana"/>
              </a:rPr>
              <a:t>µ</a:t>
            </a:r>
            <a:r>
              <a:rPr sz="1200" i="1" spc="-15" baseline="-13888" dirty="0">
                <a:latin typeface="Arial"/>
                <a:cs typeface="Arial"/>
              </a:rPr>
              <a:t>A</a:t>
            </a:r>
            <a:r>
              <a:rPr sz="900" i="1" spc="-15" baseline="-50925" dirty="0">
                <a:latin typeface="Arial"/>
                <a:cs typeface="Arial"/>
              </a:rPr>
              <a:t>A</a:t>
            </a:r>
            <a:r>
              <a:rPr sz="900" i="1" spc="-15" baseline="-32407" dirty="0">
                <a:latin typeface="Arial"/>
                <a:cs typeface="Arial"/>
              </a:rPr>
              <a:t>C</a:t>
            </a:r>
            <a:r>
              <a:rPr sz="900" i="1" spc="37" baseline="-32407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1-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63500">
              <a:lnSpc>
                <a:spcPct val="100000"/>
              </a:lnSpc>
              <a:spcBef>
                <a:spcPts val="1230"/>
              </a:spcBef>
            </a:pPr>
            <a:r>
              <a:rPr sz="1100" spc="-10" dirty="0">
                <a:latin typeface="Arial MT"/>
                <a:cs typeface="Arial MT"/>
              </a:rPr>
              <a:t>Example:</a:t>
            </a: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0.5),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0.1),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0.4)</a:t>
            </a:r>
            <a:r>
              <a:rPr sz="1100" spc="-1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62865">
              <a:lnSpc>
                <a:spcPct val="100000"/>
              </a:lnSpc>
              <a:spcBef>
                <a:spcPts val="600"/>
              </a:spcBef>
            </a:pP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C</a:t>
            </a:r>
            <a:r>
              <a:rPr sz="1200" i="1" spc="300" baseline="27777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0.5),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0.9),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0.6)</a:t>
            </a:r>
            <a:r>
              <a:rPr sz="1100" spc="-1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4729" y="1978145"/>
            <a:ext cx="1555115" cy="712470"/>
            <a:chOff x="724729" y="1978145"/>
            <a:chExt cx="1555115" cy="712470"/>
          </a:xfrm>
        </p:grpSpPr>
        <p:sp>
          <p:nvSpPr>
            <p:cNvPr id="5" name="object 5"/>
            <p:cNvSpPr/>
            <p:nvPr/>
          </p:nvSpPr>
          <p:spPr>
            <a:xfrm>
              <a:off x="729809" y="1983225"/>
              <a:ext cx="1544955" cy="702310"/>
            </a:xfrm>
            <a:custGeom>
              <a:avLst/>
              <a:gdLst/>
              <a:ahLst/>
              <a:cxnLst/>
              <a:rect l="l" t="t" r="r" b="b"/>
              <a:pathLst>
                <a:path w="1544955" h="702310">
                  <a:moveTo>
                    <a:pt x="0" y="702013"/>
                  </a:moveTo>
                  <a:lnTo>
                    <a:pt x="1544411" y="702013"/>
                  </a:lnTo>
                </a:path>
                <a:path w="1544955" h="702310">
                  <a:moveTo>
                    <a:pt x="0" y="0"/>
                  </a:moveTo>
                  <a:lnTo>
                    <a:pt x="0" y="702013"/>
                  </a:lnTo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9809" y="2088543"/>
              <a:ext cx="1170305" cy="596900"/>
            </a:xfrm>
            <a:custGeom>
              <a:avLst/>
              <a:gdLst/>
              <a:ahLst/>
              <a:cxnLst/>
              <a:rect l="l" t="t" r="r" b="b"/>
              <a:pathLst>
                <a:path w="1170305" h="596900">
                  <a:moveTo>
                    <a:pt x="0" y="0"/>
                  </a:moveTo>
                  <a:lnTo>
                    <a:pt x="471905" y="0"/>
                  </a:lnTo>
                </a:path>
                <a:path w="1170305" h="596900">
                  <a:moveTo>
                    <a:pt x="468000" y="0"/>
                  </a:moveTo>
                  <a:lnTo>
                    <a:pt x="1169964" y="596696"/>
                  </a:lnTo>
                </a:path>
              </a:pathLst>
            </a:custGeom>
            <a:ln w="99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7810" y="2088543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696"/>
                  </a:lnTo>
                </a:path>
              </a:pathLst>
            </a:custGeom>
            <a:ln w="3175">
              <a:solidFill>
                <a:srgbClr val="2E15E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41350" y="2700672"/>
            <a:ext cx="275590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03200" algn="l"/>
              </a:tabLst>
            </a:pPr>
            <a:r>
              <a:rPr sz="750" spc="-75" baseline="5555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r>
              <a:rPr sz="750" baseline="5555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500" spc="-50" dirty="0">
                <a:latin typeface="Arial MT"/>
                <a:cs typeface="Arial MT"/>
              </a:rPr>
              <a:t>x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8747" y="2692351"/>
            <a:ext cx="62230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50" dirty="0">
                <a:solidFill>
                  <a:srgbClr val="FF0000"/>
                </a:solidFill>
                <a:latin typeface="Arial MT"/>
                <a:cs typeface="Arial MT"/>
              </a:rPr>
              <a:t>q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3710" y="1917448"/>
            <a:ext cx="18351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FF0000"/>
                </a:solidFill>
                <a:latin typeface="Calibri"/>
                <a:cs typeface="Calibri"/>
              </a:rPr>
              <a:t>µ</a:t>
            </a:r>
            <a:r>
              <a:rPr sz="900" spc="-37" baseline="-1388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900" baseline="-13888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338" y="2232789"/>
            <a:ext cx="8953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latin typeface="Calibri"/>
                <a:cs typeface="Calibri"/>
              </a:rPr>
              <a:t>µ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74194" y="1989867"/>
            <a:ext cx="1555115" cy="712470"/>
            <a:chOff x="2474194" y="1989867"/>
            <a:chExt cx="1555115" cy="712470"/>
          </a:xfrm>
        </p:grpSpPr>
        <p:sp>
          <p:nvSpPr>
            <p:cNvPr id="13" name="object 13"/>
            <p:cNvSpPr/>
            <p:nvPr/>
          </p:nvSpPr>
          <p:spPr>
            <a:xfrm>
              <a:off x="2479274" y="1994947"/>
              <a:ext cx="1544955" cy="702310"/>
            </a:xfrm>
            <a:custGeom>
              <a:avLst/>
              <a:gdLst/>
              <a:ahLst/>
              <a:cxnLst/>
              <a:rect l="l" t="t" r="r" b="b"/>
              <a:pathLst>
                <a:path w="1544954" h="702310">
                  <a:moveTo>
                    <a:pt x="0" y="701996"/>
                  </a:moveTo>
                  <a:lnTo>
                    <a:pt x="1544427" y="701996"/>
                  </a:lnTo>
                </a:path>
                <a:path w="1544954" h="702310">
                  <a:moveTo>
                    <a:pt x="0" y="0"/>
                  </a:moveTo>
                  <a:lnTo>
                    <a:pt x="0" y="701996"/>
                  </a:lnTo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79274" y="2100240"/>
              <a:ext cx="472440" cy="0"/>
            </a:xfrm>
            <a:custGeom>
              <a:avLst/>
              <a:gdLst/>
              <a:ahLst/>
              <a:cxnLst/>
              <a:rect l="l" t="t" r="r" b="b"/>
              <a:pathLst>
                <a:path w="472439">
                  <a:moveTo>
                    <a:pt x="0" y="0"/>
                  </a:moveTo>
                  <a:lnTo>
                    <a:pt x="471938" y="0"/>
                  </a:lnTo>
                </a:path>
              </a:pathLst>
            </a:custGeom>
            <a:ln w="99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47333" y="2100240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704"/>
                  </a:lnTo>
                </a:path>
              </a:pathLst>
            </a:custGeom>
            <a:ln w="3175">
              <a:solidFill>
                <a:srgbClr val="2E15E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916224" y="2704057"/>
            <a:ext cx="62230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50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18229" y="2704057"/>
            <a:ext cx="62230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50" dirty="0">
                <a:solidFill>
                  <a:srgbClr val="FF0000"/>
                </a:solidFill>
                <a:latin typeface="Arial MT"/>
                <a:cs typeface="Arial MT"/>
              </a:rPr>
              <a:t>q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34479" y="2088543"/>
            <a:ext cx="0" cy="608965"/>
          </a:xfrm>
          <a:custGeom>
            <a:avLst/>
            <a:gdLst/>
            <a:ahLst/>
            <a:cxnLst/>
            <a:rect l="l" t="t" r="r" b="b"/>
            <a:pathLst>
              <a:path h="608964">
                <a:moveTo>
                  <a:pt x="0" y="0"/>
                </a:moveTo>
                <a:lnTo>
                  <a:pt x="0" y="608401"/>
                </a:lnTo>
              </a:path>
            </a:pathLst>
          </a:custGeom>
          <a:ln w="3175">
            <a:solidFill>
              <a:srgbClr val="2E15E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81985" y="2712370"/>
            <a:ext cx="58419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50" dirty="0">
                <a:latin typeface="Arial MT"/>
                <a:cs typeface="Arial MT"/>
              </a:rPr>
              <a:t>x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55049" y="2045473"/>
            <a:ext cx="117475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25" dirty="0">
                <a:latin typeface="Arial MT"/>
                <a:cs typeface="Arial MT"/>
              </a:rPr>
              <a:t>1.0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99910" y="2009483"/>
            <a:ext cx="20256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350" spc="-37" baseline="9259" dirty="0">
                <a:latin typeface="Calibri"/>
                <a:cs typeface="Calibri"/>
              </a:rPr>
              <a:t>µ</a:t>
            </a:r>
            <a:r>
              <a:rPr sz="600" spc="-25" dirty="0">
                <a:latin typeface="Calibri"/>
                <a:cs typeface="Calibri"/>
              </a:rPr>
              <a:t>A’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479274" y="2083590"/>
            <a:ext cx="1160780" cy="622300"/>
            <a:chOff x="2479274" y="2083590"/>
            <a:chExt cx="1160780" cy="622300"/>
          </a:xfrm>
        </p:grpSpPr>
        <p:sp>
          <p:nvSpPr>
            <p:cNvPr id="23" name="object 23"/>
            <p:cNvSpPr/>
            <p:nvPr/>
          </p:nvSpPr>
          <p:spPr>
            <a:xfrm>
              <a:off x="2948076" y="2100240"/>
              <a:ext cx="686435" cy="596900"/>
            </a:xfrm>
            <a:custGeom>
              <a:avLst/>
              <a:gdLst/>
              <a:ahLst/>
              <a:cxnLst/>
              <a:rect l="l" t="t" r="r" b="b"/>
              <a:pathLst>
                <a:path w="686435" h="596900">
                  <a:moveTo>
                    <a:pt x="0" y="0"/>
                  </a:moveTo>
                  <a:lnTo>
                    <a:pt x="686403" y="596704"/>
                  </a:lnTo>
                </a:path>
              </a:pathLst>
            </a:custGeom>
            <a:ln w="99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79274" y="2696944"/>
              <a:ext cx="473075" cy="0"/>
            </a:xfrm>
            <a:custGeom>
              <a:avLst/>
              <a:gdLst/>
              <a:ahLst/>
              <a:cxnLst/>
              <a:rect l="l" t="t" r="r" b="b"/>
              <a:pathLst>
                <a:path w="473075">
                  <a:moveTo>
                    <a:pt x="0" y="0"/>
                  </a:moveTo>
                  <a:lnTo>
                    <a:pt x="472763" y="0"/>
                  </a:lnTo>
                </a:path>
              </a:pathLst>
            </a:custGeom>
            <a:ln w="17830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44196" y="2088543"/>
              <a:ext cx="690880" cy="608965"/>
            </a:xfrm>
            <a:custGeom>
              <a:avLst/>
              <a:gdLst/>
              <a:ahLst/>
              <a:cxnLst/>
              <a:rect l="l" t="t" r="r" b="b"/>
              <a:pathLst>
                <a:path w="690879" h="608964">
                  <a:moveTo>
                    <a:pt x="0" y="608401"/>
                  </a:moveTo>
                  <a:lnTo>
                    <a:pt x="690283" y="0"/>
                  </a:lnTo>
                </a:path>
              </a:pathLst>
            </a:custGeom>
            <a:ln w="9905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646641" y="1940818"/>
            <a:ext cx="18351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FF0000"/>
                </a:solidFill>
                <a:latin typeface="Calibri"/>
                <a:cs typeface="Calibri"/>
              </a:rPr>
              <a:t>µ</a:t>
            </a:r>
            <a:r>
              <a:rPr sz="900" spc="-37" baseline="-1388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900" baseline="-13888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02910" y="2076845"/>
            <a:ext cx="0" cy="608965"/>
          </a:xfrm>
          <a:custGeom>
            <a:avLst/>
            <a:gdLst/>
            <a:ahLst/>
            <a:cxnLst/>
            <a:rect l="l" t="t" r="r" b="b"/>
            <a:pathLst>
              <a:path h="608964">
                <a:moveTo>
                  <a:pt x="0" y="0"/>
                </a:moveTo>
                <a:lnTo>
                  <a:pt x="0" y="608393"/>
                </a:lnTo>
              </a:path>
            </a:pathLst>
          </a:custGeom>
          <a:ln w="3175">
            <a:solidFill>
              <a:srgbClr val="2E15E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Basic</a:t>
            </a:r>
            <a:r>
              <a:rPr spc="85" dirty="0"/>
              <a:t> </a:t>
            </a:r>
            <a:r>
              <a:rPr dirty="0"/>
              <a:t>fuzzy</a:t>
            </a:r>
            <a:r>
              <a:rPr spc="90" dirty="0"/>
              <a:t> </a:t>
            </a:r>
            <a:r>
              <a:rPr dirty="0"/>
              <a:t>set</a:t>
            </a:r>
            <a:r>
              <a:rPr spc="90" dirty="0"/>
              <a:t> </a:t>
            </a:r>
            <a:r>
              <a:rPr dirty="0"/>
              <a:t>operations:</a:t>
            </a:r>
            <a:r>
              <a:rPr spc="204" dirty="0"/>
              <a:t> </a:t>
            </a:r>
            <a:r>
              <a:rPr spc="-10" dirty="0"/>
              <a:t>Products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44" y="1012950"/>
            <a:ext cx="3044190" cy="1163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Algebric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product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or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Vector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product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(A</a:t>
            </a:r>
            <a:r>
              <a:rPr sz="1100" spc="-10" dirty="0">
                <a:latin typeface="Lucida Sans Unicode"/>
                <a:cs typeface="Lucida Sans Unicode"/>
              </a:rPr>
              <a:t>•</a:t>
            </a:r>
            <a:r>
              <a:rPr sz="1100" b="1" spc="-10" dirty="0">
                <a:latin typeface="Arial"/>
                <a:cs typeface="Arial"/>
              </a:rPr>
              <a:t>B):</a:t>
            </a:r>
            <a:endParaRPr sz="1100">
              <a:latin typeface="Arial"/>
              <a:cs typeface="Arial"/>
            </a:endParaRPr>
          </a:p>
          <a:p>
            <a:pPr marL="1413510" algn="ctr">
              <a:lnSpc>
                <a:spcPct val="100000"/>
              </a:lnSpc>
              <a:spcBef>
                <a:spcPts val="1230"/>
              </a:spcBef>
            </a:pPr>
            <a:r>
              <a:rPr sz="1100" i="1" spc="-45" dirty="0">
                <a:latin typeface="Verdana"/>
                <a:cs typeface="Verdana"/>
              </a:rPr>
              <a:t>µ</a:t>
            </a:r>
            <a:r>
              <a:rPr sz="1200" i="1" spc="-67" baseline="-13888" dirty="0">
                <a:latin typeface="Arial"/>
                <a:cs typeface="Arial"/>
              </a:rPr>
              <a:t>A</a:t>
            </a:r>
            <a:r>
              <a:rPr sz="1200" spc="-67" baseline="-13888" dirty="0">
                <a:latin typeface="Lucida Sans Unicode"/>
                <a:cs typeface="Lucida Sans Unicode"/>
              </a:rPr>
              <a:t>•</a:t>
            </a:r>
            <a:r>
              <a:rPr sz="1200" i="1" spc="-67" baseline="-13888" dirty="0">
                <a:latin typeface="Arial"/>
                <a:cs typeface="Arial"/>
              </a:rPr>
              <a:t>B</a:t>
            </a:r>
            <a:r>
              <a:rPr sz="1200" i="1" spc="-20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spc="-170" dirty="0">
                <a:latin typeface="Lucida Sans Unicode"/>
                <a:cs typeface="Lucida Sans Unicode"/>
              </a:rPr>
              <a:t>•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20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63500">
              <a:lnSpc>
                <a:spcPct val="100000"/>
              </a:lnSpc>
              <a:spcBef>
                <a:spcPts val="1230"/>
              </a:spcBef>
            </a:pPr>
            <a:r>
              <a:rPr sz="1100" b="1" dirty="0">
                <a:latin typeface="Arial"/>
                <a:cs typeface="Arial"/>
              </a:rPr>
              <a:t>Scalar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product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i="1" spc="-140" dirty="0">
                <a:latin typeface="Verdana"/>
                <a:cs typeface="Verdan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spc="-25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1413510" algn="ctr">
              <a:lnSpc>
                <a:spcPct val="100000"/>
              </a:lnSpc>
              <a:spcBef>
                <a:spcPts val="1230"/>
              </a:spcBef>
            </a:pP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Sitka Text"/>
                <a:cs typeface="Sitka Text"/>
              </a:rPr>
              <a:t>α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i="1" spc="-120" dirty="0">
                <a:latin typeface="Verdana"/>
                <a:cs typeface="Verdana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Basic</a:t>
            </a:r>
            <a:r>
              <a:rPr spc="80" dirty="0"/>
              <a:t> </a:t>
            </a:r>
            <a:r>
              <a:rPr dirty="0"/>
              <a:t>fuzzy</a:t>
            </a:r>
            <a:r>
              <a:rPr spc="85" dirty="0"/>
              <a:t> </a:t>
            </a:r>
            <a:r>
              <a:rPr dirty="0"/>
              <a:t>set</a:t>
            </a:r>
            <a:r>
              <a:rPr spc="85" dirty="0"/>
              <a:t> </a:t>
            </a:r>
            <a:r>
              <a:rPr dirty="0"/>
              <a:t>operations:</a:t>
            </a:r>
            <a:r>
              <a:rPr spc="195" dirty="0"/>
              <a:t> </a:t>
            </a:r>
            <a:r>
              <a:rPr dirty="0"/>
              <a:t>Sum</a:t>
            </a:r>
            <a:r>
              <a:rPr spc="85" dirty="0"/>
              <a:t> </a:t>
            </a:r>
            <a:r>
              <a:rPr dirty="0"/>
              <a:t>and</a:t>
            </a:r>
            <a:r>
              <a:rPr spc="85" dirty="0"/>
              <a:t> </a:t>
            </a:r>
            <a:r>
              <a:rPr spc="-10" dirty="0"/>
              <a:t>Difference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744" y="496581"/>
            <a:ext cx="3529965" cy="2473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Sum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b="1" spc="-25" dirty="0">
                <a:latin typeface="Arial"/>
                <a:cs typeface="Arial"/>
              </a:rPr>
              <a:t>):</a:t>
            </a:r>
            <a:endParaRPr sz="1100">
              <a:latin typeface="Arial"/>
              <a:cs typeface="Arial"/>
            </a:endParaRPr>
          </a:p>
          <a:p>
            <a:pPr marL="902335" algn="ctr">
              <a:lnSpc>
                <a:spcPct val="100000"/>
              </a:lnSpc>
              <a:spcBef>
                <a:spcPts val="930"/>
              </a:spcBef>
            </a:pPr>
            <a:r>
              <a:rPr sz="1100" i="1" spc="-20" dirty="0">
                <a:latin typeface="Verdana"/>
                <a:cs typeface="Verdana"/>
              </a:rPr>
              <a:t>µ</a:t>
            </a:r>
            <a:r>
              <a:rPr sz="1200" i="1" spc="-30" baseline="-13888" dirty="0">
                <a:latin typeface="Arial"/>
                <a:cs typeface="Arial"/>
              </a:rPr>
              <a:t>A</a:t>
            </a:r>
            <a:r>
              <a:rPr sz="1200" spc="-30" baseline="-13888" dirty="0">
                <a:latin typeface="Lucida Sans Unicode"/>
                <a:cs typeface="Lucida Sans Unicode"/>
              </a:rPr>
              <a:t>+</a:t>
            </a:r>
            <a:r>
              <a:rPr sz="1200" i="1" spc="-30" baseline="-13888" dirty="0">
                <a:latin typeface="Arial"/>
                <a:cs typeface="Arial"/>
              </a:rPr>
              <a:t>B</a:t>
            </a:r>
            <a:r>
              <a:rPr sz="1200" i="1" spc="-20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19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19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935"/>
              </a:spcBef>
            </a:pPr>
            <a:r>
              <a:rPr sz="1100" b="1" dirty="0">
                <a:latin typeface="Arial"/>
                <a:cs typeface="Arial"/>
              </a:rPr>
              <a:t>Difference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200" i="1" baseline="27777" dirty="0">
                <a:latin typeface="Arial"/>
                <a:cs typeface="Arial"/>
              </a:rPr>
              <a:t>C</a:t>
            </a:r>
            <a:r>
              <a:rPr sz="1200" i="1" spc="-187" baseline="27777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):</a:t>
            </a:r>
            <a:endParaRPr sz="1100">
              <a:latin typeface="Arial"/>
              <a:cs typeface="Arial"/>
            </a:endParaRPr>
          </a:p>
          <a:p>
            <a:pPr marL="902335" algn="ctr">
              <a:lnSpc>
                <a:spcPct val="100000"/>
              </a:lnSpc>
              <a:spcBef>
                <a:spcPts val="994"/>
              </a:spcBef>
            </a:pPr>
            <a:r>
              <a:rPr sz="1650" i="1" spc="-30" baseline="2525" dirty="0">
                <a:latin typeface="Verdana"/>
                <a:cs typeface="Verdana"/>
              </a:rPr>
              <a:t>µ</a:t>
            </a:r>
            <a:r>
              <a:rPr sz="1200" i="1" spc="-30" baseline="-10416" dirty="0">
                <a:latin typeface="Arial"/>
                <a:cs typeface="Arial"/>
              </a:rPr>
              <a:t>A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i="1" spc="-30" baseline="-10416" dirty="0">
                <a:latin typeface="Arial"/>
                <a:cs typeface="Arial"/>
              </a:rPr>
              <a:t>B</a:t>
            </a:r>
            <a:r>
              <a:rPr sz="1200" i="1" spc="-195" baseline="-10416" dirty="0">
                <a:latin typeface="Arial"/>
                <a:cs typeface="Arial"/>
              </a:rPr>
              <a:t> </a:t>
            </a:r>
            <a:r>
              <a:rPr sz="1650" baseline="2525" dirty="0">
                <a:latin typeface="Lucida Sans Unicode"/>
                <a:cs typeface="Lucida Sans Unicode"/>
              </a:rPr>
              <a:t>(</a:t>
            </a:r>
            <a:r>
              <a:rPr sz="1650" i="1" baseline="2525" dirty="0">
                <a:latin typeface="Arial"/>
                <a:cs typeface="Arial"/>
              </a:rPr>
              <a:t>x</a:t>
            </a:r>
            <a:r>
              <a:rPr sz="1650" i="1" spc="-292" baseline="2525" dirty="0">
                <a:latin typeface="Arial"/>
                <a:cs typeface="Arial"/>
              </a:rPr>
              <a:t> </a:t>
            </a:r>
            <a:r>
              <a:rPr sz="1650" spc="82" baseline="2525" dirty="0">
                <a:latin typeface="Lucida Sans Unicode"/>
                <a:cs typeface="Lucida Sans Unicode"/>
              </a:rPr>
              <a:t>)</a:t>
            </a:r>
            <a:r>
              <a:rPr sz="1650" spc="-7" baseline="2525" dirty="0">
                <a:latin typeface="Lucida Sans Unicode"/>
                <a:cs typeface="Lucida Sans Unicode"/>
              </a:rPr>
              <a:t> </a:t>
            </a:r>
            <a:r>
              <a:rPr sz="1650" baseline="2525" dirty="0">
                <a:latin typeface="Lucida Sans Unicode"/>
                <a:cs typeface="Lucida Sans Unicode"/>
              </a:rPr>
              <a:t>=</a:t>
            </a:r>
            <a:r>
              <a:rPr sz="1650" spc="-7" baseline="2525" dirty="0">
                <a:latin typeface="Lucida Sans Unicode"/>
                <a:cs typeface="Lucida Sans Unicode"/>
              </a:rPr>
              <a:t> </a:t>
            </a:r>
            <a:r>
              <a:rPr sz="1650" i="1" spc="-44" baseline="2525" dirty="0">
                <a:latin typeface="Verdana"/>
                <a:cs typeface="Verdana"/>
              </a:rPr>
              <a:t>µ</a:t>
            </a:r>
            <a:r>
              <a:rPr sz="1200" i="1" spc="-44" baseline="-17361" dirty="0">
                <a:latin typeface="Arial"/>
                <a:cs typeface="Arial"/>
              </a:rPr>
              <a:t>A</a:t>
            </a:r>
            <a:r>
              <a:rPr sz="1200" spc="-44" baseline="-17361" dirty="0">
                <a:latin typeface="Lucida Sans Unicode"/>
                <a:cs typeface="Lucida Sans Unicode"/>
              </a:rPr>
              <a:t>∩</a:t>
            </a:r>
            <a:r>
              <a:rPr sz="1200" i="1" spc="-44" baseline="-17361" dirty="0">
                <a:latin typeface="Arial"/>
                <a:cs typeface="Arial"/>
              </a:rPr>
              <a:t>B</a:t>
            </a:r>
            <a:r>
              <a:rPr sz="600" i="1" spc="-30" dirty="0">
                <a:latin typeface="Arial"/>
                <a:cs typeface="Arial"/>
              </a:rPr>
              <a:t>C</a:t>
            </a:r>
            <a:r>
              <a:rPr sz="600" i="1" spc="-20" dirty="0">
                <a:latin typeface="Arial"/>
                <a:cs typeface="Arial"/>
              </a:rPr>
              <a:t> </a:t>
            </a:r>
            <a:r>
              <a:rPr sz="1650" baseline="2525" dirty="0">
                <a:latin typeface="Lucida Sans Unicode"/>
                <a:cs typeface="Lucida Sans Unicode"/>
              </a:rPr>
              <a:t>(</a:t>
            </a:r>
            <a:r>
              <a:rPr sz="1650" i="1" baseline="2525" dirty="0">
                <a:latin typeface="Arial"/>
                <a:cs typeface="Arial"/>
              </a:rPr>
              <a:t>x</a:t>
            </a:r>
            <a:r>
              <a:rPr sz="1650" i="1" spc="-284" baseline="2525" dirty="0">
                <a:latin typeface="Arial"/>
                <a:cs typeface="Arial"/>
              </a:rPr>
              <a:t> </a:t>
            </a:r>
            <a:r>
              <a:rPr sz="1650" spc="7" baseline="2525" dirty="0">
                <a:latin typeface="Lucida Sans Unicode"/>
                <a:cs typeface="Lucida Sans Unicode"/>
              </a:rPr>
              <a:t>)</a:t>
            </a:r>
            <a:endParaRPr sz="1650" baseline="2525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865"/>
              </a:spcBef>
            </a:pPr>
            <a:r>
              <a:rPr sz="1100" b="1" dirty="0">
                <a:latin typeface="Arial"/>
                <a:cs typeface="Arial"/>
              </a:rPr>
              <a:t>Disjunctive sum: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⊕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C</a:t>
            </a:r>
            <a:r>
              <a:rPr sz="1200" i="1" spc="195" baseline="27777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200" i="1" baseline="27777" dirty="0">
                <a:latin typeface="Arial"/>
                <a:cs typeface="Arial"/>
              </a:rPr>
              <a:t>C</a:t>
            </a:r>
            <a:r>
              <a:rPr sz="1200" i="1" spc="-187" baseline="27777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b="1" spc="-2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885"/>
              </a:spcBef>
            </a:pPr>
            <a:r>
              <a:rPr sz="1100" b="1" spc="-10" dirty="0">
                <a:latin typeface="Arial"/>
                <a:cs typeface="Arial"/>
              </a:rPr>
              <a:t>Bounded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Sum: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A(x)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⊕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B(x)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  <a:p>
            <a:pPr marL="1114425">
              <a:lnSpc>
                <a:spcPct val="100000"/>
              </a:lnSpc>
              <a:spcBef>
                <a:spcPts val="935"/>
              </a:spcBef>
            </a:pPr>
            <a:r>
              <a:rPr sz="1100" i="1" spc="-20" dirty="0">
                <a:latin typeface="Verdana"/>
                <a:cs typeface="Verdana"/>
              </a:rPr>
              <a:t>µ</a:t>
            </a:r>
            <a:r>
              <a:rPr sz="1200" spc="-30" baseline="-13888" dirty="0">
                <a:latin typeface="Lucida Sans Unicode"/>
                <a:cs typeface="Lucida Sans Unicode"/>
              </a:rPr>
              <a:t>|</a:t>
            </a:r>
            <a:r>
              <a:rPr sz="1200" i="1" spc="-30" baseline="-13888" dirty="0">
                <a:latin typeface="Arial"/>
                <a:cs typeface="Arial"/>
              </a:rPr>
              <a:t>A</a:t>
            </a:r>
            <a:r>
              <a:rPr sz="1200" spc="-30" baseline="-13888" dirty="0">
                <a:latin typeface="Lucida Sans Unicode"/>
                <a:cs typeface="Lucida Sans Unicode"/>
              </a:rPr>
              <a:t>(</a:t>
            </a:r>
            <a:r>
              <a:rPr sz="1200" i="1" spc="-30" baseline="-13888" dirty="0">
                <a:latin typeface="Arial"/>
                <a:cs typeface="Arial"/>
              </a:rPr>
              <a:t>x</a:t>
            </a:r>
            <a:r>
              <a:rPr sz="1200" i="1" spc="-202" baseline="-13888" dirty="0">
                <a:latin typeface="Arial"/>
                <a:cs typeface="Arial"/>
              </a:rPr>
              <a:t> </a:t>
            </a:r>
            <a:r>
              <a:rPr sz="1200" baseline="-13888" dirty="0">
                <a:latin typeface="Lucida Sans Unicode"/>
                <a:cs typeface="Lucida Sans Unicode"/>
              </a:rPr>
              <a:t>)⊕</a:t>
            </a:r>
            <a:r>
              <a:rPr sz="1200" i="1" baseline="-13888" dirty="0">
                <a:latin typeface="Arial"/>
                <a:cs typeface="Arial"/>
              </a:rPr>
              <a:t>B</a:t>
            </a:r>
            <a:r>
              <a:rPr sz="1200" baseline="-13888" dirty="0">
                <a:latin typeface="Lucida Sans Unicode"/>
                <a:cs typeface="Lucida Sans Unicode"/>
              </a:rPr>
              <a:t>(</a:t>
            </a:r>
            <a:r>
              <a:rPr sz="1200" i="1" baseline="-13888" dirty="0">
                <a:latin typeface="Arial"/>
                <a:cs typeface="Arial"/>
              </a:rPr>
              <a:t>x</a:t>
            </a:r>
            <a:r>
              <a:rPr sz="1200" i="1" spc="-195" baseline="-13888" dirty="0">
                <a:latin typeface="Arial"/>
                <a:cs typeface="Arial"/>
              </a:rPr>
              <a:t> </a:t>
            </a:r>
            <a:r>
              <a:rPr sz="1200" baseline="-13888" dirty="0">
                <a:latin typeface="Lucida Sans Unicode"/>
                <a:cs typeface="Lucida Sans Unicode"/>
              </a:rPr>
              <a:t>)|</a:t>
            </a:r>
            <a:r>
              <a:rPr sz="1200" spc="277" baseline="-13888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min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1,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spc="9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930"/>
              </a:spcBef>
            </a:pPr>
            <a:r>
              <a:rPr sz="1100" b="1" spc="-10" dirty="0">
                <a:latin typeface="Arial"/>
                <a:cs typeface="Arial"/>
              </a:rPr>
              <a:t>Bounded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Difference: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spc="-120" dirty="0">
                <a:latin typeface="Lucida Sans Unicode"/>
                <a:cs typeface="Lucida Sans Unicode"/>
              </a:rPr>
              <a:t>|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A(x)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155" dirty="0">
                <a:latin typeface="Lucida Sans Unicode"/>
                <a:cs typeface="Lucida Sans Unicode"/>
              </a:rPr>
              <a:t>g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B(x)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  <a:p>
            <a:pPr marL="902969" algn="ctr">
              <a:lnSpc>
                <a:spcPct val="100000"/>
              </a:lnSpc>
              <a:spcBef>
                <a:spcPts val="930"/>
              </a:spcBef>
            </a:pPr>
            <a:r>
              <a:rPr sz="1100" i="1" spc="-20" dirty="0">
                <a:latin typeface="Verdana"/>
                <a:cs typeface="Verdana"/>
              </a:rPr>
              <a:t>µ</a:t>
            </a:r>
            <a:r>
              <a:rPr sz="1200" spc="-30" baseline="-13888" dirty="0">
                <a:latin typeface="Lucida Sans Unicode"/>
                <a:cs typeface="Lucida Sans Unicode"/>
              </a:rPr>
              <a:t>|</a:t>
            </a:r>
            <a:r>
              <a:rPr sz="1200" i="1" spc="-30" baseline="-13888" dirty="0">
                <a:latin typeface="Arial"/>
                <a:cs typeface="Arial"/>
              </a:rPr>
              <a:t>A</a:t>
            </a:r>
            <a:r>
              <a:rPr sz="1200" spc="-30" baseline="-13888" dirty="0">
                <a:latin typeface="Lucida Sans Unicode"/>
                <a:cs typeface="Lucida Sans Unicode"/>
              </a:rPr>
              <a:t>(</a:t>
            </a:r>
            <a:r>
              <a:rPr sz="1200" i="1" spc="-30" baseline="-13888" dirty="0">
                <a:latin typeface="Arial"/>
                <a:cs typeface="Arial"/>
              </a:rPr>
              <a:t>x</a:t>
            </a:r>
            <a:r>
              <a:rPr sz="1200" i="1" spc="-217" baseline="-13888" dirty="0">
                <a:latin typeface="Arial"/>
                <a:cs typeface="Arial"/>
              </a:rPr>
              <a:t> </a:t>
            </a:r>
            <a:r>
              <a:rPr sz="1200" spc="89" baseline="-13888" dirty="0">
                <a:latin typeface="Lucida Sans Unicode"/>
                <a:cs typeface="Lucida Sans Unicode"/>
              </a:rPr>
              <a:t>)g</a:t>
            </a:r>
            <a:r>
              <a:rPr sz="1200" i="1" spc="89" baseline="-13888" dirty="0">
                <a:latin typeface="Arial"/>
                <a:cs typeface="Arial"/>
              </a:rPr>
              <a:t>B</a:t>
            </a:r>
            <a:r>
              <a:rPr sz="1200" spc="89" baseline="-13888" dirty="0">
                <a:latin typeface="Lucida Sans Unicode"/>
                <a:cs typeface="Lucida Sans Unicode"/>
              </a:rPr>
              <a:t>(</a:t>
            </a:r>
            <a:r>
              <a:rPr sz="1200" i="1" spc="89" baseline="-13888" dirty="0">
                <a:latin typeface="Arial"/>
                <a:cs typeface="Arial"/>
              </a:rPr>
              <a:t>x</a:t>
            </a:r>
            <a:r>
              <a:rPr sz="1200" i="1" spc="-209" baseline="-13888" dirty="0">
                <a:latin typeface="Arial"/>
                <a:cs typeface="Arial"/>
              </a:rPr>
              <a:t> </a:t>
            </a:r>
            <a:r>
              <a:rPr sz="1200" baseline="-13888" dirty="0">
                <a:latin typeface="Lucida Sans Unicode"/>
                <a:cs typeface="Lucida Sans Unicode"/>
              </a:rPr>
              <a:t>)|</a:t>
            </a:r>
            <a:r>
              <a:rPr sz="1200" spc="217" baseline="-13888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max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0,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19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spc="60" dirty="0">
                <a:latin typeface="Arial MT"/>
                <a:cs typeface="Arial MT"/>
              </a:rPr>
              <a:t>1</a:t>
            </a:r>
            <a:r>
              <a:rPr sz="1100" spc="6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Basic</a:t>
            </a:r>
            <a:r>
              <a:rPr spc="90" dirty="0"/>
              <a:t> </a:t>
            </a:r>
            <a:r>
              <a:rPr dirty="0"/>
              <a:t>fuzzy</a:t>
            </a:r>
            <a:r>
              <a:rPr spc="90" dirty="0"/>
              <a:t> </a:t>
            </a:r>
            <a:r>
              <a:rPr dirty="0"/>
              <a:t>set</a:t>
            </a:r>
            <a:r>
              <a:rPr spc="90" dirty="0"/>
              <a:t> </a:t>
            </a:r>
            <a:r>
              <a:rPr dirty="0"/>
              <a:t>operations:</a:t>
            </a:r>
            <a:r>
              <a:rPr spc="210" dirty="0"/>
              <a:t> </a:t>
            </a:r>
            <a:r>
              <a:rPr dirty="0"/>
              <a:t>Equality</a:t>
            </a:r>
            <a:r>
              <a:rPr spc="90" dirty="0"/>
              <a:t> </a:t>
            </a:r>
            <a:r>
              <a:rPr dirty="0"/>
              <a:t>and</a:t>
            </a:r>
            <a:r>
              <a:rPr spc="90" dirty="0"/>
              <a:t> </a:t>
            </a:r>
            <a:r>
              <a:rPr spc="-10" dirty="0"/>
              <a:t>Power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248522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458554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344" y="805077"/>
            <a:ext cx="2879725" cy="1773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Equality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b="1" spc="-25" dirty="0">
                <a:latin typeface="Arial"/>
                <a:cs typeface="Arial"/>
              </a:rPr>
              <a:t>):</a:t>
            </a:r>
            <a:endParaRPr sz="1100">
              <a:latin typeface="Arial"/>
              <a:cs typeface="Arial"/>
            </a:endParaRPr>
          </a:p>
          <a:p>
            <a:pPr marL="1603375" algn="ctr">
              <a:lnSpc>
                <a:spcPct val="100000"/>
              </a:lnSpc>
              <a:spcBef>
                <a:spcPts val="1230"/>
              </a:spcBef>
            </a:pP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19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76200">
              <a:lnSpc>
                <a:spcPct val="100000"/>
              </a:lnSpc>
              <a:spcBef>
                <a:spcPts val="1230"/>
              </a:spcBef>
            </a:pPr>
            <a:r>
              <a:rPr sz="1100" b="1" spc="-20" dirty="0">
                <a:latin typeface="Arial"/>
                <a:cs typeface="Arial"/>
              </a:rPr>
              <a:t>Power </a:t>
            </a:r>
            <a:r>
              <a:rPr sz="1100" b="1" dirty="0">
                <a:latin typeface="Arial"/>
                <a:cs typeface="Arial"/>
              </a:rPr>
              <a:t>of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fuzzy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set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200" i="1" spc="-37" baseline="27777" dirty="0">
                <a:latin typeface="Sitka Text"/>
                <a:cs typeface="Sitka Text"/>
              </a:rPr>
              <a:t>α</a:t>
            </a:r>
            <a:r>
              <a:rPr sz="1100" spc="-25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1597660" algn="ctr">
              <a:lnSpc>
                <a:spcPct val="100000"/>
              </a:lnSpc>
              <a:spcBef>
                <a:spcPts val="1230"/>
              </a:spcBef>
            </a:pP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900" i="1" baseline="4629" dirty="0">
                <a:latin typeface="Calibri"/>
                <a:cs typeface="Calibri"/>
              </a:rPr>
              <a:t>α</a:t>
            </a:r>
            <a:r>
              <a:rPr sz="900" i="1" spc="-15" baseline="4629" dirty="0">
                <a:latin typeface="Calibri"/>
                <a:cs typeface="Calibri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spc="70" dirty="0">
                <a:latin typeface="Lucida Sans Unicode"/>
                <a:cs typeface="Lucida Sans Unicode"/>
              </a:rPr>
              <a:t>)}</a:t>
            </a:r>
            <a:r>
              <a:rPr sz="1200" i="1" spc="104" baseline="27777" dirty="0">
                <a:latin typeface="Sitka Text"/>
                <a:cs typeface="Sitka Text"/>
              </a:rPr>
              <a:t>α</a:t>
            </a:r>
            <a:endParaRPr sz="1200" baseline="27777">
              <a:latin typeface="Sitka Text"/>
              <a:cs typeface="Sitka Text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100">
              <a:latin typeface="Sitka Text"/>
              <a:cs typeface="Sitka Text"/>
            </a:endParaRPr>
          </a:p>
          <a:p>
            <a:pPr marL="35306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i="1" spc="-90" dirty="0">
                <a:latin typeface="Verdana"/>
                <a:cs typeface="Verdana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1,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dilation</a:t>
            </a:r>
            <a:endParaRPr sz="1100">
              <a:latin typeface="Arial"/>
              <a:cs typeface="Arial"/>
            </a:endParaRPr>
          </a:p>
          <a:p>
            <a:pPr marL="353060">
              <a:lnSpc>
                <a:spcPct val="100000"/>
              </a:lnSpc>
              <a:spcBef>
                <a:spcPts val="330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i="1" spc="-90" dirty="0">
                <a:latin typeface="Verdana"/>
                <a:cs typeface="Verdana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&gt;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1,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concentration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Basic</a:t>
            </a:r>
            <a:r>
              <a:rPr spc="105" dirty="0"/>
              <a:t> </a:t>
            </a:r>
            <a:r>
              <a:rPr dirty="0"/>
              <a:t>fuzzy</a:t>
            </a:r>
            <a:r>
              <a:rPr spc="110" dirty="0"/>
              <a:t> </a:t>
            </a:r>
            <a:r>
              <a:rPr dirty="0"/>
              <a:t>set</a:t>
            </a:r>
            <a:r>
              <a:rPr spc="110" dirty="0"/>
              <a:t> </a:t>
            </a:r>
            <a:r>
              <a:rPr dirty="0"/>
              <a:t>operations:</a:t>
            </a:r>
            <a:r>
              <a:rPr spc="229" dirty="0"/>
              <a:t> </a:t>
            </a:r>
            <a:r>
              <a:rPr dirty="0"/>
              <a:t>Cartesian</a:t>
            </a:r>
            <a:r>
              <a:rPr spc="110" dirty="0"/>
              <a:t> </a:t>
            </a:r>
            <a:r>
              <a:rPr spc="-10" dirty="0"/>
              <a:t>product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744" y="711440"/>
            <a:ext cx="3224530" cy="1183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Caretsian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Product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b="1" spc="-25" dirty="0">
                <a:latin typeface="Arial"/>
                <a:cs typeface="Arial"/>
              </a:rPr>
              <a:t>):</a:t>
            </a:r>
            <a:endParaRPr sz="1100">
              <a:latin typeface="Arial"/>
              <a:cs typeface="Arial"/>
            </a:endParaRPr>
          </a:p>
          <a:p>
            <a:pPr marL="1271270">
              <a:lnSpc>
                <a:spcPct val="100000"/>
              </a:lnSpc>
              <a:spcBef>
                <a:spcPts val="1230"/>
              </a:spcBef>
            </a:pPr>
            <a:r>
              <a:rPr sz="1100" i="1" spc="-20" dirty="0">
                <a:latin typeface="Verdana"/>
                <a:cs typeface="Verdana"/>
              </a:rPr>
              <a:t>µ</a:t>
            </a:r>
            <a:r>
              <a:rPr sz="1200" i="1" spc="-30" baseline="-13888" dirty="0">
                <a:latin typeface="Arial"/>
                <a:cs typeface="Arial"/>
              </a:rPr>
              <a:t>A</a:t>
            </a:r>
            <a:r>
              <a:rPr sz="1200" spc="-30" baseline="-13888" dirty="0">
                <a:latin typeface="Lucida Sans Unicode"/>
                <a:cs typeface="Lucida Sans Unicode"/>
              </a:rPr>
              <a:t>×</a:t>
            </a:r>
            <a:r>
              <a:rPr sz="1200" i="1" spc="-30" baseline="-13888" dirty="0">
                <a:latin typeface="Arial"/>
                <a:cs typeface="Arial"/>
              </a:rPr>
              <a:t>B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6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min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160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1230"/>
              </a:spcBef>
            </a:pPr>
            <a:r>
              <a:rPr sz="1100" b="1" dirty="0">
                <a:latin typeface="Arial"/>
                <a:cs typeface="Arial"/>
              </a:rPr>
              <a:t>Example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3: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A(x)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0.2),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0.3),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0.5),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4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0.6)</a:t>
            </a:r>
            <a:r>
              <a:rPr sz="1100" spc="-1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B(y)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0.8),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0.6),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baseline="-13888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0.3)</a:t>
            </a:r>
            <a:r>
              <a:rPr sz="1100" spc="-1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2313862"/>
            <a:ext cx="1862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×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B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min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19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114" dirty="0">
                <a:latin typeface="Lucida Sans Unicode"/>
                <a:cs typeface="Lucida Sans Unicode"/>
              </a:rPr>
              <a:t>)}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3421" y="2367901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0344" y="1908465"/>
            <a:ext cx="4883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56870" algn="l"/>
              </a:tabLst>
            </a:pPr>
            <a:r>
              <a:rPr sz="800" i="1" spc="-25" dirty="0">
                <a:latin typeface="Arial"/>
                <a:cs typeface="Arial"/>
              </a:rPr>
              <a:t>y</a:t>
            </a:r>
            <a:r>
              <a:rPr sz="900" spc="-37" baseline="-13888" dirty="0">
                <a:latin typeface="Arial MT"/>
                <a:cs typeface="Arial MT"/>
              </a:rPr>
              <a:t>1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800" i="1" spc="-25" dirty="0">
                <a:latin typeface="Arial"/>
                <a:cs typeface="Arial"/>
              </a:rPr>
              <a:t>y</a:t>
            </a:r>
            <a:r>
              <a:rPr sz="900" spc="-37" baseline="-13888" dirty="0">
                <a:latin typeface="Arial MT"/>
                <a:cs typeface="Arial MT"/>
              </a:rPr>
              <a:t>2</a:t>
            </a:r>
            <a:endParaRPr sz="900" baseline="-13888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8481" y="1908465"/>
            <a:ext cx="1695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y</a:t>
            </a:r>
            <a:r>
              <a:rPr sz="900" spc="-37" baseline="-13888" dirty="0">
                <a:latin typeface="Arial MT"/>
                <a:cs typeface="Arial MT"/>
              </a:rPr>
              <a:t>3</a:t>
            </a:r>
            <a:endParaRPr sz="900" baseline="-13888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7147" y="248092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538" y="2399676"/>
            <a:ext cx="4152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5120" algn="l"/>
              </a:tabLst>
            </a:pPr>
            <a:r>
              <a:rPr sz="800" i="1" spc="-50" dirty="0">
                <a:latin typeface="Arial"/>
                <a:cs typeface="Arial"/>
              </a:rPr>
              <a:t>x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6072" y="2399676"/>
            <a:ext cx="7791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spc="135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3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88438" y="2571761"/>
            <a:ext cx="1232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363220" algn="l"/>
              </a:tabLst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13888" dirty="0">
                <a:latin typeface="Arial MT"/>
                <a:cs typeface="Arial MT"/>
              </a:rPr>
              <a:t>4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3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3352" y="2031763"/>
            <a:ext cx="14008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800" i="1" dirty="0">
                <a:latin typeface="Arial"/>
                <a:cs typeface="Arial"/>
              </a:rPr>
              <a:t>x</a:t>
            </a:r>
            <a:r>
              <a:rPr sz="900" baseline="-13888" dirty="0">
                <a:latin typeface="Arial MT"/>
                <a:cs typeface="Arial MT"/>
              </a:rPr>
              <a:t>1</a:t>
            </a:r>
            <a:r>
              <a:rPr sz="900" spc="337" baseline="-13888" dirty="0">
                <a:latin typeface="Arial MT"/>
                <a:cs typeface="Arial MT"/>
              </a:rPr>
              <a:t> </a:t>
            </a:r>
            <a:r>
              <a:rPr sz="1650" spc="-562" baseline="40404" dirty="0">
                <a:latin typeface="Arial MT"/>
                <a:cs typeface="Arial MT"/>
              </a:rPr>
              <a:t></a:t>
            </a:r>
            <a:r>
              <a:rPr sz="1650" spc="277" baseline="40404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35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4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35" dirty="0">
                <a:latin typeface="Arial MT"/>
                <a:cs typeface="Arial MT"/>
              </a:rPr>
              <a:t> </a:t>
            </a:r>
            <a:r>
              <a:rPr sz="1650" spc="-637" baseline="40404" dirty="0">
                <a:latin typeface="Arial MT"/>
                <a:cs typeface="Arial MT"/>
              </a:rPr>
              <a:t></a:t>
            </a:r>
            <a:endParaRPr sz="1650" baseline="40404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8438" y="2227604"/>
            <a:ext cx="1388110" cy="243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ts val="865"/>
              </a:lnSpc>
              <a:spcBef>
                <a:spcPts val="90"/>
              </a:spcBef>
              <a:tabLst>
                <a:tab pos="363220" algn="l"/>
              </a:tabLst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13888" dirty="0">
                <a:latin typeface="Arial MT"/>
                <a:cs typeface="Arial MT"/>
              </a:rPr>
              <a:t>2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3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3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3</a:t>
            </a:r>
            <a:endParaRPr sz="1100" dirty="0">
              <a:latin typeface="Arial MT"/>
              <a:cs typeface="Arial MT"/>
            </a:endParaRPr>
          </a:p>
          <a:p>
            <a:pPr marL="207645">
              <a:lnSpc>
                <a:spcPts val="865"/>
              </a:lnSpc>
              <a:tabLst>
                <a:tab pos="1256665" algn="l"/>
              </a:tabLst>
            </a:pPr>
            <a:r>
              <a:rPr sz="1100" spc="-425" dirty="0">
                <a:latin typeface="Arial MT"/>
                <a:cs typeface="Arial MT"/>
              </a:rPr>
              <a:t>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425" dirty="0">
                <a:latin typeface="Arial MT"/>
                <a:cs typeface="Arial MT"/>
              </a:rPr>
              <a:t>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32987" y="2367901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Properties</a:t>
            </a:r>
            <a:r>
              <a:rPr spc="80" dirty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dirty="0"/>
              <a:t>fuzzy</a:t>
            </a:r>
            <a:r>
              <a:rPr spc="80" dirty="0"/>
              <a:t> </a:t>
            </a:r>
            <a:r>
              <a:rPr spc="-20"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608062"/>
            <a:ext cx="3175635" cy="22136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Commutativity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821814" marR="633095" algn="ctr">
              <a:lnSpc>
                <a:spcPct val="102699"/>
              </a:lnSpc>
              <a:spcBef>
                <a:spcPts val="1195"/>
              </a:spcBef>
            </a:pPr>
            <a:r>
              <a:rPr sz="1100" spc="-55" dirty="0">
                <a:latin typeface="Arial MT"/>
                <a:cs typeface="Arial MT"/>
              </a:rPr>
              <a:t>A</a:t>
            </a:r>
            <a:r>
              <a:rPr sz="1100" spc="-55" dirty="0">
                <a:latin typeface="Lucida Sans Unicode"/>
                <a:cs typeface="Lucida Sans Unicode"/>
              </a:rPr>
              <a:t>∪</a:t>
            </a:r>
            <a:r>
              <a:rPr sz="1100" spc="-55" dirty="0">
                <a:latin typeface="Arial MT"/>
                <a:cs typeface="Arial MT"/>
              </a:rPr>
              <a:t>B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B</a:t>
            </a:r>
            <a:r>
              <a:rPr sz="1100" spc="-65" dirty="0">
                <a:latin typeface="Lucida Sans Unicode"/>
                <a:cs typeface="Lucida Sans Unicode"/>
              </a:rPr>
              <a:t>∪</a:t>
            </a:r>
            <a:r>
              <a:rPr sz="1100" spc="-65" dirty="0">
                <a:latin typeface="Arial MT"/>
                <a:cs typeface="Arial MT"/>
              </a:rPr>
              <a:t>A </a:t>
            </a:r>
            <a:r>
              <a:rPr sz="1100" spc="-55" dirty="0">
                <a:latin typeface="Arial MT"/>
                <a:cs typeface="Arial MT"/>
              </a:rPr>
              <a:t>A</a:t>
            </a:r>
            <a:r>
              <a:rPr sz="1100" spc="-55" dirty="0">
                <a:latin typeface="Lucida Sans Unicode"/>
                <a:cs typeface="Lucida Sans Unicode"/>
              </a:rPr>
              <a:t>∩</a:t>
            </a:r>
            <a:r>
              <a:rPr sz="1100" spc="-55" dirty="0">
                <a:latin typeface="Arial MT"/>
                <a:cs typeface="Arial MT"/>
              </a:rPr>
              <a:t>B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B</a:t>
            </a:r>
            <a:r>
              <a:rPr sz="1100" spc="-65" dirty="0">
                <a:latin typeface="Lucida Sans Unicode"/>
                <a:cs typeface="Lucida Sans Unicode"/>
              </a:rPr>
              <a:t>∩</a:t>
            </a:r>
            <a:r>
              <a:rPr sz="1100" spc="-65" dirty="0"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100" b="1" dirty="0">
                <a:latin typeface="Arial"/>
                <a:cs typeface="Arial"/>
              </a:rPr>
              <a:t>Associativity</a:t>
            </a:r>
            <a:r>
              <a:rPr sz="1100" b="1" spc="-7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370330" marR="189865" algn="ctr">
              <a:lnSpc>
                <a:spcPct val="102600"/>
              </a:lnSpc>
              <a:spcBef>
                <a:spcPts val="894"/>
              </a:spcBef>
            </a:pP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Arial"/>
                <a:cs typeface="Arial"/>
              </a:rPr>
              <a:t>C</a:t>
            </a:r>
            <a:r>
              <a:rPr sz="1100" spc="50" dirty="0">
                <a:latin typeface="Lucida Sans Unicode"/>
                <a:cs typeface="Lucida Sans Unicode"/>
              </a:rPr>
              <a:t>)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C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Arial"/>
                <a:cs typeface="Arial"/>
              </a:rPr>
              <a:t>C</a:t>
            </a:r>
            <a:r>
              <a:rPr sz="1100" spc="50" dirty="0">
                <a:latin typeface="Lucida Sans Unicode"/>
                <a:cs typeface="Lucida Sans Unicode"/>
              </a:rPr>
              <a:t>)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b="1" spc="-10" dirty="0">
                <a:latin typeface="Arial"/>
                <a:cs typeface="Arial"/>
              </a:rPr>
              <a:t>Distributivity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180465" algn="ctr">
              <a:lnSpc>
                <a:spcPct val="100000"/>
              </a:lnSpc>
              <a:spcBef>
                <a:spcPts val="930"/>
              </a:spcBef>
            </a:pP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Arial"/>
                <a:cs typeface="Arial"/>
              </a:rPr>
              <a:t>C</a:t>
            </a:r>
            <a:r>
              <a:rPr sz="1100" spc="50" dirty="0">
                <a:latin typeface="Lucida Sans Unicode"/>
                <a:cs typeface="Lucida Sans Unicode"/>
              </a:rPr>
              <a:t>)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spc="25" dirty="0">
                <a:latin typeface="Arial"/>
                <a:cs typeface="Arial"/>
              </a:rPr>
              <a:t>C</a:t>
            </a:r>
            <a:r>
              <a:rPr sz="1100" spc="2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1180465" algn="ctr">
              <a:lnSpc>
                <a:spcPct val="100000"/>
              </a:lnSpc>
              <a:spcBef>
                <a:spcPts val="35"/>
              </a:spcBef>
            </a:pP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50" dirty="0">
                <a:latin typeface="Arial"/>
                <a:cs typeface="Arial"/>
              </a:rPr>
              <a:t>C</a:t>
            </a:r>
            <a:r>
              <a:rPr sz="1100" spc="50" dirty="0">
                <a:latin typeface="Lucida Sans Unicode"/>
                <a:cs typeface="Lucida Sans Unicode"/>
              </a:rPr>
              <a:t>)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spc="25" dirty="0">
                <a:latin typeface="Arial"/>
                <a:cs typeface="Arial"/>
              </a:rPr>
              <a:t>C</a:t>
            </a:r>
            <a:r>
              <a:rPr sz="1100" spc="2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Properties</a:t>
            </a:r>
            <a:r>
              <a:rPr spc="80" dirty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dirty="0"/>
              <a:t>fuzzy</a:t>
            </a:r>
            <a:r>
              <a:rPr spc="80" dirty="0"/>
              <a:t> </a:t>
            </a:r>
            <a:r>
              <a:rPr spc="-20"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76960"/>
            <a:ext cx="965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Idempotence</a:t>
            </a:r>
            <a:r>
              <a:rPr sz="1100" b="1" spc="-7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3358" y="651623"/>
            <a:ext cx="641350" cy="708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24130" marR="16510" algn="just">
              <a:lnSpc>
                <a:spcPct val="102600"/>
              </a:lnSpc>
            </a:pPr>
            <a:r>
              <a:rPr sz="1100" i="1" spc="-15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∩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15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540" dirty="0">
                <a:latin typeface="Lucida Sans Unicode"/>
                <a:cs typeface="Lucida Sans Unicode"/>
              </a:rPr>
              <a:t>∅</a:t>
            </a:r>
            <a:r>
              <a:rPr sz="1100" spc="-175" dirty="0">
                <a:latin typeface="Lucida Sans Unicode"/>
                <a:cs typeface="Lucida Sans Unicode"/>
              </a:rPr>
              <a:t> </a:t>
            </a:r>
            <a:r>
              <a:rPr sz="1100" i="1" spc="-15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∪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540" dirty="0">
                <a:latin typeface="Lucida Sans Unicode"/>
                <a:cs typeface="Lucida Sans Unicode"/>
              </a:rPr>
              <a:t>∅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15" dirty="0">
                <a:latin typeface="Arial"/>
                <a:cs typeface="Arial"/>
              </a:rPr>
              <a:t>A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15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∩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540" dirty="0">
                <a:latin typeface="Lucida Sans Unicode"/>
                <a:cs typeface="Lucida Sans Unicode"/>
              </a:rPr>
              <a:t>∅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540" dirty="0">
                <a:latin typeface="Lucida Sans Unicode"/>
                <a:cs typeface="Lucida Sans Unicode"/>
              </a:rPr>
              <a:t>∅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44" y="1442502"/>
            <a:ext cx="3097530" cy="1737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Transitivity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326515" algn="ctr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⊆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spc="-40" dirty="0">
                <a:latin typeface="Arial"/>
                <a:cs typeface="Arial"/>
              </a:rPr>
              <a:t>B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⊆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⊆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844"/>
              </a:spcBef>
            </a:pPr>
            <a:r>
              <a:rPr sz="1100" b="1" spc="-10" dirty="0">
                <a:latin typeface="Arial"/>
                <a:cs typeface="Arial"/>
              </a:rPr>
              <a:t>Involution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335405" algn="ctr">
              <a:lnSpc>
                <a:spcPct val="100000"/>
              </a:lnSpc>
              <a:spcBef>
                <a:spcPts val="845"/>
              </a:spcBef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c</a:t>
            </a:r>
            <a:r>
              <a:rPr sz="1200" i="1" spc="-195" baseline="27777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200" i="1" baseline="27777" dirty="0">
                <a:latin typeface="Arial"/>
                <a:cs typeface="Arial"/>
              </a:rPr>
              <a:t>c</a:t>
            </a:r>
            <a:r>
              <a:rPr sz="1200" i="1" spc="307" baseline="27777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840"/>
              </a:spcBef>
            </a:pPr>
            <a:r>
              <a:rPr sz="1100" b="1" dirty="0">
                <a:latin typeface="Arial"/>
                <a:cs typeface="Arial"/>
              </a:rPr>
              <a:t>De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Morgan’s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law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323340" algn="ctr">
              <a:lnSpc>
                <a:spcPct val="100000"/>
              </a:lnSpc>
              <a:spcBef>
                <a:spcPts val="845"/>
              </a:spcBef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200" i="1" baseline="27777" dirty="0">
                <a:latin typeface="Arial"/>
                <a:cs typeface="Arial"/>
              </a:rPr>
              <a:t>c</a:t>
            </a:r>
            <a:r>
              <a:rPr sz="1200" i="1" spc="292" baseline="27777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c</a:t>
            </a:r>
            <a:r>
              <a:rPr sz="1200" i="1" spc="187" baseline="27777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200" i="1" spc="-37" baseline="27777" dirty="0">
                <a:latin typeface="Arial"/>
                <a:cs typeface="Arial"/>
              </a:rPr>
              <a:t>c</a:t>
            </a:r>
            <a:endParaRPr sz="1200" baseline="27777">
              <a:latin typeface="Arial"/>
              <a:cs typeface="Arial"/>
            </a:endParaRPr>
          </a:p>
          <a:p>
            <a:pPr marL="1323340" algn="ctr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200" i="1" baseline="27777" dirty="0">
                <a:latin typeface="Arial"/>
                <a:cs typeface="Arial"/>
              </a:rPr>
              <a:t>c</a:t>
            </a:r>
            <a:r>
              <a:rPr sz="1200" i="1" spc="292" baseline="27777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c</a:t>
            </a:r>
            <a:r>
              <a:rPr sz="1200" i="1" spc="187" baseline="27777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200" i="1" spc="-37" baseline="27777" dirty="0">
                <a:latin typeface="Arial"/>
                <a:cs typeface="Arial"/>
              </a:rPr>
              <a:t>c</a:t>
            </a:r>
            <a:endParaRPr sz="1200" baseline="27777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56" y="1161185"/>
            <a:ext cx="3939540" cy="71564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637030" marR="5080" indent="-1624330">
              <a:lnSpc>
                <a:spcPts val="2460"/>
              </a:lnSpc>
              <a:spcBef>
                <a:spcPts val="610"/>
              </a:spcBef>
            </a:pPr>
            <a:r>
              <a:rPr sz="2450" dirty="0">
                <a:solidFill>
                  <a:srgbClr val="EC008C"/>
                </a:solidFill>
              </a:rPr>
              <a:t>Few</a:t>
            </a:r>
            <a:r>
              <a:rPr sz="2450" spc="55" dirty="0">
                <a:solidFill>
                  <a:srgbClr val="EC008C"/>
                </a:solidFill>
              </a:rPr>
              <a:t> </a:t>
            </a:r>
            <a:r>
              <a:rPr sz="2450" dirty="0">
                <a:solidFill>
                  <a:srgbClr val="EC008C"/>
                </a:solidFill>
              </a:rPr>
              <a:t>Illustrations</a:t>
            </a:r>
            <a:r>
              <a:rPr sz="2450" spc="55" dirty="0">
                <a:solidFill>
                  <a:srgbClr val="EC008C"/>
                </a:solidFill>
              </a:rPr>
              <a:t> </a:t>
            </a:r>
            <a:r>
              <a:rPr sz="2450" dirty="0">
                <a:solidFill>
                  <a:srgbClr val="EC008C"/>
                </a:solidFill>
              </a:rPr>
              <a:t>on</a:t>
            </a:r>
            <a:r>
              <a:rPr sz="2450" spc="50" dirty="0">
                <a:solidFill>
                  <a:srgbClr val="EC008C"/>
                </a:solidFill>
              </a:rPr>
              <a:t> </a:t>
            </a:r>
            <a:r>
              <a:rPr sz="2450" spc="-10" dirty="0">
                <a:solidFill>
                  <a:srgbClr val="EC008C"/>
                </a:solidFill>
              </a:rPr>
              <a:t>Fuzzy </a:t>
            </a:r>
            <a:r>
              <a:rPr sz="2450" spc="-20" dirty="0">
                <a:solidFill>
                  <a:srgbClr val="EC008C"/>
                </a:solidFill>
              </a:rPr>
              <a:t>Sets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65" dirty="0"/>
              <a:t> </a:t>
            </a:r>
            <a:r>
              <a:rPr dirty="0"/>
              <a:t>1:</a:t>
            </a:r>
            <a:r>
              <a:rPr spc="180" dirty="0"/>
              <a:t> </a:t>
            </a:r>
            <a:r>
              <a:rPr dirty="0"/>
              <a:t>Fuzzy</a:t>
            </a:r>
            <a:r>
              <a:rPr spc="70" dirty="0"/>
              <a:t> </a:t>
            </a:r>
            <a:r>
              <a:rPr dirty="0"/>
              <a:t>Set</a:t>
            </a:r>
            <a:r>
              <a:rPr spc="70" dirty="0"/>
              <a:t> </a:t>
            </a:r>
            <a:r>
              <a:rPr spc="-10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707833"/>
            <a:ext cx="433260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over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universe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discourse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X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209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respectively.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Two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MFs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209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are shown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graphically.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0380" y="1449552"/>
            <a:ext cx="1435100" cy="932180"/>
            <a:chOff x="760380" y="1449552"/>
            <a:chExt cx="1435100" cy="932180"/>
          </a:xfrm>
        </p:grpSpPr>
        <p:sp>
          <p:nvSpPr>
            <p:cNvPr id="5" name="object 5"/>
            <p:cNvSpPr/>
            <p:nvPr/>
          </p:nvSpPr>
          <p:spPr>
            <a:xfrm>
              <a:off x="791089" y="1534001"/>
              <a:ext cx="1320165" cy="816610"/>
            </a:xfrm>
            <a:custGeom>
              <a:avLst/>
              <a:gdLst/>
              <a:ahLst/>
              <a:cxnLst/>
              <a:rect l="l" t="t" r="r" b="b"/>
              <a:pathLst>
                <a:path w="1320164" h="816610">
                  <a:moveTo>
                    <a:pt x="0" y="0"/>
                  </a:moveTo>
                  <a:lnTo>
                    <a:pt x="0" y="816419"/>
                  </a:lnTo>
                  <a:lnTo>
                    <a:pt x="1319561" y="816419"/>
                  </a:lnTo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0374" y="1449552"/>
              <a:ext cx="1435100" cy="932180"/>
            </a:xfrm>
            <a:custGeom>
              <a:avLst/>
              <a:gdLst/>
              <a:ahLst/>
              <a:cxnLst/>
              <a:rect l="l" t="t" r="r" b="b"/>
              <a:pathLst>
                <a:path w="1435100" h="932180">
                  <a:moveTo>
                    <a:pt x="61417" y="92125"/>
                  </a:moveTo>
                  <a:lnTo>
                    <a:pt x="30708" y="0"/>
                  </a:lnTo>
                  <a:lnTo>
                    <a:pt x="0" y="92125"/>
                  </a:lnTo>
                  <a:lnTo>
                    <a:pt x="61417" y="92125"/>
                  </a:lnTo>
                  <a:close/>
                </a:path>
                <a:path w="1435100" h="932180">
                  <a:moveTo>
                    <a:pt x="1434719" y="900874"/>
                  </a:moveTo>
                  <a:lnTo>
                    <a:pt x="1342593" y="870165"/>
                  </a:lnTo>
                  <a:lnTo>
                    <a:pt x="1342593" y="931583"/>
                  </a:lnTo>
                  <a:lnTo>
                    <a:pt x="1434719" y="900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1089" y="1917528"/>
              <a:ext cx="1217295" cy="433070"/>
            </a:xfrm>
            <a:custGeom>
              <a:avLst/>
              <a:gdLst/>
              <a:ahLst/>
              <a:cxnLst/>
              <a:rect l="l" t="t" r="r" b="b"/>
              <a:pathLst>
                <a:path w="1217295" h="433069">
                  <a:moveTo>
                    <a:pt x="0" y="0"/>
                  </a:moveTo>
                  <a:lnTo>
                    <a:pt x="397800" y="0"/>
                  </a:lnTo>
                  <a:lnTo>
                    <a:pt x="631837" y="432892"/>
                  </a:lnTo>
                </a:path>
                <a:path w="1217295" h="433069">
                  <a:moveTo>
                    <a:pt x="865784" y="432892"/>
                  </a:moveTo>
                  <a:lnTo>
                    <a:pt x="1099813" y="0"/>
                  </a:lnTo>
                  <a:lnTo>
                    <a:pt x="1216786" y="0"/>
                  </a:lnTo>
                </a:path>
              </a:pathLst>
            </a:custGeom>
            <a:ln w="990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8889" y="1917528"/>
              <a:ext cx="702310" cy="433070"/>
            </a:xfrm>
            <a:custGeom>
              <a:avLst/>
              <a:gdLst/>
              <a:ahLst/>
              <a:cxnLst/>
              <a:rect l="l" t="t" r="r" b="b"/>
              <a:pathLst>
                <a:path w="702310" h="433069">
                  <a:moveTo>
                    <a:pt x="0" y="0"/>
                  </a:moveTo>
                  <a:lnTo>
                    <a:pt x="0" y="432892"/>
                  </a:lnTo>
                </a:path>
                <a:path w="702310" h="433069">
                  <a:moveTo>
                    <a:pt x="700692" y="2443"/>
                  </a:moveTo>
                  <a:lnTo>
                    <a:pt x="702013" y="432892"/>
                  </a:lnTo>
                </a:path>
              </a:pathLst>
            </a:custGeom>
            <a:ln w="9905">
              <a:solidFill>
                <a:srgbClr val="2313E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3384" y="2039929"/>
            <a:ext cx="171450" cy="29972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50" spc="-10" dirty="0">
                <a:solidFill>
                  <a:srgbClr val="C00000"/>
                </a:solidFill>
                <a:latin typeface="Times New Roman"/>
                <a:cs typeface="Times New Roman"/>
              </a:rPr>
              <a:t>µ</a:t>
            </a:r>
            <a:r>
              <a:rPr sz="900" spc="-15" baseline="-13888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950" spc="-10" dirty="0">
                <a:solidFill>
                  <a:srgbClr val="C00000"/>
                </a:solidFill>
                <a:latin typeface="Times New Roman"/>
                <a:cs typeface="Times New Roman"/>
              </a:rPr>
              <a:t>(x)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054" y="1823925"/>
            <a:ext cx="45720" cy="181610"/>
            <a:chOff x="552054" y="1823925"/>
            <a:chExt cx="45720" cy="181610"/>
          </a:xfrm>
        </p:grpSpPr>
        <p:sp>
          <p:nvSpPr>
            <p:cNvPr id="11" name="object 11"/>
            <p:cNvSpPr/>
            <p:nvPr/>
          </p:nvSpPr>
          <p:spPr>
            <a:xfrm>
              <a:off x="574841" y="1886580"/>
              <a:ext cx="0" cy="118745"/>
            </a:xfrm>
            <a:custGeom>
              <a:avLst/>
              <a:gdLst/>
              <a:ahLst/>
              <a:cxnLst/>
              <a:rect l="l" t="t" r="r" b="b"/>
              <a:pathLst>
                <a:path h="118744">
                  <a:moveTo>
                    <a:pt x="0" y="11869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054" y="1823925"/>
              <a:ext cx="45720" cy="68580"/>
            </a:xfrm>
            <a:custGeom>
              <a:avLst/>
              <a:gdLst/>
              <a:ahLst/>
              <a:cxnLst/>
              <a:rect l="l" t="t" r="r" b="b"/>
              <a:pathLst>
                <a:path w="45720" h="68580">
                  <a:moveTo>
                    <a:pt x="22787" y="0"/>
                  </a:moveTo>
                  <a:lnTo>
                    <a:pt x="0" y="68351"/>
                  </a:lnTo>
                  <a:lnTo>
                    <a:pt x="45570" y="68351"/>
                  </a:lnTo>
                  <a:lnTo>
                    <a:pt x="227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340624" y="2532583"/>
            <a:ext cx="234315" cy="45720"/>
            <a:chOff x="1340624" y="2532583"/>
            <a:chExt cx="234315" cy="45720"/>
          </a:xfrm>
        </p:grpSpPr>
        <p:sp>
          <p:nvSpPr>
            <p:cNvPr id="14" name="object 14"/>
            <p:cNvSpPr/>
            <p:nvPr/>
          </p:nvSpPr>
          <p:spPr>
            <a:xfrm>
              <a:off x="1340624" y="2555370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2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06219" y="2532583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80" h="45719">
                  <a:moveTo>
                    <a:pt x="0" y="0"/>
                  </a:moveTo>
                  <a:lnTo>
                    <a:pt x="0" y="45570"/>
                  </a:lnTo>
                  <a:lnTo>
                    <a:pt x="68351" y="22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80997" y="2316929"/>
            <a:ext cx="916305" cy="301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5095" marR="55880" indent="-74930">
              <a:lnSpc>
                <a:spcPct val="120600"/>
              </a:lnSpc>
              <a:spcBef>
                <a:spcPts val="90"/>
              </a:spcBef>
              <a:tabLst>
                <a:tab pos="310515" algn="l"/>
                <a:tab pos="541655" algn="l"/>
                <a:tab pos="775970" algn="l"/>
              </a:tabLst>
            </a:pPr>
            <a:r>
              <a:rPr sz="750" spc="-25" dirty="0">
                <a:latin typeface="Times New Roman"/>
                <a:cs typeface="Times New Roman"/>
              </a:rPr>
              <a:t>a</a:t>
            </a:r>
            <a:r>
              <a:rPr sz="750" spc="-37" baseline="-11111" dirty="0">
                <a:latin typeface="Times New Roman"/>
                <a:cs typeface="Times New Roman"/>
              </a:rPr>
              <a:t>1</a:t>
            </a:r>
            <a:r>
              <a:rPr sz="750" baseline="-11111" dirty="0">
                <a:latin typeface="Times New Roman"/>
                <a:cs typeface="Times New Roman"/>
              </a:rPr>
              <a:t>		</a:t>
            </a:r>
            <a:r>
              <a:rPr sz="750" spc="-25" dirty="0">
                <a:latin typeface="Times New Roman"/>
                <a:cs typeface="Times New Roman"/>
              </a:rPr>
              <a:t>a</a:t>
            </a:r>
            <a:r>
              <a:rPr sz="750" spc="-37" baseline="-11111" dirty="0">
                <a:latin typeface="Times New Roman"/>
                <a:cs typeface="Times New Roman"/>
              </a:rPr>
              <a:t>2</a:t>
            </a:r>
            <a:r>
              <a:rPr sz="750" baseline="-11111" dirty="0">
                <a:latin typeface="Times New Roman"/>
                <a:cs typeface="Times New Roman"/>
              </a:rPr>
              <a:t>	</a:t>
            </a:r>
            <a:r>
              <a:rPr sz="750" spc="-25" dirty="0">
                <a:latin typeface="Times New Roman"/>
                <a:cs typeface="Times New Roman"/>
              </a:rPr>
              <a:t>a</a:t>
            </a:r>
            <a:r>
              <a:rPr sz="750" spc="-37" baseline="-11111" dirty="0">
                <a:latin typeface="Times New Roman"/>
                <a:cs typeface="Times New Roman"/>
              </a:rPr>
              <a:t>3</a:t>
            </a:r>
            <a:r>
              <a:rPr sz="750" baseline="-11111" dirty="0">
                <a:latin typeface="Times New Roman"/>
                <a:cs typeface="Times New Roman"/>
              </a:rPr>
              <a:t>	</a:t>
            </a:r>
            <a:r>
              <a:rPr sz="750" spc="-25" dirty="0">
                <a:latin typeface="Times New Roman"/>
                <a:cs typeface="Times New Roman"/>
              </a:rPr>
              <a:t>a</a:t>
            </a:r>
            <a:r>
              <a:rPr sz="750" spc="-37" baseline="-11111" dirty="0">
                <a:latin typeface="Times New Roman"/>
                <a:cs typeface="Times New Roman"/>
              </a:rPr>
              <a:t>4</a:t>
            </a:r>
            <a:r>
              <a:rPr sz="750" spc="750" baseline="-11111" dirty="0">
                <a:latin typeface="Times New Roman"/>
                <a:cs typeface="Times New Roman"/>
              </a:rPr>
              <a:t> </a:t>
            </a:r>
            <a:r>
              <a:rPr sz="750" spc="-50" dirty="0">
                <a:latin typeface="Times New Roman"/>
                <a:cs typeface="Times New Roman"/>
              </a:rPr>
              <a:t>x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626753" y="1449139"/>
            <a:ext cx="1435100" cy="932180"/>
            <a:chOff x="2626753" y="1449139"/>
            <a:chExt cx="1435100" cy="932180"/>
          </a:xfrm>
        </p:grpSpPr>
        <p:sp>
          <p:nvSpPr>
            <p:cNvPr id="18" name="object 18"/>
            <p:cNvSpPr/>
            <p:nvPr/>
          </p:nvSpPr>
          <p:spPr>
            <a:xfrm>
              <a:off x="2657462" y="1533588"/>
              <a:ext cx="1320165" cy="816610"/>
            </a:xfrm>
            <a:custGeom>
              <a:avLst/>
              <a:gdLst/>
              <a:ahLst/>
              <a:cxnLst/>
              <a:rect l="l" t="t" r="r" b="b"/>
              <a:pathLst>
                <a:path w="1320164" h="816610">
                  <a:moveTo>
                    <a:pt x="0" y="0"/>
                  </a:moveTo>
                  <a:lnTo>
                    <a:pt x="0" y="816444"/>
                  </a:lnTo>
                  <a:lnTo>
                    <a:pt x="1319561" y="816444"/>
                  </a:lnTo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26753" y="1449146"/>
              <a:ext cx="1435100" cy="932180"/>
            </a:xfrm>
            <a:custGeom>
              <a:avLst/>
              <a:gdLst/>
              <a:ahLst/>
              <a:cxnLst/>
              <a:rect l="l" t="t" r="r" b="b"/>
              <a:pathLst>
                <a:path w="1435100" h="932180">
                  <a:moveTo>
                    <a:pt x="61417" y="92125"/>
                  </a:moveTo>
                  <a:lnTo>
                    <a:pt x="30708" y="0"/>
                  </a:lnTo>
                  <a:lnTo>
                    <a:pt x="0" y="92125"/>
                  </a:lnTo>
                  <a:lnTo>
                    <a:pt x="61417" y="92125"/>
                  </a:lnTo>
                  <a:close/>
                </a:path>
                <a:path w="1435100" h="932180">
                  <a:moveTo>
                    <a:pt x="1434719" y="900887"/>
                  </a:moveTo>
                  <a:lnTo>
                    <a:pt x="1342593" y="870178"/>
                  </a:lnTo>
                  <a:lnTo>
                    <a:pt x="1342593" y="931595"/>
                  </a:lnTo>
                  <a:lnTo>
                    <a:pt x="1434719" y="900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74797" y="1952620"/>
              <a:ext cx="1088390" cy="397510"/>
            </a:xfrm>
            <a:custGeom>
              <a:avLst/>
              <a:gdLst/>
              <a:ahLst/>
              <a:cxnLst/>
              <a:rect l="l" t="t" r="r" b="b"/>
              <a:pathLst>
                <a:path w="1088389" h="397510">
                  <a:moveTo>
                    <a:pt x="0" y="397412"/>
                  </a:moveTo>
                  <a:lnTo>
                    <a:pt x="152057" y="0"/>
                  </a:lnTo>
                  <a:lnTo>
                    <a:pt x="444614" y="0"/>
                  </a:lnTo>
                  <a:lnTo>
                    <a:pt x="620115" y="397412"/>
                  </a:lnTo>
                  <a:lnTo>
                    <a:pt x="795616" y="0"/>
                  </a:lnTo>
                  <a:lnTo>
                    <a:pt x="1088091" y="0"/>
                  </a:lnTo>
                </a:path>
              </a:pathLst>
            </a:custGeom>
            <a:ln w="990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22149" y="1952620"/>
              <a:ext cx="648335" cy="397510"/>
            </a:xfrm>
            <a:custGeom>
              <a:avLst/>
              <a:gdLst/>
              <a:ahLst/>
              <a:cxnLst/>
              <a:rect l="l" t="t" r="r" b="b"/>
              <a:pathLst>
                <a:path w="648335" h="397510">
                  <a:moveTo>
                    <a:pt x="0" y="12382"/>
                  </a:moveTo>
                  <a:lnTo>
                    <a:pt x="4705" y="397412"/>
                  </a:lnTo>
                </a:path>
                <a:path w="648335" h="397510">
                  <a:moveTo>
                    <a:pt x="297262" y="0"/>
                  </a:moveTo>
                  <a:lnTo>
                    <a:pt x="297262" y="397412"/>
                  </a:lnTo>
                </a:path>
                <a:path w="648335" h="397510">
                  <a:moveTo>
                    <a:pt x="646118" y="4895"/>
                  </a:moveTo>
                  <a:lnTo>
                    <a:pt x="648265" y="397412"/>
                  </a:lnTo>
                </a:path>
              </a:pathLst>
            </a:custGeom>
            <a:ln w="9905">
              <a:solidFill>
                <a:srgbClr val="2313E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349757" y="2041762"/>
            <a:ext cx="170815" cy="2952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50" spc="-10" dirty="0">
                <a:solidFill>
                  <a:srgbClr val="00AF50"/>
                </a:solidFill>
                <a:latin typeface="Times New Roman"/>
                <a:cs typeface="Times New Roman"/>
              </a:rPr>
              <a:t>µ</a:t>
            </a:r>
            <a:r>
              <a:rPr sz="900" spc="-15" baseline="-13888" dirty="0">
                <a:solidFill>
                  <a:srgbClr val="00AF50"/>
                </a:solidFill>
                <a:latin typeface="Times New Roman"/>
                <a:cs typeface="Times New Roman"/>
              </a:rPr>
              <a:t>B</a:t>
            </a:r>
            <a:r>
              <a:rPr sz="950" spc="-10" dirty="0">
                <a:solidFill>
                  <a:srgbClr val="00AF50"/>
                </a:solidFill>
                <a:latin typeface="Times New Roman"/>
                <a:cs typeface="Times New Roman"/>
              </a:rPr>
              <a:t>(x)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18397" y="1823537"/>
            <a:ext cx="45720" cy="181610"/>
            <a:chOff x="2418397" y="1823537"/>
            <a:chExt cx="45720" cy="181610"/>
          </a:xfrm>
        </p:grpSpPr>
        <p:sp>
          <p:nvSpPr>
            <p:cNvPr id="24" name="object 24"/>
            <p:cNvSpPr/>
            <p:nvPr/>
          </p:nvSpPr>
          <p:spPr>
            <a:xfrm>
              <a:off x="2441181" y="1886192"/>
              <a:ext cx="0" cy="118745"/>
            </a:xfrm>
            <a:custGeom>
              <a:avLst/>
              <a:gdLst/>
              <a:ahLst/>
              <a:cxnLst/>
              <a:rect l="l" t="t" r="r" b="b"/>
              <a:pathLst>
                <a:path h="118744">
                  <a:moveTo>
                    <a:pt x="0" y="11869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18397" y="1823537"/>
              <a:ext cx="45720" cy="68580"/>
            </a:xfrm>
            <a:custGeom>
              <a:avLst/>
              <a:gdLst/>
              <a:ahLst/>
              <a:cxnLst/>
              <a:rect l="l" t="t" r="r" b="b"/>
              <a:pathLst>
                <a:path w="45719" h="68580">
                  <a:moveTo>
                    <a:pt x="22783" y="0"/>
                  </a:moveTo>
                  <a:lnTo>
                    <a:pt x="0" y="68351"/>
                  </a:lnTo>
                  <a:lnTo>
                    <a:pt x="45567" y="68351"/>
                  </a:lnTo>
                  <a:lnTo>
                    <a:pt x="227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206914" y="2532196"/>
            <a:ext cx="234315" cy="45720"/>
            <a:chOff x="3206914" y="2532196"/>
            <a:chExt cx="234315" cy="45720"/>
          </a:xfrm>
        </p:grpSpPr>
        <p:sp>
          <p:nvSpPr>
            <p:cNvPr id="27" name="object 27"/>
            <p:cNvSpPr/>
            <p:nvPr/>
          </p:nvSpPr>
          <p:spPr>
            <a:xfrm>
              <a:off x="3206914" y="2554979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3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72592" y="2532196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79" h="45719">
                  <a:moveTo>
                    <a:pt x="0" y="0"/>
                  </a:moveTo>
                  <a:lnTo>
                    <a:pt x="0" y="45567"/>
                  </a:lnTo>
                  <a:lnTo>
                    <a:pt x="68351" y="22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739650" y="2317319"/>
            <a:ext cx="843280" cy="30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43180" indent="-282575">
              <a:lnSpc>
                <a:spcPct val="120200"/>
              </a:lnSpc>
              <a:spcBef>
                <a:spcPts val="95"/>
              </a:spcBef>
              <a:tabLst>
                <a:tab pos="292100" algn="l"/>
              </a:tabLst>
            </a:pPr>
            <a:r>
              <a:rPr sz="750" spc="-25" dirty="0">
                <a:latin typeface="Times New Roman"/>
                <a:cs typeface="Times New Roman"/>
              </a:rPr>
              <a:t>b</a:t>
            </a:r>
            <a:r>
              <a:rPr sz="750" spc="-37" baseline="-11111" dirty="0">
                <a:latin typeface="Times New Roman"/>
                <a:cs typeface="Times New Roman"/>
              </a:rPr>
              <a:t>1</a:t>
            </a:r>
            <a:r>
              <a:rPr sz="750" baseline="-11111" dirty="0">
                <a:latin typeface="Times New Roman"/>
                <a:cs typeface="Times New Roman"/>
              </a:rPr>
              <a:t>	</a:t>
            </a:r>
            <a:r>
              <a:rPr sz="750" baseline="11111" dirty="0">
                <a:latin typeface="Times New Roman"/>
                <a:cs typeface="Times New Roman"/>
              </a:rPr>
              <a:t>a</a:t>
            </a:r>
            <a:r>
              <a:rPr sz="300" dirty="0">
                <a:latin typeface="Times New Roman"/>
                <a:cs typeface="Times New Roman"/>
              </a:rPr>
              <a:t>1</a:t>
            </a:r>
            <a:r>
              <a:rPr sz="750" baseline="11111" dirty="0">
                <a:latin typeface="Times New Roman"/>
                <a:cs typeface="Times New Roman"/>
              </a:rPr>
              <a:t>=b</a:t>
            </a:r>
            <a:r>
              <a:rPr sz="300" dirty="0">
                <a:latin typeface="Times New Roman"/>
                <a:cs typeface="Times New Roman"/>
              </a:rPr>
              <a:t>2</a:t>
            </a:r>
            <a:r>
              <a:rPr sz="300" spc="250" dirty="0">
                <a:latin typeface="Times New Roman"/>
                <a:cs typeface="Times New Roman"/>
              </a:rPr>
              <a:t>  </a:t>
            </a:r>
            <a:r>
              <a:rPr sz="750" baseline="11111" dirty="0">
                <a:latin typeface="Times New Roman"/>
                <a:cs typeface="Times New Roman"/>
              </a:rPr>
              <a:t>a</a:t>
            </a:r>
            <a:r>
              <a:rPr sz="300" dirty="0">
                <a:latin typeface="Times New Roman"/>
                <a:cs typeface="Times New Roman"/>
              </a:rPr>
              <a:t>2</a:t>
            </a:r>
            <a:r>
              <a:rPr sz="750" baseline="11111" dirty="0">
                <a:latin typeface="Times New Roman"/>
                <a:cs typeface="Times New Roman"/>
              </a:rPr>
              <a:t>=b</a:t>
            </a:r>
            <a:r>
              <a:rPr sz="300" dirty="0">
                <a:latin typeface="Times New Roman"/>
                <a:cs typeface="Times New Roman"/>
              </a:rPr>
              <a:t>3</a:t>
            </a:r>
            <a:r>
              <a:rPr sz="300" spc="459" dirty="0">
                <a:latin typeface="Times New Roman"/>
                <a:cs typeface="Times New Roman"/>
              </a:rPr>
              <a:t> </a:t>
            </a:r>
            <a:r>
              <a:rPr sz="750" spc="-25" dirty="0">
                <a:latin typeface="Times New Roman"/>
                <a:cs typeface="Times New Roman"/>
              </a:rPr>
              <a:t>a</a:t>
            </a:r>
            <a:r>
              <a:rPr sz="750" spc="-37" baseline="-11111" dirty="0">
                <a:latin typeface="Times New Roman"/>
                <a:cs typeface="Times New Roman"/>
              </a:rPr>
              <a:t>4</a:t>
            </a:r>
            <a:r>
              <a:rPr sz="750" spc="750" baseline="-11111" dirty="0">
                <a:latin typeface="Times New Roman"/>
                <a:cs typeface="Times New Roman"/>
              </a:rPr>
              <a:t> </a:t>
            </a:r>
            <a:r>
              <a:rPr sz="750" spc="-50" dirty="0">
                <a:latin typeface="Times New Roman"/>
                <a:cs typeface="Times New Roman"/>
              </a:rPr>
              <a:t>x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65" dirty="0"/>
              <a:t> </a:t>
            </a:r>
            <a:r>
              <a:rPr dirty="0"/>
              <a:t>1:</a:t>
            </a:r>
            <a:r>
              <a:rPr spc="180" dirty="0"/>
              <a:t> </a:t>
            </a:r>
            <a:r>
              <a:rPr dirty="0"/>
              <a:t>Plotting</a:t>
            </a:r>
            <a:r>
              <a:rPr spc="70" dirty="0"/>
              <a:t> </a:t>
            </a:r>
            <a:r>
              <a:rPr dirty="0"/>
              <a:t>two</a:t>
            </a:r>
            <a:r>
              <a:rPr spc="65" dirty="0"/>
              <a:t> </a:t>
            </a:r>
            <a:r>
              <a:rPr dirty="0"/>
              <a:t>sets</a:t>
            </a:r>
            <a:r>
              <a:rPr spc="70" dirty="0"/>
              <a:t> </a:t>
            </a:r>
            <a:r>
              <a:rPr dirty="0"/>
              <a:t>on</a:t>
            </a:r>
            <a:r>
              <a:rPr spc="70" dirty="0"/>
              <a:t> </a:t>
            </a:r>
            <a:r>
              <a:rPr dirty="0"/>
              <a:t>the</a:t>
            </a:r>
            <a:r>
              <a:rPr spc="65" dirty="0"/>
              <a:t> </a:t>
            </a:r>
            <a:r>
              <a:rPr dirty="0"/>
              <a:t>same</a:t>
            </a:r>
            <a:r>
              <a:rPr spc="70" dirty="0"/>
              <a:t> </a:t>
            </a:r>
            <a:r>
              <a:rPr spc="-10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685849"/>
            <a:ext cx="3641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Let’s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plot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same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graph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74009" y="1207477"/>
            <a:ext cx="1790700" cy="1075055"/>
            <a:chOff x="1474009" y="1207477"/>
            <a:chExt cx="1790700" cy="1075055"/>
          </a:xfrm>
        </p:grpSpPr>
        <p:sp>
          <p:nvSpPr>
            <p:cNvPr id="5" name="object 5"/>
            <p:cNvSpPr/>
            <p:nvPr/>
          </p:nvSpPr>
          <p:spPr>
            <a:xfrm>
              <a:off x="1509442" y="1304918"/>
              <a:ext cx="1657985" cy="942340"/>
            </a:xfrm>
            <a:custGeom>
              <a:avLst/>
              <a:gdLst/>
              <a:ahLst/>
              <a:cxnLst/>
              <a:rect l="l" t="t" r="r" b="b"/>
              <a:pathLst>
                <a:path w="1657985" h="942339">
                  <a:moveTo>
                    <a:pt x="0" y="0"/>
                  </a:moveTo>
                  <a:lnTo>
                    <a:pt x="0" y="942041"/>
                  </a:lnTo>
                  <a:lnTo>
                    <a:pt x="1657569" y="942041"/>
                  </a:lnTo>
                </a:path>
              </a:pathLst>
            </a:custGeom>
            <a:ln w="11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74000" y="1207477"/>
              <a:ext cx="1790700" cy="1075055"/>
            </a:xfrm>
            <a:custGeom>
              <a:avLst/>
              <a:gdLst/>
              <a:ahLst/>
              <a:cxnLst/>
              <a:rect l="l" t="t" r="r" b="b"/>
              <a:pathLst>
                <a:path w="1790700" h="1075055">
                  <a:moveTo>
                    <a:pt x="70866" y="106299"/>
                  </a:moveTo>
                  <a:lnTo>
                    <a:pt x="35433" y="0"/>
                  </a:lnTo>
                  <a:lnTo>
                    <a:pt x="0" y="106299"/>
                  </a:lnTo>
                  <a:lnTo>
                    <a:pt x="70866" y="106299"/>
                  </a:lnTo>
                  <a:close/>
                </a:path>
                <a:path w="1790700" h="1075055">
                  <a:moveTo>
                    <a:pt x="1790446" y="1039482"/>
                  </a:moveTo>
                  <a:lnTo>
                    <a:pt x="1684147" y="1004049"/>
                  </a:lnTo>
                  <a:lnTo>
                    <a:pt x="1684147" y="1074915"/>
                  </a:lnTo>
                  <a:lnTo>
                    <a:pt x="1790446" y="10394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39372" y="1954002"/>
            <a:ext cx="184150" cy="1079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0" dirty="0">
                <a:latin typeface="Times New Roman"/>
                <a:cs typeface="Times New Roman"/>
              </a:rPr>
              <a:t>µ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29696" y="1714160"/>
            <a:ext cx="52705" cy="209550"/>
            <a:chOff x="1329696" y="1714160"/>
            <a:chExt cx="52705" cy="209550"/>
          </a:xfrm>
        </p:grpSpPr>
        <p:sp>
          <p:nvSpPr>
            <p:cNvPr id="9" name="object 9"/>
            <p:cNvSpPr/>
            <p:nvPr/>
          </p:nvSpPr>
          <p:spPr>
            <a:xfrm>
              <a:off x="1355985" y="1786455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60">
                  <a:moveTo>
                    <a:pt x="0" y="1369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29696" y="1714160"/>
              <a:ext cx="52705" cy="79375"/>
            </a:xfrm>
            <a:custGeom>
              <a:avLst/>
              <a:gdLst/>
              <a:ahLst/>
              <a:cxnLst/>
              <a:rect l="l" t="t" r="r" b="b"/>
              <a:pathLst>
                <a:path w="52705" h="79375">
                  <a:moveTo>
                    <a:pt x="26289" y="0"/>
                  </a:moveTo>
                  <a:lnTo>
                    <a:pt x="0" y="78866"/>
                  </a:lnTo>
                  <a:lnTo>
                    <a:pt x="52578" y="78866"/>
                  </a:lnTo>
                  <a:lnTo>
                    <a:pt x="26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75650" y="2391172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latin typeface="Times New Roman"/>
                <a:cs typeface="Times New Roman"/>
              </a:rPr>
              <a:t>x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43455" y="2457148"/>
            <a:ext cx="270510" cy="52705"/>
            <a:chOff x="2143455" y="2457148"/>
            <a:chExt cx="270510" cy="52705"/>
          </a:xfrm>
        </p:grpSpPr>
        <p:sp>
          <p:nvSpPr>
            <p:cNvPr id="13" name="object 13"/>
            <p:cNvSpPr/>
            <p:nvPr/>
          </p:nvSpPr>
          <p:spPr>
            <a:xfrm>
              <a:off x="2143455" y="2483437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19">
                  <a:moveTo>
                    <a:pt x="0" y="0"/>
                  </a:moveTo>
                  <a:lnTo>
                    <a:pt x="19773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34621" y="2457148"/>
              <a:ext cx="79375" cy="52705"/>
            </a:xfrm>
            <a:custGeom>
              <a:avLst/>
              <a:gdLst/>
              <a:ahLst/>
              <a:cxnLst/>
              <a:rect l="l" t="t" r="r" b="b"/>
              <a:pathLst>
                <a:path w="79375" h="52705">
                  <a:moveTo>
                    <a:pt x="0" y="0"/>
                  </a:moveTo>
                  <a:lnTo>
                    <a:pt x="0" y="52578"/>
                  </a:lnTo>
                  <a:lnTo>
                    <a:pt x="78867" y="26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88696" y="2232238"/>
            <a:ext cx="415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88925" algn="l"/>
              </a:tabLst>
            </a:pPr>
            <a:r>
              <a:rPr sz="900" spc="-25" dirty="0">
                <a:latin typeface="Times New Roman"/>
                <a:cs typeface="Times New Roman"/>
              </a:rPr>
              <a:t>b</a:t>
            </a:r>
            <a:r>
              <a:rPr sz="825" spc="-37" baseline="-15151" dirty="0">
                <a:latin typeface="Times New Roman"/>
                <a:cs typeface="Times New Roman"/>
              </a:rPr>
              <a:t>1</a:t>
            </a:r>
            <a:r>
              <a:rPr sz="825" baseline="-15151" dirty="0">
                <a:latin typeface="Times New Roman"/>
                <a:cs typeface="Times New Roman"/>
              </a:rPr>
              <a:t>	</a:t>
            </a:r>
            <a:r>
              <a:rPr sz="900" spc="-25" dirty="0">
                <a:latin typeface="Times New Roman"/>
                <a:cs typeface="Times New Roman"/>
              </a:rPr>
              <a:t>a</a:t>
            </a:r>
            <a:r>
              <a:rPr sz="825" spc="-37" baseline="-15151" dirty="0">
                <a:latin typeface="Times New Roman"/>
                <a:cs typeface="Times New Roman"/>
              </a:rPr>
              <a:t>1</a:t>
            </a:r>
            <a:endParaRPr sz="825" baseline="-15151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37102" y="1761728"/>
            <a:ext cx="1028065" cy="491490"/>
            <a:chOff x="1837102" y="1761728"/>
            <a:chExt cx="1028065" cy="491490"/>
          </a:xfrm>
        </p:grpSpPr>
        <p:sp>
          <p:nvSpPr>
            <p:cNvPr id="17" name="object 17"/>
            <p:cNvSpPr/>
            <p:nvPr/>
          </p:nvSpPr>
          <p:spPr>
            <a:xfrm>
              <a:off x="2697429" y="1767443"/>
              <a:ext cx="162560" cy="480059"/>
            </a:xfrm>
            <a:custGeom>
              <a:avLst/>
              <a:gdLst/>
              <a:ahLst/>
              <a:cxnLst/>
              <a:rect l="l" t="t" r="r" b="b"/>
              <a:pathLst>
                <a:path w="162560" h="480060">
                  <a:moveTo>
                    <a:pt x="0" y="479517"/>
                  </a:moveTo>
                  <a:lnTo>
                    <a:pt x="162020" y="0"/>
                  </a:lnTo>
                </a:path>
              </a:pathLst>
            </a:custGeom>
            <a:ln w="11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42817" y="1773291"/>
              <a:ext cx="1016635" cy="473709"/>
            </a:xfrm>
            <a:custGeom>
              <a:avLst/>
              <a:gdLst/>
              <a:ahLst/>
              <a:cxnLst/>
              <a:rect l="l" t="t" r="r" b="b"/>
              <a:pathLst>
                <a:path w="1016635" h="473710">
                  <a:moveTo>
                    <a:pt x="1013488" y="1533"/>
                  </a:moveTo>
                  <a:lnTo>
                    <a:pt x="1016631" y="473668"/>
                  </a:lnTo>
                </a:path>
                <a:path w="1016635" h="473710">
                  <a:moveTo>
                    <a:pt x="741073" y="7258"/>
                  </a:moveTo>
                  <a:lnTo>
                    <a:pt x="746598" y="473668"/>
                  </a:lnTo>
                </a:path>
                <a:path w="1016635" h="473710">
                  <a:moveTo>
                    <a:pt x="278253" y="1514"/>
                  </a:moveTo>
                  <a:lnTo>
                    <a:pt x="274158" y="473668"/>
                  </a:lnTo>
                </a:path>
                <a:path w="1016635" h="473710">
                  <a:moveTo>
                    <a:pt x="0" y="0"/>
                  </a:moveTo>
                  <a:lnTo>
                    <a:pt x="4124" y="473668"/>
                  </a:lnTo>
                </a:path>
              </a:pathLst>
            </a:custGeom>
            <a:ln w="11429">
              <a:solidFill>
                <a:srgbClr val="2313E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92666" y="1527774"/>
            <a:ext cx="22606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00AF50"/>
                </a:solidFill>
                <a:latin typeface="Times New Roman"/>
                <a:cs typeface="Times New Roman"/>
              </a:rPr>
              <a:t>µ</a:t>
            </a:r>
            <a:r>
              <a:rPr sz="1050" spc="-37" baseline="-11904" dirty="0">
                <a:solidFill>
                  <a:srgbClr val="00AF50"/>
                </a:solidFill>
                <a:latin typeface="Times New Roman"/>
                <a:cs typeface="Times New Roman"/>
              </a:rPr>
              <a:t>A</a:t>
            </a:r>
            <a:endParaRPr sz="1050" baseline="-1190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78317" y="1548252"/>
            <a:ext cx="220979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C00000"/>
                </a:solidFill>
                <a:latin typeface="Times New Roman"/>
                <a:cs typeface="Times New Roman"/>
              </a:rPr>
              <a:t>µ</a:t>
            </a:r>
            <a:r>
              <a:rPr sz="1050" spc="-37" baseline="-11904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endParaRPr sz="1050" baseline="-1190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3381" y="2238620"/>
            <a:ext cx="6337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baseline="3086" dirty="0">
                <a:latin typeface="Times New Roman"/>
                <a:cs typeface="Times New Roman"/>
              </a:rPr>
              <a:t>a</a:t>
            </a:r>
            <a:r>
              <a:rPr sz="825" baseline="-10101" dirty="0">
                <a:latin typeface="Times New Roman"/>
                <a:cs typeface="Times New Roman"/>
              </a:rPr>
              <a:t>2</a:t>
            </a:r>
            <a:r>
              <a:rPr sz="825" spc="442" baseline="-10101" dirty="0">
                <a:latin typeface="Times New Roman"/>
                <a:cs typeface="Times New Roman"/>
              </a:rPr>
              <a:t>  </a:t>
            </a:r>
            <a:r>
              <a:rPr sz="1350" baseline="3086" dirty="0">
                <a:latin typeface="Times New Roman"/>
                <a:cs typeface="Times New Roman"/>
              </a:rPr>
              <a:t>b</a:t>
            </a:r>
            <a:r>
              <a:rPr sz="825" baseline="-10101" dirty="0">
                <a:latin typeface="Times New Roman"/>
                <a:cs typeface="Times New Roman"/>
              </a:rPr>
              <a:t>4</a:t>
            </a:r>
            <a:r>
              <a:rPr sz="825" spc="254" baseline="-10101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</a:t>
            </a:r>
            <a:r>
              <a:rPr sz="825" baseline="-15151" dirty="0">
                <a:latin typeface="Times New Roman"/>
                <a:cs typeface="Times New Roman"/>
              </a:rPr>
              <a:t>3</a:t>
            </a:r>
            <a:r>
              <a:rPr sz="825" spc="419" baseline="-15151" dirty="0">
                <a:latin typeface="Times New Roman"/>
                <a:cs typeface="Times New Roman"/>
              </a:rPr>
              <a:t> </a:t>
            </a:r>
            <a:r>
              <a:rPr sz="1350" spc="-37" baseline="3086" dirty="0">
                <a:latin typeface="Times New Roman"/>
                <a:cs typeface="Times New Roman"/>
              </a:rPr>
              <a:t>a</a:t>
            </a:r>
            <a:r>
              <a:rPr sz="825" spc="-37" baseline="-10101" dirty="0">
                <a:latin typeface="Times New Roman"/>
                <a:cs typeface="Times New Roman"/>
              </a:rPr>
              <a:t>4</a:t>
            </a:r>
            <a:endParaRPr sz="825" baseline="-10101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03727" y="1755689"/>
            <a:ext cx="1746885" cy="504825"/>
            <a:chOff x="1503727" y="1755689"/>
            <a:chExt cx="1746885" cy="504825"/>
          </a:xfrm>
        </p:grpSpPr>
        <p:sp>
          <p:nvSpPr>
            <p:cNvPr id="23" name="object 23"/>
            <p:cNvSpPr/>
            <p:nvPr/>
          </p:nvSpPr>
          <p:spPr>
            <a:xfrm>
              <a:off x="1509442" y="1765309"/>
              <a:ext cx="1741170" cy="478790"/>
            </a:xfrm>
            <a:custGeom>
              <a:avLst/>
              <a:gdLst/>
              <a:ahLst/>
              <a:cxnLst/>
              <a:rect l="l" t="t" r="r" b="b"/>
              <a:pathLst>
                <a:path w="1741170" h="478789">
                  <a:moveTo>
                    <a:pt x="0" y="3086"/>
                  </a:moveTo>
                  <a:lnTo>
                    <a:pt x="333546" y="7734"/>
                  </a:lnTo>
                </a:path>
                <a:path w="1741170" h="478789">
                  <a:moveTo>
                    <a:pt x="26565" y="0"/>
                  </a:moveTo>
                  <a:lnTo>
                    <a:pt x="615819" y="6038"/>
                  </a:lnTo>
                  <a:lnTo>
                    <a:pt x="877471" y="474802"/>
                  </a:lnTo>
                  <a:lnTo>
                    <a:pt x="888425" y="474440"/>
                  </a:lnTo>
                  <a:lnTo>
                    <a:pt x="1191320" y="478193"/>
                  </a:lnTo>
                  <a:lnTo>
                    <a:pt x="1358579" y="1476"/>
                  </a:lnTo>
                </a:path>
                <a:path w="1741170" h="478789">
                  <a:moveTo>
                    <a:pt x="1358579" y="9601"/>
                  </a:moveTo>
                  <a:lnTo>
                    <a:pt x="1741008" y="9601"/>
                  </a:lnTo>
                </a:path>
              </a:pathLst>
            </a:custGeom>
            <a:ln w="1142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09442" y="1761404"/>
              <a:ext cx="1574800" cy="493395"/>
            </a:xfrm>
            <a:custGeom>
              <a:avLst/>
              <a:gdLst/>
              <a:ahLst/>
              <a:cxnLst/>
              <a:rect l="l" t="t" r="r" b="b"/>
              <a:pathLst>
                <a:path w="1574800" h="493394">
                  <a:moveTo>
                    <a:pt x="0" y="493023"/>
                  </a:moveTo>
                  <a:lnTo>
                    <a:pt x="333508" y="13877"/>
                  </a:lnTo>
                  <a:lnTo>
                    <a:pt x="622487" y="19983"/>
                  </a:lnTo>
                  <a:lnTo>
                    <a:pt x="877185" y="492394"/>
                  </a:lnTo>
                  <a:lnTo>
                    <a:pt x="1088545" y="0"/>
                  </a:lnTo>
                  <a:lnTo>
                    <a:pt x="1574511" y="0"/>
                  </a:lnTo>
                </a:path>
              </a:pathLst>
            </a:custGeom>
            <a:ln w="1142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25262" y="1771348"/>
              <a:ext cx="270510" cy="453390"/>
            </a:xfrm>
            <a:custGeom>
              <a:avLst/>
              <a:gdLst/>
              <a:ahLst/>
              <a:cxnLst/>
              <a:rect l="l" t="t" r="r" b="b"/>
              <a:pathLst>
                <a:path w="270510" h="453389">
                  <a:moveTo>
                    <a:pt x="0" y="0"/>
                  </a:moveTo>
                  <a:lnTo>
                    <a:pt x="270224" y="453170"/>
                  </a:lnTo>
                </a:path>
              </a:pathLst>
            </a:custGeom>
            <a:ln w="1142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3239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b="1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Fuzzy</a:t>
            </a:r>
            <a:r>
              <a:rPr sz="14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r>
              <a:rPr sz="14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vs.</a:t>
            </a:r>
            <a:r>
              <a:rPr sz="1400" b="1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Crisp</a:t>
            </a:r>
            <a:r>
              <a:rPr sz="14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916" y="1639225"/>
            <a:ext cx="909319" cy="310515"/>
          </a:xfrm>
          <a:prstGeom prst="rect">
            <a:avLst/>
          </a:prstGeom>
          <a:ln w="6187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335"/>
              </a:spcBef>
            </a:pPr>
            <a:r>
              <a:rPr sz="700" dirty="0">
                <a:latin typeface="Segoe UI"/>
                <a:cs typeface="Segoe UI"/>
              </a:rPr>
              <a:t>Fuzzy</a:t>
            </a:r>
            <a:r>
              <a:rPr sz="700" spc="30" dirty="0">
                <a:latin typeface="Segoe UI"/>
                <a:cs typeface="Segoe UI"/>
              </a:rPr>
              <a:t> </a:t>
            </a:r>
            <a:r>
              <a:rPr sz="700" spc="-10" dirty="0">
                <a:latin typeface="Segoe UI"/>
                <a:cs typeface="Segoe UI"/>
              </a:rPr>
              <a:t>answer</a:t>
            </a:r>
            <a:endParaRPr sz="7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58454" y="1070565"/>
            <a:ext cx="1548130" cy="969010"/>
            <a:chOff x="1858454" y="1070565"/>
            <a:chExt cx="1548130" cy="969010"/>
          </a:xfrm>
        </p:grpSpPr>
        <p:sp>
          <p:nvSpPr>
            <p:cNvPr id="6" name="object 6"/>
            <p:cNvSpPr/>
            <p:nvPr/>
          </p:nvSpPr>
          <p:spPr>
            <a:xfrm>
              <a:off x="1865754" y="1199086"/>
              <a:ext cx="852805" cy="836930"/>
            </a:xfrm>
            <a:custGeom>
              <a:avLst/>
              <a:gdLst/>
              <a:ahLst/>
              <a:cxnLst/>
              <a:rect l="l" t="t" r="r" b="b"/>
              <a:pathLst>
                <a:path w="852805" h="836930">
                  <a:moveTo>
                    <a:pt x="0" y="565167"/>
                  </a:moveTo>
                  <a:lnTo>
                    <a:pt x="736209" y="0"/>
                  </a:lnTo>
                </a:path>
                <a:path w="852805" h="836930">
                  <a:moveTo>
                    <a:pt x="0" y="565167"/>
                  </a:moveTo>
                  <a:lnTo>
                    <a:pt x="852670" y="565167"/>
                  </a:lnTo>
                </a:path>
                <a:path w="852805" h="836930">
                  <a:moveTo>
                    <a:pt x="0" y="565167"/>
                  </a:moveTo>
                  <a:lnTo>
                    <a:pt x="831091" y="836803"/>
                  </a:lnTo>
                </a:path>
              </a:pathLst>
            </a:custGeom>
            <a:ln w="6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61629" y="1466279"/>
              <a:ext cx="775335" cy="298450"/>
            </a:xfrm>
            <a:custGeom>
              <a:avLst/>
              <a:gdLst/>
              <a:ahLst/>
              <a:cxnLst/>
              <a:rect l="l" t="t" r="r" b="b"/>
              <a:pathLst>
                <a:path w="775335" h="298450">
                  <a:moveTo>
                    <a:pt x="0" y="297974"/>
                  </a:moveTo>
                  <a:lnTo>
                    <a:pt x="775241" y="0"/>
                  </a:lnTo>
                </a:path>
              </a:pathLst>
            </a:custGeom>
            <a:ln w="6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01964" y="1073740"/>
              <a:ext cx="766445" cy="212090"/>
            </a:xfrm>
            <a:custGeom>
              <a:avLst/>
              <a:gdLst/>
              <a:ahLst/>
              <a:cxnLst/>
              <a:rect l="l" t="t" r="r" b="b"/>
              <a:pathLst>
                <a:path w="766445" h="212090">
                  <a:moveTo>
                    <a:pt x="383336" y="0"/>
                  </a:moveTo>
                  <a:lnTo>
                    <a:pt x="314444" y="1712"/>
                  </a:lnTo>
                  <a:lnTo>
                    <a:pt x="249598" y="6647"/>
                  </a:lnTo>
                  <a:lnTo>
                    <a:pt x="189881" y="14503"/>
                  </a:lnTo>
                  <a:lnTo>
                    <a:pt x="136378" y="24975"/>
                  </a:lnTo>
                  <a:lnTo>
                    <a:pt x="90172" y="37762"/>
                  </a:lnTo>
                  <a:lnTo>
                    <a:pt x="52347" y="52559"/>
                  </a:lnTo>
                  <a:lnTo>
                    <a:pt x="6177" y="86975"/>
                  </a:lnTo>
                  <a:lnTo>
                    <a:pt x="0" y="105988"/>
                  </a:lnTo>
                  <a:lnTo>
                    <a:pt x="6177" y="124990"/>
                  </a:lnTo>
                  <a:lnTo>
                    <a:pt x="52347" y="159335"/>
                  </a:lnTo>
                  <a:lnTo>
                    <a:pt x="90172" y="174083"/>
                  </a:lnTo>
                  <a:lnTo>
                    <a:pt x="136378" y="186817"/>
                  </a:lnTo>
                  <a:lnTo>
                    <a:pt x="189881" y="197239"/>
                  </a:lnTo>
                  <a:lnTo>
                    <a:pt x="249598" y="205052"/>
                  </a:lnTo>
                  <a:lnTo>
                    <a:pt x="314444" y="209958"/>
                  </a:lnTo>
                  <a:lnTo>
                    <a:pt x="383336" y="211660"/>
                  </a:lnTo>
                  <a:lnTo>
                    <a:pt x="452217" y="209958"/>
                  </a:lnTo>
                  <a:lnTo>
                    <a:pt x="517034" y="205052"/>
                  </a:lnTo>
                  <a:lnTo>
                    <a:pt x="576709" y="197239"/>
                  </a:lnTo>
                  <a:lnTo>
                    <a:pt x="630162" y="186817"/>
                  </a:lnTo>
                  <a:lnTo>
                    <a:pt x="676315" y="174083"/>
                  </a:lnTo>
                  <a:lnTo>
                    <a:pt x="714090" y="159335"/>
                  </a:lnTo>
                  <a:lnTo>
                    <a:pt x="760189" y="124990"/>
                  </a:lnTo>
                  <a:lnTo>
                    <a:pt x="766356" y="105988"/>
                  </a:lnTo>
                  <a:lnTo>
                    <a:pt x="760189" y="86975"/>
                  </a:lnTo>
                  <a:lnTo>
                    <a:pt x="714090" y="52559"/>
                  </a:lnTo>
                  <a:lnTo>
                    <a:pt x="676315" y="37762"/>
                  </a:lnTo>
                  <a:lnTo>
                    <a:pt x="630162" y="24975"/>
                  </a:lnTo>
                  <a:lnTo>
                    <a:pt x="576709" y="14503"/>
                  </a:lnTo>
                  <a:lnTo>
                    <a:pt x="517034" y="6647"/>
                  </a:lnTo>
                  <a:lnTo>
                    <a:pt x="452217" y="1712"/>
                  </a:lnTo>
                  <a:lnTo>
                    <a:pt x="383336" y="0"/>
                  </a:lnTo>
                  <a:close/>
                </a:path>
              </a:pathLst>
            </a:custGeom>
            <a:ln w="6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36870" y="1358704"/>
              <a:ext cx="766445" cy="212090"/>
            </a:xfrm>
            <a:custGeom>
              <a:avLst/>
              <a:gdLst/>
              <a:ahLst/>
              <a:cxnLst/>
              <a:rect l="l" t="t" r="r" b="b"/>
              <a:pathLst>
                <a:path w="766445" h="212090">
                  <a:moveTo>
                    <a:pt x="383019" y="0"/>
                  </a:moveTo>
                  <a:lnTo>
                    <a:pt x="314138" y="1702"/>
                  </a:lnTo>
                  <a:lnTo>
                    <a:pt x="249321" y="6611"/>
                  </a:lnTo>
                  <a:lnTo>
                    <a:pt x="189646" y="14432"/>
                  </a:lnTo>
                  <a:lnTo>
                    <a:pt x="136193" y="24871"/>
                  </a:lnTo>
                  <a:lnTo>
                    <a:pt x="90040" y="37631"/>
                  </a:lnTo>
                  <a:lnTo>
                    <a:pt x="52265" y="52418"/>
                  </a:lnTo>
                  <a:lnTo>
                    <a:pt x="6166" y="86892"/>
                  </a:lnTo>
                  <a:lnTo>
                    <a:pt x="0" y="105988"/>
                  </a:lnTo>
                  <a:lnTo>
                    <a:pt x="6166" y="124990"/>
                  </a:lnTo>
                  <a:lnTo>
                    <a:pt x="52265" y="159335"/>
                  </a:lnTo>
                  <a:lnTo>
                    <a:pt x="90040" y="174083"/>
                  </a:lnTo>
                  <a:lnTo>
                    <a:pt x="136193" y="186817"/>
                  </a:lnTo>
                  <a:lnTo>
                    <a:pt x="189646" y="197239"/>
                  </a:lnTo>
                  <a:lnTo>
                    <a:pt x="249321" y="205052"/>
                  </a:lnTo>
                  <a:lnTo>
                    <a:pt x="314138" y="209958"/>
                  </a:lnTo>
                  <a:lnTo>
                    <a:pt x="383019" y="211660"/>
                  </a:lnTo>
                  <a:lnTo>
                    <a:pt x="451911" y="209958"/>
                  </a:lnTo>
                  <a:lnTo>
                    <a:pt x="516757" y="205052"/>
                  </a:lnTo>
                  <a:lnTo>
                    <a:pt x="576474" y="197239"/>
                  </a:lnTo>
                  <a:lnTo>
                    <a:pt x="629977" y="186817"/>
                  </a:lnTo>
                  <a:lnTo>
                    <a:pt x="676183" y="174083"/>
                  </a:lnTo>
                  <a:lnTo>
                    <a:pt x="714008" y="159335"/>
                  </a:lnTo>
                  <a:lnTo>
                    <a:pt x="760178" y="124990"/>
                  </a:lnTo>
                  <a:lnTo>
                    <a:pt x="766356" y="105988"/>
                  </a:lnTo>
                  <a:lnTo>
                    <a:pt x="760178" y="86892"/>
                  </a:lnTo>
                  <a:lnTo>
                    <a:pt x="714008" y="52418"/>
                  </a:lnTo>
                  <a:lnTo>
                    <a:pt x="676183" y="37631"/>
                  </a:lnTo>
                  <a:lnTo>
                    <a:pt x="629977" y="24871"/>
                  </a:lnTo>
                  <a:lnTo>
                    <a:pt x="576474" y="14432"/>
                  </a:lnTo>
                  <a:lnTo>
                    <a:pt x="516757" y="6611"/>
                  </a:lnTo>
                  <a:lnTo>
                    <a:pt x="451911" y="1702"/>
                  </a:lnTo>
                  <a:lnTo>
                    <a:pt x="383019" y="0"/>
                  </a:lnTo>
                  <a:close/>
                </a:path>
              </a:pathLst>
            </a:custGeom>
            <a:ln w="6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96799" y="1111261"/>
            <a:ext cx="448309" cy="4197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700" dirty="0">
                <a:latin typeface="Calibri"/>
                <a:cs typeface="Calibri"/>
              </a:rPr>
              <a:t>May</a:t>
            </a:r>
            <a:r>
              <a:rPr sz="700" spc="20" dirty="0">
                <a:latin typeface="Calibri"/>
                <a:cs typeface="Calibri"/>
              </a:rPr>
              <a:t> </a:t>
            </a:r>
            <a:r>
              <a:rPr sz="700" spc="-25" dirty="0">
                <a:latin typeface="Calibri"/>
                <a:cs typeface="Calibri"/>
              </a:rPr>
              <a:t>be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700" dirty="0">
                <a:latin typeface="Calibri"/>
                <a:cs typeface="Calibri"/>
              </a:rPr>
              <a:t>May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not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-25" dirty="0">
                <a:latin typeface="Calibri"/>
                <a:cs typeface="Calibri"/>
              </a:rPr>
              <a:t>be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93671" y="1657311"/>
            <a:ext cx="773430" cy="218440"/>
            <a:chOff x="2693671" y="1657311"/>
            <a:chExt cx="773430" cy="218440"/>
          </a:xfrm>
        </p:grpSpPr>
        <p:sp>
          <p:nvSpPr>
            <p:cNvPr id="12" name="object 12"/>
            <p:cNvSpPr/>
            <p:nvPr/>
          </p:nvSpPr>
          <p:spPr>
            <a:xfrm>
              <a:off x="2696846" y="1660486"/>
              <a:ext cx="767080" cy="212090"/>
            </a:xfrm>
            <a:custGeom>
              <a:avLst/>
              <a:gdLst/>
              <a:ahLst/>
              <a:cxnLst/>
              <a:rect l="l" t="t" r="r" b="b"/>
              <a:pathLst>
                <a:path w="767079" h="212089">
                  <a:moveTo>
                    <a:pt x="383336" y="0"/>
                  </a:moveTo>
                  <a:lnTo>
                    <a:pt x="314444" y="1712"/>
                  </a:lnTo>
                  <a:lnTo>
                    <a:pt x="249598" y="6647"/>
                  </a:lnTo>
                  <a:lnTo>
                    <a:pt x="189881" y="14503"/>
                  </a:lnTo>
                  <a:lnTo>
                    <a:pt x="136378" y="24975"/>
                  </a:lnTo>
                  <a:lnTo>
                    <a:pt x="90172" y="37762"/>
                  </a:lnTo>
                  <a:lnTo>
                    <a:pt x="52347" y="52559"/>
                  </a:lnTo>
                  <a:lnTo>
                    <a:pt x="6177" y="86975"/>
                  </a:lnTo>
                  <a:lnTo>
                    <a:pt x="0" y="105988"/>
                  </a:lnTo>
                  <a:lnTo>
                    <a:pt x="6177" y="124990"/>
                  </a:lnTo>
                  <a:lnTo>
                    <a:pt x="52347" y="159335"/>
                  </a:lnTo>
                  <a:lnTo>
                    <a:pt x="90172" y="174083"/>
                  </a:lnTo>
                  <a:lnTo>
                    <a:pt x="136378" y="186817"/>
                  </a:lnTo>
                  <a:lnTo>
                    <a:pt x="189881" y="197239"/>
                  </a:lnTo>
                  <a:lnTo>
                    <a:pt x="249598" y="205052"/>
                  </a:lnTo>
                  <a:lnTo>
                    <a:pt x="314444" y="209958"/>
                  </a:lnTo>
                  <a:lnTo>
                    <a:pt x="383336" y="211660"/>
                  </a:lnTo>
                  <a:lnTo>
                    <a:pt x="452228" y="209958"/>
                  </a:lnTo>
                  <a:lnTo>
                    <a:pt x="517074" y="205052"/>
                  </a:lnTo>
                  <a:lnTo>
                    <a:pt x="576791" y="197239"/>
                  </a:lnTo>
                  <a:lnTo>
                    <a:pt x="630294" y="186817"/>
                  </a:lnTo>
                  <a:lnTo>
                    <a:pt x="676500" y="174083"/>
                  </a:lnTo>
                  <a:lnTo>
                    <a:pt x="714325" y="159335"/>
                  </a:lnTo>
                  <a:lnTo>
                    <a:pt x="760495" y="124990"/>
                  </a:lnTo>
                  <a:lnTo>
                    <a:pt x="766673" y="105988"/>
                  </a:lnTo>
                  <a:lnTo>
                    <a:pt x="760495" y="86975"/>
                  </a:lnTo>
                  <a:lnTo>
                    <a:pt x="714325" y="52559"/>
                  </a:lnTo>
                  <a:lnTo>
                    <a:pt x="676500" y="37762"/>
                  </a:lnTo>
                  <a:lnTo>
                    <a:pt x="630294" y="24975"/>
                  </a:lnTo>
                  <a:lnTo>
                    <a:pt x="576791" y="14503"/>
                  </a:lnTo>
                  <a:lnTo>
                    <a:pt x="517074" y="6647"/>
                  </a:lnTo>
                  <a:lnTo>
                    <a:pt x="452228" y="1712"/>
                  </a:lnTo>
                  <a:lnTo>
                    <a:pt x="383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96846" y="1660486"/>
              <a:ext cx="767080" cy="212090"/>
            </a:xfrm>
            <a:custGeom>
              <a:avLst/>
              <a:gdLst/>
              <a:ahLst/>
              <a:cxnLst/>
              <a:rect l="l" t="t" r="r" b="b"/>
              <a:pathLst>
                <a:path w="767079" h="212089">
                  <a:moveTo>
                    <a:pt x="383336" y="0"/>
                  </a:moveTo>
                  <a:lnTo>
                    <a:pt x="314444" y="1712"/>
                  </a:lnTo>
                  <a:lnTo>
                    <a:pt x="249598" y="6647"/>
                  </a:lnTo>
                  <a:lnTo>
                    <a:pt x="189881" y="14503"/>
                  </a:lnTo>
                  <a:lnTo>
                    <a:pt x="136378" y="24975"/>
                  </a:lnTo>
                  <a:lnTo>
                    <a:pt x="90172" y="37762"/>
                  </a:lnTo>
                  <a:lnTo>
                    <a:pt x="52347" y="52559"/>
                  </a:lnTo>
                  <a:lnTo>
                    <a:pt x="6177" y="86975"/>
                  </a:lnTo>
                  <a:lnTo>
                    <a:pt x="0" y="105988"/>
                  </a:lnTo>
                  <a:lnTo>
                    <a:pt x="6177" y="124990"/>
                  </a:lnTo>
                  <a:lnTo>
                    <a:pt x="52347" y="159335"/>
                  </a:lnTo>
                  <a:lnTo>
                    <a:pt x="90172" y="174083"/>
                  </a:lnTo>
                  <a:lnTo>
                    <a:pt x="136378" y="186817"/>
                  </a:lnTo>
                  <a:lnTo>
                    <a:pt x="189881" y="197239"/>
                  </a:lnTo>
                  <a:lnTo>
                    <a:pt x="249598" y="205052"/>
                  </a:lnTo>
                  <a:lnTo>
                    <a:pt x="314444" y="209958"/>
                  </a:lnTo>
                  <a:lnTo>
                    <a:pt x="383336" y="211660"/>
                  </a:lnTo>
                  <a:lnTo>
                    <a:pt x="452228" y="209958"/>
                  </a:lnTo>
                  <a:lnTo>
                    <a:pt x="517074" y="205052"/>
                  </a:lnTo>
                  <a:lnTo>
                    <a:pt x="576791" y="197239"/>
                  </a:lnTo>
                  <a:lnTo>
                    <a:pt x="630294" y="186817"/>
                  </a:lnTo>
                  <a:lnTo>
                    <a:pt x="676500" y="174083"/>
                  </a:lnTo>
                  <a:lnTo>
                    <a:pt x="714325" y="159335"/>
                  </a:lnTo>
                  <a:lnTo>
                    <a:pt x="760495" y="124990"/>
                  </a:lnTo>
                  <a:lnTo>
                    <a:pt x="766673" y="105988"/>
                  </a:lnTo>
                  <a:lnTo>
                    <a:pt x="760495" y="86975"/>
                  </a:lnTo>
                  <a:lnTo>
                    <a:pt x="714325" y="52559"/>
                  </a:lnTo>
                  <a:lnTo>
                    <a:pt x="676500" y="37762"/>
                  </a:lnTo>
                  <a:lnTo>
                    <a:pt x="630294" y="24975"/>
                  </a:lnTo>
                  <a:lnTo>
                    <a:pt x="576791" y="14503"/>
                  </a:lnTo>
                  <a:lnTo>
                    <a:pt x="517074" y="6647"/>
                  </a:lnTo>
                  <a:lnTo>
                    <a:pt x="452228" y="1712"/>
                  </a:lnTo>
                  <a:lnTo>
                    <a:pt x="383336" y="0"/>
                  </a:lnTo>
                  <a:close/>
                </a:path>
              </a:pathLst>
            </a:custGeom>
            <a:ln w="6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72958" y="1697690"/>
            <a:ext cx="41529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latin typeface="Calibri"/>
                <a:cs typeface="Calibri"/>
              </a:rPr>
              <a:t>Absolutely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62660" y="1761160"/>
            <a:ext cx="1604010" cy="692785"/>
            <a:chOff x="1862660" y="1761160"/>
            <a:chExt cx="1604010" cy="692785"/>
          </a:xfrm>
        </p:grpSpPr>
        <p:sp>
          <p:nvSpPr>
            <p:cNvPr id="16" name="object 16"/>
            <p:cNvSpPr/>
            <p:nvPr/>
          </p:nvSpPr>
          <p:spPr>
            <a:xfrm>
              <a:off x="2696846" y="1949576"/>
              <a:ext cx="767080" cy="212090"/>
            </a:xfrm>
            <a:custGeom>
              <a:avLst/>
              <a:gdLst/>
              <a:ahLst/>
              <a:cxnLst/>
              <a:rect l="l" t="t" r="r" b="b"/>
              <a:pathLst>
                <a:path w="767079" h="212089">
                  <a:moveTo>
                    <a:pt x="383336" y="0"/>
                  </a:moveTo>
                  <a:lnTo>
                    <a:pt x="314444" y="1702"/>
                  </a:lnTo>
                  <a:lnTo>
                    <a:pt x="249598" y="6611"/>
                  </a:lnTo>
                  <a:lnTo>
                    <a:pt x="189881" y="14432"/>
                  </a:lnTo>
                  <a:lnTo>
                    <a:pt x="136378" y="24871"/>
                  </a:lnTo>
                  <a:lnTo>
                    <a:pt x="90172" y="37631"/>
                  </a:lnTo>
                  <a:lnTo>
                    <a:pt x="52347" y="52418"/>
                  </a:lnTo>
                  <a:lnTo>
                    <a:pt x="6177" y="86892"/>
                  </a:lnTo>
                  <a:lnTo>
                    <a:pt x="0" y="105988"/>
                  </a:lnTo>
                  <a:lnTo>
                    <a:pt x="6177" y="124990"/>
                  </a:lnTo>
                  <a:lnTo>
                    <a:pt x="52347" y="159335"/>
                  </a:lnTo>
                  <a:lnTo>
                    <a:pt x="90172" y="174083"/>
                  </a:lnTo>
                  <a:lnTo>
                    <a:pt x="136378" y="186817"/>
                  </a:lnTo>
                  <a:lnTo>
                    <a:pt x="189881" y="197239"/>
                  </a:lnTo>
                  <a:lnTo>
                    <a:pt x="249598" y="205052"/>
                  </a:lnTo>
                  <a:lnTo>
                    <a:pt x="314444" y="209958"/>
                  </a:lnTo>
                  <a:lnTo>
                    <a:pt x="383336" y="211660"/>
                  </a:lnTo>
                  <a:lnTo>
                    <a:pt x="452228" y="209958"/>
                  </a:lnTo>
                  <a:lnTo>
                    <a:pt x="517074" y="205052"/>
                  </a:lnTo>
                  <a:lnTo>
                    <a:pt x="576791" y="197239"/>
                  </a:lnTo>
                  <a:lnTo>
                    <a:pt x="630294" y="186817"/>
                  </a:lnTo>
                  <a:lnTo>
                    <a:pt x="676500" y="174083"/>
                  </a:lnTo>
                  <a:lnTo>
                    <a:pt x="714325" y="159335"/>
                  </a:lnTo>
                  <a:lnTo>
                    <a:pt x="760495" y="124990"/>
                  </a:lnTo>
                  <a:lnTo>
                    <a:pt x="766673" y="105988"/>
                  </a:lnTo>
                  <a:lnTo>
                    <a:pt x="760495" y="86892"/>
                  </a:lnTo>
                  <a:lnTo>
                    <a:pt x="714325" y="52418"/>
                  </a:lnTo>
                  <a:lnTo>
                    <a:pt x="676500" y="37631"/>
                  </a:lnTo>
                  <a:lnTo>
                    <a:pt x="630294" y="24871"/>
                  </a:lnTo>
                  <a:lnTo>
                    <a:pt x="576791" y="14432"/>
                  </a:lnTo>
                  <a:lnTo>
                    <a:pt x="517074" y="6611"/>
                  </a:lnTo>
                  <a:lnTo>
                    <a:pt x="452228" y="1702"/>
                  </a:lnTo>
                  <a:lnTo>
                    <a:pt x="383336" y="0"/>
                  </a:lnTo>
                  <a:close/>
                </a:path>
              </a:pathLst>
            </a:custGeom>
            <a:ln w="6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65754" y="1764254"/>
              <a:ext cx="831215" cy="570230"/>
            </a:xfrm>
            <a:custGeom>
              <a:avLst/>
              <a:gdLst/>
              <a:ahLst/>
              <a:cxnLst/>
              <a:rect l="l" t="t" r="r" b="b"/>
              <a:pathLst>
                <a:path w="831214" h="570230">
                  <a:moveTo>
                    <a:pt x="0" y="0"/>
                  </a:moveTo>
                  <a:lnTo>
                    <a:pt x="831091" y="569610"/>
                  </a:lnTo>
                </a:path>
              </a:pathLst>
            </a:custGeom>
            <a:ln w="6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96846" y="2238665"/>
              <a:ext cx="767080" cy="212090"/>
            </a:xfrm>
            <a:custGeom>
              <a:avLst/>
              <a:gdLst/>
              <a:ahLst/>
              <a:cxnLst/>
              <a:rect l="l" t="t" r="r" b="b"/>
              <a:pathLst>
                <a:path w="767079" h="212089">
                  <a:moveTo>
                    <a:pt x="383336" y="0"/>
                  </a:moveTo>
                  <a:lnTo>
                    <a:pt x="314444" y="1701"/>
                  </a:lnTo>
                  <a:lnTo>
                    <a:pt x="249598" y="6607"/>
                  </a:lnTo>
                  <a:lnTo>
                    <a:pt x="189881" y="14420"/>
                  </a:lnTo>
                  <a:lnTo>
                    <a:pt x="136378" y="24843"/>
                  </a:lnTo>
                  <a:lnTo>
                    <a:pt x="90172" y="37577"/>
                  </a:lnTo>
                  <a:lnTo>
                    <a:pt x="52347" y="52324"/>
                  </a:lnTo>
                  <a:lnTo>
                    <a:pt x="6177" y="86669"/>
                  </a:lnTo>
                  <a:lnTo>
                    <a:pt x="0" y="105671"/>
                  </a:lnTo>
                  <a:lnTo>
                    <a:pt x="6177" y="124767"/>
                  </a:lnTo>
                  <a:lnTo>
                    <a:pt x="52347" y="159241"/>
                  </a:lnTo>
                  <a:lnTo>
                    <a:pt x="90172" y="174028"/>
                  </a:lnTo>
                  <a:lnTo>
                    <a:pt x="136378" y="186789"/>
                  </a:lnTo>
                  <a:lnTo>
                    <a:pt x="189881" y="197227"/>
                  </a:lnTo>
                  <a:lnTo>
                    <a:pt x="249598" y="205049"/>
                  </a:lnTo>
                  <a:lnTo>
                    <a:pt x="314444" y="209958"/>
                  </a:lnTo>
                  <a:lnTo>
                    <a:pt x="383336" y="211660"/>
                  </a:lnTo>
                  <a:lnTo>
                    <a:pt x="452228" y="209958"/>
                  </a:lnTo>
                  <a:lnTo>
                    <a:pt x="517074" y="205049"/>
                  </a:lnTo>
                  <a:lnTo>
                    <a:pt x="576791" y="197227"/>
                  </a:lnTo>
                  <a:lnTo>
                    <a:pt x="630294" y="186789"/>
                  </a:lnTo>
                  <a:lnTo>
                    <a:pt x="676500" y="174028"/>
                  </a:lnTo>
                  <a:lnTo>
                    <a:pt x="714325" y="159241"/>
                  </a:lnTo>
                  <a:lnTo>
                    <a:pt x="760495" y="124767"/>
                  </a:lnTo>
                  <a:lnTo>
                    <a:pt x="766673" y="105671"/>
                  </a:lnTo>
                  <a:lnTo>
                    <a:pt x="760495" y="86669"/>
                  </a:lnTo>
                  <a:lnTo>
                    <a:pt x="714325" y="52324"/>
                  </a:lnTo>
                  <a:lnTo>
                    <a:pt x="676500" y="37577"/>
                  </a:lnTo>
                  <a:lnTo>
                    <a:pt x="630294" y="24843"/>
                  </a:lnTo>
                  <a:lnTo>
                    <a:pt x="576791" y="14420"/>
                  </a:lnTo>
                  <a:lnTo>
                    <a:pt x="517074" y="6607"/>
                  </a:lnTo>
                  <a:lnTo>
                    <a:pt x="452228" y="1701"/>
                  </a:lnTo>
                  <a:lnTo>
                    <a:pt x="383336" y="0"/>
                  </a:lnTo>
                  <a:close/>
                </a:path>
              </a:pathLst>
            </a:custGeom>
            <a:ln w="6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18654" y="1987415"/>
            <a:ext cx="32512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latin typeface="Calibri"/>
                <a:cs typeface="Calibri"/>
              </a:rPr>
              <a:t>Partially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700" spc="-25" dirty="0">
                <a:latin typeface="Calibri"/>
                <a:cs typeface="Calibri"/>
              </a:rPr>
              <a:t>etc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75" dirty="0"/>
              <a:t> </a:t>
            </a:r>
            <a:r>
              <a:rPr dirty="0"/>
              <a:t>1:</a:t>
            </a:r>
            <a:r>
              <a:rPr spc="190" dirty="0"/>
              <a:t> </a:t>
            </a:r>
            <a:r>
              <a:rPr dirty="0"/>
              <a:t>Union</a:t>
            </a:r>
            <a:r>
              <a:rPr spc="75" dirty="0"/>
              <a:t> </a:t>
            </a:r>
            <a:r>
              <a:rPr dirty="0"/>
              <a:t>and</a:t>
            </a:r>
            <a:r>
              <a:rPr spc="80" dirty="0"/>
              <a:t> </a:t>
            </a:r>
            <a:r>
              <a:rPr spc="-10" dirty="0"/>
              <a:t>Intersection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76960"/>
            <a:ext cx="396303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plots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intersection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the </a:t>
            </a:r>
            <a:r>
              <a:rPr sz="1100" spc="-10" dirty="0">
                <a:latin typeface="Arial MT"/>
                <a:cs typeface="Arial MT"/>
              </a:rPr>
              <a:t>following.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7672" y="2200624"/>
            <a:ext cx="1313180" cy="788670"/>
            <a:chOff x="447672" y="2200624"/>
            <a:chExt cx="1313180" cy="788670"/>
          </a:xfrm>
        </p:grpSpPr>
        <p:sp>
          <p:nvSpPr>
            <p:cNvPr id="5" name="object 5"/>
            <p:cNvSpPr/>
            <p:nvPr/>
          </p:nvSpPr>
          <p:spPr>
            <a:xfrm>
              <a:off x="473656" y="2272080"/>
              <a:ext cx="1216025" cy="690880"/>
            </a:xfrm>
            <a:custGeom>
              <a:avLst/>
              <a:gdLst/>
              <a:ahLst/>
              <a:cxnLst/>
              <a:rect l="l" t="t" r="r" b="b"/>
              <a:pathLst>
                <a:path w="1216025" h="690880">
                  <a:moveTo>
                    <a:pt x="0" y="0"/>
                  </a:moveTo>
                  <a:lnTo>
                    <a:pt x="0" y="690823"/>
                  </a:lnTo>
                  <a:lnTo>
                    <a:pt x="1215557" y="690823"/>
                  </a:lnTo>
                </a:path>
              </a:pathLst>
            </a:custGeom>
            <a:ln w="83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662" y="2200630"/>
              <a:ext cx="1313180" cy="788670"/>
            </a:xfrm>
            <a:custGeom>
              <a:avLst/>
              <a:gdLst/>
              <a:ahLst/>
              <a:cxnLst/>
              <a:rect l="l" t="t" r="r" b="b"/>
              <a:pathLst>
                <a:path w="1313180" h="788669">
                  <a:moveTo>
                    <a:pt x="51968" y="77952"/>
                  </a:moveTo>
                  <a:lnTo>
                    <a:pt x="25984" y="0"/>
                  </a:lnTo>
                  <a:lnTo>
                    <a:pt x="0" y="77952"/>
                  </a:lnTo>
                  <a:lnTo>
                    <a:pt x="51968" y="77952"/>
                  </a:lnTo>
                  <a:close/>
                </a:path>
                <a:path w="1313180" h="788669">
                  <a:moveTo>
                    <a:pt x="1313002" y="762279"/>
                  </a:moveTo>
                  <a:lnTo>
                    <a:pt x="1235049" y="736295"/>
                  </a:lnTo>
                  <a:lnTo>
                    <a:pt x="1235049" y="788263"/>
                  </a:lnTo>
                  <a:lnTo>
                    <a:pt x="1313002" y="7622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90677" y="2431827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10044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1399" y="2378811"/>
            <a:ext cx="38735" cy="58419"/>
          </a:xfrm>
          <a:custGeom>
            <a:avLst/>
            <a:gdLst/>
            <a:ahLst/>
            <a:cxnLst/>
            <a:rect l="l" t="t" r="r" b="b"/>
            <a:pathLst>
              <a:path w="38735" h="58419">
                <a:moveTo>
                  <a:pt x="19278" y="0"/>
                </a:moveTo>
                <a:lnTo>
                  <a:pt x="0" y="57835"/>
                </a:lnTo>
                <a:lnTo>
                  <a:pt x="38557" y="57835"/>
                </a:lnTo>
                <a:lnTo>
                  <a:pt x="19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2162" y="3065280"/>
            <a:ext cx="6731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latin typeface="Times New Roman"/>
                <a:cs typeface="Times New Roman"/>
              </a:rPr>
              <a:t>x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8606" y="3117042"/>
            <a:ext cx="198120" cy="38735"/>
            <a:chOff x="938606" y="3117042"/>
            <a:chExt cx="198120" cy="38735"/>
          </a:xfrm>
        </p:grpSpPr>
        <p:sp>
          <p:nvSpPr>
            <p:cNvPr id="11" name="object 11"/>
            <p:cNvSpPr/>
            <p:nvPr/>
          </p:nvSpPr>
          <p:spPr>
            <a:xfrm>
              <a:off x="938606" y="3136320"/>
              <a:ext cx="145415" cy="0"/>
            </a:xfrm>
            <a:custGeom>
              <a:avLst/>
              <a:gdLst/>
              <a:ahLst/>
              <a:cxnLst/>
              <a:rect l="l" t="t" r="r" b="b"/>
              <a:pathLst>
                <a:path w="145415">
                  <a:moveTo>
                    <a:pt x="0" y="0"/>
                  </a:moveTo>
                  <a:lnTo>
                    <a:pt x="14500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8795" y="3117042"/>
              <a:ext cx="58419" cy="38735"/>
            </a:xfrm>
            <a:custGeom>
              <a:avLst/>
              <a:gdLst/>
              <a:ahLst/>
              <a:cxnLst/>
              <a:rect l="l" t="t" r="r" b="b"/>
              <a:pathLst>
                <a:path w="58419" h="38735">
                  <a:moveTo>
                    <a:pt x="0" y="0"/>
                  </a:moveTo>
                  <a:lnTo>
                    <a:pt x="0" y="38557"/>
                  </a:lnTo>
                  <a:lnTo>
                    <a:pt x="57835" y="19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83837" y="2960715"/>
            <a:ext cx="35877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250825" algn="l"/>
              </a:tabLst>
            </a:pPr>
            <a:r>
              <a:rPr sz="975" spc="-37" baseline="8547" dirty="0">
                <a:latin typeface="Times New Roman"/>
                <a:cs typeface="Times New Roman"/>
              </a:rPr>
              <a:t>a</a:t>
            </a:r>
            <a:r>
              <a:rPr sz="400" spc="-25" dirty="0">
                <a:latin typeface="Times New Roman"/>
                <a:cs typeface="Times New Roman"/>
              </a:rPr>
              <a:t>2</a:t>
            </a:r>
            <a:r>
              <a:rPr sz="400" dirty="0">
                <a:latin typeface="Times New Roman"/>
                <a:cs typeface="Times New Roman"/>
              </a:rPr>
              <a:t>	</a:t>
            </a:r>
            <a:r>
              <a:rPr sz="975" spc="-37" baseline="8547" dirty="0">
                <a:latin typeface="Times New Roman"/>
                <a:cs typeface="Times New Roman"/>
              </a:rPr>
              <a:t>b</a:t>
            </a:r>
            <a:r>
              <a:rPr sz="400" spc="-25" dirty="0">
                <a:latin typeface="Times New Roman"/>
                <a:cs typeface="Times New Roman"/>
              </a:rPr>
              <a:t>4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9465" y="1969350"/>
            <a:ext cx="1282065" cy="998219"/>
            <a:chOff x="469465" y="1969350"/>
            <a:chExt cx="1282065" cy="998219"/>
          </a:xfrm>
        </p:grpSpPr>
        <p:sp>
          <p:nvSpPr>
            <p:cNvPr id="15" name="object 15"/>
            <p:cNvSpPr/>
            <p:nvPr/>
          </p:nvSpPr>
          <p:spPr>
            <a:xfrm>
              <a:off x="1252162" y="2575439"/>
              <a:ext cx="0" cy="387985"/>
            </a:xfrm>
            <a:custGeom>
              <a:avLst/>
              <a:gdLst/>
              <a:ahLst/>
              <a:cxnLst/>
              <a:rect l="l" t="t" r="r" b="b"/>
              <a:pathLst>
                <a:path h="387985">
                  <a:moveTo>
                    <a:pt x="0" y="0"/>
                  </a:moveTo>
                  <a:lnTo>
                    <a:pt x="0" y="387464"/>
                  </a:lnTo>
                </a:path>
              </a:pathLst>
            </a:custGeom>
            <a:ln w="8382">
              <a:solidFill>
                <a:srgbClr val="2313E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3656" y="2567546"/>
              <a:ext cx="581025" cy="395605"/>
            </a:xfrm>
            <a:custGeom>
              <a:avLst/>
              <a:gdLst/>
              <a:ahLst/>
              <a:cxnLst/>
              <a:rect l="l" t="t" r="r" b="b"/>
              <a:pathLst>
                <a:path w="581025" h="395605">
                  <a:moveTo>
                    <a:pt x="0" y="0"/>
                  </a:moveTo>
                  <a:lnTo>
                    <a:pt x="283472" y="0"/>
                  </a:lnTo>
                  <a:lnTo>
                    <a:pt x="580481" y="395357"/>
                  </a:lnTo>
                </a:path>
              </a:pathLst>
            </a:custGeom>
            <a:ln w="838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4056" y="2567546"/>
              <a:ext cx="539750" cy="395605"/>
            </a:xfrm>
            <a:custGeom>
              <a:avLst/>
              <a:gdLst/>
              <a:ahLst/>
              <a:cxnLst/>
              <a:rect l="l" t="t" r="r" b="b"/>
              <a:pathLst>
                <a:path w="539750" h="395605">
                  <a:moveTo>
                    <a:pt x="0" y="395357"/>
                  </a:moveTo>
                  <a:lnTo>
                    <a:pt x="188106" y="0"/>
                  </a:lnTo>
                </a:path>
                <a:path w="539750" h="395605">
                  <a:moveTo>
                    <a:pt x="184334" y="7893"/>
                  </a:moveTo>
                  <a:lnTo>
                    <a:pt x="539661" y="7893"/>
                  </a:lnTo>
                </a:path>
              </a:pathLst>
            </a:custGeom>
            <a:ln w="838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50117" y="1973541"/>
              <a:ext cx="297180" cy="297180"/>
            </a:xfrm>
            <a:custGeom>
              <a:avLst/>
              <a:gdLst/>
              <a:ahLst/>
              <a:cxnLst/>
              <a:rect l="l" t="t" r="r" b="b"/>
              <a:pathLst>
                <a:path w="297180" h="297180">
                  <a:moveTo>
                    <a:pt x="297002" y="0"/>
                  </a:moveTo>
                  <a:lnTo>
                    <a:pt x="0" y="297002"/>
                  </a:lnTo>
                </a:path>
                <a:path w="297180" h="297180">
                  <a:moveTo>
                    <a:pt x="0" y="260261"/>
                  </a:moveTo>
                  <a:lnTo>
                    <a:pt x="0" y="297002"/>
                  </a:lnTo>
                  <a:lnTo>
                    <a:pt x="36741" y="297002"/>
                  </a:lnTo>
                </a:path>
              </a:pathLst>
            </a:custGeom>
            <a:ln w="83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260769" y="2275643"/>
            <a:ext cx="1313180" cy="788670"/>
            <a:chOff x="3260769" y="2275643"/>
            <a:chExt cx="1313180" cy="788670"/>
          </a:xfrm>
        </p:grpSpPr>
        <p:sp>
          <p:nvSpPr>
            <p:cNvPr id="20" name="object 20"/>
            <p:cNvSpPr/>
            <p:nvPr/>
          </p:nvSpPr>
          <p:spPr>
            <a:xfrm>
              <a:off x="3286753" y="2347099"/>
              <a:ext cx="1216025" cy="690880"/>
            </a:xfrm>
            <a:custGeom>
              <a:avLst/>
              <a:gdLst/>
              <a:ahLst/>
              <a:cxnLst/>
              <a:rect l="l" t="t" r="r" b="b"/>
              <a:pathLst>
                <a:path w="1216025" h="690880">
                  <a:moveTo>
                    <a:pt x="0" y="0"/>
                  </a:moveTo>
                  <a:lnTo>
                    <a:pt x="0" y="690851"/>
                  </a:lnTo>
                  <a:lnTo>
                    <a:pt x="1215529" y="690851"/>
                  </a:lnTo>
                </a:path>
              </a:pathLst>
            </a:custGeom>
            <a:ln w="83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60763" y="2275649"/>
              <a:ext cx="1313180" cy="788670"/>
            </a:xfrm>
            <a:custGeom>
              <a:avLst/>
              <a:gdLst/>
              <a:ahLst/>
              <a:cxnLst/>
              <a:rect l="l" t="t" r="r" b="b"/>
              <a:pathLst>
                <a:path w="1313179" h="788669">
                  <a:moveTo>
                    <a:pt x="51968" y="77952"/>
                  </a:moveTo>
                  <a:lnTo>
                    <a:pt x="25984" y="0"/>
                  </a:lnTo>
                  <a:lnTo>
                    <a:pt x="0" y="77952"/>
                  </a:lnTo>
                  <a:lnTo>
                    <a:pt x="51968" y="77952"/>
                  </a:lnTo>
                  <a:close/>
                </a:path>
                <a:path w="1313179" h="788669">
                  <a:moveTo>
                    <a:pt x="1312976" y="762304"/>
                  </a:moveTo>
                  <a:lnTo>
                    <a:pt x="1235024" y="736320"/>
                  </a:lnTo>
                  <a:lnTo>
                    <a:pt x="1235024" y="788289"/>
                  </a:lnTo>
                  <a:lnTo>
                    <a:pt x="1312976" y="762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91503" y="2567546"/>
              <a:ext cx="238125" cy="470534"/>
            </a:xfrm>
            <a:custGeom>
              <a:avLst/>
              <a:gdLst/>
              <a:ahLst/>
              <a:cxnLst/>
              <a:rect l="l" t="t" r="r" b="b"/>
              <a:pathLst>
                <a:path w="238125" h="470535">
                  <a:moveTo>
                    <a:pt x="0" y="470404"/>
                  </a:moveTo>
                  <a:lnTo>
                    <a:pt x="237629" y="0"/>
                  </a:lnTo>
                </a:path>
              </a:pathLst>
            </a:custGeom>
            <a:ln w="838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28155" y="2567546"/>
              <a:ext cx="793115" cy="470534"/>
            </a:xfrm>
            <a:custGeom>
              <a:avLst/>
              <a:gdLst/>
              <a:ahLst/>
              <a:cxnLst/>
              <a:rect l="l" t="t" r="r" b="b"/>
              <a:pathLst>
                <a:path w="793114" h="470535">
                  <a:moveTo>
                    <a:pt x="0" y="2025"/>
                  </a:moveTo>
                  <a:lnTo>
                    <a:pt x="977" y="470404"/>
                  </a:lnTo>
                </a:path>
                <a:path w="793114" h="470535">
                  <a:moveTo>
                    <a:pt x="248456" y="0"/>
                  </a:moveTo>
                  <a:lnTo>
                    <a:pt x="248456" y="470404"/>
                  </a:lnTo>
                </a:path>
                <a:path w="793114" h="470535">
                  <a:moveTo>
                    <a:pt x="793007" y="0"/>
                  </a:moveTo>
                  <a:lnTo>
                    <a:pt x="793007" y="470404"/>
                  </a:lnTo>
                </a:path>
              </a:pathLst>
            </a:custGeom>
            <a:ln w="8382">
              <a:solidFill>
                <a:srgbClr val="2313E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3103746" y="2506846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10044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84468" y="2453830"/>
            <a:ext cx="38735" cy="58419"/>
          </a:xfrm>
          <a:custGeom>
            <a:avLst/>
            <a:gdLst/>
            <a:ahLst/>
            <a:cxnLst/>
            <a:rect l="l" t="t" r="r" b="b"/>
            <a:pathLst>
              <a:path w="38735" h="58419">
                <a:moveTo>
                  <a:pt x="19278" y="0"/>
                </a:moveTo>
                <a:lnTo>
                  <a:pt x="0" y="57835"/>
                </a:lnTo>
                <a:lnTo>
                  <a:pt x="38557" y="57835"/>
                </a:lnTo>
                <a:lnTo>
                  <a:pt x="19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25259" y="3140320"/>
            <a:ext cx="6731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latin typeface="Times New Roman"/>
                <a:cs typeface="Times New Roman"/>
              </a:rPr>
              <a:t>x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751745" y="3192089"/>
            <a:ext cx="198120" cy="38735"/>
            <a:chOff x="3751745" y="3192089"/>
            <a:chExt cx="198120" cy="38735"/>
          </a:xfrm>
        </p:grpSpPr>
        <p:sp>
          <p:nvSpPr>
            <p:cNvPr id="28" name="object 28"/>
            <p:cNvSpPr/>
            <p:nvPr/>
          </p:nvSpPr>
          <p:spPr>
            <a:xfrm>
              <a:off x="3751745" y="3211367"/>
              <a:ext cx="145415" cy="0"/>
            </a:xfrm>
            <a:custGeom>
              <a:avLst/>
              <a:gdLst/>
              <a:ahLst/>
              <a:cxnLst/>
              <a:rect l="l" t="t" r="r" b="b"/>
              <a:pathLst>
                <a:path w="145414">
                  <a:moveTo>
                    <a:pt x="0" y="0"/>
                  </a:moveTo>
                  <a:lnTo>
                    <a:pt x="14493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91864" y="3192089"/>
              <a:ext cx="58419" cy="38735"/>
            </a:xfrm>
            <a:custGeom>
              <a:avLst/>
              <a:gdLst/>
              <a:ahLst/>
              <a:cxnLst/>
              <a:rect l="l" t="t" r="r" b="b"/>
              <a:pathLst>
                <a:path w="58420" h="38735">
                  <a:moveTo>
                    <a:pt x="0" y="0"/>
                  </a:moveTo>
                  <a:lnTo>
                    <a:pt x="0" y="38557"/>
                  </a:lnTo>
                  <a:lnTo>
                    <a:pt x="57835" y="19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22289" y="2540441"/>
            <a:ext cx="141605" cy="33972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00" spc="-50" dirty="0">
                <a:latin typeface="Symbol"/>
                <a:cs typeface="Symbol"/>
              </a:rPr>
              <a:t></a:t>
            </a:r>
            <a:r>
              <a:rPr sz="525" i="1" spc="-75" baseline="-23809" dirty="0">
                <a:latin typeface="Times New Roman"/>
                <a:cs typeface="Times New Roman"/>
              </a:rPr>
              <a:t>A</a:t>
            </a:r>
            <a:r>
              <a:rPr sz="525" i="1" spc="225" baseline="-23809" dirty="0">
                <a:latin typeface="Times New Roman"/>
                <a:cs typeface="Times New Roman"/>
              </a:rPr>
              <a:t> </a:t>
            </a:r>
            <a:r>
              <a:rPr sz="525" i="1" baseline="-23809" dirty="0">
                <a:latin typeface="Times New Roman"/>
                <a:cs typeface="Times New Roman"/>
              </a:rPr>
              <a:t>B</a:t>
            </a:r>
            <a:r>
              <a:rPr sz="525" i="1" spc="-30" baseline="-23809" dirty="0">
                <a:latin typeface="Times New Roman"/>
                <a:cs typeface="Times New Roman"/>
              </a:rPr>
              <a:t> </a:t>
            </a:r>
            <a:r>
              <a:rPr sz="650" spc="-25" dirty="0">
                <a:latin typeface="Times New Roman"/>
                <a:cs typeface="Times New Roman"/>
              </a:rPr>
              <a:t>(</a:t>
            </a:r>
            <a:r>
              <a:rPr sz="650" i="1" spc="-25" dirty="0">
                <a:latin typeface="Times New Roman"/>
                <a:cs typeface="Times New Roman"/>
              </a:rPr>
              <a:t>x</a:t>
            </a:r>
            <a:r>
              <a:rPr sz="650" spc="-25" dirty="0">
                <a:latin typeface="Times New Roman"/>
                <a:cs typeface="Times New Roman"/>
              </a:rPr>
              <a:t>)</a:t>
            </a:r>
            <a:r>
              <a:rPr sz="650" spc="500" dirty="0">
                <a:latin typeface="Times New Roman"/>
                <a:cs typeface="Times New Roman"/>
              </a:rPr>
              <a:t> </a:t>
            </a:r>
            <a:endParaRPr sz="650">
              <a:latin typeface="Times New Roman"/>
              <a:cs typeface="Times New Roman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125" y="2582413"/>
            <a:ext cx="49032" cy="19402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020997" y="2615487"/>
            <a:ext cx="141605" cy="33972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00" spc="-50" dirty="0">
                <a:latin typeface="Symbol"/>
                <a:cs typeface="Symbol"/>
              </a:rPr>
              <a:t></a:t>
            </a:r>
            <a:r>
              <a:rPr sz="525" i="1" spc="-75" baseline="-23809" dirty="0">
                <a:latin typeface="Times New Roman"/>
                <a:cs typeface="Times New Roman"/>
              </a:rPr>
              <a:t>A</a:t>
            </a:r>
            <a:r>
              <a:rPr sz="525" i="1" spc="225" baseline="-23809" dirty="0">
                <a:latin typeface="Times New Roman"/>
                <a:cs typeface="Times New Roman"/>
              </a:rPr>
              <a:t> </a:t>
            </a:r>
            <a:r>
              <a:rPr sz="525" i="1" baseline="-23809" dirty="0">
                <a:latin typeface="Times New Roman"/>
                <a:cs typeface="Times New Roman"/>
              </a:rPr>
              <a:t>B</a:t>
            </a:r>
            <a:r>
              <a:rPr sz="525" i="1" spc="-30" baseline="-23809" dirty="0">
                <a:latin typeface="Times New Roman"/>
                <a:cs typeface="Times New Roman"/>
              </a:rPr>
              <a:t> </a:t>
            </a:r>
            <a:r>
              <a:rPr sz="650" spc="-25" dirty="0">
                <a:latin typeface="Times New Roman"/>
                <a:cs typeface="Times New Roman"/>
              </a:rPr>
              <a:t>(</a:t>
            </a:r>
            <a:r>
              <a:rPr sz="650" i="1" spc="-25" dirty="0">
                <a:latin typeface="Times New Roman"/>
                <a:cs typeface="Times New Roman"/>
              </a:rPr>
              <a:t>x</a:t>
            </a:r>
            <a:r>
              <a:rPr sz="650" spc="-25" dirty="0">
                <a:latin typeface="Times New Roman"/>
                <a:cs typeface="Times New Roman"/>
              </a:rPr>
              <a:t>)</a:t>
            </a:r>
            <a:r>
              <a:rPr sz="650" spc="500" dirty="0">
                <a:latin typeface="Times New Roman"/>
                <a:cs typeface="Times New Roman"/>
              </a:rPr>
              <a:t> </a:t>
            </a:r>
            <a:endParaRPr sz="650">
              <a:latin typeface="Times New Roman"/>
              <a:cs typeface="Times New Roman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0833" y="2657460"/>
            <a:ext cx="49032" cy="19402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452755" y="3033219"/>
            <a:ext cx="14541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975" spc="-37" baseline="8547" dirty="0">
                <a:latin typeface="Times New Roman"/>
                <a:cs typeface="Times New Roman"/>
              </a:rPr>
              <a:t>b</a:t>
            </a:r>
            <a:r>
              <a:rPr sz="400" spc="-25" dirty="0">
                <a:latin typeface="Times New Roman"/>
                <a:cs typeface="Times New Roman"/>
              </a:rPr>
              <a:t>1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10013" y="3040504"/>
            <a:ext cx="68516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384175" algn="l"/>
                <a:tab pos="582295" algn="l"/>
              </a:tabLst>
            </a:pPr>
            <a:r>
              <a:rPr sz="975" baseline="8547" dirty="0">
                <a:latin typeface="Times New Roman"/>
                <a:cs typeface="Times New Roman"/>
              </a:rPr>
              <a:t>a</a:t>
            </a:r>
            <a:r>
              <a:rPr sz="400" dirty="0">
                <a:latin typeface="Times New Roman"/>
                <a:cs typeface="Times New Roman"/>
              </a:rPr>
              <a:t>1</a:t>
            </a:r>
            <a:r>
              <a:rPr sz="400" spc="240" dirty="0">
                <a:latin typeface="Times New Roman"/>
                <a:cs typeface="Times New Roman"/>
              </a:rPr>
              <a:t>  </a:t>
            </a:r>
            <a:r>
              <a:rPr sz="975" spc="-37" baseline="8547" dirty="0">
                <a:latin typeface="Times New Roman"/>
                <a:cs typeface="Times New Roman"/>
              </a:rPr>
              <a:t>a</a:t>
            </a:r>
            <a:r>
              <a:rPr sz="400" spc="-25" dirty="0">
                <a:latin typeface="Times New Roman"/>
                <a:cs typeface="Times New Roman"/>
              </a:rPr>
              <a:t>2</a:t>
            </a:r>
            <a:r>
              <a:rPr sz="400" dirty="0">
                <a:latin typeface="Times New Roman"/>
                <a:cs typeface="Times New Roman"/>
              </a:rPr>
              <a:t>	</a:t>
            </a:r>
            <a:r>
              <a:rPr sz="975" spc="-37" baseline="8547" dirty="0">
                <a:latin typeface="Times New Roman"/>
                <a:cs typeface="Times New Roman"/>
              </a:rPr>
              <a:t>a</a:t>
            </a:r>
            <a:r>
              <a:rPr sz="400" spc="-25" dirty="0">
                <a:latin typeface="Times New Roman"/>
                <a:cs typeface="Times New Roman"/>
              </a:rPr>
              <a:t>3</a:t>
            </a:r>
            <a:r>
              <a:rPr sz="400" dirty="0">
                <a:latin typeface="Times New Roman"/>
                <a:cs typeface="Times New Roman"/>
              </a:rPr>
              <a:t>	</a:t>
            </a:r>
            <a:r>
              <a:rPr sz="975" spc="-37" baseline="8547" dirty="0">
                <a:latin typeface="Times New Roman"/>
                <a:cs typeface="Times New Roman"/>
              </a:rPr>
              <a:t>a</a:t>
            </a:r>
            <a:r>
              <a:rPr sz="400" spc="-25" dirty="0">
                <a:latin typeface="Times New Roman"/>
                <a:cs typeface="Times New Roman"/>
              </a:rPr>
              <a:t>4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34106" y="1973541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19" h="198119">
                <a:moveTo>
                  <a:pt x="0" y="0"/>
                </a:moveTo>
                <a:lnTo>
                  <a:pt x="198024" y="198024"/>
                </a:lnTo>
              </a:path>
              <a:path w="198119" h="198119">
                <a:moveTo>
                  <a:pt x="161283" y="198024"/>
                </a:moveTo>
                <a:lnTo>
                  <a:pt x="198024" y="198024"/>
                </a:lnTo>
                <a:lnTo>
                  <a:pt x="198024" y="161283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1748656" y="1021975"/>
            <a:ext cx="1439545" cy="863600"/>
            <a:chOff x="1748656" y="1021975"/>
            <a:chExt cx="1439545" cy="863600"/>
          </a:xfrm>
        </p:grpSpPr>
        <p:sp>
          <p:nvSpPr>
            <p:cNvPr id="38" name="object 38"/>
            <p:cNvSpPr/>
            <p:nvPr/>
          </p:nvSpPr>
          <p:spPr>
            <a:xfrm>
              <a:off x="1774640" y="1093431"/>
              <a:ext cx="1341755" cy="765810"/>
            </a:xfrm>
            <a:custGeom>
              <a:avLst/>
              <a:gdLst/>
              <a:ahLst/>
              <a:cxnLst/>
              <a:rect l="l" t="t" r="r" b="b"/>
              <a:pathLst>
                <a:path w="1341755" h="765810">
                  <a:moveTo>
                    <a:pt x="0" y="0"/>
                  </a:moveTo>
                  <a:lnTo>
                    <a:pt x="0" y="765556"/>
                  </a:lnTo>
                  <a:lnTo>
                    <a:pt x="1341678" y="765556"/>
                  </a:lnTo>
                </a:path>
              </a:pathLst>
            </a:custGeom>
            <a:ln w="83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48650" y="1021981"/>
              <a:ext cx="1439545" cy="863600"/>
            </a:xfrm>
            <a:custGeom>
              <a:avLst/>
              <a:gdLst/>
              <a:ahLst/>
              <a:cxnLst/>
              <a:rect l="l" t="t" r="r" b="b"/>
              <a:pathLst>
                <a:path w="1439545" h="863600">
                  <a:moveTo>
                    <a:pt x="51968" y="77952"/>
                  </a:moveTo>
                  <a:lnTo>
                    <a:pt x="25984" y="0"/>
                  </a:lnTo>
                  <a:lnTo>
                    <a:pt x="0" y="77952"/>
                  </a:lnTo>
                  <a:lnTo>
                    <a:pt x="51968" y="77952"/>
                  </a:lnTo>
                  <a:close/>
                </a:path>
                <a:path w="1439545" h="863600">
                  <a:moveTo>
                    <a:pt x="1439125" y="837006"/>
                  </a:moveTo>
                  <a:lnTo>
                    <a:pt x="1361173" y="811022"/>
                  </a:lnTo>
                  <a:lnTo>
                    <a:pt x="1361173" y="862990"/>
                  </a:lnTo>
                  <a:lnTo>
                    <a:pt x="1439125" y="8370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31236" y="1472857"/>
              <a:ext cx="130810" cy="386715"/>
            </a:xfrm>
            <a:custGeom>
              <a:avLst/>
              <a:gdLst/>
              <a:ahLst/>
              <a:cxnLst/>
              <a:rect l="l" t="t" r="r" b="b"/>
              <a:pathLst>
                <a:path w="130810" h="386714">
                  <a:moveTo>
                    <a:pt x="0" y="386130"/>
                  </a:moveTo>
                  <a:lnTo>
                    <a:pt x="130409" y="0"/>
                  </a:lnTo>
                </a:path>
              </a:pathLst>
            </a:custGeom>
            <a:ln w="83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43074" y="1477537"/>
              <a:ext cx="819150" cy="381635"/>
            </a:xfrm>
            <a:custGeom>
              <a:avLst/>
              <a:gdLst/>
              <a:ahLst/>
              <a:cxnLst/>
              <a:rect l="l" t="t" r="r" b="b"/>
              <a:pathLst>
                <a:path w="819150" h="381635">
                  <a:moveTo>
                    <a:pt x="816057" y="1257"/>
                  </a:moveTo>
                  <a:lnTo>
                    <a:pt x="818572" y="381450"/>
                  </a:lnTo>
                </a:path>
                <a:path w="819150" h="381635">
                  <a:moveTo>
                    <a:pt x="596728" y="5867"/>
                  </a:moveTo>
                  <a:lnTo>
                    <a:pt x="601198" y="381450"/>
                  </a:lnTo>
                </a:path>
                <a:path w="819150" h="381635">
                  <a:moveTo>
                    <a:pt x="224078" y="1257"/>
                  </a:moveTo>
                  <a:lnTo>
                    <a:pt x="220726" y="381450"/>
                  </a:lnTo>
                </a:path>
                <a:path w="819150" h="381635">
                  <a:moveTo>
                    <a:pt x="0" y="0"/>
                  </a:moveTo>
                  <a:lnTo>
                    <a:pt x="3352" y="381450"/>
                  </a:lnTo>
                </a:path>
              </a:pathLst>
            </a:custGeom>
            <a:ln w="8382">
              <a:solidFill>
                <a:srgbClr val="2313E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560727" y="1623589"/>
            <a:ext cx="141605" cy="8636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800" spc="-50" dirty="0">
                <a:latin typeface="Times New Roman"/>
                <a:cs typeface="Times New Roman"/>
              </a:rPr>
              <a:t>µ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631797" y="1429969"/>
            <a:ext cx="38735" cy="168910"/>
            <a:chOff x="1631797" y="1429969"/>
            <a:chExt cx="38735" cy="168910"/>
          </a:xfrm>
        </p:grpSpPr>
        <p:sp>
          <p:nvSpPr>
            <p:cNvPr id="44" name="object 44"/>
            <p:cNvSpPr/>
            <p:nvPr/>
          </p:nvSpPr>
          <p:spPr>
            <a:xfrm>
              <a:off x="1651076" y="1482985"/>
              <a:ext cx="0" cy="115570"/>
            </a:xfrm>
            <a:custGeom>
              <a:avLst/>
              <a:gdLst/>
              <a:ahLst/>
              <a:cxnLst/>
              <a:rect l="l" t="t" r="r" b="b"/>
              <a:pathLst>
                <a:path h="115569">
                  <a:moveTo>
                    <a:pt x="0" y="1154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31797" y="1429969"/>
              <a:ext cx="38735" cy="58419"/>
            </a:xfrm>
            <a:custGeom>
              <a:avLst/>
              <a:gdLst/>
              <a:ahLst/>
              <a:cxnLst/>
              <a:rect l="l" t="t" r="r" b="b"/>
              <a:pathLst>
                <a:path w="38735" h="58419">
                  <a:moveTo>
                    <a:pt x="19278" y="0"/>
                  </a:moveTo>
                  <a:lnTo>
                    <a:pt x="0" y="57835"/>
                  </a:lnTo>
                  <a:lnTo>
                    <a:pt x="38557" y="57835"/>
                  </a:lnTo>
                  <a:lnTo>
                    <a:pt x="192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2285174" y="2030050"/>
            <a:ext cx="217804" cy="38735"/>
            <a:chOff x="2285174" y="2030050"/>
            <a:chExt cx="217804" cy="38735"/>
          </a:xfrm>
        </p:grpSpPr>
        <p:sp>
          <p:nvSpPr>
            <p:cNvPr id="47" name="object 47"/>
            <p:cNvSpPr/>
            <p:nvPr/>
          </p:nvSpPr>
          <p:spPr>
            <a:xfrm>
              <a:off x="2285174" y="2049329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5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44711" y="2030050"/>
              <a:ext cx="58419" cy="38735"/>
            </a:xfrm>
            <a:custGeom>
              <a:avLst/>
              <a:gdLst/>
              <a:ahLst/>
              <a:cxnLst/>
              <a:rect l="l" t="t" r="r" b="b"/>
              <a:pathLst>
                <a:path w="58419" h="38735">
                  <a:moveTo>
                    <a:pt x="0" y="0"/>
                  </a:moveTo>
                  <a:lnTo>
                    <a:pt x="0" y="38557"/>
                  </a:lnTo>
                  <a:lnTo>
                    <a:pt x="57835" y="19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725267" y="1284555"/>
            <a:ext cx="18605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800" spc="-25" dirty="0">
                <a:solidFill>
                  <a:srgbClr val="00AF50"/>
                </a:solidFill>
                <a:latin typeface="Times New Roman"/>
                <a:cs typeface="Times New Roman"/>
              </a:rPr>
              <a:t>µ</a:t>
            </a:r>
            <a:r>
              <a:rPr sz="750" spc="-37" baseline="-11111" dirty="0">
                <a:solidFill>
                  <a:srgbClr val="00AF50"/>
                </a:solidFill>
                <a:latin typeface="Times New Roman"/>
                <a:cs typeface="Times New Roman"/>
              </a:rPr>
              <a:t>A</a:t>
            </a:r>
            <a:endParaRPr sz="750" baseline="-11111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27904" y="1301040"/>
            <a:ext cx="18224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800" spc="-25" dirty="0">
                <a:solidFill>
                  <a:srgbClr val="C00000"/>
                </a:solidFill>
                <a:latin typeface="Times New Roman"/>
                <a:cs typeface="Times New Roman"/>
              </a:rPr>
              <a:t>µ</a:t>
            </a:r>
            <a:r>
              <a:rPr sz="750" spc="-37" baseline="-11111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endParaRPr sz="750" baseline="-11111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82774" y="1857184"/>
            <a:ext cx="979169" cy="247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070" marR="55880" indent="-128905">
              <a:lnSpc>
                <a:spcPct val="111900"/>
              </a:lnSpc>
              <a:spcBef>
                <a:spcPts val="95"/>
              </a:spcBef>
              <a:tabLst>
                <a:tab pos="252729" algn="l"/>
                <a:tab pos="472440" algn="l"/>
              </a:tabLst>
            </a:pPr>
            <a:r>
              <a:rPr sz="975" spc="-37" baseline="12820" dirty="0">
                <a:latin typeface="Times New Roman"/>
                <a:cs typeface="Times New Roman"/>
              </a:rPr>
              <a:t>b</a:t>
            </a:r>
            <a:r>
              <a:rPr sz="600" spc="-37" baseline="6944" dirty="0">
                <a:latin typeface="Times New Roman"/>
                <a:cs typeface="Times New Roman"/>
              </a:rPr>
              <a:t>1</a:t>
            </a:r>
            <a:r>
              <a:rPr sz="600" baseline="6944" dirty="0">
                <a:latin typeface="Times New Roman"/>
                <a:cs typeface="Times New Roman"/>
              </a:rPr>
              <a:t>		</a:t>
            </a:r>
            <a:r>
              <a:rPr sz="975" spc="-37" baseline="12820" dirty="0">
                <a:latin typeface="Times New Roman"/>
                <a:cs typeface="Times New Roman"/>
              </a:rPr>
              <a:t>a</a:t>
            </a:r>
            <a:r>
              <a:rPr sz="600" spc="-37" baseline="6944" dirty="0">
                <a:latin typeface="Times New Roman"/>
                <a:cs typeface="Times New Roman"/>
              </a:rPr>
              <a:t>1</a:t>
            </a:r>
            <a:r>
              <a:rPr sz="600" baseline="6944" dirty="0">
                <a:latin typeface="Times New Roman"/>
                <a:cs typeface="Times New Roman"/>
              </a:rPr>
              <a:t>	</a:t>
            </a:r>
            <a:r>
              <a:rPr sz="975" baseline="12820" dirty="0">
                <a:latin typeface="Times New Roman"/>
                <a:cs typeface="Times New Roman"/>
              </a:rPr>
              <a:t>a</a:t>
            </a:r>
            <a:r>
              <a:rPr sz="600" baseline="6944" dirty="0">
                <a:latin typeface="Times New Roman"/>
                <a:cs typeface="Times New Roman"/>
              </a:rPr>
              <a:t>2</a:t>
            </a:r>
            <a:r>
              <a:rPr sz="600" spc="412" baseline="6944" dirty="0">
                <a:latin typeface="Times New Roman"/>
                <a:cs typeface="Times New Roman"/>
              </a:rPr>
              <a:t>  </a:t>
            </a:r>
            <a:r>
              <a:rPr sz="975" baseline="12820" dirty="0">
                <a:latin typeface="Times New Roman"/>
                <a:cs typeface="Times New Roman"/>
              </a:rPr>
              <a:t>b</a:t>
            </a:r>
            <a:r>
              <a:rPr sz="600" baseline="6944" dirty="0">
                <a:latin typeface="Times New Roman"/>
                <a:cs typeface="Times New Roman"/>
              </a:rPr>
              <a:t>4</a:t>
            </a:r>
            <a:r>
              <a:rPr sz="600" spc="315" baseline="6944" dirty="0">
                <a:latin typeface="Times New Roman"/>
                <a:cs typeface="Times New Roman"/>
              </a:rPr>
              <a:t> </a:t>
            </a:r>
            <a:r>
              <a:rPr sz="975" baseline="8547" dirty="0">
                <a:latin typeface="Times New Roman"/>
                <a:cs typeface="Times New Roman"/>
              </a:rPr>
              <a:t>a</a:t>
            </a:r>
            <a:r>
              <a:rPr sz="400" dirty="0">
                <a:latin typeface="Times New Roman"/>
                <a:cs typeface="Times New Roman"/>
              </a:rPr>
              <a:t>3</a:t>
            </a:r>
            <a:r>
              <a:rPr sz="400" spc="295" dirty="0">
                <a:latin typeface="Times New Roman"/>
                <a:cs typeface="Times New Roman"/>
              </a:rPr>
              <a:t> </a:t>
            </a:r>
            <a:r>
              <a:rPr sz="975" spc="-37" baseline="12820" dirty="0">
                <a:latin typeface="Times New Roman"/>
                <a:cs typeface="Times New Roman"/>
              </a:rPr>
              <a:t>a</a:t>
            </a:r>
            <a:r>
              <a:rPr sz="600" spc="-37" baseline="6944" dirty="0">
                <a:latin typeface="Times New Roman"/>
                <a:cs typeface="Times New Roman"/>
              </a:rPr>
              <a:t>4</a:t>
            </a:r>
            <a:r>
              <a:rPr sz="600" spc="750" baseline="6944" dirty="0">
                <a:latin typeface="Times New Roman"/>
                <a:cs typeface="Times New Roman"/>
              </a:rPr>
              <a:t> </a:t>
            </a:r>
            <a:r>
              <a:rPr sz="650" spc="-50" dirty="0">
                <a:latin typeface="Times New Roman"/>
                <a:cs typeface="Times New Roman"/>
              </a:rPr>
              <a:t>x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770449" y="1463776"/>
            <a:ext cx="1406525" cy="405765"/>
            <a:chOff x="1770449" y="1463776"/>
            <a:chExt cx="1406525" cy="405765"/>
          </a:xfrm>
        </p:grpSpPr>
        <p:sp>
          <p:nvSpPr>
            <p:cNvPr id="53" name="object 53"/>
            <p:cNvSpPr/>
            <p:nvPr/>
          </p:nvSpPr>
          <p:spPr>
            <a:xfrm>
              <a:off x="1774640" y="1471110"/>
              <a:ext cx="1402080" cy="385445"/>
            </a:xfrm>
            <a:custGeom>
              <a:avLst/>
              <a:gdLst/>
              <a:ahLst/>
              <a:cxnLst/>
              <a:rect l="l" t="t" r="r" b="b"/>
              <a:pathLst>
                <a:path w="1402080" h="385444">
                  <a:moveTo>
                    <a:pt x="0" y="2514"/>
                  </a:moveTo>
                  <a:lnTo>
                    <a:pt x="268573" y="6286"/>
                  </a:lnTo>
                </a:path>
                <a:path w="1402080" h="385444">
                  <a:moveTo>
                    <a:pt x="21443" y="0"/>
                  </a:moveTo>
                  <a:lnTo>
                    <a:pt x="495865" y="4889"/>
                  </a:lnTo>
                  <a:lnTo>
                    <a:pt x="706532" y="382358"/>
                  </a:lnTo>
                  <a:lnTo>
                    <a:pt x="715333" y="382009"/>
                  </a:lnTo>
                  <a:lnTo>
                    <a:pt x="959250" y="385083"/>
                  </a:lnTo>
                  <a:lnTo>
                    <a:pt x="1093920" y="1187"/>
                  </a:lnTo>
                </a:path>
                <a:path w="1402080" h="385444">
                  <a:moveTo>
                    <a:pt x="1093920" y="7753"/>
                  </a:moveTo>
                  <a:lnTo>
                    <a:pt x="1401889" y="7753"/>
                  </a:lnTo>
                </a:path>
              </a:pathLst>
            </a:custGeom>
            <a:ln w="838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74640" y="1467967"/>
              <a:ext cx="1268095" cy="397510"/>
            </a:xfrm>
            <a:custGeom>
              <a:avLst/>
              <a:gdLst/>
              <a:ahLst/>
              <a:cxnLst/>
              <a:rect l="l" t="t" r="r" b="b"/>
              <a:pathLst>
                <a:path w="1268095" h="397510">
                  <a:moveTo>
                    <a:pt x="0" y="397027"/>
                  </a:moveTo>
                  <a:lnTo>
                    <a:pt x="268573" y="11176"/>
                  </a:lnTo>
                  <a:lnTo>
                    <a:pt x="501243" y="16135"/>
                  </a:lnTo>
                  <a:lnTo>
                    <a:pt x="706253" y="396468"/>
                  </a:lnTo>
                  <a:lnTo>
                    <a:pt x="876477" y="0"/>
                  </a:lnTo>
                  <a:lnTo>
                    <a:pt x="1267777" y="0"/>
                  </a:lnTo>
                </a:path>
              </a:pathLst>
            </a:custGeom>
            <a:ln w="838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70506" y="1476000"/>
              <a:ext cx="217804" cy="365125"/>
            </a:xfrm>
            <a:custGeom>
              <a:avLst/>
              <a:gdLst/>
              <a:ahLst/>
              <a:cxnLst/>
              <a:rect l="l" t="t" r="r" b="b"/>
              <a:pathLst>
                <a:path w="217805" h="365125">
                  <a:moveTo>
                    <a:pt x="0" y="0"/>
                  </a:moveTo>
                  <a:lnTo>
                    <a:pt x="217582" y="364896"/>
                  </a:lnTo>
                </a:path>
              </a:pathLst>
            </a:custGeom>
            <a:ln w="838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3539959" y="2549944"/>
            <a:ext cx="979169" cy="502284"/>
            <a:chOff x="3539959" y="2549944"/>
            <a:chExt cx="979169" cy="502284"/>
          </a:xfrm>
        </p:grpSpPr>
        <p:sp>
          <p:nvSpPr>
            <p:cNvPr id="57" name="object 57"/>
            <p:cNvSpPr/>
            <p:nvPr/>
          </p:nvSpPr>
          <p:spPr>
            <a:xfrm>
              <a:off x="3544150" y="2567546"/>
              <a:ext cx="435609" cy="470534"/>
            </a:xfrm>
            <a:custGeom>
              <a:avLst/>
              <a:gdLst/>
              <a:ahLst/>
              <a:cxnLst/>
              <a:rect l="l" t="t" r="r" b="b"/>
              <a:pathLst>
                <a:path w="435610" h="470535">
                  <a:moveTo>
                    <a:pt x="0" y="0"/>
                  </a:moveTo>
                  <a:lnTo>
                    <a:pt x="232460" y="0"/>
                  </a:lnTo>
                  <a:lnTo>
                    <a:pt x="435584" y="470404"/>
                  </a:lnTo>
                </a:path>
              </a:pathLst>
            </a:custGeom>
            <a:ln w="838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81710" y="2554135"/>
              <a:ext cx="732790" cy="494030"/>
            </a:xfrm>
            <a:custGeom>
              <a:avLst/>
              <a:gdLst/>
              <a:ahLst/>
              <a:cxnLst/>
              <a:rect l="l" t="t" r="r" b="b"/>
              <a:pathLst>
                <a:path w="732789" h="494030">
                  <a:moveTo>
                    <a:pt x="196208" y="479604"/>
                  </a:moveTo>
                  <a:lnTo>
                    <a:pt x="405968" y="483816"/>
                  </a:lnTo>
                  <a:lnTo>
                    <a:pt x="534631" y="13411"/>
                  </a:lnTo>
                  <a:lnTo>
                    <a:pt x="732656" y="13411"/>
                  </a:lnTo>
                </a:path>
                <a:path w="732789" h="494030">
                  <a:moveTo>
                    <a:pt x="0" y="0"/>
                  </a:moveTo>
                  <a:lnTo>
                    <a:pt x="202565" y="493671"/>
                  </a:lnTo>
                </a:path>
              </a:pathLst>
            </a:custGeom>
            <a:ln w="838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60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70" dirty="0"/>
              <a:t> </a:t>
            </a:r>
            <a:r>
              <a:rPr dirty="0"/>
              <a:t>1:</a:t>
            </a:r>
            <a:r>
              <a:rPr spc="185" dirty="0"/>
              <a:t> </a:t>
            </a:r>
            <a:r>
              <a:rPr spc="-10" dirty="0"/>
              <a:t>Intersection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645920"/>
            <a:ext cx="4227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plots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180" dirty="0">
                <a:latin typeface="Verdana"/>
                <a:cs typeface="Verdana"/>
              </a:rPr>
              <a:t>µ</a:t>
            </a:r>
            <a:r>
              <a:rPr sz="1200" i="1" spc="-270" baseline="-24305" dirty="0">
                <a:latin typeface="Arial"/>
                <a:cs typeface="Arial"/>
              </a:rPr>
              <a:t>A</a:t>
            </a:r>
            <a:r>
              <a:rPr sz="1200" spc="-270" baseline="-6944" dirty="0">
                <a:latin typeface="Lucida Sans Unicode"/>
                <a:cs typeface="Lucida Sans Unicode"/>
              </a:rPr>
              <a:t>¯</a:t>
            </a:r>
            <a:r>
              <a:rPr sz="1200" spc="-225" baseline="-694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1706" y="1623523"/>
            <a:ext cx="1313180" cy="788670"/>
            <a:chOff x="741706" y="1623523"/>
            <a:chExt cx="1313180" cy="788670"/>
          </a:xfrm>
        </p:grpSpPr>
        <p:sp>
          <p:nvSpPr>
            <p:cNvPr id="5" name="object 5"/>
            <p:cNvSpPr/>
            <p:nvPr/>
          </p:nvSpPr>
          <p:spPr>
            <a:xfrm>
              <a:off x="767690" y="1694980"/>
              <a:ext cx="1216025" cy="690880"/>
            </a:xfrm>
            <a:custGeom>
              <a:avLst/>
              <a:gdLst/>
              <a:ahLst/>
              <a:cxnLst/>
              <a:rect l="l" t="t" r="r" b="b"/>
              <a:pathLst>
                <a:path w="1216025" h="690880">
                  <a:moveTo>
                    <a:pt x="0" y="0"/>
                  </a:moveTo>
                  <a:lnTo>
                    <a:pt x="0" y="690858"/>
                  </a:lnTo>
                  <a:lnTo>
                    <a:pt x="1215522" y="690858"/>
                  </a:lnTo>
                </a:path>
              </a:pathLst>
            </a:custGeom>
            <a:ln w="83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1705" y="1623529"/>
              <a:ext cx="1313180" cy="788670"/>
            </a:xfrm>
            <a:custGeom>
              <a:avLst/>
              <a:gdLst/>
              <a:ahLst/>
              <a:cxnLst/>
              <a:rect l="l" t="t" r="r" b="b"/>
              <a:pathLst>
                <a:path w="1313180" h="788669">
                  <a:moveTo>
                    <a:pt x="51968" y="77952"/>
                  </a:moveTo>
                  <a:lnTo>
                    <a:pt x="25984" y="0"/>
                  </a:lnTo>
                  <a:lnTo>
                    <a:pt x="0" y="77952"/>
                  </a:lnTo>
                  <a:lnTo>
                    <a:pt x="51968" y="77952"/>
                  </a:lnTo>
                  <a:close/>
                </a:path>
                <a:path w="1313180" h="788669">
                  <a:moveTo>
                    <a:pt x="1312964" y="762317"/>
                  </a:moveTo>
                  <a:lnTo>
                    <a:pt x="1235011" y="736333"/>
                  </a:lnTo>
                  <a:lnTo>
                    <a:pt x="1235011" y="788301"/>
                  </a:lnTo>
                  <a:lnTo>
                    <a:pt x="1312964" y="762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65425" y="1801710"/>
            <a:ext cx="38735" cy="153670"/>
            <a:chOff x="565425" y="1801710"/>
            <a:chExt cx="38735" cy="153670"/>
          </a:xfrm>
        </p:grpSpPr>
        <p:sp>
          <p:nvSpPr>
            <p:cNvPr id="8" name="object 8"/>
            <p:cNvSpPr/>
            <p:nvPr/>
          </p:nvSpPr>
          <p:spPr>
            <a:xfrm>
              <a:off x="584704" y="1854727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1004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25" y="1801710"/>
              <a:ext cx="38735" cy="58419"/>
            </a:xfrm>
            <a:custGeom>
              <a:avLst/>
              <a:gdLst/>
              <a:ahLst/>
              <a:cxnLst/>
              <a:rect l="l" t="t" r="r" b="b"/>
              <a:pathLst>
                <a:path w="38734" h="58419">
                  <a:moveTo>
                    <a:pt x="19278" y="0"/>
                  </a:moveTo>
                  <a:lnTo>
                    <a:pt x="0" y="57835"/>
                  </a:lnTo>
                  <a:lnTo>
                    <a:pt x="38557" y="57835"/>
                  </a:lnTo>
                  <a:lnTo>
                    <a:pt x="192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06189" y="2488207"/>
            <a:ext cx="6731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latin typeface="Times New Roman"/>
                <a:cs typeface="Times New Roman"/>
              </a:rPr>
              <a:t>x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32674" y="2539976"/>
            <a:ext cx="198120" cy="38735"/>
            <a:chOff x="1232674" y="2539976"/>
            <a:chExt cx="198120" cy="38735"/>
          </a:xfrm>
        </p:grpSpPr>
        <p:sp>
          <p:nvSpPr>
            <p:cNvPr id="12" name="object 12"/>
            <p:cNvSpPr/>
            <p:nvPr/>
          </p:nvSpPr>
          <p:spPr>
            <a:xfrm>
              <a:off x="1232674" y="2559255"/>
              <a:ext cx="145415" cy="0"/>
            </a:xfrm>
            <a:custGeom>
              <a:avLst/>
              <a:gdLst/>
              <a:ahLst/>
              <a:cxnLst/>
              <a:rect l="l" t="t" r="r" b="b"/>
              <a:pathLst>
                <a:path w="145415">
                  <a:moveTo>
                    <a:pt x="0" y="0"/>
                  </a:moveTo>
                  <a:lnTo>
                    <a:pt x="14493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72793" y="2539976"/>
              <a:ext cx="58419" cy="38735"/>
            </a:xfrm>
            <a:custGeom>
              <a:avLst/>
              <a:gdLst/>
              <a:ahLst/>
              <a:cxnLst/>
              <a:rect l="l" t="t" r="r" b="b"/>
              <a:pathLst>
                <a:path w="58419" h="38735">
                  <a:moveTo>
                    <a:pt x="0" y="0"/>
                  </a:moveTo>
                  <a:lnTo>
                    <a:pt x="0" y="38557"/>
                  </a:lnTo>
                  <a:lnTo>
                    <a:pt x="57835" y="19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38923" y="2357001"/>
            <a:ext cx="6286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latin typeface="Times New Roman"/>
                <a:cs typeface="Times New Roman"/>
              </a:rPr>
              <a:t>a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5728" y="2357001"/>
            <a:ext cx="6731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latin typeface="Times New Roman"/>
                <a:cs typeface="Times New Roman"/>
              </a:rPr>
              <a:t>b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63499" y="1986324"/>
            <a:ext cx="959485" cy="405130"/>
            <a:chOff x="763499" y="1986324"/>
            <a:chExt cx="959485" cy="405130"/>
          </a:xfrm>
        </p:grpSpPr>
        <p:sp>
          <p:nvSpPr>
            <p:cNvPr id="17" name="object 17"/>
            <p:cNvSpPr/>
            <p:nvPr/>
          </p:nvSpPr>
          <p:spPr>
            <a:xfrm>
              <a:off x="767690" y="1990515"/>
              <a:ext cx="657860" cy="395605"/>
            </a:xfrm>
            <a:custGeom>
              <a:avLst/>
              <a:gdLst/>
              <a:ahLst/>
              <a:cxnLst/>
              <a:rect l="l" t="t" r="r" b="b"/>
              <a:pathLst>
                <a:path w="657860" h="395605">
                  <a:moveTo>
                    <a:pt x="0" y="0"/>
                  </a:moveTo>
                  <a:lnTo>
                    <a:pt x="283444" y="0"/>
                  </a:lnTo>
                  <a:lnTo>
                    <a:pt x="657840" y="395323"/>
                  </a:lnTo>
                </a:path>
              </a:pathLst>
            </a:custGeom>
            <a:ln w="838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51134" y="1990515"/>
              <a:ext cx="607060" cy="400685"/>
            </a:xfrm>
            <a:custGeom>
              <a:avLst/>
              <a:gdLst/>
              <a:ahLst/>
              <a:cxnLst/>
              <a:rect l="l" t="t" r="r" b="b"/>
              <a:pathLst>
                <a:path w="607060" h="400685">
                  <a:moveTo>
                    <a:pt x="0" y="0"/>
                  </a:moveTo>
                  <a:lnTo>
                    <a:pt x="606926" y="0"/>
                  </a:lnTo>
                </a:path>
                <a:path w="607060" h="400685">
                  <a:moveTo>
                    <a:pt x="12922" y="0"/>
                  </a:moveTo>
                  <a:lnTo>
                    <a:pt x="12922" y="395323"/>
                  </a:lnTo>
                </a:path>
                <a:path w="607060" h="400685">
                  <a:moveTo>
                    <a:pt x="374396" y="0"/>
                  </a:moveTo>
                  <a:lnTo>
                    <a:pt x="374396" y="400547"/>
                  </a:lnTo>
                </a:path>
              </a:pathLst>
            </a:custGeom>
            <a:ln w="8382">
              <a:solidFill>
                <a:srgbClr val="2313E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25530" y="2385838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80">
                  <a:moveTo>
                    <a:pt x="0" y="0"/>
                  </a:moveTo>
                  <a:lnTo>
                    <a:pt x="297002" y="0"/>
                  </a:lnTo>
                </a:path>
              </a:pathLst>
            </a:custGeom>
            <a:ln w="838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16323" y="1997112"/>
            <a:ext cx="141605" cy="27114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700" spc="-95" dirty="0">
                <a:latin typeface="Symbol"/>
                <a:cs typeface="Symbol"/>
              </a:rPr>
              <a:t></a:t>
            </a:r>
            <a:r>
              <a:rPr sz="525" i="1" spc="-142" baseline="-23809" dirty="0">
                <a:latin typeface="Times New Roman"/>
                <a:cs typeface="Times New Roman"/>
              </a:rPr>
              <a:t>A</a:t>
            </a:r>
            <a:r>
              <a:rPr sz="525" i="1" spc="-15" baseline="-23809" dirty="0">
                <a:latin typeface="Times New Roman"/>
                <a:cs typeface="Times New Roman"/>
              </a:rPr>
              <a:t> </a:t>
            </a:r>
            <a:r>
              <a:rPr sz="650" spc="-25" dirty="0">
                <a:latin typeface="Times New Roman"/>
                <a:cs typeface="Times New Roman"/>
              </a:rPr>
              <a:t>(</a:t>
            </a:r>
            <a:r>
              <a:rPr sz="650" i="1" spc="-25" dirty="0">
                <a:latin typeface="Times New Roman"/>
                <a:cs typeface="Times New Roman"/>
              </a:rPr>
              <a:t>x</a:t>
            </a:r>
            <a:r>
              <a:rPr sz="650" spc="-25" dirty="0">
                <a:latin typeface="Times New Roman"/>
                <a:cs typeface="Times New Roman"/>
              </a:rPr>
              <a:t>)</a:t>
            </a:r>
            <a:r>
              <a:rPr sz="650" spc="500" dirty="0">
                <a:latin typeface="Times New Roman"/>
                <a:cs typeface="Times New Roman"/>
              </a:rPr>
              <a:t> 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81433" y="1623523"/>
            <a:ext cx="1313180" cy="788670"/>
            <a:chOff x="2681433" y="1623523"/>
            <a:chExt cx="1313180" cy="788670"/>
          </a:xfrm>
        </p:grpSpPr>
        <p:sp>
          <p:nvSpPr>
            <p:cNvPr id="22" name="object 22"/>
            <p:cNvSpPr/>
            <p:nvPr/>
          </p:nvSpPr>
          <p:spPr>
            <a:xfrm>
              <a:off x="2707417" y="1694980"/>
              <a:ext cx="1216025" cy="690880"/>
            </a:xfrm>
            <a:custGeom>
              <a:avLst/>
              <a:gdLst/>
              <a:ahLst/>
              <a:cxnLst/>
              <a:rect l="l" t="t" r="r" b="b"/>
              <a:pathLst>
                <a:path w="1216025" h="690880">
                  <a:moveTo>
                    <a:pt x="0" y="0"/>
                  </a:moveTo>
                  <a:lnTo>
                    <a:pt x="0" y="690858"/>
                  </a:lnTo>
                  <a:lnTo>
                    <a:pt x="1215529" y="690858"/>
                  </a:lnTo>
                </a:path>
              </a:pathLst>
            </a:custGeom>
            <a:ln w="83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81427" y="1623529"/>
              <a:ext cx="1313180" cy="788670"/>
            </a:xfrm>
            <a:custGeom>
              <a:avLst/>
              <a:gdLst/>
              <a:ahLst/>
              <a:cxnLst/>
              <a:rect l="l" t="t" r="r" b="b"/>
              <a:pathLst>
                <a:path w="1313179" h="788669">
                  <a:moveTo>
                    <a:pt x="51968" y="77952"/>
                  </a:moveTo>
                  <a:lnTo>
                    <a:pt x="25984" y="0"/>
                  </a:lnTo>
                  <a:lnTo>
                    <a:pt x="0" y="77952"/>
                  </a:lnTo>
                  <a:lnTo>
                    <a:pt x="51968" y="77952"/>
                  </a:lnTo>
                  <a:close/>
                </a:path>
                <a:path w="1313179" h="788669">
                  <a:moveTo>
                    <a:pt x="1312976" y="762317"/>
                  </a:moveTo>
                  <a:lnTo>
                    <a:pt x="1235024" y="736333"/>
                  </a:lnTo>
                  <a:lnTo>
                    <a:pt x="1235024" y="788301"/>
                  </a:lnTo>
                  <a:lnTo>
                    <a:pt x="1312976" y="762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505132" y="1801710"/>
            <a:ext cx="38735" cy="153670"/>
            <a:chOff x="2505132" y="1801710"/>
            <a:chExt cx="38735" cy="153670"/>
          </a:xfrm>
        </p:grpSpPr>
        <p:sp>
          <p:nvSpPr>
            <p:cNvPr id="25" name="object 25"/>
            <p:cNvSpPr/>
            <p:nvPr/>
          </p:nvSpPr>
          <p:spPr>
            <a:xfrm>
              <a:off x="2524410" y="1854727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1004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05132" y="1801710"/>
              <a:ext cx="38735" cy="58419"/>
            </a:xfrm>
            <a:custGeom>
              <a:avLst/>
              <a:gdLst/>
              <a:ahLst/>
              <a:cxnLst/>
              <a:rect l="l" t="t" r="r" b="b"/>
              <a:pathLst>
                <a:path w="38735" h="58419">
                  <a:moveTo>
                    <a:pt x="19278" y="0"/>
                  </a:moveTo>
                  <a:lnTo>
                    <a:pt x="0" y="57835"/>
                  </a:lnTo>
                  <a:lnTo>
                    <a:pt x="38557" y="57835"/>
                  </a:lnTo>
                  <a:lnTo>
                    <a:pt x="192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045923" y="2488207"/>
            <a:ext cx="6731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latin typeface="Times New Roman"/>
                <a:cs typeface="Times New Roman"/>
              </a:rPr>
              <a:t>x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172409" y="2539976"/>
            <a:ext cx="198120" cy="38735"/>
            <a:chOff x="3172409" y="2539976"/>
            <a:chExt cx="198120" cy="38735"/>
          </a:xfrm>
        </p:grpSpPr>
        <p:sp>
          <p:nvSpPr>
            <p:cNvPr id="29" name="object 29"/>
            <p:cNvSpPr/>
            <p:nvPr/>
          </p:nvSpPr>
          <p:spPr>
            <a:xfrm>
              <a:off x="3172409" y="2559255"/>
              <a:ext cx="145415" cy="0"/>
            </a:xfrm>
            <a:custGeom>
              <a:avLst/>
              <a:gdLst/>
              <a:ahLst/>
              <a:cxnLst/>
              <a:rect l="l" t="t" r="r" b="b"/>
              <a:pathLst>
                <a:path w="145414">
                  <a:moveTo>
                    <a:pt x="0" y="0"/>
                  </a:moveTo>
                  <a:lnTo>
                    <a:pt x="14493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12528" y="2539976"/>
              <a:ext cx="58419" cy="38735"/>
            </a:xfrm>
            <a:custGeom>
              <a:avLst/>
              <a:gdLst/>
              <a:ahLst/>
              <a:cxnLst/>
              <a:rect l="l" t="t" r="r" b="b"/>
              <a:pathLst>
                <a:path w="58420" h="38735">
                  <a:moveTo>
                    <a:pt x="0" y="0"/>
                  </a:moveTo>
                  <a:lnTo>
                    <a:pt x="0" y="38557"/>
                  </a:lnTo>
                  <a:lnTo>
                    <a:pt x="57835" y="19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984455" y="2357001"/>
            <a:ext cx="6286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latin typeface="Times New Roman"/>
                <a:cs typeface="Times New Roman"/>
              </a:rPr>
              <a:t>a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45929" y="2371656"/>
            <a:ext cx="6731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latin typeface="Times New Roman"/>
                <a:cs typeface="Times New Roman"/>
              </a:rPr>
              <a:t>b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35410" y="2168396"/>
            <a:ext cx="0" cy="29845"/>
          </a:xfrm>
          <a:custGeom>
            <a:avLst/>
            <a:gdLst/>
            <a:ahLst/>
            <a:cxnLst/>
            <a:rect l="l" t="t" r="r" b="b"/>
            <a:pathLst>
              <a:path h="29844">
                <a:moveTo>
                  <a:pt x="0" y="2926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452613" y="1997109"/>
            <a:ext cx="150495" cy="27114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ts val="715"/>
              </a:lnSpc>
              <a:spcBef>
                <a:spcPts val="60"/>
              </a:spcBef>
            </a:pPr>
            <a:r>
              <a:rPr sz="700" spc="-20" dirty="0">
                <a:latin typeface="Symbol"/>
                <a:cs typeface="Symbol"/>
              </a:rPr>
              <a:t></a:t>
            </a:r>
            <a:r>
              <a:rPr sz="700" spc="-50" dirty="0">
                <a:latin typeface="Times New Roman"/>
                <a:cs typeface="Times New Roman"/>
              </a:rPr>
              <a:t> </a:t>
            </a:r>
            <a:r>
              <a:rPr sz="650" spc="-25" dirty="0">
                <a:latin typeface="Times New Roman"/>
                <a:cs typeface="Times New Roman"/>
              </a:rPr>
              <a:t>(</a:t>
            </a:r>
            <a:r>
              <a:rPr sz="650" i="1" spc="-25" dirty="0">
                <a:latin typeface="Times New Roman"/>
                <a:cs typeface="Times New Roman"/>
              </a:rPr>
              <a:t>x</a:t>
            </a:r>
            <a:r>
              <a:rPr sz="650" spc="-25" dirty="0">
                <a:latin typeface="Times New Roman"/>
                <a:cs typeface="Times New Roman"/>
              </a:rPr>
              <a:t>)</a:t>
            </a:r>
            <a:r>
              <a:rPr sz="650" spc="500" dirty="0">
                <a:latin typeface="Times New Roman"/>
                <a:cs typeface="Times New Roman"/>
              </a:rPr>
              <a:t> </a:t>
            </a:r>
            <a:endParaRPr sz="650">
              <a:latin typeface="Times New Roman"/>
              <a:cs typeface="Times New Roman"/>
            </a:endParaRPr>
          </a:p>
          <a:p>
            <a:pPr marL="72390">
              <a:lnSpc>
                <a:spcPts val="295"/>
              </a:lnSpc>
            </a:pPr>
            <a:r>
              <a:rPr sz="350" i="1" spc="-50" dirty="0">
                <a:latin typeface="Times New Roman"/>
                <a:cs typeface="Times New Roman"/>
              </a:rPr>
              <a:t>A</a:t>
            </a:r>
            <a:endParaRPr sz="35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07417" y="1980946"/>
            <a:ext cx="1153795" cy="409575"/>
            <a:chOff x="2707417" y="1980946"/>
            <a:chExt cx="1153795" cy="409575"/>
          </a:xfrm>
        </p:grpSpPr>
        <p:sp>
          <p:nvSpPr>
            <p:cNvPr id="36" name="object 36"/>
            <p:cNvSpPr/>
            <p:nvPr/>
          </p:nvSpPr>
          <p:spPr>
            <a:xfrm>
              <a:off x="2707417" y="1985137"/>
              <a:ext cx="1153795" cy="401320"/>
            </a:xfrm>
            <a:custGeom>
              <a:avLst/>
              <a:gdLst/>
              <a:ahLst/>
              <a:cxnLst/>
              <a:rect l="l" t="t" r="r" b="b"/>
              <a:pathLst>
                <a:path w="1153795" h="401319">
                  <a:moveTo>
                    <a:pt x="316071" y="11315"/>
                  </a:moveTo>
                  <a:lnTo>
                    <a:pt x="321938" y="400701"/>
                  </a:lnTo>
                </a:path>
                <a:path w="1153795" h="401319">
                  <a:moveTo>
                    <a:pt x="0" y="0"/>
                  </a:moveTo>
                  <a:lnTo>
                    <a:pt x="1153502" y="0"/>
                  </a:lnTo>
                </a:path>
              </a:pathLst>
            </a:custGeom>
            <a:ln w="8382">
              <a:solidFill>
                <a:srgbClr val="2313E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12516" y="2385838"/>
              <a:ext cx="307340" cy="0"/>
            </a:xfrm>
            <a:custGeom>
              <a:avLst/>
              <a:gdLst/>
              <a:ahLst/>
              <a:cxnLst/>
              <a:rect l="l" t="t" r="r" b="b"/>
              <a:pathLst>
                <a:path w="307339">
                  <a:moveTo>
                    <a:pt x="0" y="0"/>
                  </a:moveTo>
                  <a:lnTo>
                    <a:pt x="306920" y="0"/>
                  </a:lnTo>
                </a:path>
              </a:pathLst>
            </a:custGeom>
            <a:ln w="31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29356" y="1985137"/>
              <a:ext cx="668655" cy="401320"/>
            </a:xfrm>
            <a:custGeom>
              <a:avLst/>
              <a:gdLst/>
              <a:ahLst/>
              <a:cxnLst/>
              <a:rect l="l" t="t" r="r" b="b"/>
              <a:pathLst>
                <a:path w="668654" h="401319">
                  <a:moveTo>
                    <a:pt x="0" y="400701"/>
                  </a:moveTo>
                  <a:lnTo>
                    <a:pt x="376212" y="0"/>
                  </a:lnTo>
                  <a:lnTo>
                    <a:pt x="668254" y="0"/>
                  </a:lnTo>
                </a:path>
              </a:pathLst>
            </a:custGeom>
            <a:ln w="838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05568" y="1985137"/>
              <a:ext cx="5080" cy="401320"/>
            </a:xfrm>
            <a:custGeom>
              <a:avLst/>
              <a:gdLst/>
              <a:ahLst/>
              <a:cxnLst/>
              <a:rect l="l" t="t" r="r" b="b"/>
              <a:pathLst>
                <a:path w="5079" h="401319">
                  <a:moveTo>
                    <a:pt x="4959" y="0"/>
                  </a:moveTo>
                  <a:lnTo>
                    <a:pt x="0" y="400701"/>
                  </a:lnTo>
                </a:path>
              </a:pathLst>
            </a:custGeom>
            <a:ln w="8382">
              <a:solidFill>
                <a:srgbClr val="2313E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61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90" dirty="0"/>
              <a:t> </a:t>
            </a:r>
            <a:r>
              <a:rPr dirty="0"/>
              <a:t>set</a:t>
            </a:r>
            <a:r>
              <a:rPr spc="95" dirty="0"/>
              <a:t> </a:t>
            </a:r>
            <a:r>
              <a:rPr dirty="0"/>
              <a:t>operations:</a:t>
            </a:r>
            <a:r>
              <a:rPr spc="210" dirty="0"/>
              <a:t> </a:t>
            </a:r>
            <a:r>
              <a:rPr spc="-1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603058"/>
            <a:ext cx="42964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 MT"/>
                <a:cs typeface="Arial MT"/>
              </a:rPr>
              <a:t>Consider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over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universe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discourse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[0,5]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real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their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functions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4095" y="1287653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0" y="0"/>
                </a:moveTo>
                <a:lnTo>
                  <a:pt x="20005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77682" y="1256143"/>
            <a:ext cx="1600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Lucida Sans Unicode"/>
                <a:cs typeface="Lucida Sans Unicode"/>
              </a:rPr>
              <a:t>+</a:t>
            </a:r>
            <a:r>
              <a:rPr sz="800" i="1" spc="-25" dirty="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8714" y="1171040"/>
            <a:ext cx="18948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38835" algn="l"/>
              </a:tabLst>
            </a:pP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80" dirty="0">
                <a:latin typeface="Lucida Sans Unicode"/>
                <a:cs typeface="Lucida Sans Unicode"/>
              </a:rPr>
              <a:t> </a:t>
            </a:r>
            <a:r>
              <a:rPr sz="1200" spc="-15" baseline="-27777" dirty="0">
                <a:latin typeface="Arial MT"/>
                <a:cs typeface="Arial MT"/>
              </a:rPr>
              <a:t>1</a:t>
            </a:r>
            <a:r>
              <a:rPr sz="1200" spc="-172" baseline="-27777" dirty="0">
                <a:latin typeface="Arial MT"/>
                <a:cs typeface="Arial MT"/>
              </a:rPr>
              <a:t> </a:t>
            </a:r>
            <a:r>
              <a:rPr sz="1200" i="1" spc="-75" baseline="31250" dirty="0">
                <a:latin typeface="Arial"/>
                <a:cs typeface="Arial"/>
              </a:rPr>
              <a:t>x</a:t>
            </a:r>
            <a:r>
              <a:rPr sz="1200" i="1" baseline="31250" dirty="0">
                <a:latin typeface="Arial"/>
                <a:cs typeface="Arial"/>
              </a:rPr>
              <a:t>	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209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2</a:t>
            </a:r>
            <a:r>
              <a:rPr sz="1200" spc="-37" baseline="27777" dirty="0">
                <a:latin typeface="Lucida Sans Unicode"/>
                <a:cs typeface="Lucida Sans Unicode"/>
              </a:rPr>
              <a:t>−</a:t>
            </a:r>
            <a:r>
              <a:rPr sz="1200" i="1" spc="-37" baseline="27777" dirty="0">
                <a:latin typeface="Arial"/>
                <a:cs typeface="Arial"/>
              </a:rPr>
              <a:t>x</a:t>
            </a:r>
            <a:endParaRPr sz="1200" baseline="27777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473" y="205084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40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3423" y="2050846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857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044" y="1566950"/>
            <a:ext cx="4276090" cy="13760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Determine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draw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them </a:t>
            </a:r>
            <a:r>
              <a:rPr sz="1100" spc="-10" dirty="0">
                <a:latin typeface="Arial MT"/>
                <a:cs typeface="Arial MT"/>
              </a:rPr>
              <a:t>graphically.</a:t>
            </a:r>
            <a:endParaRPr sz="1100">
              <a:latin typeface="Arial MT"/>
              <a:cs typeface="Arial MT"/>
            </a:endParaRPr>
          </a:p>
          <a:p>
            <a:pPr marL="179070" indent="-115570">
              <a:lnSpc>
                <a:spcPct val="100000"/>
              </a:lnSpc>
              <a:spcBef>
                <a:spcPts val="885"/>
              </a:spcBef>
              <a:buFont typeface="Arial MT"/>
              <a:buAutoNum type="romanLcPeriod"/>
              <a:tabLst>
                <a:tab pos="179070" algn="l"/>
              </a:tabLst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  <a:p>
            <a:pPr marL="209550" indent="-146050">
              <a:lnSpc>
                <a:spcPct val="100000"/>
              </a:lnSpc>
              <a:spcBef>
                <a:spcPts val="600"/>
              </a:spcBef>
              <a:buFont typeface="Arial MT"/>
              <a:buAutoNum type="romanLcPeriod"/>
              <a:tabLst>
                <a:tab pos="209550" algn="l"/>
              </a:tabLst>
            </a:pP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  <a:p>
            <a:pPr marL="240029" indent="-176530">
              <a:lnSpc>
                <a:spcPct val="100000"/>
              </a:lnSpc>
              <a:spcBef>
                <a:spcPts val="605"/>
              </a:spcBef>
              <a:buFont typeface="Arial MT"/>
              <a:buAutoNum type="romanLcPeriod"/>
              <a:tabLst>
                <a:tab pos="240029" algn="l"/>
              </a:tabLst>
            </a:pP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  <a:p>
            <a:pPr marL="236854" indent="-173355">
              <a:lnSpc>
                <a:spcPct val="100000"/>
              </a:lnSpc>
              <a:spcBef>
                <a:spcPts val="600"/>
              </a:spcBef>
              <a:buFont typeface="Arial MT"/>
              <a:buAutoNum type="romanLcPeriod"/>
              <a:tabLst>
                <a:tab pos="236854" algn="l"/>
                <a:tab pos="1010285" algn="l"/>
              </a:tabLst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200" i="1" spc="-37" baseline="27777" dirty="0">
                <a:latin typeface="Arial"/>
                <a:cs typeface="Arial"/>
              </a:rPr>
              <a:t>c</a:t>
            </a:r>
            <a:r>
              <a:rPr sz="1200" i="1" baseline="27777" dirty="0">
                <a:latin typeface="Arial"/>
                <a:cs typeface="Arial"/>
              </a:rPr>
              <a:t>	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[Hint:</a:t>
            </a:r>
            <a:r>
              <a:rPr sz="110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Use</a:t>
            </a:r>
            <a:r>
              <a:rPr sz="11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De’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Morgan</a:t>
            </a:r>
            <a:r>
              <a:rPr sz="11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law]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62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65" dirty="0"/>
              <a:t> </a:t>
            </a:r>
            <a:r>
              <a:rPr dirty="0"/>
              <a:t>2:</a:t>
            </a:r>
            <a:r>
              <a:rPr spc="175" dirty="0"/>
              <a:t> </a:t>
            </a:r>
            <a:r>
              <a:rPr dirty="0"/>
              <a:t>A</a:t>
            </a:r>
            <a:r>
              <a:rPr spc="65" dirty="0"/>
              <a:t> </a:t>
            </a:r>
            <a:r>
              <a:rPr dirty="0"/>
              <a:t>real-life</a:t>
            </a:r>
            <a:r>
              <a:rPr spc="6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450023"/>
            <a:ext cx="4275455" cy="8521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60" dirty="0">
                <a:latin typeface="Arial MT"/>
                <a:cs typeface="Arial MT"/>
              </a:rPr>
              <a:t>Two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209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spc="-25" dirty="0">
                <a:latin typeface="Arial MT"/>
                <a:cs typeface="Arial MT"/>
              </a:rPr>
              <a:t>, </a:t>
            </a:r>
            <a:r>
              <a:rPr sz="1100" spc="-10" dirty="0">
                <a:latin typeface="Arial MT"/>
                <a:cs typeface="Arial MT"/>
              </a:rPr>
              <a:t>respectively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below.</a:t>
            </a:r>
            <a:endParaRPr sz="11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Cold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climate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MF.</a:t>
            </a:r>
            <a:endParaRPr sz="11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Hot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climate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209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M.F.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53653" y="1572564"/>
            <a:ext cx="2293620" cy="788670"/>
            <a:chOff x="1253653" y="1572564"/>
            <a:chExt cx="2293620" cy="788670"/>
          </a:xfrm>
        </p:grpSpPr>
        <p:sp>
          <p:nvSpPr>
            <p:cNvPr id="5" name="object 5"/>
            <p:cNvSpPr/>
            <p:nvPr/>
          </p:nvSpPr>
          <p:spPr>
            <a:xfrm>
              <a:off x="1279638" y="1644021"/>
              <a:ext cx="2195830" cy="690880"/>
            </a:xfrm>
            <a:custGeom>
              <a:avLst/>
              <a:gdLst/>
              <a:ahLst/>
              <a:cxnLst/>
              <a:rect l="l" t="t" r="r" b="b"/>
              <a:pathLst>
                <a:path w="2195829" h="690880">
                  <a:moveTo>
                    <a:pt x="0" y="0"/>
                  </a:moveTo>
                  <a:lnTo>
                    <a:pt x="0" y="690816"/>
                  </a:lnTo>
                  <a:lnTo>
                    <a:pt x="2195678" y="690816"/>
                  </a:lnTo>
                </a:path>
              </a:pathLst>
            </a:custGeom>
            <a:ln w="83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3642" y="1572564"/>
              <a:ext cx="2293620" cy="788670"/>
            </a:xfrm>
            <a:custGeom>
              <a:avLst/>
              <a:gdLst/>
              <a:ahLst/>
              <a:cxnLst/>
              <a:rect l="l" t="t" r="r" b="b"/>
              <a:pathLst>
                <a:path w="2293620" h="788669">
                  <a:moveTo>
                    <a:pt x="51968" y="77952"/>
                  </a:moveTo>
                  <a:lnTo>
                    <a:pt x="25984" y="0"/>
                  </a:lnTo>
                  <a:lnTo>
                    <a:pt x="0" y="77952"/>
                  </a:lnTo>
                  <a:lnTo>
                    <a:pt x="51968" y="77952"/>
                  </a:lnTo>
                  <a:close/>
                </a:path>
                <a:path w="2293620" h="788669">
                  <a:moveTo>
                    <a:pt x="2293124" y="762279"/>
                  </a:moveTo>
                  <a:lnTo>
                    <a:pt x="2215172" y="736295"/>
                  </a:lnTo>
                  <a:lnTo>
                    <a:pt x="2215172" y="788263"/>
                  </a:lnTo>
                  <a:lnTo>
                    <a:pt x="2293124" y="7622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89542" y="1770240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0" y="0"/>
                  </a:moveTo>
                  <a:lnTo>
                    <a:pt x="584113" y="0"/>
                  </a:lnTo>
                </a:path>
              </a:pathLst>
            </a:custGeom>
            <a:ln w="838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40511" y="2101052"/>
            <a:ext cx="141605" cy="8636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800" spc="-50" dirty="0">
                <a:latin typeface="Times New Roman"/>
                <a:cs typeface="Times New Roman"/>
              </a:rPr>
              <a:t>µ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5453" y="1814734"/>
            <a:ext cx="38735" cy="153670"/>
            <a:chOff x="995453" y="1814734"/>
            <a:chExt cx="38735" cy="153670"/>
          </a:xfrm>
        </p:grpSpPr>
        <p:sp>
          <p:nvSpPr>
            <p:cNvPr id="10" name="object 10"/>
            <p:cNvSpPr/>
            <p:nvPr/>
          </p:nvSpPr>
          <p:spPr>
            <a:xfrm>
              <a:off x="1014731" y="1867750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10045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5453" y="1814734"/>
              <a:ext cx="38735" cy="58419"/>
            </a:xfrm>
            <a:custGeom>
              <a:avLst/>
              <a:gdLst/>
              <a:ahLst/>
              <a:cxnLst/>
              <a:rect l="l" t="t" r="r" b="b"/>
              <a:pathLst>
                <a:path w="38734" h="58419">
                  <a:moveTo>
                    <a:pt x="19278" y="0"/>
                  </a:moveTo>
                  <a:lnTo>
                    <a:pt x="0" y="57863"/>
                  </a:lnTo>
                  <a:lnTo>
                    <a:pt x="38557" y="57863"/>
                  </a:lnTo>
                  <a:lnTo>
                    <a:pt x="192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190426" y="2493432"/>
            <a:ext cx="198120" cy="38735"/>
            <a:chOff x="2190426" y="2493432"/>
            <a:chExt cx="198120" cy="38735"/>
          </a:xfrm>
        </p:grpSpPr>
        <p:sp>
          <p:nvSpPr>
            <p:cNvPr id="13" name="object 13"/>
            <p:cNvSpPr/>
            <p:nvPr/>
          </p:nvSpPr>
          <p:spPr>
            <a:xfrm>
              <a:off x="2190426" y="2512710"/>
              <a:ext cx="145415" cy="0"/>
            </a:xfrm>
            <a:custGeom>
              <a:avLst/>
              <a:gdLst/>
              <a:ahLst/>
              <a:cxnLst/>
              <a:rect l="l" t="t" r="r" b="b"/>
              <a:pathLst>
                <a:path w="145414">
                  <a:moveTo>
                    <a:pt x="0" y="0"/>
                  </a:moveTo>
                  <a:lnTo>
                    <a:pt x="14500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30615" y="2493432"/>
              <a:ext cx="58419" cy="38735"/>
            </a:xfrm>
            <a:custGeom>
              <a:avLst/>
              <a:gdLst/>
              <a:ahLst/>
              <a:cxnLst/>
              <a:rect l="l" t="t" r="r" b="b"/>
              <a:pathLst>
                <a:path w="58419" h="38735">
                  <a:moveTo>
                    <a:pt x="0" y="0"/>
                  </a:moveTo>
                  <a:lnTo>
                    <a:pt x="0" y="38557"/>
                  </a:lnTo>
                  <a:lnTo>
                    <a:pt x="57835" y="19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39598" y="2300404"/>
            <a:ext cx="1710689" cy="25527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4"/>
              </a:spcBef>
              <a:tabLst>
                <a:tab pos="603250" algn="l"/>
              </a:tabLst>
            </a:pPr>
            <a:r>
              <a:rPr sz="400" dirty="0">
                <a:latin typeface="Times New Roman"/>
                <a:cs typeface="Times New Roman"/>
              </a:rPr>
              <a:t>-15</a:t>
            </a:r>
            <a:r>
              <a:rPr sz="400" spc="400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-10</a:t>
            </a:r>
            <a:r>
              <a:rPr sz="400" spc="265" dirty="0">
                <a:latin typeface="Times New Roman"/>
                <a:cs typeface="Times New Roman"/>
              </a:rPr>
              <a:t>  </a:t>
            </a:r>
            <a:r>
              <a:rPr sz="400" dirty="0">
                <a:latin typeface="Times New Roman"/>
                <a:cs typeface="Times New Roman"/>
              </a:rPr>
              <a:t>-5</a:t>
            </a:r>
            <a:r>
              <a:rPr sz="400" spc="295" dirty="0">
                <a:latin typeface="Times New Roman"/>
                <a:cs typeface="Times New Roman"/>
              </a:rPr>
              <a:t>  </a:t>
            </a:r>
            <a:r>
              <a:rPr sz="400" spc="-50" dirty="0">
                <a:latin typeface="Times New Roman"/>
                <a:cs typeface="Times New Roman"/>
              </a:rPr>
              <a:t>0</a:t>
            </a:r>
            <a:r>
              <a:rPr sz="400" dirty="0">
                <a:latin typeface="Times New Roman"/>
                <a:cs typeface="Times New Roman"/>
              </a:rPr>
              <a:t>	5</a:t>
            </a:r>
            <a:r>
              <a:rPr sz="400" spc="335" dirty="0">
                <a:latin typeface="Times New Roman"/>
                <a:cs typeface="Times New Roman"/>
              </a:rPr>
              <a:t>  </a:t>
            </a:r>
            <a:r>
              <a:rPr sz="400" dirty="0">
                <a:latin typeface="Times New Roman"/>
                <a:cs typeface="Times New Roman"/>
              </a:rPr>
              <a:t>10</a:t>
            </a:r>
            <a:r>
              <a:rPr sz="400" spc="280" dirty="0">
                <a:latin typeface="Times New Roman"/>
                <a:cs typeface="Times New Roman"/>
              </a:rPr>
              <a:t>  </a:t>
            </a:r>
            <a:r>
              <a:rPr sz="400" dirty="0">
                <a:latin typeface="Times New Roman"/>
                <a:cs typeface="Times New Roman"/>
              </a:rPr>
              <a:t>15</a:t>
            </a:r>
            <a:r>
              <a:rPr sz="400" spc="290" dirty="0">
                <a:latin typeface="Times New Roman"/>
                <a:cs typeface="Times New Roman"/>
              </a:rPr>
              <a:t>  </a:t>
            </a:r>
            <a:r>
              <a:rPr sz="400" dirty="0">
                <a:latin typeface="Times New Roman"/>
                <a:cs typeface="Times New Roman"/>
              </a:rPr>
              <a:t>20</a:t>
            </a:r>
            <a:r>
              <a:rPr sz="400" spc="275" dirty="0">
                <a:latin typeface="Times New Roman"/>
                <a:cs typeface="Times New Roman"/>
              </a:rPr>
              <a:t>  </a:t>
            </a:r>
            <a:r>
              <a:rPr sz="400" dirty="0">
                <a:latin typeface="Times New Roman"/>
                <a:cs typeface="Times New Roman"/>
              </a:rPr>
              <a:t>25</a:t>
            </a:r>
            <a:r>
              <a:rPr sz="400" spc="270" dirty="0">
                <a:latin typeface="Times New Roman"/>
                <a:cs typeface="Times New Roman"/>
              </a:rPr>
              <a:t>  </a:t>
            </a:r>
            <a:r>
              <a:rPr sz="400" dirty="0">
                <a:latin typeface="Times New Roman"/>
                <a:cs typeface="Times New Roman"/>
              </a:rPr>
              <a:t>30</a:t>
            </a:r>
            <a:r>
              <a:rPr sz="400" spc="280" dirty="0">
                <a:latin typeface="Times New Roman"/>
                <a:cs typeface="Times New Roman"/>
              </a:rPr>
              <a:t>  </a:t>
            </a:r>
            <a:r>
              <a:rPr sz="400" dirty="0">
                <a:latin typeface="Times New Roman"/>
                <a:cs typeface="Times New Roman"/>
              </a:rPr>
              <a:t>35</a:t>
            </a:r>
            <a:r>
              <a:rPr sz="400" spc="280" dirty="0">
                <a:latin typeface="Times New Roman"/>
                <a:cs typeface="Times New Roman"/>
              </a:rPr>
              <a:t>  </a:t>
            </a:r>
            <a:r>
              <a:rPr sz="400" spc="-25" dirty="0">
                <a:latin typeface="Times New Roman"/>
                <a:cs typeface="Times New Roman"/>
              </a:rPr>
              <a:t>40</a:t>
            </a:r>
            <a:endParaRPr sz="400">
              <a:latin typeface="Times New Roman"/>
              <a:cs typeface="Times New Roman"/>
            </a:endParaRPr>
          </a:p>
          <a:p>
            <a:pPr marR="46355" algn="ctr">
              <a:lnSpc>
                <a:spcPct val="100000"/>
              </a:lnSpc>
              <a:spcBef>
                <a:spcPts val="309"/>
              </a:spcBef>
            </a:pPr>
            <a:r>
              <a:rPr sz="650" spc="-50" dirty="0">
                <a:latin typeface="Times New Roman"/>
                <a:cs typeface="Times New Roman"/>
              </a:rPr>
              <a:t>x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7323" y="2325128"/>
            <a:ext cx="229870" cy="927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00" dirty="0">
                <a:latin typeface="Times New Roman"/>
                <a:cs typeface="Times New Roman"/>
              </a:rPr>
              <a:t>45</a:t>
            </a:r>
            <a:r>
              <a:rPr sz="400" spc="280" dirty="0">
                <a:latin typeface="Times New Roman"/>
                <a:cs typeface="Times New Roman"/>
              </a:rPr>
              <a:t>  </a:t>
            </a:r>
            <a:r>
              <a:rPr sz="400" spc="-25" dirty="0">
                <a:latin typeface="Times New Roman"/>
                <a:cs typeface="Times New Roman"/>
              </a:rPr>
              <a:t>50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49937" y="1766049"/>
            <a:ext cx="2113280" cy="574040"/>
            <a:chOff x="1249937" y="1766049"/>
            <a:chExt cx="2113280" cy="574040"/>
          </a:xfrm>
        </p:grpSpPr>
        <p:sp>
          <p:nvSpPr>
            <p:cNvPr id="18" name="object 18"/>
            <p:cNvSpPr/>
            <p:nvPr/>
          </p:nvSpPr>
          <p:spPr>
            <a:xfrm>
              <a:off x="1873656" y="1770240"/>
              <a:ext cx="594360" cy="565150"/>
            </a:xfrm>
            <a:custGeom>
              <a:avLst/>
              <a:gdLst/>
              <a:ahLst/>
              <a:cxnLst/>
              <a:rect l="l" t="t" r="r" b="b"/>
              <a:pathLst>
                <a:path w="594360" h="565150">
                  <a:moveTo>
                    <a:pt x="0" y="0"/>
                  </a:moveTo>
                  <a:lnTo>
                    <a:pt x="594004" y="564597"/>
                  </a:lnTo>
                </a:path>
              </a:pathLst>
            </a:custGeom>
            <a:ln w="838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85810" y="1770240"/>
              <a:ext cx="1473200" cy="563245"/>
            </a:xfrm>
            <a:custGeom>
              <a:avLst/>
              <a:gdLst/>
              <a:ahLst/>
              <a:cxnLst/>
              <a:rect l="l" t="t" r="r" b="b"/>
              <a:pathLst>
                <a:path w="1473200" h="563244">
                  <a:moveTo>
                    <a:pt x="0" y="562809"/>
                  </a:moveTo>
                  <a:lnTo>
                    <a:pt x="581850" y="0"/>
                  </a:lnTo>
                  <a:lnTo>
                    <a:pt x="1472857" y="0"/>
                  </a:lnTo>
                </a:path>
              </a:pathLst>
            </a:custGeom>
            <a:ln w="8382">
              <a:solidFill>
                <a:srgbClr val="231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43970" y="1770240"/>
              <a:ext cx="772795" cy="569595"/>
            </a:xfrm>
            <a:custGeom>
              <a:avLst/>
              <a:gdLst/>
              <a:ahLst/>
              <a:cxnLst/>
              <a:rect l="l" t="t" r="r" b="b"/>
              <a:pathLst>
                <a:path w="772794" h="569594">
                  <a:moveTo>
                    <a:pt x="376142" y="564597"/>
                  </a:moveTo>
                  <a:lnTo>
                    <a:pt x="376142" y="0"/>
                  </a:lnTo>
                </a:path>
                <a:path w="772794" h="569594">
                  <a:moveTo>
                    <a:pt x="48056" y="5797"/>
                  </a:moveTo>
                  <a:lnTo>
                    <a:pt x="41979" y="564597"/>
                  </a:lnTo>
                </a:path>
                <a:path w="772794" h="569594">
                  <a:moveTo>
                    <a:pt x="618871" y="6076"/>
                  </a:moveTo>
                  <a:lnTo>
                    <a:pt x="625646" y="564597"/>
                  </a:lnTo>
                </a:path>
                <a:path w="772794" h="569594">
                  <a:moveTo>
                    <a:pt x="772191" y="569494"/>
                  </a:moveTo>
                  <a:lnTo>
                    <a:pt x="772191" y="0"/>
                  </a:lnTo>
                </a:path>
                <a:path w="772794" h="569594">
                  <a:moveTo>
                    <a:pt x="0" y="0"/>
                  </a:moveTo>
                  <a:lnTo>
                    <a:pt x="633539" y="0"/>
                  </a:lnTo>
                </a:path>
              </a:pathLst>
            </a:custGeom>
            <a:ln w="8382">
              <a:solidFill>
                <a:srgbClr val="92D05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9937" y="2047412"/>
              <a:ext cx="64769" cy="0"/>
            </a:xfrm>
            <a:custGeom>
              <a:avLst/>
              <a:gdLst/>
              <a:ahLst/>
              <a:cxnLst/>
              <a:rect l="l" t="t" r="r" b="b"/>
              <a:pathLst>
                <a:path w="64769">
                  <a:moveTo>
                    <a:pt x="0" y="0"/>
                  </a:moveTo>
                  <a:lnTo>
                    <a:pt x="64352" y="0"/>
                  </a:lnTo>
                </a:path>
              </a:pathLst>
            </a:custGeom>
            <a:ln w="83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79638" y="2324611"/>
              <a:ext cx="735330" cy="10795"/>
            </a:xfrm>
            <a:custGeom>
              <a:avLst/>
              <a:gdLst/>
              <a:ahLst/>
              <a:cxnLst/>
              <a:rect l="l" t="t" r="r" b="b"/>
              <a:pathLst>
                <a:path w="735330" h="10794">
                  <a:moveTo>
                    <a:pt x="0" y="0"/>
                  </a:moveTo>
                  <a:lnTo>
                    <a:pt x="734975" y="10226"/>
                  </a:lnTo>
                </a:path>
              </a:pathLst>
            </a:custGeom>
            <a:ln w="8382">
              <a:solidFill>
                <a:srgbClr val="231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36730" y="2003105"/>
            <a:ext cx="95250" cy="927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00" spc="-25" dirty="0">
                <a:latin typeface="Times New Roman"/>
                <a:cs typeface="Times New Roman"/>
              </a:rPr>
              <a:t>0.5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78801" y="1718634"/>
            <a:ext cx="95250" cy="927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00" spc="-25" dirty="0">
                <a:latin typeface="Times New Roman"/>
                <a:cs typeface="Times New Roman"/>
              </a:rPr>
              <a:t>1.0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23285" y="1585571"/>
            <a:ext cx="18605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800" spc="-25" dirty="0">
                <a:solidFill>
                  <a:srgbClr val="C00000"/>
                </a:solidFill>
                <a:latin typeface="Times New Roman"/>
                <a:cs typeface="Times New Roman"/>
              </a:rPr>
              <a:t>µ</a:t>
            </a:r>
            <a:r>
              <a:rPr sz="750" spc="-37" baseline="-11111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endParaRPr sz="750" baseline="-11111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04725" y="1570553"/>
            <a:ext cx="18224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800" spc="-25" dirty="0">
                <a:solidFill>
                  <a:srgbClr val="2313EC"/>
                </a:solidFill>
                <a:latin typeface="Times New Roman"/>
                <a:cs typeface="Times New Roman"/>
              </a:rPr>
              <a:t>µ</a:t>
            </a:r>
            <a:r>
              <a:rPr sz="750" spc="-37" baseline="-11111" dirty="0">
                <a:solidFill>
                  <a:srgbClr val="2313EC"/>
                </a:solidFill>
                <a:latin typeface="Times New Roman"/>
                <a:cs typeface="Times New Roman"/>
              </a:rPr>
              <a:t>B</a:t>
            </a:r>
            <a:endParaRPr sz="750" baseline="-11111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44" y="2742551"/>
            <a:ext cx="420179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Here,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being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universe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discourse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representing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entire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range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 </a:t>
            </a:r>
            <a:r>
              <a:rPr sz="1100" spc="-10" dirty="0">
                <a:latin typeface="Arial MT"/>
                <a:cs typeface="Arial MT"/>
              </a:rPr>
              <a:t>temperatures.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63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65" dirty="0"/>
              <a:t> </a:t>
            </a:r>
            <a:r>
              <a:rPr dirty="0"/>
              <a:t>2:</a:t>
            </a:r>
            <a:r>
              <a:rPr spc="175" dirty="0"/>
              <a:t> </a:t>
            </a:r>
            <a:r>
              <a:rPr dirty="0"/>
              <a:t>A</a:t>
            </a:r>
            <a:r>
              <a:rPr spc="65" dirty="0"/>
              <a:t> </a:t>
            </a:r>
            <a:r>
              <a:rPr dirty="0"/>
              <a:t>real-life</a:t>
            </a:r>
            <a:r>
              <a:rPr spc="6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71015"/>
            <a:ext cx="3161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What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representing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following?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155941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115494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119008"/>
            <a:ext cx="1108710" cy="1038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Not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cold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climate</a:t>
            </a:r>
            <a:endParaRPr sz="1100">
              <a:latin typeface="Arial"/>
              <a:cs typeface="Arial"/>
            </a:endParaRPr>
          </a:p>
          <a:p>
            <a:pPr marL="12700" marR="5080" algn="just">
              <a:lnSpc>
                <a:spcPct val="168200"/>
              </a:lnSpc>
            </a:pPr>
            <a:r>
              <a:rPr sz="1100" b="1" dirty="0">
                <a:latin typeface="Arial"/>
                <a:cs typeface="Arial"/>
              </a:rPr>
              <a:t>Not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hold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climate </a:t>
            </a:r>
            <a:r>
              <a:rPr sz="1100" b="1" dirty="0">
                <a:latin typeface="Arial"/>
                <a:cs typeface="Arial"/>
              </a:rPr>
              <a:t>Extreme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climate </a:t>
            </a:r>
            <a:r>
              <a:rPr sz="1100" b="1" dirty="0">
                <a:latin typeface="Arial"/>
                <a:cs typeface="Arial"/>
              </a:rPr>
              <a:t>Pleasant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climate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437970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43698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719999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0106" y="171839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2002040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0106" y="200104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844" y="2357093"/>
            <a:ext cx="40271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Note: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”Not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cold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climate”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625" dirty="0">
                <a:latin typeface="Lucida Sans Unicode"/>
                <a:cs typeface="Lucida Sans Unicode"/>
              </a:rPr>
              <a:t>/</a:t>
            </a:r>
            <a:r>
              <a:rPr sz="1100" spc="-4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”Hot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climate”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vice-versa.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64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50" dirty="0"/>
              <a:t> </a:t>
            </a:r>
            <a:r>
              <a:rPr dirty="0"/>
              <a:t>2</a:t>
            </a:r>
            <a:r>
              <a:rPr spc="55" dirty="0"/>
              <a:t> </a:t>
            </a:r>
            <a:r>
              <a:rPr dirty="0"/>
              <a:t>:</a:t>
            </a:r>
            <a:r>
              <a:rPr spc="155" dirty="0"/>
              <a:t> </a:t>
            </a:r>
            <a:r>
              <a:rPr dirty="0"/>
              <a:t>A</a:t>
            </a:r>
            <a:r>
              <a:rPr spc="55" dirty="0"/>
              <a:t> </a:t>
            </a:r>
            <a:r>
              <a:rPr dirty="0"/>
              <a:t>real-life</a:t>
            </a:r>
            <a:r>
              <a:rPr spc="5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76960"/>
            <a:ext cx="1914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Answer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would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622223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62123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5632" y="825119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40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006347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00534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5632" y="1245235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857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7532" y="543468"/>
            <a:ext cx="3196590" cy="16300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20"/>
              </a:spcBef>
            </a:pPr>
            <a:r>
              <a:rPr sz="1100" b="1" dirty="0">
                <a:latin typeface="Arial"/>
                <a:cs typeface="Arial"/>
              </a:rPr>
              <a:t>Not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cold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climate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MF.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z="1100" b="1" dirty="0">
                <a:latin typeface="Arial"/>
                <a:cs typeface="Arial"/>
              </a:rPr>
              <a:t>Not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hot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climate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209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MF.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z="1100" b="1" dirty="0">
                <a:latin typeface="Arial"/>
                <a:cs typeface="Arial"/>
              </a:rPr>
              <a:t>Extreme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climate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20"/>
              </a:spcBef>
            </a:pP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i="1" spc="-45" dirty="0">
                <a:latin typeface="Verdana"/>
                <a:cs typeface="Verdana"/>
              </a:rPr>
              <a:t>µ</a:t>
            </a:r>
            <a:r>
              <a:rPr sz="1200" i="1" spc="-67" baseline="-13888" dirty="0">
                <a:latin typeface="Arial"/>
                <a:cs typeface="Arial"/>
              </a:rPr>
              <a:t>A</a:t>
            </a:r>
            <a:r>
              <a:rPr sz="1200" spc="-67" baseline="-13888" dirty="0">
                <a:latin typeface="Lucida Sans Unicode"/>
                <a:cs typeface="Lucida Sans Unicode"/>
              </a:rPr>
              <a:t>∪</a:t>
            </a:r>
            <a:r>
              <a:rPr sz="1200" i="1" spc="-67" baseline="-13888" dirty="0">
                <a:latin typeface="Arial"/>
                <a:cs typeface="Arial"/>
              </a:rPr>
              <a:t>B</a:t>
            </a:r>
            <a:r>
              <a:rPr sz="1200" i="1" spc="-20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max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20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))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MF.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z="1100" b="1" dirty="0">
                <a:latin typeface="Arial"/>
                <a:cs typeface="Arial"/>
              </a:rPr>
              <a:t>Pleasant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climate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20"/>
              </a:spcBef>
            </a:pP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i="1" spc="-45" dirty="0">
                <a:latin typeface="Verdana"/>
                <a:cs typeface="Verdana"/>
              </a:rPr>
              <a:t>µ</a:t>
            </a:r>
            <a:r>
              <a:rPr sz="1200" i="1" spc="-67" baseline="-13888" dirty="0">
                <a:latin typeface="Arial"/>
                <a:cs typeface="Arial"/>
              </a:rPr>
              <a:t>A</a:t>
            </a:r>
            <a:r>
              <a:rPr sz="1200" spc="-67" baseline="-13888" dirty="0">
                <a:latin typeface="Lucida Sans Unicode"/>
                <a:cs typeface="Lucida Sans Unicode"/>
              </a:rPr>
              <a:t>∩</a:t>
            </a:r>
            <a:r>
              <a:rPr sz="1200" i="1" spc="-67" baseline="-13888" dirty="0">
                <a:latin typeface="Arial"/>
                <a:cs typeface="Arial"/>
              </a:rPr>
              <a:t>B</a:t>
            </a:r>
            <a:r>
              <a:rPr sz="1200" i="1" spc="-20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min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20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))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MF.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426463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0106" y="142484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1810575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0106" y="180959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844" y="2190050"/>
            <a:ext cx="40722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plot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MFs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77694" y="2483230"/>
            <a:ext cx="972185" cy="573405"/>
            <a:chOff x="1977694" y="2483230"/>
            <a:chExt cx="972185" cy="573405"/>
          </a:xfrm>
        </p:grpSpPr>
        <p:sp>
          <p:nvSpPr>
            <p:cNvPr id="17" name="object 17"/>
            <p:cNvSpPr/>
            <p:nvPr/>
          </p:nvSpPr>
          <p:spPr>
            <a:xfrm>
              <a:off x="2061971" y="2535199"/>
              <a:ext cx="835660" cy="502920"/>
            </a:xfrm>
            <a:custGeom>
              <a:avLst/>
              <a:gdLst/>
              <a:ahLst/>
              <a:cxnLst/>
              <a:rect l="l" t="t" r="r" b="b"/>
              <a:pathLst>
                <a:path w="835660" h="502919">
                  <a:moveTo>
                    <a:pt x="0" y="0"/>
                  </a:moveTo>
                  <a:lnTo>
                    <a:pt x="0" y="502442"/>
                  </a:lnTo>
                  <a:lnTo>
                    <a:pt x="835406" y="50244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3074" y="2483230"/>
              <a:ext cx="906780" cy="573405"/>
            </a:xfrm>
            <a:custGeom>
              <a:avLst/>
              <a:gdLst/>
              <a:ahLst/>
              <a:cxnLst/>
              <a:rect l="l" t="t" r="r" b="b"/>
              <a:pathLst>
                <a:path w="906780" h="573405">
                  <a:moveTo>
                    <a:pt x="37795" y="56692"/>
                  </a:moveTo>
                  <a:lnTo>
                    <a:pt x="18897" y="0"/>
                  </a:lnTo>
                  <a:lnTo>
                    <a:pt x="0" y="56692"/>
                  </a:lnTo>
                  <a:lnTo>
                    <a:pt x="37795" y="56692"/>
                  </a:lnTo>
                  <a:close/>
                </a:path>
                <a:path w="906780" h="573405">
                  <a:moveTo>
                    <a:pt x="906272" y="554418"/>
                  </a:moveTo>
                  <a:lnTo>
                    <a:pt x="849579" y="535520"/>
                  </a:lnTo>
                  <a:lnTo>
                    <a:pt x="849579" y="573316"/>
                  </a:lnTo>
                  <a:lnTo>
                    <a:pt x="906272" y="554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91715" y="2683535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7306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77694" y="2644978"/>
              <a:ext cx="28575" cy="42545"/>
            </a:xfrm>
            <a:custGeom>
              <a:avLst/>
              <a:gdLst/>
              <a:ahLst/>
              <a:cxnLst/>
              <a:rect l="l" t="t" r="r" b="b"/>
              <a:pathLst>
                <a:path w="28575" h="42544">
                  <a:moveTo>
                    <a:pt x="14020" y="0"/>
                  </a:moveTo>
                  <a:lnTo>
                    <a:pt x="0" y="42082"/>
                  </a:lnTo>
                  <a:lnTo>
                    <a:pt x="28041" y="42082"/>
                  </a:lnTo>
                  <a:lnTo>
                    <a:pt x="140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61971" y="2771002"/>
              <a:ext cx="455930" cy="158750"/>
            </a:xfrm>
            <a:custGeom>
              <a:avLst/>
              <a:gdLst/>
              <a:ahLst/>
              <a:cxnLst/>
              <a:rect l="l" t="t" r="r" b="b"/>
              <a:pathLst>
                <a:path w="455930" h="158750">
                  <a:moveTo>
                    <a:pt x="0" y="0"/>
                  </a:moveTo>
                  <a:lnTo>
                    <a:pt x="296976" y="0"/>
                  </a:lnTo>
                  <a:lnTo>
                    <a:pt x="455371" y="158399"/>
                  </a:lnTo>
                </a:path>
              </a:pathLst>
            </a:custGeom>
            <a:ln w="609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13736" y="2778201"/>
              <a:ext cx="363855" cy="147955"/>
            </a:xfrm>
            <a:custGeom>
              <a:avLst/>
              <a:gdLst/>
              <a:ahLst/>
              <a:cxnLst/>
              <a:rect l="l" t="t" r="r" b="b"/>
              <a:pathLst>
                <a:path w="363855" h="147955">
                  <a:moveTo>
                    <a:pt x="0" y="147599"/>
                  </a:moveTo>
                  <a:lnTo>
                    <a:pt x="147574" y="0"/>
                  </a:lnTo>
                  <a:lnTo>
                    <a:pt x="363575" y="0"/>
                  </a:lnTo>
                </a:path>
              </a:pathLst>
            </a:custGeom>
            <a:ln w="6096">
              <a:solidFill>
                <a:srgbClr val="231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58948" y="2771002"/>
              <a:ext cx="302895" cy="266700"/>
            </a:xfrm>
            <a:custGeom>
              <a:avLst/>
              <a:gdLst/>
              <a:ahLst/>
              <a:cxnLst/>
              <a:rect l="l" t="t" r="r" b="b"/>
              <a:pathLst>
                <a:path w="302894" h="266700">
                  <a:moveTo>
                    <a:pt x="0" y="0"/>
                  </a:moveTo>
                  <a:lnTo>
                    <a:pt x="0" y="266639"/>
                  </a:lnTo>
                </a:path>
                <a:path w="302894" h="266700">
                  <a:moveTo>
                    <a:pt x="158394" y="158399"/>
                  </a:moveTo>
                  <a:lnTo>
                    <a:pt x="158394" y="266639"/>
                  </a:lnTo>
                </a:path>
                <a:path w="302894" h="266700">
                  <a:moveTo>
                    <a:pt x="302361" y="7198"/>
                  </a:moveTo>
                  <a:lnTo>
                    <a:pt x="302361" y="266639"/>
                  </a:lnTo>
                </a:path>
              </a:pathLst>
            </a:custGeom>
            <a:ln w="6096">
              <a:solidFill>
                <a:srgbClr val="92D0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99385" y="3088452"/>
            <a:ext cx="55880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latin typeface="Times New Roman"/>
                <a:cs typeface="Times New Roman"/>
              </a:rPr>
              <a:t>x</a:t>
            </a:r>
            <a:endParaRPr sz="4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16530" y="3138581"/>
            <a:ext cx="144145" cy="28575"/>
            <a:chOff x="2516530" y="3138581"/>
            <a:chExt cx="144145" cy="28575"/>
          </a:xfrm>
        </p:grpSpPr>
        <p:sp>
          <p:nvSpPr>
            <p:cNvPr id="26" name="object 26"/>
            <p:cNvSpPr/>
            <p:nvPr/>
          </p:nvSpPr>
          <p:spPr>
            <a:xfrm>
              <a:off x="2516530" y="3152600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>
                  <a:moveTo>
                    <a:pt x="0" y="0"/>
                  </a:moveTo>
                  <a:lnTo>
                    <a:pt x="1054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18486" y="3138581"/>
              <a:ext cx="42545" cy="28575"/>
            </a:xfrm>
            <a:custGeom>
              <a:avLst/>
              <a:gdLst/>
              <a:ahLst/>
              <a:cxnLst/>
              <a:rect l="l" t="t" r="r" b="b"/>
              <a:pathLst>
                <a:path w="42544" h="28575">
                  <a:moveTo>
                    <a:pt x="0" y="0"/>
                  </a:moveTo>
                  <a:lnTo>
                    <a:pt x="0" y="28040"/>
                  </a:lnTo>
                  <a:lnTo>
                    <a:pt x="42062" y="14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331008" y="3020084"/>
            <a:ext cx="55880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latin typeface="Times New Roman"/>
                <a:cs typeface="Times New Roman"/>
              </a:rPr>
              <a:t>5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62479" y="3027282"/>
            <a:ext cx="245745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75" baseline="6172" dirty="0">
                <a:latin typeface="Times New Roman"/>
                <a:cs typeface="Times New Roman"/>
              </a:rPr>
              <a:t>15</a:t>
            </a:r>
            <a:r>
              <a:rPr sz="675" spc="427" baseline="6172" dirty="0">
                <a:latin typeface="Times New Roman"/>
                <a:cs typeface="Times New Roman"/>
              </a:rPr>
              <a:t>  </a:t>
            </a:r>
            <a:r>
              <a:rPr sz="450" spc="-25" dirty="0">
                <a:latin typeface="Times New Roman"/>
                <a:cs typeface="Times New Roman"/>
              </a:rPr>
              <a:t>25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23297" y="2750624"/>
            <a:ext cx="110489" cy="172720"/>
          </a:xfrm>
          <a:prstGeom prst="rect">
            <a:avLst/>
          </a:prstGeom>
        </p:spPr>
        <p:txBody>
          <a:bodyPr vert="vert270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750" spc="-30" baseline="11111" dirty="0">
                <a:latin typeface="Symbol"/>
                <a:cs typeface="Symbol"/>
              </a:rPr>
              <a:t></a:t>
            </a:r>
            <a:r>
              <a:rPr sz="250" i="1" spc="-20" dirty="0">
                <a:latin typeface="Times New Roman"/>
                <a:cs typeface="Times New Roman"/>
              </a:rPr>
              <a:t>A</a:t>
            </a:r>
            <a:r>
              <a:rPr sz="250" spc="-20" dirty="0">
                <a:latin typeface="Symbol"/>
                <a:cs typeface="Symbol"/>
              </a:rPr>
              <a:t></a:t>
            </a:r>
            <a:r>
              <a:rPr sz="250" i="1" spc="-20" dirty="0">
                <a:latin typeface="Times New Roman"/>
                <a:cs typeface="Times New Roman"/>
              </a:rPr>
              <a:t>B</a:t>
            </a:r>
            <a:r>
              <a:rPr sz="250" i="1" spc="500" dirty="0">
                <a:latin typeface="Times New Roman"/>
                <a:cs typeface="Times New Roman"/>
              </a:rPr>
              <a:t> </a:t>
            </a:r>
            <a:endParaRPr sz="25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087065" y="2495524"/>
            <a:ext cx="972185" cy="573405"/>
            <a:chOff x="3087065" y="2495524"/>
            <a:chExt cx="972185" cy="573405"/>
          </a:xfrm>
        </p:grpSpPr>
        <p:sp>
          <p:nvSpPr>
            <p:cNvPr id="32" name="object 32"/>
            <p:cNvSpPr/>
            <p:nvPr/>
          </p:nvSpPr>
          <p:spPr>
            <a:xfrm>
              <a:off x="3171342" y="2547493"/>
              <a:ext cx="835660" cy="502920"/>
            </a:xfrm>
            <a:custGeom>
              <a:avLst/>
              <a:gdLst/>
              <a:ahLst/>
              <a:cxnLst/>
              <a:rect l="l" t="t" r="r" b="b"/>
              <a:pathLst>
                <a:path w="835660" h="502919">
                  <a:moveTo>
                    <a:pt x="0" y="0"/>
                  </a:moveTo>
                  <a:lnTo>
                    <a:pt x="0" y="502432"/>
                  </a:lnTo>
                  <a:lnTo>
                    <a:pt x="835406" y="50243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52444" y="2495524"/>
              <a:ext cx="906780" cy="573405"/>
            </a:xfrm>
            <a:custGeom>
              <a:avLst/>
              <a:gdLst/>
              <a:ahLst/>
              <a:cxnLst/>
              <a:rect l="l" t="t" r="r" b="b"/>
              <a:pathLst>
                <a:path w="906779" h="573405">
                  <a:moveTo>
                    <a:pt x="37795" y="56692"/>
                  </a:moveTo>
                  <a:lnTo>
                    <a:pt x="18897" y="0"/>
                  </a:lnTo>
                  <a:lnTo>
                    <a:pt x="0" y="56692"/>
                  </a:lnTo>
                  <a:lnTo>
                    <a:pt x="37795" y="56692"/>
                  </a:lnTo>
                  <a:close/>
                </a:path>
                <a:path w="906779" h="573405">
                  <a:moveTo>
                    <a:pt x="906272" y="554405"/>
                  </a:moveTo>
                  <a:lnTo>
                    <a:pt x="849579" y="535508"/>
                  </a:lnTo>
                  <a:lnTo>
                    <a:pt x="849579" y="573303"/>
                  </a:lnTo>
                  <a:lnTo>
                    <a:pt x="906272" y="5544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87065" y="2657271"/>
              <a:ext cx="28575" cy="42545"/>
            </a:xfrm>
            <a:custGeom>
              <a:avLst/>
              <a:gdLst/>
              <a:ahLst/>
              <a:cxnLst/>
              <a:rect l="l" t="t" r="r" b="b"/>
              <a:pathLst>
                <a:path w="28575" h="42544">
                  <a:moveTo>
                    <a:pt x="14020" y="0"/>
                  </a:moveTo>
                  <a:lnTo>
                    <a:pt x="0" y="42077"/>
                  </a:lnTo>
                  <a:lnTo>
                    <a:pt x="28041" y="42077"/>
                  </a:lnTo>
                  <a:lnTo>
                    <a:pt x="140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3101086" y="2695844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730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508755" y="3100738"/>
            <a:ext cx="55880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latin typeface="Times New Roman"/>
                <a:cs typeface="Times New Roman"/>
              </a:rPr>
              <a:t>x</a:t>
            </a:r>
            <a:endParaRPr sz="45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625900" y="3150866"/>
            <a:ext cx="144145" cy="28575"/>
            <a:chOff x="3625900" y="3150866"/>
            <a:chExt cx="144145" cy="28575"/>
          </a:xfrm>
        </p:grpSpPr>
        <p:sp>
          <p:nvSpPr>
            <p:cNvPr id="38" name="object 38"/>
            <p:cNvSpPr/>
            <p:nvPr/>
          </p:nvSpPr>
          <p:spPr>
            <a:xfrm>
              <a:off x="3625900" y="3164886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5">
                  <a:moveTo>
                    <a:pt x="0" y="0"/>
                  </a:moveTo>
                  <a:lnTo>
                    <a:pt x="1054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27856" y="3150866"/>
              <a:ext cx="42545" cy="28575"/>
            </a:xfrm>
            <a:custGeom>
              <a:avLst/>
              <a:gdLst/>
              <a:ahLst/>
              <a:cxnLst/>
              <a:rect l="l" t="t" r="r" b="b"/>
              <a:pathLst>
                <a:path w="42545" h="28575">
                  <a:moveTo>
                    <a:pt x="0" y="0"/>
                  </a:moveTo>
                  <a:lnTo>
                    <a:pt x="0" y="28041"/>
                  </a:lnTo>
                  <a:lnTo>
                    <a:pt x="42062" y="14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433165" y="3032372"/>
            <a:ext cx="55880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latin typeface="Times New Roman"/>
                <a:cs typeface="Times New Roman"/>
              </a:rPr>
              <a:t>5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05910" y="3039571"/>
            <a:ext cx="86360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25" dirty="0">
                <a:latin typeface="Times New Roman"/>
                <a:cs typeface="Times New Roman"/>
              </a:rPr>
              <a:t>25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32667" y="2762907"/>
            <a:ext cx="110489" cy="172720"/>
          </a:xfrm>
          <a:prstGeom prst="rect">
            <a:avLst/>
          </a:prstGeom>
        </p:spPr>
        <p:txBody>
          <a:bodyPr vert="vert270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750" spc="-30" baseline="11111" dirty="0">
                <a:latin typeface="Symbol"/>
                <a:cs typeface="Symbol"/>
              </a:rPr>
              <a:t></a:t>
            </a:r>
            <a:r>
              <a:rPr sz="250" i="1" spc="-20" dirty="0">
                <a:latin typeface="Times New Roman"/>
                <a:cs typeface="Times New Roman"/>
              </a:rPr>
              <a:t>A</a:t>
            </a:r>
            <a:r>
              <a:rPr sz="250" spc="-20" dirty="0">
                <a:latin typeface="Symbol"/>
                <a:cs typeface="Symbol"/>
              </a:rPr>
              <a:t></a:t>
            </a:r>
            <a:r>
              <a:rPr sz="250" i="1" spc="-20" dirty="0">
                <a:latin typeface="Times New Roman"/>
                <a:cs typeface="Times New Roman"/>
              </a:rPr>
              <a:t>B</a:t>
            </a:r>
            <a:r>
              <a:rPr sz="250" i="1" spc="500" dirty="0">
                <a:latin typeface="Times New Roman"/>
                <a:cs typeface="Times New Roman"/>
              </a:rPr>
              <a:t> </a:t>
            </a:r>
            <a:endParaRPr sz="25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99373" y="2612618"/>
            <a:ext cx="1213485" cy="421005"/>
            <a:chOff x="699373" y="2612618"/>
            <a:chExt cx="1213485" cy="421005"/>
          </a:xfrm>
        </p:grpSpPr>
        <p:sp>
          <p:nvSpPr>
            <p:cNvPr id="44" name="object 44"/>
            <p:cNvSpPr/>
            <p:nvPr/>
          </p:nvSpPr>
          <p:spPr>
            <a:xfrm>
              <a:off x="718271" y="2664587"/>
              <a:ext cx="1143000" cy="349885"/>
            </a:xfrm>
            <a:custGeom>
              <a:avLst/>
              <a:gdLst/>
              <a:ahLst/>
              <a:cxnLst/>
              <a:rect l="l" t="t" r="r" b="b"/>
              <a:pathLst>
                <a:path w="1143000" h="349885">
                  <a:moveTo>
                    <a:pt x="0" y="0"/>
                  </a:moveTo>
                  <a:lnTo>
                    <a:pt x="0" y="349681"/>
                  </a:lnTo>
                  <a:lnTo>
                    <a:pt x="1142583" y="34968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9363" y="2612618"/>
              <a:ext cx="1213485" cy="421005"/>
            </a:xfrm>
            <a:custGeom>
              <a:avLst/>
              <a:gdLst/>
              <a:ahLst/>
              <a:cxnLst/>
              <a:rect l="l" t="t" r="r" b="b"/>
              <a:pathLst>
                <a:path w="1213485" h="421005">
                  <a:moveTo>
                    <a:pt x="37795" y="56692"/>
                  </a:moveTo>
                  <a:lnTo>
                    <a:pt x="18897" y="0"/>
                  </a:lnTo>
                  <a:lnTo>
                    <a:pt x="0" y="56692"/>
                  </a:lnTo>
                  <a:lnTo>
                    <a:pt x="37795" y="56692"/>
                  </a:lnTo>
                  <a:close/>
                </a:path>
                <a:path w="1213485" h="421005">
                  <a:moveTo>
                    <a:pt x="1213459" y="401650"/>
                  </a:moveTo>
                  <a:lnTo>
                    <a:pt x="1156766" y="382752"/>
                  </a:lnTo>
                  <a:lnTo>
                    <a:pt x="1156766" y="420547"/>
                  </a:lnTo>
                  <a:lnTo>
                    <a:pt x="1213459" y="401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23488" y="2716753"/>
              <a:ext cx="307975" cy="0"/>
            </a:xfrm>
            <a:custGeom>
              <a:avLst/>
              <a:gdLst/>
              <a:ahLst/>
              <a:cxnLst/>
              <a:rect l="l" t="t" r="r" b="b"/>
              <a:pathLst>
                <a:path w="307975">
                  <a:moveTo>
                    <a:pt x="0" y="0"/>
                  </a:moveTo>
                  <a:lnTo>
                    <a:pt x="307751" y="0"/>
                  </a:lnTo>
                </a:path>
              </a:pathLst>
            </a:custGeom>
            <a:ln w="609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21246" y="2879026"/>
            <a:ext cx="109855" cy="6985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spc="-50" dirty="0">
                <a:latin typeface="Times New Roman"/>
                <a:cs typeface="Times New Roman"/>
              </a:rPr>
              <a:t>µ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64667" y="2740228"/>
            <a:ext cx="28575" cy="81280"/>
            <a:chOff x="564667" y="2740228"/>
            <a:chExt cx="28575" cy="81280"/>
          </a:xfrm>
        </p:grpSpPr>
        <p:sp>
          <p:nvSpPr>
            <p:cNvPr id="49" name="object 49"/>
            <p:cNvSpPr/>
            <p:nvPr/>
          </p:nvSpPr>
          <p:spPr>
            <a:xfrm>
              <a:off x="578688" y="2778785"/>
              <a:ext cx="0" cy="42545"/>
            </a:xfrm>
            <a:custGeom>
              <a:avLst/>
              <a:gdLst/>
              <a:ahLst/>
              <a:cxnLst/>
              <a:rect l="l" t="t" r="r" b="b"/>
              <a:pathLst>
                <a:path h="42544">
                  <a:moveTo>
                    <a:pt x="0" y="423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4667" y="2740228"/>
              <a:ext cx="28575" cy="42545"/>
            </a:xfrm>
            <a:custGeom>
              <a:avLst/>
              <a:gdLst/>
              <a:ahLst/>
              <a:cxnLst/>
              <a:rect l="l" t="t" r="r" b="b"/>
              <a:pathLst>
                <a:path w="28575" h="42544">
                  <a:moveTo>
                    <a:pt x="14020" y="0"/>
                  </a:moveTo>
                  <a:lnTo>
                    <a:pt x="0" y="42062"/>
                  </a:lnTo>
                  <a:lnTo>
                    <a:pt x="28041" y="42062"/>
                  </a:lnTo>
                  <a:lnTo>
                    <a:pt x="140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1198168" y="3093969"/>
            <a:ext cx="104775" cy="28575"/>
            <a:chOff x="1198168" y="3093969"/>
            <a:chExt cx="104775" cy="28575"/>
          </a:xfrm>
        </p:grpSpPr>
        <p:sp>
          <p:nvSpPr>
            <p:cNvPr id="52" name="object 52"/>
            <p:cNvSpPr/>
            <p:nvPr/>
          </p:nvSpPr>
          <p:spPr>
            <a:xfrm>
              <a:off x="1198168" y="3107989"/>
              <a:ext cx="66040" cy="0"/>
            </a:xfrm>
            <a:custGeom>
              <a:avLst/>
              <a:gdLst/>
              <a:ahLst/>
              <a:cxnLst/>
              <a:rect l="l" t="t" r="r" b="b"/>
              <a:pathLst>
                <a:path w="66040">
                  <a:moveTo>
                    <a:pt x="0" y="0"/>
                  </a:moveTo>
                  <a:lnTo>
                    <a:pt x="657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60449" y="3093969"/>
              <a:ext cx="42545" cy="28575"/>
            </a:xfrm>
            <a:custGeom>
              <a:avLst/>
              <a:gdLst/>
              <a:ahLst/>
              <a:cxnLst/>
              <a:rect l="l" t="t" r="r" b="b"/>
              <a:pathLst>
                <a:path w="42544" h="28575">
                  <a:moveTo>
                    <a:pt x="0" y="0"/>
                  </a:moveTo>
                  <a:lnTo>
                    <a:pt x="0" y="28041"/>
                  </a:lnTo>
                  <a:lnTo>
                    <a:pt x="42062" y="14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61893" y="3019730"/>
            <a:ext cx="1134110" cy="125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290"/>
              </a:lnSpc>
              <a:spcBef>
                <a:spcPts val="120"/>
              </a:spcBef>
            </a:pPr>
            <a:r>
              <a:rPr sz="300" dirty="0">
                <a:latin typeface="Times New Roman"/>
                <a:cs typeface="Times New Roman"/>
              </a:rPr>
              <a:t>15</a:t>
            </a:r>
            <a:r>
              <a:rPr sz="300" spc="175" dirty="0">
                <a:latin typeface="Times New Roman"/>
                <a:cs typeface="Times New Roman"/>
              </a:rPr>
              <a:t> </a:t>
            </a:r>
            <a:r>
              <a:rPr sz="300" dirty="0">
                <a:latin typeface="Times New Roman"/>
                <a:cs typeface="Times New Roman"/>
              </a:rPr>
              <a:t>10</a:t>
            </a:r>
            <a:r>
              <a:rPr sz="300" spc="254" dirty="0">
                <a:latin typeface="Times New Roman"/>
                <a:cs typeface="Times New Roman"/>
              </a:rPr>
              <a:t> </a:t>
            </a:r>
            <a:r>
              <a:rPr sz="450" baseline="9259" dirty="0">
                <a:latin typeface="Times New Roman"/>
                <a:cs typeface="Times New Roman"/>
              </a:rPr>
              <a:t>-5</a:t>
            </a:r>
            <a:r>
              <a:rPr sz="450" spc="465" baseline="9259" dirty="0">
                <a:latin typeface="Times New Roman"/>
                <a:cs typeface="Times New Roman"/>
              </a:rPr>
              <a:t> </a:t>
            </a:r>
            <a:r>
              <a:rPr sz="300" dirty="0">
                <a:latin typeface="Times New Roman"/>
                <a:cs typeface="Times New Roman"/>
              </a:rPr>
              <a:t>0</a:t>
            </a:r>
            <a:r>
              <a:rPr sz="300" spc="400" dirty="0">
                <a:latin typeface="Times New Roman"/>
                <a:cs typeface="Times New Roman"/>
              </a:rPr>
              <a:t> </a:t>
            </a:r>
            <a:r>
              <a:rPr sz="300" dirty="0">
                <a:latin typeface="Times New Roman"/>
                <a:cs typeface="Times New Roman"/>
              </a:rPr>
              <a:t>5</a:t>
            </a:r>
            <a:r>
              <a:rPr sz="300" spc="450" dirty="0">
                <a:latin typeface="Times New Roman"/>
                <a:cs typeface="Times New Roman"/>
              </a:rPr>
              <a:t> </a:t>
            </a:r>
            <a:r>
              <a:rPr sz="300" dirty="0">
                <a:latin typeface="Times New Roman"/>
                <a:cs typeface="Times New Roman"/>
              </a:rPr>
              <a:t>10</a:t>
            </a:r>
            <a:r>
              <a:rPr sz="300" spc="320" dirty="0">
                <a:latin typeface="Times New Roman"/>
                <a:cs typeface="Times New Roman"/>
              </a:rPr>
              <a:t> </a:t>
            </a:r>
            <a:r>
              <a:rPr sz="450" baseline="9259" dirty="0">
                <a:latin typeface="Times New Roman"/>
                <a:cs typeface="Times New Roman"/>
              </a:rPr>
              <a:t>15</a:t>
            </a:r>
            <a:r>
              <a:rPr sz="450" spc="307" baseline="9259" dirty="0">
                <a:latin typeface="Times New Roman"/>
                <a:cs typeface="Times New Roman"/>
              </a:rPr>
              <a:t> </a:t>
            </a:r>
            <a:r>
              <a:rPr sz="450" baseline="9259" dirty="0">
                <a:latin typeface="Times New Roman"/>
                <a:cs typeface="Times New Roman"/>
              </a:rPr>
              <a:t>20</a:t>
            </a:r>
            <a:r>
              <a:rPr sz="450" spc="330" baseline="9259" dirty="0">
                <a:latin typeface="Times New Roman"/>
                <a:cs typeface="Times New Roman"/>
              </a:rPr>
              <a:t> </a:t>
            </a:r>
            <a:r>
              <a:rPr sz="450" baseline="9259" dirty="0">
                <a:latin typeface="Times New Roman"/>
                <a:cs typeface="Times New Roman"/>
              </a:rPr>
              <a:t>25</a:t>
            </a:r>
            <a:r>
              <a:rPr sz="450" spc="240" baseline="9259" dirty="0">
                <a:latin typeface="Times New Roman"/>
                <a:cs typeface="Times New Roman"/>
              </a:rPr>
              <a:t> </a:t>
            </a:r>
            <a:r>
              <a:rPr sz="450" baseline="18518" dirty="0">
                <a:latin typeface="Times New Roman"/>
                <a:cs typeface="Times New Roman"/>
              </a:rPr>
              <a:t>30</a:t>
            </a:r>
            <a:r>
              <a:rPr sz="450" spc="465" baseline="18518" dirty="0">
                <a:latin typeface="Times New Roman"/>
                <a:cs typeface="Times New Roman"/>
              </a:rPr>
              <a:t> </a:t>
            </a:r>
            <a:r>
              <a:rPr sz="450" baseline="18518" dirty="0">
                <a:latin typeface="Times New Roman"/>
                <a:cs typeface="Times New Roman"/>
              </a:rPr>
              <a:t>35</a:t>
            </a:r>
            <a:r>
              <a:rPr sz="450" spc="315" baseline="18518" dirty="0">
                <a:latin typeface="Times New Roman"/>
                <a:cs typeface="Times New Roman"/>
              </a:rPr>
              <a:t> </a:t>
            </a:r>
            <a:r>
              <a:rPr sz="450" baseline="9259" dirty="0">
                <a:latin typeface="Times New Roman"/>
                <a:cs typeface="Times New Roman"/>
              </a:rPr>
              <a:t>40</a:t>
            </a:r>
            <a:r>
              <a:rPr sz="450" spc="397" baseline="9259" dirty="0">
                <a:latin typeface="Times New Roman"/>
                <a:cs typeface="Times New Roman"/>
              </a:rPr>
              <a:t> </a:t>
            </a:r>
            <a:r>
              <a:rPr sz="450" baseline="9259" dirty="0">
                <a:latin typeface="Times New Roman"/>
                <a:cs typeface="Times New Roman"/>
              </a:rPr>
              <a:t>45</a:t>
            </a:r>
            <a:r>
              <a:rPr sz="450" spc="217" baseline="9259" dirty="0">
                <a:latin typeface="Times New Roman"/>
                <a:cs typeface="Times New Roman"/>
              </a:rPr>
              <a:t> </a:t>
            </a:r>
            <a:r>
              <a:rPr sz="450" spc="-37" baseline="18518" dirty="0">
                <a:latin typeface="Times New Roman"/>
                <a:cs typeface="Times New Roman"/>
              </a:rPr>
              <a:t>50</a:t>
            </a:r>
            <a:endParaRPr sz="450" baseline="18518">
              <a:latin typeface="Times New Roman"/>
              <a:cs typeface="Times New Roman"/>
            </a:endParaRPr>
          </a:p>
          <a:p>
            <a:pPr marR="182880" algn="ctr">
              <a:lnSpc>
                <a:spcPts val="470"/>
              </a:lnSpc>
            </a:pPr>
            <a:r>
              <a:rPr sz="450" spc="-50" dirty="0">
                <a:latin typeface="Times New Roman"/>
                <a:cs typeface="Times New Roman"/>
              </a:rPr>
              <a:t>x</a:t>
            </a:r>
            <a:endParaRPr sz="45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99444" y="2713578"/>
            <a:ext cx="1117600" cy="306705"/>
            <a:chOff x="699444" y="2713578"/>
            <a:chExt cx="1117600" cy="306705"/>
          </a:xfrm>
        </p:grpSpPr>
        <p:sp>
          <p:nvSpPr>
            <p:cNvPr id="56" name="object 56"/>
            <p:cNvSpPr/>
            <p:nvPr/>
          </p:nvSpPr>
          <p:spPr>
            <a:xfrm>
              <a:off x="1031240" y="2716753"/>
              <a:ext cx="313055" cy="297815"/>
            </a:xfrm>
            <a:custGeom>
              <a:avLst/>
              <a:gdLst/>
              <a:ahLst/>
              <a:cxnLst/>
              <a:rect l="l" t="t" r="r" b="b"/>
              <a:pathLst>
                <a:path w="313055" h="297814">
                  <a:moveTo>
                    <a:pt x="0" y="0"/>
                  </a:moveTo>
                  <a:lnTo>
                    <a:pt x="313029" y="297515"/>
                  </a:lnTo>
                </a:path>
              </a:pathLst>
            </a:custGeom>
            <a:ln w="609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31341" y="2716753"/>
              <a:ext cx="782955" cy="292100"/>
            </a:xfrm>
            <a:custGeom>
              <a:avLst/>
              <a:gdLst/>
              <a:ahLst/>
              <a:cxnLst/>
              <a:rect l="l" t="t" r="r" b="b"/>
              <a:pathLst>
                <a:path w="782955" h="292100">
                  <a:moveTo>
                    <a:pt x="0" y="291851"/>
                  </a:moveTo>
                  <a:lnTo>
                    <a:pt x="312928" y="0"/>
                  </a:lnTo>
                  <a:lnTo>
                    <a:pt x="782370" y="0"/>
                  </a:lnTo>
                </a:path>
              </a:pathLst>
            </a:custGeom>
            <a:ln w="6096">
              <a:solidFill>
                <a:srgbClr val="231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15593" y="2716753"/>
              <a:ext cx="407034" cy="300355"/>
            </a:xfrm>
            <a:custGeom>
              <a:avLst/>
              <a:gdLst/>
              <a:ahLst/>
              <a:cxnLst/>
              <a:rect l="l" t="t" r="r" b="b"/>
              <a:pathLst>
                <a:path w="407034" h="300355">
                  <a:moveTo>
                    <a:pt x="198221" y="297515"/>
                  </a:moveTo>
                  <a:lnTo>
                    <a:pt x="198221" y="0"/>
                  </a:lnTo>
                </a:path>
                <a:path w="407034" h="300355">
                  <a:moveTo>
                    <a:pt x="18897" y="3063"/>
                  </a:moveTo>
                  <a:lnTo>
                    <a:pt x="15646" y="297515"/>
                  </a:lnTo>
                </a:path>
                <a:path w="407034" h="300355">
                  <a:moveTo>
                    <a:pt x="326136" y="3215"/>
                  </a:moveTo>
                  <a:lnTo>
                    <a:pt x="329692" y="297515"/>
                  </a:lnTo>
                </a:path>
                <a:path w="407034" h="300355">
                  <a:moveTo>
                    <a:pt x="406908" y="300090"/>
                  </a:moveTo>
                  <a:lnTo>
                    <a:pt x="406908" y="0"/>
                  </a:lnTo>
                </a:path>
                <a:path w="407034" h="300355">
                  <a:moveTo>
                    <a:pt x="0" y="0"/>
                  </a:moveTo>
                  <a:lnTo>
                    <a:pt x="333857" y="0"/>
                  </a:lnTo>
                </a:path>
              </a:pathLst>
            </a:custGeom>
            <a:ln w="6096">
              <a:solidFill>
                <a:srgbClr val="92D0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2619" y="2862818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90">
                  <a:moveTo>
                    <a:pt x="0" y="0"/>
                  </a:moveTo>
                  <a:lnTo>
                    <a:pt x="33909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40120" y="2800807"/>
            <a:ext cx="388620" cy="243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-25" dirty="0">
                <a:latin typeface="Times New Roman"/>
                <a:cs typeface="Times New Roman"/>
              </a:rPr>
              <a:t>0.</a:t>
            </a:r>
            <a:endParaRPr sz="3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25"/>
              </a:spcBef>
            </a:pPr>
            <a:r>
              <a:rPr sz="300" spc="-50" dirty="0">
                <a:latin typeface="Times New Roman"/>
                <a:cs typeface="Times New Roman"/>
              </a:rPr>
              <a:t>5</a:t>
            </a: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30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</a:pPr>
            <a:r>
              <a:rPr sz="300" dirty="0">
                <a:latin typeface="Times New Roman"/>
                <a:cs typeface="Times New Roman"/>
              </a:rPr>
              <a:t>-</a:t>
            </a:r>
            <a:r>
              <a:rPr sz="300" spc="385" dirty="0">
                <a:latin typeface="Times New Roman"/>
                <a:cs typeface="Times New Roman"/>
              </a:rPr>
              <a:t> </a:t>
            </a:r>
            <a:r>
              <a:rPr sz="300" spc="-50" dirty="0">
                <a:latin typeface="Times New Roman"/>
                <a:cs typeface="Times New Roman"/>
              </a:rPr>
              <a:t>-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43986" y="2675768"/>
            <a:ext cx="76200" cy="74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-25" dirty="0">
                <a:latin typeface="Times New Roman"/>
                <a:cs typeface="Times New Roman"/>
              </a:rPr>
              <a:t>1.0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43056" y="2598853"/>
            <a:ext cx="6985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0" dirty="0">
                <a:solidFill>
                  <a:srgbClr val="C00000"/>
                </a:solidFill>
                <a:latin typeface="Times New Roman"/>
                <a:cs typeface="Times New Roman"/>
              </a:rPr>
              <a:t>µ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86957" y="2636429"/>
            <a:ext cx="61594" cy="85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" spc="-5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493266" y="2601840"/>
            <a:ext cx="15367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37" baseline="9259" dirty="0">
                <a:solidFill>
                  <a:srgbClr val="2313EC"/>
                </a:solidFill>
                <a:latin typeface="Times New Roman"/>
                <a:cs typeface="Times New Roman"/>
              </a:rPr>
              <a:t>µ</a:t>
            </a:r>
            <a:r>
              <a:rPr sz="350" spc="-25" dirty="0">
                <a:solidFill>
                  <a:srgbClr val="2313EC"/>
                </a:solidFill>
                <a:latin typeface="Times New Roman"/>
                <a:cs typeface="Times New Roman"/>
              </a:rPr>
              <a:t>B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18271" y="3008878"/>
            <a:ext cx="339090" cy="6985"/>
          </a:xfrm>
          <a:custGeom>
            <a:avLst/>
            <a:gdLst/>
            <a:ahLst/>
            <a:cxnLst/>
            <a:rect l="l" t="t" r="r" b="b"/>
            <a:pathLst>
              <a:path w="339090" h="6985">
                <a:moveTo>
                  <a:pt x="0" y="0"/>
                </a:moveTo>
                <a:lnTo>
                  <a:pt x="339079" y="6924"/>
                </a:lnTo>
              </a:path>
            </a:pathLst>
          </a:custGeom>
          <a:ln w="6096">
            <a:solidFill>
              <a:srgbClr val="2313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337511" y="2539771"/>
            <a:ext cx="38989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Arial MT"/>
                <a:cs typeface="Arial MT"/>
              </a:rPr>
              <a:t>Extreme</a:t>
            </a:r>
            <a:r>
              <a:rPr sz="400" spc="-25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climate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415995" y="2533878"/>
            <a:ext cx="39814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Arial MT"/>
                <a:cs typeface="Arial MT"/>
              </a:rPr>
              <a:t>Pleasant</a:t>
            </a:r>
            <a:r>
              <a:rPr sz="400" spc="-20" dirty="0">
                <a:latin typeface="Arial MT"/>
                <a:cs typeface="Arial MT"/>
              </a:rPr>
              <a:t> </a:t>
            </a:r>
            <a:r>
              <a:rPr sz="400" spc="-10" dirty="0">
                <a:latin typeface="Arial MT"/>
                <a:cs typeface="Arial MT"/>
              </a:rPr>
              <a:t>climate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136468" y="2640787"/>
            <a:ext cx="608965" cy="412750"/>
            <a:chOff x="3136468" y="2640787"/>
            <a:chExt cx="608965" cy="412750"/>
          </a:xfrm>
        </p:grpSpPr>
        <p:sp>
          <p:nvSpPr>
            <p:cNvPr id="69" name="object 69"/>
            <p:cNvSpPr/>
            <p:nvPr/>
          </p:nvSpPr>
          <p:spPr>
            <a:xfrm>
              <a:off x="3453892" y="2905927"/>
              <a:ext cx="154940" cy="144145"/>
            </a:xfrm>
            <a:custGeom>
              <a:avLst/>
              <a:gdLst/>
              <a:ahLst/>
              <a:cxnLst/>
              <a:rect l="l" t="t" r="r" b="b"/>
              <a:pathLst>
                <a:path w="154939" h="144144">
                  <a:moveTo>
                    <a:pt x="0" y="143997"/>
                  </a:moveTo>
                  <a:lnTo>
                    <a:pt x="144018" y="0"/>
                  </a:lnTo>
                  <a:lnTo>
                    <a:pt x="154787" y="0"/>
                  </a:lnTo>
                </a:path>
              </a:pathLst>
            </a:custGeom>
            <a:ln w="6096">
              <a:solidFill>
                <a:srgbClr val="231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597910" y="2905927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5" h="144144">
                  <a:moveTo>
                    <a:pt x="0" y="0"/>
                  </a:moveTo>
                  <a:lnTo>
                    <a:pt x="144018" y="143997"/>
                  </a:lnTo>
                </a:path>
              </a:pathLst>
            </a:custGeom>
            <a:ln w="609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137103" y="2641422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55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235604" y="2591079"/>
            <a:ext cx="76200" cy="74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-25" dirty="0">
                <a:latin typeface="Times New Roman"/>
                <a:cs typeface="Times New Roman"/>
              </a:rPr>
              <a:t>1.0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137103" y="2900598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34239" y="0"/>
                </a:lnTo>
              </a:path>
              <a:path w="72389">
                <a:moveTo>
                  <a:pt x="71983" y="0"/>
                </a:moveTo>
                <a:lnTo>
                  <a:pt x="342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65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194" y="1163712"/>
            <a:ext cx="3881754" cy="71183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188720" marR="5080" indent="-1176655">
              <a:lnSpc>
                <a:spcPts val="2430"/>
              </a:lnSpc>
              <a:spcBef>
                <a:spcPts val="635"/>
              </a:spcBef>
            </a:pPr>
            <a:r>
              <a:rPr sz="2450" dirty="0">
                <a:solidFill>
                  <a:srgbClr val="EC008C"/>
                </a:solidFill>
              </a:rPr>
              <a:t>Few</a:t>
            </a:r>
            <a:r>
              <a:rPr sz="2450" spc="25" dirty="0">
                <a:solidFill>
                  <a:srgbClr val="EC008C"/>
                </a:solidFill>
              </a:rPr>
              <a:t> </a:t>
            </a:r>
            <a:r>
              <a:rPr sz="2450" dirty="0">
                <a:solidFill>
                  <a:srgbClr val="EC008C"/>
                </a:solidFill>
              </a:rPr>
              <a:t>More</a:t>
            </a:r>
            <a:r>
              <a:rPr sz="2450" spc="30" dirty="0">
                <a:solidFill>
                  <a:srgbClr val="EC008C"/>
                </a:solidFill>
              </a:rPr>
              <a:t> </a:t>
            </a:r>
            <a:r>
              <a:rPr sz="2450" dirty="0">
                <a:solidFill>
                  <a:srgbClr val="EC008C"/>
                </a:solidFill>
              </a:rPr>
              <a:t>on</a:t>
            </a:r>
            <a:r>
              <a:rPr sz="2450" spc="25" dirty="0">
                <a:solidFill>
                  <a:srgbClr val="EC008C"/>
                </a:solidFill>
              </a:rPr>
              <a:t> </a:t>
            </a:r>
            <a:r>
              <a:rPr sz="2450" spc="-10" dirty="0">
                <a:solidFill>
                  <a:srgbClr val="EC008C"/>
                </a:solidFill>
              </a:rPr>
              <a:t>Membership Functions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66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Generation</a:t>
            </a:r>
            <a:r>
              <a:rPr spc="95" dirty="0"/>
              <a:t> </a:t>
            </a:r>
            <a:r>
              <a:rPr dirty="0"/>
              <a:t>of</a:t>
            </a:r>
            <a:r>
              <a:rPr spc="100" dirty="0"/>
              <a:t> </a:t>
            </a:r>
            <a:r>
              <a:rPr spc="-25" dirty="0"/>
              <a:t>MFs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996721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476133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0444" y="376960"/>
            <a:ext cx="4383405" cy="29470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19050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Given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representing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linguistic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hedge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derive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many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MFs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representing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several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other linguistic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hedges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concept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Concentration</a:t>
            </a:r>
            <a:r>
              <a:rPr sz="11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Dilation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314960">
              <a:lnSpc>
                <a:spcPct val="100000"/>
              </a:lnSpc>
              <a:spcBef>
                <a:spcPts val="285"/>
              </a:spcBef>
            </a:pPr>
            <a:r>
              <a:rPr sz="1100" b="1" spc="-10" dirty="0">
                <a:latin typeface="Arial"/>
                <a:cs typeface="Arial"/>
              </a:rPr>
              <a:t>Concentration:</a:t>
            </a:r>
            <a:endParaRPr sz="1100">
              <a:latin typeface="Arial"/>
              <a:cs typeface="Arial"/>
            </a:endParaRPr>
          </a:p>
          <a:p>
            <a:pPr marL="1692275">
              <a:lnSpc>
                <a:spcPct val="100000"/>
              </a:lnSpc>
              <a:spcBef>
                <a:spcPts val="284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k</a:t>
            </a:r>
            <a:r>
              <a:rPr sz="1200" i="1" spc="292" baseline="27777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[</a:t>
            </a:r>
            <a:r>
              <a:rPr sz="1100" i="1" spc="-10" dirty="0">
                <a:latin typeface="Verdana"/>
                <a:cs typeface="Verdana"/>
              </a:rPr>
              <a:t>µ</a:t>
            </a:r>
            <a:r>
              <a:rPr sz="1200" i="1" spc="-15" baseline="-13888" dirty="0">
                <a:latin typeface="Arial"/>
                <a:cs typeface="Arial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)]</a:t>
            </a:r>
            <a:r>
              <a:rPr sz="1200" i="1" baseline="27777" dirty="0">
                <a:latin typeface="Arial"/>
                <a:cs typeface="Arial"/>
              </a:rPr>
              <a:t>k</a:t>
            </a:r>
            <a:r>
              <a:rPr sz="1200" i="1" spc="307" baseline="27777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;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&gt;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  <a:p>
            <a:pPr marL="314960">
              <a:lnSpc>
                <a:spcPct val="100000"/>
              </a:lnSpc>
              <a:spcBef>
                <a:spcPts val="850"/>
              </a:spcBef>
            </a:pPr>
            <a:r>
              <a:rPr sz="1100" b="1" spc="-10" dirty="0">
                <a:latin typeface="Arial"/>
                <a:cs typeface="Arial"/>
              </a:rPr>
              <a:t>Dilation:</a:t>
            </a:r>
            <a:endParaRPr sz="1100">
              <a:latin typeface="Arial"/>
              <a:cs typeface="Arial"/>
            </a:endParaRPr>
          </a:p>
          <a:p>
            <a:pPr marL="1692275">
              <a:lnSpc>
                <a:spcPct val="100000"/>
              </a:lnSpc>
              <a:spcBef>
                <a:spcPts val="284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k</a:t>
            </a:r>
            <a:r>
              <a:rPr sz="1200" i="1" spc="292" baseline="27777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[</a:t>
            </a:r>
            <a:r>
              <a:rPr sz="1100" i="1" spc="-10" dirty="0">
                <a:latin typeface="Verdana"/>
                <a:cs typeface="Verdana"/>
              </a:rPr>
              <a:t>µ</a:t>
            </a:r>
            <a:r>
              <a:rPr sz="1200" i="1" spc="-15" baseline="-13888" dirty="0">
                <a:latin typeface="Arial"/>
                <a:cs typeface="Arial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)]</a:t>
            </a:r>
            <a:r>
              <a:rPr sz="1200" i="1" baseline="27777" dirty="0">
                <a:latin typeface="Arial"/>
                <a:cs typeface="Arial"/>
              </a:rPr>
              <a:t>k</a:t>
            </a:r>
            <a:r>
              <a:rPr sz="1200" i="1" spc="307" baseline="27777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;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850"/>
              </a:spcBef>
            </a:pPr>
            <a:r>
              <a:rPr sz="1100" spc="-10" dirty="0">
                <a:latin typeface="Arial MT"/>
                <a:cs typeface="Arial MT"/>
              </a:rPr>
              <a:t>Example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Age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{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Arial MT"/>
                <a:cs typeface="Arial MT"/>
              </a:rPr>
              <a:t>Young,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Middle-</a:t>
            </a:r>
            <a:r>
              <a:rPr sz="1100" dirty="0">
                <a:latin typeface="Arial MT"/>
                <a:cs typeface="Arial MT"/>
              </a:rPr>
              <a:t>aged,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Old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38100" marR="102870">
              <a:lnSpc>
                <a:spcPct val="102600"/>
              </a:lnSpc>
              <a:spcBef>
                <a:spcPts val="565"/>
              </a:spcBef>
            </a:pPr>
            <a:r>
              <a:rPr sz="1100" dirty="0">
                <a:latin typeface="Arial MT"/>
                <a:cs typeface="Arial MT"/>
              </a:rPr>
              <a:t>Thus,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corresponding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Young,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have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young,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Very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young,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Not </a:t>
            </a:r>
            <a:r>
              <a:rPr sz="1100" dirty="0">
                <a:latin typeface="Arial MT"/>
                <a:cs typeface="Arial MT"/>
              </a:rPr>
              <a:t>very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young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on.</a:t>
            </a:r>
            <a:endParaRPr sz="1100">
              <a:latin typeface="Arial MT"/>
              <a:cs typeface="Arial MT"/>
            </a:endParaRPr>
          </a:p>
          <a:p>
            <a:pPr marL="38100" marR="30480">
              <a:lnSpc>
                <a:spcPct val="102600"/>
              </a:lnSpc>
              <a:spcBef>
                <a:spcPts val="570"/>
              </a:spcBef>
            </a:pPr>
            <a:r>
              <a:rPr sz="1100" spc="-20" dirty="0">
                <a:latin typeface="Arial MT"/>
                <a:cs typeface="Arial MT"/>
              </a:rPr>
              <a:t>Similarly,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Old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have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old,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very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old,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very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very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old,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extremely </a:t>
            </a:r>
            <a:r>
              <a:rPr sz="1100" dirty="0">
                <a:latin typeface="Arial MT"/>
                <a:cs typeface="Arial MT"/>
              </a:rPr>
              <a:t>old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etc.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Thus,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Extremely</a:t>
            </a:r>
            <a:r>
              <a:rPr sz="11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00FF"/>
                </a:solidFill>
                <a:latin typeface="Arial MT"/>
                <a:cs typeface="Arial MT"/>
              </a:rPr>
              <a:t>old</a:t>
            </a:r>
            <a:r>
              <a:rPr sz="11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0000FF"/>
                </a:solidFill>
                <a:latin typeface="Lucida Sans Unicode"/>
                <a:cs typeface="Lucida Sans Unicode"/>
              </a:rPr>
              <a:t>(((</a:t>
            </a:r>
            <a:r>
              <a:rPr sz="1100" i="1" spc="10" dirty="0">
                <a:solidFill>
                  <a:srgbClr val="0000FF"/>
                </a:solidFill>
                <a:latin typeface="Arial"/>
                <a:cs typeface="Arial"/>
              </a:rPr>
              <a:t>old</a:t>
            </a:r>
            <a:r>
              <a:rPr sz="1100" i="1" spc="-20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0000FF"/>
                </a:solidFill>
                <a:latin typeface="Lucida Sans Unicode"/>
                <a:cs typeface="Lucida Sans Unicode"/>
              </a:rPr>
              <a:t>)</a:t>
            </a:r>
            <a:r>
              <a:rPr sz="1200" spc="15" baseline="27777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r>
              <a:rPr sz="1100" spc="10" dirty="0">
                <a:solidFill>
                  <a:srgbClr val="0000FF"/>
                </a:solidFill>
                <a:latin typeface="Lucida Sans Unicode"/>
                <a:cs typeface="Lucida Sans Unicode"/>
              </a:rPr>
              <a:t>)</a:t>
            </a:r>
            <a:r>
              <a:rPr sz="1200" spc="15" baseline="27777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r>
              <a:rPr sz="1100" spc="10" dirty="0">
                <a:solidFill>
                  <a:srgbClr val="0000FF"/>
                </a:solidFill>
                <a:latin typeface="Lucida Sans Unicode"/>
                <a:cs typeface="Lucida Sans Unicode"/>
              </a:rPr>
              <a:t>)</a:t>
            </a:r>
            <a:r>
              <a:rPr sz="1200" spc="15" baseline="27777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r>
              <a:rPr sz="1200" spc="195" baseline="2777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so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on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latin typeface="Arial MT"/>
                <a:cs typeface="Arial MT"/>
              </a:rPr>
              <a:t>Or,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More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or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less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old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200" baseline="27777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r>
              <a:rPr sz="1200" i="1" baseline="27777" dirty="0">
                <a:solidFill>
                  <a:srgbClr val="0000FF"/>
                </a:solidFill>
                <a:latin typeface="Sitka Text"/>
                <a:cs typeface="Sitka Text"/>
              </a:rPr>
              <a:t>.</a:t>
            </a:r>
            <a:r>
              <a:rPr sz="1200" baseline="27777" dirty="0">
                <a:solidFill>
                  <a:srgbClr val="0000FF"/>
                </a:solidFill>
                <a:latin typeface="Arial MT"/>
                <a:cs typeface="Arial MT"/>
              </a:rPr>
              <a:t>5</a:t>
            </a:r>
            <a:r>
              <a:rPr sz="1200" spc="150" baseline="2777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Lucida Sans Unicode"/>
                <a:cs typeface="Lucida Sans Unicode"/>
              </a:rPr>
              <a:t>=</a:t>
            </a:r>
            <a:r>
              <a:rPr sz="1100" spc="-70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0000FF"/>
                </a:solidFill>
                <a:latin typeface="Lucida Sans Unicode"/>
                <a:cs typeface="Lucida Sans Unicode"/>
              </a:rPr>
              <a:t>(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old</a:t>
            </a:r>
            <a:r>
              <a:rPr sz="1100" i="1" spc="-20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Lucida Sans Unicode"/>
                <a:cs typeface="Lucida Sans Unicode"/>
              </a:rPr>
              <a:t>)</a:t>
            </a:r>
            <a:r>
              <a:rPr sz="1200" spc="-30" baseline="27777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r>
              <a:rPr sz="1200" i="1" spc="-30" baseline="27777" dirty="0">
                <a:solidFill>
                  <a:srgbClr val="0000FF"/>
                </a:solidFill>
                <a:latin typeface="Sitka Text"/>
                <a:cs typeface="Sitka Text"/>
              </a:rPr>
              <a:t>.</a:t>
            </a:r>
            <a:r>
              <a:rPr sz="1200" spc="-30" baseline="27777" dirty="0">
                <a:solidFill>
                  <a:srgbClr val="0000FF"/>
                </a:solidFill>
                <a:latin typeface="Arial MT"/>
                <a:cs typeface="Arial MT"/>
              </a:rPr>
              <a:t>5</a:t>
            </a:r>
            <a:endParaRPr sz="1200" baseline="27777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67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Linguistic</a:t>
            </a:r>
            <a:r>
              <a:rPr spc="120" dirty="0"/>
              <a:t> </a:t>
            </a:r>
            <a:r>
              <a:rPr dirty="0"/>
              <a:t>variables</a:t>
            </a:r>
            <a:r>
              <a:rPr spc="120" dirty="0"/>
              <a:t> </a:t>
            </a:r>
            <a:r>
              <a:rPr dirty="0"/>
              <a:t>and</a:t>
            </a:r>
            <a:r>
              <a:rPr spc="120" dirty="0"/>
              <a:t> </a:t>
            </a:r>
            <a:r>
              <a:rPr spc="-10" dirty="0"/>
              <a:t>values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90838" y="548031"/>
            <a:ext cx="2442845" cy="976630"/>
            <a:chOff x="1090838" y="548031"/>
            <a:chExt cx="2442845" cy="976630"/>
          </a:xfrm>
        </p:grpSpPr>
        <p:sp>
          <p:nvSpPr>
            <p:cNvPr id="4" name="object 4"/>
            <p:cNvSpPr/>
            <p:nvPr/>
          </p:nvSpPr>
          <p:spPr>
            <a:xfrm>
              <a:off x="1097188" y="554381"/>
              <a:ext cx="0" cy="956310"/>
            </a:xfrm>
            <a:custGeom>
              <a:avLst/>
              <a:gdLst/>
              <a:ahLst/>
              <a:cxnLst/>
              <a:rect l="l" t="t" r="r" b="b"/>
              <a:pathLst>
                <a:path h="956310">
                  <a:moveTo>
                    <a:pt x="0" y="0"/>
                  </a:moveTo>
                  <a:lnTo>
                    <a:pt x="0" y="955720"/>
                  </a:lnTo>
                </a:path>
              </a:pathLst>
            </a:custGeom>
            <a:ln w="123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7188" y="1518210"/>
              <a:ext cx="2430145" cy="0"/>
            </a:xfrm>
            <a:custGeom>
              <a:avLst/>
              <a:gdLst/>
              <a:ahLst/>
              <a:cxnLst/>
              <a:rect l="l" t="t" r="r" b="b"/>
              <a:pathLst>
                <a:path w="2430145">
                  <a:moveTo>
                    <a:pt x="0" y="0"/>
                  </a:moveTo>
                  <a:lnTo>
                    <a:pt x="2430010" y="0"/>
                  </a:lnTo>
                </a:path>
              </a:pathLst>
            </a:custGeom>
            <a:ln w="123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7188" y="861054"/>
              <a:ext cx="2268220" cy="657225"/>
            </a:xfrm>
            <a:custGeom>
              <a:avLst/>
              <a:gdLst/>
              <a:ahLst/>
              <a:cxnLst/>
              <a:rect l="l" t="t" r="r" b="b"/>
              <a:pathLst>
                <a:path w="2268220" h="657225">
                  <a:moveTo>
                    <a:pt x="0" y="1090"/>
                  </a:moveTo>
                  <a:lnTo>
                    <a:pt x="56329" y="3870"/>
                  </a:lnTo>
                  <a:lnTo>
                    <a:pt x="111108" y="7701"/>
                  </a:lnTo>
                  <a:lnTo>
                    <a:pt x="164395" y="12729"/>
                  </a:lnTo>
                  <a:lnTo>
                    <a:pt x="216247" y="19100"/>
                  </a:lnTo>
                  <a:lnTo>
                    <a:pt x="266723" y="26961"/>
                  </a:lnTo>
                  <a:lnTo>
                    <a:pt x="315879" y="36457"/>
                  </a:lnTo>
                  <a:lnTo>
                    <a:pt x="363775" y="47735"/>
                  </a:lnTo>
                  <a:lnTo>
                    <a:pt x="410468" y="60940"/>
                  </a:lnTo>
                  <a:lnTo>
                    <a:pt x="456015" y="76220"/>
                  </a:lnTo>
                  <a:lnTo>
                    <a:pt x="500475" y="93721"/>
                  </a:lnTo>
                  <a:lnTo>
                    <a:pt x="543906" y="113588"/>
                  </a:lnTo>
                  <a:lnTo>
                    <a:pt x="587939" y="136821"/>
                  </a:lnTo>
                  <a:lnTo>
                    <a:pt x="630595" y="162903"/>
                  </a:lnTo>
                  <a:lnTo>
                    <a:pt x="671490" y="191993"/>
                  </a:lnTo>
                  <a:lnTo>
                    <a:pt x="710240" y="224250"/>
                  </a:lnTo>
                  <a:lnTo>
                    <a:pt x="746461" y="259835"/>
                  </a:lnTo>
                  <a:lnTo>
                    <a:pt x="779768" y="298906"/>
                  </a:lnTo>
                  <a:lnTo>
                    <a:pt x="809778" y="341623"/>
                  </a:lnTo>
                  <a:lnTo>
                    <a:pt x="836205" y="386871"/>
                  </a:lnTo>
                  <a:lnTo>
                    <a:pt x="860571" y="433891"/>
                  </a:lnTo>
                  <a:lnTo>
                    <a:pt x="884327" y="480775"/>
                  </a:lnTo>
                  <a:lnTo>
                    <a:pt x="908928" y="525615"/>
                  </a:lnTo>
                  <a:lnTo>
                    <a:pt x="935829" y="566502"/>
                  </a:lnTo>
                  <a:lnTo>
                    <a:pt x="966482" y="601526"/>
                  </a:lnTo>
                  <a:lnTo>
                    <a:pt x="1002341" y="628778"/>
                  </a:lnTo>
                  <a:lnTo>
                    <a:pt x="1073596" y="653433"/>
                  </a:lnTo>
                  <a:lnTo>
                    <a:pt x="1113989" y="657031"/>
                  </a:lnTo>
                  <a:lnTo>
                    <a:pt x="1156597" y="655248"/>
                  </a:lnTo>
                  <a:lnTo>
                    <a:pt x="1200702" y="648414"/>
                  </a:lnTo>
                  <a:lnTo>
                    <a:pt x="1245581" y="636858"/>
                  </a:lnTo>
                  <a:lnTo>
                    <a:pt x="1290515" y="620909"/>
                  </a:lnTo>
                  <a:lnTo>
                    <a:pt x="1334783" y="600897"/>
                  </a:lnTo>
                  <a:lnTo>
                    <a:pt x="1377664" y="577151"/>
                  </a:lnTo>
                  <a:lnTo>
                    <a:pt x="1418438" y="550001"/>
                  </a:lnTo>
                  <a:lnTo>
                    <a:pt x="1456384" y="519776"/>
                  </a:lnTo>
                  <a:lnTo>
                    <a:pt x="1490781" y="486805"/>
                  </a:lnTo>
                  <a:lnTo>
                    <a:pt x="1520910" y="451418"/>
                  </a:lnTo>
                  <a:lnTo>
                    <a:pt x="1551909" y="404517"/>
                  </a:lnTo>
                  <a:lnTo>
                    <a:pt x="1576974" y="355622"/>
                  </a:lnTo>
                  <a:lnTo>
                    <a:pt x="1597961" y="305998"/>
                  </a:lnTo>
                  <a:lnTo>
                    <a:pt x="1616727" y="256912"/>
                  </a:lnTo>
                  <a:lnTo>
                    <a:pt x="1635129" y="209632"/>
                  </a:lnTo>
                  <a:lnTo>
                    <a:pt x="1655023" y="165424"/>
                  </a:lnTo>
                  <a:lnTo>
                    <a:pt x="1678267" y="125554"/>
                  </a:lnTo>
                  <a:lnTo>
                    <a:pt x="1706716" y="91291"/>
                  </a:lnTo>
                  <a:lnTo>
                    <a:pt x="1743557" y="62329"/>
                  </a:lnTo>
                  <a:lnTo>
                    <a:pt x="1786782" y="40082"/>
                  </a:lnTo>
                  <a:lnTo>
                    <a:pt x="1835018" y="23704"/>
                  </a:lnTo>
                  <a:lnTo>
                    <a:pt x="1886892" y="12351"/>
                  </a:lnTo>
                  <a:lnTo>
                    <a:pt x="1941033" y="5180"/>
                  </a:lnTo>
                  <a:lnTo>
                    <a:pt x="1996068" y="1344"/>
                  </a:lnTo>
                  <a:lnTo>
                    <a:pt x="2050624" y="0"/>
                  </a:lnTo>
                  <a:lnTo>
                    <a:pt x="2103329" y="302"/>
                  </a:lnTo>
                  <a:lnTo>
                    <a:pt x="2152810" y="1407"/>
                  </a:lnTo>
                  <a:lnTo>
                    <a:pt x="2197696" y="2470"/>
                  </a:lnTo>
                  <a:lnTo>
                    <a:pt x="2236613" y="2646"/>
                  </a:lnTo>
                  <a:lnTo>
                    <a:pt x="2268190" y="1090"/>
                  </a:lnTo>
                </a:path>
              </a:pathLst>
            </a:custGeom>
            <a:ln w="12342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97188" y="852347"/>
              <a:ext cx="2268220" cy="662305"/>
            </a:xfrm>
            <a:custGeom>
              <a:avLst/>
              <a:gdLst/>
              <a:ahLst/>
              <a:cxnLst/>
              <a:rect l="l" t="t" r="r" b="b"/>
              <a:pathLst>
                <a:path w="2268220" h="662305">
                  <a:moveTo>
                    <a:pt x="0" y="657754"/>
                  </a:moveTo>
                  <a:lnTo>
                    <a:pt x="12768" y="640113"/>
                  </a:lnTo>
                  <a:lnTo>
                    <a:pt x="26899" y="631657"/>
                  </a:lnTo>
                  <a:lnTo>
                    <a:pt x="41853" y="629155"/>
                  </a:lnTo>
                  <a:lnTo>
                    <a:pt x="57093" y="629377"/>
                  </a:lnTo>
                  <a:lnTo>
                    <a:pt x="105965" y="628524"/>
                  </a:lnTo>
                  <a:lnTo>
                    <a:pt x="152972" y="622444"/>
                  </a:lnTo>
                  <a:lnTo>
                    <a:pt x="198253" y="611555"/>
                  </a:lnTo>
                  <a:lnTo>
                    <a:pt x="241944" y="596275"/>
                  </a:lnTo>
                  <a:lnTo>
                    <a:pt x="284184" y="577022"/>
                  </a:lnTo>
                  <a:lnTo>
                    <a:pt x="325111" y="554214"/>
                  </a:lnTo>
                  <a:lnTo>
                    <a:pt x="364864" y="528270"/>
                  </a:lnTo>
                  <a:lnTo>
                    <a:pt x="403580" y="499608"/>
                  </a:lnTo>
                  <a:lnTo>
                    <a:pt x="441397" y="468645"/>
                  </a:lnTo>
                  <a:lnTo>
                    <a:pt x="478453" y="435801"/>
                  </a:lnTo>
                  <a:lnTo>
                    <a:pt x="514887" y="401492"/>
                  </a:lnTo>
                  <a:lnTo>
                    <a:pt x="550836" y="366139"/>
                  </a:lnTo>
                  <a:lnTo>
                    <a:pt x="586440" y="330157"/>
                  </a:lnTo>
                  <a:lnTo>
                    <a:pt x="621834" y="293966"/>
                  </a:lnTo>
                  <a:lnTo>
                    <a:pt x="657159" y="257984"/>
                  </a:lnTo>
                  <a:lnTo>
                    <a:pt x="692551" y="222629"/>
                  </a:lnTo>
                  <a:lnTo>
                    <a:pt x="726879" y="189552"/>
                  </a:lnTo>
                  <a:lnTo>
                    <a:pt x="761679" y="157846"/>
                  </a:lnTo>
                  <a:lnTo>
                    <a:pt x="797222" y="127909"/>
                  </a:lnTo>
                  <a:lnTo>
                    <a:pt x="833780" y="100141"/>
                  </a:lnTo>
                  <a:lnTo>
                    <a:pt x="871622" y="74940"/>
                  </a:lnTo>
                  <a:lnTo>
                    <a:pt x="911022" y="52706"/>
                  </a:lnTo>
                  <a:lnTo>
                    <a:pt x="952248" y="33837"/>
                  </a:lnTo>
                  <a:lnTo>
                    <a:pt x="995573" y="18733"/>
                  </a:lnTo>
                  <a:lnTo>
                    <a:pt x="1041268" y="7793"/>
                  </a:lnTo>
                  <a:lnTo>
                    <a:pt x="1089604" y="1416"/>
                  </a:lnTo>
                  <a:lnTo>
                    <a:pt x="1140851" y="0"/>
                  </a:lnTo>
                  <a:lnTo>
                    <a:pt x="1188718" y="3250"/>
                  </a:lnTo>
                  <a:lnTo>
                    <a:pt x="1237984" y="10460"/>
                  </a:lnTo>
                  <a:lnTo>
                    <a:pt x="1287512" y="21367"/>
                  </a:lnTo>
                  <a:lnTo>
                    <a:pt x="1336167" y="35709"/>
                  </a:lnTo>
                  <a:lnTo>
                    <a:pt x="1382814" y="53223"/>
                  </a:lnTo>
                  <a:lnTo>
                    <a:pt x="1426318" y="73646"/>
                  </a:lnTo>
                  <a:lnTo>
                    <a:pt x="1471579" y="100445"/>
                  </a:lnTo>
                  <a:lnTo>
                    <a:pt x="1512013" y="130253"/>
                  </a:lnTo>
                  <a:lnTo>
                    <a:pt x="1548405" y="162595"/>
                  </a:lnTo>
                  <a:lnTo>
                    <a:pt x="1581541" y="196995"/>
                  </a:lnTo>
                  <a:lnTo>
                    <a:pt x="1612208" y="232975"/>
                  </a:lnTo>
                  <a:lnTo>
                    <a:pt x="1641194" y="270061"/>
                  </a:lnTo>
                  <a:lnTo>
                    <a:pt x="1669283" y="307774"/>
                  </a:lnTo>
                  <a:lnTo>
                    <a:pt x="1697263" y="345640"/>
                  </a:lnTo>
                  <a:lnTo>
                    <a:pt x="1725919" y="383181"/>
                  </a:lnTo>
                  <a:lnTo>
                    <a:pt x="1756040" y="419922"/>
                  </a:lnTo>
                  <a:lnTo>
                    <a:pt x="1789491" y="456589"/>
                  </a:lnTo>
                  <a:lnTo>
                    <a:pt x="1825202" y="491498"/>
                  </a:lnTo>
                  <a:lnTo>
                    <a:pt x="1863000" y="524259"/>
                  </a:lnTo>
                  <a:lnTo>
                    <a:pt x="1902708" y="554479"/>
                  </a:lnTo>
                  <a:lnTo>
                    <a:pt x="1944152" y="581766"/>
                  </a:lnTo>
                  <a:lnTo>
                    <a:pt x="1987157" y="605729"/>
                  </a:lnTo>
                  <a:lnTo>
                    <a:pt x="2031549" y="625975"/>
                  </a:lnTo>
                  <a:lnTo>
                    <a:pt x="2077153" y="642114"/>
                  </a:lnTo>
                  <a:lnTo>
                    <a:pt x="2123794" y="653753"/>
                  </a:lnTo>
                  <a:lnTo>
                    <a:pt x="2171297" y="660501"/>
                  </a:lnTo>
                  <a:lnTo>
                    <a:pt x="2219487" y="661965"/>
                  </a:lnTo>
                  <a:lnTo>
                    <a:pt x="2268190" y="657754"/>
                  </a:lnTo>
                </a:path>
              </a:pathLst>
            </a:custGeom>
            <a:ln w="12342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44619" y="525804"/>
            <a:ext cx="224154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spc="-10" dirty="0">
                <a:latin typeface="Arial MT"/>
                <a:cs typeface="Arial MT"/>
              </a:rPr>
              <a:t>Young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8514" y="522100"/>
            <a:ext cx="13271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spc="-25" dirty="0">
                <a:latin typeface="Arial MT"/>
                <a:cs typeface="Arial MT"/>
              </a:rPr>
              <a:t>Old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0016" y="522100"/>
            <a:ext cx="41084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dirty="0">
                <a:latin typeface="Arial MT"/>
                <a:cs typeface="Arial MT"/>
              </a:rPr>
              <a:t>Middle-</a:t>
            </a:r>
            <a:r>
              <a:rPr sz="500" spc="-20" dirty="0">
                <a:latin typeface="Arial MT"/>
                <a:cs typeface="Arial MT"/>
              </a:rPr>
              <a:t>Aged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97188" y="849142"/>
            <a:ext cx="2251710" cy="659130"/>
          </a:xfrm>
          <a:custGeom>
            <a:avLst/>
            <a:gdLst/>
            <a:ahLst/>
            <a:cxnLst/>
            <a:rect l="l" t="t" r="r" b="b"/>
            <a:pathLst>
              <a:path w="2251710" h="659130">
                <a:moveTo>
                  <a:pt x="0" y="4895"/>
                </a:moveTo>
                <a:lnTo>
                  <a:pt x="49109" y="37369"/>
                </a:lnTo>
                <a:lnTo>
                  <a:pt x="98397" y="67185"/>
                </a:lnTo>
                <a:lnTo>
                  <a:pt x="146745" y="95087"/>
                </a:lnTo>
                <a:lnTo>
                  <a:pt x="193033" y="121822"/>
                </a:lnTo>
                <a:lnTo>
                  <a:pt x="236143" y="148134"/>
                </a:lnTo>
                <a:lnTo>
                  <a:pt x="283296" y="180550"/>
                </a:lnTo>
                <a:lnTo>
                  <a:pt x="325126" y="213385"/>
                </a:lnTo>
                <a:lnTo>
                  <a:pt x="362472" y="246449"/>
                </a:lnTo>
                <a:lnTo>
                  <a:pt x="396174" y="279551"/>
                </a:lnTo>
                <a:lnTo>
                  <a:pt x="427071" y="312502"/>
                </a:lnTo>
                <a:lnTo>
                  <a:pt x="456005" y="345109"/>
                </a:lnTo>
                <a:lnTo>
                  <a:pt x="483814" y="377183"/>
                </a:lnTo>
                <a:lnTo>
                  <a:pt x="511339" y="408533"/>
                </a:lnTo>
                <a:lnTo>
                  <a:pt x="539419" y="438969"/>
                </a:lnTo>
                <a:lnTo>
                  <a:pt x="568895" y="468300"/>
                </a:lnTo>
                <a:lnTo>
                  <a:pt x="600606" y="496335"/>
                </a:lnTo>
                <a:lnTo>
                  <a:pt x="635393" y="522883"/>
                </a:lnTo>
                <a:lnTo>
                  <a:pt x="674094" y="547755"/>
                </a:lnTo>
                <a:lnTo>
                  <a:pt x="717550" y="570760"/>
                </a:lnTo>
                <a:lnTo>
                  <a:pt x="757224" y="588098"/>
                </a:lnTo>
                <a:lnTo>
                  <a:pt x="800264" y="603895"/>
                </a:lnTo>
                <a:lnTo>
                  <a:pt x="846299" y="618000"/>
                </a:lnTo>
                <a:lnTo>
                  <a:pt x="894959" y="630262"/>
                </a:lnTo>
                <a:lnTo>
                  <a:pt x="945875" y="640531"/>
                </a:lnTo>
                <a:lnTo>
                  <a:pt x="998676" y="648656"/>
                </a:lnTo>
                <a:lnTo>
                  <a:pt x="1052993" y="654486"/>
                </a:lnTo>
                <a:lnTo>
                  <a:pt x="1108454" y="657870"/>
                </a:lnTo>
                <a:lnTo>
                  <a:pt x="1164691" y="658657"/>
                </a:lnTo>
                <a:lnTo>
                  <a:pt x="1221333" y="656697"/>
                </a:lnTo>
                <a:lnTo>
                  <a:pt x="1278010" y="651839"/>
                </a:lnTo>
                <a:lnTo>
                  <a:pt x="1332237" y="644308"/>
                </a:lnTo>
                <a:lnTo>
                  <a:pt x="1385609" y="633776"/>
                </a:lnTo>
                <a:lnTo>
                  <a:pt x="1437587" y="620092"/>
                </a:lnTo>
                <a:lnTo>
                  <a:pt x="1487634" y="603107"/>
                </a:lnTo>
                <a:lnTo>
                  <a:pt x="1535210" y="582670"/>
                </a:lnTo>
                <a:lnTo>
                  <a:pt x="1579777" y="558630"/>
                </a:lnTo>
                <a:lnTo>
                  <a:pt x="1620797" y="530836"/>
                </a:lnTo>
                <a:lnTo>
                  <a:pt x="1657731" y="499140"/>
                </a:lnTo>
                <a:lnTo>
                  <a:pt x="1689882" y="464092"/>
                </a:lnTo>
                <a:lnTo>
                  <a:pt x="1718319" y="426158"/>
                </a:lnTo>
                <a:lnTo>
                  <a:pt x="1743788" y="386423"/>
                </a:lnTo>
                <a:lnTo>
                  <a:pt x="1767037" y="345976"/>
                </a:lnTo>
                <a:lnTo>
                  <a:pt x="1788809" y="305901"/>
                </a:lnTo>
                <a:lnTo>
                  <a:pt x="1814163" y="259058"/>
                </a:lnTo>
                <a:lnTo>
                  <a:pt x="1839014" y="214840"/>
                </a:lnTo>
                <a:lnTo>
                  <a:pt x="1863966" y="173641"/>
                </a:lnTo>
                <a:lnTo>
                  <a:pt x="1889618" y="135855"/>
                </a:lnTo>
                <a:lnTo>
                  <a:pt x="1916573" y="101875"/>
                </a:lnTo>
                <a:lnTo>
                  <a:pt x="1945433" y="72096"/>
                </a:lnTo>
                <a:lnTo>
                  <a:pt x="1976798" y="46912"/>
                </a:lnTo>
                <a:lnTo>
                  <a:pt x="2011271" y="26716"/>
                </a:lnTo>
                <a:lnTo>
                  <a:pt x="2049452" y="11903"/>
                </a:lnTo>
                <a:lnTo>
                  <a:pt x="2091944" y="2866"/>
                </a:lnTo>
                <a:lnTo>
                  <a:pt x="2139348" y="0"/>
                </a:lnTo>
                <a:lnTo>
                  <a:pt x="2192266" y="3697"/>
                </a:lnTo>
                <a:lnTo>
                  <a:pt x="2251298" y="14354"/>
                </a:lnTo>
              </a:path>
            </a:pathLst>
          </a:custGeom>
          <a:ln w="123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81447" y="1554495"/>
            <a:ext cx="6413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spc="-50" dirty="0">
                <a:latin typeface="Arial MT"/>
                <a:cs typeface="Arial MT"/>
              </a:rPr>
              <a:t>0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1057" y="1558542"/>
            <a:ext cx="10223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spc="-25" dirty="0">
                <a:latin typeface="Arial MT"/>
                <a:cs typeface="Arial MT"/>
              </a:rPr>
              <a:t>30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7027" y="1558542"/>
            <a:ext cx="10223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spc="-25" dirty="0">
                <a:latin typeface="Arial MT"/>
                <a:cs typeface="Arial MT"/>
              </a:rPr>
              <a:t>60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03352" y="1542357"/>
            <a:ext cx="139700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spc="-25" dirty="0">
                <a:latin typeface="Arial MT"/>
                <a:cs typeface="Arial MT"/>
              </a:rPr>
              <a:t>100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94585" y="922810"/>
            <a:ext cx="29273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</a:rPr>
              <a:t>Very</a:t>
            </a:r>
            <a:r>
              <a:rPr sz="500" spc="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500" spc="-25" dirty="0">
                <a:solidFill>
                  <a:srgbClr val="FF0000"/>
                </a:solidFill>
                <a:latin typeface="Arial MT"/>
                <a:cs typeface="Arial MT"/>
              </a:rPr>
              <a:t>Old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97188" y="845929"/>
            <a:ext cx="2365375" cy="0"/>
          </a:xfrm>
          <a:custGeom>
            <a:avLst/>
            <a:gdLst/>
            <a:ahLst/>
            <a:cxnLst/>
            <a:rect l="l" t="t" r="r" b="b"/>
            <a:pathLst>
              <a:path w="2365375">
                <a:moveTo>
                  <a:pt x="0" y="0"/>
                </a:moveTo>
                <a:lnTo>
                  <a:pt x="2365147" y="0"/>
                </a:lnTo>
              </a:path>
            </a:pathLst>
          </a:custGeom>
          <a:ln w="685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03359" y="1174099"/>
            <a:ext cx="71437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40"/>
              </a:spcBef>
            </a:pPr>
            <a:r>
              <a:rPr sz="500" dirty="0">
                <a:solidFill>
                  <a:srgbClr val="FF0000"/>
                </a:solidFill>
                <a:latin typeface="Arial MT"/>
                <a:cs typeface="Arial MT"/>
              </a:rPr>
              <a:t>Very</a:t>
            </a:r>
            <a:r>
              <a:rPr sz="500" spc="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500" spc="-10" dirty="0">
                <a:solidFill>
                  <a:srgbClr val="FF0000"/>
                </a:solidFill>
                <a:latin typeface="Arial MT"/>
                <a:cs typeface="Arial MT"/>
              </a:rPr>
              <a:t>young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50551" y="663838"/>
            <a:ext cx="1911985" cy="854710"/>
            <a:chOff x="1250551" y="663838"/>
            <a:chExt cx="1911985" cy="854710"/>
          </a:xfrm>
        </p:grpSpPr>
        <p:sp>
          <p:nvSpPr>
            <p:cNvPr id="20" name="object 20"/>
            <p:cNvSpPr/>
            <p:nvPr/>
          </p:nvSpPr>
          <p:spPr>
            <a:xfrm>
              <a:off x="1251238" y="1079707"/>
              <a:ext cx="46355" cy="98425"/>
            </a:xfrm>
            <a:custGeom>
              <a:avLst/>
              <a:gdLst/>
              <a:ahLst/>
              <a:cxnLst/>
              <a:rect l="l" t="t" r="r" b="b"/>
              <a:pathLst>
                <a:path w="46355" h="98425">
                  <a:moveTo>
                    <a:pt x="0" y="98308"/>
                  </a:moveTo>
                  <a:lnTo>
                    <a:pt x="4628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81643" y="1040519"/>
              <a:ext cx="34925" cy="49530"/>
            </a:xfrm>
            <a:custGeom>
              <a:avLst/>
              <a:gdLst/>
              <a:ahLst/>
              <a:cxnLst/>
              <a:rect l="l" t="t" r="r" b="b"/>
              <a:pathLst>
                <a:path w="34925" h="49530">
                  <a:moveTo>
                    <a:pt x="34458" y="0"/>
                  </a:moveTo>
                  <a:lnTo>
                    <a:pt x="0" y="36147"/>
                  </a:lnTo>
                  <a:lnTo>
                    <a:pt x="28377" y="49323"/>
                  </a:lnTo>
                  <a:lnTo>
                    <a:pt x="344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80627" y="667892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59">
                  <a:moveTo>
                    <a:pt x="0" y="0"/>
                  </a:moveTo>
                  <a:lnTo>
                    <a:pt x="0" y="86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65087" y="749985"/>
              <a:ext cx="31750" cy="47625"/>
            </a:xfrm>
            <a:custGeom>
              <a:avLst/>
              <a:gdLst/>
              <a:ahLst/>
              <a:cxnLst/>
              <a:rect l="l" t="t" r="r" b="b"/>
              <a:pathLst>
                <a:path w="31750" h="47625">
                  <a:moveTo>
                    <a:pt x="31418" y="0"/>
                  </a:moveTo>
                  <a:lnTo>
                    <a:pt x="0" y="0"/>
                  </a:lnTo>
                  <a:lnTo>
                    <a:pt x="15540" y="47296"/>
                  </a:lnTo>
                  <a:lnTo>
                    <a:pt x="314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71822" y="663838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59">
                  <a:moveTo>
                    <a:pt x="0" y="0"/>
                  </a:moveTo>
                  <a:lnTo>
                    <a:pt x="0" y="86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55944" y="745931"/>
              <a:ext cx="31750" cy="47625"/>
            </a:xfrm>
            <a:custGeom>
              <a:avLst/>
              <a:gdLst/>
              <a:ahLst/>
              <a:cxnLst/>
              <a:rect l="l" t="t" r="r" b="b"/>
              <a:pathLst>
                <a:path w="31750" h="47625">
                  <a:moveTo>
                    <a:pt x="31418" y="0"/>
                  </a:moveTo>
                  <a:lnTo>
                    <a:pt x="0" y="0"/>
                  </a:lnTo>
                  <a:lnTo>
                    <a:pt x="15878" y="47296"/>
                  </a:lnTo>
                  <a:lnTo>
                    <a:pt x="314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46464" y="663838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59">
                  <a:moveTo>
                    <a:pt x="0" y="0"/>
                  </a:moveTo>
                  <a:lnTo>
                    <a:pt x="0" y="861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30586" y="745931"/>
              <a:ext cx="31750" cy="47625"/>
            </a:xfrm>
            <a:custGeom>
              <a:avLst/>
              <a:gdLst/>
              <a:ahLst/>
              <a:cxnLst/>
              <a:rect l="l" t="t" r="r" b="b"/>
              <a:pathLst>
                <a:path w="31750" h="47625">
                  <a:moveTo>
                    <a:pt x="31756" y="0"/>
                  </a:moveTo>
                  <a:lnTo>
                    <a:pt x="0" y="0"/>
                  </a:lnTo>
                  <a:lnTo>
                    <a:pt x="15878" y="47296"/>
                  </a:lnTo>
                  <a:lnTo>
                    <a:pt x="317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18117" y="845929"/>
              <a:ext cx="0" cy="672465"/>
            </a:xfrm>
            <a:custGeom>
              <a:avLst/>
              <a:gdLst/>
              <a:ahLst/>
              <a:cxnLst/>
              <a:rect l="l" t="t" r="r" b="b"/>
              <a:pathLst>
                <a:path h="672465">
                  <a:moveTo>
                    <a:pt x="0" y="0"/>
                  </a:moveTo>
                  <a:lnTo>
                    <a:pt x="0" y="672281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28233" y="845929"/>
              <a:ext cx="0" cy="672465"/>
            </a:xfrm>
            <a:custGeom>
              <a:avLst/>
              <a:gdLst/>
              <a:ahLst/>
              <a:cxnLst/>
              <a:rect l="l" t="t" r="r" b="b"/>
              <a:pathLst>
                <a:path h="672465">
                  <a:moveTo>
                    <a:pt x="0" y="0"/>
                  </a:moveTo>
                  <a:lnTo>
                    <a:pt x="0" y="672281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58479" y="1001911"/>
            <a:ext cx="111760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50" dirty="0">
                <a:latin typeface="Symbol"/>
                <a:cs typeface="Symbol"/>
              </a:rPr>
              <a:t>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56084" y="1690303"/>
            <a:ext cx="271780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dirty="0">
                <a:latin typeface="Arial MT"/>
                <a:cs typeface="Arial MT"/>
              </a:rPr>
              <a:t>X</a:t>
            </a:r>
            <a:r>
              <a:rPr sz="500" spc="30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=</a:t>
            </a:r>
            <a:r>
              <a:rPr sz="500" spc="35" dirty="0">
                <a:latin typeface="Arial MT"/>
                <a:cs typeface="Arial MT"/>
              </a:rPr>
              <a:t> </a:t>
            </a:r>
            <a:r>
              <a:rPr sz="500" spc="-25" dirty="0">
                <a:latin typeface="Arial MT"/>
                <a:cs typeface="Arial MT"/>
              </a:rPr>
              <a:t>Age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9321" y="2009354"/>
            <a:ext cx="2997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Arial"/>
                <a:cs typeface="Arial"/>
              </a:rPr>
              <a:t>young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0444" y="1951252"/>
            <a:ext cx="2317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06400" algn="l"/>
                <a:tab pos="2056764" algn="l"/>
                <a:tab pos="2278380" algn="l"/>
              </a:tabLst>
            </a:pPr>
            <a:r>
              <a:rPr sz="1100" i="1" spc="-50" dirty="0">
                <a:latin typeface="Verdana"/>
                <a:cs typeface="Verdana"/>
              </a:rPr>
              <a:t>µ</a:t>
            </a:r>
            <a:r>
              <a:rPr sz="1100" i="1" dirty="0">
                <a:latin typeface="Verdana"/>
                <a:cs typeface="Verdana"/>
              </a:rPr>
              <a:t>	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 </a:t>
            </a:r>
            <a:r>
              <a:rPr sz="1100" i="1" dirty="0">
                <a:latin typeface="Arial"/>
                <a:cs typeface="Arial"/>
              </a:rPr>
              <a:t>bell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spc="-45" dirty="0">
                <a:latin typeface="Arial MT"/>
                <a:cs typeface="Arial MT"/>
              </a:rPr>
              <a:t>20</a:t>
            </a:r>
            <a:r>
              <a:rPr sz="1100" i="1" spc="-45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spc="-60" dirty="0">
                <a:latin typeface="Arial MT"/>
                <a:cs typeface="Arial MT"/>
              </a:rPr>
              <a:t>2</a:t>
            </a:r>
            <a:r>
              <a:rPr sz="1100" i="1" spc="-60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dirty="0">
                <a:latin typeface="Lucida Sans Unicode"/>
                <a:cs typeface="Lucida Sans Unicode"/>
              </a:rPr>
              <a:t>) =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200" u="sng" spc="-75" baseline="312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endParaRPr sz="1200" baseline="312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76830" y="2109551"/>
            <a:ext cx="1098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Arial MT"/>
                <a:cs typeface="Arial MT"/>
              </a:rPr>
              <a:t>20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54491" y="2044546"/>
            <a:ext cx="457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Arial MT"/>
                <a:cs typeface="Arial MT"/>
              </a:rPr>
              <a:t>1</a:t>
            </a:r>
            <a:r>
              <a:rPr sz="800" dirty="0">
                <a:latin typeface="Lucida Sans Unicode"/>
                <a:cs typeface="Lucida Sans Unicode"/>
              </a:rPr>
              <a:t>+(</a:t>
            </a:r>
            <a:r>
              <a:rPr sz="800" spc="-125" dirty="0">
                <a:latin typeface="Lucida Sans Unicode"/>
                <a:cs typeface="Lucida Sans Unicode"/>
              </a:rPr>
              <a:t> </a:t>
            </a:r>
            <a:r>
              <a:rPr sz="900" i="1" u="sng" spc="30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i="1" u="sng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900" i="1" u="sng" spc="97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i="1" spc="-52" baseline="32407" dirty="0">
                <a:latin typeface="Arial"/>
                <a:cs typeface="Arial"/>
              </a:rPr>
              <a:t> </a:t>
            </a:r>
            <a:r>
              <a:rPr sz="800" spc="-35" dirty="0">
                <a:latin typeface="Lucida Sans Unicode"/>
                <a:cs typeface="Lucida Sans Unicode"/>
              </a:rPr>
              <a:t>)</a:t>
            </a:r>
            <a:r>
              <a:rPr sz="900" spc="-52" baseline="23148" dirty="0">
                <a:latin typeface="Arial MT"/>
                <a:cs typeface="Arial MT"/>
              </a:rPr>
              <a:t>4</a:t>
            </a:r>
            <a:endParaRPr sz="900" baseline="23148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45042" y="224145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012238" y="2375293"/>
            <a:ext cx="547370" cy="0"/>
          </a:xfrm>
          <a:custGeom>
            <a:avLst/>
            <a:gdLst/>
            <a:ahLst/>
            <a:cxnLst/>
            <a:rect l="l" t="t" r="r" b="b"/>
            <a:pathLst>
              <a:path w="547369">
                <a:moveTo>
                  <a:pt x="0" y="0"/>
                </a:moveTo>
                <a:lnTo>
                  <a:pt x="54729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0444" y="2258681"/>
            <a:ext cx="20066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Verdana"/>
                <a:cs typeface="Verdana"/>
              </a:rPr>
              <a:t>µ</a:t>
            </a:r>
            <a:r>
              <a:rPr sz="1200" i="1" spc="-37" baseline="-13888" dirty="0">
                <a:latin typeface="Arial"/>
                <a:cs typeface="Arial"/>
              </a:rPr>
              <a:t>old</a:t>
            </a:r>
            <a:r>
              <a:rPr sz="1200" i="1" spc="-13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bell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45" dirty="0">
                <a:latin typeface="Arial MT"/>
                <a:cs typeface="Arial MT"/>
              </a:rPr>
              <a:t>30</a:t>
            </a:r>
            <a:r>
              <a:rPr sz="1100" i="1" spc="-45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spc="-60" dirty="0">
                <a:latin typeface="Arial MT"/>
                <a:cs typeface="Arial MT"/>
              </a:rPr>
              <a:t>3</a:t>
            </a:r>
            <a:r>
              <a:rPr sz="1100" i="1" spc="-60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100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114" dirty="0">
                <a:latin typeface="Lucida Sans Unicode"/>
                <a:cs typeface="Lucida Sans Unicode"/>
              </a:rPr>
              <a:t> </a:t>
            </a:r>
            <a:r>
              <a:rPr sz="1200" spc="-75" baseline="-38194" dirty="0">
                <a:latin typeface="Arial MT"/>
                <a:cs typeface="Arial MT"/>
              </a:rPr>
              <a:t>1</a:t>
            </a:r>
            <a:endParaRPr sz="1200" baseline="-38194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96464" y="2348476"/>
            <a:ext cx="2705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dirty="0">
                <a:latin typeface="Arial"/>
                <a:cs typeface="Arial"/>
              </a:rPr>
              <a:t>x</a:t>
            </a:r>
            <a:r>
              <a:rPr sz="600" i="1" spc="445" dirty="0">
                <a:latin typeface="Arial"/>
                <a:cs typeface="Arial"/>
              </a:rPr>
              <a:t> </a:t>
            </a:r>
            <a:r>
              <a:rPr sz="600" spc="-25" dirty="0">
                <a:latin typeface="Arial MT"/>
                <a:cs typeface="Arial MT"/>
              </a:rPr>
              <a:t>100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76665" y="2430848"/>
            <a:ext cx="1098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latin typeface="Arial MT"/>
                <a:cs typeface="Arial MT"/>
              </a:rPr>
              <a:t>30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30412" y="2365843"/>
            <a:ext cx="5187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Lucida Sans Unicode"/>
                <a:cs typeface="Lucida Sans Unicode"/>
              </a:rPr>
              <a:t>+(</a:t>
            </a:r>
            <a:r>
              <a:rPr sz="800" spc="-130" dirty="0">
                <a:latin typeface="Lucida Sans Unicode"/>
                <a:cs typeface="Lucida Sans Unicode"/>
              </a:rPr>
              <a:t> </a:t>
            </a:r>
            <a:r>
              <a:rPr sz="900" i="1" u="sng" spc="480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i="1" u="sng" spc="330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sz="900" i="1" u="sng" spc="517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900" i="1" spc="-60" baseline="32407" dirty="0">
                <a:latin typeface="Arial"/>
                <a:cs typeface="Arial"/>
              </a:rPr>
              <a:t> </a:t>
            </a:r>
            <a:r>
              <a:rPr sz="800" spc="15" dirty="0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98293" y="236233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25194" y="2850172"/>
            <a:ext cx="559435" cy="0"/>
          </a:xfrm>
          <a:custGeom>
            <a:avLst/>
            <a:gdLst/>
            <a:ahLst/>
            <a:cxnLst/>
            <a:rect l="l" t="t" r="r" b="b"/>
            <a:pathLst>
              <a:path w="559435">
                <a:moveTo>
                  <a:pt x="0" y="0"/>
                </a:moveTo>
                <a:lnTo>
                  <a:pt x="55902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0444" y="2460089"/>
            <a:ext cx="2412365" cy="55435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0"/>
              </a:spcBef>
            </a:pP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middle</a:t>
            </a:r>
            <a:r>
              <a:rPr sz="1200" baseline="-13888" dirty="0">
                <a:latin typeface="Lucida Sans Unicode"/>
                <a:cs typeface="Lucida Sans Unicode"/>
              </a:rPr>
              <a:t>−</a:t>
            </a:r>
            <a:r>
              <a:rPr sz="1200" i="1" baseline="-13888" dirty="0">
                <a:latin typeface="Arial"/>
                <a:cs typeface="Arial"/>
              </a:rPr>
              <a:t>aged</a:t>
            </a:r>
            <a:r>
              <a:rPr sz="1200" i="1" spc="32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bell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-45" dirty="0">
                <a:latin typeface="Arial MT"/>
                <a:cs typeface="Arial MT"/>
              </a:rPr>
              <a:t>30</a:t>
            </a:r>
            <a:r>
              <a:rPr sz="1100" i="1" spc="-45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-45" dirty="0">
                <a:latin typeface="Arial MT"/>
                <a:cs typeface="Arial MT"/>
              </a:rPr>
              <a:t>60</a:t>
            </a:r>
            <a:r>
              <a:rPr sz="1100" i="1" spc="-45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50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760"/>
              </a:spcBef>
            </a:pPr>
            <a:r>
              <a:rPr sz="1100" dirty="0">
                <a:latin typeface="Arial MT"/>
                <a:cs typeface="Arial MT"/>
              </a:rPr>
              <a:t>Not young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Verdana"/>
                <a:cs typeface="Verdana"/>
              </a:rPr>
              <a:t>µ</a:t>
            </a:r>
            <a:r>
              <a:rPr sz="1200" i="1" spc="-37" baseline="-10416" dirty="0">
                <a:latin typeface="Arial"/>
                <a:cs typeface="Arial"/>
              </a:rPr>
              <a:t>young</a:t>
            </a:r>
            <a:r>
              <a:rPr sz="1200" i="1" spc="-19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Verdana"/>
                <a:cs typeface="Verdana"/>
              </a:rPr>
              <a:t>µ</a:t>
            </a:r>
            <a:r>
              <a:rPr sz="1200" i="1" spc="-37" baseline="-10416" dirty="0">
                <a:latin typeface="Arial"/>
                <a:cs typeface="Arial"/>
              </a:rPr>
              <a:t>young</a:t>
            </a:r>
            <a:r>
              <a:rPr sz="1200" i="1" spc="-18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494216" y="3037751"/>
            <a:ext cx="559435" cy="0"/>
          </a:xfrm>
          <a:custGeom>
            <a:avLst/>
            <a:gdLst/>
            <a:ahLst/>
            <a:cxnLst/>
            <a:rect l="l" t="t" r="r" b="b"/>
            <a:pathLst>
              <a:path w="559435">
                <a:moveTo>
                  <a:pt x="0" y="0"/>
                </a:moveTo>
                <a:lnTo>
                  <a:pt x="55902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00444" y="3009809"/>
            <a:ext cx="29908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 MT"/>
                <a:cs typeface="Arial MT"/>
              </a:rPr>
              <a:t>Young</a:t>
            </a:r>
            <a:r>
              <a:rPr sz="1100" dirty="0">
                <a:latin typeface="Arial MT"/>
                <a:cs typeface="Arial MT"/>
              </a:rPr>
              <a:t> but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 too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young =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Verdana"/>
                <a:cs typeface="Verdana"/>
              </a:rPr>
              <a:t>µ</a:t>
            </a:r>
            <a:r>
              <a:rPr sz="1200" i="1" spc="-37" baseline="-10416" dirty="0">
                <a:latin typeface="Arial"/>
                <a:cs typeface="Arial"/>
              </a:rPr>
              <a:t>young</a:t>
            </a:r>
            <a:r>
              <a:rPr sz="1200" i="1" spc="-19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Verdana"/>
                <a:cs typeface="Verdana"/>
              </a:rPr>
              <a:t>µ</a:t>
            </a:r>
            <a:r>
              <a:rPr sz="1200" i="1" spc="-37" baseline="-10416" dirty="0">
                <a:latin typeface="Arial"/>
                <a:cs typeface="Arial"/>
              </a:rPr>
              <a:t>young</a:t>
            </a:r>
            <a:r>
              <a:rPr sz="1200" i="1" spc="-18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68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65" dirty="0"/>
              <a:t> </a:t>
            </a:r>
            <a:r>
              <a:rPr dirty="0"/>
              <a:t>:</a:t>
            </a:r>
            <a:r>
              <a:rPr spc="180" dirty="0"/>
              <a:t> </a:t>
            </a:r>
            <a:r>
              <a:rPr dirty="0"/>
              <a:t>Fuzzy</a:t>
            </a:r>
            <a:r>
              <a:rPr spc="70" dirty="0"/>
              <a:t> </a:t>
            </a:r>
            <a:r>
              <a:rPr dirty="0"/>
              <a:t>logic</a:t>
            </a:r>
            <a:r>
              <a:rPr spc="70" dirty="0"/>
              <a:t> </a:t>
            </a:r>
            <a:r>
              <a:rPr dirty="0"/>
              <a:t>vs.</a:t>
            </a:r>
            <a:r>
              <a:rPr spc="180" dirty="0"/>
              <a:t> </a:t>
            </a:r>
            <a:r>
              <a:rPr dirty="0"/>
              <a:t>Crisp</a:t>
            </a:r>
            <a:r>
              <a:rPr spc="65" dirty="0"/>
              <a:t> </a:t>
            </a:r>
            <a:r>
              <a:rPr spc="-10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3629" y="1681972"/>
            <a:ext cx="366395" cy="211454"/>
          </a:xfrm>
          <a:prstGeom prst="rect">
            <a:avLst/>
          </a:prstGeom>
          <a:ln w="619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240"/>
              </a:spcBef>
            </a:pPr>
            <a:r>
              <a:rPr sz="700" spc="-10" dirty="0">
                <a:latin typeface="Calibri"/>
                <a:cs typeface="Calibri"/>
              </a:rPr>
              <a:t>Fuzzy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7612" y="2244257"/>
            <a:ext cx="1085215" cy="387985"/>
          </a:xfrm>
          <a:custGeom>
            <a:avLst/>
            <a:gdLst/>
            <a:ahLst/>
            <a:cxnLst/>
            <a:rect l="l" t="t" r="r" b="b"/>
            <a:pathLst>
              <a:path w="1085214" h="387985">
                <a:moveTo>
                  <a:pt x="542326" y="0"/>
                </a:moveTo>
                <a:lnTo>
                  <a:pt x="474294" y="1511"/>
                </a:lnTo>
                <a:lnTo>
                  <a:pt x="408785" y="5923"/>
                </a:lnTo>
                <a:lnTo>
                  <a:pt x="346307" y="13056"/>
                </a:lnTo>
                <a:lnTo>
                  <a:pt x="287367" y="22726"/>
                </a:lnTo>
                <a:lnTo>
                  <a:pt x="232475" y="34752"/>
                </a:lnTo>
                <a:lnTo>
                  <a:pt x="182138" y="48953"/>
                </a:lnTo>
                <a:lnTo>
                  <a:pt x="136864" y="65146"/>
                </a:lnTo>
                <a:lnTo>
                  <a:pt x="97161" y="83150"/>
                </a:lnTo>
                <a:lnTo>
                  <a:pt x="63538" y="102783"/>
                </a:lnTo>
                <a:lnTo>
                  <a:pt x="16562" y="146209"/>
                </a:lnTo>
                <a:lnTo>
                  <a:pt x="0" y="193969"/>
                </a:lnTo>
                <a:lnTo>
                  <a:pt x="4225" y="218302"/>
                </a:lnTo>
                <a:lnTo>
                  <a:pt x="36502" y="264079"/>
                </a:lnTo>
                <a:lnTo>
                  <a:pt x="97161" y="304793"/>
                </a:lnTo>
                <a:lnTo>
                  <a:pt x="136864" y="322797"/>
                </a:lnTo>
                <a:lnTo>
                  <a:pt x="182138" y="338990"/>
                </a:lnTo>
                <a:lnTo>
                  <a:pt x="232475" y="353191"/>
                </a:lnTo>
                <a:lnTo>
                  <a:pt x="287367" y="365216"/>
                </a:lnTo>
                <a:lnTo>
                  <a:pt x="346307" y="374886"/>
                </a:lnTo>
                <a:lnTo>
                  <a:pt x="408785" y="382018"/>
                </a:lnTo>
                <a:lnTo>
                  <a:pt x="474294" y="386431"/>
                </a:lnTo>
                <a:lnTo>
                  <a:pt x="542326" y="387942"/>
                </a:lnTo>
                <a:lnTo>
                  <a:pt x="610350" y="386431"/>
                </a:lnTo>
                <a:lnTo>
                  <a:pt x="675853" y="382018"/>
                </a:lnTo>
                <a:lnTo>
                  <a:pt x="738328" y="374886"/>
                </a:lnTo>
                <a:lnTo>
                  <a:pt x="797266" y="365216"/>
                </a:lnTo>
                <a:lnTo>
                  <a:pt x="852159" y="353191"/>
                </a:lnTo>
                <a:lnTo>
                  <a:pt x="902498" y="338990"/>
                </a:lnTo>
                <a:lnTo>
                  <a:pt x="947774" y="322797"/>
                </a:lnTo>
                <a:lnTo>
                  <a:pt x="987479" y="304793"/>
                </a:lnTo>
                <a:lnTo>
                  <a:pt x="1021106" y="285160"/>
                </a:lnTo>
                <a:lnTo>
                  <a:pt x="1068088" y="241733"/>
                </a:lnTo>
                <a:lnTo>
                  <a:pt x="1084652" y="193969"/>
                </a:lnTo>
                <a:lnTo>
                  <a:pt x="1080427" y="169638"/>
                </a:lnTo>
                <a:lnTo>
                  <a:pt x="1048145" y="123863"/>
                </a:lnTo>
                <a:lnTo>
                  <a:pt x="987479" y="83150"/>
                </a:lnTo>
                <a:lnTo>
                  <a:pt x="947774" y="65146"/>
                </a:lnTo>
                <a:lnTo>
                  <a:pt x="902498" y="48953"/>
                </a:lnTo>
                <a:lnTo>
                  <a:pt x="852159" y="34752"/>
                </a:lnTo>
                <a:lnTo>
                  <a:pt x="797266" y="22726"/>
                </a:lnTo>
                <a:lnTo>
                  <a:pt x="738328" y="13056"/>
                </a:lnTo>
                <a:lnTo>
                  <a:pt x="675853" y="5923"/>
                </a:lnTo>
                <a:lnTo>
                  <a:pt x="610350" y="1511"/>
                </a:lnTo>
                <a:lnTo>
                  <a:pt x="542326" y="0"/>
                </a:lnTo>
                <a:close/>
              </a:path>
            </a:pathLst>
          </a:custGeom>
          <a:ln w="6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37213" y="2288389"/>
            <a:ext cx="50482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775" marR="5080" indent="-92710">
              <a:lnSpc>
                <a:spcPct val="119900"/>
              </a:lnSpc>
              <a:spcBef>
                <a:spcPts val="95"/>
              </a:spcBef>
            </a:pPr>
            <a:r>
              <a:rPr sz="700" dirty="0">
                <a:latin typeface="Calibri"/>
                <a:cs typeface="Calibri"/>
              </a:rPr>
              <a:t>Is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the</a:t>
            </a:r>
            <a:r>
              <a:rPr sz="700" spc="15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person</a:t>
            </a:r>
            <a:r>
              <a:rPr sz="700" spc="50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honest?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66843" y="1093781"/>
            <a:ext cx="1702435" cy="1269365"/>
            <a:chOff x="2066843" y="1093781"/>
            <a:chExt cx="1702435" cy="1269365"/>
          </a:xfrm>
        </p:grpSpPr>
        <p:sp>
          <p:nvSpPr>
            <p:cNvPr id="7" name="object 7"/>
            <p:cNvSpPr/>
            <p:nvPr/>
          </p:nvSpPr>
          <p:spPr>
            <a:xfrm>
              <a:off x="2066843" y="1893087"/>
              <a:ext cx="49530" cy="368300"/>
            </a:xfrm>
            <a:custGeom>
              <a:avLst/>
              <a:gdLst/>
              <a:ahLst/>
              <a:cxnLst/>
              <a:rect l="l" t="t" r="r" b="b"/>
              <a:pathLst>
                <a:path w="49530" h="368300">
                  <a:moveTo>
                    <a:pt x="27021" y="37182"/>
                  </a:moveTo>
                  <a:lnTo>
                    <a:pt x="22468" y="37182"/>
                  </a:lnTo>
                  <a:lnTo>
                    <a:pt x="20620" y="39033"/>
                  </a:lnTo>
                  <a:lnTo>
                    <a:pt x="20620" y="365844"/>
                  </a:lnTo>
                  <a:lnTo>
                    <a:pt x="22468" y="367695"/>
                  </a:lnTo>
                  <a:lnTo>
                    <a:pt x="27021" y="367695"/>
                  </a:lnTo>
                  <a:lnTo>
                    <a:pt x="28869" y="365844"/>
                  </a:lnTo>
                  <a:lnTo>
                    <a:pt x="28869" y="39033"/>
                  </a:lnTo>
                  <a:lnTo>
                    <a:pt x="27021" y="37182"/>
                  </a:lnTo>
                  <a:close/>
                </a:path>
                <a:path w="49530" h="368300">
                  <a:moveTo>
                    <a:pt x="24744" y="0"/>
                  </a:moveTo>
                  <a:lnTo>
                    <a:pt x="0" y="49576"/>
                  </a:lnTo>
                  <a:lnTo>
                    <a:pt x="20620" y="49576"/>
                  </a:lnTo>
                  <a:lnTo>
                    <a:pt x="20620" y="39033"/>
                  </a:lnTo>
                  <a:lnTo>
                    <a:pt x="22468" y="37182"/>
                  </a:lnTo>
                  <a:lnTo>
                    <a:pt x="43303" y="37182"/>
                  </a:lnTo>
                  <a:lnTo>
                    <a:pt x="24744" y="0"/>
                  </a:lnTo>
                  <a:close/>
                </a:path>
                <a:path w="49530" h="368300">
                  <a:moveTo>
                    <a:pt x="43303" y="37182"/>
                  </a:moveTo>
                  <a:lnTo>
                    <a:pt x="27021" y="37182"/>
                  </a:lnTo>
                  <a:lnTo>
                    <a:pt x="28869" y="39033"/>
                  </a:lnTo>
                  <a:lnTo>
                    <a:pt x="28869" y="49576"/>
                  </a:lnTo>
                  <a:lnTo>
                    <a:pt x="49489" y="49576"/>
                  </a:lnTo>
                  <a:lnTo>
                    <a:pt x="43303" y="37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9442" y="1165950"/>
              <a:ext cx="732155" cy="1193800"/>
            </a:xfrm>
            <a:custGeom>
              <a:avLst/>
              <a:gdLst/>
              <a:ahLst/>
              <a:cxnLst/>
              <a:rect l="l" t="t" r="r" b="b"/>
              <a:pathLst>
                <a:path w="732155" h="1193800">
                  <a:moveTo>
                    <a:pt x="0" y="620538"/>
                  </a:moveTo>
                  <a:lnTo>
                    <a:pt x="606663" y="0"/>
                  </a:lnTo>
                </a:path>
                <a:path w="732155" h="1193800">
                  <a:moveTo>
                    <a:pt x="0" y="620538"/>
                  </a:moveTo>
                  <a:lnTo>
                    <a:pt x="675536" y="418511"/>
                  </a:lnTo>
                </a:path>
                <a:path w="732155" h="1193800">
                  <a:moveTo>
                    <a:pt x="0" y="620538"/>
                  </a:moveTo>
                  <a:lnTo>
                    <a:pt x="731625" y="797370"/>
                  </a:lnTo>
                </a:path>
                <a:path w="732155" h="1193800">
                  <a:moveTo>
                    <a:pt x="0" y="620538"/>
                  </a:moveTo>
                  <a:lnTo>
                    <a:pt x="675536" y="1193573"/>
                  </a:lnTo>
                </a:path>
              </a:pathLst>
            </a:custGeom>
            <a:ln w="6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40123" y="1096956"/>
              <a:ext cx="925830" cy="189865"/>
            </a:xfrm>
            <a:custGeom>
              <a:avLst/>
              <a:gdLst/>
              <a:ahLst/>
              <a:cxnLst/>
              <a:rect l="l" t="t" r="r" b="b"/>
              <a:pathLst>
                <a:path w="925829" h="189865">
                  <a:moveTo>
                    <a:pt x="462730" y="0"/>
                  </a:moveTo>
                  <a:lnTo>
                    <a:pt x="387679" y="1241"/>
                  </a:lnTo>
                  <a:lnTo>
                    <a:pt x="316481" y="4836"/>
                  </a:lnTo>
                  <a:lnTo>
                    <a:pt x="250090" y="10588"/>
                  </a:lnTo>
                  <a:lnTo>
                    <a:pt x="189459" y="18302"/>
                  </a:lnTo>
                  <a:lnTo>
                    <a:pt x="135540" y="27783"/>
                  </a:lnTo>
                  <a:lnTo>
                    <a:pt x="89287" y="38836"/>
                  </a:lnTo>
                  <a:lnTo>
                    <a:pt x="51654" y="51265"/>
                  </a:lnTo>
                  <a:lnTo>
                    <a:pt x="6057" y="79471"/>
                  </a:lnTo>
                  <a:lnTo>
                    <a:pt x="0" y="94857"/>
                  </a:lnTo>
                  <a:lnTo>
                    <a:pt x="6057" y="110220"/>
                  </a:lnTo>
                  <a:lnTo>
                    <a:pt x="51654" y="138394"/>
                  </a:lnTo>
                  <a:lnTo>
                    <a:pt x="89287" y="150813"/>
                  </a:lnTo>
                  <a:lnTo>
                    <a:pt x="135540" y="161858"/>
                  </a:lnTo>
                  <a:lnTo>
                    <a:pt x="189459" y="171334"/>
                  </a:lnTo>
                  <a:lnTo>
                    <a:pt x="250090" y="179045"/>
                  </a:lnTo>
                  <a:lnTo>
                    <a:pt x="316481" y="184796"/>
                  </a:lnTo>
                  <a:lnTo>
                    <a:pt x="387679" y="188390"/>
                  </a:lnTo>
                  <a:lnTo>
                    <a:pt x="462730" y="189631"/>
                  </a:lnTo>
                  <a:lnTo>
                    <a:pt x="537781" y="188390"/>
                  </a:lnTo>
                  <a:lnTo>
                    <a:pt x="608978" y="184796"/>
                  </a:lnTo>
                  <a:lnTo>
                    <a:pt x="675369" y="179045"/>
                  </a:lnTo>
                  <a:lnTo>
                    <a:pt x="736001" y="171334"/>
                  </a:lnTo>
                  <a:lnTo>
                    <a:pt x="789920" y="161858"/>
                  </a:lnTo>
                  <a:lnTo>
                    <a:pt x="836172" y="150813"/>
                  </a:lnTo>
                  <a:lnTo>
                    <a:pt x="873806" y="138394"/>
                  </a:lnTo>
                  <a:lnTo>
                    <a:pt x="919403" y="110220"/>
                  </a:lnTo>
                  <a:lnTo>
                    <a:pt x="925460" y="94857"/>
                  </a:lnTo>
                  <a:lnTo>
                    <a:pt x="919403" y="79471"/>
                  </a:lnTo>
                  <a:lnTo>
                    <a:pt x="873806" y="51265"/>
                  </a:lnTo>
                  <a:lnTo>
                    <a:pt x="836172" y="38836"/>
                  </a:lnTo>
                  <a:lnTo>
                    <a:pt x="789920" y="27783"/>
                  </a:lnTo>
                  <a:lnTo>
                    <a:pt x="736001" y="18302"/>
                  </a:lnTo>
                  <a:lnTo>
                    <a:pt x="675369" y="10588"/>
                  </a:lnTo>
                  <a:lnTo>
                    <a:pt x="608978" y="4836"/>
                  </a:lnTo>
                  <a:lnTo>
                    <a:pt x="537781" y="1241"/>
                  </a:lnTo>
                  <a:lnTo>
                    <a:pt x="4627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40123" y="1096956"/>
              <a:ext cx="925830" cy="189865"/>
            </a:xfrm>
            <a:custGeom>
              <a:avLst/>
              <a:gdLst/>
              <a:ahLst/>
              <a:cxnLst/>
              <a:rect l="l" t="t" r="r" b="b"/>
              <a:pathLst>
                <a:path w="925829" h="189865">
                  <a:moveTo>
                    <a:pt x="462730" y="0"/>
                  </a:moveTo>
                  <a:lnTo>
                    <a:pt x="387679" y="1241"/>
                  </a:lnTo>
                  <a:lnTo>
                    <a:pt x="316481" y="4836"/>
                  </a:lnTo>
                  <a:lnTo>
                    <a:pt x="250090" y="10588"/>
                  </a:lnTo>
                  <a:lnTo>
                    <a:pt x="189459" y="18302"/>
                  </a:lnTo>
                  <a:lnTo>
                    <a:pt x="135540" y="27783"/>
                  </a:lnTo>
                  <a:lnTo>
                    <a:pt x="89287" y="38836"/>
                  </a:lnTo>
                  <a:lnTo>
                    <a:pt x="51654" y="51265"/>
                  </a:lnTo>
                  <a:lnTo>
                    <a:pt x="6057" y="79471"/>
                  </a:lnTo>
                  <a:lnTo>
                    <a:pt x="0" y="94857"/>
                  </a:lnTo>
                  <a:lnTo>
                    <a:pt x="6057" y="110220"/>
                  </a:lnTo>
                  <a:lnTo>
                    <a:pt x="51654" y="138394"/>
                  </a:lnTo>
                  <a:lnTo>
                    <a:pt x="89287" y="150813"/>
                  </a:lnTo>
                  <a:lnTo>
                    <a:pt x="135540" y="161858"/>
                  </a:lnTo>
                  <a:lnTo>
                    <a:pt x="189459" y="171334"/>
                  </a:lnTo>
                  <a:lnTo>
                    <a:pt x="250090" y="179045"/>
                  </a:lnTo>
                  <a:lnTo>
                    <a:pt x="316481" y="184796"/>
                  </a:lnTo>
                  <a:lnTo>
                    <a:pt x="387679" y="188390"/>
                  </a:lnTo>
                  <a:lnTo>
                    <a:pt x="462730" y="189631"/>
                  </a:lnTo>
                  <a:lnTo>
                    <a:pt x="537781" y="188390"/>
                  </a:lnTo>
                  <a:lnTo>
                    <a:pt x="608978" y="184796"/>
                  </a:lnTo>
                  <a:lnTo>
                    <a:pt x="675369" y="179045"/>
                  </a:lnTo>
                  <a:lnTo>
                    <a:pt x="736001" y="171334"/>
                  </a:lnTo>
                  <a:lnTo>
                    <a:pt x="789920" y="161858"/>
                  </a:lnTo>
                  <a:lnTo>
                    <a:pt x="836172" y="150813"/>
                  </a:lnTo>
                  <a:lnTo>
                    <a:pt x="873806" y="138394"/>
                  </a:lnTo>
                  <a:lnTo>
                    <a:pt x="919403" y="110220"/>
                  </a:lnTo>
                  <a:lnTo>
                    <a:pt x="925460" y="94857"/>
                  </a:lnTo>
                  <a:lnTo>
                    <a:pt x="919403" y="79471"/>
                  </a:lnTo>
                  <a:lnTo>
                    <a:pt x="873806" y="51265"/>
                  </a:lnTo>
                  <a:lnTo>
                    <a:pt x="836172" y="38836"/>
                  </a:lnTo>
                  <a:lnTo>
                    <a:pt x="789920" y="27783"/>
                  </a:lnTo>
                  <a:lnTo>
                    <a:pt x="736001" y="18302"/>
                  </a:lnTo>
                  <a:lnTo>
                    <a:pt x="675369" y="10588"/>
                  </a:lnTo>
                  <a:lnTo>
                    <a:pt x="608978" y="4836"/>
                  </a:lnTo>
                  <a:lnTo>
                    <a:pt x="537781" y="1241"/>
                  </a:lnTo>
                  <a:lnTo>
                    <a:pt x="462730" y="0"/>
                  </a:lnTo>
                  <a:close/>
                </a:path>
              </a:pathLst>
            </a:custGeom>
            <a:ln w="6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41219" y="1141022"/>
            <a:ext cx="52514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dirty="0">
                <a:latin typeface="Segoe UI"/>
                <a:cs typeface="Segoe UI"/>
              </a:rPr>
              <a:t>Extremely</a:t>
            </a:r>
            <a:r>
              <a:rPr sz="500" spc="65" dirty="0">
                <a:latin typeface="Segoe UI"/>
                <a:cs typeface="Segoe UI"/>
              </a:rPr>
              <a:t> </a:t>
            </a:r>
            <a:r>
              <a:rPr sz="500" spc="-10" dirty="0">
                <a:latin typeface="Segoe UI"/>
                <a:cs typeface="Segoe UI"/>
              </a:rPr>
              <a:t>honest</a:t>
            </a:r>
            <a:endParaRPr sz="500">
              <a:latin typeface="Segoe UI"/>
              <a:cs typeface="Segoe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54681" y="1489157"/>
            <a:ext cx="932180" cy="225425"/>
            <a:chOff x="2854681" y="1489157"/>
            <a:chExt cx="932180" cy="225425"/>
          </a:xfrm>
        </p:grpSpPr>
        <p:sp>
          <p:nvSpPr>
            <p:cNvPr id="13" name="object 13"/>
            <p:cNvSpPr/>
            <p:nvPr/>
          </p:nvSpPr>
          <p:spPr>
            <a:xfrm>
              <a:off x="2857856" y="1492332"/>
              <a:ext cx="925830" cy="219075"/>
            </a:xfrm>
            <a:custGeom>
              <a:avLst/>
              <a:gdLst/>
              <a:ahLst/>
              <a:cxnLst/>
              <a:rect l="l" t="t" r="r" b="b"/>
              <a:pathLst>
                <a:path w="925829" h="219075">
                  <a:moveTo>
                    <a:pt x="462730" y="0"/>
                  </a:moveTo>
                  <a:lnTo>
                    <a:pt x="387679" y="1430"/>
                  </a:lnTo>
                  <a:lnTo>
                    <a:pt x="316481" y="5570"/>
                  </a:lnTo>
                  <a:lnTo>
                    <a:pt x="250090" y="12196"/>
                  </a:lnTo>
                  <a:lnTo>
                    <a:pt x="189459" y="21084"/>
                  </a:lnTo>
                  <a:lnTo>
                    <a:pt x="135540" y="32008"/>
                  </a:lnTo>
                  <a:lnTo>
                    <a:pt x="89287" y="44744"/>
                  </a:lnTo>
                  <a:lnTo>
                    <a:pt x="51654" y="59067"/>
                  </a:lnTo>
                  <a:lnTo>
                    <a:pt x="6057" y="91578"/>
                  </a:lnTo>
                  <a:lnTo>
                    <a:pt x="0" y="109317"/>
                  </a:lnTo>
                  <a:lnTo>
                    <a:pt x="6057" y="127033"/>
                  </a:lnTo>
                  <a:lnTo>
                    <a:pt x="51654" y="159512"/>
                  </a:lnTo>
                  <a:lnTo>
                    <a:pt x="89287" y="173825"/>
                  </a:lnTo>
                  <a:lnTo>
                    <a:pt x="135540" y="186553"/>
                  </a:lnTo>
                  <a:lnTo>
                    <a:pt x="189459" y="197472"/>
                  </a:lnTo>
                  <a:lnTo>
                    <a:pt x="250090" y="206357"/>
                  </a:lnTo>
                  <a:lnTo>
                    <a:pt x="316481" y="212981"/>
                  </a:lnTo>
                  <a:lnTo>
                    <a:pt x="387679" y="217121"/>
                  </a:lnTo>
                  <a:lnTo>
                    <a:pt x="462730" y="218551"/>
                  </a:lnTo>
                  <a:lnTo>
                    <a:pt x="537781" y="217121"/>
                  </a:lnTo>
                  <a:lnTo>
                    <a:pt x="608978" y="212981"/>
                  </a:lnTo>
                  <a:lnTo>
                    <a:pt x="675369" y="206357"/>
                  </a:lnTo>
                  <a:lnTo>
                    <a:pt x="736001" y="197472"/>
                  </a:lnTo>
                  <a:lnTo>
                    <a:pt x="789920" y="186553"/>
                  </a:lnTo>
                  <a:lnTo>
                    <a:pt x="836172" y="173825"/>
                  </a:lnTo>
                  <a:lnTo>
                    <a:pt x="873806" y="159512"/>
                  </a:lnTo>
                  <a:lnTo>
                    <a:pt x="919403" y="127033"/>
                  </a:lnTo>
                  <a:lnTo>
                    <a:pt x="925460" y="109317"/>
                  </a:lnTo>
                  <a:lnTo>
                    <a:pt x="919403" y="91578"/>
                  </a:lnTo>
                  <a:lnTo>
                    <a:pt x="873806" y="59067"/>
                  </a:lnTo>
                  <a:lnTo>
                    <a:pt x="836172" y="44744"/>
                  </a:lnTo>
                  <a:lnTo>
                    <a:pt x="789920" y="32008"/>
                  </a:lnTo>
                  <a:lnTo>
                    <a:pt x="736001" y="21084"/>
                  </a:lnTo>
                  <a:lnTo>
                    <a:pt x="675369" y="12196"/>
                  </a:lnTo>
                  <a:lnTo>
                    <a:pt x="608978" y="5570"/>
                  </a:lnTo>
                  <a:lnTo>
                    <a:pt x="537781" y="1430"/>
                  </a:lnTo>
                  <a:lnTo>
                    <a:pt x="4627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57856" y="1492332"/>
              <a:ext cx="925830" cy="219075"/>
            </a:xfrm>
            <a:custGeom>
              <a:avLst/>
              <a:gdLst/>
              <a:ahLst/>
              <a:cxnLst/>
              <a:rect l="l" t="t" r="r" b="b"/>
              <a:pathLst>
                <a:path w="925829" h="219075">
                  <a:moveTo>
                    <a:pt x="462730" y="0"/>
                  </a:moveTo>
                  <a:lnTo>
                    <a:pt x="387679" y="1430"/>
                  </a:lnTo>
                  <a:lnTo>
                    <a:pt x="316481" y="5570"/>
                  </a:lnTo>
                  <a:lnTo>
                    <a:pt x="250090" y="12196"/>
                  </a:lnTo>
                  <a:lnTo>
                    <a:pt x="189459" y="21084"/>
                  </a:lnTo>
                  <a:lnTo>
                    <a:pt x="135540" y="32008"/>
                  </a:lnTo>
                  <a:lnTo>
                    <a:pt x="89287" y="44744"/>
                  </a:lnTo>
                  <a:lnTo>
                    <a:pt x="51654" y="59067"/>
                  </a:lnTo>
                  <a:lnTo>
                    <a:pt x="6057" y="91578"/>
                  </a:lnTo>
                  <a:lnTo>
                    <a:pt x="0" y="109317"/>
                  </a:lnTo>
                  <a:lnTo>
                    <a:pt x="6057" y="127033"/>
                  </a:lnTo>
                  <a:lnTo>
                    <a:pt x="51654" y="159512"/>
                  </a:lnTo>
                  <a:lnTo>
                    <a:pt x="89287" y="173825"/>
                  </a:lnTo>
                  <a:lnTo>
                    <a:pt x="135540" y="186553"/>
                  </a:lnTo>
                  <a:lnTo>
                    <a:pt x="189459" y="197472"/>
                  </a:lnTo>
                  <a:lnTo>
                    <a:pt x="250090" y="206357"/>
                  </a:lnTo>
                  <a:lnTo>
                    <a:pt x="316481" y="212981"/>
                  </a:lnTo>
                  <a:lnTo>
                    <a:pt x="387679" y="217121"/>
                  </a:lnTo>
                  <a:lnTo>
                    <a:pt x="462730" y="218551"/>
                  </a:lnTo>
                  <a:lnTo>
                    <a:pt x="537781" y="217121"/>
                  </a:lnTo>
                  <a:lnTo>
                    <a:pt x="608978" y="212981"/>
                  </a:lnTo>
                  <a:lnTo>
                    <a:pt x="675369" y="206357"/>
                  </a:lnTo>
                  <a:lnTo>
                    <a:pt x="736001" y="197472"/>
                  </a:lnTo>
                  <a:lnTo>
                    <a:pt x="789920" y="186553"/>
                  </a:lnTo>
                  <a:lnTo>
                    <a:pt x="836172" y="173825"/>
                  </a:lnTo>
                  <a:lnTo>
                    <a:pt x="873806" y="159512"/>
                  </a:lnTo>
                  <a:lnTo>
                    <a:pt x="919403" y="127033"/>
                  </a:lnTo>
                  <a:lnTo>
                    <a:pt x="925460" y="109317"/>
                  </a:lnTo>
                  <a:lnTo>
                    <a:pt x="919403" y="91578"/>
                  </a:lnTo>
                  <a:lnTo>
                    <a:pt x="873806" y="59067"/>
                  </a:lnTo>
                  <a:lnTo>
                    <a:pt x="836172" y="44744"/>
                  </a:lnTo>
                  <a:lnTo>
                    <a:pt x="789920" y="32008"/>
                  </a:lnTo>
                  <a:lnTo>
                    <a:pt x="736001" y="21084"/>
                  </a:lnTo>
                  <a:lnTo>
                    <a:pt x="675369" y="12196"/>
                  </a:lnTo>
                  <a:lnTo>
                    <a:pt x="608978" y="5570"/>
                  </a:lnTo>
                  <a:lnTo>
                    <a:pt x="537781" y="1430"/>
                  </a:lnTo>
                  <a:lnTo>
                    <a:pt x="462730" y="0"/>
                  </a:lnTo>
                  <a:close/>
                </a:path>
              </a:pathLst>
            </a:custGeom>
            <a:ln w="6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113474" y="1540777"/>
            <a:ext cx="41465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Segoe UI"/>
                <a:cs typeface="Segoe UI"/>
              </a:rPr>
              <a:t>Very</a:t>
            </a:r>
            <a:r>
              <a:rPr sz="550" spc="75" dirty="0">
                <a:latin typeface="Segoe UI"/>
                <a:cs typeface="Segoe UI"/>
              </a:rPr>
              <a:t> </a:t>
            </a:r>
            <a:r>
              <a:rPr sz="550" spc="-10" dirty="0">
                <a:latin typeface="Segoe UI"/>
                <a:cs typeface="Segoe UI"/>
              </a:rPr>
              <a:t>honest</a:t>
            </a:r>
            <a:endParaRPr sz="550">
              <a:latin typeface="Segoe UI"/>
              <a:cs typeface="Segoe U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57568" y="1840335"/>
            <a:ext cx="932180" cy="196215"/>
            <a:chOff x="2857568" y="1840335"/>
            <a:chExt cx="932180" cy="196215"/>
          </a:xfrm>
        </p:grpSpPr>
        <p:sp>
          <p:nvSpPr>
            <p:cNvPr id="17" name="object 17"/>
            <p:cNvSpPr/>
            <p:nvPr/>
          </p:nvSpPr>
          <p:spPr>
            <a:xfrm>
              <a:off x="2860743" y="1843510"/>
              <a:ext cx="925830" cy="189865"/>
            </a:xfrm>
            <a:custGeom>
              <a:avLst/>
              <a:gdLst/>
              <a:ahLst/>
              <a:cxnLst/>
              <a:rect l="l" t="t" r="r" b="b"/>
              <a:pathLst>
                <a:path w="925829" h="189864">
                  <a:moveTo>
                    <a:pt x="462730" y="0"/>
                  </a:moveTo>
                  <a:lnTo>
                    <a:pt x="387679" y="1241"/>
                  </a:lnTo>
                  <a:lnTo>
                    <a:pt x="316481" y="4834"/>
                  </a:lnTo>
                  <a:lnTo>
                    <a:pt x="250090" y="10583"/>
                  </a:lnTo>
                  <a:lnTo>
                    <a:pt x="189459" y="18295"/>
                  </a:lnTo>
                  <a:lnTo>
                    <a:pt x="135540" y="27772"/>
                  </a:lnTo>
                  <a:lnTo>
                    <a:pt x="89287" y="38820"/>
                  </a:lnTo>
                  <a:lnTo>
                    <a:pt x="51654" y="51244"/>
                  </a:lnTo>
                  <a:lnTo>
                    <a:pt x="6057" y="79437"/>
                  </a:lnTo>
                  <a:lnTo>
                    <a:pt x="0" y="94815"/>
                  </a:lnTo>
                  <a:lnTo>
                    <a:pt x="6057" y="110196"/>
                  </a:lnTo>
                  <a:lnTo>
                    <a:pt x="51654" y="138391"/>
                  </a:lnTo>
                  <a:lnTo>
                    <a:pt x="89287" y="150814"/>
                  </a:lnTo>
                  <a:lnTo>
                    <a:pt x="135540" y="161862"/>
                  </a:lnTo>
                  <a:lnTo>
                    <a:pt x="189459" y="171339"/>
                  </a:lnTo>
                  <a:lnTo>
                    <a:pt x="250090" y="179049"/>
                  </a:lnTo>
                  <a:lnTo>
                    <a:pt x="316481" y="184798"/>
                  </a:lnTo>
                  <a:lnTo>
                    <a:pt x="387679" y="188390"/>
                  </a:lnTo>
                  <a:lnTo>
                    <a:pt x="462730" y="189631"/>
                  </a:lnTo>
                  <a:lnTo>
                    <a:pt x="537781" y="188390"/>
                  </a:lnTo>
                  <a:lnTo>
                    <a:pt x="608978" y="184798"/>
                  </a:lnTo>
                  <a:lnTo>
                    <a:pt x="675369" y="179049"/>
                  </a:lnTo>
                  <a:lnTo>
                    <a:pt x="736001" y="171339"/>
                  </a:lnTo>
                  <a:lnTo>
                    <a:pt x="789920" y="161862"/>
                  </a:lnTo>
                  <a:lnTo>
                    <a:pt x="836172" y="150814"/>
                  </a:lnTo>
                  <a:lnTo>
                    <a:pt x="873806" y="138391"/>
                  </a:lnTo>
                  <a:lnTo>
                    <a:pt x="919403" y="110196"/>
                  </a:lnTo>
                  <a:lnTo>
                    <a:pt x="925460" y="94815"/>
                  </a:lnTo>
                  <a:lnTo>
                    <a:pt x="919403" y="79437"/>
                  </a:lnTo>
                  <a:lnTo>
                    <a:pt x="873806" y="51244"/>
                  </a:lnTo>
                  <a:lnTo>
                    <a:pt x="836172" y="38820"/>
                  </a:lnTo>
                  <a:lnTo>
                    <a:pt x="789920" y="27772"/>
                  </a:lnTo>
                  <a:lnTo>
                    <a:pt x="736001" y="18295"/>
                  </a:lnTo>
                  <a:lnTo>
                    <a:pt x="675369" y="10583"/>
                  </a:lnTo>
                  <a:lnTo>
                    <a:pt x="608978" y="4834"/>
                  </a:lnTo>
                  <a:lnTo>
                    <a:pt x="537781" y="1241"/>
                  </a:lnTo>
                  <a:lnTo>
                    <a:pt x="4627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60743" y="1843510"/>
              <a:ext cx="925830" cy="189865"/>
            </a:xfrm>
            <a:custGeom>
              <a:avLst/>
              <a:gdLst/>
              <a:ahLst/>
              <a:cxnLst/>
              <a:rect l="l" t="t" r="r" b="b"/>
              <a:pathLst>
                <a:path w="925829" h="189864">
                  <a:moveTo>
                    <a:pt x="462730" y="0"/>
                  </a:moveTo>
                  <a:lnTo>
                    <a:pt x="387679" y="1241"/>
                  </a:lnTo>
                  <a:lnTo>
                    <a:pt x="316481" y="4834"/>
                  </a:lnTo>
                  <a:lnTo>
                    <a:pt x="250090" y="10583"/>
                  </a:lnTo>
                  <a:lnTo>
                    <a:pt x="189459" y="18295"/>
                  </a:lnTo>
                  <a:lnTo>
                    <a:pt x="135540" y="27772"/>
                  </a:lnTo>
                  <a:lnTo>
                    <a:pt x="89287" y="38820"/>
                  </a:lnTo>
                  <a:lnTo>
                    <a:pt x="51654" y="51244"/>
                  </a:lnTo>
                  <a:lnTo>
                    <a:pt x="6057" y="79437"/>
                  </a:lnTo>
                  <a:lnTo>
                    <a:pt x="0" y="94815"/>
                  </a:lnTo>
                  <a:lnTo>
                    <a:pt x="6057" y="110196"/>
                  </a:lnTo>
                  <a:lnTo>
                    <a:pt x="51654" y="138391"/>
                  </a:lnTo>
                  <a:lnTo>
                    <a:pt x="89287" y="150814"/>
                  </a:lnTo>
                  <a:lnTo>
                    <a:pt x="135540" y="161862"/>
                  </a:lnTo>
                  <a:lnTo>
                    <a:pt x="189459" y="171339"/>
                  </a:lnTo>
                  <a:lnTo>
                    <a:pt x="250090" y="179049"/>
                  </a:lnTo>
                  <a:lnTo>
                    <a:pt x="316481" y="184798"/>
                  </a:lnTo>
                  <a:lnTo>
                    <a:pt x="387679" y="188390"/>
                  </a:lnTo>
                  <a:lnTo>
                    <a:pt x="462730" y="189631"/>
                  </a:lnTo>
                  <a:lnTo>
                    <a:pt x="537781" y="188390"/>
                  </a:lnTo>
                  <a:lnTo>
                    <a:pt x="608978" y="184798"/>
                  </a:lnTo>
                  <a:lnTo>
                    <a:pt x="675369" y="179049"/>
                  </a:lnTo>
                  <a:lnTo>
                    <a:pt x="736001" y="171339"/>
                  </a:lnTo>
                  <a:lnTo>
                    <a:pt x="789920" y="161862"/>
                  </a:lnTo>
                  <a:lnTo>
                    <a:pt x="836172" y="150814"/>
                  </a:lnTo>
                  <a:lnTo>
                    <a:pt x="873806" y="138391"/>
                  </a:lnTo>
                  <a:lnTo>
                    <a:pt x="919403" y="110196"/>
                  </a:lnTo>
                  <a:lnTo>
                    <a:pt x="925460" y="94815"/>
                  </a:lnTo>
                  <a:lnTo>
                    <a:pt x="919403" y="79437"/>
                  </a:lnTo>
                  <a:lnTo>
                    <a:pt x="873806" y="51244"/>
                  </a:lnTo>
                  <a:lnTo>
                    <a:pt x="836172" y="38820"/>
                  </a:lnTo>
                  <a:lnTo>
                    <a:pt x="789920" y="27772"/>
                  </a:lnTo>
                  <a:lnTo>
                    <a:pt x="736001" y="18295"/>
                  </a:lnTo>
                  <a:lnTo>
                    <a:pt x="675369" y="10583"/>
                  </a:lnTo>
                  <a:lnTo>
                    <a:pt x="608978" y="4834"/>
                  </a:lnTo>
                  <a:lnTo>
                    <a:pt x="537781" y="1241"/>
                  </a:lnTo>
                  <a:lnTo>
                    <a:pt x="462730" y="0"/>
                  </a:lnTo>
                  <a:close/>
                </a:path>
              </a:pathLst>
            </a:custGeom>
            <a:ln w="6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82790" y="1887014"/>
            <a:ext cx="48387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dirty="0">
                <a:latin typeface="Segoe UI"/>
                <a:cs typeface="Segoe UI"/>
              </a:rPr>
              <a:t>Honest</a:t>
            </a:r>
            <a:r>
              <a:rPr sz="500" spc="30" dirty="0">
                <a:latin typeface="Segoe UI"/>
                <a:cs typeface="Segoe UI"/>
              </a:rPr>
              <a:t> </a:t>
            </a:r>
            <a:r>
              <a:rPr sz="500" dirty="0">
                <a:latin typeface="Segoe UI"/>
                <a:cs typeface="Segoe UI"/>
              </a:rPr>
              <a:t>at</a:t>
            </a:r>
            <a:r>
              <a:rPr sz="500" spc="35" dirty="0">
                <a:latin typeface="Segoe UI"/>
                <a:cs typeface="Segoe UI"/>
              </a:rPr>
              <a:t> </a:t>
            </a:r>
            <a:r>
              <a:rPr sz="500" spc="-10" dirty="0">
                <a:latin typeface="Segoe UI"/>
                <a:cs typeface="Segoe UI"/>
              </a:rPr>
              <a:t>times</a:t>
            </a:r>
            <a:endParaRPr sz="500">
              <a:latin typeface="Segoe UI"/>
              <a:cs typeface="Segoe U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886437" y="2214228"/>
            <a:ext cx="988060" cy="227965"/>
            <a:chOff x="2886437" y="2214228"/>
            <a:chExt cx="988060" cy="227965"/>
          </a:xfrm>
        </p:grpSpPr>
        <p:sp>
          <p:nvSpPr>
            <p:cNvPr id="21" name="object 21"/>
            <p:cNvSpPr/>
            <p:nvPr/>
          </p:nvSpPr>
          <p:spPr>
            <a:xfrm>
              <a:off x="2889612" y="2217403"/>
              <a:ext cx="981710" cy="221615"/>
            </a:xfrm>
            <a:custGeom>
              <a:avLst/>
              <a:gdLst/>
              <a:ahLst/>
              <a:cxnLst/>
              <a:rect l="l" t="t" r="r" b="b"/>
              <a:pathLst>
                <a:path w="981710" h="221614">
                  <a:moveTo>
                    <a:pt x="490609" y="0"/>
                  </a:moveTo>
                  <a:lnTo>
                    <a:pt x="418110" y="1198"/>
                  </a:lnTo>
                  <a:lnTo>
                    <a:pt x="348914" y="4678"/>
                  </a:lnTo>
                  <a:lnTo>
                    <a:pt x="283780" y="10271"/>
                  </a:lnTo>
                  <a:lnTo>
                    <a:pt x="223467" y="17804"/>
                  </a:lnTo>
                  <a:lnTo>
                    <a:pt x="168733" y="27106"/>
                  </a:lnTo>
                  <a:lnTo>
                    <a:pt x="120337" y="38008"/>
                  </a:lnTo>
                  <a:lnTo>
                    <a:pt x="79040" y="50337"/>
                  </a:lnTo>
                  <a:lnTo>
                    <a:pt x="20771" y="78596"/>
                  </a:lnTo>
                  <a:lnTo>
                    <a:pt x="0" y="110515"/>
                  </a:lnTo>
                  <a:lnTo>
                    <a:pt x="5319" y="126848"/>
                  </a:lnTo>
                  <a:lnTo>
                    <a:pt x="45598" y="157109"/>
                  </a:lnTo>
                  <a:lnTo>
                    <a:pt x="120337" y="183025"/>
                  </a:lnTo>
                  <a:lnTo>
                    <a:pt x="168733" y="193926"/>
                  </a:lnTo>
                  <a:lnTo>
                    <a:pt x="223467" y="203228"/>
                  </a:lnTo>
                  <a:lnTo>
                    <a:pt x="283780" y="210760"/>
                  </a:lnTo>
                  <a:lnTo>
                    <a:pt x="348914" y="216352"/>
                  </a:lnTo>
                  <a:lnTo>
                    <a:pt x="418110" y="219832"/>
                  </a:lnTo>
                  <a:lnTo>
                    <a:pt x="490609" y="221030"/>
                  </a:lnTo>
                  <a:lnTo>
                    <a:pt x="563087" y="219832"/>
                  </a:lnTo>
                  <a:lnTo>
                    <a:pt x="632267" y="216352"/>
                  </a:lnTo>
                  <a:lnTo>
                    <a:pt x="697387" y="210760"/>
                  </a:lnTo>
                  <a:lnTo>
                    <a:pt x="757690" y="203228"/>
                  </a:lnTo>
                  <a:lnTo>
                    <a:pt x="812416" y="193926"/>
                  </a:lnTo>
                  <a:lnTo>
                    <a:pt x="860806" y="183025"/>
                  </a:lnTo>
                  <a:lnTo>
                    <a:pt x="902100" y="170696"/>
                  </a:lnTo>
                  <a:lnTo>
                    <a:pt x="960365" y="142437"/>
                  </a:lnTo>
                  <a:lnTo>
                    <a:pt x="981136" y="110515"/>
                  </a:lnTo>
                  <a:lnTo>
                    <a:pt x="975817" y="94183"/>
                  </a:lnTo>
                  <a:lnTo>
                    <a:pt x="935539" y="63924"/>
                  </a:lnTo>
                  <a:lnTo>
                    <a:pt x="860806" y="38008"/>
                  </a:lnTo>
                  <a:lnTo>
                    <a:pt x="812416" y="27106"/>
                  </a:lnTo>
                  <a:lnTo>
                    <a:pt x="757690" y="17804"/>
                  </a:lnTo>
                  <a:lnTo>
                    <a:pt x="697387" y="10271"/>
                  </a:lnTo>
                  <a:lnTo>
                    <a:pt x="632267" y="4678"/>
                  </a:lnTo>
                  <a:lnTo>
                    <a:pt x="563087" y="1198"/>
                  </a:lnTo>
                  <a:lnTo>
                    <a:pt x="4906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89612" y="2217403"/>
              <a:ext cx="981710" cy="221615"/>
            </a:xfrm>
            <a:custGeom>
              <a:avLst/>
              <a:gdLst/>
              <a:ahLst/>
              <a:cxnLst/>
              <a:rect l="l" t="t" r="r" b="b"/>
              <a:pathLst>
                <a:path w="981710" h="221614">
                  <a:moveTo>
                    <a:pt x="490609" y="0"/>
                  </a:moveTo>
                  <a:lnTo>
                    <a:pt x="418110" y="1198"/>
                  </a:lnTo>
                  <a:lnTo>
                    <a:pt x="348914" y="4678"/>
                  </a:lnTo>
                  <a:lnTo>
                    <a:pt x="283780" y="10271"/>
                  </a:lnTo>
                  <a:lnTo>
                    <a:pt x="223467" y="17804"/>
                  </a:lnTo>
                  <a:lnTo>
                    <a:pt x="168733" y="27106"/>
                  </a:lnTo>
                  <a:lnTo>
                    <a:pt x="120337" y="38008"/>
                  </a:lnTo>
                  <a:lnTo>
                    <a:pt x="79040" y="50337"/>
                  </a:lnTo>
                  <a:lnTo>
                    <a:pt x="20771" y="78596"/>
                  </a:lnTo>
                  <a:lnTo>
                    <a:pt x="0" y="110515"/>
                  </a:lnTo>
                  <a:lnTo>
                    <a:pt x="5319" y="126848"/>
                  </a:lnTo>
                  <a:lnTo>
                    <a:pt x="45598" y="157109"/>
                  </a:lnTo>
                  <a:lnTo>
                    <a:pt x="120337" y="183025"/>
                  </a:lnTo>
                  <a:lnTo>
                    <a:pt x="168733" y="193926"/>
                  </a:lnTo>
                  <a:lnTo>
                    <a:pt x="223467" y="203228"/>
                  </a:lnTo>
                  <a:lnTo>
                    <a:pt x="283780" y="210760"/>
                  </a:lnTo>
                  <a:lnTo>
                    <a:pt x="348914" y="216352"/>
                  </a:lnTo>
                  <a:lnTo>
                    <a:pt x="418110" y="219832"/>
                  </a:lnTo>
                  <a:lnTo>
                    <a:pt x="490609" y="221030"/>
                  </a:lnTo>
                  <a:lnTo>
                    <a:pt x="563087" y="219832"/>
                  </a:lnTo>
                  <a:lnTo>
                    <a:pt x="632267" y="216352"/>
                  </a:lnTo>
                  <a:lnTo>
                    <a:pt x="697387" y="210760"/>
                  </a:lnTo>
                  <a:lnTo>
                    <a:pt x="757690" y="203228"/>
                  </a:lnTo>
                  <a:lnTo>
                    <a:pt x="812416" y="193926"/>
                  </a:lnTo>
                  <a:lnTo>
                    <a:pt x="860806" y="183025"/>
                  </a:lnTo>
                  <a:lnTo>
                    <a:pt x="902100" y="170696"/>
                  </a:lnTo>
                  <a:lnTo>
                    <a:pt x="960365" y="142437"/>
                  </a:lnTo>
                  <a:lnTo>
                    <a:pt x="981136" y="110515"/>
                  </a:lnTo>
                  <a:lnTo>
                    <a:pt x="975817" y="94183"/>
                  </a:lnTo>
                  <a:lnTo>
                    <a:pt x="935539" y="63924"/>
                  </a:lnTo>
                  <a:lnTo>
                    <a:pt x="860806" y="38008"/>
                  </a:lnTo>
                  <a:lnTo>
                    <a:pt x="812416" y="27106"/>
                  </a:lnTo>
                  <a:lnTo>
                    <a:pt x="757690" y="17804"/>
                  </a:lnTo>
                  <a:lnTo>
                    <a:pt x="697387" y="10271"/>
                  </a:lnTo>
                  <a:lnTo>
                    <a:pt x="632267" y="4678"/>
                  </a:lnTo>
                  <a:lnTo>
                    <a:pt x="563087" y="1198"/>
                  </a:lnTo>
                  <a:lnTo>
                    <a:pt x="490609" y="0"/>
                  </a:lnTo>
                  <a:close/>
                </a:path>
              </a:pathLst>
            </a:custGeom>
            <a:ln w="6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064974" y="2265980"/>
            <a:ext cx="60769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dirty="0">
                <a:latin typeface="Segoe UI"/>
                <a:cs typeface="Segoe UI"/>
              </a:rPr>
              <a:t>Extremely</a:t>
            </a:r>
            <a:r>
              <a:rPr sz="500" spc="65" dirty="0">
                <a:latin typeface="Segoe UI"/>
                <a:cs typeface="Segoe UI"/>
              </a:rPr>
              <a:t> </a:t>
            </a:r>
            <a:r>
              <a:rPr sz="500" spc="-10" dirty="0">
                <a:latin typeface="Segoe UI"/>
                <a:cs typeface="Segoe UI"/>
              </a:rPr>
              <a:t>dishonest</a:t>
            </a:r>
            <a:endParaRPr sz="5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5702" y="1068449"/>
            <a:ext cx="258445" cy="145415"/>
          </a:xfrm>
          <a:prstGeom prst="rect">
            <a:avLst/>
          </a:prstGeom>
          <a:ln w="619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204"/>
              </a:spcBef>
            </a:pPr>
            <a:r>
              <a:rPr sz="650" spc="-25" dirty="0">
                <a:latin typeface="Times New Roman"/>
                <a:cs typeface="Times New Roman"/>
              </a:rPr>
              <a:t>99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32199" y="1493571"/>
            <a:ext cx="258445" cy="145415"/>
          </a:xfrm>
          <a:prstGeom prst="rect">
            <a:avLst/>
          </a:prstGeom>
          <a:ln w="6194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210"/>
              </a:spcBef>
            </a:pPr>
            <a:r>
              <a:rPr sz="650" spc="-25" dirty="0">
                <a:latin typeface="Times New Roman"/>
                <a:cs typeface="Times New Roman"/>
              </a:rPr>
              <a:t>75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40447" y="1835247"/>
            <a:ext cx="258445" cy="145415"/>
          </a:xfrm>
          <a:prstGeom prst="rect">
            <a:avLst/>
          </a:prstGeom>
          <a:ln w="619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215"/>
              </a:spcBef>
            </a:pPr>
            <a:r>
              <a:rPr sz="650" spc="-25" dirty="0">
                <a:latin typeface="Times New Roman"/>
                <a:cs typeface="Times New Roman"/>
              </a:rPr>
              <a:t>55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54882" y="2248389"/>
            <a:ext cx="258445" cy="145415"/>
          </a:xfrm>
          <a:prstGeom prst="rect">
            <a:avLst/>
          </a:prstGeom>
          <a:ln w="6194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215"/>
              </a:spcBef>
            </a:pPr>
            <a:r>
              <a:rPr sz="650" spc="-25" dirty="0">
                <a:latin typeface="Times New Roman"/>
                <a:cs typeface="Times New Roman"/>
              </a:rPr>
              <a:t>35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7436" y="1174219"/>
            <a:ext cx="585470" cy="1053465"/>
          </a:xfrm>
          <a:prstGeom prst="rect">
            <a:avLst/>
          </a:prstGeom>
          <a:solidFill>
            <a:srgbClr val="FCEEE2"/>
          </a:solidFill>
          <a:ln w="9905">
            <a:solidFill>
              <a:srgbClr val="F9CCA7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164465" indent="-147955">
              <a:lnSpc>
                <a:spcPct val="100000"/>
              </a:lnSpc>
              <a:spcBef>
                <a:spcPts val="90"/>
              </a:spcBef>
              <a:buSzPct val="107142"/>
              <a:buFont typeface="Symbol"/>
              <a:buChar char=""/>
              <a:tabLst>
                <a:tab pos="164465" algn="l"/>
              </a:tabLst>
            </a:pPr>
            <a:r>
              <a:rPr sz="700" spc="-20" dirty="0">
                <a:latin typeface="Segoe UI"/>
                <a:cs typeface="Segoe UI"/>
              </a:rPr>
              <a:t>Ankit</a:t>
            </a:r>
            <a:endParaRPr sz="7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700">
              <a:latin typeface="Segoe UI"/>
              <a:cs typeface="Segoe UI"/>
            </a:endParaRPr>
          </a:p>
          <a:p>
            <a:pPr marL="164465" indent="-147955">
              <a:lnSpc>
                <a:spcPct val="100000"/>
              </a:lnSpc>
              <a:buSzPct val="107142"/>
              <a:buFont typeface="Symbol"/>
              <a:buChar char=""/>
              <a:tabLst>
                <a:tab pos="164465" algn="l"/>
              </a:tabLst>
            </a:pPr>
            <a:r>
              <a:rPr sz="700" spc="-10" dirty="0">
                <a:latin typeface="Segoe UI"/>
                <a:cs typeface="Segoe UI"/>
              </a:rPr>
              <a:t>Rajesh</a:t>
            </a:r>
            <a:endParaRPr sz="7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700">
              <a:latin typeface="Segoe UI"/>
              <a:cs typeface="Segoe UI"/>
            </a:endParaRPr>
          </a:p>
          <a:p>
            <a:pPr marL="164465" indent="-147955">
              <a:lnSpc>
                <a:spcPct val="100000"/>
              </a:lnSpc>
              <a:buSzPct val="107142"/>
              <a:buFont typeface="Symbol"/>
              <a:buChar char=""/>
              <a:tabLst>
                <a:tab pos="164465" algn="l"/>
              </a:tabLst>
            </a:pPr>
            <a:r>
              <a:rPr sz="700" spc="-10" dirty="0">
                <a:latin typeface="Segoe UI"/>
                <a:cs typeface="Segoe UI"/>
              </a:rPr>
              <a:t>Santosh</a:t>
            </a:r>
            <a:endParaRPr sz="7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700">
              <a:latin typeface="Segoe UI"/>
              <a:cs typeface="Segoe UI"/>
            </a:endParaRPr>
          </a:p>
          <a:p>
            <a:pPr marL="164465" indent="-147955">
              <a:lnSpc>
                <a:spcPct val="100000"/>
              </a:lnSpc>
              <a:buSzPct val="107142"/>
              <a:buFont typeface="Symbol"/>
              <a:buChar char=""/>
              <a:tabLst>
                <a:tab pos="164465" algn="l"/>
              </a:tabLst>
            </a:pPr>
            <a:r>
              <a:rPr sz="700" spc="-10" dirty="0">
                <a:latin typeface="Segoe UI"/>
                <a:cs typeface="Segoe UI"/>
              </a:rPr>
              <a:t>Kabita</a:t>
            </a:r>
            <a:endParaRPr sz="7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700">
              <a:latin typeface="Segoe UI"/>
              <a:cs typeface="Segoe UI"/>
            </a:endParaRPr>
          </a:p>
          <a:p>
            <a:pPr marL="164465" indent="-147955">
              <a:lnSpc>
                <a:spcPct val="100000"/>
              </a:lnSpc>
              <a:buSzPct val="107142"/>
              <a:buFont typeface="Symbol"/>
              <a:buChar char=""/>
              <a:tabLst>
                <a:tab pos="164465" algn="l"/>
              </a:tabLst>
            </a:pPr>
            <a:r>
              <a:rPr sz="700" spc="-10" dirty="0">
                <a:latin typeface="Segoe UI"/>
                <a:cs typeface="Segoe UI"/>
              </a:rPr>
              <a:t>Salmon</a:t>
            </a:r>
            <a:endParaRPr sz="700">
              <a:latin typeface="Segoe UI"/>
              <a:cs typeface="Segoe U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11445" y="1442301"/>
            <a:ext cx="867410" cy="634365"/>
            <a:chOff x="1011445" y="1442301"/>
            <a:chExt cx="867410" cy="634365"/>
          </a:xfrm>
        </p:grpSpPr>
        <p:sp>
          <p:nvSpPr>
            <p:cNvPr id="30" name="object 30"/>
            <p:cNvSpPr/>
            <p:nvPr/>
          </p:nvSpPr>
          <p:spPr>
            <a:xfrm>
              <a:off x="1199667" y="1443291"/>
              <a:ext cx="445134" cy="632460"/>
            </a:xfrm>
            <a:custGeom>
              <a:avLst/>
              <a:gdLst/>
              <a:ahLst/>
              <a:cxnLst/>
              <a:rect l="l" t="t" r="r" b="b"/>
              <a:pathLst>
                <a:path w="445135" h="632460">
                  <a:moveTo>
                    <a:pt x="444531" y="315918"/>
                  </a:moveTo>
                  <a:lnTo>
                    <a:pt x="440952" y="259144"/>
                  </a:lnTo>
                  <a:lnTo>
                    <a:pt x="430631" y="205704"/>
                  </a:lnTo>
                  <a:lnTo>
                    <a:pt x="414196" y="156490"/>
                  </a:lnTo>
                  <a:lnTo>
                    <a:pt x="392274" y="112396"/>
                  </a:lnTo>
                  <a:lnTo>
                    <a:pt x="365492" y="74316"/>
                  </a:lnTo>
                  <a:lnTo>
                    <a:pt x="334477" y="43143"/>
                  </a:lnTo>
                  <a:lnTo>
                    <a:pt x="299856" y="19770"/>
                  </a:lnTo>
                  <a:lnTo>
                    <a:pt x="262257" y="5091"/>
                  </a:lnTo>
                  <a:lnTo>
                    <a:pt x="222307" y="0"/>
                  </a:lnTo>
                  <a:lnTo>
                    <a:pt x="182331" y="5091"/>
                  </a:lnTo>
                  <a:lnTo>
                    <a:pt x="144713" y="19770"/>
                  </a:lnTo>
                  <a:lnTo>
                    <a:pt x="110078" y="43143"/>
                  </a:lnTo>
                  <a:lnTo>
                    <a:pt x="79053" y="74316"/>
                  </a:lnTo>
                  <a:lnTo>
                    <a:pt x="52264" y="112396"/>
                  </a:lnTo>
                  <a:lnTo>
                    <a:pt x="30338" y="156490"/>
                  </a:lnTo>
                  <a:lnTo>
                    <a:pt x="13901" y="205704"/>
                  </a:lnTo>
                  <a:lnTo>
                    <a:pt x="3579" y="259144"/>
                  </a:lnTo>
                  <a:lnTo>
                    <a:pt x="0" y="315918"/>
                  </a:lnTo>
                  <a:lnTo>
                    <a:pt x="3579" y="372707"/>
                  </a:lnTo>
                  <a:lnTo>
                    <a:pt x="13901" y="426156"/>
                  </a:lnTo>
                  <a:lnTo>
                    <a:pt x="30338" y="475373"/>
                  </a:lnTo>
                  <a:lnTo>
                    <a:pt x="52264" y="519464"/>
                  </a:lnTo>
                  <a:lnTo>
                    <a:pt x="79053" y="557540"/>
                  </a:lnTo>
                  <a:lnTo>
                    <a:pt x="110078" y="588707"/>
                  </a:lnTo>
                  <a:lnTo>
                    <a:pt x="144713" y="612074"/>
                  </a:lnTo>
                  <a:lnTo>
                    <a:pt x="182331" y="626748"/>
                  </a:lnTo>
                  <a:lnTo>
                    <a:pt x="222307" y="631837"/>
                  </a:lnTo>
                  <a:lnTo>
                    <a:pt x="262257" y="626748"/>
                  </a:lnTo>
                  <a:lnTo>
                    <a:pt x="299856" y="612074"/>
                  </a:lnTo>
                  <a:lnTo>
                    <a:pt x="334477" y="588707"/>
                  </a:lnTo>
                  <a:lnTo>
                    <a:pt x="365492" y="557540"/>
                  </a:lnTo>
                  <a:lnTo>
                    <a:pt x="392274" y="519464"/>
                  </a:lnTo>
                  <a:lnTo>
                    <a:pt x="414196" y="475373"/>
                  </a:lnTo>
                  <a:lnTo>
                    <a:pt x="430631" y="426156"/>
                  </a:lnTo>
                  <a:lnTo>
                    <a:pt x="440952" y="372707"/>
                  </a:lnTo>
                  <a:lnTo>
                    <a:pt x="444531" y="3159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640" y="1520310"/>
              <a:ext cx="210585" cy="44277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643373" y="1786947"/>
              <a:ext cx="172720" cy="0"/>
            </a:xfrm>
            <a:custGeom>
              <a:avLst/>
              <a:gdLst/>
              <a:ahLst/>
              <a:cxnLst/>
              <a:rect l="l" t="t" r="r" b="b"/>
              <a:pathLst>
                <a:path w="172719">
                  <a:moveTo>
                    <a:pt x="0" y="0"/>
                  </a:moveTo>
                  <a:lnTo>
                    <a:pt x="17219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09876" y="1764163"/>
              <a:ext cx="68580" cy="45720"/>
            </a:xfrm>
            <a:custGeom>
              <a:avLst/>
              <a:gdLst/>
              <a:ahLst/>
              <a:cxnLst/>
              <a:rect l="l" t="t" r="r" b="b"/>
              <a:pathLst>
                <a:path w="68580" h="45719">
                  <a:moveTo>
                    <a:pt x="0" y="0"/>
                  </a:moveTo>
                  <a:lnTo>
                    <a:pt x="0" y="45567"/>
                  </a:lnTo>
                  <a:lnTo>
                    <a:pt x="68351" y="22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2435" y="1706543"/>
              <a:ext cx="127635" cy="1905"/>
            </a:xfrm>
            <a:custGeom>
              <a:avLst/>
              <a:gdLst/>
              <a:ahLst/>
              <a:cxnLst/>
              <a:rect l="l" t="t" r="r" b="b"/>
              <a:pathLst>
                <a:path w="127634" h="1905">
                  <a:moveTo>
                    <a:pt x="0" y="0"/>
                  </a:moveTo>
                  <a:lnTo>
                    <a:pt x="127382" y="1568"/>
                  </a:lnTo>
                </a:path>
              </a:pathLst>
            </a:custGeom>
            <a:ln w="3175">
              <a:solidFill>
                <a:srgbClr val="F9CC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33858" y="1685245"/>
              <a:ext cx="69215" cy="45720"/>
            </a:xfrm>
            <a:custGeom>
              <a:avLst/>
              <a:gdLst/>
              <a:ahLst/>
              <a:cxnLst/>
              <a:rect l="l" t="t" r="r" b="b"/>
              <a:pathLst>
                <a:path w="69215" h="45719">
                  <a:moveTo>
                    <a:pt x="553" y="0"/>
                  </a:moveTo>
                  <a:lnTo>
                    <a:pt x="0" y="45567"/>
                  </a:lnTo>
                  <a:lnTo>
                    <a:pt x="68615" y="23691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F9C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915327" y="860748"/>
            <a:ext cx="255270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b="1" spc="-10" dirty="0">
                <a:latin typeface="Arial"/>
                <a:cs typeface="Arial"/>
              </a:rPr>
              <a:t>Score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38" name="object 38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1300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World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fuzzy!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57140" y="990193"/>
            <a:ext cx="1690370" cy="1541780"/>
            <a:chOff x="1457140" y="990193"/>
            <a:chExt cx="1690370" cy="1541780"/>
          </a:xfrm>
        </p:grpSpPr>
        <p:sp>
          <p:nvSpPr>
            <p:cNvPr id="5" name="object 5"/>
            <p:cNvSpPr/>
            <p:nvPr/>
          </p:nvSpPr>
          <p:spPr>
            <a:xfrm>
              <a:off x="1458283" y="991336"/>
              <a:ext cx="1687830" cy="1539240"/>
            </a:xfrm>
            <a:custGeom>
              <a:avLst/>
              <a:gdLst/>
              <a:ahLst/>
              <a:cxnLst/>
              <a:rect l="l" t="t" r="r" b="b"/>
              <a:pathLst>
                <a:path w="1687830" h="1539239">
                  <a:moveTo>
                    <a:pt x="843747" y="0"/>
                  </a:moveTo>
                  <a:lnTo>
                    <a:pt x="794170" y="1306"/>
                  </a:lnTo>
                  <a:lnTo>
                    <a:pt x="745348" y="5177"/>
                  </a:lnTo>
                  <a:lnTo>
                    <a:pt x="697359" y="11540"/>
                  </a:lnTo>
                  <a:lnTo>
                    <a:pt x="650282" y="20323"/>
                  </a:lnTo>
                  <a:lnTo>
                    <a:pt x="604198" y="31454"/>
                  </a:lnTo>
                  <a:lnTo>
                    <a:pt x="559185" y="44861"/>
                  </a:lnTo>
                  <a:lnTo>
                    <a:pt x="515321" y="60471"/>
                  </a:lnTo>
                  <a:lnTo>
                    <a:pt x="472687" y="78214"/>
                  </a:lnTo>
                  <a:lnTo>
                    <a:pt x="431361" y="98015"/>
                  </a:lnTo>
                  <a:lnTo>
                    <a:pt x="391423" y="119804"/>
                  </a:lnTo>
                  <a:lnTo>
                    <a:pt x="352951" y="143507"/>
                  </a:lnTo>
                  <a:lnTo>
                    <a:pt x="316025" y="169053"/>
                  </a:lnTo>
                  <a:lnTo>
                    <a:pt x="280724" y="196370"/>
                  </a:lnTo>
                  <a:lnTo>
                    <a:pt x="247126" y="225386"/>
                  </a:lnTo>
                  <a:lnTo>
                    <a:pt x="215312" y="256028"/>
                  </a:lnTo>
                  <a:lnTo>
                    <a:pt x="185360" y="288224"/>
                  </a:lnTo>
                  <a:lnTo>
                    <a:pt x="157350" y="321902"/>
                  </a:lnTo>
                  <a:lnTo>
                    <a:pt x="131360" y="356990"/>
                  </a:lnTo>
                  <a:lnTo>
                    <a:pt x="107470" y="393415"/>
                  </a:lnTo>
                  <a:lnTo>
                    <a:pt x="85758" y="431106"/>
                  </a:lnTo>
                  <a:lnTo>
                    <a:pt x="66305" y="469991"/>
                  </a:lnTo>
                  <a:lnTo>
                    <a:pt x="49189" y="509996"/>
                  </a:lnTo>
                  <a:lnTo>
                    <a:pt x="34488" y="551051"/>
                  </a:lnTo>
                  <a:lnTo>
                    <a:pt x="22283" y="593083"/>
                  </a:lnTo>
                  <a:lnTo>
                    <a:pt x="12653" y="636019"/>
                  </a:lnTo>
                  <a:lnTo>
                    <a:pt x="5676" y="679787"/>
                  </a:lnTo>
                  <a:lnTo>
                    <a:pt x="1432" y="724316"/>
                  </a:lnTo>
                  <a:lnTo>
                    <a:pt x="0" y="769534"/>
                  </a:lnTo>
                  <a:lnTo>
                    <a:pt x="1432" y="814747"/>
                  </a:lnTo>
                  <a:lnTo>
                    <a:pt x="5676" y="859273"/>
                  </a:lnTo>
                  <a:lnTo>
                    <a:pt x="12653" y="903038"/>
                  </a:lnTo>
                  <a:lnTo>
                    <a:pt x="22283" y="945971"/>
                  </a:lnTo>
                  <a:lnTo>
                    <a:pt x="34488" y="988000"/>
                  </a:lnTo>
                  <a:lnTo>
                    <a:pt x="49189" y="1029051"/>
                  </a:lnTo>
                  <a:lnTo>
                    <a:pt x="66305" y="1069055"/>
                  </a:lnTo>
                  <a:lnTo>
                    <a:pt x="85758" y="1107937"/>
                  </a:lnTo>
                  <a:lnTo>
                    <a:pt x="107470" y="1145626"/>
                  </a:lnTo>
                  <a:lnTo>
                    <a:pt x="131360" y="1182050"/>
                  </a:lnTo>
                  <a:lnTo>
                    <a:pt x="157350" y="1217136"/>
                  </a:lnTo>
                  <a:lnTo>
                    <a:pt x="185360" y="1250813"/>
                  </a:lnTo>
                  <a:lnTo>
                    <a:pt x="215312" y="1283007"/>
                  </a:lnTo>
                  <a:lnTo>
                    <a:pt x="247126" y="1313648"/>
                  </a:lnTo>
                  <a:lnTo>
                    <a:pt x="280724" y="1342663"/>
                  </a:lnTo>
                  <a:lnTo>
                    <a:pt x="316025" y="1369979"/>
                  </a:lnTo>
                  <a:lnTo>
                    <a:pt x="352951" y="1395525"/>
                  </a:lnTo>
                  <a:lnTo>
                    <a:pt x="391423" y="1419228"/>
                  </a:lnTo>
                  <a:lnTo>
                    <a:pt x="431361" y="1441016"/>
                  </a:lnTo>
                  <a:lnTo>
                    <a:pt x="472687" y="1460817"/>
                  </a:lnTo>
                  <a:lnTo>
                    <a:pt x="515321" y="1478559"/>
                  </a:lnTo>
                  <a:lnTo>
                    <a:pt x="559185" y="1494169"/>
                  </a:lnTo>
                  <a:lnTo>
                    <a:pt x="604198" y="1507576"/>
                  </a:lnTo>
                  <a:lnTo>
                    <a:pt x="650282" y="1518707"/>
                  </a:lnTo>
                  <a:lnTo>
                    <a:pt x="697359" y="1527490"/>
                  </a:lnTo>
                  <a:lnTo>
                    <a:pt x="745348" y="1533853"/>
                  </a:lnTo>
                  <a:lnTo>
                    <a:pt x="794170" y="1537724"/>
                  </a:lnTo>
                  <a:lnTo>
                    <a:pt x="843747" y="1539030"/>
                  </a:lnTo>
                  <a:lnTo>
                    <a:pt x="893328" y="1537724"/>
                  </a:lnTo>
                  <a:lnTo>
                    <a:pt x="942154" y="1533853"/>
                  </a:lnTo>
                  <a:lnTo>
                    <a:pt x="990146" y="1527490"/>
                  </a:lnTo>
                  <a:lnTo>
                    <a:pt x="1037226" y="1518707"/>
                  </a:lnTo>
                  <a:lnTo>
                    <a:pt x="1083313" y="1507576"/>
                  </a:lnTo>
                  <a:lnTo>
                    <a:pt x="1128329" y="1494169"/>
                  </a:lnTo>
                  <a:lnTo>
                    <a:pt x="1172196" y="1478559"/>
                  </a:lnTo>
                  <a:lnTo>
                    <a:pt x="1214832" y="1460817"/>
                  </a:lnTo>
                  <a:lnTo>
                    <a:pt x="1256160" y="1441016"/>
                  </a:lnTo>
                  <a:lnTo>
                    <a:pt x="1296101" y="1419228"/>
                  </a:lnTo>
                  <a:lnTo>
                    <a:pt x="1334574" y="1395525"/>
                  </a:lnTo>
                  <a:lnTo>
                    <a:pt x="1371502" y="1369979"/>
                  </a:lnTo>
                  <a:lnTo>
                    <a:pt x="1406805" y="1342663"/>
                  </a:lnTo>
                  <a:lnTo>
                    <a:pt x="1440404" y="1313649"/>
                  </a:lnTo>
                  <a:lnTo>
                    <a:pt x="1472219" y="1283008"/>
                  </a:lnTo>
                  <a:lnTo>
                    <a:pt x="1502172" y="1250813"/>
                  </a:lnTo>
                  <a:lnTo>
                    <a:pt x="1530183" y="1217136"/>
                  </a:lnTo>
                  <a:lnTo>
                    <a:pt x="1556174" y="1182050"/>
                  </a:lnTo>
                  <a:lnTo>
                    <a:pt x="1580065" y="1145626"/>
                  </a:lnTo>
                  <a:lnTo>
                    <a:pt x="1601777" y="1107937"/>
                  </a:lnTo>
                  <a:lnTo>
                    <a:pt x="1621231" y="1069055"/>
                  </a:lnTo>
                  <a:lnTo>
                    <a:pt x="1638348" y="1029052"/>
                  </a:lnTo>
                  <a:lnTo>
                    <a:pt x="1653049" y="988000"/>
                  </a:lnTo>
                  <a:lnTo>
                    <a:pt x="1665254" y="945971"/>
                  </a:lnTo>
                  <a:lnTo>
                    <a:pt x="1674884" y="903038"/>
                  </a:lnTo>
                  <a:lnTo>
                    <a:pt x="1681861" y="859273"/>
                  </a:lnTo>
                  <a:lnTo>
                    <a:pt x="1686106" y="814747"/>
                  </a:lnTo>
                  <a:lnTo>
                    <a:pt x="1687538" y="769534"/>
                  </a:lnTo>
                  <a:lnTo>
                    <a:pt x="1686106" y="724316"/>
                  </a:lnTo>
                  <a:lnTo>
                    <a:pt x="1681861" y="679787"/>
                  </a:lnTo>
                  <a:lnTo>
                    <a:pt x="1674884" y="636019"/>
                  </a:lnTo>
                  <a:lnTo>
                    <a:pt x="1665254" y="593083"/>
                  </a:lnTo>
                  <a:lnTo>
                    <a:pt x="1653049" y="551051"/>
                  </a:lnTo>
                  <a:lnTo>
                    <a:pt x="1638348" y="509996"/>
                  </a:lnTo>
                  <a:lnTo>
                    <a:pt x="1621231" y="469991"/>
                  </a:lnTo>
                  <a:lnTo>
                    <a:pt x="1601777" y="431106"/>
                  </a:lnTo>
                  <a:lnTo>
                    <a:pt x="1580065" y="393415"/>
                  </a:lnTo>
                  <a:lnTo>
                    <a:pt x="1556174" y="356990"/>
                  </a:lnTo>
                  <a:lnTo>
                    <a:pt x="1530183" y="321902"/>
                  </a:lnTo>
                  <a:lnTo>
                    <a:pt x="1502172" y="288224"/>
                  </a:lnTo>
                  <a:lnTo>
                    <a:pt x="1472219" y="256028"/>
                  </a:lnTo>
                  <a:lnTo>
                    <a:pt x="1440404" y="225386"/>
                  </a:lnTo>
                  <a:lnTo>
                    <a:pt x="1406805" y="196370"/>
                  </a:lnTo>
                  <a:lnTo>
                    <a:pt x="1371502" y="169053"/>
                  </a:lnTo>
                  <a:lnTo>
                    <a:pt x="1334574" y="143507"/>
                  </a:lnTo>
                  <a:lnTo>
                    <a:pt x="1296101" y="119804"/>
                  </a:lnTo>
                  <a:lnTo>
                    <a:pt x="1256160" y="98015"/>
                  </a:lnTo>
                  <a:lnTo>
                    <a:pt x="1214832" y="78214"/>
                  </a:lnTo>
                  <a:lnTo>
                    <a:pt x="1172196" y="60471"/>
                  </a:lnTo>
                  <a:lnTo>
                    <a:pt x="1128329" y="44861"/>
                  </a:lnTo>
                  <a:lnTo>
                    <a:pt x="1083313" y="31454"/>
                  </a:lnTo>
                  <a:lnTo>
                    <a:pt x="1037226" y="20323"/>
                  </a:lnTo>
                  <a:lnTo>
                    <a:pt x="990146" y="11540"/>
                  </a:lnTo>
                  <a:lnTo>
                    <a:pt x="942154" y="5177"/>
                  </a:lnTo>
                  <a:lnTo>
                    <a:pt x="893328" y="1306"/>
                  </a:lnTo>
                  <a:lnTo>
                    <a:pt x="843747" y="0"/>
                  </a:lnTo>
                  <a:close/>
                </a:path>
              </a:pathLst>
            </a:custGeom>
            <a:solidFill>
              <a:srgbClr val="D1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8283" y="991336"/>
              <a:ext cx="1687830" cy="1539240"/>
            </a:xfrm>
            <a:custGeom>
              <a:avLst/>
              <a:gdLst/>
              <a:ahLst/>
              <a:cxnLst/>
              <a:rect l="l" t="t" r="r" b="b"/>
              <a:pathLst>
                <a:path w="1687830" h="1539239">
                  <a:moveTo>
                    <a:pt x="1687538" y="769534"/>
                  </a:moveTo>
                  <a:lnTo>
                    <a:pt x="1686106" y="724316"/>
                  </a:lnTo>
                  <a:lnTo>
                    <a:pt x="1681861" y="679787"/>
                  </a:lnTo>
                  <a:lnTo>
                    <a:pt x="1674884" y="636019"/>
                  </a:lnTo>
                  <a:lnTo>
                    <a:pt x="1665254" y="593083"/>
                  </a:lnTo>
                  <a:lnTo>
                    <a:pt x="1653049" y="551051"/>
                  </a:lnTo>
                  <a:lnTo>
                    <a:pt x="1638348" y="509996"/>
                  </a:lnTo>
                  <a:lnTo>
                    <a:pt x="1621231" y="469991"/>
                  </a:lnTo>
                  <a:lnTo>
                    <a:pt x="1601777" y="431106"/>
                  </a:lnTo>
                  <a:lnTo>
                    <a:pt x="1580065" y="393415"/>
                  </a:lnTo>
                  <a:lnTo>
                    <a:pt x="1556174" y="356990"/>
                  </a:lnTo>
                  <a:lnTo>
                    <a:pt x="1530183" y="321902"/>
                  </a:lnTo>
                  <a:lnTo>
                    <a:pt x="1502172" y="288224"/>
                  </a:lnTo>
                  <a:lnTo>
                    <a:pt x="1472219" y="256028"/>
                  </a:lnTo>
                  <a:lnTo>
                    <a:pt x="1440404" y="225386"/>
                  </a:lnTo>
                  <a:lnTo>
                    <a:pt x="1406805" y="196370"/>
                  </a:lnTo>
                  <a:lnTo>
                    <a:pt x="1371502" y="169053"/>
                  </a:lnTo>
                  <a:lnTo>
                    <a:pt x="1334574" y="143507"/>
                  </a:lnTo>
                  <a:lnTo>
                    <a:pt x="1296101" y="119804"/>
                  </a:lnTo>
                  <a:lnTo>
                    <a:pt x="1256160" y="98015"/>
                  </a:lnTo>
                  <a:lnTo>
                    <a:pt x="1214832" y="78214"/>
                  </a:lnTo>
                  <a:lnTo>
                    <a:pt x="1172196" y="60471"/>
                  </a:lnTo>
                  <a:lnTo>
                    <a:pt x="1128329" y="44861"/>
                  </a:lnTo>
                  <a:lnTo>
                    <a:pt x="1083313" y="31454"/>
                  </a:lnTo>
                  <a:lnTo>
                    <a:pt x="1037226" y="20323"/>
                  </a:lnTo>
                  <a:lnTo>
                    <a:pt x="990146" y="11540"/>
                  </a:lnTo>
                  <a:lnTo>
                    <a:pt x="942154" y="5177"/>
                  </a:lnTo>
                  <a:lnTo>
                    <a:pt x="893328" y="1306"/>
                  </a:lnTo>
                  <a:lnTo>
                    <a:pt x="843747" y="0"/>
                  </a:lnTo>
                  <a:lnTo>
                    <a:pt x="794170" y="1306"/>
                  </a:lnTo>
                  <a:lnTo>
                    <a:pt x="745348" y="5177"/>
                  </a:lnTo>
                  <a:lnTo>
                    <a:pt x="697359" y="11540"/>
                  </a:lnTo>
                  <a:lnTo>
                    <a:pt x="650282" y="20323"/>
                  </a:lnTo>
                  <a:lnTo>
                    <a:pt x="604198" y="31454"/>
                  </a:lnTo>
                  <a:lnTo>
                    <a:pt x="559185" y="44861"/>
                  </a:lnTo>
                  <a:lnTo>
                    <a:pt x="515321" y="60471"/>
                  </a:lnTo>
                  <a:lnTo>
                    <a:pt x="472687" y="78214"/>
                  </a:lnTo>
                  <a:lnTo>
                    <a:pt x="431361" y="98015"/>
                  </a:lnTo>
                  <a:lnTo>
                    <a:pt x="391423" y="119804"/>
                  </a:lnTo>
                  <a:lnTo>
                    <a:pt x="352951" y="143507"/>
                  </a:lnTo>
                  <a:lnTo>
                    <a:pt x="316025" y="169053"/>
                  </a:lnTo>
                  <a:lnTo>
                    <a:pt x="280724" y="196370"/>
                  </a:lnTo>
                  <a:lnTo>
                    <a:pt x="247126" y="225386"/>
                  </a:lnTo>
                  <a:lnTo>
                    <a:pt x="215312" y="256028"/>
                  </a:lnTo>
                  <a:lnTo>
                    <a:pt x="185360" y="288224"/>
                  </a:lnTo>
                  <a:lnTo>
                    <a:pt x="157350" y="321902"/>
                  </a:lnTo>
                  <a:lnTo>
                    <a:pt x="131360" y="356990"/>
                  </a:lnTo>
                  <a:lnTo>
                    <a:pt x="107470" y="393415"/>
                  </a:lnTo>
                  <a:lnTo>
                    <a:pt x="85758" y="431106"/>
                  </a:lnTo>
                  <a:lnTo>
                    <a:pt x="66305" y="469991"/>
                  </a:lnTo>
                  <a:lnTo>
                    <a:pt x="49189" y="509996"/>
                  </a:lnTo>
                  <a:lnTo>
                    <a:pt x="34488" y="551051"/>
                  </a:lnTo>
                  <a:lnTo>
                    <a:pt x="22283" y="593083"/>
                  </a:lnTo>
                  <a:lnTo>
                    <a:pt x="12653" y="636019"/>
                  </a:lnTo>
                  <a:lnTo>
                    <a:pt x="5676" y="679787"/>
                  </a:lnTo>
                  <a:lnTo>
                    <a:pt x="1432" y="724316"/>
                  </a:lnTo>
                  <a:lnTo>
                    <a:pt x="0" y="769534"/>
                  </a:lnTo>
                  <a:lnTo>
                    <a:pt x="1432" y="814747"/>
                  </a:lnTo>
                  <a:lnTo>
                    <a:pt x="5676" y="859273"/>
                  </a:lnTo>
                  <a:lnTo>
                    <a:pt x="12653" y="903038"/>
                  </a:lnTo>
                  <a:lnTo>
                    <a:pt x="22283" y="945971"/>
                  </a:lnTo>
                  <a:lnTo>
                    <a:pt x="34488" y="988000"/>
                  </a:lnTo>
                  <a:lnTo>
                    <a:pt x="49189" y="1029051"/>
                  </a:lnTo>
                  <a:lnTo>
                    <a:pt x="66305" y="1069055"/>
                  </a:lnTo>
                  <a:lnTo>
                    <a:pt x="85758" y="1107937"/>
                  </a:lnTo>
                  <a:lnTo>
                    <a:pt x="107470" y="1145626"/>
                  </a:lnTo>
                  <a:lnTo>
                    <a:pt x="131360" y="1182050"/>
                  </a:lnTo>
                  <a:lnTo>
                    <a:pt x="157350" y="1217136"/>
                  </a:lnTo>
                  <a:lnTo>
                    <a:pt x="185360" y="1250813"/>
                  </a:lnTo>
                  <a:lnTo>
                    <a:pt x="215312" y="1283007"/>
                  </a:lnTo>
                  <a:lnTo>
                    <a:pt x="247126" y="1313648"/>
                  </a:lnTo>
                  <a:lnTo>
                    <a:pt x="280724" y="1342663"/>
                  </a:lnTo>
                  <a:lnTo>
                    <a:pt x="316025" y="1369979"/>
                  </a:lnTo>
                  <a:lnTo>
                    <a:pt x="352951" y="1395525"/>
                  </a:lnTo>
                  <a:lnTo>
                    <a:pt x="391423" y="1419228"/>
                  </a:lnTo>
                  <a:lnTo>
                    <a:pt x="431361" y="1441016"/>
                  </a:lnTo>
                  <a:lnTo>
                    <a:pt x="472687" y="1460817"/>
                  </a:lnTo>
                  <a:lnTo>
                    <a:pt x="515321" y="1478559"/>
                  </a:lnTo>
                  <a:lnTo>
                    <a:pt x="559185" y="1494169"/>
                  </a:lnTo>
                  <a:lnTo>
                    <a:pt x="604198" y="1507576"/>
                  </a:lnTo>
                  <a:lnTo>
                    <a:pt x="650282" y="1518707"/>
                  </a:lnTo>
                  <a:lnTo>
                    <a:pt x="697359" y="1527490"/>
                  </a:lnTo>
                  <a:lnTo>
                    <a:pt x="745348" y="1533853"/>
                  </a:lnTo>
                  <a:lnTo>
                    <a:pt x="794170" y="1537724"/>
                  </a:lnTo>
                  <a:lnTo>
                    <a:pt x="843747" y="1539030"/>
                  </a:lnTo>
                  <a:lnTo>
                    <a:pt x="893328" y="1537724"/>
                  </a:lnTo>
                  <a:lnTo>
                    <a:pt x="942154" y="1533853"/>
                  </a:lnTo>
                  <a:lnTo>
                    <a:pt x="990146" y="1527490"/>
                  </a:lnTo>
                  <a:lnTo>
                    <a:pt x="1037226" y="1518707"/>
                  </a:lnTo>
                  <a:lnTo>
                    <a:pt x="1083313" y="1507576"/>
                  </a:lnTo>
                  <a:lnTo>
                    <a:pt x="1128329" y="1494169"/>
                  </a:lnTo>
                  <a:lnTo>
                    <a:pt x="1172196" y="1478559"/>
                  </a:lnTo>
                  <a:lnTo>
                    <a:pt x="1214832" y="1460817"/>
                  </a:lnTo>
                  <a:lnTo>
                    <a:pt x="1256160" y="1441016"/>
                  </a:lnTo>
                  <a:lnTo>
                    <a:pt x="1296101" y="1419228"/>
                  </a:lnTo>
                  <a:lnTo>
                    <a:pt x="1334574" y="1395525"/>
                  </a:lnTo>
                  <a:lnTo>
                    <a:pt x="1371502" y="1369979"/>
                  </a:lnTo>
                  <a:lnTo>
                    <a:pt x="1406805" y="1342663"/>
                  </a:lnTo>
                  <a:lnTo>
                    <a:pt x="1440404" y="1313649"/>
                  </a:lnTo>
                  <a:lnTo>
                    <a:pt x="1472219" y="1283008"/>
                  </a:lnTo>
                  <a:lnTo>
                    <a:pt x="1502172" y="1250813"/>
                  </a:lnTo>
                  <a:lnTo>
                    <a:pt x="1530183" y="1217136"/>
                  </a:lnTo>
                  <a:lnTo>
                    <a:pt x="1556174" y="1182050"/>
                  </a:lnTo>
                  <a:lnTo>
                    <a:pt x="1580065" y="1145626"/>
                  </a:lnTo>
                  <a:lnTo>
                    <a:pt x="1601777" y="1107937"/>
                  </a:lnTo>
                  <a:lnTo>
                    <a:pt x="1621231" y="1069055"/>
                  </a:lnTo>
                  <a:lnTo>
                    <a:pt x="1638348" y="1029052"/>
                  </a:lnTo>
                  <a:lnTo>
                    <a:pt x="1653049" y="988000"/>
                  </a:lnTo>
                  <a:lnTo>
                    <a:pt x="1665254" y="945971"/>
                  </a:lnTo>
                  <a:lnTo>
                    <a:pt x="1674884" y="903038"/>
                  </a:lnTo>
                  <a:lnTo>
                    <a:pt x="1681861" y="859273"/>
                  </a:lnTo>
                  <a:lnTo>
                    <a:pt x="1686106" y="814747"/>
                  </a:lnTo>
                  <a:lnTo>
                    <a:pt x="1687538" y="76953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87001" y="1475712"/>
            <a:ext cx="1084580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26800"/>
              </a:lnSpc>
            </a:pPr>
            <a:r>
              <a:rPr sz="1050" b="1" dirty="0">
                <a:latin typeface="Calibri"/>
                <a:cs typeface="Calibri"/>
              </a:rPr>
              <a:t>Our</a:t>
            </a:r>
            <a:r>
              <a:rPr sz="1050" b="1" spc="-15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world</a:t>
            </a:r>
            <a:r>
              <a:rPr sz="1050" b="1" spc="-10" dirty="0">
                <a:latin typeface="Calibri"/>
                <a:cs typeface="Calibri"/>
              </a:rPr>
              <a:t> </a:t>
            </a:r>
            <a:r>
              <a:rPr sz="1050" b="1" dirty="0">
                <a:latin typeface="Calibri"/>
                <a:cs typeface="Calibri"/>
              </a:rPr>
              <a:t>is</a:t>
            </a:r>
            <a:r>
              <a:rPr sz="1050" b="1" spc="-10" dirty="0">
                <a:latin typeface="Calibri"/>
                <a:cs typeface="Calibri"/>
              </a:rPr>
              <a:t> better </a:t>
            </a:r>
            <a:r>
              <a:rPr sz="1050" b="1" dirty="0">
                <a:latin typeface="Calibri"/>
                <a:cs typeface="Calibri"/>
              </a:rPr>
              <a:t>described</a:t>
            </a:r>
            <a:r>
              <a:rPr sz="1050" b="1" spc="-10" dirty="0">
                <a:latin typeface="Calibri"/>
                <a:cs typeface="Calibri"/>
              </a:rPr>
              <a:t> </a:t>
            </a:r>
            <a:r>
              <a:rPr sz="1050" b="1" spc="-20" dirty="0">
                <a:latin typeface="Calibri"/>
                <a:cs typeface="Calibri"/>
              </a:rPr>
              <a:t>with </a:t>
            </a:r>
            <a:r>
              <a:rPr sz="1050" b="1" spc="-10" dirty="0">
                <a:latin typeface="Calibri"/>
                <a:cs typeface="Calibri"/>
              </a:rPr>
              <a:t>fuzzily!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Concept</a:t>
            </a:r>
            <a:r>
              <a:rPr spc="75" dirty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dirty="0"/>
              <a:t>fuzzy</a:t>
            </a:r>
            <a:r>
              <a:rPr spc="80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970" y="906804"/>
            <a:ext cx="695325" cy="164465"/>
          </a:xfrm>
          <a:prstGeom prst="rect">
            <a:avLst/>
          </a:prstGeom>
          <a:ln w="5236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265"/>
              </a:spcBef>
            </a:pPr>
            <a:r>
              <a:rPr sz="600" dirty="0">
                <a:latin typeface="Segoe UI"/>
                <a:cs typeface="Segoe UI"/>
              </a:rPr>
              <a:t>Fuzzy</a:t>
            </a:r>
            <a:r>
              <a:rPr sz="600" spc="-5" dirty="0">
                <a:latin typeface="Segoe UI"/>
                <a:cs typeface="Segoe UI"/>
              </a:rPr>
              <a:t> </a:t>
            </a:r>
            <a:r>
              <a:rPr sz="600" spc="-10" dirty="0">
                <a:latin typeface="Segoe UI"/>
                <a:cs typeface="Segoe UI"/>
              </a:rPr>
              <a:t>element(s)</a:t>
            </a:r>
            <a:endParaRPr sz="6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970" y="1237952"/>
            <a:ext cx="695325" cy="164465"/>
          </a:xfrm>
          <a:prstGeom prst="rect">
            <a:avLst/>
          </a:prstGeom>
          <a:ln w="5236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270"/>
              </a:spcBef>
            </a:pPr>
            <a:r>
              <a:rPr sz="600" dirty="0">
                <a:latin typeface="Segoe UI"/>
                <a:cs typeface="Segoe UI"/>
              </a:rPr>
              <a:t>Fuzzy</a:t>
            </a:r>
            <a:r>
              <a:rPr sz="600" spc="5" dirty="0">
                <a:latin typeface="Segoe UI"/>
                <a:cs typeface="Segoe UI"/>
              </a:rPr>
              <a:t> </a:t>
            </a:r>
            <a:r>
              <a:rPr sz="600" spc="-10" dirty="0">
                <a:latin typeface="Segoe UI"/>
                <a:cs typeface="Segoe UI"/>
              </a:rPr>
              <a:t>set(s)</a:t>
            </a:r>
            <a:endParaRPr sz="6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4596" y="1571578"/>
            <a:ext cx="557530" cy="171450"/>
          </a:xfrm>
          <a:prstGeom prst="rect">
            <a:avLst/>
          </a:prstGeom>
          <a:ln w="5236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265"/>
              </a:spcBef>
            </a:pPr>
            <a:r>
              <a:rPr sz="600" dirty="0">
                <a:latin typeface="Segoe UI"/>
                <a:cs typeface="Segoe UI"/>
              </a:rPr>
              <a:t>Fuzzy</a:t>
            </a:r>
            <a:r>
              <a:rPr sz="600" spc="-5" dirty="0">
                <a:latin typeface="Segoe UI"/>
                <a:cs typeface="Segoe UI"/>
              </a:rPr>
              <a:t> </a:t>
            </a:r>
            <a:r>
              <a:rPr sz="600" spc="-10" dirty="0">
                <a:latin typeface="Segoe UI"/>
                <a:cs typeface="Segoe UI"/>
              </a:rPr>
              <a:t>rule(s)</a:t>
            </a:r>
            <a:endParaRPr sz="6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5783" y="1906443"/>
            <a:ext cx="889000" cy="270510"/>
          </a:xfrm>
          <a:prstGeom prst="rect">
            <a:avLst/>
          </a:prstGeom>
          <a:ln w="5236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48920" marR="102870" indent="-135255">
              <a:lnSpc>
                <a:spcPct val="112000"/>
              </a:lnSpc>
              <a:spcBef>
                <a:spcPts val="175"/>
              </a:spcBef>
            </a:pPr>
            <a:r>
              <a:rPr sz="600" dirty="0">
                <a:latin typeface="Segoe UI"/>
                <a:cs typeface="Segoe UI"/>
              </a:rPr>
              <a:t>Fuzzy</a:t>
            </a:r>
            <a:r>
              <a:rPr sz="600" spc="-10" dirty="0">
                <a:latin typeface="Segoe UI"/>
                <a:cs typeface="Segoe UI"/>
              </a:rPr>
              <a:t> implication(s)</a:t>
            </a:r>
            <a:r>
              <a:rPr sz="600" spc="500" dirty="0">
                <a:latin typeface="Segoe UI"/>
                <a:cs typeface="Segoe UI"/>
              </a:rPr>
              <a:t> </a:t>
            </a:r>
            <a:r>
              <a:rPr sz="600" spc="-10" dirty="0">
                <a:latin typeface="Segoe UI"/>
                <a:cs typeface="Segoe UI"/>
              </a:rPr>
              <a:t>(Inferences)</a:t>
            </a:r>
            <a:endParaRPr sz="6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6970" y="2424223"/>
            <a:ext cx="586740" cy="164465"/>
          </a:xfrm>
          <a:prstGeom prst="rect">
            <a:avLst/>
          </a:prstGeom>
          <a:ln w="5236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70"/>
              </a:spcBef>
            </a:pPr>
            <a:r>
              <a:rPr sz="600" dirty="0">
                <a:latin typeface="Segoe UI"/>
                <a:cs typeface="Segoe UI"/>
              </a:rPr>
              <a:t>Fuzzy</a:t>
            </a:r>
            <a:r>
              <a:rPr sz="600" spc="-10" dirty="0">
                <a:latin typeface="Segoe UI"/>
                <a:cs typeface="Segoe UI"/>
              </a:rPr>
              <a:t> system</a:t>
            </a:r>
            <a:endParaRPr sz="6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6635" y="2105049"/>
            <a:ext cx="171450" cy="777875"/>
          </a:xfrm>
          <a:prstGeom prst="rect">
            <a:avLst/>
          </a:prstGeom>
          <a:ln w="5236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7785" marR="48260" indent="-1905" algn="just">
              <a:lnSpc>
                <a:spcPct val="128699"/>
              </a:lnSpc>
              <a:spcBef>
                <a:spcPts val="65"/>
              </a:spcBef>
            </a:pPr>
            <a:r>
              <a:rPr sz="600" b="1" spc="-50" dirty="0">
                <a:latin typeface="Segoe UI"/>
                <a:cs typeface="Segoe UI"/>
              </a:rPr>
              <a:t>O</a:t>
            </a:r>
            <a:r>
              <a:rPr sz="600" b="1" spc="500" dirty="0">
                <a:latin typeface="Segoe UI"/>
                <a:cs typeface="Segoe UI"/>
              </a:rPr>
              <a:t> </a:t>
            </a:r>
            <a:r>
              <a:rPr sz="600" b="1" spc="-50" dirty="0">
                <a:latin typeface="Segoe UI"/>
                <a:cs typeface="Segoe UI"/>
              </a:rPr>
              <a:t>U</a:t>
            </a:r>
            <a:r>
              <a:rPr sz="600" b="1" spc="500" dirty="0">
                <a:latin typeface="Segoe UI"/>
                <a:cs typeface="Segoe UI"/>
              </a:rPr>
              <a:t> </a:t>
            </a:r>
            <a:r>
              <a:rPr sz="600" b="1" spc="-50" dirty="0">
                <a:latin typeface="Segoe UI"/>
                <a:cs typeface="Segoe UI"/>
              </a:rPr>
              <a:t>T</a:t>
            </a:r>
            <a:r>
              <a:rPr sz="600" b="1" spc="500" dirty="0">
                <a:latin typeface="Segoe UI"/>
                <a:cs typeface="Segoe UI"/>
              </a:rPr>
              <a:t> </a:t>
            </a:r>
            <a:r>
              <a:rPr sz="600" b="1" spc="-50" dirty="0">
                <a:latin typeface="Segoe UI"/>
                <a:cs typeface="Segoe UI"/>
              </a:rPr>
              <a:t>P</a:t>
            </a:r>
            <a:r>
              <a:rPr sz="600" b="1" spc="500" dirty="0">
                <a:latin typeface="Segoe UI"/>
                <a:cs typeface="Segoe UI"/>
              </a:rPr>
              <a:t> </a:t>
            </a:r>
            <a:r>
              <a:rPr sz="600" b="1" spc="-50" dirty="0">
                <a:latin typeface="Segoe UI"/>
                <a:cs typeface="Segoe UI"/>
              </a:rPr>
              <a:t>U</a:t>
            </a:r>
            <a:r>
              <a:rPr sz="600" b="1" spc="500" dirty="0">
                <a:latin typeface="Segoe UI"/>
                <a:cs typeface="Segoe UI"/>
              </a:rPr>
              <a:t> </a:t>
            </a:r>
            <a:r>
              <a:rPr sz="600" b="1" spc="-50" dirty="0">
                <a:latin typeface="Segoe UI"/>
                <a:cs typeface="Segoe UI"/>
              </a:rPr>
              <a:t>T</a:t>
            </a:r>
            <a:endParaRPr sz="6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150" y="756507"/>
            <a:ext cx="171450" cy="1668145"/>
          </a:xfrm>
          <a:prstGeom prst="rect">
            <a:avLst/>
          </a:prstGeom>
          <a:ln w="523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600">
              <a:latin typeface="Times New Roman"/>
              <a:cs typeface="Times New Roman"/>
            </a:endParaRPr>
          </a:p>
          <a:p>
            <a:pPr marL="55244" marR="46355" indent="17145" algn="just">
              <a:lnSpc>
                <a:spcPct val="128800"/>
              </a:lnSpc>
              <a:spcBef>
                <a:spcPts val="5"/>
              </a:spcBef>
            </a:pPr>
            <a:r>
              <a:rPr sz="600" b="1" spc="-50" dirty="0">
                <a:latin typeface="Segoe UI"/>
                <a:cs typeface="Segoe UI"/>
              </a:rPr>
              <a:t>I</a:t>
            </a:r>
            <a:r>
              <a:rPr sz="600" b="1" spc="500" dirty="0">
                <a:latin typeface="Segoe UI"/>
                <a:cs typeface="Segoe UI"/>
              </a:rPr>
              <a:t> </a:t>
            </a:r>
            <a:r>
              <a:rPr sz="600" b="1" spc="-50" dirty="0">
                <a:latin typeface="Segoe UI"/>
                <a:cs typeface="Segoe UI"/>
              </a:rPr>
              <a:t>N</a:t>
            </a:r>
            <a:r>
              <a:rPr sz="600" b="1" spc="500" dirty="0">
                <a:latin typeface="Segoe UI"/>
                <a:cs typeface="Segoe UI"/>
              </a:rPr>
              <a:t> </a:t>
            </a:r>
            <a:r>
              <a:rPr sz="600" b="1" spc="-50" dirty="0">
                <a:latin typeface="Segoe UI"/>
                <a:cs typeface="Segoe UI"/>
              </a:rPr>
              <a:t>P</a:t>
            </a:r>
            <a:r>
              <a:rPr sz="600" b="1" spc="500" dirty="0">
                <a:latin typeface="Segoe UI"/>
                <a:cs typeface="Segoe UI"/>
              </a:rPr>
              <a:t> </a:t>
            </a:r>
            <a:r>
              <a:rPr sz="600" b="1" spc="-50" dirty="0">
                <a:latin typeface="Segoe UI"/>
                <a:cs typeface="Segoe UI"/>
              </a:rPr>
              <a:t>U</a:t>
            </a:r>
            <a:r>
              <a:rPr sz="600" b="1" spc="500" dirty="0">
                <a:latin typeface="Segoe UI"/>
                <a:cs typeface="Segoe UI"/>
              </a:rPr>
              <a:t> </a:t>
            </a:r>
            <a:r>
              <a:rPr sz="600" b="1" spc="-50" dirty="0">
                <a:latin typeface="Segoe UI"/>
                <a:cs typeface="Segoe UI"/>
              </a:rPr>
              <a:t>T</a:t>
            </a:r>
            <a:endParaRPr sz="6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2789" y="969565"/>
            <a:ext cx="364490" cy="42545"/>
          </a:xfrm>
          <a:custGeom>
            <a:avLst/>
            <a:gdLst/>
            <a:ahLst/>
            <a:cxnLst/>
            <a:rect l="l" t="t" r="r" b="b"/>
            <a:pathLst>
              <a:path w="364490" h="42544">
                <a:moveTo>
                  <a:pt x="358105" y="17341"/>
                </a:moveTo>
                <a:lnTo>
                  <a:pt x="331148" y="17341"/>
                </a:lnTo>
                <a:lnTo>
                  <a:pt x="332387" y="18993"/>
                </a:lnTo>
                <a:lnTo>
                  <a:pt x="332800" y="21058"/>
                </a:lnTo>
                <a:lnTo>
                  <a:pt x="332800" y="22709"/>
                </a:lnTo>
                <a:lnTo>
                  <a:pt x="331148" y="24361"/>
                </a:lnTo>
                <a:lnTo>
                  <a:pt x="329083" y="24361"/>
                </a:lnTo>
                <a:lnTo>
                  <a:pt x="322132" y="24502"/>
                </a:lnTo>
                <a:lnTo>
                  <a:pt x="322477" y="42116"/>
                </a:lnTo>
                <a:lnTo>
                  <a:pt x="364180" y="20232"/>
                </a:lnTo>
                <a:lnTo>
                  <a:pt x="358105" y="17341"/>
                </a:lnTo>
                <a:close/>
              </a:path>
              <a:path w="364490" h="42544">
                <a:moveTo>
                  <a:pt x="321994" y="17494"/>
                </a:moveTo>
                <a:lnTo>
                  <a:pt x="3303" y="24361"/>
                </a:lnTo>
                <a:lnTo>
                  <a:pt x="1651" y="24361"/>
                </a:lnTo>
                <a:lnTo>
                  <a:pt x="0" y="26012"/>
                </a:lnTo>
                <a:lnTo>
                  <a:pt x="0" y="29729"/>
                </a:lnTo>
                <a:lnTo>
                  <a:pt x="1651" y="31380"/>
                </a:lnTo>
                <a:lnTo>
                  <a:pt x="3716" y="30967"/>
                </a:lnTo>
                <a:lnTo>
                  <a:pt x="322132" y="24502"/>
                </a:lnTo>
                <a:lnTo>
                  <a:pt x="322024" y="18993"/>
                </a:lnTo>
                <a:lnTo>
                  <a:pt x="321994" y="17494"/>
                </a:lnTo>
                <a:close/>
              </a:path>
              <a:path w="364490" h="42544">
                <a:moveTo>
                  <a:pt x="331148" y="17341"/>
                </a:moveTo>
                <a:lnTo>
                  <a:pt x="329083" y="17341"/>
                </a:lnTo>
                <a:lnTo>
                  <a:pt x="321994" y="17494"/>
                </a:lnTo>
                <a:lnTo>
                  <a:pt x="322024" y="18993"/>
                </a:lnTo>
                <a:lnTo>
                  <a:pt x="322132" y="24502"/>
                </a:lnTo>
                <a:lnTo>
                  <a:pt x="329083" y="24361"/>
                </a:lnTo>
                <a:lnTo>
                  <a:pt x="331148" y="24361"/>
                </a:lnTo>
                <a:lnTo>
                  <a:pt x="332800" y="22709"/>
                </a:lnTo>
                <a:lnTo>
                  <a:pt x="332800" y="21058"/>
                </a:lnTo>
                <a:lnTo>
                  <a:pt x="332387" y="18993"/>
                </a:lnTo>
                <a:lnTo>
                  <a:pt x="331262" y="17494"/>
                </a:lnTo>
                <a:lnTo>
                  <a:pt x="331148" y="17341"/>
                </a:lnTo>
                <a:close/>
              </a:path>
              <a:path w="364490" h="42544">
                <a:moveTo>
                  <a:pt x="321651" y="0"/>
                </a:moveTo>
                <a:lnTo>
                  <a:pt x="321991" y="17341"/>
                </a:lnTo>
                <a:lnTo>
                  <a:pt x="321994" y="17494"/>
                </a:lnTo>
                <a:lnTo>
                  <a:pt x="329083" y="17341"/>
                </a:lnTo>
                <a:lnTo>
                  <a:pt x="358105" y="17341"/>
                </a:lnTo>
                <a:lnTo>
                  <a:pt x="321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2789" y="1297410"/>
            <a:ext cx="364490" cy="41910"/>
          </a:xfrm>
          <a:custGeom>
            <a:avLst/>
            <a:gdLst/>
            <a:ahLst/>
            <a:cxnLst/>
            <a:rect l="l" t="t" r="r" b="b"/>
            <a:pathLst>
              <a:path w="364490" h="41909">
                <a:moveTo>
                  <a:pt x="322064" y="0"/>
                </a:moveTo>
                <a:lnTo>
                  <a:pt x="322064" y="41703"/>
                </a:lnTo>
                <a:lnTo>
                  <a:pt x="357442" y="24361"/>
                </a:lnTo>
                <a:lnTo>
                  <a:pt x="331148" y="24361"/>
                </a:lnTo>
                <a:lnTo>
                  <a:pt x="332800" y="22709"/>
                </a:lnTo>
                <a:lnTo>
                  <a:pt x="332800" y="18993"/>
                </a:lnTo>
                <a:lnTo>
                  <a:pt x="331148" y="17341"/>
                </a:lnTo>
                <a:lnTo>
                  <a:pt x="356748" y="17341"/>
                </a:lnTo>
                <a:lnTo>
                  <a:pt x="322064" y="0"/>
                </a:lnTo>
                <a:close/>
              </a:path>
              <a:path w="364490" h="41909">
                <a:moveTo>
                  <a:pt x="322064" y="17341"/>
                </a:moveTo>
                <a:lnTo>
                  <a:pt x="1651" y="17341"/>
                </a:lnTo>
                <a:lnTo>
                  <a:pt x="0" y="18993"/>
                </a:lnTo>
                <a:lnTo>
                  <a:pt x="0" y="22709"/>
                </a:lnTo>
                <a:lnTo>
                  <a:pt x="1651" y="24361"/>
                </a:lnTo>
                <a:lnTo>
                  <a:pt x="322064" y="24361"/>
                </a:lnTo>
                <a:lnTo>
                  <a:pt x="322064" y="17341"/>
                </a:lnTo>
                <a:close/>
              </a:path>
              <a:path w="364490" h="41909">
                <a:moveTo>
                  <a:pt x="356748" y="17341"/>
                </a:moveTo>
                <a:lnTo>
                  <a:pt x="331148" y="17341"/>
                </a:lnTo>
                <a:lnTo>
                  <a:pt x="332800" y="18993"/>
                </a:lnTo>
                <a:lnTo>
                  <a:pt x="332800" y="22709"/>
                </a:lnTo>
                <a:lnTo>
                  <a:pt x="331148" y="24361"/>
                </a:lnTo>
                <a:lnTo>
                  <a:pt x="357442" y="24361"/>
                </a:lnTo>
                <a:lnTo>
                  <a:pt x="364180" y="21058"/>
                </a:lnTo>
                <a:lnTo>
                  <a:pt x="356748" y="17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2789" y="1636404"/>
            <a:ext cx="1082040" cy="42545"/>
          </a:xfrm>
          <a:custGeom>
            <a:avLst/>
            <a:gdLst/>
            <a:ahLst/>
            <a:cxnLst/>
            <a:rect l="l" t="t" r="r" b="b"/>
            <a:pathLst>
              <a:path w="1082039" h="42544">
                <a:moveTo>
                  <a:pt x="1039690" y="0"/>
                </a:moveTo>
                <a:lnTo>
                  <a:pt x="1039690" y="42116"/>
                </a:lnTo>
                <a:lnTo>
                  <a:pt x="1074374" y="24774"/>
                </a:lnTo>
                <a:lnTo>
                  <a:pt x="1048774" y="24774"/>
                </a:lnTo>
                <a:lnTo>
                  <a:pt x="1050425" y="23122"/>
                </a:lnTo>
                <a:lnTo>
                  <a:pt x="1050425" y="18993"/>
                </a:lnTo>
                <a:lnTo>
                  <a:pt x="1048774" y="17754"/>
                </a:lnTo>
                <a:lnTo>
                  <a:pt x="1075200" y="17754"/>
                </a:lnTo>
                <a:lnTo>
                  <a:pt x="1039690" y="0"/>
                </a:lnTo>
                <a:close/>
              </a:path>
              <a:path w="1082039" h="42544">
                <a:moveTo>
                  <a:pt x="1039690" y="17754"/>
                </a:moveTo>
                <a:lnTo>
                  <a:pt x="1651" y="17754"/>
                </a:lnTo>
                <a:lnTo>
                  <a:pt x="0" y="18993"/>
                </a:lnTo>
                <a:lnTo>
                  <a:pt x="0" y="23122"/>
                </a:lnTo>
                <a:lnTo>
                  <a:pt x="1651" y="24774"/>
                </a:lnTo>
                <a:lnTo>
                  <a:pt x="1039690" y="24774"/>
                </a:lnTo>
                <a:lnTo>
                  <a:pt x="1039690" y="17754"/>
                </a:lnTo>
                <a:close/>
              </a:path>
              <a:path w="1082039" h="42544">
                <a:moveTo>
                  <a:pt x="1075200" y="17754"/>
                </a:moveTo>
                <a:lnTo>
                  <a:pt x="1048774" y="17754"/>
                </a:lnTo>
                <a:lnTo>
                  <a:pt x="1050425" y="18993"/>
                </a:lnTo>
                <a:lnTo>
                  <a:pt x="1050425" y="23122"/>
                </a:lnTo>
                <a:lnTo>
                  <a:pt x="1048774" y="24774"/>
                </a:lnTo>
                <a:lnTo>
                  <a:pt x="1074374" y="24774"/>
                </a:lnTo>
                <a:lnTo>
                  <a:pt x="1081806" y="21058"/>
                </a:lnTo>
                <a:lnTo>
                  <a:pt x="1075200" y="17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2789" y="2045178"/>
            <a:ext cx="1690370" cy="42545"/>
          </a:xfrm>
          <a:custGeom>
            <a:avLst/>
            <a:gdLst/>
            <a:ahLst/>
            <a:cxnLst/>
            <a:rect l="l" t="t" r="r" b="b"/>
            <a:pathLst>
              <a:path w="1690370" h="42544">
                <a:moveTo>
                  <a:pt x="1648309" y="0"/>
                </a:moveTo>
                <a:lnTo>
                  <a:pt x="1648309" y="42116"/>
                </a:lnTo>
                <a:lnTo>
                  <a:pt x="1682653" y="24774"/>
                </a:lnTo>
                <a:lnTo>
                  <a:pt x="1656980" y="24774"/>
                </a:lnTo>
                <a:lnTo>
                  <a:pt x="1658632" y="23122"/>
                </a:lnTo>
                <a:lnTo>
                  <a:pt x="1658632" y="19406"/>
                </a:lnTo>
                <a:lnTo>
                  <a:pt x="1656980" y="17754"/>
                </a:lnTo>
                <a:lnTo>
                  <a:pt x="1683471" y="17754"/>
                </a:lnTo>
                <a:lnTo>
                  <a:pt x="1648309" y="0"/>
                </a:lnTo>
                <a:close/>
              </a:path>
              <a:path w="1690370" h="42544">
                <a:moveTo>
                  <a:pt x="1648309" y="17754"/>
                </a:moveTo>
                <a:lnTo>
                  <a:pt x="1651" y="17754"/>
                </a:lnTo>
                <a:lnTo>
                  <a:pt x="0" y="19406"/>
                </a:lnTo>
                <a:lnTo>
                  <a:pt x="0" y="23122"/>
                </a:lnTo>
                <a:lnTo>
                  <a:pt x="1651" y="24774"/>
                </a:lnTo>
                <a:lnTo>
                  <a:pt x="1648309" y="24774"/>
                </a:lnTo>
                <a:lnTo>
                  <a:pt x="1648309" y="17754"/>
                </a:lnTo>
                <a:close/>
              </a:path>
              <a:path w="1690370" h="42544">
                <a:moveTo>
                  <a:pt x="1683471" y="17754"/>
                </a:moveTo>
                <a:lnTo>
                  <a:pt x="1656980" y="17754"/>
                </a:lnTo>
                <a:lnTo>
                  <a:pt x="1658632" y="19406"/>
                </a:lnTo>
                <a:lnTo>
                  <a:pt x="1658632" y="23122"/>
                </a:lnTo>
                <a:lnTo>
                  <a:pt x="1656980" y="24774"/>
                </a:lnTo>
                <a:lnTo>
                  <a:pt x="1682653" y="24774"/>
                </a:lnTo>
                <a:lnTo>
                  <a:pt x="1690013" y="21058"/>
                </a:lnTo>
                <a:lnTo>
                  <a:pt x="1683471" y="17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6325" y="1067010"/>
            <a:ext cx="41910" cy="171450"/>
          </a:xfrm>
          <a:custGeom>
            <a:avLst/>
            <a:gdLst/>
            <a:ahLst/>
            <a:cxnLst/>
            <a:rect l="l" t="t" r="r" b="b"/>
            <a:pathLst>
              <a:path w="41909" h="171450">
                <a:moveTo>
                  <a:pt x="17341" y="128825"/>
                </a:moveTo>
                <a:lnTo>
                  <a:pt x="0" y="128825"/>
                </a:lnTo>
                <a:lnTo>
                  <a:pt x="21058" y="170941"/>
                </a:lnTo>
                <a:lnTo>
                  <a:pt x="36440" y="139561"/>
                </a:lnTo>
                <a:lnTo>
                  <a:pt x="18993" y="139561"/>
                </a:lnTo>
                <a:lnTo>
                  <a:pt x="17341" y="137909"/>
                </a:lnTo>
                <a:lnTo>
                  <a:pt x="17341" y="128825"/>
                </a:lnTo>
                <a:close/>
              </a:path>
              <a:path w="41909" h="171450">
                <a:moveTo>
                  <a:pt x="22709" y="0"/>
                </a:moveTo>
                <a:lnTo>
                  <a:pt x="18993" y="0"/>
                </a:lnTo>
                <a:lnTo>
                  <a:pt x="17341" y="1651"/>
                </a:lnTo>
                <a:lnTo>
                  <a:pt x="17341" y="137909"/>
                </a:lnTo>
                <a:lnTo>
                  <a:pt x="18993" y="139561"/>
                </a:lnTo>
                <a:lnTo>
                  <a:pt x="22709" y="139561"/>
                </a:lnTo>
                <a:lnTo>
                  <a:pt x="24361" y="137909"/>
                </a:lnTo>
                <a:lnTo>
                  <a:pt x="24361" y="1651"/>
                </a:lnTo>
                <a:lnTo>
                  <a:pt x="22709" y="0"/>
                </a:lnTo>
                <a:close/>
              </a:path>
              <a:path w="41909" h="171450">
                <a:moveTo>
                  <a:pt x="41703" y="128825"/>
                </a:moveTo>
                <a:lnTo>
                  <a:pt x="24361" y="128825"/>
                </a:lnTo>
                <a:lnTo>
                  <a:pt x="24361" y="137909"/>
                </a:lnTo>
                <a:lnTo>
                  <a:pt x="22709" y="139561"/>
                </a:lnTo>
                <a:lnTo>
                  <a:pt x="36440" y="139561"/>
                </a:lnTo>
                <a:lnTo>
                  <a:pt x="41703" y="128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652299" y="1314752"/>
            <a:ext cx="302260" cy="257175"/>
            <a:chOff x="1652299" y="1314752"/>
            <a:chExt cx="302260" cy="257175"/>
          </a:xfrm>
        </p:grpSpPr>
        <p:sp>
          <p:nvSpPr>
            <p:cNvPr id="16" name="object 16"/>
            <p:cNvSpPr/>
            <p:nvPr/>
          </p:nvSpPr>
          <p:spPr>
            <a:xfrm>
              <a:off x="1652299" y="1318468"/>
              <a:ext cx="281305" cy="0"/>
            </a:xfrm>
            <a:custGeom>
              <a:avLst/>
              <a:gdLst/>
              <a:ahLst/>
              <a:cxnLst/>
              <a:rect l="l" t="t" r="r" b="b"/>
              <a:pathLst>
                <a:path w="281305">
                  <a:moveTo>
                    <a:pt x="0" y="0"/>
                  </a:moveTo>
                  <a:lnTo>
                    <a:pt x="280774" y="0"/>
                  </a:lnTo>
                </a:path>
              </a:pathLst>
            </a:custGeom>
            <a:ln w="5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12015" y="1314752"/>
              <a:ext cx="42545" cy="257175"/>
            </a:xfrm>
            <a:custGeom>
              <a:avLst/>
              <a:gdLst/>
              <a:ahLst/>
              <a:cxnLst/>
              <a:rect l="l" t="t" r="r" b="b"/>
              <a:pathLst>
                <a:path w="42544" h="257175">
                  <a:moveTo>
                    <a:pt x="17754" y="214709"/>
                  </a:moveTo>
                  <a:lnTo>
                    <a:pt x="0" y="214709"/>
                  </a:lnTo>
                  <a:lnTo>
                    <a:pt x="21058" y="256825"/>
                  </a:lnTo>
                  <a:lnTo>
                    <a:pt x="36748" y="225445"/>
                  </a:lnTo>
                  <a:lnTo>
                    <a:pt x="18993" y="225445"/>
                  </a:lnTo>
                  <a:lnTo>
                    <a:pt x="17754" y="223793"/>
                  </a:lnTo>
                  <a:lnTo>
                    <a:pt x="17754" y="214709"/>
                  </a:lnTo>
                  <a:close/>
                </a:path>
                <a:path w="42544" h="257175">
                  <a:moveTo>
                    <a:pt x="23122" y="0"/>
                  </a:moveTo>
                  <a:lnTo>
                    <a:pt x="18993" y="0"/>
                  </a:lnTo>
                  <a:lnTo>
                    <a:pt x="17754" y="1651"/>
                  </a:lnTo>
                  <a:lnTo>
                    <a:pt x="17754" y="223793"/>
                  </a:lnTo>
                  <a:lnTo>
                    <a:pt x="18993" y="225445"/>
                  </a:lnTo>
                  <a:lnTo>
                    <a:pt x="23122" y="225445"/>
                  </a:lnTo>
                  <a:lnTo>
                    <a:pt x="24774" y="223793"/>
                  </a:lnTo>
                  <a:lnTo>
                    <a:pt x="24774" y="1651"/>
                  </a:lnTo>
                  <a:lnTo>
                    <a:pt x="23122" y="0"/>
                  </a:lnTo>
                  <a:close/>
                </a:path>
                <a:path w="42544" h="257175">
                  <a:moveTo>
                    <a:pt x="42116" y="214709"/>
                  </a:moveTo>
                  <a:lnTo>
                    <a:pt x="24774" y="214709"/>
                  </a:lnTo>
                  <a:lnTo>
                    <a:pt x="24774" y="223793"/>
                  </a:lnTo>
                  <a:lnTo>
                    <a:pt x="23122" y="225445"/>
                  </a:lnTo>
                  <a:lnTo>
                    <a:pt x="36748" y="225445"/>
                  </a:lnTo>
                  <a:lnTo>
                    <a:pt x="42116" y="2147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231602" y="1652094"/>
            <a:ext cx="538480" cy="256540"/>
            <a:chOff x="2231602" y="1652094"/>
            <a:chExt cx="538480" cy="256540"/>
          </a:xfrm>
        </p:grpSpPr>
        <p:sp>
          <p:nvSpPr>
            <p:cNvPr id="19" name="object 19"/>
            <p:cNvSpPr/>
            <p:nvPr/>
          </p:nvSpPr>
          <p:spPr>
            <a:xfrm>
              <a:off x="2231602" y="1655398"/>
              <a:ext cx="517525" cy="0"/>
            </a:xfrm>
            <a:custGeom>
              <a:avLst/>
              <a:gdLst/>
              <a:ahLst/>
              <a:cxnLst/>
              <a:rect l="l" t="t" r="r" b="b"/>
              <a:pathLst>
                <a:path w="517525">
                  <a:moveTo>
                    <a:pt x="0" y="0"/>
                  </a:moveTo>
                  <a:lnTo>
                    <a:pt x="517367" y="0"/>
                  </a:lnTo>
                </a:path>
              </a:pathLst>
            </a:custGeom>
            <a:ln w="5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27912" y="1652094"/>
              <a:ext cx="42545" cy="256540"/>
            </a:xfrm>
            <a:custGeom>
              <a:avLst/>
              <a:gdLst/>
              <a:ahLst/>
              <a:cxnLst/>
              <a:rect l="l" t="t" r="r" b="b"/>
              <a:pathLst>
                <a:path w="42544" h="256539">
                  <a:moveTo>
                    <a:pt x="17341" y="214709"/>
                  </a:moveTo>
                  <a:lnTo>
                    <a:pt x="0" y="214709"/>
                  </a:lnTo>
                  <a:lnTo>
                    <a:pt x="21058" y="256412"/>
                  </a:lnTo>
                  <a:lnTo>
                    <a:pt x="36903" y="225032"/>
                  </a:lnTo>
                  <a:lnTo>
                    <a:pt x="18993" y="225032"/>
                  </a:lnTo>
                  <a:lnTo>
                    <a:pt x="17341" y="223380"/>
                  </a:lnTo>
                  <a:lnTo>
                    <a:pt x="17341" y="214709"/>
                  </a:lnTo>
                  <a:close/>
                </a:path>
                <a:path w="42544" h="256539">
                  <a:moveTo>
                    <a:pt x="22709" y="0"/>
                  </a:moveTo>
                  <a:lnTo>
                    <a:pt x="18993" y="0"/>
                  </a:lnTo>
                  <a:lnTo>
                    <a:pt x="17341" y="1238"/>
                  </a:lnTo>
                  <a:lnTo>
                    <a:pt x="17341" y="223380"/>
                  </a:lnTo>
                  <a:lnTo>
                    <a:pt x="18993" y="225032"/>
                  </a:lnTo>
                  <a:lnTo>
                    <a:pt x="22709" y="225032"/>
                  </a:lnTo>
                  <a:lnTo>
                    <a:pt x="24361" y="223380"/>
                  </a:lnTo>
                  <a:lnTo>
                    <a:pt x="24361" y="1238"/>
                  </a:lnTo>
                  <a:lnTo>
                    <a:pt x="22709" y="0"/>
                  </a:lnTo>
                  <a:close/>
                </a:path>
                <a:path w="42544" h="256539">
                  <a:moveTo>
                    <a:pt x="42116" y="214709"/>
                  </a:moveTo>
                  <a:lnTo>
                    <a:pt x="24361" y="214709"/>
                  </a:lnTo>
                  <a:lnTo>
                    <a:pt x="24361" y="223380"/>
                  </a:lnTo>
                  <a:lnTo>
                    <a:pt x="22709" y="225032"/>
                  </a:lnTo>
                  <a:lnTo>
                    <a:pt x="36903" y="225032"/>
                  </a:lnTo>
                  <a:lnTo>
                    <a:pt x="42116" y="2147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164764" y="2062933"/>
            <a:ext cx="301625" cy="361315"/>
            <a:chOff x="3164764" y="2062933"/>
            <a:chExt cx="301625" cy="361315"/>
          </a:xfrm>
        </p:grpSpPr>
        <p:sp>
          <p:nvSpPr>
            <p:cNvPr id="22" name="object 22"/>
            <p:cNvSpPr/>
            <p:nvPr/>
          </p:nvSpPr>
          <p:spPr>
            <a:xfrm>
              <a:off x="3164764" y="2066236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70">
                  <a:moveTo>
                    <a:pt x="0" y="0"/>
                  </a:moveTo>
                  <a:lnTo>
                    <a:pt x="280361" y="0"/>
                  </a:lnTo>
                </a:path>
              </a:pathLst>
            </a:custGeom>
            <a:ln w="5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24480" y="2062933"/>
              <a:ext cx="41910" cy="361315"/>
            </a:xfrm>
            <a:custGeom>
              <a:avLst/>
              <a:gdLst/>
              <a:ahLst/>
              <a:cxnLst/>
              <a:rect l="l" t="t" r="r" b="b"/>
              <a:pathLst>
                <a:path w="41910" h="361314">
                  <a:moveTo>
                    <a:pt x="17341" y="319174"/>
                  </a:moveTo>
                  <a:lnTo>
                    <a:pt x="0" y="319174"/>
                  </a:lnTo>
                  <a:lnTo>
                    <a:pt x="20645" y="361290"/>
                  </a:lnTo>
                  <a:lnTo>
                    <a:pt x="36335" y="329909"/>
                  </a:lnTo>
                  <a:lnTo>
                    <a:pt x="18993" y="329909"/>
                  </a:lnTo>
                  <a:lnTo>
                    <a:pt x="17341" y="328258"/>
                  </a:lnTo>
                  <a:lnTo>
                    <a:pt x="17341" y="319174"/>
                  </a:lnTo>
                  <a:close/>
                </a:path>
                <a:path w="41910" h="361314">
                  <a:moveTo>
                    <a:pt x="22709" y="0"/>
                  </a:moveTo>
                  <a:lnTo>
                    <a:pt x="18993" y="0"/>
                  </a:lnTo>
                  <a:lnTo>
                    <a:pt x="17341" y="1651"/>
                  </a:lnTo>
                  <a:lnTo>
                    <a:pt x="17341" y="328258"/>
                  </a:lnTo>
                  <a:lnTo>
                    <a:pt x="18993" y="329909"/>
                  </a:lnTo>
                  <a:lnTo>
                    <a:pt x="22709" y="329909"/>
                  </a:lnTo>
                  <a:lnTo>
                    <a:pt x="24361" y="328258"/>
                  </a:lnTo>
                  <a:lnTo>
                    <a:pt x="24361" y="1651"/>
                  </a:lnTo>
                  <a:lnTo>
                    <a:pt x="22709" y="0"/>
                  </a:lnTo>
                  <a:close/>
                </a:path>
                <a:path w="41910" h="361314">
                  <a:moveTo>
                    <a:pt x="41703" y="319174"/>
                  </a:moveTo>
                  <a:lnTo>
                    <a:pt x="24361" y="319174"/>
                  </a:lnTo>
                  <a:lnTo>
                    <a:pt x="24361" y="328258"/>
                  </a:lnTo>
                  <a:lnTo>
                    <a:pt x="22709" y="329909"/>
                  </a:lnTo>
                  <a:lnTo>
                    <a:pt x="36335" y="329909"/>
                  </a:lnTo>
                  <a:lnTo>
                    <a:pt x="41703" y="319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3779577" y="2476249"/>
            <a:ext cx="277495" cy="42545"/>
          </a:xfrm>
          <a:custGeom>
            <a:avLst/>
            <a:gdLst/>
            <a:ahLst/>
            <a:cxnLst/>
            <a:rect l="l" t="t" r="r" b="b"/>
            <a:pathLst>
              <a:path w="277495" h="42544">
                <a:moveTo>
                  <a:pt x="235354" y="0"/>
                </a:moveTo>
                <a:lnTo>
                  <a:pt x="235354" y="42116"/>
                </a:lnTo>
                <a:lnTo>
                  <a:pt x="270516" y="24361"/>
                </a:lnTo>
                <a:lnTo>
                  <a:pt x="244438" y="24361"/>
                </a:lnTo>
                <a:lnTo>
                  <a:pt x="245677" y="22709"/>
                </a:lnTo>
                <a:lnTo>
                  <a:pt x="245677" y="18993"/>
                </a:lnTo>
                <a:lnTo>
                  <a:pt x="244438" y="17341"/>
                </a:lnTo>
                <a:lnTo>
                  <a:pt x="269698" y="17341"/>
                </a:lnTo>
                <a:lnTo>
                  <a:pt x="235354" y="0"/>
                </a:lnTo>
                <a:close/>
              </a:path>
              <a:path w="277495" h="42544">
                <a:moveTo>
                  <a:pt x="235354" y="17341"/>
                </a:moveTo>
                <a:lnTo>
                  <a:pt x="1651" y="17341"/>
                </a:lnTo>
                <a:lnTo>
                  <a:pt x="0" y="18993"/>
                </a:lnTo>
                <a:lnTo>
                  <a:pt x="0" y="22709"/>
                </a:lnTo>
                <a:lnTo>
                  <a:pt x="1651" y="24361"/>
                </a:lnTo>
                <a:lnTo>
                  <a:pt x="235354" y="24361"/>
                </a:lnTo>
                <a:lnTo>
                  <a:pt x="235354" y="17341"/>
                </a:lnTo>
                <a:close/>
              </a:path>
              <a:path w="277495" h="42544">
                <a:moveTo>
                  <a:pt x="269698" y="17341"/>
                </a:moveTo>
                <a:lnTo>
                  <a:pt x="244438" y="17341"/>
                </a:lnTo>
                <a:lnTo>
                  <a:pt x="245677" y="18993"/>
                </a:lnTo>
                <a:lnTo>
                  <a:pt x="245677" y="22709"/>
                </a:lnTo>
                <a:lnTo>
                  <a:pt x="244438" y="24361"/>
                </a:lnTo>
                <a:lnTo>
                  <a:pt x="270516" y="24361"/>
                </a:lnTo>
                <a:lnTo>
                  <a:pt x="277058" y="21058"/>
                </a:lnTo>
                <a:lnTo>
                  <a:pt x="269698" y="17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07.01.2015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69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5238</Words>
  <Application>Microsoft Office PowerPoint</Application>
  <PresentationFormat>Custom</PresentationFormat>
  <Paragraphs>995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Arial</vt:lpstr>
      <vt:lpstr>Arial MT</vt:lpstr>
      <vt:lpstr>Calibri</vt:lpstr>
      <vt:lpstr>Gadugi</vt:lpstr>
      <vt:lpstr>Lucida Sans Unicode</vt:lpstr>
      <vt:lpstr>Segoe UI</vt:lpstr>
      <vt:lpstr>Sitka Text</vt:lpstr>
      <vt:lpstr>Symbol</vt:lpstr>
      <vt:lpstr>Times New Roman</vt:lpstr>
      <vt:lpstr>Verdana</vt:lpstr>
      <vt:lpstr>Office Theme</vt:lpstr>
      <vt:lpstr>PowerPoint Presentation</vt:lpstr>
      <vt:lpstr>What is Fuzzy logic?</vt:lpstr>
      <vt:lpstr>A brief history of Fuzzy Logic</vt:lpstr>
      <vt:lpstr>A brief history of Fuzzy logic</vt:lpstr>
      <vt:lpstr>Example : Fuzzy logic vs. Crisp logic</vt:lpstr>
      <vt:lpstr>PowerPoint Presentation</vt:lpstr>
      <vt:lpstr>Example : Fuzzy logic vs. Crisp logic</vt:lpstr>
      <vt:lpstr>PowerPoint Presentation</vt:lpstr>
      <vt:lpstr>Concept of fuzzy system</vt:lpstr>
      <vt:lpstr>Concept of fuzzy set</vt:lpstr>
      <vt:lpstr>Example of fuzzy set</vt:lpstr>
      <vt:lpstr>PowerPoint Presentation</vt:lpstr>
      <vt:lpstr>Fuzzy set vs. Crisp set</vt:lpstr>
      <vt:lpstr>Example: Course evaluation in a crisp way</vt:lpstr>
      <vt:lpstr>PowerPoint Presentation</vt:lpstr>
      <vt:lpstr>PowerPoint Presentation</vt:lpstr>
      <vt:lpstr>Few examples of fuzzy set</vt:lpstr>
      <vt:lpstr>Some basic terminologies and notations</vt:lpstr>
      <vt:lpstr>Some basic terminologies and notations</vt:lpstr>
      <vt:lpstr>Membership function with discrete membership values</vt:lpstr>
      <vt:lpstr>Membership function with discrete membership values</vt:lpstr>
      <vt:lpstr>Membership function with continuous membership values</vt:lpstr>
      <vt:lpstr>Fuzzy terminologies: Support</vt:lpstr>
      <vt:lpstr>Fuzzy terminologies: Core</vt:lpstr>
      <vt:lpstr>Fuzzy terminologies: Normality</vt:lpstr>
      <vt:lpstr>Fuzzy terminologies: Crossover points</vt:lpstr>
      <vt:lpstr>Fuzzy terminologies: Fuzzy Singleton</vt:lpstr>
      <vt:lpstr>Fuzzy terminologies: α-cut and strong α-cut</vt:lpstr>
      <vt:lpstr>Fuzzy terminologies: Convexity</vt:lpstr>
      <vt:lpstr>Fuzzy terminologies: Bandwidth</vt:lpstr>
      <vt:lpstr>Fuzzy terminologies: Symmetry</vt:lpstr>
      <vt:lpstr>Fuzzy terminologies: Open and Closed</vt:lpstr>
      <vt:lpstr>Fuzzy vs. Probability</vt:lpstr>
      <vt:lpstr>Prediction vs. Forecasting</vt:lpstr>
      <vt:lpstr>Fuzzy Membership Functions</vt:lpstr>
      <vt:lpstr>Fuzzy membership functions</vt:lpstr>
      <vt:lpstr>Fuzzy membership functions</vt:lpstr>
      <vt:lpstr>Fuzzy MFs : Formulation and parameterization</vt:lpstr>
      <vt:lpstr>Fuzzy MFs: Trapezoidal</vt:lpstr>
      <vt:lpstr>Fuzzy MFs: Gaussian</vt:lpstr>
      <vt:lpstr>Fuzzy MFs: Generalized bell</vt:lpstr>
      <vt:lpstr>PowerPoint Presentation</vt:lpstr>
      <vt:lpstr>PowerPoint Presentation</vt:lpstr>
      <vt:lpstr>Fuzzy MFs: Sigmoidal MFs</vt:lpstr>
      <vt:lpstr>Fuzzy MFs : Example</vt:lpstr>
      <vt:lpstr>Grading System</vt:lpstr>
      <vt:lpstr>Operations on Fuzzy Sets</vt:lpstr>
      <vt:lpstr>Basic fuzzy set operations: Union</vt:lpstr>
      <vt:lpstr>Basic fuzzy set operations: Intersection</vt:lpstr>
      <vt:lpstr>Basic fuzzy set operations: Complement</vt:lpstr>
      <vt:lpstr>Basic fuzzy set operations: Products</vt:lpstr>
      <vt:lpstr>Basic fuzzy set operations: Sum and Difference</vt:lpstr>
      <vt:lpstr>Basic fuzzy set operations: Equality and Power</vt:lpstr>
      <vt:lpstr>Basic fuzzy set operations: Cartesian product</vt:lpstr>
      <vt:lpstr>Properties of fuzzy sets</vt:lpstr>
      <vt:lpstr>Properties of fuzzy sets</vt:lpstr>
      <vt:lpstr>Few Illustrations on Fuzzy Sets</vt:lpstr>
      <vt:lpstr>Example 1: Fuzzy Set Operations</vt:lpstr>
      <vt:lpstr>Example 1: Plotting two sets on the same graph</vt:lpstr>
      <vt:lpstr>Example 1: Union and Intersection</vt:lpstr>
      <vt:lpstr>Example 1: Intersection</vt:lpstr>
      <vt:lpstr>Fuzzy set operations: Practice</vt:lpstr>
      <vt:lpstr>Example 2: A real-life example</vt:lpstr>
      <vt:lpstr>Example 2: A real-life example</vt:lpstr>
      <vt:lpstr>Example 2 : A real-life example</vt:lpstr>
      <vt:lpstr>Few More on Membership Functions</vt:lpstr>
      <vt:lpstr>Generation of MFs</vt:lpstr>
      <vt:lpstr>Linguistic variables and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Logic : Introduction</dc:title>
  <dc:creator>Debasis Samanta</dc:creator>
  <cp:lastModifiedBy>Asst. Prof. (Dr.) Diya Vadhwani</cp:lastModifiedBy>
  <cp:revision>5</cp:revision>
  <dcterms:created xsi:type="dcterms:W3CDTF">2025-08-22T06:46:06Z</dcterms:created>
  <dcterms:modified xsi:type="dcterms:W3CDTF">2025-08-29T10:17:55Z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2015-01-05T00:00:00Z</vt:filetime>
  </property>
  <property fmtid="{D5CDD505-2E9C-101B-9397-08002B2CF9AE}" pid="3" name="Creator">
    <vt:lpwstr>LaTeX with Beamer class version 3.20</vt:lpwstr>
  </property>
  <property fmtid="{D5CDD505-2E9C-101B-9397-08002B2CF9AE}" pid="4" name="LastSaved">
    <vt:filetime>2025-08-22T00:00:00Z</vt:filetime>
  </property>
  <property fmtid="{D5CDD505-2E9C-101B-9397-08002B2CF9AE}" pid="5" name="PTEX.Fullbanner">
    <vt:lpwstr>This is MiKTeX-pdfTeX 2.9.4535 (1.40.13)</vt:lpwstr>
  </property>
  <property fmtid="{D5CDD505-2E9C-101B-9397-08002B2CF9AE}" pid="6" name="Producer">
    <vt:lpwstr>pdfTeX-1.40.13</vt:lpwstr>
  </property>
</Properties>
</file>