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59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3188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445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3188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6998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188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45565"/>
            <a:ext cx="298196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3188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445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3188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6998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188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3188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445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3188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6998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188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032"/>
                </a:lnTo>
                <a:lnTo>
                  <a:pt x="1535976" y="129032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032"/>
                </a:lnTo>
                <a:lnTo>
                  <a:pt x="1535976" y="129032"/>
                </a:lnTo>
                <a:lnTo>
                  <a:pt x="153597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032"/>
                </a:lnTo>
                <a:lnTo>
                  <a:pt x="1535976" y="129032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3188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445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3188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6998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188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3188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445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3188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6998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188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45565"/>
            <a:ext cx="430911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744" y="617460"/>
            <a:ext cx="4299585" cy="2304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2890" y="3331252"/>
            <a:ext cx="1210310" cy="12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30866" y="3331252"/>
            <a:ext cx="40576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58283" y="3331252"/>
            <a:ext cx="283210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75863" y="3229352"/>
            <a:ext cx="203200" cy="55880"/>
            <a:chOff x="3275863" y="3229352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39032" y="3231882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5863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2982" y="3228087"/>
            <a:ext cx="203200" cy="58419"/>
            <a:chOff x="3542982" y="3228087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31883" y="324458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2982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9183" y="323188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0101" y="3228087"/>
            <a:ext cx="203200" cy="58419"/>
            <a:chOff x="3810101" y="3228087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86302" y="3231882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0101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302" y="326998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229352"/>
            <a:ext cx="238760" cy="57150"/>
            <a:chOff x="4326582" y="3229352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623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23586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31882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87743" y="788530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87743" y="832949"/>
            <a:ext cx="4483735" cy="393065"/>
            <a:chOff x="87743" y="832949"/>
            <a:chExt cx="4483735" cy="39306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123988"/>
              <a:ext cx="101600" cy="1016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111288"/>
              <a:ext cx="4381765" cy="11430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0" y="839089"/>
              <a:ext cx="50800" cy="28489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7743" y="832949"/>
              <a:ext cx="4432935" cy="342265"/>
            </a:xfrm>
            <a:custGeom>
              <a:avLst/>
              <a:gdLst/>
              <a:ahLst/>
              <a:cxnLst/>
              <a:rect l="l" t="t" r="r" b="b"/>
              <a:pathLst>
                <a:path w="4432935" h="342265">
                  <a:moveTo>
                    <a:pt x="4432566" y="0"/>
                  </a:moveTo>
                  <a:lnTo>
                    <a:pt x="0" y="0"/>
                  </a:lnTo>
                  <a:lnTo>
                    <a:pt x="0" y="291039"/>
                  </a:lnTo>
                  <a:lnTo>
                    <a:pt x="4008" y="310763"/>
                  </a:lnTo>
                  <a:lnTo>
                    <a:pt x="14922" y="326916"/>
                  </a:lnTo>
                  <a:lnTo>
                    <a:pt x="31075" y="337831"/>
                  </a:lnTo>
                  <a:lnTo>
                    <a:pt x="50800" y="341839"/>
                  </a:lnTo>
                  <a:lnTo>
                    <a:pt x="4381765" y="341839"/>
                  </a:lnTo>
                  <a:lnTo>
                    <a:pt x="4401490" y="337831"/>
                  </a:lnTo>
                  <a:lnTo>
                    <a:pt x="4417643" y="326916"/>
                  </a:lnTo>
                  <a:lnTo>
                    <a:pt x="4428558" y="310763"/>
                  </a:lnTo>
                  <a:lnTo>
                    <a:pt x="4432566" y="29103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10" y="877186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5">
                  <a:moveTo>
                    <a:pt x="0" y="26585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10" y="8644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310" y="8517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10" y="8390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636790" y="846693"/>
            <a:ext cx="33350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95" dirty="0"/>
              <a:t> </a:t>
            </a:r>
            <a:r>
              <a:rPr dirty="0"/>
              <a:t>Relations,</a:t>
            </a:r>
            <a:r>
              <a:rPr spc="95" dirty="0"/>
              <a:t> </a:t>
            </a:r>
            <a:r>
              <a:rPr dirty="0"/>
              <a:t>Rules</a:t>
            </a:r>
            <a:r>
              <a:rPr spc="95" dirty="0"/>
              <a:t> </a:t>
            </a:r>
            <a:r>
              <a:rPr dirty="0"/>
              <a:t>and</a:t>
            </a:r>
            <a:r>
              <a:rPr spc="95" dirty="0"/>
              <a:t> </a:t>
            </a:r>
            <a:r>
              <a:rPr spc="-10" dirty="0"/>
              <a:t>Inferences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717662" y="1391321"/>
            <a:ext cx="117284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dirty="0">
                <a:latin typeface="Arial MT"/>
                <a:cs typeface="Arial MT"/>
              </a:rPr>
              <a:t>Dr. Diya Vadhwani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140" dirty="0"/>
              <a:t> </a:t>
            </a:r>
            <a:r>
              <a:rPr dirty="0"/>
              <a:t>Cartesian</a:t>
            </a:r>
            <a:r>
              <a:rPr spc="140" dirty="0"/>
              <a:t> </a:t>
            </a:r>
            <a:r>
              <a:rPr spc="-10" dirty="0"/>
              <a:t>product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0032" y="261798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2536950"/>
            <a:ext cx="22034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60170" algn="l"/>
                <a:tab pos="1678305" algn="l"/>
              </a:tabLst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=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800" i="1" spc="-50" dirty="0">
                <a:latin typeface="Arial"/>
                <a:cs typeface="Arial"/>
              </a:rPr>
              <a:t>a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5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6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8358" y="2708807"/>
            <a:ext cx="9061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55600" algn="l"/>
              </a:tabLst>
            </a:pPr>
            <a:r>
              <a:rPr sz="800" i="1" spc="-25" dirty="0">
                <a:latin typeface="Arial"/>
                <a:cs typeface="Arial"/>
              </a:rPr>
              <a:t>a</a:t>
            </a:r>
            <a:r>
              <a:rPr sz="900" spc="-37" baseline="-13888" dirty="0">
                <a:latin typeface="Arial MT"/>
                <a:cs typeface="Arial MT"/>
              </a:rPr>
              <a:t>3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4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4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44" y="620076"/>
            <a:ext cx="4432935" cy="1936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Suppose</a:t>
            </a:r>
            <a:endParaRPr sz="11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universe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discourse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1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)|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00"/>
              </a:spcBef>
            </a:pP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universe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discourse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2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B</a:t>
            </a:r>
            <a:r>
              <a:rPr sz="1200" i="1" spc="-209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)|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8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  <a:p>
            <a:pPr marL="50800" marR="43180">
              <a:lnSpc>
                <a:spcPct val="102699"/>
              </a:lnSpc>
              <a:spcBef>
                <a:spcPts val="565"/>
              </a:spcBef>
            </a:pP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7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90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3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⊂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3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14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;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has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given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i="1" spc="-44" baseline="-13888" dirty="0">
                <a:latin typeface="Arial"/>
                <a:cs typeface="Arial"/>
              </a:rPr>
              <a:t>R</a:t>
            </a:r>
            <a:r>
              <a:rPr sz="1200" i="1" spc="-18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Verdana"/>
                <a:cs typeface="Verdana"/>
              </a:rPr>
              <a:t>µ</a:t>
            </a:r>
            <a:r>
              <a:rPr sz="1200" i="1" spc="-30" baseline="-13888" dirty="0">
                <a:latin typeface="Arial"/>
                <a:cs typeface="Arial"/>
              </a:rPr>
              <a:t>A</a:t>
            </a:r>
            <a:r>
              <a:rPr sz="1200" spc="-30" baseline="-13888" dirty="0">
                <a:latin typeface="Lucida Sans Unicode"/>
                <a:cs typeface="Lucida Sans Unicode"/>
              </a:rPr>
              <a:t>×</a:t>
            </a:r>
            <a:r>
              <a:rPr sz="1200" i="1" spc="-30" baseline="-13888" dirty="0">
                <a:latin typeface="Arial"/>
                <a:cs typeface="Arial"/>
              </a:rPr>
              <a:t>B</a:t>
            </a:r>
            <a:r>
              <a:rPr sz="1200" i="1" spc="-195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min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)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B</a:t>
            </a:r>
            <a:r>
              <a:rPr sz="1200" i="1" spc="-195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spc="90" dirty="0">
                <a:latin typeface="Lucida Sans Unicode"/>
                <a:cs typeface="Lucida Sans Unicode"/>
              </a:rPr>
              <a:t>)}</a:t>
            </a:r>
            <a:endParaRPr sz="1100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605"/>
              </a:spcBef>
            </a:pPr>
            <a:r>
              <a:rPr sz="1100" spc="-10" dirty="0">
                <a:latin typeface="Arial MT"/>
                <a:cs typeface="Arial MT"/>
              </a:rPr>
              <a:t>Example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600"/>
              </a:spcBef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2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200" spc="-15" baseline="-13888" dirty="0">
                <a:latin typeface="Arial MT"/>
                <a:cs typeface="Arial MT"/>
              </a:rPr>
              <a:t>2</a:t>
            </a:r>
            <a:r>
              <a:rPr sz="1100" i="1" spc="-1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7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200" spc="-15" baseline="-13888" dirty="0">
                <a:latin typeface="Arial MT"/>
                <a:cs typeface="Arial MT"/>
              </a:rPr>
              <a:t>3</a:t>
            </a:r>
            <a:r>
              <a:rPr sz="1100" i="1" spc="-1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4</a:t>
            </a:r>
            <a:r>
              <a:rPr sz="1100" dirty="0">
                <a:latin typeface="Lucida Sans Unicode"/>
                <a:cs typeface="Lucida Sans Unicode"/>
              </a:rPr>
              <a:t>)}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{(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5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200" spc="-15" baseline="-13888" dirty="0">
                <a:latin typeface="Arial MT"/>
                <a:cs typeface="Arial MT"/>
              </a:rPr>
              <a:t>2</a:t>
            </a:r>
            <a:r>
              <a:rPr sz="1100" i="1" spc="-1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spc="-10" dirty="0">
                <a:latin typeface="Arial MT"/>
                <a:cs typeface="Arial MT"/>
              </a:rPr>
              <a:t>0</a:t>
            </a:r>
            <a:r>
              <a:rPr sz="1100" i="1" spc="-10" dirty="0">
                <a:latin typeface="Verdana"/>
                <a:cs typeface="Verdana"/>
              </a:rPr>
              <a:t>.</a:t>
            </a:r>
            <a:r>
              <a:rPr sz="1100" spc="-10" dirty="0">
                <a:latin typeface="Arial MT"/>
                <a:cs typeface="Arial MT"/>
              </a:rPr>
              <a:t>6</a:t>
            </a:r>
            <a:r>
              <a:rPr sz="1100" spc="-10" dirty="0">
                <a:latin typeface="Lucida Sans Unicode"/>
                <a:cs typeface="Lucida Sans Unicode"/>
              </a:rPr>
              <a:t>)}</a:t>
            </a:r>
            <a:endParaRPr sz="1100">
              <a:latin typeface="Lucida Sans Unicode"/>
              <a:cs typeface="Lucida Sans Unicode"/>
            </a:endParaRPr>
          </a:p>
          <a:p>
            <a:pPr marR="485775" algn="ctr">
              <a:lnSpc>
                <a:spcPct val="100000"/>
              </a:lnSpc>
              <a:spcBef>
                <a:spcPts val="869"/>
              </a:spcBef>
              <a:tabLst>
                <a:tab pos="318770" algn="l"/>
              </a:tabLst>
            </a:pPr>
            <a:r>
              <a:rPr sz="800" i="1" spc="-25" dirty="0">
                <a:latin typeface="Arial"/>
                <a:cs typeface="Arial"/>
              </a:rPr>
              <a:t>b</a:t>
            </a:r>
            <a:r>
              <a:rPr sz="900" spc="-37" baseline="-13888" dirty="0">
                <a:latin typeface="Arial MT"/>
                <a:cs typeface="Arial MT"/>
              </a:rPr>
              <a:t>1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800" i="1" spc="-25" dirty="0">
                <a:latin typeface="Arial"/>
                <a:cs typeface="Arial"/>
              </a:rPr>
              <a:t>b</a:t>
            </a:r>
            <a:r>
              <a:rPr sz="900" spc="-37" baseline="-13888" dirty="0">
                <a:latin typeface="Arial MT"/>
                <a:cs typeface="Arial MT"/>
              </a:rPr>
              <a:t>2</a:t>
            </a:r>
            <a:endParaRPr sz="900" baseline="-13888">
              <a:latin typeface="Arial MT"/>
              <a:cs typeface="Arial MT"/>
            </a:endParaRPr>
          </a:p>
          <a:p>
            <a:pPr marR="641985" algn="ctr">
              <a:lnSpc>
                <a:spcPct val="100000"/>
              </a:lnSpc>
              <a:spcBef>
                <a:spcPts val="190"/>
              </a:spcBef>
            </a:pPr>
            <a:r>
              <a:rPr sz="800" i="1" dirty="0">
                <a:latin typeface="Arial"/>
                <a:cs typeface="Arial"/>
              </a:rPr>
              <a:t>a</a:t>
            </a:r>
            <a:r>
              <a:rPr sz="900" baseline="-13888" dirty="0">
                <a:latin typeface="Arial MT"/>
                <a:cs typeface="Arial MT"/>
              </a:rPr>
              <a:t>1</a:t>
            </a:r>
            <a:r>
              <a:rPr sz="900" spc="337" baseline="-13888" dirty="0">
                <a:latin typeface="Arial MT"/>
                <a:cs typeface="Arial MT"/>
              </a:rPr>
              <a:t> </a:t>
            </a:r>
            <a:r>
              <a:rPr sz="1650" spc="-562" baseline="42929" dirty="0">
                <a:latin typeface="Arial MT"/>
                <a:cs typeface="Arial MT"/>
              </a:rPr>
              <a:t></a:t>
            </a:r>
            <a:r>
              <a:rPr sz="1650" spc="277" baseline="42929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14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650" spc="-637" baseline="42929" dirty="0">
                <a:latin typeface="Arial MT"/>
                <a:cs typeface="Arial MT"/>
              </a:rPr>
              <a:t></a:t>
            </a:r>
            <a:endParaRPr sz="1650" baseline="42929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6306" y="2507855"/>
            <a:ext cx="848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42950" algn="l"/>
              </a:tabLst>
            </a:pPr>
            <a:r>
              <a:rPr sz="1100" spc="-425" dirty="0">
                <a:latin typeface="Arial MT"/>
                <a:cs typeface="Arial MT"/>
              </a:rPr>
              <a:t>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10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Operations</a:t>
            </a:r>
            <a:r>
              <a:rPr spc="95" dirty="0"/>
              <a:t> </a:t>
            </a:r>
            <a:r>
              <a:rPr dirty="0"/>
              <a:t>on</a:t>
            </a:r>
            <a:r>
              <a:rPr spc="95" dirty="0"/>
              <a:t> </a:t>
            </a:r>
            <a:r>
              <a:rPr dirty="0"/>
              <a:t>Fuzzy</a:t>
            </a:r>
            <a:r>
              <a:rPr spc="100" dirty="0"/>
              <a:t> </a:t>
            </a:r>
            <a:r>
              <a:rPr spc="-10" dirty="0"/>
              <a:t>relations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676196" y="2303018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4569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944" y="299146"/>
            <a:ext cx="3563620" cy="28721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700"/>
              </a:spcBef>
            </a:pPr>
            <a:r>
              <a:rPr sz="1100" dirty="0">
                <a:latin typeface="Arial MT"/>
                <a:cs typeface="Arial MT"/>
              </a:rPr>
              <a:t>Let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relations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101600">
              <a:lnSpc>
                <a:spcPct val="100000"/>
              </a:lnSpc>
              <a:spcBef>
                <a:spcPts val="605"/>
              </a:spcBef>
            </a:pPr>
            <a:r>
              <a:rPr sz="1100" b="1" spc="-10" dirty="0">
                <a:latin typeface="Arial"/>
                <a:cs typeface="Arial"/>
              </a:rPr>
              <a:t>Union: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00">
              <a:latin typeface="Arial"/>
              <a:cs typeface="Arial"/>
            </a:endParaRPr>
          </a:p>
          <a:p>
            <a:pPr marL="970915" algn="ctr">
              <a:lnSpc>
                <a:spcPct val="100000"/>
              </a:lnSpc>
            </a:pP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i="1" spc="-44" baseline="-13888" dirty="0">
                <a:latin typeface="Arial"/>
                <a:cs typeface="Arial"/>
              </a:rPr>
              <a:t>R</a:t>
            </a:r>
            <a:r>
              <a:rPr sz="1200" spc="-44" baseline="-13888" dirty="0">
                <a:latin typeface="Lucida Sans Unicode"/>
                <a:cs typeface="Lucida Sans Unicode"/>
              </a:rPr>
              <a:t>∪</a:t>
            </a:r>
            <a:r>
              <a:rPr sz="1200" i="1" spc="-44" baseline="-13888" dirty="0">
                <a:latin typeface="Arial"/>
                <a:cs typeface="Arial"/>
              </a:rPr>
              <a:t>S</a:t>
            </a:r>
            <a:r>
              <a:rPr sz="1200" i="1" spc="-187" baseline="-13888" dirty="0">
                <a:latin typeface="Arial"/>
                <a:cs typeface="Arial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max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R</a:t>
            </a:r>
            <a:r>
              <a:rPr sz="1200" i="1" spc="-179" baseline="-13888" dirty="0">
                <a:latin typeface="Arial"/>
                <a:cs typeface="Arial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100" spc="-10" dirty="0">
                <a:latin typeface="Lucida Sans Unicode"/>
                <a:cs typeface="Lucida Sans Unicode"/>
              </a:rPr>
              <a:t>)</a:t>
            </a:r>
            <a:r>
              <a:rPr sz="1100" i="1" spc="-1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S</a:t>
            </a:r>
            <a:r>
              <a:rPr sz="1200" i="1" spc="-187" baseline="-13888" dirty="0">
                <a:latin typeface="Arial"/>
                <a:cs typeface="Arial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i="1" spc="60" dirty="0">
                <a:latin typeface="Arial"/>
                <a:cs typeface="Arial"/>
              </a:rPr>
              <a:t>b</a:t>
            </a:r>
            <a:r>
              <a:rPr sz="1100" spc="60" dirty="0">
                <a:latin typeface="Lucida Sans Unicode"/>
                <a:cs typeface="Lucida Sans Unicode"/>
              </a:rPr>
              <a:t>)}</a:t>
            </a:r>
            <a:endParaRPr sz="1100">
              <a:latin typeface="Lucida Sans Unicode"/>
              <a:cs typeface="Lucida Sans Unicode"/>
            </a:endParaRPr>
          </a:p>
          <a:p>
            <a:pPr marL="101600">
              <a:lnSpc>
                <a:spcPct val="100000"/>
              </a:lnSpc>
              <a:spcBef>
                <a:spcPts val="815"/>
              </a:spcBef>
            </a:pPr>
            <a:r>
              <a:rPr sz="1100" b="1" spc="-10" dirty="0">
                <a:latin typeface="Arial"/>
                <a:cs typeface="Arial"/>
              </a:rPr>
              <a:t>Intersection: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00">
              <a:latin typeface="Arial"/>
              <a:cs typeface="Arial"/>
            </a:endParaRPr>
          </a:p>
          <a:p>
            <a:pPr marL="970915" algn="ctr">
              <a:lnSpc>
                <a:spcPct val="100000"/>
              </a:lnSpc>
              <a:spcBef>
                <a:spcPts val="5"/>
              </a:spcBef>
            </a:pP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i="1" spc="-44" baseline="-13888" dirty="0">
                <a:latin typeface="Arial"/>
                <a:cs typeface="Arial"/>
              </a:rPr>
              <a:t>R</a:t>
            </a:r>
            <a:r>
              <a:rPr sz="1200" spc="-44" baseline="-13888" dirty="0">
                <a:latin typeface="Lucida Sans Unicode"/>
                <a:cs typeface="Lucida Sans Unicode"/>
              </a:rPr>
              <a:t>∩</a:t>
            </a:r>
            <a:r>
              <a:rPr sz="1200" i="1" spc="-44" baseline="-13888" dirty="0">
                <a:latin typeface="Arial"/>
                <a:cs typeface="Arial"/>
              </a:rPr>
              <a:t>S</a:t>
            </a:r>
            <a:r>
              <a:rPr sz="1200" i="1" spc="-187" baseline="-13888" dirty="0">
                <a:latin typeface="Arial"/>
                <a:cs typeface="Arial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min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R</a:t>
            </a:r>
            <a:r>
              <a:rPr sz="1200" i="1" spc="-179" baseline="-13888" dirty="0">
                <a:latin typeface="Arial"/>
                <a:cs typeface="Arial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100" spc="-10" dirty="0">
                <a:latin typeface="Lucida Sans Unicode"/>
                <a:cs typeface="Lucida Sans Unicode"/>
              </a:rPr>
              <a:t>)</a:t>
            </a:r>
            <a:r>
              <a:rPr sz="1100" i="1" spc="-1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S</a:t>
            </a:r>
            <a:r>
              <a:rPr sz="1200" i="1" spc="-187" baseline="-13888" dirty="0">
                <a:latin typeface="Arial"/>
                <a:cs typeface="Arial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60" dirty="0">
                <a:latin typeface="Arial"/>
                <a:cs typeface="Arial"/>
              </a:rPr>
              <a:t>b</a:t>
            </a:r>
            <a:r>
              <a:rPr sz="1100" spc="60" dirty="0">
                <a:latin typeface="Lucida Sans Unicode"/>
                <a:cs typeface="Lucida Sans Unicode"/>
              </a:rPr>
              <a:t>)}</a:t>
            </a:r>
            <a:endParaRPr sz="1100">
              <a:latin typeface="Lucida Sans Unicode"/>
              <a:cs typeface="Lucida Sans Unicode"/>
            </a:endParaRPr>
          </a:p>
          <a:p>
            <a:pPr marL="101600">
              <a:lnSpc>
                <a:spcPct val="100000"/>
              </a:lnSpc>
              <a:spcBef>
                <a:spcPts val="810"/>
              </a:spcBef>
            </a:pPr>
            <a:r>
              <a:rPr sz="1100" b="1" spc="-10" dirty="0">
                <a:latin typeface="Arial"/>
                <a:cs typeface="Arial"/>
              </a:rPr>
              <a:t>Complement: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100">
              <a:latin typeface="Arial"/>
              <a:cs typeface="Arial"/>
            </a:endParaRPr>
          </a:p>
          <a:p>
            <a:pPr marL="970280" algn="ctr">
              <a:lnSpc>
                <a:spcPct val="100000"/>
              </a:lnSpc>
            </a:pP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i="1" spc="-44" baseline="-27777" dirty="0">
                <a:latin typeface="Arial"/>
                <a:cs typeface="Arial"/>
              </a:rPr>
              <a:t>R</a:t>
            </a:r>
            <a:r>
              <a:rPr sz="1200" i="1" spc="-195" baseline="-27777" dirty="0">
                <a:latin typeface="Arial"/>
                <a:cs typeface="Arial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95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i="1" spc="-44" baseline="-13888" dirty="0">
                <a:latin typeface="Arial"/>
                <a:cs typeface="Arial"/>
              </a:rPr>
              <a:t>R</a:t>
            </a:r>
            <a:r>
              <a:rPr sz="1200" i="1" spc="-195" baseline="-13888" dirty="0">
                <a:latin typeface="Arial"/>
                <a:cs typeface="Arial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101600">
              <a:lnSpc>
                <a:spcPct val="100000"/>
              </a:lnSpc>
              <a:spcBef>
                <a:spcPts val="815"/>
              </a:spcBef>
            </a:pPr>
            <a:r>
              <a:rPr sz="1100" b="1" spc="-10" dirty="0">
                <a:latin typeface="Arial"/>
                <a:cs typeface="Arial"/>
              </a:rPr>
              <a:t>Composition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00">
              <a:latin typeface="Arial"/>
              <a:cs typeface="Arial"/>
            </a:endParaRPr>
          </a:p>
          <a:p>
            <a:pPr marL="963930" algn="ctr">
              <a:lnSpc>
                <a:spcPct val="100000"/>
              </a:lnSpc>
            </a:pPr>
            <a:r>
              <a:rPr sz="1100" i="1" dirty="0">
                <a:latin typeface="Arial"/>
                <a:cs typeface="Arial"/>
              </a:rPr>
              <a:t>T</a:t>
            </a:r>
            <a:r>
              <a:rPr sz="1100" i="1" spc="11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◦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970915" algn="ctr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R</a:t>
            </a:r>
            <a:r>
              <a:rPr sz="1200" baseline="-13888" dirty="0">
                <a:latin typeface="Lucida Sans Unicode"/>
                <a:cs typeface="Lucida Sans Unicode"/>
              </a:rPr>
              <a:t>◦</a:t>
            </a:r>
            <a:r>
              <a:rPr sz="1200" i="1" baseline="-13888" dirty="0">
                <a:latin typeface="Arial"/>
                <a:cs typeface="Arial"/>
              </a:rPr>
              <a:t>S</a:t>
            </a:r>
            <a:r>
              <a:rPr sz="1200" i="1" spc="345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 </a:t>
            </a:r>
            <a:r>
              <a:rPr sz="1100" i="1" spc="-10" dirty="0">
                <a:latin typeface="Arial"/>
                <a:cs typeface="Arial"/>
              </a:rPr>
              <a:t>max</a:t>
            </a:r>
            <a:r>
              <a:rPr sz="1200" i="1" spc="-15" baseline="-13888" dirty="0">
                <a:latin typeface="Arial"/>
                <a:cs typeface="Arial"/>
              </a:rPr>
              <a:t>y</a:t>
            </a:r>
            <a:r>
              <a:rPr sz="1200" i="1" spc="-195" baseline="-13888" dirty="0">
                <a:latin typeface="Arial"/>
                <a:cs typeface="Arial"/>
              </a:rPr>
              <a:t> </a:t>
            </a:r>
            <a:r>
              <a:rPr sz="1200" spc="-75" baseline="-13888" dirty="0">
                <a:latin typeface="Lucida Sans Unicode"/>
                <a:cs typeface="Lucida Sans Unicode"/>
              </a:rPr>
              <a:t>∈</a:t>
            </a:r>
            <a:r>
              <a:rPr sz="1200" i="1" spc="-75" baseline="-13888" dirty="0">
                <a:latin typeface="Arial"/>
                <a:cs typeface="Arial"/>
              </a:rPr>
              <a:t>Y</a:t>
            </a:r>
            <a:r>
              <a:rPr sz="1200" i="1" spc="-60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Arial"/>
                <a:cs typeface="Arial"/>
              </a:rPr>
              <a:t>min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R</a:t>
            </a:r>
            <a:r>
              <a:rPr sz="1200" i="1" spc="-179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)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S</a:t>
            </a:r>
            <a:r>
              <a:rPr sz="1200" i="1" spc="-18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i="1" spc="70" dirty="0">
                <a:latin typeface="Arial"/>
                <a:cs typeface="Arial"/>
              </a:rPr>
              <a:t>z</a:t>
            </a:r>
            <a:r>
              <a:rPr sz="1100" spc="70" dirty="0">
                <a:latin typeface="Lucida Sans Unicode"/>
                <a:cs typeface="Lucida Sans Unicode"/>
              </a:rPr>
              <a:t>))}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11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Operations</a:t>
            </a:r>
            <a:r>
              <a:rPr spc="95" dirty="0"/>
              <a:t> </a:t>
            </a:r>
            <a:r>
              <a:rPr dirty="0"/>
              <a:t>on</a:t>
            </a:r>
            <a:r>
              <a:rPr spc="100" dirty="0"/>
              <a:t> </a:t>
            </a:r>
            <a:r>
              <a:rPr dirty="0"/>
              <a:t>Fuzzy</a:t>
            </a:r>
            <a:r>
              <a:rPr spc="100" dirty="0"/>
              <a:t> </a:t>
            </a:r>
            <a:r>
              <a:rPr dirty="0"/>
              <a:t>relations:</a:t>
            </a:r>
            <a:r>
              <a:rPr spc="220" dirty="0"/>
              <a:t> </a:t>
            </a:r>
            <a:r>
              <a:rPr spc="-10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0816" y="133806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1257044"/>
            <a:ext cx="11798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76605" algn="l"/>
                <a:tab pos="1089025" algn="l"/>
              </a:tabLst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=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800" i="1" spc="-50" dirty="0">
                <a:latin typeface="Arial"/>
                <a:cs typeface="Arial"/>
              </a:rPr>
              <a:t>x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9740" y="1256816"/>
            <a:ext cx="460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9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44" y="343723"/>
            <a:ext cx="2719705" cy="9328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00"/>
              </a:spcBef>
            </a:pPr>
            <a:r>
              <a:rPr sz="1100" spc="-10" dirty="0">
                <a:latin typeface="Arial MT"/>
                <a:cs typeface="Arial MT"/>
              </a:rPr>
              <a:t>Example:</a:t>
            </a:r>
            <a:endParaRPr sz="11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605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4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(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3888" dirty="0">
                <a:latin typeface="Arial MT"/>
                <a:cs typeface="Arial MT"/>
              </a:rPr>
              <a:t>1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x</a:t>
            </a:r>
            <a:r>
              <a:rPr sz="1200" spc="-44" baseline="-13888" dirty="0">
                <a:latin typeface="Arial MT"/>
                <a:cs typeface="Arial MT"/>
              </a:rPr>
              <a:t>2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3</a:t>
            </a:r>
            <a:r>
              <a:rPr sz="1100" dirty="0">
                <a:latin typeface="Arial MT"/>
                <a:cs typeface="Arial MT"/>
              </a:rPr>
              <a:t>);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 </a:t>
            </a:r>
            <a:r>
              <a:rPr sz="1100" spc="-25" dirty="0">
                <a:latin typeface="Arial MT"/>
                <a:cs typeface="Arial MT"/>
              </a:rPr>
              <a:t>(</a:t>
            </a:r>
            <a:r>
              <a:rPr sz="1100" i="1" spc="-25" dirty="0">
                <a:latin typeface="Arial"/>
                <a:cs typeface="Arial"/>
              </a:rPr>
              <a:t>y</a:t>
            </a:r>
            <a:r>
              <a:rPr sz="1200" spc="-37" baseline="-13888" dirty="0">
                <a:latin typeface="Arial MT"/>
                <a:cs typeface="Arial MT"/>
              </a:rPr>
              <a:t>1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Arial MT"/>
                <a:cs typeface="Arial MT"/>
              </a:rPr>
              <a:t>);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Z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(</a:t>
            </a:r>
            <a:r>
              <a:rPr sz="1100" i="1" spc="-25" dirty="0">
                <a:latin typeface="Arial"/>
                <a:cs typeface="Arial"/>
              </a:rPr>
              <a:t>z</a:t>
            </a:r>
            <a:r>
              <a:rPr sz="1200" spc="-37" baseline="-13888" dirty="0">
                <a:latin typeface="Arial MT"/>
                <a:cs typeface="Arial MT"/>
              </a:rPr>
              <a:t>1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z</a:t>
            </a:r>
            <a:r>
              <a:rPr sz="1200" spc="-44" baseline="-13888" dirty="0">
                <a:latin typeface="Arial MT"/>
                <a:cs typeface="Arial MT"/>
              </a:rPr>
              <a:t>2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-20" dirty="0">
                <a:latin typeface="Arial"/>
                <a:cs typeface="Arial"/>
              </a:rPr>
              <a:t>z</a:t>
            </a:r>
            <a:r>
              <a:rPr sz="1200" spc="-30" baseline="-13888" dirty="0">
                <a:latin typeface="Arial MT"/>
                <a:cs typeface="Arial MT"/>
              </a:rPr>
              <a:t>3</a:t>
            </a:r>
            <a:r>
              <a:rPr sz="1100" spc="-20" dirty="0">
                <a:latin typeface="Arial MT"/>
                <a:cs typeface="Arial MT"/>
              </a:rPr>
              <a:t>);</a:t>
            </a:r>
            <a:endParaRPr sz="1100">
              <a:latin typeface="Arial MT"/>
              <a:cs typeface="Arial MT"/>
            </a:endParaRPr>
          </a:p>
          <a:p>
            <a:pPr marL="66040" algn="ctr">
              <a:lnSpc>
                <a:spcPct val="100000"/>
              </a:lnSpc>
              <a:spcBef>
                <a:spcPts val="825"/>
              </a:spcBef>
              <a:tabLst>
                <a:tab pos="385445" algn="l"/>
              </a:tabLst>
            </a:pPr>
            <a:r>
              <a:rPr sz="800" i="1" spc="-25" dirty="0">
                <a:latin typeface="Arial"/>
                <a:cs typeface="Arial"/>
              </a:rPr>
              <a:t>y</a:t>
            </a:r>
            <a:r>
              <a:rPr sz="900" spc="-37" baseline="-13888" dirty="0">
                <a:latin typeface="Arial MT"/>
                <a:cs typeface="Arial MT"/>
              </a:rPr>
              <a:t>1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800" i="1" spc="-25" dirty="0">
                <a:latin typeface="Arial"/>
                <a:cs typeface="Arial"/>
              </a:rPr>
              <a:t>y</a:t>
            </a:r>
            <a:r>
              <a:rPr sz="900" spc="-37" baseline="-13888" dirty="0">
                <a:latin typeface="Arial MT"/>
                <a:cs typeface="Arial MT"/>
              </a:rPr>
              <a:t>2</a:t>
            </a:r>
            <a:endParaRPr sz="900" baseline="-13888">
              <a:latin typeface="Arial MT"/>
              <a:cs typeface="Arial MT"/>
            </a:endParaRPr>
          </a:p>
          <a:p>
            <a:pPr marL="827405">
              <a:lnSpc>
                <a:spcPct val="100000"/>
              </a:lnSpc>
              <a:spcBef>
                <a:spcPts val="195"/>
              </a:spcBef>
            </a:pPr>
            <a:r>
              <a:rPr sz="800" i="1" dirty="0">
                <a:latin typeface="Arial"/>
                <a:cs typeface="Arial"/>
              </a:rPr>
              <a:t>x</a:t>
            </a:r>
            <a:r>
              <a:rPr sz="900" baseline="-13888" dirty="0">
                <a:latin typeface="Arial MT"/>
                <a:cs typeface="Arial MT"/>
              </a:rPr>
              <a:t>1</a:t>
            </a:r>
            <a:r>
              <a:rPr sz="900" spc="345" baseline="-13888" dirty="0">
                <a:latin typeface="Arial MT"/>
                <a:cs typeface="Arial MT"/>
              </a:rPr>
              <a:t> </a:t>
            </a:r>
            <a:r>
              <a:rPr sz="1650" spc="-562" baseline="42929" dirty="0">
                <a:latin typeface="Arial MT"/>
                <a:cs typeface="Arial MT"/>
              </a:rPr>
              <a:t></a:t>
            </a:r>
            <a:r>
              <a:rPr sz="1650" spc="277" baseline="42929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5</a:t>
            </a:r>
            <a:r>
              <a:rPr sz="1100" spc="14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650" spc="-637" baseline="42929" dirty="0">
                <a:latin typeface="Arial MT"/>
                <a:cs typeface="Arial MT"/>
              </a:rPr>
              <a:t></a:t>
            </a:r>
            <a:endParaRPr sz="1650" baseline="42929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7089" y="1227949"/>
            <a:ext cx="848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42950" algn="l"/>
              </a:tabLst>
            </a:pPr>
            <a:r>
              <a:rPr sz="1100" spc="-425" dirty="0">
                <a:latin typeface="Arial MT"/>
                <a:cs typeface="Arial MT"/>
              </a:rPr>
              <a:t>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1884272"/>
            <a:ext cx="2438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S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-60" dirty="0">
                <a:latin typeface="Arial MT"/>
                <a:cs typeface="Arial MT"/>
              </a:rPr>
              <a:t>=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5872" y="1688920"/>
            <a:ext cx="98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 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4806" y="1352535"/>
            <a:ext cx="581660" cy="44577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0"/>
              </a:spcBef>
              <a:tabLst>
                <a:tab pos="350520" algn="l"/>
              </a:tabLst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13888" dirty="0">
                <a:latin typeface="Arial MT"/>
                <a:cs typeface="Arial MT"/>
              </a:rPr>
              <a:t>3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8</a:t>
            </a:r>
            <a:endParaRPr sz="1100">
              <a:latin typeface="Arial MT"/>
              <a:cs typeface="Arial MT"/>
            </a:endParaRPr>
          </a:p>
          <a:p>
            <a:pPr marR="33655" algn="r">
              <a:lnSpc>
                <a:spcPct val="100000"/>
              </a:lnSpc>
              <a:spcBef>
                <a:spcPts val="434"/>
              </a:spcBef>
            </a:pPr>
            <a:r>
              <a:rPr sz="800" i="1" spc="-25" dirty="0">
                <a:latin typeface="Arial"/>
                <a:cs typeface="Arial"/>
              </a:rPr>
              <a:t>z</a:t>
            </a:r>
            <a:r>
              <a:rPr sz="900" spc="-37" baseline="-13888" dirty="0">
                <a:latin typeface="Arial MT"/>
                <a:cs typeface="Arial MT"/>
              </a:rPr>
              <a:t>1</a:t>
            </a:r>
            <a:endParaRPr sz="900" baseline="-13888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358" y="187926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9749" y="1798014"/>
            <a:ext cx="4152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5120" algn="l"/>
              </a:tabLst>
            </a:pPr>
            <a:r>
              <a:rPr sz="800" i="1" spc="-50" dirty="0">
                <a:latin typeface="Arial"/>
                <a:cs typeface="Arial"/>
              </a:rPr>
              <a:t>y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349" y="1970086"/>
            <a:ext cx="5816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50520" algn="l"/>
              </a:tabLst>
            </a:pPr>
            <a:r>
              <a:rPr sz="800" i="1" spc="-25" dirty="0">
                <a:latin typeface="Arial"/>
                <a:cs typeface="Arial"/>
              </a:rPr>
              <a:t>y</a:t>
            </a:r>
            <a:r>
              <a:rPr sz="900" spc="-37" baseline="-13888" dirty="0">
                <a:latin typeface="Arial MT"/>
                <a:cs typeface="Arial MT"/>
              </a:rPr>
              <a:t>2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5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3883" y="1352535"/>
            <a:ext cx="855344" cy="80962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690"/>
              </a:spcBef>
            </a:pP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6</a:t>
            </a:r>
            <a:endParaRPr sz="1100">
              <a:latin typeface="Arial MT"/>
              <a:cs typeface="Arial MT"/>
            </a:endParaRPr>
          </a:p>
          <a:p>
            <a:pPr marL="326390">
              <a:lnSpc>
                <a:spcPct val="100000"/>
              </a:lnSpc>
              <a:spcBef>
                <a:spcPts val="434"/>
              </a:spcBef>
              <a:tabLst>
                <a:tab pos="645795" algn="l"/>
              </a:tabLst>
            </a:pPr>
            <a:r>
              <a:rPr sz="800" i="1" spc="-25" dirty="0">
                <a:latin typeface="Arial"/>
                <a:cs typeface="Arial"/>
              </a:rPr>
              <a:t>z</a:t>
            </a:r>
            <a:r>
              <a:rPr sz="900" spc="-37" baseline="-13888" dirty="0">
                <a:latin typeface="Arial MT"/>
                <a:cs typeface="Arial MT"/>
              </a:rPr>
              <a:t>2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800" i="1" spc="-25" dirty="0">
                <a:latin typeface="Arial"/>
                <a:cs typeface="Arial"/>
              </a:rPr>
              <a:t>z</a:t>
            </a:r>
            <a:r>
              <a:rPr sz="900" spc="-37" baseline="-13888" dirty="0">
                <a:latin typeface="Arial MT"/>
                <a:cs typeface="Arial MT"/>
              </a:rPr>
              <a:t>3</a:t>
            </a:r>
            <a:endParaRPr sz="900" baseline="-13888">
              <a:latin typeface="Arial MT"/>
              <a:cs typeface="Arial MT"/>
            </a:endParaRPr>
          </a:p>
          <a:p>
            <a:pPr marR="55880" algn="r">
              <a:lnSpc>
                <a:spcPct val="100000"/>
              </a:lnSpc>
              <a:spcBef>
                <a:spcPts val="190"/>
              </a:spcBef>
            </a:pP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4</a:t>
            </a:r>
            <a:r>
              <a:rPr sz="1100" spc="135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7</a:t>
            </a:r>
            <a:endParaRPr sz="1100">
              <a:latin typeface="Arial MT"/>
              <a:cs typeface="Arial MT"/>
            </a:endParaRPr>
          </a:p>
          <a:p>
            <a:pPr marR="55880" algn="r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9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3819" y="2482404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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47546" y="259251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5844" y="2511499"/>
            <a:ext cx="1486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83310" algn="l"/>
                <a:tab pos="1395730" algn="l"/>
              </a:tabLst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◦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=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800" i="1" spc="-50" dirty="0">
                <a:latin typeface="Arial"/>
                <a:cs typeface="Arial"/>
              </a:rPr>
              <a:t>x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86471" y="2511271"/>
            <a:ext cx="140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5" dirty="0">
                <a:latin typeface="Verdana"/>
                <a:cs typeface="Verdana"/>
              </a:rPr>
              <a:t>.</a:t>
            </a:r>
            <a:r>
              <a:rPr sz="1100" spc="-35" dirty="0">
                <a:latin typeface="Arial MT"/>
                <a:cs typeface="Arial MT"/>
              </a:rPr>
              <a:t>5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47550" y="2511271"/>
            <a:ext cx="218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9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58836" y="1688920"/>
            <a:ext cx="1413510" cy="842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332105" algn="r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 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00">
              <a:latin typeface="Arial MT"/>
              <a:cs typeface="Arial MT"/>
            </a:endParaRPr>
          </a:p>
          <a:p>
            <a:pPr marL="409575">
              <a:lnSpc>
                <a:spcPct val="100000"/>
              </a:lnSpc>
              <a:spcBef>
                <a:spcPts val="5"/>
              </a:spcBef>
              <a:tabLst>
                <a:tab pos="728980" algn="l"/>
                <a:tab pos="1047750" algn="l"/>
              </a:tabLst>
            </a:pPr>
            <a:r>
              <a:rPr sz="800" i="1" spc="-25" dirty="0">
                <a:latin typeface="Arial"/>
                <a:cs typeface="Arial"/>
              </a:rPr>
              <a:t>z</a:t>
            </a:r>
            <a:r>
              <a:rPr sz="900" spc="-37" baseline="-13888" dirty="0">
                <a:latin typeface="Arial MT"/>
                <a:cs typeface="Arial MT"/>
              </a:rPr>
              <a:t>1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800" i="1" spc="-25" dirty="0">
                <a:latin typeface="Arial"/>
                <a:cs typeface="Arial"/>
              </a:rPr>
              <a:t>z</a:t>
            </a:r>
            <a:r>
              <a:rPr sz="900" spc="-37" baseline="-13888" dirty="0">
                <a:latin typeface="Arial MT"/>
                <a:cs typeface="Arial MT"/>
              </a:rPr>
              <a:t>2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800" i="1" spc="-25" dirty="0">
                <a:latin typeface="Arial"/>
                <a:cs typeface="Arial"/>
              </a:rPr>
              <a:t>z</a:t>
            </a:r>
            <a:r>
              <a:rPr sz="900" spc="-37" baseline="-13888" dirty="0">
                <a:latin typeface="Arial MT"/>
                <a:cs typeface="Arial MT"/>
              </a:rPr>
              <a:t>3</a:t>
            </a:r>
            <a:endParaRPr sz="900" baseline="-13888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190"/>
              </a:spcBef>
            </a:pPr>
            <a:r>
              <a:rPr sz="800" i="1" dirty="0">
                <a:latin typeface="Arial"/>
                <a:cs typeface="Arial"/>
              </a:rPr>
              <a:t>x</a:t>
            </a:r>
            <a:r>
              <a:rPr sz="900" baseline="-13888" dirty="0">
                <a:latin typeface="Arial MT"/>
                <a:cs typeface="Arial MT"/>
              </a:rPr>
              <a:t>1</a:t>
            </a:r>
            <a:r>
              <a:rPr sz="900" spc="352" baseline="-13888" dirty="0">
                <a:latin typeface="Arial MT"/>
                <a:cs typeface="Arial MT"/>
              </a:rPr>
              <a:t> </a:t>
            </a:r>
            <a:r>
              <a:rPr sz="1650" spc="-562" baseline="42929" dirty="0">
                <a:latin typeface="Arial MT"/>
                <a:cs typeface="Arial MT"/>
              </a:rPr>
              <a:t></a:t>
            </a:r>
            <a:r>
              <a:rPr sz="1650" spc="277" baseline="42929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5</a:t>
            </a:r>
            <a:r>
              <a:rPr sz="1100" spc="145" dirty="0">
                <a:latin typeface="Arial MT"/>
                <a:cs typeface="Arial MT"/>
              </a:rPr>
              <a:t>  </a:t>
            </a:r>
            <a:r>
              <a:rPr sz="1650" spc="-952" baseline="-68181" dirty="0">
                <a:latin typeface="Arial MT"/>
                <a:cs typeface="Arial MT"/>
              </a:rPr>
              <a:t>0</a:t>
            </a:r>
            <a:r>
              <a:rPr sz="1100" spc="-15" dirty="0">
                <a:latin typeface="Arial MT"/>
                <a:cs typeface="Arial MT"/>
              </a:rPr>
              <a:t>0</a:t>
            </a:r>
            <a:r>
              <a:rPr sz="1650" i="1" spc="-637" baseline="-68181" dirty="0">
                <a:latin typeface="Verdana"/>
                <a:cs typeface="Verdana"/>
              </a:rPr>
              <a:t>.</a:t>
            </a:r>
            <a:r>
              <a:rPr sz="1100" i="1" spc="-15" dirty="0">
                <a:latin typeface="Verdana"/>
                <a:cs typeface="Verdana"/>
              </a:rPr>
              <a:t>.</a:t>
            </a:r>
            <a:r>
              <a:rPr sz="1650" spc="-952" baseline="-68181" dirty="0">
                <a:latin typeface="Arial MT"/>
                <a:cs typeface="Arial MT"/>
              </a:rPr>
              <a:t>8</a:t>
            </a:r>
            <a:r>
              <a:rPr sz="1100" spc="-15" dirty="0">
                <a:latin typeface="Arial MT"/>
                <a:cs typeface="Arial MT"/>
              </a:rPr>
              <a:t>4</a:t>
            </a:r>
            <a:r>
              <a:rPr sz="1100" spc="145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5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650" spc="-637" baseline="42929" dirty="0">
                <a:latin typeface="Arial MT"/>
                <a:cs typeface="Arial MT"/>
              </a:rPr>
              <a:t></a:t>
            </a:r>
            <a:endParaRPr sz="1650" baseline="42929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3386" y="2482404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744" y="2683356"/>
            <a:ext cx="4336415" cy="532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21410">
              <a:lnSpc>
                <a:spcPct val="100000"/>
              </a:lnSpc>
              <a:spcBef>
                <a:spcPts val="90"/>
              </a:spcBef>
              <a:tabLst>
                <a:tab pos="1433830" algn="l"/>
              </a:tabLst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13888" dirty="0">
                <a:latin typeface="Arial MT"/>
                <a:cs typeface="Arial MT"/>
              </a:rPr>
              <a:t>3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7</a:t>
            </a:r>
            <a:endParaRPr sz="11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100" i="1" spc="-20" dirty="0">
                <a:solidFill>
                  <a:srgbClr val="0000FF"/>
                </a:solidFill>
                <a:latin typeface="Verdana"/>
                <a:cs typeface="Verdana"/>
              </a:rPr>
              <a:t>µ</a:t>
            </a:r>
            <a:r>
              <a:rPr sz="1200" i="1" spc="-30" baseline="-13888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200" spc="-30" baseline="-13888" dirty="0">
                <a:solidFill>
                  <a:srgbClr val="0000FF"/>
                </a:solidFill>
                <a:latin typeface="Lucida Sans Unicode"/>
                <a:cs typeface="Lucida Sans Unicode"/>
              </a:rPr>
              <a:t>◦</a:t>
            </a:r>
            <a:r>
              <a:rPr sz="1200" i="1" spc="-30" baseline="-13888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200" i="1" spc="-187" baseline="-1388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Lucida Sans Unicode"/>
                <a:cs typeface="Lucida Sans Unicode"/>
              </a:rPr>
              <a:t>(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200" spc="-15" baseline="-13888" dirty="0">
                <a:solidFill>
                  <a:srgbClr val="0000FF"/>
                </a:solidFill>
                <a:latin typeface="Arial MT"/>
                <a:cs typeface="Arial MT"/>
              </a:rPr>
              <a:t>1</a:t>
            </a:r>
            <a:r>
              <a:rPr sz="1100" i="1" spc="-10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100" i="1" spc="-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200" baseline="-13888" dirty="0">
                <a:solidFill>
                  <a:srgbClr val="0000FF"/>
                </a:solidFill>
                <a:latin typeface="Arial MT"/>
                <a:cs typeface="Arial MT"/>
              </a:rPr>
              <a:t>1</a:t>
            </a:r>
            <a:r>
              <a:rPr sz="1100" dirty="0">
                <a:solidFill>
                  <a:srgbClr val="0000FF"/>
                </a:solidFill>
                <a:latin typeface="Lucida Sans Unicode"/>
                <a:cs typeface="Lucida Sans Unicode"/>
              </a:rPr>
              <a:t>)</a:t>
            </a:r>
            <a:r>
              <a:rPr sz="1100" spc="25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0000FF"/>
                </a:solidFill>
                <a:latin typeface="Lucida Sans Unicode"/>
                <a:cs typeface="Lucida Sans Unicode"/>
              </a:rPr>
              <a:t>=</a:t>
            </a:r>
            <a:r>
              <a:rPr sz="1100" spc="25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1100" i="1" spc="-1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Lucida Sans Unicode"/>
                <a:cs typeface="Lucida Sans Unicode"/>
              </a:rPr>
              <a:t>{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min</a:t>
            </a:r>
            <a:r>
              <a:rPr sz="1100" dirty="0">
                <a:solidFill>
                  <a:srgbClr val="0000FF"/>
                </a:solidFill>
                <a:latin typeface="Lucida Sans Unicode"/>
                <a:cs typeface="Lucida Sans Unicode"/>
              </a:rPr>
              <a:t>(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0000FF"/>
                </a:solidFill>
                <a:latin typeface="Arial MT"/>
                <a:cs typeface="Arial MT"/>
              </a:rPr>
              <a:t>1</a:t>
            </a:r>
            <a:r>
              <a:rPr sz="1100" i="1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100" i="1" spc="-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200" spc="-15" baseline="-13888" dirty="0">
                <a:solidFill>
                  <a:srgbClr val="0000FF"/>
                </a:solidFill>
                <a:latin typeface="Arial MT"/>
                <a:cs typeface="Arial MT"/>
              </a:rPr>
              <a:t>1</a:t>
            </a:r>
            <a:r>
              <a:rPr sz="1100" spc="-10" dirty="0">
                <a:solidFill>
                  <a:srgbClr val="0000FF"/>
                </a:solidFill>
                <a:latin typeface="Lucida Sans Unicode"/>
                <a:cs typeface="Lucida Sans Unicode"/>
              </a:rPr>
              <a:t>)</a:t>
            </a:r>
            <a:r>
              <a:rPr sz="1100" i="1" spc="-10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1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min</a:t>
            </a:r>
            <a:r>
              <a:rPr sz="1100" spc="-10" dirty="0">
                <a:solidFill>
                  <a:srgbClr val="0000FF"/>
                </a:solidFill>
                <a:latin typeface="Lucida Sans Unicode"/>
                <a:cs typeface="Lucida Sans Unicode"/>
              </a:rPr>
              <a:t>(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200" spc="-15" baseline="-13888" dirty="0">
                <a:solidFill>
                  <a:srgbClr val="0000FF"/>
                </a:solidFill>
                <a:latin typeface="Arial MT"/>
                <a:cs typeface="Arial MT"/>
              </a:rPr>
              <a:t>1</a:t>
            </a:r>
            <a:r>
              <a:rPr sz="1100" i="1" spc="-10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100" i="1" spc="-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z</a:t>
            </a:r>
            <a:r>
              <a:rPr sz="1200" spc="-15" baseline="-13888" dirty="0">
                <a:solidFill>
                  <a:srgbClr val="0000FF"/>
                </a:solidFill>
                <a:latin typeface="Arial MT"/>
                <a:cs typeface="Arial MT"/>
              </a:rPr>
              <a:t>1</a:t>
            </a:r>
            <a:r>
              <a:rPr sz="1100" spc="-10" dirty="0">
                <a:solidFill>
                  <a:srgbClr val="0000FF"/>
                </a:solidFill>
                <a:latin typeface="Lucida Sans Unicode"/>
                <a:cs typeface="Lucida Sans Unicode"/>
              </a:rPr>
              <a:t>)</a:t>
            </a:r>
            <a:r>
              <a:rPr sz="1100" i="1" spc="-10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1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min</a:t>
            </a:r>
            <a:r>
              <a:rPr sz="1100" spc="-10" dirty="0">
                <a:solidFill>
                  <a:srgbClr val="0000FF"/>
                </a:solidFill>
                <a:latin typeface="Lucida Sans Unicode"/>
                <a:cs typeface="Lucida Sans Unicode"/>
              </a:rPr>
              <a:t>(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200" spc="-15" baseline="-13888" dirty="0">
                <a:solidFill>
                  <a:srgbClr val="0000FF"/>
                </a:solidFill>
                <a:latin typeface="Arial MT"/>
                <a:cs typeface="Arial MT"/>
              </a:rPr>
              <a:t>1</a:t>
            </a:r>
            <a:r>
              <a:rPr sz="1100" i="1" spc="-10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100" i="1" spc="-1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200" spc="-15" baseline="-13888" dirty="0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r>
              <a:rPr sz="1100" spc="-10" dirty="0">
                <a:solidFill>
                  <a:srgbClr val="0000FF"/>
                </a:solidFill>
                <a:latin typeface="Lucida Sans Unicode"/>
                <a:cs typeface="Lucida Sans Unicode"/>
              </a:rPr>
              <a:t>)</a:t>
            </a:r>
            <a:r>
              <a:rPr sz="1100" i="1" spc="-10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1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min</a:t>
            </a:r>
            <a:r>
              <a:rPr sz="1100" spc="-10" dirty="0">
                <a:solidFill>
                  <a:srgbClr val="0000FF"/>
                </a:solidFill>
                <a:latin typeface="Lucida Sans Unicode"/>
                <a:cs typeface="Lucida Sans Unicode"/>
              </a:rPr>
              <a:t>(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200" spc="-15" baseline="-13888" dirty="0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r>
              <a:rPr sz="1100" i="1" spc="-10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100" i="1" spc="-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100" i="1" spc="45" dirty="0">
                <a:solidFill>
                  <a:srgbClr val="0000FF"/>
                </a:solidFill>
                <a:latin typeface="Arial"/>
                <a:cs typeface="Arial"/>
              </a:rPr>
              <a:t>z</a:t>
            </a:r>
            <a:r>
              <a:rPr sz="1200" spc="67" baseline="-13888" dirty="0">
                <a:solidFill>
                  <a:srgbClr val="0000FF"/>
                </a:solidFill>
                <a:latin typeface="Arial MT"/>
                <a:cs typeface="Arial MT"/>
              </a:rPr>
              <a:t>1</a:t>
            </a:r>
            <a:r>
              <a:rPr sz="1100" spc="45" dirty="0">
                <a:solidFill>
                  <a:srgbClr val="0000FF"/>
                </a:solidFill>
                <a:latin typeface="Lucida Sans Unicode"/>
                <a:cs typeface="Lucida Sans Unicode"/>
              </a:rPr>
              <a:t>)}</a:t>
            </a:r>
            <a:endParaRPr sz="1100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1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1100" i="1" spc="-2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Lucida Sans Unicode"/>
                <a:cs typeface="Lucida Sans Unicode"/>
              </a:rPr>
              <a:t>{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min</a:t>
            </a:r>
            <a:r>
              <a:rPr sz="1100" dirty="0">
                <a:solidFill>
                  <a:srgbClr val="0000FF"/>
                </a:solidFill>
                <a:latin typeface="Lucida Sans Unicode"/>
                <a:cs typeface="Lucida Sans Unicode"/>
              </a:rPr>
              <a:t>(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r>
              <a:rPr sz="1100" i="1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5</a:t>
            </a:r>
            <a:r>
              <a:rPr sz="1100" i="1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100" i="1" spc="-19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100" spc="-40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r>
              <a:rPr sz="1100" i="1" spc="-40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100" spc="-40" dirty="0">
                <a:solidFill>
                  <a:srgbClr val="0000FF"/>
                </a:solidFill>
                <a:latin typeface="Arial MT"/>
                <a:cs typeface="Arial MT"/>
              </a:rPr>
              <a:t>6</a:t>
            </a:r>
            <a:r>
              <a:rPr sz="1100" spc="-40" dirty="0">
                <a:solidFill>
                  <a:srgbClr val="0000FF"/>
                </a:solidFill>
                <a:latin typeface="Lucida Sans Unicode"/>
                <a:cs typeface="Lucida Sans Unicode"/>
              </a:rPr>
              <a:t>)</a:t>
            </a:r>
            <a:r>
              <a:rPr sz="1100" i="1" spc="-40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100" i="1" spc="-19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100" i="1" spc="-25" dirty="0">
                <a:solidFill>
                  <a:srgbClr val="0000FF"/>
                </a:solidFill>
                <a:latin typeface="Arial"/>
                <a:cs typeface="Arial"/>
              </a:rPr>
              <a:t>min</a:t>
            </a:r>
            <a:r>
              <a:rPr sz="1100" spc="-25" dirty="0">
                <a:solidFill>
                  <a:srgbClr val="0000FF"/>
                </a:solidFill>
                <a:latin typeface="Lucida Sans Unicode"/>
                <a:cs typeface="Lucida Sans Unicode"/>
              </a:rPr>
              <a:t>(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r>
              <a:rPr sz="1100" i="1" spc="-25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1</a:t>
            </a:r>
            <a:r>
              <a:rPr sz="1100" i="1" spc="-25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100" i="1" spc="-19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r>
              <a:rPr sz="1100" i="1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5</a:t>
            </a:r>
            <a:r>
              <a:rPr sz="1100" dirty="0">
                <a:solidFill>
                  <a:srgbClr val="0000FF"/>
                </a:solidFill>
                <a:latin typeface="Lucida Sans Unicode"/>
                <a:cs typeface="Lucida Sans Unicode"/>
              </a:rPr>
              <a:t>)}</a:t>
            </a:r>
            <a:r>
              <a:rPr sz="1100" spc="-20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1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max</a:t>
            </a:r>
            <a:r>
              <a:rPr sz="1100" i="1" spc="-2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Lucida Sans Unicode"/>
                <a:cs typeface="Lucida Sans Unicode"/>
              </a:rPr>
              <a:t>{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r>
              <a:rPr sz="1100" i="1" spc="-10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5</a:t>
            </a:r>
            <a:r>
              <a:rPr sz="1100" i="1" spc="-10" dirty="0">
                <a:solidFill>
                  <a:srgbClr val="0000FF"/>
                </a:solidFill>
                <a:latin typeface="Verdana"/>
                <a:cs typeface="Verdana"/>
              </a:rPr>
              <a:t>,</a:t>
            </a:r>
            <a:r>
              <a:rPr sz="1100" i="1" spc="-19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r>
              <a:rPr sz="1100" i="1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1</a:t>
            </a:r>
            <a:r>
              <a:rPr sz="1100" dirty="0">
                <a:solidFill>
                  <a:srgbClr val="0000FF"/>
                </a:solidFill>
                <a:latin typeface="Lucida Sans Unicode"/>
                <a:cs typeface="Lucida Sans Unicode"/>
              </a:rPr>
              <a:t>}</a:t>
            </a:r>
            <a:r>
              <a:rPr sz="1100" spc="-25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0000FF"/>
                </a:solidFill>
                <a:latin typeface="Lucida Sans Unicode"/>
                <a:cs typeface="Lucida Sans Unicode"/>
              </a:rPr>
              <a:t>=</a:t>
            </a:r>
            <a:r>
              <a:rPr sz="1100" spc="-20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0</a:t>
            </a:r>
            <a:r>
              <a:rPr sz="1100" i="1" spc="-30" dirty="0">
                <a:solidFill>
                  <a:srgbClr val="0000FF"/>
                </a:solidFill>
                <a:latin typeface="Verdana"/>
                <a:cs typeface="Verdana"/>
              </a:rPr>
              <a:t>.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5</a:t>
            </a:r>
            <a:r>
              <a:rPr sz="11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sz="110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so</a:t>
            </a:r>
            <a:r>
              <a:rPr sz="11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on.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12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55" dirty="0"/>
              <a:t> </a:t>
            </a:r>
            <a:r>
              <a:rPr dirty="0"/>
              <a:t>relation</a:t>
            </a:r>
            <a:r>
              <a:rPr spc="60" dirty="0"/>
              <a:t> </a:t>
            </a:r>
            <a:r>
              <a:rPr dirty="0"/>
              <a:t>:</a:t>
            </a:r>
            <a:r>
              <a:rPr spc="170" dirty="0"/>
              <a:t> </a:t>
            </a:r>
            <a:r>
              <a:rPr dirty="0"/>
              <a:t>An</a:t>
            </a:r>
            <a:r>
              <a:rPr spc="5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516926"/>
            <a:ext cx="4328160" cy="16122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277495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 MT"/>
                <a:cs typeface="Arial MT"/>
              </a:rPr>
              <a:t>Consider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which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represent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5" dirty="0">
                <a:latin typeface="Arial MT"/>
                <a:cs typeface="Arial MT"/>
              </a:rPr>
              <a:t> of </a:t>
            </a:r>
            <a:r>
              <a:rPr sz="1100" dirty="0">
                <a:latin typeface="Arial MT"/>
                <a:cs typeface="Arial MT"/>
              </a:rPr>
              <a:t>paddy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plants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plant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diseases.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More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precisely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35" dirty="0">
                <a:latin typeface="Arial"/>
                <a:cs typeface="Arial"/>
              </a:rPr>
              <a:t>P</a:t>
            </a:r>
            <a:r>
              <a:rPr sz="1200" spc="-52" baseline="-13888" dirty="0">
                <a:latin typeface="Arial MT"/>
                <a:cs typeface="Arial MT"/>
              </a:rPr>
              <a:t>2</a:t>
            </a:r>
            <a:r>
              <a:rPr sz="1100" i="1" spc="-3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35" dirty="0">
                <a:latin typeface="Arial"/>
                <a:cs typeface="Arial"/>
              </a:rPr>
              <a:t>P</a:t>
            </a:r>
            <a:r>
              <a:rPr sz="1200" spc="-52" baseline="-13888" dirty="0">
                <a:latin typeface="Arial MT"/>
                <a:cs typeface="Arial MT"/>
              </a:rPr>
              <a:t>3</a:t>
            </a:r>
            <a:r>
              <a:rPr sz="1100" i="1" spc="-3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65" dirty="0">
                <a:latin typeface="Arial"/>
                <a:cs typeface="Arial"/>
              </a:rPr>
              <a:t>P</a:t>
            </a:r>
            <a:r>
              <a:rPr sz="1200" spc="97" baseline="-13888" dirty="0">
                <a:latin typeface="Arial MT"/>
                <a:cs typeface="Arial MT"/>
              </a:rPr>
              <a:t>4</a:t>
            </a:r>
            <a:r>
              <a:rPr sz="1100" spc="65" dirty="0">
                <a:latin typeface="Lucida Sans Unicode"/>
                <a:cs typeface="Lucida Sans Unicode"/>
              </a:rPr>
              <a:t>}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four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varieties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paddy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plants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D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35" dirty="0">
                <a:latin typeface="Arial"/>
                <a:cs typeface="Arial"/>
              </a:rPr>
              <a:t>D</a:t>
            </a:r>
            <a:r>
              <a:rPr sz="1200" spc="-52" baseline="-13888" dirty="0">
                <a:latin typeface="Arial MT"/>
                <a:cs typeface="Arial MT"/>
              </a:rPr>
              <a:t>2</a:t>
            </a:r>
            <a:r>
              <a:rPr sz="1100" i="1" spc="-3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35" dirty="0">
                <a:latin typeface="Arial"/>
                <a:cs typeface="Arial"/>
              </a:rPr>
              <a:t>D</a:t>
            </a:r>
            <a:r>
              <a:rPr sz="1200" spc="-52" baseline="-13888" dirty="0">
                <a:latin typeface="Arial MT"/>
                <a:cs typeface="Arial MT"/>
              </a:rPr>
              <a:t>3</a:t>
            </a:r>
            <a:r>
              <a:rPr sz="1100" i="1" spc="-3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65" dirty="0">
                <a:latin typeface="Arial"/>
                <a:cs typeface="Arial"/>
              </a:rPr>
              <a:t>D</a:t>
            </a:r>
            <a:r>
              <a:rPr sz="1200" spc="97" baseline="-13888" dirty="0">
                <a:latin typeface="Arial MT"/>
                <a:cs typeface="Arial MT"/>
              </a:rPr>
              <a:t>4</a:t>
            </a:r>
            <a:r>
              <a:rPr sz="1100" spc="65" dirty="0">
                <a:latin typeface="Lucida Sans Unicode"/>
                <a:cs typeface="Lucida Sans Unicode"/>
              </a:rPr>
              <a:t>}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four</a:t>
            </a:r>
            <a:r>
              <a:rPr sz="1100" spc="-10" dirty="0">
                <a:latin typeface="Arial MT"/>
                <a:cs typeface="Arial MT"/>
              </a:rPr>
              <a:t> various diseases </a:t>
            </a:r>
            <a:r>
              <a:rPr sz="1100" dirty="0">
                <a:latin typeface="Arial MT"/>
                <a:cs typeface="Arial MT"/>
              </a:rPr>
              <a:t>affecting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plants</a:t>
            </a:r>
            <a:endParaRPr sz="1100">
              <a:latin typeface="Arial MT"/>
              <a:cs typeface="Arial MT"/>
            </a:endParaRPr>
          </a:p>
          <a:p>
            <a:pPr marL="38100" marR="30480">
              <a:lnSpc>
                <a:spcPct val="102699"/>
              </a:lnSpc>
              <a:spcBef>
                <a:spcPts val="570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addition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these,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also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consider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another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35" dirty="0">
                <a:latin typeface="Arial"/>
                <a:cs typeface="Arial"/>
              </a:rPr>
              <a:t>S</a:t>
            </a:r>
            <a:r>
              <a:rPr sz="1200" spc="-52" baseline="-13888" dirty="0">
                <a:latin typeface="Arial MT"/>
                <a:cs typeface="Arial MT"/>
              </a:rPr>
              <a:t>2</a:t>
            </a:r>
            <a:r>
              <a:rPr sz="1100" i="1" spc="-3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35" dirty="0">
                <a:latin typeface="Arial"/>
                <a:cs typeface="Arial"/>
              </a:rPr>
              <a:t>S</a:t>
            </a:r>
            <a:r>
              <a:rPr sz="1200" spc="-52" baseline="-13888" dirty="0">
                <a:latin typeface="Arial MT"/>
                <a:cs typeface="Arial MT"/>
              </a:rPr>
              <a:t>3</a:t>
            </a:r>
            <a:r>
              <a:rPr sz="1100" i="1" spc="-3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65" dirty="0">
                <a:latin typeface="Arial"/>
                <a:cs typeface="Arial"/>
              </a:rPr>
              <a:t>S</a:t>
            </a:r>
            <a:r>
              <a:rPr sz="1200" spc="97" baseline="-13888" dirty="0">
                <a:latin typeface="Arial MT"/>
                <a:cs typeface="Arial MT"/>
              </a:rPr>
              <a:t>4</a:t>
            </a:r>
            <a:r>
              <a:rPr sz="1100" spc="65" dirty="0">
                <a:latin typeface="Lucida Sans Unicode"/>
                <a:cs typeface="Lucida Sans Unicode"/>
              </a:rPr>
              <a:t>}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be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common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symptoms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diseases.</a:t>
            </a:r>
            <a:endParaRPr sz="1100">
              <a:latin typeface="Arial MT"/>
              <a:cs typeface="Arial MT"/>
            </a:endParaRPr>
          </a:p>
          <a:p>
            <a:pPr marL="38100" marR="49530">
              <a:lnSpc>
                <a:spcPct val="102600"/>
              </a:lnSpc>
              <a:spcBef>
                <a:spcPts val="565"/>
              </a:spcBef>
            </a:pPr>
            <a:r>
              <a:rPr sz="1100" dirty="0">
                <a:latin typeface="Arial MT"/>
                <a:cs typeface="Arial MT"/>
              </a:rPr>
              <a:t>Let,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relation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representing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which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plant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susceptible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which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diseases,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stated</a:t>
            </a:r>
            <a:r>
              <a:rPr sz="1100" spc="-25" dirty="0">
                <a:latin typeface="Arial MT"/>
                <a:cs typeface="Arial MT"/>
              </a:rPr>
              <a:t> as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2605645"/>
            <a:ext cx="2520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=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6715" y="2200248"/>
            <a:ext cx="11487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56870" algn="l"/>
                <a:tab pos="675640" algn="l"/>
                <a:tab pos="995044" algn="l"/>
              </a:tabLst>
            </a:pPr>
            <a:r>
              <a:rPr sz="800" i="1" spc="-25" dirty="0">
                <a:latin typeface="Arial"/>
                <a:cs typeface="Arial"/>
              </a:rPr>
              <a:t>D</a:t>
            </a:r>
            <a:r>
              <a:rPr sz="900" spc="-37" baseline="-13888" dirty="0">
                <a:latin typeface="Arial MT"/>
                <a:cs typeface="Arial MT"/>
              </a:rPr>
              <a:t>1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800" i="1" spc="-25" dirty="0">
                <a:latin typeface="Arial"/>
                <a:cs typeface="Arial"/>
              </a:rPr>
              <a:t>D</a:t>
            </a:r>
            <a:r>
              <a:rPr sz="900" spc="-37" baseline="-13888" dirty="0">
                <a:latin typeface="Arial MT"/>
                <a:cs typeface="Arial MT"/>
              </a:rPr>
              <a:t>2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800" i="1" spc="-25" dirty="0">
                <a:latin typeface="Arial"/>
                <a:cs typeface="Arial"/>
              </a:rPr>
              <a:t>D</a:t>
            </a:r>
            <a:r>
              <a:rPr sz="900" spc="-37" baseline="-13888" dirty="0">
                <a:latin typeface="Arial MT"/>
                <a:cs typeface="Arial MT"/>
              </a:rPr>
              <a:t>3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800" i="1" spc="-25" dirty="0">
                <a:latin typeface="Arial"/>
                <a:cs typeface="Arial"/>
              </a:rPr>
              <a:t>D</a:t>
            </a:r>
            <a:r>
              <a:rPr sz="900" spc="-37" baseline="-13888" dirty="0">
                <a:latin typeface="Arial MT"/>
                <a:cs typeface="Arial MT"/>
              </a:rPr>
              <a:t>4</a:t>
            </a:r>
            <a:endParaRPr sz="900" baseline="-13888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4745" y="260063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232" y="2519386"/>
            <a:ext cx="150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41630" algn="l"/>
              </a:tabLst>
            </a:pPr>
            <a:r>
              <a:rPr sz="800" i="1" spc="-50" dirty="0">
                <a:latin typeface="Arial"/>
                <a:cs typeface="Arial"/>
              </a:rPr>
              <a:t>P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9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8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4745" y="277270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7232" y="2691458"/>
            <a:ext cx="43243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41630" algn="l"/>
              </a:tabLst>
            </a:pPr>
            <a:r>
              <a:rPr sz="800" i="1" spc="-50" dirty="0">
                <a:latin typeface="Arial"/>
                <a:cs typeface="Arial"/>
              </a:rPr>
              <a:t>P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3670" y="2691458"/>
            <a:ext cx="1098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9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3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4</a:t>
            </a:r>
            <a:r>
              <a:rPr sz="1100" spc="135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8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1832" y="2863531"/>
            <a:ext cx="1555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67030" algn="l"/>
              </a:tabLst>
            </a:pPr>
            <a:r>
              <a:rPr sz="800" i="1" spc="-25" dirty="0">
                <a:latin typeface="Arial"/>
                <a:cs typeface="Arial"/>
              </a:rPr>
              <a:t>P</a:t>
            </a:r>
            <a:r>
              <a:rPr sz="900" spc="-37" baseline="-13888" dirty="0">
                <a:latin typeface="Arial MT"/>
                <a:cs typeface="Arial MT"/>
              </a:rPr>
              <a:t>4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9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4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1832" y="2347314"/>
            <a:ext cx="1711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00" i="1" dirty="0">
                <a:latin typeface="Arial"/>
                <a:cs typeface="Arial"/>
              </a:rPr>
              <a:t>P</a:t>
            </a:r>
            <a:r>
              <a:rPr sz="900" baseline="-13888" dirty="0">
                <a:latin typeface="Arial MT"/>
                <a:cs typeface="Arial MT"/>
              </a:rPr>
              <a:t>1</a:t>
            </a:r>
            <a:r>
              <a:rPr sz="900" spc="330" baseline="-13888" dirty="0">
                <a:latin typeface="Arial MT"/>
                <a:cs typeface="Arial MT"/>
              </a:rPr>
              <a:t> </a:t>
            </a:r>
            <a:r>
              <a:rPr sz="1650" spc="-562" baseline="40404" dirty="0">
                <a:latin typeface="Arial MT"/>
                <a:cs typeface="Arial MT"/>
              </a:rPr>
              <a:t></a:t>
            </a:r>
            <a:r>
              <a:rPr sz="1650" spc="277" baseline="40404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spc="135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spc="135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9</a:t>
            </a:r>
            <a:r>
              <a:rPr sz="1100" spc="135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5" dirty="0">
                <a:latin typeface="Arial MT"/>
                <a:cs typeface="Arial MT"/>
              </a:rPr>
              <a:t> </a:t>
            </a:r>
            <a:r>
              <a:rPr sz="1650" spc="-652" baseline="40404" dirty="0">
                <a:latin typeface="Arial MT"/>
                <a:cs typeface="Arial MT"/>
              </a:rPr>
              <a:t></a:t>
            </a:r>
            <a:endParaRPr sz="1650" baseline="40404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1018" y="2571012"/>
            <a:ext cx="1486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81125" algn="l"/>
              </a:tabLst>
            </a:pPr>
            <a:r>
              <a:rPr sz="1100" spc="-425" dirty="0">
                <a:latin typeface="Arial MT"/>
                <a:cs typeface="Arial MT"/>
              </a:rPr>
              <a:t>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425" dirty="0">
                <a:latin typeface="Arial MT"/>
                <a:cs typeface="Arial MT"/>
              </a:rPr>
              <a:t>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1018" y="2659670"/>
            <a:ext cx="1486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81125" algn="l"/>
              </a:tabLst>
            </a:pPr>
            <a:r>
              <a:rPr sz="1100" spc="-425" dirty="0">
                <a:latin typeface="Arial MT"/>
                <a:cs typeface="Arial MT"/>
              </a:rPr>
              <a:t>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13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55" dirty="0"/>
              <a:t> </a:t>
            </a:r>
            <a:r>
              <a:rPr dirty="0"/>
              <a:t>relation</a:t>
            </a:r>
            <a:r>
              <a:rPr spc="60" dirty="0"/>
              <a:t> </a:t>
            </a:r>
            <a:r>
              <a:rPr dirty="0"/>
              <a:t>:</a:t>
            </a:r>
            <a:r>
              <a:rPr spc="170" dirty="0"/>
              <a:t> </a:t>
            </a:r>
            <a:r>
              <a:rPr dirty="0"/>
              <a:t>An</a:t>
            </a:r>
            <a:r>
              <a:rPr spc="5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02588"/>
            <a:ext cx="418020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Also,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consider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i="1" spc="114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another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relation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which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given</a:t>
            </a:r>
            <a:r>
              <a:rPr sz="1100" spc="-25" dirty="0">
                <a:latin typeface="Arial MT"/>
                <a:cs typeface="Arial MT"/>
              </a:rPr>
              <a:t> by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1109242"/>
            <a:ext cx="2438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S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-60" dirty="0">
                <a:latin typeface="Arial MT"/>
                <a:cs typeface="Arial MT"/>
              </a:rPr>
              <a:t>=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5336" y="703845"/>
            <a:ext cx="11436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56870" algn="l"/>
                <a:tab pos="675640" algn="l"/>
                <a:tab pos="995044" algn="l"/>
              </a:tabLst>
            </a:pPr>
            <a:r>
              <a:rPr sz="800" i="1" spc="-25" dirty="0">
                <a:latin typeface="Arial"/>
                <a:cs typeface="Arial"/>
              </a:rPr>
              <a:t>S</a:t>
            </a:r>
            <a:r>
              <a:rPr sz="900" spc="-37" baseline="-13888" dirty="0">
                <a:latin typeface="Arial MT"/>
                <a:cs typeface="Arial MT"/>
              </a:rPr>
              <a:t>1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800" i="1" spc="-25" dirty="0">
                <a:latin typeface="Arial"/>
                <a:cs typeface="Arial"/>
              </a:rPr>
              <a:t>S</a:t>
            </a:r>
            <a:r>
              <a:rPr sz="900" spc="-37" baseline="-13888" dirty="0">
                <a:latin typeface="Arial MT"/>
                <a:cs typeface="Arial MT"/>
              </a:rPr>
              <a:t>2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800" i="1" spc="-25" dirty="0">
                <a:latin typeface="Arial"/>
                <a:cs typeface="Arial"/>
              </a:rPr>
              <a:t>S</a:t>
            </a:r>
            <a:r>
              <a:rPr sz="900" spc="-37" baseline="-13888" dirty="0">
                <a:latin typeface="Arial MT"/>
                <a:cs typeface="Arial MT"/>
              </a:rPr>
              <a:t>3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800" i="1" spc="-25" dirty="0">
                <a:latin typeface="Arial"/>
                <a:cs typeface="Arial"/>
              </a:rPr>
              <a:t>S</a:t>
            </a:r>
            <a:r>
              <a:rPr sz="900" spc="-37" baseline="-13888" dirty="0">
                <a:latin typeface="Arial MT"/>
                <a:cs typeface="Arial MT"/>
              </a:rPr>
              <a:t>4</a:t>
            </a:r>
            <a:endParaRPr sz="900" baseline="-13888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0584" y="110423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7508" y="1022983"/>
            <a:ext cx="15106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47345" algn="l"/>
              </a:tabLst>
            </a:pPr>
            <a:r>
              <a:rPr sz="800" i="1" spc="-50" dirty="0">
                <a:latin typeface="Arial"/>
                <a:cs typeface="Arial"/>
              </a:rPr>
              <a:t>D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4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6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0584" y="127630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7508" y="1195056"/>
            <a:ext cx="437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47345" algn="l"/>
              </a:tabLst>
            </a:pPr>
            <a:r>
              <a:rPr sz="800" i="1" spc="-50" dirty="0">
                <a:latin typeface="Arial"/>
                <a:cs typeface="Arial"/>
              </a:rPr>
              <a:t>D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9509" y="1195056"/>
            <a:ext cx="1098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5</a:t>
            </a:r>
            <a:r>
              <a:rPr sz="1100" spc="135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9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2108" y="850911"/>
            <a:ext cx="17170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00" i="1" dirty="0">
                <a:latin typeface="Arial"/>
                <a:cs typeface="Arial"/>
              </a:rPr>
              <a:t>D</a:t>
            </a:r>
            <a:r>
              <a:rPr sz="900" baseline="-13888" dirty="0">
                <a:latin typeface="Arial MT"/>
                <a:cs typeface="Arial MT"/>
              </a:rPr>
              <a:t>1</a:t>
            </a:r>
            <a:r>
              <a:rPr sz="900" spc="330" baseline="-13888" dirty="0">
                <a:latin typeface="Arial MT"/>
                <a:cs typeface="Arial MT"/>
              </a:rPr>
              <a:t> </a:t>
            </a:r>
            <a:r>
              <a:rPr sz="1650" spc="-562" baseline="40404" dirty="0">
                <a:latin typeface="Arial MT"/>
                <a:cs typeface="Arial MT"/>
              </a:rPr>
              <a:t></a:t>
            </a:r>
            <a:r>
              <a:rPr sz="1650" spc="277" baseline="40404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135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14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7</a:t>
            </a:r>
            <a:r>
              <a:rPr sz="1100" spc="135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9</a:t>
            </a:r>
            <a:r>
              <a:rPr sz="1100" spc="140" dirty="0">
                <a:latin typeface="Arial MT"/>
                <a:cs typeface="Arial MT"/>
              </a:rPr>
              <a:t> </a:t>
            </a:r>
            <a:r>
              <a:rPr sz="1650" spc="-637" baseline="40404" dirty="0">
                <a:latin typeface="Arial MT"/>
                <a:cs typeface="Arial MT"/>
              </a:rPr>
              <a:t></a:t>
            </a:r>
            <a:endParaRPr sz="1650" baseline="40404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6858" y="1074609"/>
            <a:ext cx="1486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81125" algn="l"/>
              </a:tabLst>
            </a:pPr>
            <a:r>
              <a:rPr sz="1100" spc="-425" dirty="0">
                <a:latin typeface="Arial MT"/>
                <a:cs typeface="Arial MT"/>
              </a:rPr>
              <a:t>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425" dirty="0">
                <a:latin typeface="Arial MT"/>
                <a:cs typeface="Arial MT"/>
              </a:rPr>
              <a:t>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6858" y="1163280"/>
            <a:ext cx="1486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81125" algn="l"/>
              </a:tabLst>
            </a:pPr>
            <a:r>
              <a:rPr sz="1100" spc="-425" dirty="0">
                <a:latin typeface="Arial MT"/>
                <a:cs typeface="Arial MT"/>
              </a:rPr>
              <a:t>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144" y="1295017"/>
            <a:ext cx="4090035" cy="918844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896619">
              <a:lnSpc>
                <a:spcPct val="100000"/>
              </a:lnSpc>
              <a:spcBef>
                <a:spcPts val="655"/>
              </a:spcBef>
              <a:tabLst>
                <a:tab pos="1231900" algn="l"/>
              </a:tabLst>
            </a:pPr>
            <a:r>
              <a:rPr sz="800" i="1" spc="-25" dirty="0">
                <a:latin typeface="Arial"/>
                <a:cs typeface="Arial"/>
              </a:rPr>
              <a:t>D</a:t>
            </a:r>
            <a:r>
              <a:rPr sz="900" spc="-37" baseline="-13888" dirty="0">
                <a:latin typeface="Arial MT"/>
                <a:cs typeface="Arial MT"/>
              </a:rPr>
              <a:t>4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9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  <a:p>
            <a:pPr marL="25400" marR="17780">
              <a:lnSpc>
                <a:spcPct val="102600"/>
              </a:lnSpc>
              <a:spcBef>
                <a:spcPts val="525"/>
              </a:spcBef>
            </a:pPr>
            <a:r>
              <a:rPr sz="1100" dirty="0">
                <a:latin typeface="Arial MT"/>
                <a:cs typeface="Arial MT"/>
              </a:rPr>
              <a:t>Obtain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association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plants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different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symptoms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spc="-10" dirty="0">
                <a:latin typeface="Arial MT"/>
                <a:cs typeface="Arial MT"/>
              </a:rPr>
              <a:t>disease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b="1" spc="-10" dirty="0">
                <a:latin typeface="Arial"/>
                <a:cs typeface="Arial"/>
              </a:rPr>
              <a:t>max-</a:t>
            </a:r>
            <a:r>
              <a:rPr sz="1100" b="1" dirty="0">
                <a:latin typeface="Arial"/>
                <a:cs typeface="Arial"/>
              </a:rPr>
              <a:t>min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composition</a:t>
            </a:r>
            <a:r>
              <a:rPr sz="1100" spc="-1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Hint:</a:t>
            </a:r>
            <a:r>
              <a:rPr sz="110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Find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100" i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0000FF"/>
                </a:solidFill>
                <a:latin typeface="Lucida Sans Unicode"/>
                <a:cs typeface="Lucida Sans Unicode"/>
              </a:rPr>
              <a:t>◦</a:t>
            </a:r>
            <a:r>
              <a:rPr sz="1100" spc="-110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1100" i="1" spc="-2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100" i="1" spc="-1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,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verify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that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844" y="2627146"/>
            <a:ext cx="4819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◦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=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77708" y="2221749"/>
            <a:ext cx="11436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56870" algn="l"/>
                <a:tab pos="675640" algn="l"/>
                <a:tab pos="995044" algn="l"/>
              </a:tabLst>
            </a:pPr>
            <a:r>
              <a:rPr sz="800" i="1" spc="-25" dirty="0">
                <a:latin typeface="Arial"/>
                <a:cs typeface="Arial"/>
              </a:rPr>
              <a:t>S</a:t>
            </a:r>
            <a:r>
              <a:rPr sz="900" spc="-37" baseline="-13888" dirty="0">
                <a:latin typeface="Arial MT"/>
                <a:cs typeface="Arial MT"/>
              </a:rPr>
              <a:t>1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800" i="1" spc="-25" dirty="0">
                <a:latin typeface="Arial"/>
                <a:cs typeface="Arial"/>
              </a:rPr>
              <a:t>S</a:t>
            </a:r>
            <a:r>
              <a:rPr sz="900" spc="-37" baseline="-13888" dirty="0">
                <a:latin typeface="Arial MT"/>
                <a:cs typeface="Arial MT"/>
              </a:rPr>
              <a:t>2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800" i="1" spc="-25" dirty="0">
                <a:latin typeface="Arial"/>
                <a:cs typeface="Arial"/>
              </a:rPr>
              <a:t>S</a:t>
            </a:r>
            <a:r>
              <a:rPr sz="900" spc="-37" baseline="-13888" dirty="0">
                <a:latin typeface="Arial MT"/>
                <a:cs typeface="Arial MT"/>
              </a:rPr>
              <a:t>3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800" i="1" spc="-25" dirty="0">
                <a:latin typeface="Arial"/>
                <a:cs typeface="Arial"/>
              </a:rPr>
              <a:t>S</a:t>
            </a:r>
            <a:r>
              <a:rPr sz="900" spc="-37" baseline="-13888" dirty="0">
                <a:latin typeface="Arial MT"/>
                <a:cs typeface="Arial MT"/>
              </a:rPr>
              <a:t>4</a:t>
            </a:r>
            <a:endParaRPr sz="900" baseline="-13888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02956" y="262213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35443" y="2540887"/>
            <a:ext cx="150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41630" algn="l"/>
              </a:tabLst>
            </a:pPr>
            <a:r>
              <a:rPr sz="800" i="1" spc="-50" dirty="0">
                <a:latin typeface="Arial"/>
                <a:cs typeface="Arial"/>
              </a:rPr>
              <a:t>P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9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02956" y="279420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35443" y="2712960"/>
            <a:ext cx="43243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41630" algn="l"/>
              </a:tabLst>
            </a:pPr>
            <a:r>
              <a:rPr sz="800" i="1" spc="-50" dirty="0">
                <a:latin typeface="Arial"/>
                <a:cs typeface="Arial"/>
              </a:rPr>
              <a:t>P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41881" y="2712960"/>
            <a:ext cx="1098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5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9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10043" y="2885032"/>
            <a:ext cx="1555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67030" algn="l"/>
              </a:tabLst>
            </a:pPr>
            <a:r>
              <a:rPr sz="800" i="1" spc="-25" dirty="0">
                <a:latin typeface="Arial"/>
                <a:cs typeface="Arial"/>
              </a:rPr>
              <a:t>P</a:t>
            </a:r>
            <a:r>
              <a:rPr sz="900" spc="-37" baseline="-13888" dirty="0">
                <a:latin typeface="Arial MT"/>
                <a:cs typeface="Arial MT"/>
              </a:rPr>
              <a:t>4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7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9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10043" y="2368815"/>
            <a:ext cx="1711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00" i="1" dirty="0">
                <a:latin typeface="Arial"/>
                <a:cs typeface="Arial"/>
              </a:rPr>
              <a:t>P</a:t>
            </a:r>
            <a:r>
              <a:rPr sz="900" baseline="-13888" dirty="0">
                <a:latin typeface="Arial MT"/>
                <a:cs typeface="Arial MT"/>
              </a:rPr>
              <a:t>1</a:t>
            </a:r>
            <a:r>
              <a:rPr sz="900" spc="330" baseline="-13888" dirty="0">
                <a:latin typeface="Arial MT"/>
                <a:cs typeface="Arial MT"/>
              </a:rPr>
              <a:t> </a:t>
            </a:r>
            <a:r>
              <a:rPr sz="1650" spc="-562" baseline="40404" dirty="0">
                <a:latin typeface="Arial MT"/>
                <a:cs typeface="Arial MT"/>
              </a:rPr>
              <a:t></a:t>
            </a:r>
            <a:r>
              <a:rPr sz="1650" spc="277" baseline="40404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5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5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5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9</a:t>
            </a:r>
            <a:r>
              <a:rPr sz="1100" spc="135" dirty="0">
                <a:latin typeface="Arial MT"/>
                <a:cs typeface="Arial MT"/>
              </a:rPr>
              <a:t> </a:t>
            </a:r>
            <a:r>
              <a:rPr sz="1650" spc="-652" baseline="40404" dirty="0">
                <a:latin typeface="Arial MT"/>
                <a:cs typeface="Arial MT"/>
              </a:rPr>
              <a:t></a:t>
            </a:r>
            <a:endParaRPr sz="1650" baseline="40404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09230" y="2592500"/>
            <a:ext cx="1486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81125" algn="l"/>
              </a:tabLst>
            </a:pPr>
            <a:r>
              <a:rPr sz="1100" spc="-425" dirty="0">
                <a:latin typeface="Arial MT"/>
                <a:cs typeface="Arial MT"/>
              </a:rPr>
              <a:t>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425" dirty="0">
                <a:latin typeface="Arial MT"/>
                <a:cs typeface="Arial MT"/>
              </a:rPr>
              <a:t>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09230" y="2681172"/>
            <a:ext cx="1486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81125" algn="l"/>
              </a:tabLst>
            </a:pPr>
            <a:r>
              <a:rPr sz="1100" spc="-425" dirty="0">
                <a:latin typeface="Arial MT"/>
                <a:cs typeface="Arial MT"/>
              </a:rPr>
              <a:t>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14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75" dirty="0"/>
              <a:t> </a:t>
            </a:r>
            <a:r>
              <a:rPr dirty="0"/>
              <a:t>relation</a:t>
            </a:r>
            <a:r>
              <a:rPr spc="75" dirty="0"/>
              <a:t> </a:t>
            </a:r>
            <a:r>
              <a:rPr dirty="0"/>
              <a:t>:</a:t>
            </a:r>
            <a:r>
              <a:rPr spc="185" dirty="0"/>
              <a:t> </a:t>
            </a:r>
            <a:r>
              <a:rPr dirty="0"/>
              <a:t>Another</a:t>
            </a:r>
            <a:r>
              <a:rPr spc="7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327505"/>
            <a:ext cx="4056379" cy="12744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100" dirty="0">
                <a:latin typeface="Arial MT"/>
                <a:cs typeface="Arial MT"/>
              </a:rPr>
              <a:t>Let,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relevant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spc="-50" dirty="0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relevant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spc="-50" dirty="0">
                <a:latin typeface="Arial"/>
                <a:cs typeface="Arial"/>
              </a:rPr>
              <a:t>z</a:t>
            </a:r>
            <a:endParaRPr sz="1100">
              <a:latin typeface="Arial"/>
              <a:cs typeface="Arial"/>
            </a:endParaRPr>
          </a:p>
          <a:p>
            <a:pPr marL="12700" marR="68580">
              <a:lnSpc>
                <a:spcPct val="102699"/>
              </a:lnSpc>
              <a:spcBef>
                <a:spcPts val="565"/>
              </a:spcBef>
            </a:pPr>
            <a:r>
              <a:rPr sz="1100" dirty="0">
                <a:latin typeface="Arial MT"/>
                <a:cs typeface="Arial MT"/>
              </a:rPr>
              <a:t>be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relations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2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6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Z</a:t>
            </a:r>
            <a:r>
              <a:rPr sz="1100" i="1" spc="-16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respectively, </a:t>
            </a:r>
            <a:r>
              <a:rPr sz="1100" dirty="0">
                <a:latin typeface="Arial MT"/>
                <a:cs typeface="Arial MT"/>
              </a:rPr>
              <a:t>where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4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spc="-60" dirty="0">
                <a:latin typeface="Arial MT"/>
                <a:cs typeface="Arial MT"/>
              </a:rPr>
              <a:t>2</a:t>
            </a:r>
            <a:r>
              <a:rPr sz="1100" i="1" spc="-60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spc="85" dirty="0">
                <a:latin typeface="Arial MT"/>
                <a:cs typeface="Arial MT"/>
              </a:rPr>
              <a:t>3</a:t>
            </a:r>
            <a:r>
              <a:rPr sz="1100" spc="85" dirty="0">
                <a:latin typeface="Lucida Sans Unicode"/>
                <a:cs typeface="Lucida Sans Unicode"/>
              </a:rPr>
              <a:t>}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6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Verdana"/>
                <a:cs typeface="Verdana"/>
              </a:rPr>
              <a:t>α,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-70" dirty="0">
                <a:latin typeface="Verdana"/>
                <a:cs typeface="Verdana"/>
              </a:rPr>
              <a:t>β,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-75" dirty="0">
                <a:latin typeface="Verdana"/>
                <a:cs typeface="Verdana"/>
              </a:rPr>
              <a:t>γ,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dirty="0">
                <a:latin typeface="Verdana"/>
                <a:cs typeface="Verdana"/>
              </a:rPr>
              <a:t>δ</a:t>
            </a:r>
            <a:r>
              <a:rPr sz="1100" dirty="0">
                <a:latin typeface="Lucida Sans Unicode"/>
                <a:cs typeface="Lucida Sans Unicode"/>
              </a:rPr>
              <a:t>}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Z</a:t>
            </a:r>
            <a:r>
              <a:rPr sz="1100" i="1" spc="14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40" dirty="0">
                <a:latin typeface="Arial"/>
                <a:cs typeface="Arial"/>
              </a:rPr>
              <a:t>b</a:t>
            </a:r>
            <a:r>
              <a:rPr sz="1100" spc="40" dirty="0">
                <a:latin typeface="Lucida Sans Unicode"/>
                <a:cs typeface="Lucida Sans Unicode"/>
              </a:rPr>
              <a:t>}</a:t>
            </a:r>
            <a:r>
              <a:rPr sz="1100" spc="4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</a:pPr>
            <a:r>
              <a:rPr sz="1100" dirty="0">
                <a:latin typeface="Arial MT"/>
                <a:cs typeface="Arial MT"/>
              </a:rPr>
              <a:t>Assume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expressed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relation </a:t>
            </a:r>
            <a:r>
              <a:rPr sz="1100" dirty="0">
                <a:latin typeface="Arial MT"/>
                <a:cs typeface="Arial MT"/>
              </a:rPr>
              <a:t>matrices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1973756"/>
            <a:ext cx="2520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=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9771" y="1944660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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7132" y="1654402"/>
            <a:ext cx="94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Sitka Text"/>
                <a:cs typeface="Sitka Text"/>
              </a:rPr>
              <a:t>α</a:t>
            </a:r>
            <a:endParaRPr sz="800">
              <a:latin typeface="Sitka Text"/>
              <a:cs typeface="Sitka Tex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3168" y="1654402"/>
            <a:ext cx="730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Sitka Text"/>
                <a:cs typeface="Sitka Text"/>
              </a:rPr>
              <a:t>δ</a:t>
            </a:r>
            <a:endParaRPr sz="800">
              <a:latin typeface="Sitka Text"/>
              <a:cs typeface="Sitka Tex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0351" y="1801468"/>
            <a:ext cx="5384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00" dirty="0">
                <a:latin typeface="Arial MT"/>
                <a:cs typeface="Arial MT"/>
              </a:rPr>
              <a:t>1</a:t>
            </a:r>
            <a:r>
              <a:rPr sz="800" spc="225" dirty="0">
                <a:latin typeface="Arial MT"/>
                <a:cs typeface="Arial MT"/>
              </a:rPr>
              <a:t> </a:t>
            </a:r>
            <a:r>
              <a:rPr sz="1650" spc="-562" baseline="42929" dirty="0">
                <a:latin typeface="Arial MT"/>
                <a:cs typeface="Arial MT"/>
              </a:rPr>
              <a:t></a:t>
            </a:r>
            <a:r>
              <a:rPr sz="1650" spc="277" baseline="42929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8412" y="1944660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4951" y="1635698"/>
            <a:ext cx="2023110" cy="70167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R="207010" algn="ctr">
              <a:lnSpc>
                <a:spcPct val="100000"/>
              </a:lnSpc>
              <a:spcBef>
                <a:spcPts val="244"/>
              </a:spcBef>
              <a:tabLst>
                <a:tab pos="320675" algn="l"/>
              </a:tabLst>
            </a:pPr>
            <a:r>
              <a:rPr sz="800" i="1" spc="-50" dirty="0">
                <a:latin typeface="Sitka Text"/>
                <a:cs typeface="Sitka Text"/>
              </a:rPr>
              <a:t>β</a:t>
            </a:r>
            <a:r>
              <a:rPr sz="800" i="1" dirty="0">
                <a:latin typeface="Sitka Text"/>
                <a:cs typeface="Sitka Text"/>
              </a:rPr>
              <a:t>	</a:t>
            </a:r>
            <a:r>
              <a:rPr sz="800" i="1" spc="-50" dirty="0">
                <a:latin typeface="Sitka Text"/>
                <a:cs typeface="Sitka Text"/>
              </a:rPr>
              <a:t>γ</a:t>
            </a:r>
            <a:endParaRPr sz="800">
              <a:latin typeface="Sitka Text"/>
              <a:cs typeface="Sitka Text"/>
            </a:endParaRPr>
          </a:p>
          <a:p>
            <a:pPr marL="652145">
              <a:lnSpc>
                <a:spcPct val="100000"/>
              </a:lnSpc>
              <a:spcBef>
                <a:spcPts val="190"/>
              </a:spcBef>
            </a:pP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3</a:t>
            </a:r>
            <a:r>
              <a:rPr sz="1100" spc="12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5</a:t>
            </a:r>
            <a:r>
              <a:rPr sz="1100" spc="12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7</a:t>
            </a:r>
            <a:r>
              <a:rPr sz="1100" spc="114" dirty="0">
                <a:latin typeface="Arial MT"/>
                <a:cs typeface="Arial MT"/>
              </a:rPr>
              <a:t> </a:t>
            </a:r>
            <a:r>
              <a:rPr sz="1650" spc="-637" baseline="42929" dirty="0">
                <a:latin typeface="Arial MT"/>
                <a:cs typeface="Arial MT"/>
              </a:rPr>
              <a:t></a:t>
            </a:r>
            <a:endParaRPr sz="1650" baseline="42929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  <a:tabLst>
                <a:tab pos="332740" algn="l"/>
                <a:tab pos="1715135" algn="l"/>
              </a:tabLst>
            </a:pPr>
            <a:r>
              <a:rPr sz="800" spc="-50" dirty="0">
                <a:latin typeface="Arial MT"/>
                <a:cs typeface="Arial MT"/>
              </a:rPr>
              <a:t>2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4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9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and</a:t>
            </a:r>
            <a:endParaRPr sz="11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  <a:tabLst>
                <a:tab pos="332740" algn="l"/>
              </a:tabLst>
            </a:pPr>
            <a:r>
              <a:rPr sz="800" spc="-50" dirty="0">
                <a:latin typeface="Arial MT"/>
                <a:cs typeface="Arial MT"/>
              </a:rPr>
              <a:t>3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3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44" y="2773069"/>
            <a:ext cx="2438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S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-60" dirty="0">
                <a:latin typeface="Arial MT"/>
                <a:cs typeface="Arial MT"/>
              </a:rPr>
              <a:t>=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2235" y="2686810"/>
            <a:ext cx="8178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2735" algn="l"/>
              </a:tabLst>
            </a:pPr>
            <a:r>
              <a:rPr sz="800" i="1" spc="-50" dirty="0">
                <a:latin typeface="Sitka Text"/>
                <a:cs typeface="Sitka Text"/>
              </a:rPr>
              <a:t>β</a:t>
            </a:r>
            <a:r>
              <a:rPr sz="800" i="1" dirty="0">
                <a:latin typeface="Sitka Text"/>
                <a:cs typeface="Sitka Text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3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4331" y="2858883"/>
            <a:ext cx="8159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0830" algn="l"/>
              </a:tabLst>
            </a:pPr>
            <a:r>
              <a:rPr sz="800" i="1" spc="-50" dirty="0">
                <a:latin typeface="Sitka Text"/>
                <a:cs typeface="Sitka Text"/>
              </a:rPr>
              <a:t>γ</a:t>
            </a:r>
            <a:r>
              <a:rPr sz="800" i="1" dirty="0">
                <a:latin typeface="Sitka Text"/>
                <a:cs typeface="Sitka Text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5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6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9322" y="3030955"/>
            <a:ext cx="8108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5750" algn="l"/>
              </a:tabLst>
            </a:pPr>
            <a:r>
              <a:rPr sz="800" i="1" spc="-50" dirty="0">
                <a:latin typeface="Sitka Text"/>
                <a:cs typeface="Sitka Text"/>
              </a:rPr>
              <a:t>δ</a:t>
            </a:r>
            <a:r>
              <a:rPr sz="800" i="1" dirty="0">
                <a:latin typeface="Sitka Text"/>
                <a:cs typeface="Sitka Text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7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2383" y="2348977"/>
            <a:ext cx="1051560" cy="35750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400685">
              <a:lnSpc>
                <a:spcPct val="100000"/>
              </a:lnSpc>
              <a:spcBef>
                <a:spcPts val="244"/>
              </a:spcBef>
              <a:tabLst>
                <a:tab pos="718820" algn="l"/>
              </a:tabLst>
            </a:pPr>
            <a:r>
              <a:rPr sz="800" i="1" spc="-50" dirty="0">
                <a:latin typeface="Arial"/>
                <a:cs typeface="Arial"/>
              </a:rPr>
              <a:t>a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90"/>
              </a:spcBef>
            </a:pPr>
            <a:r>
              <a:rPr sz="800" i="1" spc="50" dirty="0">
                <a:latin typeface="Sitka Text"/>
                <a:cs typeface="Sitka Text"/>
              </a:rPr>
              <a:t>α</a:t>
            </a:r>
            <a:r>
              <a:rPr sz="800" i="1" spc="130" dirty="0">
                <a:latin typeface="Sitka Text"/>
                <a:cs typeface="Sitka Text"/>
              </a:rPr>
              <a:t> </a:t>
            </a:r>
            <a:r>
              <a:rPr sz="1650" spc="-562" baseline="40404" dirty="0">
                <a:latin typeface="Arial MT"/>
                <a:cs typeface="Arial MT"/>
              </a:rPr>
              <a:t></a:t>
            </a:r>
            <a:r>
              <a:rPr sz="1650" spc="277" baseline="40404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9</a:t>
            </a:r>
            <a:r>
              <a:rPr sz="1100" spc="14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150" dirty="0">
                <a:latin typeface="Arial MT"/>
                <a:cs typeface="Arial MT"/>
              </a:rPr>
              <a:t> </a:t>
            </a:r>
            <a:r>
              <a:rPr sz="1650" spc="-637" baseline="40404" dirty="0">
                <a:latin typeface="Arial MT"/>
                <a:cs typeface="Arial MT"/>
              </a:rPr>
              <a:t></a:t>
            </a:r>
            <a:endParaRPr sz="1650" baseline="40404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7292" y="2738423"/>
            <a:ext cx="848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42950" algn="l"/>
              </a:tabLst>
            </a:pPr>
            <a:r>
              <a:rPr sz="1100" spc="-425" dirty="0">
                <a:latin typeface="Arial MT"/>
                <a:cs typeface="Arial MT"/>
              </a:rPr>
              <a:t>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425" dirty="0">
                <a:latin typeface="Arial MT"/>
                <a:cs typeface="Arial MT"/>
              </a:rPr>
              <a:t>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7292" y="2827095"/>
            <a:ext cx="848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42950" algn="l"/>
              </a:tabLst>
            </a:pPr>
            <a:r>
              <a:rPr sz="1100" spc="-425" dirty="0">
                <a:latin typeface="Arial MT"/>
                <a:cs typeface="Arial MT"/>
              </a:rPr>
              <a:t>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15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75" dirty="0"/>
              <a:t> </a:t>
            </a:r>
            <a:r>
              <a:rPr dirty="0"/>
              <a:t>relation</a:t>
            </a:r>
            <a:r>
              <a:rPr spc="75" dirty="0"/>
              <a:t> </a:t>
            </a:r>
            <a:r>
              <a:rPr dirty="0"/>
              <a:t>:</a:t>
            </a:r>
            <a:r>
              <a:rPr spc="185" dirty="0"/>
              <a:t> </a:t>
            </a:r>
            <a:r>
              <a:rPr dirty="0"/>
              <a:t>Another</a:t>
            </a:r>
            <a:r>
              <a:rPr spc="7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376960"/>
            <a:ext cx="4244340" cy="11963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175895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Arial MT"/>
                <a:cs typeface="Arial MT"/>
              </a:rPr>
              <a:t>Now,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want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◦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which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interpreted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derived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relation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relevant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to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z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38100" marR="30480">
              <a:lnSpc>
                <a:spcPct val="102600"/>
              </a:lnSpc>
              <a:spcBef>
                <a:spcPts val="570"/>
              </a:spcBef>
            </a:pPr>
            <a:r>
              <a:rPr sz="1100" spc="-10" dirty="0">
                <a:latin typeface="Arial MT"/>
                <a:cs typeface="Arial MT"/>
              </a:rPr>
              <a:t>Suppose,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only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interested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degree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relevance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between 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14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Z</a:t>
            </a:r>
            <a:r>
              <a:rPr sz="1100" i="1" spc="-16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.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using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max-</a:t>
            </a:r>
            <a:r>
              <a:rPr sz="1100" dirty="0">
                <a:latin typeface="Arial MT"/>
                <a:cs typeface="Arial MT"/>
              </a:rPr>
              <a:t>min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composition,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1100" i="1" spc="-20" dirty="0">
                <a:latin typeface="Verdana"/>
                <a:cs typeface="Verdana"/>
              </a:rPr>
              <a:t>µ</a:t>
            </a:r>
            <a:r>
              <a:rPr sz="1200" i="1" spc="-30" baseline="-13888" dirty="0">
                <a:latin typeface="Arial"/>
                <a:cs typeface="Arial"/>
              </a:rPr>
              <a:t>R</a:t>
            </a:r>
            <a:r>
              <a:rPr sz="1200" spc="-30" baseline="-13888" dirty="0">
                <a:latin typeface="Lucida Sans Unicode"/>
                <a:cs typeface="Lucida Sans Unicode"/>
              </a:rPr>
              <a:t>◦</a:t>
            </a:r>
            <a:r>
              <a:rPr sz="1200" i="1" spc="-30" baseline="-13888" dirty="0">
                <a:latin typeface="Arial"/>
                <a:cs typeface="Arial"/>
              </a:rPr>
              <a:t>S</a:t>
            </a:r>
            <a:r>
              <a:rPr sz="1200" i="1" spc="-195" baseline="-13888" dirty="0">
                <a:latin typeface="Arial"/>
                <a:cs typeface="Arial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spc="-25" dirty="0">
                <a:latin typeface="Arial MT"/>
                <a:cs typeface="Arial MT"/>
              </a:rPr>
              <a:t>2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max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{(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4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∧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9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(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2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∧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2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(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8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∧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5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(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9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∧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 MT"/>
                <a:cs typeface="Arial MT"/>
              </a:rPr>
              <a:t>0</a:t>
            </a:r>
            <a:r>
              <a:rPr sz="1100" i="1" spc="-10" dirty="0">
                <a:latin typeface="Verdana"/>
                <a:cs typeface="Verdana"/>
              </a:rPr>
              <a:t>.</a:t>
            </a:r>
            <a:r>
              <a:rPr sz="1100" spc="-10" dirty="0">
                <a:latin typeface="Arial MT"/>
                <a:cs typeface="Arial MT"/>
              </a:rPr>
              <a:t>7</a:t>
            </a:r>
            <a:r>
              <a:rPr sz="1100" spc="-10" dirty="0">
                <a:latin typeface="Lucida Sans Unicode"/>
                <a:cs typeface="Lucida Sans Unicode"/>
              </a:rPr>
              <a:t>)}</a:t>
            </a:r>
            <a:endParaRPr sz="1100">
              <a:latin typeface="Lucida Sans Unicode"/>
              <a:cs typeface="Lucida Sans Unicode"/>
            </a:endParaRPr>
          </a:p>
          <a:p>
            <a:pPr marL="436245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=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i="1" spc="-10" dirty="0">
                <a:latin typeface="Arial"/>
                <a:cs typeface="Arial"/>
              </a:rPr>
              <a:t>max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{</a:t>
            </a:r>
            <a:r>
              <a:rPr sz="1100" spc="-10" dirty="0">
                <a:latin typeface="Arial MT"/>
                <a:cs typeface="Arial MT"/>
              </a:rPr>
              <a:t>0</a:t>
            </a:r>
            <a:r>
              <a:rPr sz="1100" i="1" spc="-10" dirty="0">
                <a:latin typeface="Verdana"/>
                <a:cs typeface="Verdana"/>
              </a:rPr>
              <a:t>.</a:t>
            </a:r>
            <a:r>
              <a:rPr sz="1100" spc="-10" dirty="0">
                <a:latin typeface="Arial MT"/>
                <a:cs typeface="Arial MT"/>
              </a:rPr>
              <a:t>4</a:t>
            </a:r>
            <a:r>
              <a:rPr sz="1100" i="1" spc="-10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spc="-60" dirty="0">
                <a:latin typeface="Arial MT"/>
                <a:cs typeface="Arial MT"/>
              </a:rPr>
              <a:t>0</a:t>
            </a:r>
            <a:r>
              <a:rPr sz="1100" i="1" spc="-60" dirty="0">
                <a:latin typeface="Verdana"/>
                <a:cs typeface="Verdana"/>
              </a:rPr>
              <a:t>.</a:t>
            </a:r>
            <a:r>
              <a:rPr sz="1100" spc="-60" dirty="0">
                <a:latin typeface="Arial MT"/>
                <a:cs typeface="Arial MT"/>
              </a:rPr>
              <a:t>2</a:t>
            </a:r>
            <a:r>
              <a:rPr sz="1100" i="1" spc="-60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spc="-60" dirty="0">
                <a:latin typeface="Arial MT"/>
                <a:cs typeface="Arial MT"/>
              </a:rPr>
              <a:t>0</a:t>
            </a:r>
            <a:r>
              <a:rPr sz="1100" i="1" spc="-60" dirty="0">
                <a:latin typeface="Verdana"/>
                <a:cs typeface="Verdana"/>
              </a:rPr>
              <a:t>.</a:t>
            </a:r>
            <a:r>
              <a:rPr sz="1100" spc="-60" dirty="0">
                <a:latin typeface="Arial MT"/>
                <a:cs typeface="Arial MT"/>
              </a:rPr>
              <a:t>5</a:t>
            </a:r>
            <a:r>
              <a:rPr sz="1100" i="1" spc="-60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7</a:t>
            </a:r>
            <a:r>
              <a:rPr sz="1100" dirty="0">
                <a:latin typeface="Lucida Sans Unicode"/>
                <a:cs typeface="Lucida Sans Unicode"/>
              </a:rPr>
              <a:t>}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0.7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87774" y="1813795"/>
            <a:ext cx="1833880" cy="1272540"/>
            <a:chOff x="1387774" y="1813795"/>
            <a:chExt cx="1833880" cy="1272540"/>
          </a:xfrm>
        </p:grpSpPr>
        <p:sp>
          <p:nvSpPr>
            <p:cNvPr id="5" name="object 5"/>
            <p:cNvSpPr/>
            <p:nvPr/>
          </p:nvSpPr>
          <p:spPr>
            <a:xfrm>
              <a:off x="1390632" y="1945808"/>
              <a:ext cx="252095" cy="1009015"/>
            </a:xfrm>
            <a:custGeom>
              <a:avLst/>
              <a:gdLst/>
              <a:ahLst/>
              <a:cxnLst/>
              <a:rect l="l" t="t" r="r" b="b"/>
              <a:pathLst>
                <a:path w="252094" h="1009014">
                  <a:moveTo>
                    <a:pt x="0" y="1008394"/>
                  </a:moveTo>
                  <a:lnTo>
                    <a:pt x="251996" y="1008394"/>
                  </a:lnTo>
                  <a:lnTo>
                    <a:pt x="251996" y="0"/>
                  </a:lnTo>
                  <a:lnTo>
                    <a:pt x="0" y="0"/>
                  </a:lnTo>
                  <a:lnTo>
                    <a:pt x="0" y="1008394"/>
                  </a:lnTo>
                  <a:close/>
                </a:path>
              </a:pathLst>
            </a:custGeom>
            <a:ln w="5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9539" y="2056610"/>
              <a:ext cx="194385" cy="1943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9539" y="2352813"/>
              <a:ext cx="194385" cy="19438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9539" y="2636385"/>
              <a:ext cx="194385" cy="19438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966172" y="2115911"/>
              <a:ext cx="252729" cy="668655"/>
            </a:xfrm>
            <a:custGeom>
              <a:avLst/>
              <a:gdLst/>
              <a:ahLst/>
              <a:cxnLst/>
              <a:rect l="l" t="t" r="r" b="b"/>
              <a:pathLst>
                <a:path w="252730" h="668655">
                  <a:moveTo>
                    <a:pt x="0" y="668188"/>
                  </a:moveTo>
                  <a:lnTo>
                    <a:pt x="252200" y="668188"/>
                  </a:lnTo>
                  <a:lnTo>
                    <a:pt x="252200" y="0"/>
                  </a:lnTo>
                  <a:lnTo>
                    <a:pt x="0" y="0"/>
                  </a:lnTo>
                  <a:lnTo>
                    <a:pt x="0" y="668188"/>
                  </a:lnTo>
                  <a:close/>
                </a:path>
              </a:pathLst>
            </a:custGeom>
            <a:ln w="5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5079" y="2226712"/>
              <a:ext cx="194385" cy="19438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5079" y="2522916"/>
              <a:ext cx="194385" cy="19438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09978" y="1816652"/>
              <a:ext cx="252095" cy="1266825"/>
            </a:xfrm>
            <a:custGeom>
              <a:avLst/>
              <a:gdLst/>
              <a:ahLst/>
              <a:cxnLst/>
              <a:rect l="l" t="t" r="r" b="b"/>
              <a:pathLst>
                <a:path w="252094" h="1266825">
                  <a:moveTo>
                    <a:pt x="0" y="1266706"/>
                  </a:moveTo>
                  <a:lnTo>
                    <a:pt x="251996" y="1266706"/>
                  </a:lnTo>
                  <a:lnTo>
                    <a:pt x="251996" y="0"/>
                  </a:lnTo>
                  <a:lnTo>
                    <a:pt x="0" y="0"/>
                  </a:lnTo>
                  <a:lnTo>
                    <a:pt x="0" y="1266706"/>
                  </a:lnTo>
                  <a:close/>
                </a:path>
              </a:pathLst>
            </a:custGeom>
            <a:ln w="5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38681" y="1927453"/>
              <a:ext cx="194385" cy="19438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38681" y="2223657"/>
              <a:ext cx="194385" cy="19438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38681" y="2507229"/>
              <a:ext cx="194385" cy="19438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38681" y="2816063"/>
              <a:ext cx="194385" cy="19438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212646" y="1919228"/>
            <a:ext cx="247015" cy="1078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1590" algn="ctr">
              <a:lnSpc>
                <a:spcPct val="100000"/>
              </a:lnSpc>
              <a:spcBef>
                <a:spcPts val="105"/>
              </a:spcBef>
            </a:pPr>
            <a:r>
              <a:rPr sz="900" spc="-50" dirty="0">
                <a:latin typeface="Symbol"/>
                <a:cs typeface="Symbol"/>
              </a:rPr>
              <a:t></a:t>
            </a:r>
            <a:endParaRPr sz="9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900">
              <a:latin typeface="Symbol"/>
              <a:cs typeface="Symbol"/>
            </a:endParaRPr>
          </a:p>
          <a:p>
            <a:pPr marR="22860" algn="ctr">
              <a:lnSpc>
                <a:spcPct val="100000"/>
              </a:lnSpc>
            </a:pPr>
            <a:r>
              <a:rPr sz="800" spc="-50" dirty="0">
                <a:latin typeface="Symbol"/>
                <a:cs typeface="Symbol"/>
              </a:rPr>
              <a:t></a:t>
            </a:r>
            <a:endParaRPr sz="8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Symbol"/>
              <a:cs typeface="Symbol"/>
            </a:endParaRPr>
          </a:p>
          <a:p>
            <a:pPr marR="7620" algn="ctr">
              <a:lnSpc>
                <a:spcPct val="100000"/>
              </a:lnSpc>
              <a:spcBef>
                <a:spcPts val="5"/>
              </a:spcBef>
            </a:pPr>
            <a:r>
              <a:rPr sz="1000" spc="-50" dirty="0">
                <a:latin typeface="Symbol"/>
                <a:cs typeface="Symbol"/>
              </a:rPr>
              <a:t></a:t>
            </a:r>
            <a:endParaRPr sz="10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000">
              <a:latin typeface="Symbol"/>
              <a:cs typeface="Symbol"/>
            </a:endParaRPr>
          </a:p>
          <a:p>
            <a:pPr marR="3175" algn="ctr">
              <a:lnSpc>
                <a:spcPct val="100000"/>
              </a:lnSpc>
            </a:pPr>
            <a:r>
              <a:rPr sz="1050" spc="-50" dirty="0">
                <a:latin typeface="Symbol"/>
                <a:cs typeface="Symbol"/>
              </a:rPr>
              <a:t></a:t>
            </a:r>
            <a:endParaRPr sz="1050">
              <a:latin typeface="Symbol"/>
              <a:cs typeface="Symbo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05328" y="2025033"/>
            <a:ext cx="1404620" cy="911860"/>
            <a:chOff x="1605328" y="2025033"/>
            <a:chExt cx="1404620" cy="911860"/>
          </a:xfrm>
        </p:grpSpPr>
        <p:sp>
          <p:nvSpPr>
            <p:cNvPr id="19" name="object 19"/>
            <p:cNvSpPr/>
            <p:nvPr/>
          </p:nvSpPr>
          <p:spPr>
            <a:xfrm>
              <a:off x="1611052" y="2030147"/>
              <a:ext cx="630555" cy="121285"/>
            </a:xfrm>
            <a:custGeom>
              <a:avLst/>
              <a:gdLst/>
              <a:ahLst/>
              <a:cxnLst/>
              <a:rect l="l" t="t" r="r" b="b"/>
              <a:pathLst>
                <a:path w="630555" h="121285">
                  <a:moveTo>
                    <a:pt x="0" y="120803"/>
                  </a:moveTo>
                  <a:lnTo>
                    <a:pt x="630501" y="0"/>
                  </a:lnTo>
                </a:path>
              </a:pathLst>
            </a:custGeom>
            <a:ln w="533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11052" y="2159914"/>
              <a:ext cx="630555" cy="167640"/>
            </a:xfrm>
            <a:custGeom>
              <a:avLst/>
              <a:gdLst/>
              <a:ahLst/>
              <a:cxnLst/>
              <a:rect l="l" t="t" r="r" b="b"/>
              <a:pathLst>
                <a:path w="630555" h="167639">
                  <a:moveTo>
                    <a:pt x="0" y="0"/>
                  </a:moveTo>
                  <a:lnTo>
                    <a:pt x="630297" y="167250"/>
                  </a:lnTo>
                </a:path>
              </a:pathLst>
            </a:custGeom>
            <a:ln w="533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10238" y="2167248"/>
              <a:ext cx="631825" cy="428625"/>
            </a:xfrm>
            <a:custGeom>
              <a:avLst/>
              <a:gdLst/>
              <a:ahLst/>
              <a:cxnLst/>
              <a:rect l="l" t="t" r="r" b="b"/>
              <a:pathLst>
                <a:path w="631825" h="428625">
                  <a:moveTo>
                    <a:pt x="0" y="0"/>
                  </a:moveTo>
                  <a:lnTo>
                    <a:pt x="631519" y="428414"/>
                  </a:lnTo>
                </a:path>
              </a:pathLst>
            </a:custGeom>
            <a:ln w="533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09423" y="2171729"/>
              <a:ext cx="632460" cy="750570"/>
            </a:xfrm>
            <a:custGeom>
              <a:avLst/>
              <a:gdLst/>
              <a:ahLst/>
              <a:cxnLst/>
              <a:rect l="l" t="t" r="r" b="b"/>
              <a:pathLst>
                <a:path w="632460" h="750569">
                  <a:moveTo>
                    <a:pt x="0" y="0"/>
                  </a:moveTo>
                  <a:lnTo>
                    <a:pt x="632334" y="750286"/>
                  </a:lnTo>
                </a:path>
              </a:pathLst>
            </a:custGeom>
            <a:ln w="5337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10849" y="2041962"/>
              <a:ext cx="632460" cy="417195"/>
            </a:xfrm>
            <a:custGeom>
              <a:avLst/>
              <a:gdLst/>
              <a:ahLst/>
              <a:cxnLst/>
              <a:rect l="l" t="t" r="r" b="b"/>
              <a:pathLst>
                <a:path w="632460" h="417194">
                  <a:moveTo>
                    <a:pt x="0" y="416803"/>
                  </a:moveTo>
                  <a:lnTo>
                    <a:pt x="632130" y="0"/>
                  </a:lnTo>
                </a:path>
              </a:pathLst>
            </a:custGeom>
            <a:ln w="5337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09626" y="2325739"/>
              <a:ext cx="626745" cy="142240"/>
            </a:xfrm>
            <a:custGeom>
              <a:avLst/>
              <a:gdLst/>
              <a:ahLst/>
              <a:cxnLst/>
              <a:rect l="l" t="t" r="r" b="b"/>
              <a:pathLst>
                <a:path w="626744" h="142239">
                  <a:moveTo>
                    <a:pt x="0" y="141786"/>
                  </a:moveTo>
                  <a:lnTo>
                    <a:pt x="626630" y="0"/>
                  </a:lnTo>
                </a:path>
              </a:pathLst>
            </a:custGeom>
            <a:ln w="5337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18386" y="2465488"/>
              <a:ext cx="623570" cy="142240"/>
            </a:xfrm>
            <a:custGeom>
              <a:avLst/>
              <a:gdLst/>
              <a:ahLst/>
              <a:cxnLst/>
              <a:rect l="l" t="t" r="r" b="b"/>
              <a:pathLst>
                <a:path w="623569" h="142239">
                  <a:moveTo>
                    <a:pt x="0" y="0"/>
                  </a:moveTo>
                  <a:lnTo>
                    <a:pt x="623167" y="141786"/>
                  </a:lnTo>
                </a:path>
              </a:pathLst>
            </a:custGeom>
            <a:ln w="5337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08200" y="2473637"/>
              <a:ext cx="635635" cy="461009"/>
            </a:xfrm>
            <a:custGeom>
              <a:avLst/>
              <a:gdLst/>
              <a:ahLst/>
              <a:cxnLst/>
              <a:rect l="l" t="t" r="r" b="b"/>
              <a:pathLst>
                <a:path w="635635" h="461010">
                  <a:moveTo>
                    <a:pt x="0" y="0"/>
                  </a:moveTo>
                  <a:lnTo>
                    <a:pt x="635594" y="460398"/>
                  </a:lnTo>
                </a:path>
              </a:pathLst>
            </a:custGeom>
            <a:ln w="5337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10238" y="2057445"/>
              <a:ext cx="637540" cy="689610"/>
            </a:xfrm>
            <a:custGeom>
              <a:avLst/>
              <a:gdLst/>
              <a:ahLst/>
              <a:cxnLst/>
              <a:rect l="l" t="t" r="r" b="b"/>
              <a:pathLst>
                <a:path w="637539" h="689610">
                  <a:moveTo>
                    <a:pt x="0" y="689171"/>
                  </a:moveTo>
                  <a:lnTo>
                    <a:pt x="637020" y="0"/>
                  </a:lnTo>
                </a:path>
              </a:pathLst>
            </a:custGeom>
            <a:ln w="5337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07997" y="2341629"/>
              <a:ext cx="636270" cy="416559"/>
            </a:xfrm>
            <a:custGeom>
              <a:avLst/>
              <a:gdLst/>
              <a:ahLst/>
              <a:cxnLst/>
              <a:rect l="l" t="t" r="r" b="b"/>
              <a:pathLst>
                <a:path w="636269" h="416560">
                  <a:moveTo>
                    <a:pt x="0" y="416395"/>
                  </a:moveTo>
                  <a:lnTo>
                    <a:pt x="635797" y="0"/>
                  </a:lnTo>
                </a:path>
              </a:pathLst>
            </a:custGeom>
            <a:ln w="5337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12071" y="2620923"/>
              <a:ext cx="631190" cy="134620"/>
            </a:xfrm>
            <a:custGeom>
              <a:avLst/>
              <a:gdLst/>
              <a:ahLst/>
              <a:cxnLst/>
              <a:rect l="l" t="t" r="r" b="b"/>
              <a:pathLst>
                <a:path w="631189" h="134619">
                  <a:moveTo>
                    <a:pt x="0" y="134452"/>
                  </a:moveTo>
                  <a:lnTo>
                    <a:pt x="630704" y="0"/>
                  </a:lnTo>
                </a:path>
              </a:pathLst>
            </a:custGeom>
            <a:ln w="5337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18997" y="2753950"/>
              <a:ext cx="611505" cy="170180"/>
            </a:xfrm>
            <a:custGeom>
              <a:avLst/>
              <a:gdLst/>
              <a:ahLst/>
              <a:cxnLst/>
              <a:rect l="l" t="t" r="r" b="b"/>
              <a:pathLst>
                <a:path w="611505" h="170180">
                  <a:moveTo>
                    <a:pt x="0" y="0"/>
                  </a:moveTo>
                  <a:lnTo>
                    <a:pt x="610944" y="170102"/>
                  </a:lnTo>
                </a:path>
              </a:pathLst>
            </a:custGeom>
            <a:ln w="5337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30398" y="2027702"/>
              <a:ext cx="569595" cy="279400"/>
            </a:xfrm>
            <a:custGeom>
              <a:avLst/>
              <a:gdLst/>
              <a:ahLst/>
              <a:cxnLst/>
              <a:rect l="l" t="t" r="r" b="b"/>
              <a:pathLst>
                <a:path w="569594" h="279400">
                  <a:moveTo>
                    <a:pt x="0" y="0"/>
                  </a:moveTo>
                  <a:lnTo>
                    <a:pt x="568978" y="278887"/>
                  </a:lnTo>
                </a:path>
              </a:pathLst>
            </a:custGeom>
            <a:ln w="5337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30195" y="2326757"/>
              <a:ext cx="567690" cy="635"/>
            </a:xfrm>
            <a:custGeom>
              <a:avLst/>
              <a:gdLst/>
              <a:ahLst/>
              <a:cxnLst/>
              <a:rect l="l" t="t" r="r" b="b"/>
              <a:pathLst>
                <a:path w="567689" h="635">
                  <a:moveTo>
                    <a:pt x="0" y="203"/>
                  </a:moveTo>
                  <a:lnTo>
                    <a:pt x="567552" y="0"/>
                  </a:lnTo>
                </a:path>
              </a:pathLst>
            </a:custGeom>
            <a:ln w="5337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29787" y="2338369"/>
              <a:ext cx="569595" cy="278130"/>
            </a:xfrm>
            <a:custGeom>
              <a:avLst/>
              <a:gdLst/>
              <a:ahLst/>
              <a:cxnLst/>
              <a:rect l="l" t="t" r="r" b="b"/>
              <a:pathLst>
                <a:path w="569594" h="278130">
                  <a:moveTo>
                    <a:pt x="0" y="278072"/>
                  </a:moveTo>
                  <a:lnTo>
                    <a:pt x="568978" y="0"/>
                  </a:lnTo>
                </a:path>
              </a:pathLst>
            </a:custGeom>
            <a:ln w="5337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30398" y="2365056"/>
              <a:ext cx="577215" cy="542290"/>
            </a:xfrm>
            <a:custGeom>
              <a:avLst/>
              <a:gdLst/>
              <a:ahLst/>
              <a:cxnLst/>
              <a:rect l="l" t="t" r="r" b="b"/>
              <a:pathLst>
                <a:path w="577214" h="542289">
                  <a:moveTo>
                    <a:pt x="0" y="541884"/>
                  </a:moveTo>
                  <a:lnTo>
                    <a:pt x="576720" y="0"/>
                  </a:lnTo>
                </a:path>
              </a:pathLst>
            </a:custGeom>
            <a:ln w="5337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28769" y="2042573"/>
              <a:ext cx="575310" cy="545465"/>
            </a:xfrm>
            <a:custGeom>
              <a:avLst/>
              <a:gdLst/>
              <a:ahLst/>
              <a:cxnLst/>
              <a:rect l="l" t="t" r="r" b="b"/>
              <a:pathLst>
                <a:path w="575310" h="545464">
                  <a:moveTo>
                    <a:pt x="0" y="0"/>
                  </a:moveTo>
                  <a:lnTo>
                    <a:pt x="574683" y="545144"/>
                  </a:lnTo>
                </a:path>
              </a:pathLst>
            </a:custGeom>
            <a:ln w="533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27954" y="2342240"/>
              <a:ext cx="570865" cy="263525"/>
            </a:xfrm>
            <a:custGeom>
              <a:avLst/>
              <a:gdLst/>
              <a:ahLst/>
              <a:cxnLst/>
              <a:rect l="l" t="t" r="r" b="b"/>
              <a:pathLst>
                <a:path w="570864" h="263525">
                  <a:moveTo>
                    <a:pt x="0" y="0"/>
                  </a:moveTo>
                  <a:lnTo>
                    <a:pt x="570812" y="263404"/>
                  </a:lnTo>
                </a:path>
              </a:pathLst>
            </a:custGeom>
            <a:ln w="533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25917" y="2628664"/>
              <a:ext cx="572770" cy="5080"/>
            </a:xfrm>
            <a:custGeom>
              <a:avLst/>
              <a:gdLst/>
              <a:ahLst/>
              <a:cxnLst/>
              <a:rect l="l" t="t" r="r" b="b"/>
              <a:pathLst>
                <a:path w="572769" h="5080">
                  <a:moveTo>
                    <a:pt x="0" y="4685"/>
                  </a:moveTo>
                  <a:lnTo>
                    <a:pt x="572238" y="0"/>
                  </a:lnTo>
                </a:path>
              </a:pathLst>
            </a:custGeom>
            <a:ln w="533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61974" y="2652499"/>
              <a:ext cx="541655" cy="267335"/>
            </a:xfrm>
            <a:custGeom>
              <a:avLst/>
              <a:gdLst/>
              <a:ahLst/>
              <a:cxnLst/>
              <a:rect l="l" t="t" r="r" b="b"/>
              <a:pathLst>
                <a:path w="541655" h="267335">
                  <a:moveTo>
                    <a:pt x="0" y="267071"/>
                  </a:moveTo>
                  <a:lnTo>
                    <a:pt x="541477" y="0"/>
                  </a:lnTo>
                </a:path>
              </a:pathLst>
            </a:custGeom>
            <a:ln w="533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837515" y="1709835"/>
            <a:ext cx="64135" cy="89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spc="-50" dirty="0">
                <a:latin typeface="Arial MT"/>
                <a:cs typeface="Arial MT"/>
              </a:rPr>
              <a:t>R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44656" y="1709835"/>
            <a:ext cx="52705" cy="89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spc="-50" dirty="0">
                <a:latin typeface="Arial MT"/>
                <a:cs typeface="Arial MT"/>
              </a:rPr>
              <a:t>s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16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2D</a:t>
            </a:r>
            <a:r>
              <a:rPr spc="95" dirty="0"/>
              <a:t> </a:t>
            </a:r>
            <a:r>
              <a:rPr dirty="0"/>
              <a:t>Membership</a:t>
            </a:r>
            <a:r>
              <a:rPr spc="95" dirty="0"/>
              <a:t> </a:t>
            </a:r>
            <a:r>
              <a:rPr dirty="0"/>
              <a:t>functions</a:t>
            </a:r>
            <a:r>
              <a:rPr spc="100" dirty="0"/>
              <a:t> </a:t>
            </a:r>
            <a:r>
              <a:rPr dirty="0"/>
              <a:t>:</a:t>
            </a:r>
            <a:r>
              <a:rPr spc="210" dirty="0"/>
              <a:t> </a:t>
            </a:r>
            <a:r>
              <a:rPr dirty="0"/>
              <a:t>Binary</a:t>
            </a:r>
            <a:r>
              <a:rPr spc="100" dirty="0"/>
              <a:t> </a:t>
            </a:r>
            <a:r>
              <a:rPr dirty="0"/>
              <a:t>fuzzy</a:t>
            </a:r>
            <a:r>
              <a:rPr spc="95" dirty="0"/>
              <a:t> </a:t>
            </a:r>
            <a:r>
              <a:rPr spc="-10" dirty="0"/>
              <a:t>relations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74673"/>
            <a:ext cx="430149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(Binary)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relations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which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map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each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element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grade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between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(both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inclusive).</a:t>
            </a:r>
            <a:endParaRPr sz="1100">
              <a:latin typeface="Arial MT"/>
              <a:cs typeface="Arial MT"/>
            </a:endParaRPr>
          </a:p>
          <a:p>
            <a:pPr marL="12700" marR="280035">
              <a:lnSpc>
                <a:spcPct val="102600"/>
              </a:lnSpc>
            </a:pPr>
            <a:r>
              <a:rPr sz="1100" dirty="0">
                <a:latin typeface="Arial MT"/>
                <a:cs typeface="Arial MT"/>
              </a:rPr>
              <a:t>Note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binary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relation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be </a:t>
            </a:r>
            <a:r>
              <a:rPr sz="1100" dirty="0">
                <a:latin typeface="Arial MT"/>
                <a:cs typeface="Arial MT"/>
              </a:rPr>
              <a:t>depicted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3D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plot.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75115" y="1335045"/>
            <a:ext cx="1377950" cy="1240155"/>
            <a:chOff x="1575115" y="1335045"/>
            <a:chExt cx="1377950" cy="1240155"/>
          </a:xfrm>
        </p:grpSpPr>
        <p:sp>
          <p:nvSpPr>
            <p:cNvPr id="5" name="object 5"/>
            <p:cNvSpPr/>
            <p:nvPr/>
          </p:nvSpPr>
          <p:spPr>
            <a:xfrm>
              <a:off x="2028842" y="1408723"/>
              <a:ext cx="0" cy="716280"/>
            </a:xfrm>
            <a:custGeom>
              <a:avLst/>
              <a:gdLst/>
              <a:ahLst/>
              <a:cxnLst/>
              <a:rect l="l" t="t" r="r" b="b"/>
              <a:pathLst>
                <a:path h="716280">
                  <a:moveTo>
                    <a:pt x="0" y="0"/>
                  </a:moveTo>
                  <a:lnTo>
                    <a:pt x="0" y="715992"/>
                  </a:lnTo>
                </a:path>
              </a:pathLst>
            </a:custGeom>
            <a:ln w="12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02142" y="1335045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699" y="0"/>
                  </a:moveTo>
                  <a:lnTo>
                    <a:pt x="0" y="80268"/>
                  </a:lnTo>
                  <a:lnTo>
                    <a:pt x="53568" y="80268"/>
                  </a:lnTo>
                  <a:lnTo>
                    <a:pt x="266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28842" y="2124715"/>
              <a:ext cx="850265" cy="0"/>
            </a:xfrm>
            <a:custGeom>
              <a:avLst/>
              <a:gdLst/>
              <a:ahLst/>
              <a:cxnLst/>
              <a:rect l="l" t="t" r="r" b="b"/>
              <a:pathLst>
                <a:path w="850264">
                  <a:moveTo>
                    <a:pt x="0" y="0"/>
                  </a:moveTo>
                  <a:lnTo>
                    <a:pt x="850166" y="0"/>
                  </a:lnTo>
                </a:path>
              </a:pathLst>
            </a:custGeom>
            <a:ln w="12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72418" y="2098015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568"/>
                  </a:lnTo>
                  <a:lnTo>
                    <a:pt x="80268" y="26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7163" y="2120998"/>
              <a:ext cx="401955" cy="401955"/>
            </a:xfrm>
            <a:custGeom>
              <a:avLst/>
              <a:gdLst/>
              <a:ahLst/>
              <a:cxnLst/>
              <a:rect l="l" t="t" r="r" b="b"/>
              <a:pathLst>
                <a:path w="401955" h="401955">
                  <a:moveTo>
                    <a:pt x="401678" y="0"/>
                  </a:moveTo>
                  <a:lnTo>
                    <a:pt x="0" y="401847"/>
                  </a:lnTo>
                </a:path>
              </a:pathLst>
            </a:custGeom>
            <a:ln w="12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75115" y="24991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7852" y="0"/>
                  </a:moveTo>
                  <a:lnTo>
                    <a:pt x="0" y="75705"/>
                  </a:lnTo>
                  <a:lnTo>
                    <a:pt x="75705" y="37852"/>
                  </a:lnTo>
                  <a:lnTo>
                    <a:pt x="378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37172" y="1659160"/>
              <a:ext cx="777875" cy="466090"/>
            </a:xfrm>
            <a:custGeom>
              <a:avLst/>
              <a:gdLst/>
              <a:ahLst/>
              <a:cxnLst/>
              <a:rect l="l" t="t" r="r" b="b"/>
              <a:pathLst>
                <a:path w="777875" h="466089">
                  <a:moveTo>
                    <a:pt x="0" y="291838"/>
                  </a:moveTo>
                  <a:lnTo>
                    <a:pt x="291669" y="0"/>
                  </a:lnTo>
                  <a:lnTo>
                    <a:pt x="777840" y="0"/>
                  </a:lnTo>
                  <a:lnTo>
                    <a:pt x="777840" y="465555"/>
                  </a:lnTo>
                </a:path>
              </a:pathLst>
            </a:custGeom>
            <a:ln w="1235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23344" y="1659160"/>
              <a:ext cx="292100" cy="292100"/>
            </a:xfrm>
            <a:custGeom>
              <a:avLst/>
              <a:gdLst/>
              <a:ahLst/>
              <a:cxnLst/>
              <a:rect l="l" t="t" r="r" b="b"/>
              <a:pathLst>
                <a:path w="292100" h="292100">
                  <a:moveTo>
                    <a:pt x="291669" y="0"/>
                  </a:moveTo>
                  <a:lnTo>
                    <a:pt x="0" y="291838"/>
                  </a:lnTo>
                </a:path>
              </a:pathLst>
            </a:custGeom>
            <a:ln w="1235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35145" y="1950998"/>
              <a:ext cx="488315" cy="464184"/>
            </a:xfrm>
            <a:custGeom>
              <a:avLst/>
              <a:gdLst/>
              <a:ahLst/>
              <a:cxnLst/>
              <a:rect l="l" t="t" r="r" b="b"/>
              <a:pathLst>
                <a:path w="488314" h="464185">
                  <a:moveTo>
                    <a:pt x="2027" y="0"/>
                  </a:moveTo>
                  <a:lnTo>
                    <a:pt x="488199" y="0"/>
                  </a:lnTo>
                </a:path>
                <a:path w="488314" h="464185">
                  <a:moveTo>
                    <a:pt x="2027" y="0"/>
                  </a:moveTo>
                  <a:lnTo>
                    <a:pt x="0" y="463865"/>
                  </a:lnTo>
                </a:path>
              </a:pathLst>
            </a:custGeom>
            <a:ln w="1235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49339" y="2400669"/>
              <a:ext cx="474345" cy="0"/>
            </a:xfrm>
            <a:custGeom>
              <a:avLst/>
              <a:gdLst/>
              <a:ahLst/>
              <a:cxnLst/>
              <a:rect l="l" t="t" r="r" b="b"/>
              <a:pathLst>
                <a:path w="474344">
                  <a:moveTo>
                    <a:pt x="0" y="0"/>
                  </a:moveTo>
                  <a:lnTo>
                    <a:pt x="474004" y="0"/>
                  </a:lnTo>
                </a:path>
              </a:pathLst>
            </a:custGeom>
            <a:ln w="1235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23344" y="1950998"/>
              <a:ext cx="0" cy="450215"/>
            </a:xfrm>
            <a:custGeom>
              <a:avLst/>
              <a:gdLst/>
              <a:ahLst/>
              <a:cxnLst/>
              <a:rect l="l" t="t" r="r" b="b"/>
              <a:pathLst>
                <a:path h="450214">
                  <a:moveTo>
                    <a:pt x="0" y="0"/>
                  </a:moveTo>
                  <a:lnTo>
                    <a:pt x="0" y="449670"/>
                  </a:lnTo>
                </a:path>
              </a:pathLst>
            </a:custGeom>
            <a:ln w="1235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23344" y="2124715"/>
              <a:ext cx="283845" cy="276225"/>
            </a:xfrm>
            <a:custGeom>
              <a:avLst/>
              <a:gdLst/>
              <a:ahLst/>
              <a:cxnLst/>
              <a:rect l="l" t="t" r="r" b="b"/>
              <a:pathLst>
                <a:path w="283844" h="276225">
                  <a:moveTo>
                    <a:pt x="283557" y="0"/>
                  </a:moveTo>
                  <a:lnTo>
                    <a:pt x="0" y="275953"/>
                  </a:lnTo>
                </a:path>
              </a:pathLst>
            </a:custGeom>
            <a:ln w="1235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53395" y="1747877"/>
              <a:ext cx="1005205" cy="754380"/>
            </a:xfrm>
            <a:custGeom>
              <a:avLst/>
              <a:gdLst/>
              <a:ahLst/>
              <a:cxnLst/>
              <a:rect l="l" t="t" r="r" b="b"/>
              <a:pathLst>
                <a:path w="1005205" h="754380">
                  <a:moveTo>
                    <a:pt x="0" y="754013"/>
                  </a:moveTo>
                  <a:lnTo>
                    <a:pt x="29668" y="719560"/>
                  </a:lnTo>
                  <a:lnTo>
                    <a:pt x="57750" y="682823"/>
                  </a:lnTo>
                  <a:lnTo>
                    <a:pt x="84448" y="644035"/>
                  </a:lnTo>
                  <a:lnTo>
                    <a:pt x="109966" y="603427"/>
                  </a:lnTo>
                  <a:lnTo>
                    <a:pt x="134505" y="561233"/>
                  </a:lnTo>
                  <a:lnTo>
                    <a:pt x="158270" y="517684"/>
                  </a:lnTo>
                  <a:lnTo>
                    <a:pt x="181463" y="473012"/>
                  </a:lnTo>
                  <a:lnTo>
                    <a:pt x="204288" y="427451"/>
                  </a:lnTo>
                  <a:lnTo>
                    <a:pt x="226947" y="381231"/>
                  </a:lnTo>
                  <a:lnTo>
                    <a:pt x="248457" y="336832"/>
                  </a:lnTo>
                  <a:lnTo>
                    <a:pt x="269894" y="292012"/>
                  </a:lnTo>
                  <a:lnTo>
                    <a:pt x="291104" y="246713"/>
                  </a:lnTo>
                  <a:lnTo>
                    <a:pt x="311932" y="200879"/>
                  </a:lnTo>
                  <a:lnTo>
                    <a:pt x="332225" y="154452"/>
                  </a:lnTo>
                  <a:lnTo>
                    <a:pt x="348516" y="116996"/>
                  </a:lnTo>
                  <a:lnTo>
                    <a:pt x="366994" y="81408"/>
                  </a:lnTo>
                  <a:lnTo>
                    <a:pt x="390351" y="49940"/>
                  </a:lnTo>
                  <a:lnTo>
                    <a:pt x="421281" y="24840"/>
                  </a:lnTo>
                  <a:lnTo>
                    <a:pt x="462769" y="7509"/>
                  </a:lnTo>
                  <a:lnTo>
                    <a:pt x="509090" y="0"/>
                  </a:lnTo>
                  <a:lnTo>
                    <a:pt x="554048" y="2883"/>
                  </a:lnTo>
                  <a:lnTo>
                    <a:pt x="591449" y="16729"/>
                  </a:lnTo>
                  <a:lnTo>
                    <a:pt x="633210" y="73360"/>
                  </a:lnTo>
                  <a:lnTo>
                    <a:pt x="656340" y="146341"/>
                  </a:lnTo>
                  <a:lnTo>
                    <a:pt x="672659" y="183528"/>
                  </a:lnTo>
                  <a:lnTo>
                    <a:pt x="693201" y="217528"/>
                  </a:lnTo>
                  <a:lnTo>
                    <a:pt x="717220" y="249010"/>
                  </a:lnTo>
                  <a:lnTo>
                    <a:pt x="743970" y="278639"/>
                  </a:lnTo>
                  <a:lnTo>
                    <a:pt x="772702" y="307084"/>
                  </a:lnTo>
                  <a:lnTo>
                    <a:pt x="802670" y="335010"/>
                  </a:lnTo>
                  <a:lnTo>
                    <a:pt x="833128" y="363085"/>
                  </a:lnTo>
                  <a:lnTo>
                    <a:pt x="863329" y="391976"/>
                  </a:lnTo>
                  <a:lnTo>
                    <a:pt x="892525" y="422349"/>
                  </a:lnTo>
                  <a:lnTo>
                    <a:pt x="919970" y="454871"/>
                  </a:lnTo>
                  <a:lnTo>
                    <a:pt x="944917" y="490210"/>
                  </a:lnTo>
                  <a:lnTo>
                    <a:pt x="966619" y="529033"/>
                  </a:lnTo>
                  <a:lnTo>
                    <a:pt x="984329" y="572005"/>
                  </a:lnTo>
                  <a:lnTo>
                    <a:pt x="997301" y="619795"/>
                  </a:lnTo>
                  <a:lnTo>
                    <a:pt x="1004788" y="6730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84319" y="1816385"/>
              <a:ext cx="892810" cy="653415"/>
            </a:xfrm>
            <a:custGeom>
              <a:avLst/>
              <a:gdLst/>
              <a:ahLst/>
              <a:cxnLst/>
              <a:rect l="l" t="t" r="r" b="b"/>
              <a:pathLst>
                <a:path w="892810" h="653414">
                  <a:moveTo>
                    <a:pt x="0" y="649512"/>
                  </a:moveTo>
                  <a:lnTo>
                    <a:pt x="14097" y="650826"/>
                  </a:lnTo>
                  <a:lnTo>
                    <a:pt x="28748" y="652046"/>
                  </a:lnTo>
                  <a:lnTo>
                    <a:pt x="43558" y="652886"/>
                  </a:lnTo>
                  <a:lnTo>
                    <a:pt x="58131" y="653060"/>
                  </a:lnTo>
                  <a:lnTo>
                    <a:pt x="101240" y="647635"/>
                  </a:lnTo>
                  <a:lnTo>
                    <a:pt x="139143" y="633578"/>
                  </a:lnTo>
                  <a:lnTo>
                    <a:pt x="172274" y="611871"/>
                  </a:lnTo>
                  <a:lnTo>
                    <a:pt x="201065" y="583494"/>
                  </a:lnTo>
                  <a:lnTo>
                    <a:pt x="225951" y="549427"/>
                  </a:lnTo>
                  <a:lnTo>
                    <a:pt x="247365" y="510651"/>
                  </a:lnTo>
                  <a:lnTo>
                    <a:pt x="265740" y="468147"/>
                  </a:lnTo>
                  <a:lnTo>
                    <a:pt x="281510" y="422893"/>
                  </a:lnTo>
                  <a:lnTo>
                    <a:pt x="295109" y="375872"/>
                  </a:lnTo>
                  <a:lnTo>
                    <a:pt x="306969" y="328063"/>
                  </a:lnTo>
                  <a:lnTo>
                    <a:pt x="317523" y="280447"/>
                  </a:lnTo>
                  <a:lnTo>
                    <a:pt x="329494" y="223718"/>
                  </a:lnTo>
                  <a:lnTo>
                    <a:pt x="342276" y="170331"/>
                  </a:lnTo>
                  <a:lnTo>
                    <a:pt x="357979" y="121802"/>
                  </a:lnTo>
                  <a:lnTo>
                    <a:pt x="378710" y="79649"/>
                  </a:lnTo>
                  <a:lnTo>
                    <a:pt x="406579" y="45388"/>
                  </a:lnTo>
                  <a:lnTo>
                    <a:pt x="442428" y="20563"/>
                  </a:lnTo>
                  <a:lnTo>
                    <a:pt x="483742" y="5338"/>
                  </a:lnTo>
                  <a:lnTo>
                    <a:pt x="526989" y="0"/>
                  </a:lnTo>
                  <a:lnTo>
                    <a:pt x="568636" y="4831"/>
                  </a:lnTo>
                  <a:lnTo>
                    <a:pt x="604513" y="19205"/>
                  </a:lnTo>
                  <a:lnTo>
                    <a:pt x="636109" y="42126"/>
                  </a:lnTo>
                  <a:lnTo>
                    <a:pt x="663941" y="72395"/>
                  </a:lnTo>
                  <a:lnTo>
                    <a:pt x="688527" y="108812"/>
                  </a:lnTo>
                  <a:lnTo>
                    <a:pt x="710384" y="150178"/>
                  </a:lnTo>
                  <a:lnTo>
                    <a:pt x="730029" y="195293"/>
                  </a:lnTo>
                  <a:lnTo>
                    <a:pt x="747982" y="242958"/>
                  </a:lnTo>
                  <a:lnTo>
                    <a:pt x="764758" y="291973"/>
                  </a:lnTo>
                  <a:lnTo>
                    <a:pt x="780877" y="341138"/>
                  </a:lnTo>
                  <a:lnTo>
                    <a:pt x="796854" y="389255"/>
                  </a:lnTo>
                  <a:lnTo>
                    <a:pt x="813209" y="435123"/>
                  </a:lnTo>
                  <a:lnTo>
                    <a:pt x="830458" y="477542"/>
                  </a:lnTo>
                  <a:lnTo>
                    <a:pt x="849120" y="515314"/>
                  </a:lnTo>
                  <a:lnTo>
                    <a:pt x="869711" y="547239"/>
                  </a:lnTo>
                  <a:lnTo>
                    <a:pt x="892750" y="5721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6268" y="1779271"/>
              <a:ext cx="996315" cy="719455"/>
            </a:xfrm>
            <a:custGeom>
              <a:avLst/>
              <a:gdLst/>
              <a:ahLst/>
              <a:cxnLst/>
              <a:rect l="l" t="t" r="r" b="b"/>
              <a:pathLst>
                <a:path w="996314" h="719455">
                  <a:moveTo>
                    <a:pt x="0" y="719409"/>
                  </a:moveTo>
                  <a:lnTo>
                    <a:pt x="5495" y="674903"/>
                  </a:lnTo>
                  <a:lnTo>
                    <a:pt x="17695" y="631127"/>
                  </a:lnTo>
                  <a:lnTo>
                    <a:pt x="35306" y="587910"/>
                  </a:lnTo>
                  <a:lnTo>
                    <a:pt x="57032" y="545079"/>
                  </a:lnTo>
                  <a:lnTo>
                    <a:pt x="81578" y="502462"/>
                  </a:lnTo>
                  <a:lnTo>
                    <a:pt x="107649" y="459886"/>
                  </a:lnTo>
                  <a:lnTo>
                    <a:pt x="133949" y="417180"/>
                  </a:lnTo>
                  <a:lnTo>
                    <a:pt x="159184" y="374171"/>
                  </a:lnTo>
                  <a:lnTo>
                    <a:pt x="185219" y="325414"/>
                  </a:lnTo>
                  <a:lnTo>
                    <a:pt x="209576" y="276944"/>
                  </a:lnTo>
                  <a:lnTo>
                    <a:pt x="233573" y="229650"/>
                  </a:lnTo>
                  <a:lnTo>
                    <a:pt x="258526" y="184421"/>
                  </a:lnTo>
                  <a:lnTo>
                    <a:pt x="285753" y="142148"/>
                  </a:lnTo>
                  <a:lnTo>
                    <a:pt x="316570" y="103718"/>
                  </a:lnTo>
                  <a:lnTo>
                    <a:pt x="352295" y="70021"/>
                  </a:lnTo>
                  <a:lnTo>
                    <a:pt x="394243" y="41945"/>
                  </a:lnTo>
                  <a:lnTo>
                    <a:pt x="435650" y="23045"/>
                  </a:lnTo>
                  <a:lnTo>
                    <a:pt x="480751" y="9425"/>
                  </a:lnTo>
                  <a:lnTo>
                    <a:pt x="527720" y="1579"/>
                  </a:lnTo>
                  <a:lnTo>
                    <a:pt x="574732" y="0"/>
                  </a:lnTo>
                  <a:lnTo>
                    <a:pt x="619960" y="5179"/>
                  </a:lnTo>
                  <a:lnTo>
                    <a:pt x="661578" y="17612"/>
                  </a:lnTo>
                  <a:lnTo>
                    <a:pt x="698924" y="38116"/>
                  </a:lnTo>
                  <a:lnTo>
                    <a:pt x="731239" y="65682"/>
                  </a:lnTo>
                  <a:lnTo>
                    <a:pt x="759187" y="99275"/>
                  </a:lnTo>
                  <a:lnTo>
                    <a:pt x="783432" y="137858"/>
                  </a:lnTo>
                  <a:lnTo>
                    <a:pt x="804640" y="180395"/>
                  </a:lnTo>
                  <a:lnTo>
                    <a:pt x="823474" y="225850"/>
                  </a:lnTo>
                  <a:lnTo>
                    <a:pt x="840600" y="273189"/>
                  </a:lnTo>
                  <a:lnTo>
                    <a:pt x="856681" y="321374"/>
                  </a:lnTo>
                  <a:lnTo>
                    <a:pt x="872383" y="369371"/>
                  </a:lnTo>
                  <a:lnTo>
                    <a:pt x="888369" y="416142"/>
                  </a:lnTo>
                  <a:lnTo>
                    <a:pt x="905305" y="460653"/>
                  </a:lnTo>
                  <a:lnTo>
                    <a:pt x="923855" y="501868"/>
                  </a:lnTo>
                  <a:lnTo>
                    <a:pt x="944683" y="538750"/>
                  </a:lnTo>
                  <a:lnTo>
                    <a:pt x="968453" y="570263"/>
                  </a:lnTo>
                  <a:lnTo>
                    <a:pt x="995832" y="59537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34339" y="1787652"/>
              <a:ext cx="956310" cy="763270"/>
            </a:xfrm>
            <a:custGeom>
              <a:avLst/>
              <a:gdLst/>
              <a:ahLst/>
              <a:cxnLst/>
              <a:rect l="l" t="t" r="r" b="b"/>
              <a:pathLst>
                <a:path w="956310" h="763269">
                  <a:moveTo>
                    <a:pt x="0" y="762906"/>
                  </a:moveTo>
                  <a:lnTo>
                    <a:pt x="12113" y="705141"/>
                  </a:lnTo>
                  <a:lnTo>
                    <a:pt x="25767" y="650589"/>
                  </a:lnTo>
                  <a:lnTo>
                    <a:pt x="41017" y="599061"/>
                  </a:lnTo>
                  <a:lnTo>
                    <a:pt x="57922" y="550371"/>
                  </a:lnTo>
                  <a:lnTo>
                    <a:pt x="76537" y="504331"/>
                  </a:lnTo>
                  <a:lnTo>
                    <a:pt x="96919" y="460753"/>
                  </a:lnTo>
                  <a:lnTo>
                    <a:pt x="119123" y="419451"/>
                  </a:lnTo>
                  <a:lnTo>
                    <a:pt x="143208" y="380237"/>
                  </a:lnTo>
                  <a:lnTo>
                    <a:pt x="169229" y="342923"/>
                  </a:lnTo>
                  <a:lnTo>
                    <a:pt x="197244" y="307322"/>
                  </a:lnTo>
                  <a:lnTo>
                    <a:pt x="227307" y="273247"/>
                  </a:lnTo>
                  <a:lnTo>
                    <a:pt x="259477" y="240510"/>
                  </a:lnTo>
                  <a:lnTo>
                    <a:pt x="293809" y="208925"/>
                  </a:lnTo>
                  <a:lnTo>
                    <a:pt x="330360" y="178302"/>
                  </a:lnTo>
                  <a:lnTo>
                    <a:pt x="369187" y="148456"/>
                  </a:lnTo>
                  <a:lnTo>
                    <a:pt x="410347" y="119199"/>
                  </a:lnTo>
                  <a:lnTo>
                    <a:pt x="453895" y="90343"/>
                  </a:lnTo>
                  <a:lnTo>
                    <a:pt x="503809" y="59666"/>
                  </a:lnTo>
                  <a:lnTo>
                    <a:pt x="554835" y="32339"/>
                  </a:lnTo>
                  <a:lnTo>
                    <a:pt x="605203" y="11428"/>
                  </a:lnTo>
                  <a:lnTo>
                    <a:pt x="653146" y="0"/>
                  </a:lnTo>
                  <a:lnTo>
                    <a:pt x="696896" y="1119"/>
                  </a:lnTo>
                  <a:lnTo>
                    <a:pt x="733204" y="15719"/>
                  </a:lnTo>
                  <a:lnTo>
                    <a:pt x="764860" y="41819"/>
                  </a:lnTo>
                  <a:lnTo>
                    <a:pt x="792563" y="76951"/>
                  </a:lnTo>
                  <a:lnTo>
                    <a:pt x="817014" y="118645"/>
                  </a:lnTo>
                  <a:lnTo>
                    <a:pt x="838911" y="164432"/>
                  </a:lnTo>
                  <a:lnTo>
                    <a:pt x="858953" y="211844"/>
                  </a:lnTo>
                  <a:lnTo>
                    <a:pt x="879119" y="262412"/>
                  </a:lnTo>
                  <a:lnTo>
                    <a:pt x="897701" y="312417"/>
                  </a:lnTo>
                  <a:lnTo>
                    <a:pt x="914396" y="362273"/>
                  </a:lnTo>
                  <a:lnTo>
                    <a:pt x="928905" y="412388"/>
                  </a:lnTo>
                  <a:lnTo>
                    <a:pt x="940924" y="463174"/>
                  </a:lnTo>
                  <a:lnTo>
                    <a:pt x="950152" y="515043"/>
                  </a:lnTo>
                  <a:lnTo>
                    <a:pt x="956289" y="5684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15452" y="2048165"/>
              <a:ext cx="762000" cy="437515"/>
            </a:xfrm>
            <a:custGeom>
              <a:avLst/>
              <a:gdLst/>
              <a:ahLst/>
              <a:cxnLst/>
              <a:rect l="l" t="t" r="r" b="b"/>
              <a:pathLst>
                <a:path w="762000" h="437514">
                  <a:moveTo>
                    <a:pt x="0" y="437503"/>
                  </a:moveTo>
                  <a:lnTo>
                    <a:pt x="5100" y="393399"/>
                  </a:lnTo>
                  <a:lnTo>
                    <a:pt x="16630" y="348376"/>
                  </a:lnTo>
                  <a:lnTo>
                    <a:pt x="33965" y="303161"/>
                  </a:lnTo>
                  <a:lnTo>
                    <a:pt x="56480" y="258478"/>
                  </a:lnTo>
                  <a:lnTo>
                    <a:pt x="83549" y="215053"/>
                  </a:lnTo>
                  <a:lnTo>
                    <a:pt x="114546" y="173611"/>
                  </a:lnTo>
                  <a:lnTo>
                    <a:pt x="148847" y="134879"/>
                  </a:lnTo>
                  <a:lnTo>
                    <a:pt x="185826" y="99581"/>
                  </a:lnTo>
                  <a:lnTo>
                    <a:pt x="224857" y="68443"/>
                  </a:lnTo>
                  <a:lnTo>
                    <a:pt x="265316" y="42190"/>
                  </a:lnTo>
                  <a:lnTo>
                    <a:pt x="306577" y="21548"/>
                  </a:lnTo>
                  <a:lnTo>
                    <a:pt x="348015" y="7243"/>
                  </a:lnTo>
                  <a:lnTo>
                    <a:pt x="389004" y="0"/>
                  </a:lnTo>
                  <a:lnTo>
                    <a:pt x="433132" y="742"/>
                  </a:lnTo>
                  <a:lnTo>
                    <a:pt x="475703" y="9966"/>
                  </a:lnTo>
                  <a:lnTo>
                    <a:pt x="516472" y="26633"/>
                  </a:lnTo>
                  <a:lnTo>
                    <a:pt x="555192" y="49706"/>
                  </a:lnTo>
                  <a:lnTo>
                    <a:pt x="591617" y="78147"/>
                  </a:lnTo>
                  <a:lnTo>
                    <a:pt x="625500" y="110917"/>
                  </a:lnTo>
                  <a:lnTo>
                    <a:pt x="656594" y="146980"/>
                  </a:lnTo>
                  <a:lnTo>
                    <a:pt x="684654" y="185295"/>
                  </a:lnTo>
                  <a:lnTo>
                    <a:pt x="709433" y="224827"/>
                  </a:lnTo>
                  <a:lnTo>
                    <a:pt x="730684" y="264536"/>
                  </a:lnTo>
                  <a:lnTo>
                    <a:pt x="748161" y="303385"/>
                  </a:lnTo>
                  <a:lnTo>
                    <a:pt x="761618" y="34033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47897" y="1947301"/>
              <a:ext cx="801370" cy="554990"/>
            </a:xfrm>
            <a:custGeom>
              <a:avLst/>
              <a:gdLst/>
              <a:ahLst/>
              <a:cxnLst/>
              <a:rect l="l" t="t" r="r" b="b"/>
              <a:pathLst>
                <a:path w="801369" h="554989">
                  <a:moveTo>
                    <a:pt x="0" y="554590"/>
                  </a:moveTo>
                  <a:lnTo>
                    <a:pt x="21955" y="513063"/>
                  </a:lnTo>
                  <a:lnTo>
                    <a:pt x="41627" y="468992"/>
                  </a:lnTo>
                  <a:lnTo>
                    <a:pt x="59680" y="423122"/>
                  </a:lnTo>
                  <a:lnTo>
                    <a:pt x="76782" y="376198"/>
                  </a:lnTo>
                  <a:lnTo>
                    <a:pt x="93596" y="328963"/>
                  </a:lnTo>
                  <a:lnTo>
                    <a:pt x="110791" y="282164"/>
                  </a:lnTo>
                  <a:lnTo>
                    <a:pt x="129031" y="236544"/>
                  </a:lnTo>
                  <a:lnTo>
                    <a:pt x="148982" y="192848"/>
                  </a:lnTo>
                  <a:lnTo>
                    <a:pt x="171311" y="151821"/>
                  </a:lnTo>
                  <a:lnTo>
                    <a:pt x="196684" y="114206"/>
                  </a:lnTo>
                  <a:lnTo>
                    <a:pt x="225766" y="80750"/>
                  </a:lnTo>
                  <a:lnTo>
                    <a:pt x="259223" y="52196"/>
                  </a:lnTo>
                  <a:lnTo>
                    <a:pt x="305976" y="25185"/>
                  </a:lnTo>
                  <a:lnTo>
                    <a:pt x="357335" y="7462"/>
                  </a:lnTo>
                  <a:lnTo>
                    <a:pt x="410447" y="0"/>
                  </a:lnTo>
                  <a:lnTo>
                    <a:pt x="462455" y="3771"/>
                  </a:lnTo>
                  <a:lnTo>
                    <a:pt x="510505" y="19751"/>
                  </a:lnTo>
                  <a:lnTo>
                    <a:pt x="546568" y="43369"/>
                  </a:lnTo>
                  <a:lnTo>
                    <a:pt x="578473" y="74820"/>
                  </a:lnTo>
                  <a:lnTo>
                    <a:pt x="606963" y="112375"/>
                  </a:lnTo>
                  <a:lnTo>
                    <a:pt x="632782" y="154306"/>
                  </a:lnTo>
                  <a:lnTo>
                    <a:pt x="656672" y="198884"/>
                  </a:lnTo>
                  <a:lnTo>
                    <a:pt x="679378" y="244380"/>
                  </a:lnTo>
                  <a:lnTo>
                    <a:pt x="701642" y="289067"/>
                  </a:lnTo>
                  <a:lnTo>
                    <a:pt x="724209" y="331215"/>
                  </a:lnTo>
                  <a:lnTo>
                    <a:pt x="747823" y="369097"/>
                  </a:lnTo>
                  <a:lnTo>
                    <a:pt x="773225" y="400984"/>
                  </a:lnTo>
                  <a:lnTo>
                    <a:pt x="801160" y="4251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53395" y="1877310"/>
              <a:ext cx="989330" cy="624840"/>
            </a:xfrm>
            <a:custGeom>
              <a:avLst/>
              <a:gdLst/>
              <a:ahLst/>
              <a:cxnLst/>
              <a:rect l="l" t="t" r="r" b="b"/>
              <a:pathLst>
                <a:path w="989330" h="624839">
                  <a:moveTo>
                    <a:pt x="0" y="624581"/>
                  </a:moveTo>
                  <a:lnTo>
                    <a:pt x="33536" y="587765"/>
                  </a:lnTo>
                  <a:lnTo>
                    <a:pt x="65964" y="550093"/>
                  </a:lnTo>
                  <a:lnTo>
                    <a:pt x="97563" y="511772"/>
                  </a:lnTo>
                  <a:lnTo>
                    <a:pt x="128610" y="473005"/>
                  </a:lnTo>
                  <a:lnTo>
                    <a:pt x="159383" y="433998"/>
                  </a:lnTo>
                  <a:lnTo>
                    <a:pt x="190162" y="394956"/>
                  </a:lnTo>
                  <a:lnTo>
                    <a:pt x="221223" y="356084"/>
                  </a:lnTo>
                  <a:lnTo>
                    <a:pt x="252845" y="317587"/>
                  </a:lnTo>
                  <a:lnTo>
                    <a:pt x="285307" y="279670"/>
                  </a:lnTo>
                  <a:lnTo>
                    <a:pt x="318887" y="242538"/>
                  </a:lnTo>
                  <a:lnTo>
                    <a:pt x="353863" y="206396"/>
                  </a:lnTo>
                  <a:lnTo>
                    <a:pt x="390513" y="171450"/>
                  </a:lnTo>
                  <a:lnTo>
                    <a:pt x="429115" y="137904"/>
                  </a:lnTo>
                  <a:lnTo>
                    <a:pt x="469948" y="105964"/>
                  </a:lnTo>
                  <a:lnTo>
                    <a:pt x="513209" y="76026"/>
                  </a:lnTo>
                  <a:lnTo>
                    <a:pt x="558124" y="49233"/>
                  </a:lnTo>
                  <a:lnTo>
                    <a:pt x="603847" y="26910"/>
                  </a:lnTo>
                  <a:lnTo>
                    <a:pt x="649528" y="10380"/>
                  </a:lnTo>
                  <a:lnTo>
                    <a:pt x="694320" y="969"/>
                  </a:lnTo>
                  <a:lnTo>
                    <a:pt x="737373" y="0"/>
                  </a:lnTo>
                  <a:lnTo>
                    <a:pt x="777840" y="8797"/>
                  </a:lnTo>
                  <a:lnTo>
                    <a:pt x="818444" y="30502"/>
                  </a:lnTo>
                  <a:lnTo>
                    <a:pt x="854911" y="62751"/>
                  </a:lnTo>
                  <a:lnTo>
                    <a:pt x="887282" y="102787"/>
                  </a:lnTo>
                  <a:lnTo>
                    <a:pt x="915597" y="147852"/>
                  </a:lnTo>
                  <a:lnTo>
                    <a:pt x="939897" y="195188"/>
                  </a:lnTo>
                  <a:lnTo>
                    <a:pt x="959859" y="241677"/>
                  </a:lnTo>
                  <a:lnTo>
                    <a:pt x="975206" y="288839"/>
                  </a:lnTo>
                  <a:lnTo>
                    <a:pt x="985134" y="337834"/>
                  </a:lnTo>
                  <a:lnTo>
                    <a:pt x="988841" y="389822"/>
                  </a:lnTo>
                  <a:lnTo>
                    <a:pt x="985524" y="44596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54409" y="1710844"/>
              <a:ext cx="956310" cy="790575"/>
            </a:xfrm>
            <a:custGeom>
              <a:avLst/>
              <a:gdLst/>
              <a:ahLst/>
              <a:cxnLst/>
              <a:rect l="l" t="t" r="r" b="b"/>
              <a:pathLst>
                <a:path w="956310" h="790575">
                  <a:moveTo>
                    <a:pt x="0" y="790032"/>
                  </a:moveTo>
                  <a:lnTo>
                    <a:pt x="18070" y="749772"/>
                  </a:lnTo>
                  <a:lnTo>
                    <a:pt x="38880" y="707815"/>
                  </a:lnTo>
                  <a:lnTo>
                    <a:pt x="62134" y="664433"/>
                  </a:lnTo>
                  <a:lnTo>
                    <a:pt x="87537" y="619895"/>
                  </a:lnTo>
                  <a:lnTo>
                    <a:pt x="114794" y="574475"/>
                  </a:lnTo>
                  <a:lnTo>
                    <a:pt x="143612" y="528443"/>
                  </a:lnTo>
                  <a:lnTo>
                    <a:pt x="173694" y="482070"/>
                  </a:lnTo>
                  <a:lnTo>
                    <a:pt x="204747" y="435627"/>
                  </a:lnTo>
                  <a:lnTo>
                    <a:pt x="236474" y="389387"/>
                  </a:lnTo>
                  <a:lnTo>
                    <a:pt x="268583" y="343620"/>
                  </a:lnTo>
                  <a:lnTo>
                    <a:pt x="300777" y="298597"/>
                  </a:lnTo>
                  <a:lnTo>
                    <a:pt x="332761" y="254591"/>
                  </a:lnTo>
                  <a:lnTo>
                    <a:pt x="364242" y="211871"/>
                  </a:lnTo>
                  <a:lnTo>
                    <a:pt x="394924" y="170711"/>
                  </a:lnTo>
                  <a:lnTo>
                    <a:pt x="424512" y="131379"/>
                  </a:lnTo>
                  <a:lnTo>
                    <a:pt x="452712" y="94150"/>
                  </a:lnTo>
                  <a:lnTo>
                    <a:pt x="489593" y="49453"/>
                  </a:lnTo>
                  <a:lnTo>
                    <a:pt x="533825" y="16416"/>
                  </a:lnTo>
                  <a:lnTo>
                    <a:pt x="576424" y="3274"/>
                  </a:lnTo>
                  <a:lnTo>
                    <a:pt x="625703" y="0"/>
                  </a:lnTo>
                  <a:lnTo>
                    <a:pt x="678456" y="5812"/>
                  </a:lnTo>
                  <a:lnTo>
                    <a:pt x="731476" y="19934"/>
                  </a:lnTo>
                  <a:lnTo>
                    <a:pt x="781557" y="41584"/>
                  </a:lnTo>
                  <a:lnTo>
                    <a:pt x="825494" y="69985"/>
                  </a:lnTo>
                  <a:lnTo>
                    <a:pt x="859016" y="102136"/>
                  </a:lnTo>
                  <a:lnTo>
                    <a:pt x="885197" y="138933"/>
                  </a:lnTo>
                  <a:lnTo>
                    <a:pt x="905005" y="179733"/>
                  </a:lnTo>
                  <a:lnTo>
                    <a:pt x="919406" y="223893"/>
                  </a:lnTo>
                  <a:lnTo>
                    <a:pt x="929370" y="270771"/>
                  </a:lnTo>
                  <a:lnTo>
                    <a:pt x="935863" y="319724"/>
                  </a:lnTo>
                  <a:lnTo>
                    <a:pt x="939853" y="370110"/>
                  </a:lnTo>
                  <a:lnTo>
                    <a:pt x="942307" y="421287"/>
                  </a:lnTo>
                  <a:lnTo>
                    <a:pt x="944193" y="472611"/>
                  </a:lnTo>
                  <a:lnTo>
                    <a:pt x="946479" y="523441"/>
                  </a:lnTo>
                  <a:lnTo>
                    <a:pt x="950132" y="573134"/>
                  </a:lnTo>
                  <a:lnTo>
                    <a:pt x="956120" y="6210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798430" y="1579757"/>
            <a:ext cx="113664" cy="217170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dirty="0">
                <a:latin typeface="Symbol"/>
                <a:cs typeface="Symbol"/>
              </a:rPr>
              <a:t></a:t>
            </a:r>
            <a:r>
              <a:rPr sz="500" dirty="0">
                <a:latin typeface="Times New Roman"/>
                <a:cs typeface="Times New Roman"/>
              </a:rPr>
              <a:t>(</a:t>
            </a:r>
            <a:r>
              <a:rPr sz="500" i="1" dirty="0">
                <a:latin typeface="Times New Roman"/>
                <a:cs typeface="Times New Roman"/>
              </a:rPr>
              <a:t>x</a:t>
            </a:r>
            <a:r>
              <a:rPr sz="500" dirty="0">
                <a:latin typeface="Times New Roman"/>
                <a:cs typeface="Times New Roman"/>
              </a:rPr>
              <a:t>,</a:t>
            </a:r>
            <a:r>
              <a:rPr sz="500" spc="105" dirty="0">
                <a:latin typeface="Times New Roman"/>
                <a:cs typeface="Times New Roman"/>
              </a:rPr>
              <a:t> </a:t>
            </a:r>
            <a:r>
              <a:rPr sz="500" i="1" spc="-25" dirty="0">
                <a:latin typeface="Times New Roman"/>
                <a:cs typeface="Times New Roman"/>
              </a:rPr>
              <a:t>y</a:t>
            </a:r>
            <a:r>
              <a:rPr sz="500" spc="-25" dirty="0">
                <a:latin typeface="Times New Roman"/>
                <a:cs typeface="Times New Roman"/>
              </a:rPr>
              <a:t>)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5844" y="2804171"/>
            <a:ext cx="423164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Important: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Binary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relations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dimensional </a:t>
            </a:r>
            <a:r>
              <a:rPr sz="1100" dirty="0">
                <a:latin typeface="Arial MT"/>
                <a:cs typeface="Arial MT"/>
              </a:rPr>
              <a:t>MFs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so</a:t>
            </a:r>
            <a:r>
              <a:rPr sz="1100" spc="-25" dirty="0">
                <a:latin typeface="Arial MT"/>
                <a:cs typeface="Arial MT"/>
              </a:rPr>
              <a:t> on.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17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2D</a:t>
            </a:r>
            <a:r>
              <a:rPr spc="85" dirty="0"/>
              <a:t> </a:t>
            </a:r>
            <a:r>
              <a:rPr dirty="0"/>
              <a:t>membership</a:t>
            </a:r>
            <a:r>
              <a:rPr spc="85" dirty="0"/>
              <a:t> </a:t>
            </a:r>
            <a:r>
              <a:rPr dirty="0"/>
              <a:t>function</a:t>
            </a:r>
            <a:r>
              <a:rPr spc="85" dirty="0"/>
              <a:t> </a:t>
            </a:r>
            <a:r>
              <a:rPr dirty="0"/>
              <a:t>:</a:t>
            </a:r>
            <a:r>
              <a:rPr spc="200" dirty="0"/>
              <a:t> </a:t>
            </a:r>
            <a:r>
              <a:rPr dirty="0"/>
              <a:t>An</a:t>
            </a:r>
            <a:r>
              <a:rPr spc="8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711516"/>
            <a:ext cx="3151505" cy="608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Let,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1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200" baseline="27777" dirty="0">
                <a:latin typeface="Lucida Sans Unicode"/>
                <a:cs typeface="Lucida Sans Unicode"/>
              </a:rPr>
              <a:t>+</a:t>
            </a:r>
            <a:r>
              <a:rPr sz="1200" spc="127" baseline="27777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(the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positive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line)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”y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much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greater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than</a:t>
            </a:r>
            <a:r>
              <a:rPr sz="1100" spc="-25" dirty="0">
                <a:latin typeface="Arial MT"/>
                <a:cs typeface="Arial MT"/>
              </a:rPr>
              <a:t> x”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i="1" spc="-44" baseline="-13888" dirty="0">
                <a:latin typeface="Arial"/>
                <a:cs typeface="Arial"/>
              </a:rPr>
              <a:t>R</a:t>
            </a:r>
            <a:r>
              <a:rPr sz="1200" i="1" spc="-20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44" y="1465515"/>
            <a:ext cx="725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i="1" spc="-44" baseline="-13888" dirty="0">
                <a:latin typeface="Arial"/>
                <a:cs typeface="Arial"/>
              </a:rPr>
              <a:t>R</a:t>
            </a:r>
            <a:r>
              <a:rPr sz="1200" i="1" spc="-195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3371" y="1270163"/>
            <a:ext cx="1295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 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472" y="1360194"/>
            <a:ext cx="3136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(</a:t>
            </a: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</a:t>
            </a:r>
            <a:r>
              <a:rPr sz="800" i="1" u="sng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u="sng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800" i="1" u="sng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u="sng" spc="1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8410" y="147622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4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2328" y="1391118"/>
            <a:ext cx="5778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7329" algn="l"/>
              </a:tabLst>
            </a:pPr>
            <a:r>
              <a:rPr sz="1100" i="1" spc="-25" dirty="0">
                <a:latin typeface="Arial"/>
                <a:cs typeface="Arial"/>
              </a:rPr>
              <a:t>if</a:t>
            </a:r>
            <a:r>
              <a:rPr sz="1100" i="1" dirty="0">
                <a:latin typeface="Arial"/>
                <a:cs typeface="Arial"/>
              </a:rPr>
              <a:t>	y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&gt;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8034" y="1563191"/>
            <a:ext cx="9023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36550" algn="l"/>
                <a:tab pos="551815" algn="l"/>
              </a:tabLst>
            </a:pPr>
            <a:r>
              <a:rPr sz="1100" spc="-50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i="1" spc="-25" dirty="0">
                <a:latin typeface="Arial"/>
                <a:cs typeface="Arial"/>
              </a:rPr>
              <a:t>if</a:t>
            </a:r>
            <a:r>
              <a:rPr sz="1100" i="1" dirty="0">
                <a:latin typeface="Arial"/>
                <a:cs typeface="Arial"/>
              </a:rPr>
              <a:t>	y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844" y="1803373"/>
            <a:ext cx="3155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Suppose,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3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dirty="0">
                <a:latin typeface="Arial MT"/>
                <a:cs typeface="Arial MT"/>
              </a:rPr>
              <a:t>3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spc="-60" dirty="0">
                <a:latin typeface="Arial MT"/>
                <a:cs typeface="Arial MT"/>
              </a:rPr>
              <a:t>4</a:t>
            </a:r>
            <a:r>
              <a:rPr sz="1100" i="1" spc="-60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spc="85" dirty="0">
                <a:latin typeface="Arial MT"/>
                <a:cs typeface="Arial MT"/>
              </a:rPr>
              <a:t>5</a:t>
            </a:r>
            <a:r>
              <a:rPr sz="1100" spc="85" dirty="0">
                <a:latin typeface="Lucida Sans Unicode"/>
                <a:cs typeface="Lucida Sans Unicode"/>
              </a:rPr>
              <a:t>}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and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5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dirty="0">
                <a:latin typeface="Arial MT"/>
                <a:cs typeface="Arial MT"/>
              </a:rPr>
              <a:t>3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spc="-60" dirty="0">
                <a:latin typeface="Arial MT"/>
                <a:cs typeface="Arial MT"/>
              </a:rPr>
              <a:t>4</a:t>
            </a:r>
            <a:r>
              <a:rPr sz="1100" i="1" spc="-6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60" dirty="0">
                <a:latin typeface="Arial MT"/>
                <a:cs typeface="Arial MT"/>
              </a:rPr>
              <a:t>5</a:t>
            </a:r>
            <a:r>
              <a:rPr sz="1100" i="1" spc="-60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spc="-60" dirty="0">
                <a:latin typeface="Arial MT"/>
                <a:cs typeface="Arial MT"/>
              </a:rPr>
              <a:t>6</a:t>
            </a:r>
            <a:r>
              <a:rPr sz="1100" i="1" spc="-60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spc="55" dirty="0">
                <a:latin typeface="Arial MT"/>
                <a:cs typeface="Arial MT"/>
              </a:rPr>
              <a:t>7</a:t>
            </a:r>
            <a:r>
              <a:rPr sz="1100" spc="55" dirty="0">
                <a:latin typeface="Lucida Sans Unicode"/>
                <a:cs typeface="Lucida Sans Unicode"/>
              </a:rPr>
              <a:t>}</a:t>
            </a:r>
            <a:r>
              <a:rPr sz="1100" spc="55" dirty="0">
                <a:latin typeface="Arial MT"/>
                <a:cs typeface="Arial MT"/>
              </a:rPr>
              <a:t>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then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44" y="2399803"/>
            <a:ext cx="2520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=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8278" y="2370707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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8857" y="2227502"/>
            <a:ext cx="8191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00" dirty="0">
                <a:latin typeface="Arial MT"/>
                <a:cs typeface="Arial MT"/>
              </a:rPr>
              <a:t>3</a:t>
            </a:r>
            <a:r>
              <a:rPr sz="800" spc="225" dirty="0">
                <a:latin typeface="Arial MT"/>
                <a:cs typeface="Arial MT"/>
              </a:rPr>
              <a:t> </a:t>
            </a:r>
            <a:r>
              <a:rPr sz="1650" spc="-562" baseline="42929" dirty="0">
                <a:latin typeface="Arial MT"/>
                <a:cs typeface="Arial MT"/>
              </a:rPr>
              <a:t></a:t>
            </a:r>
            <a:r>
              <a:rPr sz="1650" spc="277" baseline="42929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85" dirty="0">
                <a:latin typeface="Arial MT"/>
                <a:cs typeface="Arial MT"/>
              </a:rPr>
              <a:t>  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25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24279" y="2080436"/>
            <a:ext cx="3816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2420" algn="l"/>
              </a:tabLst>
            </a:pPr>
            <a:r>
              <a:rPr sz="800" spc="-50" dirty="0">
                <a:latin typeface="Arial MT"/>
                <a:cs typeface="Arial MT"/>
              </a:rPr>
              <a:t>3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4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13529" y="2061732"/>
            <a:ext cx="1087755" cy="70167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244"/>
              </a:spcBef>
              <a:tabLst>
                <a:tab pos="514984" algn="l"/>
                <a:tab pos="911225" algn="l"/>
              </a:tabLst>
            </a:pPr>
            <a:r>
              <a:rPr sz="800" spc="-50" dirty="0">
                <a:latin typeface="Arial MT"/>
                <a:cs typeface="Arial MT"/>
              </a:rPr>
              <a:t>5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6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7</a:t>
            </a:r>
            <a:endParaRPr sz="8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190"/>
              </a:spcBef>
              <a:tabLst>
                <a:tab pos="408305" algn="l"/>
                <a:tab pos="843280" algn="l"/>
              </a:tabLst>
            </a:pP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5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75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1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447040" algn="l"/>
                <a:tab pos="804545" algn="l"/>
              </a:tabLst>
            </a:pP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25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5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75</a:t>
            </a:r>
            <a:endParaRPr sz="1100">
              <a:latin typeface="Arial MT"/>
              <a:cs typeface="Arial MT"/>
            </a:endParaRPr>
          </a:p>
          <a:p>
            <a:pPr marL="108585">
              <a:lnSpc>
                <a:spcPct val="100000"/>
              </a:lnSpc>
              <a:spcBef>
                <a:spcPts val="35"/>
              </a:spcBef>
              <a:tabLst>
                <a:tab pos="408305" algn="l"/>
                <a:tab pos="843280" algn="l"/>
              </a:tabLst>
            </a:pPr>
            <a:r>
              <a:rPr sz="1100" spc="-50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25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5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4257" y="2399587"/>
            <a:ext cx="672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1940" algn="l"/>
                <a:tab pos="581660" algn="l"/>
              </a:tabLst>
            </a:pPr>
            <a:r>
              <a:rPr sz="800" spc="-50" dirty="0">
                <a:latin typeface="Arial MT"/>
                <a:cs typeface="Arial MT"/>
              </a:rPr>
              <a:t>4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4257" y="2571659"/>
            <a:ext cx="6724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1940" algn="l"/>
                <a:tab pos="581660" algn="l"/>
              </a:tabLst>
            </a:pPr>
            <a:r>
              <a:rPr sz="800" spc="-50" dirty="0">
                <a:latin typeface="Arial MT"/>
                <a:cs typeface="Arial MT"/>
              </a:rPr>
              <a:t>5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38601" y="2121330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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38601" y="2370707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18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43091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Problems</a:t>
            </a:r>
            <a:r>
              <a:rPr lang="en-US" spc="65" dirty="0"/>
              <a:t>: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25844" y="558518"/>
            <a:ext cx="211518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6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How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you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derive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following? </a:t>
            </a:r>
            <a:r>
              <a:rPr sz="1100" b="1" dirty="0">
                <a:latin typeface="Arial"/>
                <a:cs typeface="Arial"/>
              </a:rPr>
              <a:t>If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x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A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or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y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B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then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z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C</a:t>
            </a:r>
            <a:r>
              <a:rPr sz="1100" spc="-25" dirty="0">
                <a:latin typeface="Arial MT"/>
                <a:cs typeface="Arial MT"/>
              </a:rPr>
              <a:t>; </a:t>
            </a:r>
            <a:r>
              <a:rPr sz="1100" dirty="0">
                <a:latin typeface="Arial MT"/>
                <a:cs typeface="Arial MT"/>
              </a:rPr>
              <a:t>Given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that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409408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140840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532" y="1372462"/>
            <a:ext cx="229933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x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z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[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79" baseline="-13888" dirty="0">
                <a:latin typeface="Arial MT"/>
                <a:cs typeface="Arial MT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C</a:t>
            </a:r>
            <a:r>
              <a:rPr sz="1100" spc="-25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900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z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[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79" baseline="-13888" dirty="0">
                <a:latin typeface="Arial MT"/>
                <a:cs typeface="Arial MT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C</a:t>
            </a:r>
            <a:r>
              <a:rPr sz="1100" spc="-25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691436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106" y="169045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2122309"/>
            <a:ext cx="76809" cy="7680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581" y="2424341"/>
            <a:ext cx="61874" cy="618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1581" y="2576169"/>
            <a:ext cx="61874" cy="6187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77532" y="2050401"/>
            <a:ext cx="4022090" cy="7804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Hint:</a:t>
            </a:r>
            <a:endParaRPr sz="1100">
              <a:latin typeface="Arial"/>
              <a:cs typeface="Arial"/>
            </a:endParaRPr>
          </a:p>
          <a:p>
            <a:pPr marL="314960">
              <a:lnSpc>
                <a:spcPts val="1200"/>
              </a:lnSpc>
              <a:spcBef>
                <a:spcPts val="1040"/>
              </a:spcBef>
            </a:pPr>
            <a:r>
              <a:rPr sz="1000" spc="-45" dirty="0">
                <a:latin typeface="Arial MT"/>
                <a:cs typeface="Arial MT"/>
              </a:rPr>
              <a:t>You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have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given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two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relations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i="1" dirty="0">
                <a:latin typeface="Arial"/>
                <a:cs typeface="Arial"/>
              </a:rPr>
              <a:t>R</a:t>
            </a:r>
            <a:r>
              <a:rPr sz="1050" baseline="-11904" dirty="0">
                <a:latin typeface="Arial MT"/>
                <a:cs typeface="Arial MT"/>
              </a:rPr>
              <a:t>1</a:t>
            </a:r>
            <a:r>
              <a:rPr sz="1050" spc="172" baseline="-11904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i="1" spc="-25" dirty="0">
                <a:latin typeface="Arial"/>
                <a:cs typeface="Arial"/>
              </a:rPr>
              <a:t>R</a:t>
            </a:r>
            <a:r>
              <a:rPr sz="1050" spc="-37" baseline="-11904" dirty="0">
                <a:latin typeface="Arial MT"/>
                <a:cs typeface="Arial MT"/>
              </a:rPr>
              <a:t>2</a:t>
            </a:r>
            <a:r>
              <a:rPr sz="1000" spc="-25" dirty="0">
                <a:latin typeface="Arial MT"/>
                <a:cs typeface="Arial MT"/>
              </a:rPr>
              <a:t>.</a:t>
            </a:r>
            <a:endParaRPr sz="1000">
              <a:latin typeface="Arial MT"/>
              <a:cs typeface="Arial MT"/>
            </a:endParaRPr>
          </a:p>
          <a:p>
            <a:pPr marL="314960">
              <a:lnSpc>
                <a:spcPts val="1195"/>
              </a:lnSpc>
            </a:pPr>
            <a:r>
              <a:rPr sz="1000" dirty="0">
                <a:latin typeface="Arial MT"/>
                <a:cs typeface="Arial MT"/>
              </a:rPr>
              <a:t>Then,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required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derived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using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union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operation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i="1" spc="-25" dirty="0">
                <a:latin typeface="Arial"/>
                <a:cs typeface="Arial"/>
              </a:rPr>
              <a:t>R</a:t>
            </a:r>
            <a:r>
              <a:rPr sz="1050" spc="-37" baseline="-11904" dirty="0">
                <a:latin typeface="Arial MT"/>
                <a:cs typeface="Arial MT"/>
              </a:rPr>
              <a:t>1</a:t>
            </a:r>
            <a:endParaRPr sz="1050" baseline="-11904">
              <a:latin typeface="Arial MT"/>
              <a:cs typeface="Arial MT"/>
            </a:endParaRPr>
          </a:p>
          <a:p>
            <a:pPr marL="314960">
              <a:lnSpc>
                <a:spcPts val="1200"/>
              </a:lnSpc>
            </a:pP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i="1" spc="-25" dirty="0">
                <a:latin typeface="Arial"/>
                <a:cs typeface="Arial"/>
              </a:rPr>
              <a:t>R</a:t>
            </a:r>
            <a:r>
              <a:rPr sz="1050" spc="-37" baseline="-11904" dirty="0">
                <a:latin typeface="Arial MT"/>
                <a:cs typeface="Arial MT"/>
              </a:rPr>
              <a:t>2</a:t>
            </a:r>
            <a:endParaRPr sz="1050" baseline="-11904">
              <a:latin typeface="Arial MT"/>
              <a:cs typeface="Arial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19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1852" y="1261883"/>
            <a:ext cx="24047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solidFill>
                  <a:srgbClr val="00AEEF"/>
                </a:solidFill>
              </a:rPr>
              <a:t>Fuzzy</a:t>
            </a:r>
            <a:r>
              <a:rPr sz="2450" spc="65" dirty="0">
                <a:solidFill>
                  <a:srgbClr val="00AEEF"/>
                </a:solidFill>
              </a:rPr>
              <a:t> </a:t>
            </a:r>
            <a:r>
              <a:rPr sz="2450" spc="-10" dirty="0">
                <a:solidFill>
                  <a:srgbClr val="00AEEF"/>
                </a:solidFill>
              </a:rPr>
              <a:t>Relations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33" y="1261883"/>
            <a:ext cx="29057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solidFill>
                  <a:srgbClr val="00AEEF"/>
                </a:solidFill>
              </a:rPr>
              <a:t>Fuzzy</a:t>
            </a:r>
            <a:r>
              <a:rPr sz="2450" spc="65" dirty="0">
                <a:solidFill>
                  <a:srgbClr val="00AEEF"/>
                </a:solidFill>
              </a:rPr>
              <a:t> </a:t>
            </a:r>
            <a:r>
              <a:rPr sz="2450" spc="-10" dirty="0">
                <a:solidFill>
                  <a:srgbClr val="00AEEF"/>
                </a:solidFill>
              </a:rPr>
              <a:t>Propositions</a:t>
            </a:r>
            <a:endParaRPr sz="24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20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Two-</a:t>
            </a:r>
            <a:r>
              <a:rPr dirty="0"/>
              <a:t>valued</a:t>
            </a:r>
            <a:r>
              <a:rPr spc="110" dirty="0"/>
              <a:t> </a:t>
            </a:r>
            <a:r>
              <a:rPr dirty="0"/>
              <a:t>logic</a:t>
            </a:r>
            <a:r>
              <a:rPr spc="114" dirty="0"/>
              <a:t> </a:t>
            </a:r>
            <a:r>
              <a:rPr dirty="0"/>
              <a:t>vs.</a:t>
            </a:r>
            <a:r>
              <a:rPr spc="235" dirty="0"/>
              <a:t> </a:t>
            </a:r>
            <a:r>
              <a:rPr dirty="0"/>
              <a:t>Multi-valued</a:t>
            </a:r>
            <a:r>
              <a:rPr spc="110" dirty="0"/>
              <a:t> </a:t>
            </a:r>
            <a:r>
              <a:rPr spc="-10" dirty="0"/>
              <a:t>logic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112075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040179"/>
            <a:ext cx="4051300" cy="1100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basic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assumption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upon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which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logic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based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-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every </a:t>
            </a:r>
            <a:r>
              <a:rPr sz="1100" dirty="0">
                <a:latin typeface="Arial MT"/>
                <a:cs typeface="Arial MT"/>
              </a:rPr>
              <a:t>proposition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either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TRUE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FALSE.</a:t>
            </a:r>
            <a:endParaRPr sz="1100">
              <a:latin typeface="Arial MT"/>
              <a:cs typeface="Arial MT"/>
            </a:endParaRPr>
          </a:p>
          <a:p>
            <a:pPr marL="12700" marR="209550">
              <a:lnSpc>
                <a:spcPct val="102600"/>
              </a:lnSpc>
              <a:spcBef>
                <a:spcPts val="86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classical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two-valued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logic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extended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multi-valued logic.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example,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three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logic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denote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true(1),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false(0)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and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566189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2020290"/>
            <a:ext cx="76809" cy="768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68526" y="220556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532" y="2120467"/>
            <a:ext cx="11982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indeterminacy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spc="-190" dirty="0">
                <a:latin typeface="Arial MT"/>
                <a:cs typeface="Arial MT"/>
              </a:rPr>
              <a:t> </a:t>
            </a:r>
            <a:r>
              <a:rPr sz="1200" u="sng" spc="-15" baseline="312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</a:t>
            </a:r>
            <a:r>
              <a:rPr sz="1200" spc="-157" baseline="3125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).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21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Two-</a:t>
            </a:r>
            <a:r>
              <a:rPr dirty="0"/>
              <a:t>valued</a:t>
            </a:r>
            <a:r>
              <a:rPr spc="110" dirty="0"/>
              <a:t> </a:t>
            </a:r>
            <a:r>
              <a:rPr dirty="0"/>
              <a:t>logic</a:t>
            </a:r>
            <a:r>
              <a:rPr spc="114" dirty="0"/>
              <a:t> </a:t>
            </a:r>
            <a:r>
              <a:rPr dirty="0"/>
              <a:t>vs.</a:t>
            </a:r>
            <a:r>
              <a:rPr spc="235" dirty="0"/>
              <a:t> </a:t>
            </a:r>
            <a:r>
              <a:rPr dirty="0"/>
              <a:t>Multi-valued</a:t>
            </a:r>
            <a:r>
              <a:rPr spc="110" dirty="0"/>
              <a:t> </a:t>
            </a:r>
            <a:r>
              <a:rPr spc="-10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81493"/>
            <a:ext cx="432308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 MT"/>
                <a:cs typeface="Arial MT"/>
              </a:rPr>
              <a:t>Different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operations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three-valued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logic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extended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shown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truth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table: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5533" y="147154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2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85644" y="147154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2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06242" y="1471549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2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6067" y="179125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2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85644" y="179125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2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62060" y="179125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2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98216" y="179125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2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06242" y="1791258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2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6067" y="195408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2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05533" y="195408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2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44395" y="195408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2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85644" y="195408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2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62060" y="195408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2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98216" y="1954085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2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56067" y="211691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2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44395" y="211691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2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62060" y="211691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2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06242" y="211691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2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05533" y="243662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2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44395" y="243662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2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98216" y="243662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2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06242" y="2436622"/>
            <a:ext cx="49530" cy="0"/>
          </a:xfrm>
          <a:custGeom>
            <a:avLst/>
            <a:gdLst/>
            <a:ahLst/>
            <a:cxnLst/>
            <a:rect l="l" t="t" r="r" b="b"/>
            <a:pathLst>
              <a:path w="49530">
                <a:moveTo>
                  <a:pt x="0" y="0"/>
                </a:moveTo>
                <a:lnTo>
                  <a:pt x="492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346961" y="1072121"/>
          <a:ext cx="1905634" cy="1597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4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6845">
                <a:tc>
                  <a:txBody>
                    <a:bodyPr/>
                    <a:lstStyle/>
                    <a:p>
                      <a:pPr marL="34925" algn="ctr">
                        <a:lnSpc>
                          <a:spcPts val="1055"/>
                        </a:lnSpc>
                      </a:pPr>
                      <a:r>
                        <a:rPr sz="1000" b="1" spc="-50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b="1" spc="-50" dirty="0">
                          <a:latin typeface="Arial"/>
                          <a:cs typeface="Arial"/>
                        </a:rPr>
                        <a:t>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Lucida Sans Unicode"/>
                          <a:cs typeface="Lucida Sans Unicode"/>
                        </a:rPr>
                        <a:t>∧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Lucida Sans Unicode"/>
                          <a:cs typeface="Lucida Sans Unicode"/>
                        </a:rPr>
                        <a:t>∨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25" dirty="0">
                          <a:latin typeface="Lucida Sans Unicode"/>
                          <a:cs typeface="Lucida Sans Unicode"/>
                        </a:rPr>
                        <a:t>¬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25" dirty="0">
                          <a:latin typeface="Lucida Sans Unicode"/>
                          <a:cs typeface="Lucida Sans Unicode"/>
                        </a:rPr>
                        <a:t>=⇒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Lucida Sans Unicode"/>
                          <a:cs typeface="Lucida Sans Unicode"/>
                        </a:rPr>
                        <a:t>=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585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585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585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585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585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585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585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585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585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585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585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585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585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585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585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585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585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585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585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585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585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0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1</a:t>
                      </a:r>
                      <a:endParaRPr sz="7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585"/>
                        </a:lnSpc>
                      </a:pPr>
                      <a:r>
                        <a:rPr sz="700" spc="-50" dirty="0">
                          <a:latin typeface="Arial MT"/>
                          <a:cs typeface="Arial MT"/>
                        </a:rPr>
                        <a:t>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125844" y="2792430"/>
            <a:ext cx="2652395" cy="339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Fuzzy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connectives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above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table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are: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600" dirty="0">
                <a:latin typeface="Arial MT"/>
                <a:cs typeface="Arial MT"/>
              </a:rPr>
              <a:t>AND</a:t>
            </a:r>
            <a:r>
              <a:rPr sz="600" spc="-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(</a:t>
            </a:r>
            <a:r>
              <a:rPr sz="600" dirty="0">
                <a:latin typeface="Lucida Sans Unicode"/>
                <a:cs typeface="Lucida Sans Unicode"/>
              </a:rPr>
              <a:t>∧</a:t>
            </a:r>
            <a:r>
              <a:rPr sz="600" dirty="0">
                <a:latin typeface="Arial MT"/>
                <a:cs typeface="Arial MT"/>
              </a:rPr>
              <a:t>),</a:t>
            </a:r>
            <a:r>
              <a:rPr sz="600" spc="-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OR</a:t>
            </a:r>
            <a:r>
              <a:rPr sz="600" spc="-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(</a:t>
            </a:r>
            <a:r>
              <a:rPr sz="600" dirty="0">
                <a:latin typeface="Lucida Sans Unicode"/>
                <a:cs typeface="Lucida Sans Unicode"/>
              </a:rPr>
              <a:t>∨</a:t>
            </a:r>
            <a:r>
              <a:rPr sz="600" dirty="0">
                <a:latin typeface="Arial MT"/>
                <a:cs typeface="Arial MT"/>
              </a:rPr>
              <a:t>),</a:t>
            </a:r>
            <a:r>
              <a:rPr sz="600" spc="-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NOT (</a:t>
            </a:r>
            <a:r>
              <a:rPr sz="600" dirty="0">
                <a:latin typeface="Lucida Sans Unicode"/>
                <a:cs typeface="Lucida Sans Unicode"/>
              </a:rPr>
              <a:t>¬</a:t>
            </a:r>
            <a:r>
              <a:rPr sz="600" dirty="0">
                <a:latin typeface="Arial MT"/>
                <a:cs typeface="Arial MT"/>
              </a:rPr>
              <a:t>),</a:t>
            </a:r>
            <a:r>
              <a:rPr sz="600" spc="-5" dirty="0">
                <a:latin typeface="Arial MT"/>
                <a:cs typeface="Arial MT"/>
              </a:rPr>
              <a:t> </a:t>
            </a:r>
            <a:r>
              <a:rPr sz="600" spc="-10" dirty="0">
                <a:latin typeface="Arial MT"/>
                <a:cs typeface="Arial MT"/>
              </a:rPr>
              <a:t>IMPLICATION</a:t>
            </a:r>
            <a:r>
              <a:rPr sz="600" spc="-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(</a:t>
            </a:r>
            <a:r>
              <a:rPr sz="600" dirty="0">
                <a:latin typeface="Lucida Sans Unicode"/>
                <a:cs typeface="Lucida Sans Unicode"/>
              </a:rPr>
              <a:t>=⇒</a:t>
            </a:r>
            <a:r>
              <a:rPr sz="600" dirty="0">
                <a:latin typeface="Arial MT"/>
                <a:cs typeface="Arial MT"/>
              </a:rPr>
              <a:t>)</a:t>
            </a:r>
            <a:r>
              <a:rPr sz="600" spc="-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and</a:t>
            </a:r>
            <a:r>
              <a:rPr sz="600" spc="-5" dirty="0">
                <a:latin typeface="Arial MT"/>
                <a:cs typeface="Arial MT"/>
              </a:rPr>
              <a:t> </a:t>
            </a:r>
            <a:r>
              <a:rPr sz="600" spc="-10" dirty="0">
                <a:latin typeface="Arial MT"/>
                <a:cs typeface="Arial MT"/>
              </a:rPr>
              <a:t>EQUAL</a:t>
            </a:r>
            <a:r>
              <a:rPr sz="600" dirty="0">
                <a:latin typeface="Arial MT"/>
                <a:cs typeface="Arial MT"/>
              </a:rPr>
              <a:t> </a:t>
            </a:r>
            <a:r>
              <a:rPr sz="600" spc="-20" dirty="0">
                <a:latin typeface="Arial MT"/>
                <a:cs typeface="Arial MT"/>
              </a:rPr>
              <a:t>(</a:t>
            </a:r>
            <a:r>
              <a:rPr sz="600" spc="-20" dirty="0">
                <a:latin typeface="Lucida Sans Unicode"/>
                <a:cs typeface="Lucida Sans Unicode"/>
              </a:rPr>
              <a:t>=</a:t>
            </a:r>
            <a:r>
              <a:rPr sz="600" spc="-20" dirty="0">
                <a:latin typeface="Arial MT"/>
                <a:cs typeface="Arial MT"/>
              </a:rPr>
              <a:t>).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22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Three-valued</a:t>
            </a:r>
            <a:r>
              <a:rPr spc="180" dirty="0"/>
              <a:t> </a:t>
            </a:r>
            <a:r>
              <a:rPr spc="-10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719187"/>
            <a:ext cx="427291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connectives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such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three-valued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logic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better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25" dirty="0">
                <a:latin typeface="Arial MT"/>
                <a:cs typeface="Arial MT"/>
              </a:rPr>
              <a:t> be </a:t>
            </a:r>
            <a:r>
              <a:rPr sz="1100" dirty="0">
                <a:latin typeface="Arial MT"/>
                <a:cs typeface="Arial MT"/>
              </a:rPr>
              <a:t>stated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follows:</a:t>
            </a:r>
            <a:endParaRPr sz="11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9686" y="1209281"/>
          <a:ext cx="3725543" cy="1396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6845">
                <a:tc>
                  <a:txBody>
                    <a:bodyPr/>
                    <a:lstStyle/>
                    <a:p>
                      <a:pPr marL="78105">
                        <a:lnSpc>
                          <a:spcPts val="1055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Symbol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55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Connective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55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Usage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55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Definition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78105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Lucida Sans Unicode"/>
                          <a:cs typeface="Lucida Sans Unicode"/>
                        </a:rPr>
                        <a:t>¬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55"/>
                        </a:lnSpc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NOT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55"/>
                        </a:lnSpc>
                      </a:pPr>
                      <a:r>
                        <a:rPr sz="1000" spc="-25" dirty="0">
                          <a:latin typeface="Lucida Sans Unicode"/>
                          <a:cs typeface="Lucida Sans Unicode"/>
                        </a:rPr>
                        <a:t>¬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P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55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0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4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000" spc="-9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i="1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i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35" dirty="0">
                          <a:latin typeface="Lucida Sans Unicode"/>
                          <a:cs typeface="Lucida Sans Unicode"/>
                        </a:rPr>
                        <a:t>(</a:t>
                      </a:r>
                      <a:r>
                        <a:rPr sz="1000" i="1" spc="3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000" spc="35" dirty="0">
                          <a:latin typeface="Lucida Sans Unicode"/>
                          <a:cs typeface="Lucida Sans Unicode"/>
                        </a:rPr>
                        <a:t>)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78105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Lucida Sans Unicode"/>
                          <a:cs typeface="Lucida Sans Unicode"/>
                        </a:rPr>
                        <a:t>∨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55"/>
                        </a:lnSpc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OR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55"/>
                        </a:lnSpc>
                      </a:pPr>
                      <a:r>
                        <a:rPr sz="1000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0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50" dirty="0">
                          <a:latin typeface="Lucida Sans Unicode"/>
                          <a:cs typeface="Lucida Sans Unicode"/>
                        </a:rPr>
                        <a:t>∨</a:t>
                      </a:r>
                      <a:r>
                        <a:rPr sz="1000" spc="-9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i="1" spc="-50" dirty="0">
                          <a:latin typeface="Arial"/>
                          <a:cs typeface="Arial"/>
                        </a:rPr>
                        <a:t>Q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55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max</a:t>
                      </a:r>
                      <a:r>
                        <a:rPr sz="1000" dirty="0">
                          <a:latin typeface="Lucida Sans Unicode"/>
                          <a:cs typeface="Lucida Sans Unicode"/>
                        </a:rPr>
                        <a:t>{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T(P),</a:t>
                      </a:r>
                      <a:r>
                        <a:rPr sz="1000" spc="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T(Q)</a:t>
                      </a:r>
                      <a:r>
                        <a:rPr sz="1000" spc="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120" dirty="0">
                          <a:latin typeface="Lucida Sans Unicode"/>
                          <a:cs typeface="Lucida Sans Unicode"/>
                        </a:rPr>
                        <a:t>}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78105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Lucida Sans Unicode"/>
                          <a:cs typeface="Lucida Sans Unicode"/>
                        </a:rPr>
                        <a:t>∧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55"/>
                        </a:lnSpc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AND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55"/>
                        </a:lnSpc>
                      </a:pPr>
                      <a:r>
                        <a:rPr sz="1000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000" i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50" dirty="0">
                          <a:latin typeface="Lucida Sans Unicode"/>
                          <a:cs typeface="Lucida Sans Unicode"/>
                        </a:rPr>
                        <a:t>∧</a:t>
                      </a:r>
                      <a:r>
                        <a:rPr sz="1000" spc="-9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i="1" spc="-50" dirty="0">
                          <a:latin typeface="Arial"/>
                          <a:cs typeface="Arial"/>
                        </a:rPr>
                        <a:t>Q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55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min</a:t>
                      </a:r>
                      <a:r>
                        <a:rPr sz="1000" dirty="0">
                          <a:latin typeface="Lucida Sans Unicode"/>
                          <a:cs typeface="Lucida Sans Unicode"/>
                        </a:rPr>
                        <a:t>{</a:t>
                      </a:r>
                      <a:r>
                        <a:rPr sz="1000" spc="1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T(P),T(Q)</a:t>
                      </a:r>
                      <a:r>
                        <a:rPr sz="1000" spc="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120" dirty="0">
                          <a:latin typeface="Lucida Sans Unicode"/>
                          <a:cs typeface="Lucida Sans Unicode"/>
                        </a:rPr>
                        <a:t>}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marL="78105">
                        <a:lnSpc>
                          <a:spcPts val="1055"/>
                        </a:lnSpc>
                      </a:pPr>
                      <a:r>
                        <a:rPr sz="1000" spc="-25" dirty="0">
                          <a:latin typeface="Lucida Sans Unicode"/>
                          <a:cs typeface="Lucida Sans Unicode"/>
                        </a:rPr>
                        <a:t>=⇒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55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IMPLICATION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55"/>
                        </a:lnSpc>
                      </a:pPr>
                      <a:r>
                        <a:rPr sz="1000" dirty="0">
                          <a:latin typeface="Lucida Sans Unicode"/>
                          <a:cs typeface="Lucida Sans Unicode"/>
                        </a:rPr>
                        <a:t>(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000" i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80" dirty="0">
                          <a:latin typeface="Lucida Sans Unicode"/>
                          <a:cs typeface="Lucida Sans Unicode"/>
                        </a:rPr>
                        <a:t>=⇒</a:t>
                      </a:r>
                      <a:r>
                        <a:rPr sz="1000" spc="-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i="1" spc="5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000" spc="50" dirty="0">
                          <a:latin typeface="Lucida Sans Unicode"/>
                          <a:cs typeface="Lucida Sans Unicode"/>
                        </a:rPr>
                        <a:t>)</a:t>
                      </a:r>
                      <a:r>
                        <a:rPr sz="1000" spc="-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or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78105">
                        <a:lnSpc>
                          <a:spcPts val="1200"/>
                        </a:lnSpc>
                      </a:pPr>
                      <a:r>
                        <a:rPr sz="1000" spc="-10" dirty="0">
                          <a:latin typeface="Lucida Sans Unicode"/>
                          <a:cs typeface="Lucida Sans Unicode"/>
                        </a:rPr>
                        <a:t>(¬</a:t>
                      </a:r>
                      <a:r>
                        <a:rPr sz="1000" i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000" i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50" dirty="0">
                          <a:latin typeface="Lucida Sans Unicode"/>
                          <a:cs typeface="Lucida Sans Unicode"/>
                        </a:rPr>
                        <a:t>∨</a:t>
                      </a:r>
                      <a:r>
                        <a:rPr sz="1000" spc="-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i="1" spc="2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000" spc="25" dirty="0">
                          <a:latin typeface="Lucida Sans Unicode"/>
                          <a:cs typeface="Lucida Sans Unicode"/>
                        </a:rPr>
                        <a:t>)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55"/>
                        </a:lnSpc>
                        <a:tabLst>
                          <a:tab pos="642620" algn="l"/>
                          <a:tab pos="835025" algn="l"/>
                        </a:tabLst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max</a:t>
                      </a:r>
                      <a:r>
                        <a:rPr sz="1000" spc="-10" dirty="0">
                          <a:latin typeface="Lucida Sans Unicode"/>
                          <a:cs typeface="Lucida Sans Unicode"/>
                        </a:rPr>
                        <a:t>{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(1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T(P)),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78105">
                        <a:lnSpc>
                          <a:spcPts val="120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T(Q)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120" dirty="0">
                          <a:latin typeface="Lucida Sans Unicode"/>
                          <a:cs typeface="Lucida Sans Unicode"/>
                        </a:rPr>
                        <a:t>}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78105">
                        <a:lnSpc>
                          <a:spcPts val="1055"/>
                        </a:lnSpc>
                      </a:pPr>
                      <a:r>
                        <a:rPr sz="1000" spc="-50" dirty="0">
                          <a:latin typeface="Lucida Sans Unicode"/>
                          <a:cs typeface="Lucida Sans Unicode"/>
                        </a:rPr>
                        <a:t>=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55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EQUALITY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55"/>
                        </a:lnSpc>
                      </a:pPr>
                      <a:r>
                        <a:rPr sz="1000" dirty="0">
                          <a:latin typeface="Lucida Sans Unicode"/>
                          <a:cs typeface="Lucida Sans Unicode"/>
                        </a:rPr>
                        <a:t>(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000" i="1" spc="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Lucida Sans Unicode"/>
                          <a:cs typeface="Lucida Sans Unicode"/>
                        </a:rPr>
                        <a:t>=</a:t>
                      </a:r>
                      <a:r>
                        <a:rPr sz="1000" spc="29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i="1" spc="5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000" spc="50" dirty="0">
                          <a:latin typeface="Lucida Sans Unicode"/>
                          <a:cs typeface="Lucida Sans Unicode"/>
                        </a:rPr>
                        <a:t>)</a:t>
                      </a:r>
                      <a:r>
                        <a:rPr sz="1000" spc="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or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78105">
                        <a:lnSpc>
                          <a:spcPts val="1195"/>
                        </a:lnSpc>
                      </a:pPr>
                      <a:r>
                        <a:rPr sz="1000" dirty="0">
                          <a:latin typeface="Lucida Sans Unicode"/>
                          <a:cs typeface="Lucida Sans Unicode"/>
                        </a:rPr>
                        <a:t>[(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000" i="1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80" dirty="0">
                          <a:latin typeface="Lucida Sans Unicode"/>
                          <a:cs typeface="Lucida Sans Unicode"/>
                        </a:rPr>
                        <a:t>=⇒</a:t>
                      </a:r>
                      <a:r>
                        <a:rPr sz="1000" spc="-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i="1" spc="5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000" spc="50" dirty="0">
                          <a:latin typeface="Lucida Sans Unicode"/>
                          <a:cs typeface="Lucida Sans Unicode"/>
                        </a:rPr>
                        <a:t>)</a:t>
                      </a:r>
                      <a:r>
                        <a:rPr sz="1000" spc="-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spc="-50" dirty="0">
                          <a:latin typeface="Lucida Sans Unicode"/>
                          <a:cs typeface="Lucida Sans Unicode"/>
                        </a:rPr>
                        <a:t>∧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  <a:p>
                      <a:pPr marL="78105">
                        <a:lnSpc>
                          <a:spcPts val="1200"/>
                        </a:lnSpc>
                      </a:pPr>
                      <a:r>
                        <a:rPr sz="1000" dirty="0">
                          <a:latin typeface="Lucida Sans Unicode"/>
                          <a:cs typeface="Lucida Sans Unicode"/>
                        </a:rPr>
                        <a:t>(</a:t>
                      </a:r>
                      <a:r>
                        <a:rPr sz="1000" i="1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000" i="1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80" dirty="0">
                          <a:latin typeface="Lucida Sans Unicode"/>
                          <a:cs typeface="Lucida Sans Unicode"/>
                        </a:rPr>
                        <a:t>=⇒</a:t>
                      </a:r>
                      <a:r>
                        <a:rPr sz="1000" spc="-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i="1" spc="-2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000" spc="-25" dirty="0">
                          <a:latin typeface="Lucida Sans Unicode"/>
                          <a:cs typeface="Lucida Sans Unicode"/>
                        </a:rPr>
                        <a:t>)]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55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0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4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000" spc="-9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spc="-60" dirty="0">
                          <a:latin typeface="Lucida Sans Unicode"/>
                          <a:cs typeface="Lucida Sans Unicode"/>
                        </a:rPr>
                        <a:t>|</a:t>
                      </a:r>
                      <a:r>
                        <a:rPr sz="1000" i="1" spc="-6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i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60" dirty="0">
                          <a:latin typeface="Lucida Sans Unicode"/>
                          <a:cs typeface="Lucida Sans Unicode"/>
                        </a:rPr>
                        <a:t>(</a:t>
                      </a:r>
                      <a:r>
                        <a:rPr sz="1000" i="1" spc="6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000" spc="60" dirty="0">
                          <a:latin typeface="Lucida Sans Unicode"/>
                          <a:cs typeface="Lucida Sans Unicode"/>
                        </a:rPr>
                        <a:t>)</a:t>
                      </a:r>
                      <a:r>
                        <a:rPr sz="1000" spc="-9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spc="-4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000" spc="-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000" i="1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i="1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Lucida Sans Unicode"/>
                          <a:cs typeface="Lucida Sans Unicode"/>
                        </a:rPr>
                        <a:t>(</a:t>
                      </a:r>
                      <a:r>
                        <a:rPr sz="1000" i="1" spc="-2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000" spc="-20" dirty="0">
                          <a:latin typeface="Lucida Sans Unicode"/>
                          <a:cs typeface="Lucida Sans Unicode"/>
                        </a:rPr>
                        <a:t>)|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23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80" dirty="0"/>
              <a:t> </a:t>
            </a:r>
            <a:r>
              <a:rPr spc="-10" dirty="0"/>
              <a:t>proposition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66494"/>
            <a:ext cx="1118870" cy="5137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100" b="1" dirty="0">
                <a:latin typeface="Arial"/>
                <a:cs typeface="Arial"/>
              </a:rPr>
              <a:t>Example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1: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dirty="0">
                <a:latin typeface="Arial MT"/>
                <a:cs typeface="Arial MT"/>
              </a:rPr>
              <a:t>P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Ram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honest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245298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124431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1208365"/>
            <a:ext cx="645795" cy="1602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T(P)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0.0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100" dirty="0">
                <a:latin typeface="Arial MT"/>
                <a:cs typeface="Arial MT"/>
              </a:rPr>
              <a:t>T(P)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0.2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100" dirty="0">
                <a:latin typeface="Arial MT"/>
                <a:cs typeface="Arial MT"/>
              </a:rPr>
              <a:t>T(P)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0.4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100" dirty="0">
                <a:latin typeface="Arial MT"/>
                <a:cs typeface="Arial MT"/>
              </a:rPr>
              <a:t>T(P)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0.6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100" dirty="0">
                <a:latin typeface="Arial MT"/>
                <a:cs typeface="Arial MT"/>
              </a:rPr>
              <a:t>T(P)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0.8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100" dirty="0">
                <a:latin typeface="Arial MT"/>
                <a:cs typeface="Arial MT"/>
              </a:rPr>
              <a:t>T(P)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1.0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3875" y="1208365"/>
            <a:ext cx="1608455" cy="1602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: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Absolutely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false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100" dirty="0">
                <a:latin typeface="Arial MT"/>
                <a:cs typeface="Arial MT"/>
              </a:rPr>
              <a:t>: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Partially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false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100" dirty="0">
                <a:latin typeface="Arial MT"/>
                <a:cs typeface="Arial MT"/>
              </a:rPr>
              <a:t>: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false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false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100" dirty="0">
                <a:latin typeface="Arial MT"/>
                <a:cs typeface="Arial MT"/>
              </a:rPr>
              <a:t>: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true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20" dirty="0">
                <a:latin typeface="Arial MT"/>
                <a:cs typeface="Arial MT"/>
              </a:rPr>
              <a:t> true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100" dirty="0">
                <a:latin typeface="Arial MT"/>
                <a:cs typeface="Arial MT"/>
              </a:rPr>
              <a:t>: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Partially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true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100" dirty="0">
                <a:latin typeface="Arial MT"/>
                <a:cs typeface="Arial MT"/>
              </a:rPr>
              <a:t>: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Absolutely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true.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527340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106" y="152634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809369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0106" y="180774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705" y="2091397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40106" y="209041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6705" y="2373426"/>
            <a:ext cx="134416" cy="13441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40106" y="237112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6705" y="2655468"/>
            <a:ext cx="134416" cy="1344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40106" y="265384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24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75" dirty="0"/>
              <a:t> </a:t>
            </a:r>
            <a:r>
              <a:rPr dirty="0"/>
              <a:t>2</a:t>
            </a:r>
            <a:r>
              <a:rPr spc="75" dirty="0"/>
              <a:t> </a:t>
            </a:r>
            <a:r>
              <a:rPr dirty="0"/>
              <a:t>:Fuzzy</a:t>
            </a:r>
            <a:r>
              <a:rPr spc="80" dirty="0"/>
              <a:t> </a:t>
            </a:r>
            <a:r>
              <a:rPr spc="-10" dirty="0"/>
              <a:t>proposition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57185"/>
            <a:ext cx="1974214" cy="5137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100" dirty="0">
                <a:latin typeface="Arial MT"/>
                <a:cs typeface="Arial MT"/>
              </a:rPr>
              <a:t>P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Mary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efficient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;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T(P)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0.8;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dirty="0">
                <a:latin typeface="Arial MT"/>
                <a:cs typeface="Arial MT"/>
              </a:rPr>
              <a:t>Q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Ram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efficient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;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T(Q)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0.6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136014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113502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1057260"/>
            <a:ext cx="2677160" cy="19119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b="1" dirty="0">
                <a:latin typeface="Arial"/>
                <a:cs typeface="Arial"/>
              </a:rPr>
              <a:t>Mary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not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efficient.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i="1" spc="-15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(¬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i="1" spc="-15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(</a:t>
            </a:r>
            <a:r>
              <a:rPr sz="1100" i="1" spc="55" dirty="0">
                <a:latin typeface="Arial"/>
                <a:cs typeface="Arial"/>
              </a:rPr>
              <a:t>P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100" b="1" dirty="0">
                <a:latin typeface="Arial"/>
                <a:cs typeface="Arial"/>
              </a:rPr>
              <a:t>Mary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efficient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and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so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Ram.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i="1" spc="-13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∧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Q</a:t>
            </a:r>
            <a:r>
              <a:rPr sz="1100" dirty="0">
                <a:latin typeface="Lucida Sans Unicode"/>
                <a:cs typeface="Lucida Sans Unicode"/>
              </a:rPr>
              <a:t>) = </a:t>
            </a:r>
            <a:r>
              <a:rPr sz="1100" i="1" dirty="0">
                <a:latin typeface="Arial"/>
                <a:cs typeface="Arial"/>
              </a:rPr>
              <a:t>min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i="1" spc="-13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i="1" spc="-135" dirty="0">
                <a:latin typeface="Arial"/>
                <a:cs typeface="Arial"/>
              </a:rPr>
              <a:t> </a:t>
            </a:r>
            <a:r>
              <a:rPr sz="1100" spc="80" dirty="0">
                <a:latin typeface="Lucida Sans Unicode"/>
                <a:cs typeface="Lucida Sans Unicode"/>
              </a:rPr>
              <a:t>(</a:t>
            </a:r>
            <a:r>
              <a:rPr sz="1100" i="1" spc="80" dirty="0">
                <a:latin typeface="Arial"/>
                <a:cs typeface="Arial"/>
              </a:rPr>
              <a:t>Q</a:t>
            </a:r>
            <a:r>
              <a:rPr sz="1100" spc="80" dirty="0">
                <a:latin typeface="Lucida Sans Unicode"/>
                <a:cs typeface="Lucida Sans Unicode"/>
              </a:rPr>
              <a:t>)}</a:t>
            </a:r>
            <a:r>
              <a:rPr sz="1100" dirty="0">
                <a:latin typeface="Lucida Sans Unicode"/>
                <a:cs typeface="Lucida Sans Unicode"/>
              </a:rPr>
              <a:t> =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6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100" b="1" dirty="0">
                <a:latin typeface="Arial"/>
                <a:cs typeface="Arial"/>
              </a:rPr>
              <a:t>Either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Mary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or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Ram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efficient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i="1" spc="-14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∨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Q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max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i="1" spc="-14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i="1" spc="-145" dirty="0">
                <a:latin typeface="Arial"/>
                <a:cs typeface="Arial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(</a:t>
            </a:r>
            <a:r>
              <a:rPr sz="1100" i="1" spc="50" dirty="0">
                <a:latin typeface="Arial"/>
                <a:cs typeface="Arial"/>
              </a:rPr>
              <a:t>Q</a:t>
            </a:r>
            <a:r>
              <a:rPr sz="1100" spc="50" dirty="0">
                <a:latin typeface="Lucida Sans Unicode"/>
                <a:cs typeface="Lucida Sans Unicode"/>
              </a:rPr>
              <a:t>)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8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100" b="1" dirty="0">
                <a:latin typeface="Arial"/>
                <a:cs typeface="Arial"/>
              </a:rPr>
              <a:t>If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Mary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efficient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then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so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Ram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i="1" spc="-14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spc="-95" dirty="0">
                <a:latin typeface="Lucida Sans Unicode"/>
                <a:cs typeface="Lucida Sans Unicode"/>
              </a:rPr>
              <a:t>=⇒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Q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max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spc="85" dirty="0">
                <a:latin typeface="Lucida Sans Unicode"/>
                <a:cs typeface="Lucida Sans Unicode"/>
              </a:rPr>
              <a:t>{</a:t>
            </a:r>
            <a:r>
              <a:rPr sz="1100" spc="85" dirty="0">
                <a:latin typeface="Arial MT"/>
                <a:cs typeface="Arial MT"/>
              </a:rPr>
              <a:t>1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i="1" spc="-14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i="1" spc="-145" dirty="0">
                <a:latin typeface="Arial"/>
                <a:cs typeface="Arial"/>
              </a:rPr>
              <a:t> </a:t>
            </a:r>
            <a:r>
              <a:rPr sz="1100" spc="80" dirty="0">
                <a:latin typeface="Lucida Sans Unicode"/>
                <a:cs typeface="Lucida Sans Unicode"/>
              </a:rPr>
              <a:t>(</a:t>
            </a:r>
            <a:r>
              <a:rPr sz="1100" i="1" spc="80" dirty="0">
                <a:latin typeface="Arial"/>
                <a:cs typeface="Arial"/>
              </a:rPr>
              <a:t>Q</a:t>
            </a:r>
            <a:r>
              <a:rPr sz="1100" spc="80" dirty="0">
                <a:latin typeface="Lucida Sans Unicode"/>
                <a:cs typeface="Lucida Sans Unicode"/>
              </a:rPr>
              <a:t>)}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6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626120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106" y="162513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2116226"/>
            <a:ext cx="134416" cy="1344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40106" y="211461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705" y="2606332"/>
            <a:ext cx="134416" cy="13441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40106" y="260534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25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90" dirty="0"/>
              <a:t> </a:t>
            </a:r>
            <a:r>
              <a:rPr dirty="0"/>
              <a:t>proposition</a:t>
            </a:r>
            <a:r>
              <a:rPr spc="95" dirty="0"/>
              <a:t> </a:t>
            </a:r>
            <a:r>
              <a:rPr dirty="0"/>
              <a:t>vs.</a:t>
            </a:r>
            <a:r>
              <a:rPr spc="210" dirty="0"/>
              <a:t> </a:t>
            </a:r>
            <a:r>
              <a:rPr dirty="0"/>
              <a:t>Crisp</a:t>
            </a:r>
            <a:r>
              <a:rPr spc="90" dirty="0"/>
              <a:t> </a:t>
            </a:r>
            <a:r>
              <a:rPr spc="-10" dirty="0"/>
              <a:t>proposition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120216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048307"/>
            <a:ext cx="4025900" cy="12725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8419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fundamental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difference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between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(classical)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proposition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propositions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range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their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truth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values.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  <a:spcBef>
                <a:spcPts val="865"/>
              </a:spcBef>
            </a:pPr>
            <a:r>
              <a:rPr sz="1100" dirty="0">
                <a:latin typeface="Arial MT"/>
                <a:cs typeface="Arial MT"/>
              </a:rPr>
              <a:t>While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each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classical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proposition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required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either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true</a:t>
            </a:r>
            <a:r>
              <a:rPr sz="1100" spc="-25" dirty="0">
                <a:latin typeface="Arial MT"/>
                <a:cs typeface="Arial MT"/>
              </a:rPr>
              <a:t> or </a:t>
            </a:r>
            <a:r>
              <a:rPr sz="1100" spc="-10" dirty="0">
                <a:latin typeface="Arial MT"/>
                <a:cs typeface="Arial MT"/>
              </a:rPr>
              <a:t>false,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truth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falsity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proposition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matter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degree.</a:t>
            </a:r>
            <a:endParaRPr sz="1100">
              <a:latin typeface="Arial MT"/>
              <a:cs typeface="Arial MT"/>
            </a:endParaRPr>
          </a:p>
          <a:p>
            <a:pPr marL="12700" marR="145415">
              <a:lnSpc>
                <a:spcPct val="102699"/>
              </a:lnSpc>
              <a:spcBef>
                <a:spcPts val="86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degree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truth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each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proposition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expressed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interval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[0,1]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both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inclusive.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574330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2028431"/>
            <a:ext cx="76809" cy="7680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26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Canonical</a:t>
            </a:r>
            <a:r>
              <a:rPr spc="114" dirty="0"/>
              <a:t> </a:t>
            </a:r>
            <a:r>
              <a:rPr dirty="0"/>
              <a:t>representation</a:t>
            </a:r>
            <a:r>
              <a:rPr spc="114" dirty="0"/>
              <a:t> </a:t>
            </a:r>
            <a:r>
              <a:rPr dirty="0"/>
              <a:t>of</a:t>
            </a:r>
            <a:r>
              <a:rPr spc="114" dirty="0"/>
              <a:t> </a:t>
            </a:r>
            <a:r>
              <a:rPr dirty="0"/>
              <a:t>Fuzzy</a:t>
            </a:r>
            <a:r>
              <a:rPr spc="114" dirty="0"/>
              <a:t> </a:t>
            </a:r>
            <a:r>
              <a:rPr spc="-10" dirty="0"/>
              <a:t>proposition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482219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410310"/>
            <a:ext cx="4124325" cy="28390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793115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 MT"/>
                <a:cs typeface="Arial MT"/>
              </a:rPr>
              <a:t>Suppose,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X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universe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discourse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five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persons. </a:t>
            </a:r>
            <a:r>
              <a:rPr sz="1100" dirty="0">
                <a:latin typeface="Arial MT"/>
                <a:cs typeface="Arial MT"/>
              </a:rPr>
              <a:t>Intelligent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1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below.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885"/>
              </a:spcBef>
            </a:pPr>
            <a:r>
              <a:rPr sz="1100" dirty="0">
                <a:latin typeface="Arial MT"/>
                <a:cs typeface="Arial MT"/>
              </a:rPr>
              <a:t>Intelligent:</a:t>
            </a:r>
            <a:r>
              <a:rPr sz="1100" spc="135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3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65" dirty="0">
                <a:latin typeface="Verdana"/>
                <a:cs typeface="Verdana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2</a:t>
            </a:r>
            <a:r>
              <a:rPr sz="1100" i="1" spc="-1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4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3</a:t>
            </a:r>
            <a:r>
              <a:rPr sz="1100" i="1" spc="-10" dirty="0">
                <a:latin typeface="Verdana"/>
                <a:cs typeface="Verdana"/>
              </a:rPr>
              <a:t>,</a:t>
            </a:r>
            <a:r>
              <a:rPr sz="1100" i="1" spc="-165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1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4</a:t>
            </a:r>
            <a:r>
              <a:rPr sz="1100" i="1" spc="-1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6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65" dirty="0">
                <a:latin typeface="Verdana"/>
                <a:cs typeface="Verdana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0416" dirty="0">
                <a:latin typeface="Arial MT"/>
                <a:cs typeface="Arial MT"/>
              </a:rPr>
              <a:t>5</a:t>
            </a:r>
            <a:r>
              <a:rPr sz="1100" i="1" spc="-1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spc="-10" dirty="0">
                <a:latin typeface="Arial MT"/>
                <a:cs typeface="Arial MT"/>
              </a:rPr>
              <a:t>0</a:t>
            </a:r>
            <a:r>
              <a:rPr sz="1100" i="1" spc="-10" dirty="0">
                <a:latin typeface="Verdana"/>
                <a:cs typeface="Verdana"/>
              </a:rPr>
              <a:t>.</a:t>
            </a:r>
            <a:r>
              <a:rPr sz="1100" spc="-10" dirty="0">
                <a:latin typeface="Arial MT"/>
                <a:cs typeface="Arial MT"/>
              </a:rPr>
              <a:t>9</a:t>
            </a:r>
            <a:r>
              <a:rPr sz="1100" spc="-10" dirty="0">
                <a:latin typeface="Lucida Sans Unicode"/>
                <a:cs typeface="Lucida Sans Unicode"/>
              </a:rPr>
              <a:t>)}</a:t>
            </a:r>
            <a:endParaRPr sz="110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615"/>
              </a:spcBef>
            </a:pPr>
            <a:r>
              <a:rPr sz="1100" dirty="0">
                <a:latin typeface="Arial MT"/>
                <a:cs typeface="Arial MT"/>
              </a:rPr>
              <a:t>We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proposition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follows: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885"/>
              </a:spcBef>
            </a:pPr>
            <a:r>
              <a:rPr sz="1100" dirty="0">
                <a:latin typeface="Arial MT"/>
                <a:cs typeface="Arial MT"/>
              </a:rPr>
              <a:t>P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x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intelligent</a:t>
            </a:r>
            <a:endParaRPr sz="1100">
              <a:latin typeface="Arial MT"/>
              <a:cs typeface="Arial MT"/>
            </a:endParaRPr>
          </a:p>
          <a:p>
            <a:pPr marL="38100" marR="654050">
              <a:lnSpc>
                <a:spcPct val="102600"/>
              </a:lnSpc>
              <a:spcBef>
                <a:spcPts val="58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canonical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proposition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type,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</a:t>
            </a:r>
            <a:r>
              <a:rPr sz="1100" spc="-25" dirty="0">
                <a:latin typeface="Arial MT"/>
                <a:cs typeface="Arial MT"/>
              </a:rPr>
              <a:t> is </a:t>
            </a:r>
            <a:r>
              <a:rPr sz="1100" spc="-10" dirty="0">
                <a:latin typeface="Arial MT"/>
                <a:cs typeface="Arial MT"/>
              </a:rPr>
              <a:t>expressed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sentence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v</a:t>
            </a:r>
            <a:r>
              <a:rPr sz="1100" i="1" spc="8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610"/>
              </a:spcBef>
            </a:pPr>
            <a:r>
              <a:rPr sz="1100" dirty="0">
                <a:latin typeface="Arial MT"/>
                <a:cs typeface="Arial MT"/>
              </a:rPr>
              <a:t>Predicate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terms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set.</a:t>
            </a:r>
            <a:endParaRPr sz="1100">
              <a:latin typeface="Arial MT"/>
              <a:cs typeface="Arial MT"/>
            </a:endParaRPr>
          </a:p>
          <a:p>
            <a:pPr marL="38100" marR="123189" algn="just">
              <a:lnSpc>
                <a:spcPct val="102600"/>
              </a:lnSpc>
              <a:spcBef>
                <a:spcPts val="570"/>
              </a:spcBef>
            </a:pPr>
            <a:r>
              <a:rPr sz="1100" dirty="0">
                <a:latin typeface="Arial MT"/>
                <a:cs typeface="Arial MT"/>
              </a:rPr>
              <a:t>P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v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;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v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element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takes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v</a:t>
            </a:r>
            <a:r>
              <a:rPr sz="1100" i="1" spc="8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20" dirty="0">
                <a:latin typeface="Arial MT"/>
                <a:cs typeface="Arial MT"/>
              </a:rPr>
              <a:t> some </a:t>
            </a:r>
            <a:r>
              <a:rPr sz="1100" spc="-10" dirty="0">
                <a:latin typeface="Arial MT"/>
                <a:cs typeface="Arial MT"/>
              </a:rPr>
              <a:t>universal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V</a:t>
            </a:r>
            <a:r>
              <a:rPr sz="1100" i="1" spc="114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11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V</a:t>
            </a:r>
            <a:r>
              <a:rPr sz="1100" i="1" spc="114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represents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fuzzy predicate.</a:t>
            </a:r>
            <a:endParaRPr sz="1100">
              <a:latin typeface="Arial MT"/>
              <a:cs typeface="Arial MT"/>
            </a:endParaRPr>
          </a:p>
          <a:p>
            <a:pPr marL="38100" marR="30480" algn="just">
              <a:lnSpc>
                <a:spcPct val="102600"/>
              </a:lnSpc>
              <a:spcBef>
                <a:spcPts val="580"/>
              </a:spcBef>
            </a:pPr>
            <a:r>
              <a:rPr sz="1100" spc="-5" dirty="0">
                <a:latin typeface="Arial MT"/>
                <a:cs typeface="Arial MT"/>
              </a:rPr>
              <a:t>In other </a:t>
            </a:r>
            <a:r>
              <a:rPr sz="1100" spc="-15" dirty="0">
                <a:latin typeface="Arial MT"/>
                <a:cs typeface="Arial MT"/>
              </a:rPr>
              <a:t>words,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given,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particular </a:t>
            </a:r>
            <a:r>
              <a:rPr sz="1100" spc="-10" dirty="0">
                <a:latin typeface="Arial MT"/>
                <a:cs typeface="Arial MT"/>
              </a:rPr>
              <a:t>element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i="1" spc="-10" dirty="0">
                <a:latin typeface="Arial"/>
                <a:cs typeface="Arial"/>
              </a:rPr>
              <a:t>v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5" dirty="0">
                <a:latin typeface="Arial MT"/>
                <a:cs typeface="Arial MT"/>
              </a:rPr>
              <a:t> this </a:t>
            </a:r>
            <a:r>
              <a:rPr sz="1100" spc="-10" dirty="0">
                <a:latin typeface="Arial MT"/>
                <a:cs typeface="Arial MT"/>
              </a:rPr>
              <a:t>element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belongs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 </a:t>
            </a:r>
            <a:r>
              <a:rPr sz="1100" i="1" spc="-15" dirty="0">
                <a:latin typeface="Arial"/>
                <a:cs typeface="Arial"/>
              </a:rPr>
              <a:t>F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spc="-10" dirty="0">
                <a:latin typeface="Arial MT"/>
                <a:cs typeface="Arial MT"/>
              </a:rPr>
              <a:t>with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membership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grade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i="1" spc="-44" baseline="-13888" dirty="0">
                <a:latin typeface="Arial"/>
                <a:cs typeface="Arial"/>
              </a:rPr>
              <a:t>F</a:t>
            </a:r>
            <a:r>
              <a:rPr sz="1200" i="1" spc="-112" baseline="-13888" dirty="0">
                <a:latin typeface="Arial"/>
                <a:cs typeface="Arial"/>
              </a:rPr>
              <a:t> </a:t>
            </a:r>
            <a:r>
              <a:rPr sz="1100" spc="25" dirty="0">
                <a:latin typeface="Lucida Sans Unicode"/>
                <a:cs typeface="Lucida Sans Unicode"/>
              </a:rPr>
              <a:t>(</a:t>
            </a:r>
            <a:r>
              <a:rPr sz="1100" i="1" spc="25" dirty="0">
                <a:latin typeface="Arial"/>
                <a:cs typeface="Arial"/>
              </a:rPr>
              <a:t>v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)</a:t>
            </a:r>
            <a:r>
              <a:rPr sz="1100" spc="3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179919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705546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2123173"/>
            <a:ext cx="76809" cy="768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557" y="2956953"/>
            <a:ext cx="76809" cy="7680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27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Graphical</a:t>
            </a:r>
            <a:r>
              <a:rPr spc="105" dirty="0"/>
              <a:t> </a:t>
            </a:r>
            <a:r>
              <a:rPr dirty="0"/>
              <a:t>interpretation</a:t>
            </a:r>
            <a:r>
              <a:rPr spc="110" dirty="0"/>
              <a:t> </a:t>
            </a:r>
            <a:r>
              <a:rPr dirty="0"/>
              <a:t>of</a:t>
            </a:r>
            <a:r>
              <a:rPr spc="110" dirty="0"/>
              <a:t> </a:t>
            </a:r>
            <a:r>
              <a:rPr dirty="0"/>
              <a:t>fuzzy</a:t>
            </a:r>
            <a:r>
              <a:rPr spc="110" dirty="0"/>
              <a:t> </a:t>
            </a:r>
            <a:r>
              <a:rPr spc="-10" dirty="0"/>
              <a:t>proposition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87723" y="719029"/>
            <a:ext cx="2835275" cy="1431290"/>
            <a:chOff x="987723" y="719029"/>
            <a:chExt cx="2835275" cy="1431290"/>
          </a:xfrm>
        </p:grpSpPr>
        <p:sp>
          <p:nvSpPr>
            <p:cNvPr id="4" name="object 4"/>
            <p:cNvSpPr/>
            <p:nvPr/>
          </p:nvSpPr>
          <p:spPr>
            <a:xfrm>
              <a:off x="1026356" y="825271"/>
              <a:ext cx="0" cy="1274445"/>
            </a:xfrm>
            <a:custGeom>
              <a:avLst/>
              <a:gdLst/>
              <a:ahLst/>
              <a:cxnLst/>
              <a:rect l="l" t="t" r="r" b="b"/>
              <a:pathLst>
                <a:path h="1274445">
                  <a:moveTo>
                    <a:pt x="0" y="0"/>
                  </a:moveTo>
                  <a:lnTo>
                    <a:pt x="0" y="1274349"/>
                  </a:lnTo>
                </a:path>
              </a:pathLst>
            </a:custGeom>
            <a:ln w="17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7723" y="719029"/>
              <a:ext cx="77470" cy="116205"/>
            </a:xfrm>
            <a:custGeom>
              <a:avLst/>
              <a:gdLst/>
              <a:ahLst/>
              <a:cxnLst/>
              <a:rect l="l" t="t" r="r" b="b"/>
              <a:pathLst>
                <a:path w="77469" h="116205">
                  <a:moveTo>
                    <a:pt x="38633" y="0"/>
                  </a:moveTo>
                  <a:lnTo>
                    <a:pt x="0" y="115900"/>
                  </a:lnTo>
                  <a:lnTo>
                    <a:pt x="77266" y="115900"/>
                  </a:lnTo>
                  <a:lnTo>
                    <a:pt x="38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6356" y="2111317"/>
              <a:ext cx="2690495" cy="0"/>
            </a:xfrm>
            <a:custGeom>
              <a:avLst/>
              <a:gdLst/>
              <a:ahLst/>
              <a:cxnLst/>
              <a:rect l="l" t="t" r="r" b="b"/>
              <a:pathLst>
                <a:path w="2690495">
                  <a:moveTo>
                    <a:pt x="0" y="0"/>
                  </a:moveTo>
                  <a:lnTo>
                    <a:pt x="2690056" y="0"/>
                  </a:lnTo>
                </a:path>
              </a:pathLst>
            </a:custGeom>
            <a:ln w="17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06755" y="2072684"/>
              <a:ext cx="116205" cy="77470"/>
            </a:xfrm>
            <a:custGeom>
              <a:avLst/>
              <a:gdLst/>
              <a:ahLst/>
              <a:cxnLst/>
              <a:rect l="l" t="t" r="r" b="b"/>
              <a:pathLst>
                <a:path w="116204" h="77469">
                  <a:moveTo>
                    <a:pt x="0" y="0"/>
                  </a:moveTo>
                  <a:lnTo>
                    <a:pt x="0" y="77266"/>
                  </a:lnTo>
                  <a:lnTo>
                    <a:pt x="115900" y="38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02536" y="1196714"/>
            <a:ext cx="162560" cy="30734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800" spc="-130" dirty="0">
                <a:latin typeface="Symbol"/>
                <a:cs typeface="Symbol"/>
              </a:rPr>
              <a:t></a:t>
            </a:r>
            <a:r>
              <a:rPr sz="675" i="1" spc="-195" baseline="-24691" dirty="0">
                <a:latin typeface="Times New Roman"/>
                <a:cs typeface="Times New Roman"/>
              </a:rPr>
              <a:t>F</a:t>
            </a:r>
            <a:r>
              <a:rPr sz="675" i="1" spc="52" baseline="-24691" dirty="0">
                <a:latin typeface="Times New Roman"/>
                <a:cs typeface="Times New Roman"/>
              </a:rPr>
              <a:t> </a:t>
            </a:r>
            <a:r>
              <a:rPr sz="750" spc="-25" dirty="0">
                <a:latin typeface="Times New Roman"/>
                <a:cs typeface="Times New Roman"/>
              </a:rPr>
              <a:t>(</a:t>
            </a:r>
            <a:r>
              <a:rPr sz="750" i="1" spc="-25" dirty="0">
                <a:latin typeface="Times New Roman"/>
                <a:cs typeface="Times New Roman"/>
              </a:rPr>
              <a:t>v</a:t>
            </a:r>
            <a:r>
              <a:rPr sz="750" spc="-25" dirty="0">
                <a:latin typeface="Times New Roman"/>
                <a:cs typeface="Times New Roman"/>
              </a:rPr>
              <a:t>)</a:t>
            </a:r>
            <a:r>
              <a:rPr sz="750" spc="500" dirty="0">
                <a:latin typeface="Times New Roman"/>
                <a:cs typeface="Times New Roman"/>
              </a:rPr>
              <a:t> 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012" y="2099474"/>
            <a:ext cx="7493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i="1" spc="-50" dirty="0">
                <a:latin typeface="Arial"/>
                <a:cs typeface="Arial"/>
              </a:rPr>
              <a:t>v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21403" y="989050"/>
            <a:ext cx="2408555" cy="1146175"/>
            <a:chOff x="1021403" y="989050"/>
            <a:chExt cx="2408555" cy="1146175"/>
          </a:xfrm>
        </p:grpSpPr>
        <p:sp>
          <p:nvSpPr>
            <p:cNvPr id="11" name="object 11"/>
            <p:cNvSpPr/>
            <p:nvPr/>
          </p:nvSpPr>
          <p:spPr>
            <a:xfrm>
              <a:off x="1026356" y="994003"/>
              <a:ext cx="1743710" cy="586105"/>
            </a:xfrm>
            <a:custGeom>
              <a:avLst/>
              <a:gdLst/>
              <a:ahLst/>
              <a:cxnLst/>
              <a:rect l="l" t="t" r="r" b="b"/>
              <a:pathLst>
                <a:path w="1743710" h="586105">
                  <a:moveTo>
                    <a:pt x="0" y="0"/>
                  </a:moveTo>
                  <a:lnTo>
                    <a:pt x="1743290" y="0"/>
                  </a:lnTo>
                </a:path>
                <a:path w="1743710" h="586105">
                  <a:moveTo>
                    <a:pt x="0" y="584965"/>
                  </a:moveTo>
                  <a:lnTo>
                    <a:pt x="1314030" y="585659"/>
                  </a:lnTo>
                </a:path>
              </a:pathLst>
            </a:custGeom>
            <a:ln w="9905">
              <a:solidFill>
                <a:srgbClr val="FFC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50669" y="994003"/>
              <a:ext cx="1474470" cy="1117600"/>
            </a:xfrm>
            <a:custGeom>
              <a:avLst/>
              <a:gdLst/>
              <a:ahLst/>
              <a:cxnLst/>
              <a:rect l="l" t="t" r="r" b="b"/>
              <a:pathLst>
                <a:path w="1474470" h="1117600">
                  <a:moveTo>
                    <a:pt x="0" y="1117314"/>
                  </a:moveTo>
                  <a:lnTo>
                    <a:pt x="793800" y="0"/>
                  </a:lnTo>
                  <a:lnTo>
                    <a:pt x="1474177" y="0"/>
                  </a:lnTo>
                </a:path>
              </a:pathLst>
            </a:custGeom>
            <a:ln w="9905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0882" y="1578969"/>
              <a:ext cx="0" cy="532765"/>
            </a:xfrm>
            <a:custGeom>
              <a:avLst/>
              <a:gdLst/>
              <a:ahLst/>
              <a:cxnLst/>
              <a:rect l="l" t="t" r="r" b="b"/>
              <a:pathLst>
                <a:path h="532764">
                  <a:moveTo>
                    <a:pt x="0" y="0"/>
                  </a:moveTo>
                  <a:lnTo>
                    <a:pt x="0" y="532348"/>
                  </a:lnTo>
                </a:path>
              </a:pathLst>
            </a:custGeom>
            <a:ln w="9905">
              <a:solidFill>
                <a:srgbClr val="FFC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90160" y="2076217"/>
              <a:ext cx="1755139" cy="59055"/>
            </a:xfrm>
            <a:custGeom>
              <a:avLst/>
              <a:gdLst/>
              <a:ahLst/>
              <a:cxnLst/>
              <a:rect l="l" t="t" r="r" b="b"/>
              <a:pathLst>
                <a:path w="1755139" h="59055">
                  <a:moveTo>
                    <a:pt x="0" y="0"/>
                  </a:moveTo>
                  <a:lnTo>
                    <a:pt x="0" y="58503"/>
                  </a:lnTo>
                </a:path>
                <a:path w="1755139" h="59055">
                  <a:moveTo>
                    <a:pt x="175501" y="0"/>
                  </a:moveTo>
                  <a:lnTo>
                    <a:pt x="175501" y="58503"/>
                  </a:lnTo>
                </a:path>
                <a:path w="1755139" h="59055">
                  <a:moveTo>
                    <a:pt x="351002" y="0"/>
                  </a:moveTo>
                  <a:lnTo>
                    <a:pt x="351002" y="58503"/>
                  </a:lnTo>
                </a:path>
                <a:path w="1755139" h="59055">
                  <a:moveTo>
                    <a:pt x="526479" y="0"/>
                  </a:moveTo>
                  <a:lnTo>
                    <a:pt x="526479" y="58503"/>
                  </a:lnTo>
                </a:path>
                <a:path w="1755139" h="59055">
                  <a:moveTo>
                    <a:pt x="701980" y="0"/>
                  </a:moveTo>
                  <a:lnTo>
                    <a:pt x="701980" y="58503"/>
                  </a:lnTo>
                </a:path>
                <a:path w="1755139" h="59055">
                  <a:moveTo>
                    <a:pt x="877481" y="0"/>
                  </a:moveTo>
                  <a:lnTo>
                    <a:pt x="877481" y="58503"/>
                  </a:lnTo>
                </a:path>
                <a:path w="1755139" h="59055">
                  <a:moveTo>
                    <a:pt x="1052982" y="0"/>
                  </a:moveTo>
                  <a:lnTo>
                    <a:pt x="1052982" y="58503"/>
                  </a:lnTo>
                </a:path>
                <a:path w="1755139" h="59055">
                  <a:moveTo>
                    <a:pt x="1228484" y="0"/>
                  </a:moveTo>
                  <a:lnTo>
                    <a:pt x="1228484" y="58503"/>
                  </a:lnTo>
                </a:path>
                <a:path w="1755139" h="59055">
                  <a:moveTo>
                    <a:pt x="1403985" y="0"/>
                  </a:moveTo>
                  <a:lnTo>
                    <a:pt x="1403985" y="58503"/>
                  </a:lnTo>
                </a:path>
                <a:path w="1755139" h="59055">
                  <a:moveTo>
                    <a:pt x="1579486" y="0"/>
                  </a:moveTo>
                  <a:lnTo>
                    <a:pt x="1579486" y="58503"/>
                  </a:lnTo>
                </a:path>
                <a:path w="1755139" h="59055">
                  <a:moveTo>
                    <a:pt x="1754988" y="0"/>
                  </a:moveTo>
                  <a:lnTo>
                    <a:pt x="1754988" y="58503"/>
                  </a:lnTo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34946" y="1485139"/>
            <a:ext cx="154305" cy="10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20" dirty="0">
                <a:latin typeface="Microsoft Sans Serif"/>
                <a:cs typeface="Microsoft Sans Serif"/>
              </a:rPr>
              <a:t>T(P)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69355" y="1433034"/>
            <a:ext cx="867410" cy="23114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75"/>
              </a:spcBef>
            </a:pPr>
            <a:r>
              <a:rPr sz="500" dirty="0">
                <a:latin typeface="Microsoft Sans Serif"/>
                <a:cs typeface="Microsoft Sans Serif"/>
              </a:rPr>
              <a:t>P:</a:t>
            </a:r>
            <a:r>
              <a:rPr sz="500" spc="15" dirty="0">
                <a:latin typeface="Microsoft Sans Serif"/>
                <a:cs typeface="Microsoft Sans Serif"/>
              </a:rPr>
              <a:t> </a:t>
            </a:r>
            <a:r>
              <a:rPr sz="500" i="1" dirty="0">
                <a:latin typeface="Arial"/>
                <a:cs typeface="Arial"/>
              </a:rPr>
              <a:t>v</a:t>
            </a:r>
            <a:r>
              <a:rPr sz="500" i="1" spc="15" dirty="0">
                <a:latin typeface="Arial"/>
                <a:cs typeface="Arial"/>
              </a:rPr>
              <a:t> </a:t>
            </a:r>
            <a:r>
              <a:rPr sz="500" dirty="0">
                <a:latin typeface="Microsoft Sans Serif"/>
                <a:cs typeface="Microsoft Sans Serif"/>
              </a:rPr>
              <a:t>is</a:t>
            </a:r>
            <a:r>
              <a:rPr sz="500" spc="20" dirty="0">
                <a:latin typeface="Microsoft Sans Serif"/>
                <a:cs typeface="Microsoft Sans Serif"/>
              </a:rPr>
              <a:t> </a:t>
            </a:r>
            <a:r>
              <a:rPr sz="500" spc="-50" dirty="0">
                <a:latin typeface="Microsoft Sans Serif"/>
                <a:cs typeface="Microsoft Sans Serif"/>
              </a:rPr>
              <a:t>F</a:t>
            </a:r>
            <a:endParaRPr sz="5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baseline="7936" dirty="0">
                <a:latin typeface="Calibri"/>
                <a:cs typeface="Calibri"/>
              </a:rPr>
              <a:t>T(P)</a:t>
            </a:r>
            <a:r>
              <a:rPr sz="1050" spc="7" baseline="7936" dirty="0">
                <a:latin typeface="Calibri"/>
                <a:cs typeface="Calibri"/>
              </a:rPr>
              <a:t> </a:t>
            </a:r>
            <a:r>
              <a:rPr sz="1050" baseline="7936" dirty="0">
                <a:latin typeface="Calibri"/>
                <a:cs typeface="Calibri"/>
              </a:rPr>
              <a:t>=</a:t>
            </a:r>
            <a:r>
              <a:rPr sz="1050" spc="7" baseline="7936" dirty="0">
                <a:latin typeface="Calibri"/>
                <a:cs typeface="Calibri"/>
              </a:rPr>
              <a:t> </a:t>
            </a:r>
            <a:r>
              <a:rPr sz="1050" baseline="7936" dirty="0">
                <a:latin typeface="Calibri"/>
                <a:cs typeface="Calibri"/>
              </a:rPr>
              <a:t>µ</a:t>
            </a:r>
            <a:r>
              <a:rPr sz="450" dirty="0">
                <a:latin typeface="Calibri"/>
                <a:cs typeface="Calibri"/>
              </a:rPr>
              <a:t>F</a:t>
            </a:r>
            <a:r>
              <a:rPr sz="1050" baseline="7936" dirty="0">
                <a:latin typeface="Calibri"/>
                <a:cs typeface="Calibri"/>
              </a:rPr>
              <a:t>(</a:t>
            </a:r>
            <a:r>
              <a:rPr sz="1050" i="1" baseline="7936" dirty="0">
                <a:latin typeface="Calibri"/>
                <a:cs typeface="Calibri"/>
              </a:rPr>
              <a:t>v</a:t>
            </a:r>
            <a:r>
              <a:rPr sz="1050" baseline="7936" dirty="0">
                <a:latin typeface="Calibri"/>
                <a:cs typeface="Calibri"/>
              </a:rPr>
              <a:t>)</a:t>
            </a:r>
            <a:r>
              <a:rPr sz="1050" spc="7" baseline="7936" dirty="0">
                <a:latin typeface="Calibri"/>
                <a:cs typeface="Calibri"/>
              </a:rPr>
              <a:t> </a:t>
            </a:r>
            <a:r>
              <a:rPr sz="1050" baseline="7936" dirty="0">
                <a:latin typeface="Calibri"/>
                <a:cs typeface="Calibri"/>
              </a:rPr>
              <a:t>for</a:t>
            </a:r>
            <a:r>
              <a:rPr sz="1050" spc="15" baseline="7936" dirty="0">
                <a:latin typeface="Calibri"/>
                <a:cs typeface="Calibri"/>
              </a:rPr>
              <a:t> </a:t>
            </a:r>
            <a:r>
              <a:rPr sz="1050" baseline="7936" dirty="0">
                <a:latin typeface="Calibri"/>
                <a:cs typeface="Calibri"/>
              </a:rPr>
              <a:t>a</a:t>
            </a:r>
            <a:r>
              <a:rPr sz="1050" spc="7" baseline="7936" dirty="0">
                <a:latin typeface="Calibri"/>
                <a:cs typeface="Calibri"/>
              </a:rPr>
              <a:t> </a:t>
            </a:r>
            <a:r>
              <a:rPr sz="1050" i="1" baseline="7936" dirty="0">
                <a:latin typeface="Calibri"/>
                <a:cs typeface="Calibri"/>
              </a:rPr>
              <a:t>v</a:t>
            </a:r>
            <a:r>
              <a:rPr sz="1050" i="1" spc="7" baseline="7936" dirty="0">
                <a:latin typeface="Calibri"/>
                <a:cs typeface="Calibri"/>
              </a:rPr>
              <a:t> </a:t>
            </a:r>
            <a:r>
              <a:rPr sz="1050" spc="-60" baseline="7936" dirty="0">
                <a:latin typeface="Microsoft Sans Serif"/>
                <a:cs typeface="Microsoft Sans Serif"/>
              </a:rPr>
              <a:t>ε</a:t>
            </a:r>
            <a:r>
              <a:rPr sz="1050" spc="-30" baseline="7936" dirty="0">
                <a:latin typeface="Microsoft Sans Serif"/>
                <a:cs typeface="Microsoft Sans Serif"/>
              </a:rPr>
              <a:t> </a:t>
            </a:r>
            <a:r>
              <a:rPr sz="1050" spc="-75" baseline="7936" dirty="0">
                <a:latin typeface="Calibri"/>
                <a:cs typeface="Calibri"/>
              </a:rPr>
              <a:t>V</a:t>
            </a:r>
            <a:endParaRPr sz="1050" baseline="7936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91072" y="2126839"/>
            <a:ext cx="9207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b="1" spc="-50" dirty="0">
                <a:latin typeface="Arial"/>
                <a:cs typeface="Arial"/>
              </a:rPr>
              <a:t>V</a:t>
            </a:r>
            <a:endParaRPr sz="75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660053"/>
            <a:ext cx="76809" cy="7680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02932" y="2588144"/>
            <a:ext cx="407924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given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v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variable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proposition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14" dirty="0">
                <a:latin typeface="Arial MT"/>
                <a:cs typeface="Arial MT"/>
              </a:rPr>
              <a:t>P,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T(P)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denotes</a:t>
            </a:r>
            <a:r>
              <a:rPr sz="1100" spc="-25" dirty="0">
                <a:latin typeface="Arial MT"/>
                <a:cs typeface="Arial MT"/>
              </a:rPr>
              <a:t> the </a:t>
            </a:r>
            <a:r>
              <a:rPr sz="1100" dirty="0">
                <a:latin typeface="Arial MT"/>
                <a:cs typeface="Arial MT"/>
              </a:rPr>
              <a:t>degree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truth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proposition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P.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28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895" y="1261883"/>
            <a:ext cx="282448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solidFill>
                  <a:srgbClr val="00AEEF"/>
                </a:solidFill>
              </a:rPr>
              <a:t>Fuzzy</a:t>
            </a:r>
            <a:r>
              <a:rPr sz="2450" spc="65" dirty="0">
                <a:solidFill>
                  <a:srgbClr val="00AEEF"/>
                </a:solidFill>
              </a:rPr>
              <a:t> </a:t>
            </a:r>
            <a:r>
              <a:rPr sz="2450" spc="-10" dirty="0">
                <a:solidFill>
                  <a:srgbClr val="00AEEF"/>
                </a:solidFill>
              </a:rPr>
              <a:t>Implications</a:t>
            </a:r>
            <a:endParaRPr sz="24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29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Crisp</a:t>
            </a:r>
            <a:r>
              <a:rPr spc="75" dirty="0"/>
              <a:t> </a:t>
            </a:r>
            <a:r>
              <a:rPr spc="-10" dirty="0"/>
              <a:t>relations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99616"/>
            <a:ext cx="3982085" cy="23526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80" dirty="0">
                <a:latin typeface="Arial MT"/>
                <a:cs typeface="Arial MT"/>
              </a:rPr>
              <a:t>To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understand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relations,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better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discuss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first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crisp relation</a:t>
            </a:r>
            <a:r>
              <a:rPr sz="1100" spc="-1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12700" marR="93980">
              <a:lnSpc>
                <a:spcPct val="102600"/>
              </a:lnSpc>
              <a:spcBef>
                <a:spcPts val="570"/>
              </a:spcBef>
            </a:pPr>
            <a:r>
              <a:rPr sz="1100" spc="-10" dirty="0">
                <a:latin typeface="Arial MT"/>
                <a:cs typeface="Arial MT"/>
              </a:rPr>
              <a:t>Suppose,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(crisp)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sets.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Cartesian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product </a:t>
            </a:r>
            <a:r>
              <a:rPr sz="1100" dirty="0">
                <a:latin typeface="Arial MT"/>
                <a:cs typeface="Arial MT"/>
              </a:rPr>
              <a:t>denoted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collection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order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pairs,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such</a:t>
            </a:r>
            <a:r>
              <a:rPr sz="1100" spc="-20" dirty="0">
                <a:latin typeface="Arial MT"/>
                <a:cs typeface="Arial MT"/>
              </a:rPr>
              <a:t> that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)|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spc="80" dirty="0">
                <a:latin typeface="Arial"/>
                <a:cs typeface="Arial"/>
              </a:rPr>
              <a:t>B</a:t>
            </a:r>
            <a:r>
              <a:rPr sz="1100" spc="8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00" dirty="0">
                <a:latin typeface="Arial MT"/>
                <a:cs typeface="Arial MT"/>
              </a:rPr>
              <a:t>Note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219075" indent="-206375">
              <a:lnSpc>
                <a:spcPct val="100000"/>
              </a:lnSpc>
              <a:spcBef>
                <a:spcPts val="600"/>
              </a:spcBef>
              <a:buSzPct val="95454"/>
              <a:buFont typeface="Arial MT"/>
              <a:buAutoNum type="arabicParenBoth"/>
              <a:tabLst>
                <a:tab pos="219075" algn="l"/>
              </a:tabLst>
            </a:pP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spc="-625" dirty="0">
                <a:latin typeface="Lucida Sans Unicode"/>
                <a:cs typeface="Lucida Sans Unicode"/>
              </a:rPr>
              <a:t>/</a:t>
            </a:r>
            <a:r>
              <a:rPr sz="1100" spc="-4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  <a:p>
            <a:pPr marL="219075" indent="-206375">
              <a:lnSpc>
                <a:spcPct val="100000"/>
              </a:lnSpc>
              <a:spcBef>
                <a:spcPts val="605"/>
              </a:spcBef>
              <a:buSzPct val="95454"/>
              <a:buFont typeface="Arial MT"/>
              <a:buAutoNum type="arabicParenBoth"/>
              <a:tabLst>
                <a:tab pos="219075" algn="l"/>
              </a:tabLst>
            </a:pPr>
            <a:r>
              <a:rPr sz="1100" spc="-65" dirty="0">
                <a:latin typeface="Lucida Sans Unicode"/>
                <a:cs typeface="Lucida Sans Unicode"/>
              </a:rPr>
              <a:t>|</a:t>
            </a:r>
            <a:r>
              <a:rPr sz="1100" i="1" spc="-65" dirty="0">
                <a:latin typeface="Arial"/>
                <a:cs typeface="Arial"/>
              </a:rPr>
              <a:t>A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spc="-45" dirty="0">
                <a:latin typeface="Arial"/>
                <a:cs typeface="Arial"/>
              </a:rPr>
              <a:t>B</a:t>
            </a:r>
            <a:r>
              <a:rPr sz="1100" spc="-45" dirty="0">
                <a:latin typeface="Lucida Sans Unicode"/>
                <a:cs typeface="Lucida Sans Unicode"/>
              </a:rPr>
              <a:t>|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= </a:t>
            </a:r>
            <a:r>
              <a:rPr sz="1100" spc="-85" dirty="0">
                <a:latin typeface="Lucida Sans Unicode"/>
                <a:cs typeface="Lucida Sans Unicode"/>
              </a:rPr>
              <a:t>|</a:t>
            </a:r>
            <a:r>
              <a:rPr sz="1100" i="1" spc="-85" dirty="0">
                <a:latin typeface="Arial"/>
                <a:cs typeface="Arial"/>
              </a:rPr>
              <a:t>A</a:t>
            </a:r>
            <a:r>
              <a:rPr sz="1100" spc="-85" dirty="0">
                <a:latin typeface="Lucida Sans Unicode"/>
                <a:cs typeface="Lucida Sans Unicode"/>
              </a:rPr>
              <a:t>|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|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spc="-25" dirty="0">
                <a:latin typeface="Lucida Sans Unicode"/>
                <a:cs typeface="Lucida Sans Unicode"/>
              </a:rPr>
              <a:t>|</a:t>
            </a:r>
            <a:endParaRPr sz="1100">
              <a:latin typeface="Lucida Sans Unicode"/>
              <a:cs typeface="Lucida Sans Unicode"/>
            </a:endParaRPr>
          </a:p>
          <a:p>
            <a:pPr marL="181610" indent="-175895">
              <a:lnSpc>
                <a:spcPct val="100000"/>
              </a:lnSpc>
              <a:spcBef>
                <a:spcPts val="600"/>
              </a:spcBef>
              <a:buSzPct val="95454"/>
              <a:buFont typeface="Arial MT"/>
              <a:buAutoNum type="arabicParenBoth"/>
              <a:tabLst>
                <a:tab pos="181610" algn="l"/>
              </a:tabLst>
            </a:pP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 </a:t>
            </a:r>
            <a:r>
              <a:rPr sz="1100" spc="-10" dirty="0">
                <a:latin typeface="Arial MT"/>
                <a:cs typeface="Arial MT"/>
              </a:rPr>
              <a:t>provides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mapping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mapping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so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mentioned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called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relation</a:t>
            </a:r>
            <a:r>
              <a:rPr sz="1100" spc="-1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80" dirty="0"/>
              <a:t> </a:t>
            </a:r>
            <a:r>
              <a:rPr spc="-20" dirty="0"/>
              <a:t>rule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933259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861350"/>
            <a:ext cx="4079240" cy="17379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33985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implication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(also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known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If-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rule,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conditional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statement)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assumes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1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b="1" dirty="0">
                <a:latin typeface="Arial"/>
                <a:cs typeface="Arial"/>
              </a:rPr>
              <a:t>If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100" i="1" spc="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11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100" i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then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100" i="1" spc="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11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where,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linguistic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variables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spc="-5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universe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discourses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i="1" spc="-15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respectively.</a:t>
            </a:r>
            <a:endParaRPr sz="1100">
              <a:latin typeface="Arial MT"/>
              <a:cs typeface="Arial MT"/>
            </a:endParaRPr>
          </a:p>
          <a:p>
            <a:pPr marL="12700" marR="146685">
              <a:lnSpc>
                <a:spcPct val="102600"/>
              </a:lnSpc>
              <a:spcBef>
                <a:spcPts val="1150"/>
              </a:spcBef>
            </a:pPr>
            <a:r>
              <a:rPr sz="1100" dirty="0">
                <a:latin typeface="Arial MT"/>
                <a:cs typeface="Arial MT"/>
              </a:rPr>
              <a:t>Often,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6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called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antecedent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premise,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while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-25" dirty="0">
                <a:latin typeface="Arial MT"/>
                <a:cs typeface="Arial MT"/>
              </a:rPr>
              <a:t>is </a:t>
            </a:r>
            <a:r>
              <a:rPr sz="1100" dirty="0">
                <a:latin typeface="Arial MT"/>
                <a:cs typeface="Arial MT"/>
              </a:rPr>
              <a:t>called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consequence</a:t>
            </a:r>
            <a:r>
              <a:rPr sz="11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conclusion.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2307425"/>
            <a:ext cx="76809" cy="7680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30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85" dirty="0"/>
              <a:t> </a:t>
            </a:r>
            <a:r>
              <a:rPr dirty="0"/>
              <a:t>implication</a:t>
            </a:r>
            <a:r>
              <a:rPr spc="90" dirty="0"/>
              <a:t> </a:t>
            </a:r>
            <a:r>
              <a:rPr dirty="0"/>
              <a:t>:</a:t>
            </a:r>
            <a:r>
              <a:rPr spc="204" dirty="0"/>
              <a:t> </a:t>
            </a:r>
            <a:r>
              <a:rPr dirty="0"/>
              <a:t>Example</a:t>
            </a:r>
            <a:r>
              <a:rPr spc="85" dirty="0"/>
              <a:t> </a:t>
            </a:r>
            <a:r>
              <a:rPr spc="-50" dirty="0"/>
              <a:t>1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959675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887766"/>
            <a:ext cx="3683635" cy="1671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pressure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High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temperature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1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Low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89700"/>
              </a:lnSpc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mango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Yellow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mango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Sweet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else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mango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Sour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road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Good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driving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Smooth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else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traffic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High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implication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denoted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: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→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  <a:p>
            <a:pPr marL="12700" marR="196215">
              <a:lnSpc>
                <a:spcPct val="102600"/>
              </a:lnSpc>
              <a:spcBef>
                <a:spcPts val="1150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essence,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represents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binary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relation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(Cartesian)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product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277708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595729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1949767"/>
            <a:ext cx="76809" cy="768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557" y="2267800"/>
            <a:ext cx="76809" cy="7680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31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85" dirty="0"/>
              <a:t> </a:t>
            </a:r>
            <a:r>
              <a:rPr dirty="0"/>
              <a:t>implication</a:t>
            </a:r>
            <a:r>
              <a:rPr spc="90" dirty="0"/>
              <a:t> </a:t>
            </a:r>
            <a:r>
              <a:rPr dirty="0"/>
              <a:t>:</a:t>
            </a:r>
            <a:r>
              <a:rPr spc="204" dirty="0"/>
              <a:t> </a:t>
            </a:r>
            <a:r>
              <a:rPr dirty="0"/>
              <a:t>Example</a:t>
            </a:r>
            <a:r>
              <a:rPr spc="85" dirty="0"/>
              <a:t> </a:t>
            </a:r>
            <a:r>
              <a:rPr spc="-50" dirty="0"/>
              <a:t>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834110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4832" y="762201"/>
            <a:ext cx="4221480" cy="198056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24384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Arial MT"/>
                <a:cs typeface="Arial MT"/>
              </a:rPr>
              <a:t>Suppose,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i="1" spc="114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universes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discourses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representing </a:t>
            </a:r>
            <a:r>
              <a:rPr sz="1100" dirty="0">
                <a:latin typeface="Arial MT"/>
                <a:cs typeface="Arial MT"/>
              </a:rPr>
              <a:t>pressure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0" dirty="0">
                <a:latin typeface="Arial MT"/>
                <a:cs typeface="Arial MT"/>
              </a:rPr>
              <a:t> temperature, respectively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10" dirty="0">
                <a:latin typeface="Arial MT"/>
                <a:cs typeface="Arial MT"/>
              </a:rPr>
              <a:t> follows.</a:t>
            </a:r>
            <a:endParaRPr sz="11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1185"/>
              </a:spcBef>
            </a:pP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6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180" dirty="0">
                <a:latin typeface="Lucida Sans Unicode"/>
                <a:cs typeface="Lucida Sans Unicode"/>
              </a:rPr>
              <a:t>{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1,2,3,4</a:t>
            </a:r>
            <a:r>
              <a:rPr sz="1100" dirty="0">
                <a:latin typeface="Lucida Sans Unicode"/>
                <a:cs typeface="Lucida Sans Unicode"/>
              </a:rPr>
              <a:t>}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i="1" spc="145" dirty="0">
                <a:latin typeface="Arial"/>
                <a:cs typeface="Arial"/>
              </a:rPr>
              <a:t> </a:t>
            </a:r>
            <a:r>
              <a:rPr sz="1100" spc="85" dirty="0">
                <a:latin typeface="Arial MT"/>
                <a:cs typeface="Arial MT"/>
              </a:rPr>
              <a:t>=</a:t>
            </a:r>
            <a:r>
              <a:rPr sz="1100" spc="85" dirty="0">
                <a:latin typeface="Lucida Sans Unicode"/>
                <a:cs typeface="Lucida Sans Unicode"/>
              </a:rPr>
              <a:t>{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10,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15,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20,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25,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30,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35,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40,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45,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50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13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50800" marR="165735">
              <a:lnSpc>
                <a:spcPct val="102699"/>
              </a:lnSpc>
              <a:spcBef>
                <a:spcPts val="1145"/>
              </a:spcBef>
            </a:pPr>
            <a:r>
              <a:rPr sz="1100" dirty="0">
                <a:latin typeface="Arial MT"/>
                <a:cs typeface="Arial MT"/>
              </a:rPr>
              <a:t>Let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linguistic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variable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High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temperature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Low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pressure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are </a:t>
            </a:r>
            <a:r>
              <a:rPr sz="1100" spc="-10" dirty="0">
                <a:latin typeface="Arial MT"/>
                <a:cs typeface="Arial MT"/>
              </a:rPr>
              <a:t>given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as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100">
              <a:latin typeface="Arial MT"/>
              <a:cs typeface="Arial MT"/>
            </a:endParaRPr>
          </a:p>
          <a:p>
            <a:pPr marL="50800">
              <a:lnSpc>
                <a:spcPts val="1230"/>
              </a:lnSpc>
            </a:pPr>
            <a:r>
              <a:rPr sz="1650" i="1" baseline="10101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HIGH</a:t>
            </a:r>
            <a:r>
              <a:rPr sz="800" i="1" spc="155" dirty="0">
                <a:latin typeface="Arial"/>
                <a:cs typeface="Arial"/>
              </a:rPr>
              <a:t> </a:t>
            </a:r>
            <a:r>
              <a:rPr sz="1650" spc="-75" baseline="10101" dirty="0">
                <a:latin typeface="Arial MT"/>
                <a:cs typeface="Arial MT"/>
              </a:rPr>
              <a:t>=</a:t>
            </a:r>
            <a:endParaRPr sz="1650" baseline="10101">
              <a:latin typeface="Arial MT"/>
              <a:cs typeface="Arial MT"/>
            </a:endParaRPr>
          </a:p>
          <a:p>
            <a:pPr marL="50800">
              <a:lnSpc>
                <a:spcPts val="1230"/>
              </a:lnSpc>
            </a:pPr>
            <a:r>
              <a:rPr sz="1100" dirty="0">
                <a:latin typeface="Lucida Sans Unicode"/>
                <a:cs typeface="Lucida Sans Unicode"/>
              </a:rPr>
              <a:t>{(</a:t>
            </a:r>
            <a:r>
              <a:rPr sz="1100" dirty="0">
                <a:latin typeface="Arial MT"/>
                <a:cs typeface="Arial MT"/>
              </a:rPr>
              <a:t>20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65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2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65" dirty="0">
                <a:latin typeface="Verdana"/>
                <a:cs typeface="Verdana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(</a:t>
            </a:r>
            <a:r>
              <a:rPr sz="1100" spc="-20" dirty="0">
                <a:latin typeface="Arial MT"/>
                <a:cs typeface="Arial MT"/>
              </a:rPr>
              <a:t>25</a:t>
            </a:r>
            <a:r>
              <a:rPr sz="1100" i="1" spc="-20" dirty="0">
                <a:latin typeface="Verdana"/>
                <a:cs typeface="Verdana"/>
              </a:rPr>
              <a:t>,</a:t>
            </a:r>
            <a:r>
              <a:rPr sz="1100" i="1" spc="-160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4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65" dirty="0">
                <a:latin typeface="Verdana"/>
                <a:cs typeface="Verdana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(</a:t>
            </a:r>
            <a:r>
              <a:rPr sz="1100" spc="-20" dirty="0">
                <a:latin typeface="Arial MT"/>
                <a:cs typeface="Arial MT"/>
              </a:rPr>
              <a:t>30</a:t>
            </a:r>
            <a:r>
              <a:rPr sz="1100" i="1" spc="-20" dirty="0">
                <a:latin typeface="Verdana"/>
                <a:cs typeface="Verdana"/>
              </a:rPr>
              <a:t>,</a:t>
            </a:r>
            <a:r>
              <a:rPr sz="1100" i="1" spc="-160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6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65" dirty="0">
                <a:latin typeface="Verdana"/>
                <a:cs typeface="Verdana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(</a:t>
            </a:r>
            <a:r>
              <a:rPr sz="1100" spc="-20" dirty="0">
                <a:latin typeface="Arial MT"/>
                <a:cs typeface="Arial MT"/>
              </a:rPr>
              <a:t>35</a:t>
            </a:r>
            <a:r>
              <a:rPr sz="1100" i="1" spc="-20" dirty="0">
                <a:latin typeface="Verdana"/>
                <a:cs typeface="Verdana"/>
              </a:rPr>
              <a:t>,</a:t>
            </a:r>
            <a:r>
              <a:rPr sz="1100" i="1" spc="-160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6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65" dirty="0">
                <a:latin typeface="Verdana"/>
                <a:cs typeface="Verdana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(</a:t>
            </a:r>
            <a:r>
              <a:rPr sz="1100" spc="-20" dirty="0">
                <a:latin typeface="Arial MT"/>
                <a:cs typeface="Arial MT"/>
              </a:rPr>
              <a:t>40</a:t>
            </a:r>
            <a:r>
              <a:rPr sz="1100" i="1" spc="-20" dirty="0">
                <a:latin typeface="Verdana"/>
                <a:cs typeface="Verdana"/>
              </a:rPr>
              <a:t>,</a:t>
            </a:r>
            <a:r>
              <a:rPr sz="1100" i="1" spc="-160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7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65" dirty="0">
                <a:latin typeface="Verdana"/>
                <a:cs typeface="Verdana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(</a:t>
            </a:r>
            <a:r>
              <a:rPr sz="1100" spc="-20" dirty="0">
                <a:latin typeface="Arial MT"/>
                <a:cs typeface="Arial MT"/>
              </a:rPr>
              <a:t>45</a:t>
            </a:r>
            <a:r>
              <a:rPr sz="1100" i="1" spc="-20" dirty="0">
                <a:latin typeface="Verdana"/>
                <a:cs typeface="Verdana"/>
              </a:rPr>
              <a:t>,</a:t>
            </a:r>
            <a:r>
              <a:rPr sz="1100" i="1" spc="-160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8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65" dirty="0">
                <a:latin typeface="Verdana"/>
                <a:cs typeface="Verdana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(</a:t>
            </a:r>
            <a:r>
              <a:rPr sz="1100" spc="-20" dirty="0">
                <a:latin typeface="Arial MT"/>
                <a:cs typeface="Arial MT"/>
              </a:rPr>
              <a:t>50</a:t>
            </a:r>
            <a:r>
              <a:rPr sz="1100" i="1" spc="-20" dirty="0">
                <a:latin typeface="Verdana"/>
                <a:cs typeface="Verdana"/>
              </a:rPr>
              <a:t>,</a:t>
            </a:r>
            <a:r>
              <a:rPr sz="1100" i="1" spc="-160" dirty="0">
                <a:latin typeface="Verdana"/>
                <a:cs typeface="Verdana"/>
              </a:rPr>
              <a:t> </a:t>
            </a:r>
            <a:r>
              <a:rPr sz="1100" spc="-10" dirty="0">
                <a:latin typeface="Arial MT"/>
                <a:cs typeface="Arial MT"/>
              </a:rPr>
              <a:t>0</a:t>
            </a:r>
            <a:r>
              <a:rPr sz="1100" i="1" spc="-10" dirty="0">
                <a:latin typeface="Verdana"/>
                <a:cs typeface="Verdana"/>
              </a:rPr>
              <a:t>.</a:t>
            </a:r>
            <a:r>
              <a:rPr sz="1100" spc="-10" dirty="0">
                <a:latin typeface="Arial MT"/>
                <a:cs typeface="Arial MT"/>
              </a:rPr>
              <a:t>8</a:t>
            </a:r>
            <a:r>
              <a:rPr sz="1100" spc="-10" dirty="0">
                <a:latin typeface="Lucida Sans Unicode"/>
                <a:cs typeface="Lucida Sans Unicode"/>
              </a:rPr>
              <a:t>)}</a:t>
            </a:r>
            <a:endParaRPr sz="1100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1185"/>
              </a:spcBef>
            </a:pPr>
            <a:r>
              <a:rPr sz="1100" i="1" dirty="0">
                <a:latin typeface="Arial"/>
                <a:cs typeface="Arial"/>
              </a:rPr>
              <a:t>P</a:t>
            </a:r>
            <a:r>
              <a:rPr sz="1200" i="1" baseline="-13888" dirty="0">
                <a:latin typeface="Arial"/>
                <a:cs typeface="Arial"/>
              </a:rPr>
              <a:t>LOW</a:t>
            </a:r>
            <a:r>
              <a:rPr sz="1200" i="1" spc="405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spc="-25" dirty="0">
                <a:latin typeface="Arial MT"/>
                <a:cs typeface="Arial MT"/>
              </a:rPr>
              <a:t>1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95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8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spc="-25" dirty="0">
                <a:latin typeface="Arial MT"/>
                <a:cs typeface="Arial MT"/>
              </a:rPr>
              <a:t>2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8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95" dirty="0">
                <a:latin typeface="Verdana"/>
                <a:cs typeface="Verdan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6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spc="-25" dirty="0">
                <a:latin typeface="Arial MT"/>
                <a:cs typeface="Arial MT"/>
              </a:rPr>
              <a:t>4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95" dirty="0">
                <a:latin typeface="Verdana"/>
                <a:cs typeface="Verdana"/>
              </a:rPr>
              <a:t> 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4</a:t>
            </a:r>
            <a:r>
              <a:rPr sz="1100" spc="-2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324216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642249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2132355"/>
            <a:ext cx="76809" cy="768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557" y="2622461"/>
            <a:ext cx="76809" cy="7680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32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90" dirty="0"/>
              <a:t> </a:t>
            </a:r>
            <a:r>
              <a:rPr dirty="0"/>
              <a:t>implications</a:t>
            </a:r>
            <a:r>
              <a:rPr spc="90" dirty="0"/>
              <a:t> </a:t>
            </a:r>
            <a:r>
              <a:rPr dirty="0"/>
              <a:t>:</a:t>
            </a:r>
            <a:r>
              <a:rPr spc="210" dirty="0"/>
              <a:t> </a:t>
            </a:r>
            <a:r>
              <a:rPr dirty="0"/>
              <a:t>Example</a:t>
            </a:r>
            <a:r>
              <a:rPr spc="90" dirty="0"/>
              <a:t> </a:t>
            </a:r>
            <a:r>
              <a:rPr spc="-50" dirty="0"/>
              <a:t>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681304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609395"/>
            <a:ext cx="4095750" cy="6350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implication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If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temperature</a:t>
            </a:r>
            <a:r>
              <a:rPr sz="11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11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High</a:t>
            </a:r>
            <a:r>
              <a:rPr sz="11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then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0000FF"/>
                </a:solidFill>
                <a:latin typeface="Arial"/>
                <a:cs typeface="Arial"/>
              </a:rPr>
              <a:t>pressure 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11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Low</a:t>
            </a:r>
            <a:r>
              <a:rPr sz="11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as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810"/>
              </a:spcBef>
            </a:pPr>
            <a:r>
              <a:rPr sz="1650" i="1" baseline="10101" dirty="0">
                <a:latin typeface="Arial"/>
                <a:cs typeface="Arial"/>
              </a:rPr>
              <a:t>R</a:t>
            </a:r>
            <a:r>
              <a:rPr sz="1650" i="1" spc="67" baseline="10101" dirty="0">
                <a:latin typeface="Arial"/>
                <a:cs typeface="Arial"/>
              </a:rPr>
              <a:t> </a:t>
            </a:r>
            <a:r>
              <a:rPr sz="1650" spc="-75" baseline="10101" dirty="0">
                <a:latin typeface="Lucida Sans Unicode"/>
                <a:cs typeface="Lucida Sans Unicode"/>
              </a:rPr>
              <a:t>:</a:t>
            </a:r>
            <a:r>
              <a:rPr sz="1650" spc="-67" baseline="10101" dirty="0">
                <a:latin typeface="Lucida Sans Unicode"/>
                <a:cs typeface="Lucida Sans Unicode"/>
              </a:rPr>
              <a:t> </a:t>
            </a:r>
            <a:r>
              <a:rPr sz="1650" i="1" baseline="10101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HIGH</a:t>
            </a:r>
            <a:r>
              <a:rPr sz="800" i="1" spc="185" dirty="0">
                <a:latin typeface="Arial"/>
                <a:cs typeface="Arial"/>
              </a:rPr>
              <a:t> </a:t>
            </a:r>
            <a:r>
              <a:rPr sz="1650" baseline="10101" dirty="0">
                <a:latin typeface="Lucida Sans Unicode"/>
                <a:cs typeface="Lucida Sans Unicode"/>
              </a:rPr>
              <a:t>→</a:t>
            </a:r>
            <a:r>
              <a:rPr sz="1650" spc="-67" baseline="10101" dirty="0">
                <a:latin typeface="Lucida Sans Unicode"/>
                <a:cs typeface="Lucida Sans Unicode"/>
              </a:rPr>
              <a:t> </a:t>
            </a:r>
            <a:r>
              <a:rPr sz="1650" i="1" spc="-30" baseline="10101" dirty="0">
                <a:latin typeface="Arial"/>
                <a:cs typeface="Arial"/>
              </a:rPr>
              <a:t>P</a:t>
            </a:r>
            <a:r>
              <a:rPr sz="800" i="1" spc="-20" dirty="0">
                <a:latin typeface="Arial"/>
                <a:cs typeface="Arial"/>
              </a:rPr>
              <a:t>LOW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1996032"/>
            <a:ext cx="6972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where,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=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8269" y="1878277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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8269" y="2127655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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8269" y="2210789"/>
            <a:ext cx="105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0" dirty="0">
                <a:latin typeface="Arial MT"/>
                <a:cs typeface="Arial MT"/>
              </a:rPr>
              <a:t>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8269" y="2299448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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2030" y="133252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9270" y="133252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4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02587" y="1479586"/>
            <a:ext cx="5949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00" dirty="0">
                <a:latin typeface="Arial MT"/>
                <a:cs typeface="Arial MT"/>
              </a:rPr>
              <a:t>20</a:t>
            </a:r>
            <a:r>
              <a:rPr sz="800" spc="215" dirty="0">
                <a:latin typeface="Arial MT"/>
                <a:cs typeface="Arial MT"/>
              </a:rPr>
              <a:t> </a:t>
            </a:r>
            <a:r>
              <a:rPr sz="1650" spc="-562" baseline="37878" dirty="0">
                <a:latin typeface="Arial MT"/>
                <a:cs typeface="Arial MT"/>
              </a:rPr>
              <a:t></a:t>
            </a:r>
            <a:r>
              <a:rPr sz="1650" spc="277" baseline="37878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30932" y="1995816"/>
            <a:ext cx="140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35" dirty="0">
                <a:latin typeface="Verdana"/>
                <a:cs typeface="Verdana"/>
              </a:rPr>
              <a:t>.</a:t>
            </a:r>
            <a:r>
              <a:rPr sz="1100" spc="-35" dirty="0">
                <a:latin typeface="Arial MT"/>
                <a:cs typeface="Arial MT"/>
              </a:rPr>
              <a:t>6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11087" y="1995816"/>
            <a:ext cx="218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4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3687" y="1313816"/>
            <a:ext cx="1923414" cy="139001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839469">
              <a:lnSpc>
                <a:spcPct val="100000"/>
              </a:lnSpc>
              <a:spcBef>
                <a:spcPts val="244"/>
              </a:spcBef>
              <a:tabLst>
                <a:tab pos="1158875" algn="l"/>
              </a:tabLst>
            </a:pPr>
            <a:r>
              <a:rPr sz="800" spc="-50" dirty="0">
                <a:latin typeface="Arial MT"/>
                <a:cs typeface="Arial MT"/>
              </a:rPr>
              <a:t>2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  <a:p>
            <a:pPr marR="157480" algn="r">
              <a:lnSpc>
                <a:spcPct val="100000"/>
              </a:lnSpc>
              <a:spcBef>
                <a:spcPts val="190"/>
              </a:spcBef>
            </a:pP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12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12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114" dirty="0">
                <a:latin typeface="Arial MT"/>
                <a:cs typeface="Arial MT"/>
              </a:rPr>
              <a:t> </a:t>
            </a:r>
            <a:r>
              <a:rPr sz="1650" spc="-637" baseline="37878" dirty="0">
                <a:latin typeface="Arial MT"/>
                <a:cs typeface="Arial MT"/>
              </a:rPr>
              <a:t></a:t>
            </a:r>
            <a:endParaRPr sz="1650" baseline="37878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  <a:spcBef>
                <a:spcPts val="35"/>
              </a:spcBef>
              <a:tabLst>
                <a:tab pos="452755" algn="l"/>
              </a:tabLst>
            </a:pPr>
            <a:r>
              <a:rPr sz="800" spc="-25" dirty="0">
                <a:latin typeface="Arial MT"/>
                <a:cs typeface="Arial MT"/>
              </a:rPr>
              <a:t>25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4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4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4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4</a:t>
            </a:r>
            <a:endParaRPr sz="1100">
              <a:latin typeface="Arial MT"/>
              <a:cs typeface="Arial MT"/>
            </a:endParaRPr>
          </a:p>
          <a:p>
            <a:pPr marR="157480" algn="r">
              <a:lnSpc>
                <a:spcPct val="100000"/>
              </a:lnSpc>
              <a:spcBef>
                <a:spcPts val="35"/>
              </a:spcBef>
            </a:pPr>
            <a:r>
              <a:rPr sz="800" dirty="0">
                <a:latin typeface="Arial MT"/>
                <a:cs typeface="Arial MT"/>
              </a:rPr>
              <a:t>30</a:t>
            </a:r>
            <a:r>
              <a:rPr sz="800" spc="130" dirty="0">
                <a:latin typeface="Arial MT"/>
                <a:cs typeface="Arial MT"/>
              </a:rPr>
              <a:t> </a:t>
            </a:r>
            <a:r>
              <a:rPr sz="1650" spc="-562" baseline="45454" dirty="0">
                <a:latin typeface="Arial MT"/>
                <a:cs typeface="Arial MT"/>
              </a:rPr>
              <a:t></a:t>
            </a:r>
            <a:r>
              <a:rPr sz="1650" spc="277" baseline="45454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spc="135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spc="135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spc="135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4</a:t>
            </a:r>
            <a:r>
              <a:rPr sz="1100" spc="135" dirty="0">
                <a:latin typeface="Arial MT"/>
                <a:cs typeface="Arial MT"/>
              </a:rPr>
              <a:t> </a:t>
            </a:r>
            <a:r>
              <a:rPr sz="1650" spc="-637" baseline="45454" dirty="0">
                <a:latin typeface="Arial MT"/>
                <a:cs typeface="Arial MT"/>
              </a:rPr>
              <a:t></a:t>
            </a:r>
            <a:endParaRPr sz="1650" baseline="45454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  <a:spcBef>
                <a:spcPts val="35"/>
              </a:spcBef>
              <a:tabLst>
                <a:tab pos="452755" algn="l"/>
                <a:tab pos="771525" algn="l"/>
              </a:tabLst>
            </a:pPr>
            <a:r>
              <a:rPr sz="800" spc="-25" dirty="0">
                <a:latin typeface="Arial MT"/>
                <a:cs typeface="Arial MT"/>
              </a:rPr>
              <a:t>35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	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6</a:t>
            </a:r>
            <a:endParaRPr sz="11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  <a:spcBef>
                <a:spcPts val="35"/>
              </a:spcBef>
              <a:tabLst>
                <a:tab pos="452755" algn="l"/>
              </a:tabLst>
            </a:pPr>
            <a:r>
              <a:rPr sz="800" spc="-25" dirty="0">
                <a:latin typeface="Arial MT"/>
                <a:cs typeface="Arial MT"/>
              </a:rPr>
              <a:t>40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7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7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4</a:t>
            </a:r>
            <a:endParaRPr sz="11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  <a:spcBef>
                <a:spcPts val="35"/>
              </a:spcBef>
              <a:tabLst>
                <a:tab pos="452755" algn="l"/>
              </a:tabLst>
            </a:pPr>
            <a:r>
              <a:rPr sz="800" spc="-25" dirty="0">
                <a:latin typeface="Arial MT"/>
                <a:cs typeface="Arial MT"/>
              </a:rPr>
              <a:t>45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4</a:t>
            </a:r>
            <a:endParaRPr sz="11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  <a:spcBef>
                <a:spcPts val="35"/>
              </a:spcBef>
              <a:tabLst>
                <a:tab pos="452755" algn="l"/>
              </a:tabLst>
            </a:pPr>
            <a:r>
              <a:rPr sz="800" spc="-25" dirty="0">
                <a:latin typeface="Arial MT"/>
                <a:cs typeface="Arial MT"/>
              </a:rPr>
              <a:t>50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4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66922" y="1878265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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66922" y="2127655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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66922" y="2210789"/>
            <a:ext cx="105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0" dirty="0">
                <a:latin typeface="Arial MT"/>
                <a:cs typeface="Arial MT"/>
              </a:rPr>
              <a:t>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66922" y="2299448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844" y="2861435"/>
            <a:ext cx="3581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Note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r>
              <a:rPr sz="1100" b="1" spc="4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temperature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40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what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about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low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pressure?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33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Interpretation</a:t>
            </a:r>
            <a:r>
              <a:rPr spc="100" dirty="0"/>
              <a:t> </a:t>
            </a:r>
            <a:r>
              <a:rPr dirty="0"/>
              <a:t>of</a:t>
            </a:r>
            <a:r>
              <a:rPr spc="100" dirty="0"/>
              <a:t> </a:t>
            </a:r>
            <a:r>
              <a:rPr dirty="0"/>
              <a:t>fuzzy</a:t>
            </a:r>
            <a:r>
              <a:rPr spc="100" dirty="0"/>
              <a:t> </a:t>
            </a:r>
            <a:r>
              <a:rPr spc="-10" dirty="0"/>
              <a:t>rules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495221"/>
            <a:ext cx="76809" cy="768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813255"/>
            <a:ext cx="76809" cy="768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1093594"/>
            <a:ext cx="4071620" cy="83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5080" indent="-277495">
              <a:lnSpc>
                <a:spcPct val="1479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general,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ways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interpret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→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spc="-25" dirty="0">
                <a:latin typeface="Arial MT"/>
                <a:cs typeface="Arial MT"/>
              </a:rPr>
              <a:t>as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coupled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B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1185"/>
              </a:spcBef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entails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B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34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Interpretation</a:t>
            </a:r>
            <a:r>
              <a:rPr spc="90" dirty="0"/>
              <a:t> </a:t>
            </a:r>
            <a:r>
              <a:rPr dirty="0"/>
              <a:t>as</a:t>
            </a:r>
            <a:r>
              <a:rPr spc="95" dirty="0"/>
              <a:t> </a:t>
            </a:r>
            <a:r>
              <a:rPr b="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b="0" i="1" spc="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0000"/>
                </a:solidFill>
              </a:rPr>
              <a:t>coupled</a:t>
            </a:r>
            <a:r>
              <a:rPr spc="9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with</a:t>
            </a:r>
            <a:r>
              <a:rPr spc="95" dirty="0">
                <a:solidFill>
                  <a:srgbClr val="FF0000"/>
                </a:solidFill>
              </a:rPr>
              <a:t> </a:t>
            </a:r>
            <a:r>
              <a:rPr b="0" i="1" spc="-5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32611"/>
            <a:ext cx="134620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: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→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90" dirty="0">
                <a:solidFill>
                  <a:srgbClr val="FF0000"/>
                </a:solidFill>
                <a:latin typeface="Arial MT"/>
                <a:cs typeface="Arial MT"/>
              </a:rPr>
              <a:t>T-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norm</a:t>
            </a:r>
            <a:r>
              <a:rPr sz="11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operator</a:t>
            </a:r>
            <a:r>
              <a:rPr sz="1100" spc="-1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4655" y="421003"/>
            <a:ext cx="9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60" dirty="0">
                <a:latin typeface="Arial MT"/>
                <a:cs typeface="Arial MT"/>
              </a:rPr>
              <a:t>∫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0085" y="618603"/>
            <a:ext cx="2565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Arial"/>
                <a:cs typeface="Arial"/>
              </a:rPr>
              <a:t>X</a:t>
            </a:r>
            <a:r>
              <a:rPr sz="800" i="1" spc="-120" dirty="0">
                <a:latin typeface="Arial"/>
                <a:cs typeface="Arial"/>
              </a:rPr>
              <a:t> </a:t>
            </a:r>
            <a:r>
              <a:rPr sz="800" spc="-35" dirty="0">
                <a:latin typeface="Lucida Sans Unicode"/>
                <a:cs typeface="Lucida Sans Unicode"/>
              </a:rPr>
              <a:t>×</a:t>
            </a:r>
            <a:r>
              <a:rPr sz="800" i="1" spc="-35" dirty="0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9285" y="532611"/>
            <a:ext cx="2441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spc="-335" dirty="0">
                <a:latin typeface="Lucida Sans Unicode"/>
                <a:cs typeface="Lucida Sans Unicode"/>
              </a:rPr>
              <a:t>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B</a:t>
            </a:r>
            <a:r>
              <a:rPr sz="1200" i="1" spc="-20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)|</a:t>
            </a:r>
            <a:r>
              <a:rPr sz="1200" baseline="-13888" dirty="0">
                <a:latin typeface="Lucida Sans Unicode"/>
                <a:cs typeface="Lucida Sans Unicode"/>
              </a:rPr>
              <a:t>(</a:t>
            </a:r>
            <a:r>
              <a:rPr sz="1200" i="1" baseline="-13888" dirty="0">
                <a:latin typeface="Arial"/>
                <a:cs typeface="Arial"/>
              </a:rPr>
              <a:t>x</a:t>
            </a:r>
            <a:r>
              <a:rPr sz="1200" i="1" baseline="-13888" dirty="0">
                <a:latin typeface="Sitka Text"/>
                <a:cs typeface="Sitka Text"/>
              </a:rPr>
              <a:t>,</a:t>
            </a:r>
            <a:r>
              <a:rPr sz="1200" i="1" baseline="-13888" dirty="0">
                <a:latin typeface="Arial"/>
                <a:cs typeface="Arial"/>
              </a:rPr>
              <a:t>y</a:t>
            </a:r>
            <a:r>
              <a:rPr sz="1200" i="1" spc="-209" baseline="-13888" dirty="0">
                <a:latin typeface="Arial"/>
                <a:cs typeface="Arial"/>
              </a:rPr>
              <a:t> </a:t>
            </a:r>
            <a:r>
              <a:rPr sz="1200" spc="97" baseline="-13888" dirty="0">
                <a:latin typeface="Lucida Sans Unicode"/>
                <a:cs typeface="Lucida Sans Unicode"/>
              </a:rPr>
              <a:t>)</a:t>
            </a:r>
            <a:r>
              <a:rPr sz="1200" spc="165" baseline="-13888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;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35" dirty="0">
                <a:latin typeface="Lucida Sans Unicode"/>
                <a:cs typeface="Lucida Sans Unicode"/>
              </a:rPr>
              <a:t>∗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called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444" y="942947"/>
            <a:ext cx="3007995" cy="12458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1100" b="1" spc="-80" dirty="0">
                <a:latin typeface="Arial"/>
                <a:cs typeface="Arial"/>
              </a:rPr>
              <a:t>T-</a:t>
            </a:r>
            <a:r>
              <a:rPr sz="1100" b="1" dirty="0">
                <a:latin typeface="Arial"/>
                <a:cs typeface="Arial"/>
              </a:rPr>
              <a:t>norm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operator</a:t>
            </a:r>
            <a:endParaRPr sz="1100">
              <a:latin typeface="Arial"/>
              <a:cs typeface="Arial"/>
            </a:endParaRPr>
          </a:p>
          <a:p>
            <a:pPr marL="38100" marR="30480">
              <a:lnSpc>
                <a:spcPct val="145600"/>
              </a:lnSpc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most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frequently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T-</a:t>
            </a:r>
            <a:r>
              <a:rPr sz="1100" dirty="0">
                <a:latin typeface="Arial MT"/>
                <a:cs typeface="Arial MT"/>
              </a:rPr>
              <a:t>norm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operators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are: </a:t>
            </a:r>
            <a:r>
              <a:rPr sz="1100" b="1" spc="-10" dirty="0">
                <a:latin typeface="Arial"/>
                <a:cs typeface="Arial"/>
              </a:rPr>
              <a:t>Minimum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T</a:t>
            </a:r>
            <a:r>
              <a:rPr sz="1200" i="1" spc="-15" baseline="-13888" dirty="0">
                <a:latin typeface="Arial"/>
                <a:cs typeface="Arial"/>
              </a:rPr>
              <a:t>min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10" dirty="0">
                <a:latin typeface="Verdana"/>
                <a:cs typeface="Verdana"/>
              </a:rPr>
              <a:t>,</a:t>
            </a:r>
            <a:r>
              <a:rPr sz="1100" i="1" spc="-195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min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10" dirty="0">
                <a:latin typeface="Verdana"/>
                <a:cs typeface="Verdana"/>
              </a:rPr>
              <a:t>,</a:t>
            </a:r>
            <a:r>
              <a:rPr sz="1100" i="1" spc="-195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∧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b </a:t>
            </a:r>
            <a:r>
              <a:rPr sz="1100" b="1" dirty="0">
                <a:latin typeface="Arial"/>
                <a:cs typeface="Arial"/>
              </a:rPr>
              <a:t>Algebric </a:t>
            </a:r>
            <a:r>
              <a:rPr sz="1100" b="1" spc="-10" dirty="0">
                <a:latin typeface="Arial"/>
                <a:cs typeface="Arial"/>
              </a:rPr>
              <a:t>product</a:t>
            </a:r>
            <a:r>
              <a:rPr sz="1100" b="1" dirty="0">
                <a:latin typeface="Arial"/>
                <a:cs typeface="Arial"/>
              </a:rPr>
              <a:t> :</a:t>
            </a:r>
            <a:r>
              <a:rPr sz="1100" b="1" spc="7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200" i="1" spc="-30" baseline="-10416" dirty="0">
                <a:latin typeface="Arial"/>
                <a:cs typeface="Arial"/>
              </a:rPr>
              <a:t>ap</a:t>
            </a:r>
            <a:r>
              <a:rPr sz="1200" i="1" spc="-232" baseline="-10416" dirty="0">
                <a:latin typeface="Arial"/>
                <a:cs typeface="Arial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ab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1100" b="1" spc="-10" dirty="0">
                <a:latin typeface="Arial"/>
                <a:cs typeface="Arial"/>
              </a:rPr>
              <a:t>Bounded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product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r>
              <a:rPr sz="1100" b="1" spc="7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200" i="1" spc="-30" baseline="-13888" dirty="0">
                <a:latin typeface="Arial"/>
                <a:cs typeface="Arial"/>
              </a:rPr>
              <a:t>bp</a:t>
            </a:r>
            <a:r>
              <a:rPr sz="1200" i="1" spc="-225" baseline="-13888" dirty="0">
                <a:latin typeface="Arial"/>
                <a:cs typeface="Arial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∨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1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3519" y="2136951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0" dirty="0">
                <a:latin typeface="Arial MT"/>
                <a:cs typeface="Arial MT"/>
              </a:rPr>
              <a:t>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3519" y="2261640"/>
            <a:ext cx="148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80" dirty="0">
                <a:latin typeface="Arial MT"/>
                <a:cs typeface="Arial MT"/>
              </a:rPr>
              <a:t>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444" y="2420974"/>
            <a:ext cx="1794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678305" algn="l"/>
              </a:tabLst>
            </a:pPr>
            <a:r>
              <a:rPr sz="1100" b="1" dirty="0">
                <a:latin typeface="Arial"/>
                <a:cs typeface="Arial"/>
              </a:rPr>
              <a:t>Drastic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product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i="1" baseline="-13888" dirty="0">
                <a:latin typeface="Arial"/>
                <a:cs typeface="Arial"/>
              </a:rPr>
              <a:t>dp</a:t>
            </a:r>
            <a:r>
              <a:rPr sz="1200" i="1" spc="195" baseline="-13888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=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8119" y="2511030"/>
            <a:ext cx="278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</a:t>
            </a:r>
            <a:r>
              <a:rPr sz="1650" spc="-37" baseline="-32828" dirty="0">
                <a:latin typeface="Arial MT"/>
                <a:cs typeface="Arial MT"/>
              </a:rPr>
              <a:t>0</a:t>
            </a:r>
            <a:endParaRPr sz="1650" baseline="-32828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8411" y="2248673"/>
            <a:ext cx="927735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74295" algn="r">
              <a:lnSpc>
                <a:spcPct val="100000"/>
              </a:lnSpc>
              <a:spcBef>
                <a:spcPts val="90"/>
              </a:spcBef>
              <a:tabLst>
                <a:tab pos="205104" algn="l"/>
                <a:tab pos="489584" algn="l"/>
              </a:tabLst>
            </a:pPr>
            <a:r>
              <a:rPr sz="1100" i="1" spc="-50" dirty="0">
                <a:latin typeface="Arial"/>
                <a:cs typeface="Arial"/>
              </a:rPr>
              <a:t>a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if</a:t>
            </a:r>
            <a:r>
              <a:rPr sz="1100" i="1" dirty="0">
                <a:latin typeface="Arial"/>
                <a:cs typeface="Arial"/>
              </a:rPr>
              <a:t>	b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  <a:p>
            <a:pPr marR="76200" algn="r">
              <a:lnSpc>
                <a:spcPct val="100000"/>
              </a:lnSpc>
              <a:spcBef>
                <a:spcPts val="35"/>
              </a:spcBef>
              <a:tabLst>
                <a:tab pos="285750" algn="l"/>
              </a:tabLst>
            </a:pPr>
            <a:r>
              <a:rPr sz="1100" i="1" spc="-25" dirty="0">
                <a:latin typeface="Arial"/>
                <a:cs typeface="Arial"/>
              </a:rPr>
              <a:t>if</a:t>
            </a:r>
            <a:r>
              <a:rPr sz="1100" i="1" dirty="0">
                <a:latin typeface="Arial"/>
                <a:cs typeface="Arial"/>
              </a:rPr>
              <a:t>	a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  <a:p>
            <a:pPr marL="217804">
              <a:lnSpc>
                <a:spcPct val="100000"/>
              </a:lnSpc>
              <a:spcBef>
                <a:spcPts val="35"/>
              </a:spcBef>
              <a:tabLst>
                <a:tab pos="433070" algn="l"/>
              </a:tabLst>
            </a:pPr>
            <a:r>
              <a:rPr sz="1100" i="1" spc="-25" dirty="0">
                <a:latin typeface="Arial"/>
                <a:cs typeface="Arial"/>
              </a:rPr>
              <a:t>if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-60" dirty="0">
                <a:latin typeface="Arial"/>
                <a:cs typeface="Arial"/>
              </a:rPr>
              <a:t>a</a:t>
            </a:r>
            <a:r>
              <a:rPr sz="1100" i="1" spc="-6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&lt;</a:t>
            </a:r>
            <a:r>
              <a:rPr sz="1100" i="1" spc="-80" dirty="0">
                <a:latin typeface="Verdana"/>
                <a:cs typeface="Verdana"/>
              </a:rPr>
              <a:t> </a:t>
            </a:r>
            <a:r>
              <a:rPr sz="1100" spc="-50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444" y="2872021"/>
            <a:ext cx="42633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Here,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 = </a:t>
            </a:r>
            <a:r>
              <a:rPr sz="1000" i="1" dirty="0">
                <a:latin typeface="Verdana"/>
                <a:cs typeface="Verdana"/>
              </a:rPr>
              <a:t>µ</a:t>
            </a:r>
            <a:r>
              <a:rPr sz="1050" i="1" baseline="-11904" dirty="0">
                <a:latin typeface="Arial"/>
                <a:cs typeface="Arial"/>
              </a:rPr>
              <a:t>A</a:t>
            </a:r>
            <a:r>
              <a:rPr sz="1000" dirty="0">
                <a:latin typeface="Lucida Sans Unicode"/>
                <a:cs typeface="Lucida Sans Unicode"/>
              </a:rPr>
              <a:t>(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spc="55" dirty="0">
                <a:latin typeface="Lucida Sans Unicode"/>
                <a:cs typeface="Lucida Sans Unicode"/>
              </a:rPr>
              <a:t>)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 = </a:t>
            </a:r>
            <a:r>
              <a:rPr sz="1000" i="1" spc="-25" dirty="0">
                <a:latin typeface="Verdana"/>
                <a:cs typeface="Verdana"/>
              </a:rPr>
              <a:t>µ</a:t>
            </a:r>
            <a:r>
              <a:rPr sz="1050" i="1" spc="-37" baseline="-11904" dirty="0">
                <a:latin typeface="Arial"/>
                <a:cs typeface="Arial"/>
              </a:rPr>
              <a:t>B</a:t>
            </a:r>
            <a:r>
              <a:rPr sz="1050" i="1" spc="-172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(</a:t>
            </a:r>
            <a:r>
              <a:rPr sz="1000" i="1" dirty="0">
                <a:latin typeface="Arial"/>
                <a:cs typeface="Arial"/>
              </a:rPr>
              <a:t>y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)</a:t>
            </a:r>
            <a:r>
              <a:rPr sz="1000" dirty="0">
                <a:latin typeface="Arial MT"/>
                <a:cs typeface="Arial MT"/>
              </a:rPr>
              <a:t>.</a:t>
            </a:r>
            <a:r>
              <a:rPr sz="1000" spc="65" dirty="0">
                <a:latin typeface="Arial MT"/>
                <a:cs typeface="Arial MT"/>
              </a:rPr>
              <a:t> </a:t>
            </a:r>
            <a:r>
              <a:rPr sz="1000" i="1" spc="-30" dirty="0">
                <a:latin typeface="Arial"/>
                <a:cs typeface="Arial"/>
              </a:rPr>
              <a:t>T</a:t>
            </a:r>
            <a:r>
              <a:rPr sz="1050" spc="-44" baseline="-11904" dirty="0">
                <a:latin typeface="Lucida Sans Unicode"/>
                <a:cs typeface="Lucida Sans Unicode"/>
              </a:rPr>
              <a:t>∗</a:t>
            </a:r>
            <a:r>
              <a:rPr sz="1050" spc="165" baseline="-11904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called the function of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85" dirty="0">
                <a:latin typeface="Arial MT"/>
                <a:cs typeface="Arial MT"/>
              </a:rPr>
              <a:t>T-</a:t>
            </a:r>
            <a:r>
              <a:rPr sz="1000" dirty="0">
                <a:latin typeface="Arial MT"/>
                <a:cs typeface="Arial MT"/>
              </a:rPr>
              <a:t>norm </a:t>
            </a:r>
            <a:r>
              <a:rPr sz="1000" spc="-10" dirty="0">
                <a:latin typeface="Arial MT"/>
                <a:cs typeface="Arial MT"/>
              </a:rPr>
              <a:t>operator.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35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Interpretation</a:t>
            </a:r>
            <a:r>
              <a:rPr spc="90" dirty="0"/>
              <a:t> </a:t>
            </a:r>
            <a:r>
              <a:rPr dirty="0"/>
              <a:t>as</a:t>
            </a:r>
            <a:r>
              <a:rPr spc="95" dirty="0"/>
              <a:t> </a:t>
            </a:r>
            <a:r>
              <a:rPr dirty="0">
                <a:solidFill>
                  <a:srgbClr val="FF0000"/>
                </a:solidFill>
              </a:rPr>
              <a:t>A</a:t>
            </a:r>
            <a:r>
              <a:rPr spc="9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coupled</a:t>
            </a:r>
            <a:r>
              <a:rPr spc="9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with</a:t>
            </a:r>
            <a:r>
              <a:rPr spc="95" dirty="0">
                <a:solidFill>
                  <a:srgbClr val="FF0000"/>
                </a:solidFill>
              </a:rPr>
              <a:t> </a:t>
            </a:r>
            <a:r>
              <a:rPr spc="-5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1200275"/>
            <a:ext cx="4407535" cy="7804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Based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T-</a:t>
            </a:r>
            <a:r>
              <a:rPr sz="1100" dirty="0">
                <a:latin typeface="Arial MT"/>
                <a:cs typeface="Arial MT"/>
              </a:rPr>
              <a:t>norm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operator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above,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automatically </a:t>
            </a:r>
            <a:r>
              <a:rPr sz="1100" dirty="0">
                <a:latin typeface="Arial MT"/>
                <a:cs typeface="Arial MT"/>
              </a:rPr>
              <a:t>define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: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→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two-dimentional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MF:</a:t>
            </a:r>
            <a:endParaRPr sz="1100">
              <a:latin typeface="Arial MT"/>
              <a:cs typeface="Arial MT"/>
            </a:endParaRPr>
          </a:p>
          <a:p>
            <a:pPr marL="38100" marR="174625">
              <a:lnSpc>
                <a:spcPct val="102600"/>
              </a:lnSpc>
              <a:spcBef>
                <a:spcPts val="570"/>
              </a:spcBef>
            </a:pP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i="1" spc="-44" baseline="-13888" dirty="0">
                <a:latin typeface="Arial"/>
                <a:cs typeface="Arial"/>
              </a:rPr>
              <a:t>R</a:t>
            </a:r>
            <a:r>
              <a:rPr sz="1200" i="1" spc="-195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-14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)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B</a:t>
            </a:r>
            <a:r>
              <a:rPr sz="1200" i="1" spc="-195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))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-150" dirty="0">
                <a:latin typeface="Arial"/>
                <a:cs typeface="Arial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Arial"/>
                <a:cs typeface="Arial"/>
              </a:rPr>
              <a:t>b</a:t>
            </a:r>
            <a:r>
              <a:rPr sz="1100" spc="-20" dirty="0">
                <a:latin typeface="Arial MT"/>
                <a:cs typeface="Arial MT"/>
              </a:rPr>
              <a:t>=</a:t>
            </a:r>
            <a:r>
              <a:rPr sz="1100" i="1" spc="-20" dirty="0">
                <a:latin typeface="Verdana"/>
                <a:cs typeface="Verdana"/>
              </a:rPr>
              <a:t>µ</a:t>
            </a:r>
            <a:r>
              <a:rPr sz="1200" i="1" spc="-30" baseline="-13888" dirty="0">
                <a:latin typeface="Arial"/>
                <a:cs typeface="Arial"/>
              </a:rPr>
              <a:t>B</a:t>
            </a:r>
            <a:r>
              <a:rPr sz="1200" i="1" spc="-195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185" dirty="0">
                <a:latin typeface="Arial"/>
                <a:cs typeface="Arial"/>
              </a:rPr>
              <a:t> </a:t>
            </a:r>
            <a:r>
              <a:rPr sz="1100" spc="-25" dirty="0">
                <a:latin typeface="Arial MT"/>
                <a:cs typeface="Arial MT"/>
              </a:rPr>
              <a:t>is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implication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function.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36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Interpretation</a:t>
            </a:r>
            <a:r>
              <a:rPr spc="90" dirty="0"/>
              <a:t> </a:t>
            </a:r>
            <a:r>
              <a:rPr dirty="0"/>
              <a:t>as</a:t>
            </a:r>
            <a:r>
              <a:rPr spc="95" dirty="0"/>
              <a:t> </a:t>
            </a:r>
            <a:r>
              <a:rPr dirty="0">
                <a:solidFill>
                  <a:srgbClr val="FF0000"/>
                </a:solidFill>
              </a:rPr>
              <a:t>A</a:t>
            </a:r>
            <a:r>
              <a:rPr spc="9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coupled</a:t>
            </a:r>
            <a:r>
              <a:rPr spc="9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with</a:t>
            </a:r>
            <a:r>
              <a:rPr spc="95" dirty="0">
                <a:solidFill>
                  <a:srgbClr val="FF0000"/>
                </a:solidFill>
              </a:rPr>
              <a:t> </a:t>
            </a:r>
            <a:r>
              <a:rPr spc="-5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879575"/>
            <a:ext cx="2806700" cy="471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few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implications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: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→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00" b="1" dirty="0">
                <a:latin typeface="Arial"/>
                <a:cs typeface="Arial"/>
              </a:rPr>
              <a:t>Min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operator: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869" y="1461832"/>
            <a:ext cx="1098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44" y="1403729"/>
            <a:ext cx="90931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3204" algn="l"/>
              </a:tabLst>
            </a:pPr>
            <a:r>
              <a:rPr sz="1100" i="1" spc="-50" dirty="0">
                <a:latin typeface="Arial"/>
                <a:cs typeface="Arial"/>
              </a:rPr>
              <a:t>R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8258" y="1292122"/>
            <a:ext cx="9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60" dirty="0">
                <a:latin typeface="Arial MT"/>
                <a:cs typeface="Arial MT"/>
              </a:rPr>
              <a:t>∫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3675" y="1489708"/>
            <a:ext cx="2565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Arial"/>
                <a:cs typeface="Arial"/>
              </a:rPr>
              <a:t>X</a:t>
            </a:r>
            <a:r>
              <a:rPr sz="800" i="1" spc="-120" dirty="0">
                <a:latin typeface="Arial"/>
                <a:cs typeface="Arial"/>
              </a:rPr>
              <a:t> </a:t>
            </a:r>
            <a:r>
              <a:rPr sz="800" spc="-35" dirty="0">
                <a:latin typeface="Lucida Sans Unicode"/>
                <a:cs typeface="Lucida Sans Unicode"/>
              </a:rPr>
              <a:t>×</a:t>
            </a:r>
            <a:r>
              <a:rPr sz="800" i="1" spc="-35" dirty="0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8287" y="1403729"/>
            <a:ext cx="1397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84275" algn="l"/>
              </a:tabLst>
            </a:pPr>
            <a:r>
              <a:rPr sz="1100" i="1" dirty="0">
                <a:latin typeface="Verdana"/>
                <a:cs typeface="Verdana"/>
              </a:rPr>
              <a:t>µ</a:t>
            </a:r>
            <a:r>
              <a:rPr sz="1100" i="1" spc="195" dirty="0">
                <a:latin typeface="Verdana"/>
                <a:cs typeface="Verdan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∧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100" i="1" spc="229" dirty="0">
                <a:latin typeface="Verdana"/>
                <a:cs typeface="Verdan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)|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1777" y="1469249"/>
            <a:ext cx="14770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3715" algn="l"/>
                <a:tab pos="821055" algn="l"/>
                <a:tab pos="1300480" algn="l"/>
              </a:tabLst>
            </a:pPr>
            <a:r>
              <a:rPr sz="800" i="1" spc="-50" dirty="0">
                <a:latin typeface="Arial"/>
                <a:cs typeface="Arial"/>
              </a:rPr>
              <a:t>A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B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spc="20" dirty="0">
                <a:latin typeface="Lucida Sans Unicode"/>
                <a:cs typeface="Lucida Sans Unicode"/>
              </a:rPr>
              <a:t>(</a:t>
            </a:r>
            <a:r>
              <a:rPr sz="800" i="1" spc="20" dirty="0">
                <a:latin typeface="Arial"/>
                <a:cs typeface="Arial"/>
              </a:rPr>
              <a:t>x</a:t>
            </a:r>
            <a:r>
              <a:rPr sz="800" i="1" spc="20" dirty="0">
                <a:latin typeface="Sitka Text"/>
                <a:cs typeface="Sitka Text"/>
              </a:rPr>
              <a:t>,</a:t>
            </a:r>
            <a:r>
              <a:rPr sz="800" i="1" spc="20" dirty="0">
                <a:latin typeface="Arial"/>
                <a:cs typeface="Arial"/>
              </a:rPr>
              <a:t>y</a:t>
            </a:r>
            <a:r>
              <a:rPr sz="800" i="1" spc="-105" dirty="0">
                <a:latin typeface="Arial"/>
                <a:cs typeface="Arial"/>
              </a:rPr>
              <a:t> </a:t>
            </a:r>
            <a:r>
              <a:rPr sz="800" spc="15" dirty="0">
                <a:latin typeface="Lucida Sans Unicode"/>
                <a:cs typeface="Lucida Sans Unicode"/>
              </a:rPr>
              <a:t>)</a:t>
            </a:r>
            <a:r>
              <a:rPr sz="800" dirty="0">
                <a:latin typeface="Lucida Sans Unicode"/>
                <a:cs typeface="Lucida Sans Unicode"/>
              </a:rPr>
              <a:t>	</a:t>
            </a:r>
            <a:r>
              <a:rPr sz="800" i="1" spc="-25" dirty="0">
                <a:latin typeface="Arial"/>
                <a:cs typeface="Arial"/>
              </a:rPr>
              <a:t>min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1274" y="1403729"/>
            <a:ext cx="8464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95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∧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44" y="1575802"/>
            <a:ext cx="3209290" cy="471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[Mamdani</a:t>
            </a:r>
            <a:r>
              <a:rPr sz="1100" b="1" spc="-6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rule]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00" b="1" dirty="0">
                <a:latin typeface="Arial"/>
                <a:cs typeface="Arial"/>
              </a:rPr>
              <a:t>Algebric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product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operator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444" y="2099956"/>
            <a:ext cx="9893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200" i="1" baseline="-10416" dirty="0">
                <a:latin typeface="Arial"/>
                <a:cs typeface="Arial"/>
              </a:rPr>
              <a:t>ap</a:t>
            </a:r>
            <a:r>
              <a:rPr sz="1200" i="1" spc="16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7353" y="1988348"/>
            <a:ext cx="9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60" dirty="0">
                <a:latin typeface="Arial MT"/>
                <a:cs typeface="Arial MT"/>
              </a:rPr>
              <a:t>∫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2784" y="2185935"/>
            <a:ext cx="2565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Arial"/>
                <a:cs typeface="Arial"/>
              </a:rPr>
              <a:t>X</a:t>
            </a:r>
            <a:r>
              <a:rPr sz="800" i="1" spc="-120" dirty="0">
                <a:latin typeface="Arial"/>
                <a:cs typeface="Arial"/>
              </a:rPr>
              <a:t> </a:t>
            </a:r>
            <a:r>
              <a:rPr sz="800" spc="-35" dirty="0">
                <a:latin typeface="Lucida Sans Unicode"/>
                <a:cs typeface="Lucida Sans Unicode"/>
              </a:rPr>
              <a:t>×</a:t>
            </a:r>
            <a:r>
              <a:rPr sz="800" i="1" spc="-35" dirty="0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1996" y="2099956"/>
            <a:ext cx="853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)</a:t>
            </a:r>
            <a:r>
              <a:rPr sz="1100" i="1" spc="-30" dirty="0">
                <a:latin typeface="Verdana"/>
                <a:cs typeface="Verdana"/>
              </a:rPr>
              <a:t>.µ</a:t>
            </a:r>
            <a:r>
              <a:rPr sz="1200" i="1" spc="-44" baseline="-13888" dirty="0">
                <a:latin typeface="Arial"/>
                <a:cs typeface="Arial"/>
              </a:rPr>
              <a:t>B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)|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94445" y="2165475"/>
            <a:ext cx="6178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1490" algn="l"/>
              </a:tabLst>
            </a:pPr>
            <a:r>
              <a:rPr sz="800" spc="20" dirty="0">
                <a:latin typeface="Lucida Sans Unicode"/>
                <a:cs typeface="Lucida Sans Unicode"/>
              </a:rPr>
              <a:t>(</a:t>
            </a:r>
            <a:r>
              <a:rPr sz="800" i="1" spc="20" dirty="0">
                <a:latin typeface="Arial"/>
                <a:cs typeface="Arial"/>
              </a:rPr>
              <a:t>x</a:t>
            </a:r>
            <a:r>
              <a:rPr sz="800" i="1" spc="20" dirty="0">
                <a:latin typeface="Sitka Text"/>
                <a:cs typeface="Sitka Text"/>
              </a:rPr>
              <a:t>,</a:t>
            </a:r>
            <a:r>
              <a:rPr sz="800" i="1" spc="20" dirty="0">
                <a:latin typeface="Arial"/>
                <a:cs typeface="Arial"/>
              </a:rPr>
              <a:t>y</a:t>
            </a:r>
            <a:r>
              <a:rPr sz="800" i="1" spc="-105" dirty="0">
                <a:latin typeface="Arial"/>
                <a:cs typeface="Arial"/>
              </a:rPr>
              <a:t> </a:t>
            </a:r>
            <a:r>
              <a:rPr sz="800" spc="15" dirty="0">
                <a:latin typeface="Lucida Sans Unicode"/>
                <a:cs typeface="Lucida Sans Unicode"/>
              </a:rPr>
              <a:t>)</a:t>
            </a:r>
            <a:r>
              <a:rPr sz="800" dirty="0">
                <a:latin typeface="Lucida Sans Unicode"/>
                <a:cs typeface="Lucida Sans Unicode"/>
              </a:rPr>
              <a:t>	</a:t>
            </a:r>
            <a:r>
              <a:rPr sz="1200" i="1" spc="-37" baseline="3472" dirty="0">
                <a:latin typeface="Arial"/>
                <a:cs typeface="Arial"/>
              </a:rPr>
              <a:t>ap</a:t>
            </a:r>
            <a:endParaRPr sz="1200" baseline="3472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73667" y="2099956"/>
            <a:ext cx="10140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or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185" dirty="0">
                <a:latin typeface="Arial"/>
                <a:cs typeface="Arial"/>
              </a:rPr>
              <a:t> 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95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ab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24354" y="2272028"/>
            <a:ext cx="8629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[Larsen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rule]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37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Product</a:t>
            </a:r>
            <a:r>
              <a:rPr spc="100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944" y="660626"/>
            <a:ext cx="2789555" cy="14541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700"/>
              </a:spcBef>
            </a:pPr>
            <a:r>
              <a:rPr sz="1100" b="1" spc="-10" dirty="0">
                <a:latin typeface="Arial"/>
                <a:cs typeface="Arial"/>
              </a:rPr>
              <a:t>Bounded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product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operator</a:t>
            </a:r>
            <a:endParaRPr sz="11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605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200" i="1" baseline="-13888" dirty="0">
                <a:latin typeface="Arial"/>
                <a:cs typeface="Arial"/>
              </a:rPr>
              <a:t>bp</a:t>
            </a:r>
            <a:r>
              <a:rPr sz="1200" i="1" spc="240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650" spc="150" baseline="45454" dirty="0">
                <a:latin typeface="Arial MT"/>
                <a:cs typeface="Arial MT"/>
              </a:rPr>
              <a:t>∫</a:t>
            </a:r>
            <a:r>
              <a:rPr sz="1200" i="1" spc="150" baseline="-27777" dirty="0">
                <a:latin typeface="Arial"/>
                <a:cs typeface="Arial"/>
              </a:rPr>
              <a:t>X</a:t>
            </a:r>
            <a:r>
              <a:rPr sz="1200" i="1" spc="-187" baseline="-27777" dirty="0">
                <a:latin typeface="Arial"/>
                <a:cs typeface="Arial"/>
              </a:rPr>
              <a:t> </a:t>
            </a:r>
            <a:r>
              <a:rPr sz="1200" baseline="-27777" dirty="0">
                <a:latin typeface="Lucida Sans Unicode"/>
                <a:cs typeface="Lucida Sans Unicode"/>
              </a:rPr>
              <a:t>×</a:t>
            </a:r>
            <a:r>
              <a:rPr sz="1200" i="1" baseline="-27777" dirty="0">
                <a:latin typeface="Arial"/>
                <a:cs typeface="Arial"/>
              </a:rPr>
              <a:t>Y</a:t>
            </a:r>
            <a:r>
              <a:rPr sz="1200" i="1" spc="195" baseline="-27777" dirty="0">
                <a:latin typeface="Arial"/>
                <a:cs typeface="Arial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⊙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B</a:t>
            </a:r>
            <a:r>
              <a:rPr sz="1200" i="1" spc="-20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)|</a:t>
            </a:r>
            <a:r>
              <a:rPr sz="1200" baseline="-13888" dirty="0">
                <a:latin typeface="Lucida Sans Unicode"/>
                <a:cs typeface="Lucida Sans Unicode"/>
              </a:rPr>
              <a:t>(</a:t>
            </a:r>
            <a:r>
              <a:rPr sz="1200" i="1" baseline="-13888" dirty="0">
                <a:latin typeface="Arial"/>
                <a:cs typeface="Arial"/>
              </a:rPr>
              <a:t>x</a:t>
            </a:r>
            <a:r>
              <a:rPr sz="1200" i="1" baseline="-13888" dirty="0">
                <a:latin typeface="Sitka Text"/>
                <a:cs typeface="Sitka Text"/>
              </a:rPr>
              <a:t>,</a:t>
            </a:r>
            <a:r>
              <a:rPr sz="1200" i="1" baseline="-13888" dirty="0">
                <a:latin typeface="Arial"/>
                <a:cs typeface="Arial"/>
              </a:rPr>
              <a:t>y</a:t>
            </a:r>
            <a:r>
              <a:rPr sz="1200" i="1" spc="-217" baseline="-13888" dirty="0">
                <a:latin typeface="Arial"/>
                <a:cs typeface="Arial"/>
              </a:rPr>
              <a:t> </a:t>
            </a:r>
            <a:r>
              <a:rPr sz="1200" spc="97" baseline="-13888" dirty="0">
                <a:latin typeface="Lucida Sans Unicode"/>
                <a:cs typeface="Lucida Sans Unicode"/>
              </a:rPr>
              <a:t>)</a:t>
            </a:r>
            <a:r>
              <a:rPr sz="1200" spc="157" baseline="-13888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  <a:p>
            <a:pPr marL="100965">
              <a:lnSpc>
                <a:spcPct val="100000"/>
              </a:lnSpc>
              <a:spcBef>
                <a:spcPts val="35"/>
              </a:spcBef>
            </a:pPr>
            <a:r>
              <a:rPr sz="1650" spc="150" baseline="45454" dirty="0">
                <a:latin typeface="Arial MT"/>
                <a:cs typeface="Arial MT"/>
              </a:rPr>
              <a:t>∫</a:t>
            </a:r>
            <a:r>
              <a:rPr sz="1200" i="1" spc="150" baseline="-27777" dirty="0">
                <a:latin typeface="Arial"/>
                <a:cs typeface="Arial"/>
              </a:rPr>
              <a:t>X</a:t>
            </a:r>
            <a:r>
              <a:rPr sz="1200" i="1" spc="-172" baseline="-27777" dirty="0">
                <a:latin typeface="Arial"/>
                <a:cs typeface="Arial"/>
              </a:rPr>
              <a:t> </a:t>
            </a:r>
            <a:r>
              <a:rPr sz="1200" baseline="-27777" dirty="0">
                <a:latin typeface="Lucida Sans Unicode"/>
                <a:cs typeface="Lucida Sans Unicode"/>
              </a:rPr>
              <a:t>×</a:t>
            </a:r>
            <a:r>
              <a:rPr sz="1200" i="1" baseline="-27777" dirty="0">
                <a:latin typeface="Arial"/>
                <a:cs typeface="Arial"/>
              </a:rPr>
              <a:t>Y</a:t>
            </a:r>
            <a:r>
              <a:rPr sz="1200" i="1" spc="232" baseline="-27777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∨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B</a:t>
            </a:r>
            <a:r>
              <a:rPr sz="1200" i="1" spc="-195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dirty="0">
                <a:latin typeface="Lucida Sans Unicode"/>
                <a:cs typeface="Lucida Sans Unicode"/>
              </a:rPr>
              <a:t>)|</a:t>
            </a:r>
            <a:r>
              <a:rPr sz="1200" baseline="-13888" dirty="0">
                <a:latin typeface="Lucida Sans Unicode"/>
                <a:cs typeface="Lucida Sans Unicode"/>
              </a:rPr>
              <a:t>(</a:t>
            </a:r>
            <a:r>
              <a:rPr sz="1200" i="1" baseline="-13888" dirty="0">
                <a:latin typeface="Arial"/>
                <a:cs typeface="Arial"/>
              </a:rPr>
              <a:t>x</a:t>
            </a:r>
            <a:r>
              <a:rPr sz="1200" i="1" baseline="-13888" dirty="0">
                <a:latin typeface="Sitka Text"/>
                <a:cs typeface="Sitka Text"/>
              </a:rPr>
              <a:t>,</a:t>
            </a:r>
            <a:r>
              <a:rPr sz="1200" i="1" baseline="-13888" dirty="0">
                <a:latin typeface="Arial"/>
                <a:cs typeface="Arial"/>
              </a:rPr>
              <a:t>y</a:t>
            </a:r>
            <a:r>
              <a:rPr sz="1200" i="1" spc="-209" baseline="-13888" dirty="0">
                <a:latin typeface="Arial"/>
                <a:cs typeface="Arial"/>
              </a:rPr>
              <a:t> </a:t>
            </a:r>
            <a:r>
              <a:rPr sz="1200" spc="22" baseline="-13888" dirty="0">
                <a:latin typeface="Lucida Sans Unicode"/>
                <a:cs typeface="Lucida Sans Unicode"/>
              </a:rPr>
              <a:t>)</a:t>
            </a:r>
            <a:endParaRPr sz="1200" baseline="-13888">
              <a:latin typeface="Lucida Sans Unicode"/>
              <a:cs typeface="Lucida Sans Unicode"/>
            </a:endParaRPr>
          </a:p>
          <a:p>
            <a:pPr marL="101600">
              <a:lnSpc>
                <a:spcPct val="100000"/>
              </a:lnSpc>
              <a:spcBef>
                <a:spcPts val="600"/>
              </a:spcBef>
            </a:pPr>
            <a:r>
              <a:rPr sz="1100" dirty="0">
                <a:latin typeface="Arial MT"/>
                <a:cs typeface="Arial MT"/>
              </a:rPr>
              <a:t>or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200" i="1" baseline="-13888" dirty="0">
                <a:latin typeface="Arial"/>
                <a:cs typeface="Arial"/>
              </a:rPr>
              <a:t>bp</a:t>
            </a:r>
            <a:r>
              <a:rPr sz="1200" i="1" spc="225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∨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1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101600">
              <a:lnSpc>
                <a:spcPct val="100000"/>
              </a:lnSpc>
              <a:spcBef>
                <a:spcPts val="1455"/>
              </a:spcBef>
            </a:pPr>
            <a:r>
              <a:rPr sz="1100" b="1" dirty="0">
                <a:latin typeface="Arial"/>
                <a:cs typeface="Arial"/>
              </a:rPr>
              <a:t>Drastic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product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operator</a:t>
            </a:r>
            <a:endParaRPr sz="11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200" i="1" baseline="-13888" dirty="0">
                <a:latin typeface="Arial"/>
                <a:cs typeface="Arial"/>
              </a:rPr>
              <a:t>dp</a:t>
            </a:r>
            <a:r>
              <a:rPr sz="1200" i="1" spc="24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650" spc="150" baseline="45454" dirty="0">
                <a:latin typeface="Arial MT"/>
                <a:cs typeface="Arial MT"/>
              </a:rPr>
              <a:t>∫</a:t>
            </a:r>
            <a:r>
              <a:rPr sz="1200" i="1" spc="150" baseline="-27777" dirty="0">
                <a:latin typeface="Arial"/>
                <a:cs typeface="Arial"/>
              </a:rPr>
              <a:t>X</a:t>
            </a:r>
            <a:r>
              <a:rPr sz="1200" i="1" spc="-179" baseline="-27777" dirty="0">
                <a:latin typeface="Arial"/>
                <a:cs typeface="Arial"/>
              </a:rPr>
              <a:t> </a:t>
            </a:r>
            <a:r>
              <a:rPr sz="1200" baseline="-27777" dirty="0">
                <a:latin typeface="Lucida Sans Unicode"/>
                <a:cs typeface="Lucida Sans Unicode"/>
              </a:rPr>
              <a:t>×</a:t>
            </a:r>
            <a:r>
              <a:rPr sz="1200" i="1" baseline="-27777" dirty="0">
                <a:latin typeface="Arial"/>
                <a:cs typeface="Arial"/>
              </a:rPr>
              <a:t>Y</a:t>
            </a:r>
            <a:r>
              <a:rPr sz="1200" i="1" spc="195" baseline="-27777" dirty="0">
                <a:latin typeface="Arial"/>
                <a:cs typeface="Arial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)</a:t>
            </a:r>
            <a:r>
              <a:rPr sz="1100" spc="-730" dirty="0">
                <a:latin typeface="Lucida Sans Unicode"/>
                <a:cs typeface="Lucida Sans Unicode"/>
              </a:rPr>
              <a:t>ˆ</a:t>
            </a:r>
            <a:r>
              <a:rPr sz="1100" spc="-55" dirty="0">
                <a:latin typeface="Lucida Sans Unicode"/>
                <a:cs typeface="Lucida Sans Unicode"/>
              </a:rPr>
              <a:t>•</a:t>
            </a:r>
            <a:r>
              <a:rPr sz="1100" i="1" spc="-45" dirty="0">
                <a:latin typeface="Verdana"/>
                <a:cs typeface="Verdana"/>
              </a:rPr>
              <a:t>µ</a:t>
            </a:r>
            <a:r>
              <a:rPr sz="1200" i="1" spc="-67" baseline="-13888" dirty="0">
                <a:latin typeface="Arial"/>
                <a:cs typeface="Arial"/>
              </a:rPr>
              <a:t>B</a:t>
            </a:r>
            <a:r>
              <a:rPr sz="1200" i="1" spc="-209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)|</a:t>
            </a:r>
            <a:r>
              <a:rPr sz="1200" baseline="-13888" dirty="0">
                <a:latin typeface="Lucida Sans Unicode"/>
                <a:cs typeface="Lucida Sans Unicode"/>
              </a:rPr>
              <a:t>(</a:t>
            </a:r>
            <a:r>
              <a:rPr sz="1200" i="1" baseline="-13888" dirty="0">
                <a:latin typeface="Arial"/>
                <a:cs typeface="Arial"/>
              </a:rPr>
              <a:t>x</a:t>
            </a:r>
            <a:r>
              <a:rPr sz="1200" i="1" baseline="-13888" dirty="0">
                <a:latin typeface="Sitka Text"/>
                <a:cs typeface="Sitka Text"/>
              </a:rPr>
              <a:t>,</a:t>
            </a:r>
            <a:r>
              <a:rPr sz="1200" i="1" baseline="-13888" dirty="0">
                <a:latin typeface="Arial"/>
                <a:cs typeface="Arial"/>
              </a:rPr>
              <a:t>y</a:t>
            </a:r>
            <a:r>
              <a:rPr sz="1200" i="1" spc="-217" baseline="-13888" dirty="0">
                <a:latin typeface="Arial"/>
                <a:cs typeface="Arial"/>
              </a:rPr>
              <a:t> </a:t>
            </a:r>
            <a:r>
              <a:rPr sz="1200" spc="22" baseline="-13888" dirty="0">
                <a:latin typeface="Lucida Sans Unicode"/>
                <a:cs typeface="Lucida Sans Unicode"/>
              </a:rPr>
              <a:t>)</a:t>
            </a:r>
            <a:endParaRPr sz="1200" baseline="-13888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3373" y="2075394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0" dirty="0">
                <a:latin typeface="Arial MT"/>
                <a:cs typeface="Arial MT"/>
              </a:rPr>
              <a:t>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373" y="2200083"/>
            <a:ext cx="148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80" dirty="0">
                <a:latin typeface="Arial MT"/>
                <a:cs typeface="Arial MT"/>
              </a:rPr>
              <a:t>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8265" y="2187116"/>
            <a:ext cx="91566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7804" algn="l"/>
                <a:tab pos="559435" algn="l"/>
              </a:tabLst>
            </a:pPr>
            <a:r>
              <a:rPr sz="1100" i="1" spc="-50" dirty="0">
                <a:latin typeface="Arial"/>
                <a:cs typeface="Arial"/>
              </a:rPr>
              <a:t>a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if</a:t>
            </a:r>
            <a:r>
              <a:rPr sz="1100" i="1" dirty="0">
                <a:latin typeface="Arial"/>
                <a:cs typeface="Arial"/>
              </a:rPr>
              <a:t>	b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444" y="2359417"/>
            <a:ext cx="18967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968375" algn="l"/>
                <a:tab pos="1176020" algn="l"/>
                <a:tab pos="1518920" algn="l"/>
              </a:tabLst>
            </a:pPr>
            <a:r>
              <a:rPr sz="1100" dirty="0">
                <a:latin typeface="Arial MT"/>
                <a:cs typeface="Arial MT"/>
              </a:rPr>
              <a:t>or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i="1" spc="-10" dirty="0">
                <a:latin typeface="Arial"/>
                <a:cs typeface="Arial"/>
              </a:rPr>
              <a:t>f</a:t>
            </a:r>
            <a:r>
              <a:rPr sz="1200" i="1" spc="-15" baseline="-13888" dirty="0">
                <a:latin typeface="Arial"/>
                <a:cs typeface="Arial"/>
              </a:rPr>
              <a:t>dp</a:t>
            </a:r>
            <a:r>
              <a:rPr sz="1200" i="1" spc="-217" baseline="-13888" dirty="0">
                <a:latin typeface="Arial"/>
                <a:cs typeface="Arial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Arial MT"/>
                <a:cs typeface="Arial MT"/>
              </a:rPr>
              <a:t>=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i="1" spc="-50" dirty="0">
                <a:latin typeface="Arial"/>
                <a:cs typeface="Arial"/>
              </a:rPr>
              <a:t>b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if</a:t>
            </a:r>
            <a:r>
              <a:rPr sz="1100" i="1" dirty="0">
                <a:latin typeface="Arial"/>
                <a:cs typeface="Arial"/>
              </a:rPr>
              <a:t>	a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7973" y="2449473"/>
            <a:ext cx="278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</a:t>
            </a:r>
            <a:r>
              <a:rPr sz="1650" spc="-37" baseline="-32828" dirty="0">
                <a:latin typeface="Arial MT"/>
                <a:cs typeface="Arial MT"/>
              </a:rPr>
              <a:t>0</a:t>
            </a:r>
            <a:endParaRPr sz="1650" baseline="-32828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3967" y="2531261"/>
            <a:ext cx="83311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7329" algn="l"/>
              </a:tabLst>
            </a:pPr>
            <a:r>
              <a:rPr sz="1100" i="1" spc="-25" dirty="0">
                <a:latin typeface="Arial"/>
                <a:cs typeface="Arial"/>
              </a:rPr>
              <a:t>if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-10" dirty="0">
                <a:latin typeface="Arial"/>
                <a:cs typeface="Arial"/>
              </a:rPr>
              <a:t>otherwise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38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Interpretation</a:t>
            </a:r>
            <a:r>
              <a:rPr spc="95" dirty="0"/>
              <a:t> </a:t>
            </a:r>
            <a:r>
              <a:rPr dirty="0"/>
              <a:t>of</a:t>
            </a:r>
            <a:r>
              <a:rPr spc="100" dirty="0"/>
              <a:t> </a:t>
            </a:r>
            <a:r>
              <a:rPr dirty="0">
                <a:solidFill>
                  <a:srgbClr val="FF0000"/>
                </a:solidFill>
              </a:rPr>
              <a:t>A</a:t>
            </a:r>
            <a:r>
              <a:rPr spc="9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entails</a:t>
            </a:r>
            <a:r>
              <a:rPr spc="100" dirty="0">
                <a:solidFill>
                  <a:srgbClr val="FF0000"/>
                </a:solidFill>
              </a:rPr>
              <a:t> </a:t>
            </a:r>
            <a:r>
              <a:rPr spc="-5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44" y="669173"/>
            <a:ext cx="3536315" cy="19500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00"/>
              </a:spcBef>
            </a:pPr>
            <a:r>
              <a:rPr sz="1100" dirty="0">
                <a:latin typeface="Arial MT"/>
                <a:cs typeface="Arial MT"/>
              </a:rPr>
              <a:t>There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three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ways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interpret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such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implication:</a:t>
            </a:r>
            <a:endParaRPr sz="11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605"/>
              </a:spcBef>
            </a:pPr>
            <a:r>
              <a:rPr sz="1100" b="1" dirty="0">
                <a:latin typeface="Arial"/>
                <a:cs typeface="Arial"/>
              </a:rPr>
              <a:t>Material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implication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600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: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-660" dirty="0">
                <a:latin typeface="Arial"/>
                <a:cs typeface="Arial"/>
              </a:rPr>
              <a:t>A</a:t>
            </a:r>
            <a:r>
              <a:rPr sz="1650" spc="-7" baseline="15151" dirty="0">
                <a:latin typeface="Lucida Sans Unicode"/>
                <a:cs typeface="Lucida Sans Unicode"/>
              </a:rPr>
              <a:t>¯</a:t>
            </a:r>
            <a:r>
              <a:rPr sz="1650" spc="-22" baseline="15151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1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100" b="1" spc="-10" dirty="0">
                <a:latin typeface="Arial"/>
                <a:cs typeface="Arial"/>
              </a:rPr>
              <a:t>Propositional </a:t>
            </a:r>
            <a:r>
              <a:rPr sz="1100" b="1" dirty="0">
                <a:latin typeface="Arial"/>
                <a:cs typeface="Arial"/>
              </a:rPr>
              <a:t>calculus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600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: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660" dirty="0">
                <a:latin typeface="Arial"/>
                <a:cs typeface="Arial"/>
              </a:rPr>
              <a:t>A</a:t>
            </a:r>
            <a:r>
              <a:rPr sz="1650" spc="-7" baseline="15151" dirty="0">
                <a:latin typeface="Lucida Sans Unicode"/>
                <a:cs typeface="Lucida Sans Unicode"/>
              </a:rPr>
              <a:t>¯</a:t>
            </a:r>
            <a:r>
              <a:rPr sz="1650" spc="-15" baseline="15151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63500">
              <a:lnSpc>
                <a:spcPct val="100000"/>
              </a:lnSpc>
              <a:spcBef>
                <a:spcPts val="1450"/>
              </a:spcBef>
            </a:pPr>
            <a:r>
              <a:rPr sz="1100" b="1" spc="-10" dirty="0">
                <a:latin typeface="Arial"/>
                <a:cs typeface="Arial"/>
              </a:rPr>
              <a:t>Extended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propositional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calculus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605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: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10" dirty="0">
                <a:latin typeface="Lucida Sans Unicode"/>
                <a:cs typeface="Lucida Sans Unicode"/>
              </a:rPr>
              <a:t>(</a:t>
            </a:r>
            <a:r>
              <a:rPr sz="1100" i="1" spc="-645" dirty="0">
                <a:latin typeface="Arial"/>
                <a:cs typeface="Arial"/>
              </a:rPr>
              <a:t>A</a:t>
            </a:r>
            <a:r>
              <a:rPr sz="1650" spc="15" baseline="15151" dirty="0">
                <a:latin typeface="Lucida Sans Unicode"/>
                <a:cs typeface="Lucida Sans Unicode"/>
              </a:rPr>
              <a:t>¯</a:t>
            </a:r>
            <a:r>
              <a:rPr sz="1650" spc="-22" baseline="15151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635" dirty="0">
                <a:latin typeface="Arial"/>
                <a:cs typeface="Arial"/>
              </a:rPr>
              <a:t>B</a:t>
            </a:r>
            <a:r>
              <a:rPr sz="1650" spc="-7" baseline="15151" dirty="0">
                <a:latin typeface="Lucida Sans Unicode"/>
                <a:cs typeface="Lucida Sans Unicode"/>
              </a:rPr>
              <a:t>¯</a:t>
            </a:r>
            <a:r>
              <a:rPr sz="1650" spc="-352" baseline="15151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39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Crisp</a:t>
            </a:r>
            <a:r>
              <a:rPr spc="75" dirty="0"/>
              <a:t> </a:t>
            </a:r>
            <a:r>
              <a:rPr spc="-10" dirty="0"/>
              <a:t>relations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392060"/>
            <a:ext cx="4182110" cy="16846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Example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1: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Arial MT"/>
                <a:cs typeface="Arial MT"/>
              </a:rPr>
              <a:t>Consider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given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below.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spc="85" dirty="0">
                <a:latin typeface="Arial MT"/>
                <a:cs typeface="Arial MT"/>
              </a:rPr>
              <a:t>=</a:t>
            </a:r>
            <a:r>
              <a:rPr sz="1100" spc="85" dirty="0">
                <a:latin typeface="Lucida Sans Unicode"/>
                <a:cs typeface="Lucida Sans Unicode"/>
              </a:rPr>
              <a:t>{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1,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3,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60" dirty="0">
                <a:latin typeface="Arial MT"/>
                <a:cs typeface="Arial MT"/>
              </a:rPr>
              <a:t>4</a:t>
            </a:r>
            <a:r>
              <a:rPr sz="1100" spc="6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{</a:t>
            </a:r>
            <a:r>
              <a:rPr sz="1100" spc="55" dirty="0">
                <a:latin typeface="Arial MT"/>
                <a:cs typeface="Arial MT"/>
              </a:rPr>
              <a:t>3,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5,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7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}</a:t>
            </a:r>
            <a:r>
              <a:rPr sz="1100" spc="5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dirty="0">
                <a:latin typeface="Arial MT"/>
                <a:cs typeface="Arial MT"/>
              </a:rPr>
              <a:t>Then,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{(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spc="-25" dirty="0">
                <a:latin typeface="Arial MT"/>
                <a:cs typeface="Arial MT"/>
              </a:rPr>
              <a:t>1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25" dirty="0">
                <a:latin typeface="Arial MT"/>
                <a:cs typeface="Arial MT"/>
              </a:rPr>
              <a:t>5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spc="-25" dirty="0">
                <a:latin typeface="Arial MT"/>
                <a:cs typeface="Arial MT"/>
              </a:rPr>
              <a:t>1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25" dirty="0">
                <a:latin typeface="Arial MT"/>
                <a:cs typeface="Arial MT"/>
              </a:rPr>
              <a:t>7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spc="-25" dirty="0">
                <a:latin typeface="Arial MT"/>
                <a:cs typeface="Arial MT"/>
              </a:rPr>
              <a:t>2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spc="-25" dirty="0">
                <a:latin typeface="Arial MT"/>
                <a:cs typeface="Arial MT"/>
              </a:rPr>
              <a:t>2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25" dirty="0">
                <a:latin typeface="Arial MT"/>
                <a:cs typeface="Arial MT"/>
              </a:rPr>
              <a:t>5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spc="-25" dirty="0">
                <a:latin typeface="Arial MT"/>
                <a:cs typeface="Arial MT"/>
              </a:rPr>
              <a:t>2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25" dirty="0">
                <a:latin typeface="Arial MT"/>
                <a:cs typeface="Arial MT"/>
              </a:rPr>
              <a:t>7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25" dirty="0">
                <a:latin typeface="Arial MT"/>
                <a:cs typeface="Arial MT"/>
              </a:rPr>
              <a:t>5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>
                <a:latin typeface="Verdana"/>
                <a:cs typeface="Verdana"/>
              </a:rPr>
              <a:t>,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25" dirty="0">
                <a:latin typeface="Arial MT"/>
                <a:cs typeface="Arial MT"/>
              </a:rPr>
              <a:t>7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spc="-25" dirty="0">
                <a:latin typeface="Arial MT"/>
                <a:cs typeface="Arial MT"/>
              </a:rPr>
              <a:t>4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spc="-25" dirty="0">
                <a:latin typeface="Arial MT"/>
                <a:cs typeface="Arial MT"/>
              </a:rPr>
              <a:t>4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25" dirty="0">
                <a:latin typeface="Arial MT"/>
                <a:cs typeface="Arial MT"/>
              </a:rPr>
              <a:t>5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spc="-25" dirty="0">
                <a:latin typeface="Arial MT"/>
                <a:cs typeface="Arial MT"/>
              </a:rPr>
              <a:t>4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50" dirty="0">
                <a:latin typeface="Arial MT"/>
                <a:cs typeface="Arial MT"/>
              </a:rPr>
              <a:t>7</a:t>
            </a:r>
            <a:r>
              <a:rPr sz="1100" spc="50" dirty="0">
                <a:latin typeface="Lucida Sans Unicode"/>
                <a:cs typeface="Lucida Sans Unicode"/>
              </a:rPr>
              <a:t>)}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dirty="0">
                <a:latin typeface="Arial MT"/>
                <a:cs typeface="Arial MT"/>
              </a:rPr>
              <a:t>Let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relation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)|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60" dirty="0">
                <a:latin typeface="Arial MT"/>
                <a:cs typeface="Arial MT"/>
              </a:rPr>
              <a:t>1</a:t>
            </a:r>
            <a:r>
              <a:rPr sz="1100" i="1" spc="-6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80" dirty="0">
                <a:latin typeface="Arial"/>
                <a:cs typeface="Arial"/>
              </a:rPr>
              <a:t>B</a:t>
            </a:r>
            <a:r>
              <a:rPr sz="1100" spc="8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dirty="0">
                <a:latin typeface="Arial MT"/>
                <a:cs typeface="Arial MT"/>
              </a:rPr>
              <a:t>Then,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6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{(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spc="-25" dirty="0">
                <a:latin typeface="Arial MT"/>
                <a:cs typeface="Arial MT"/>
              </a:rPr>
              <a:t>4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spc="75" dirty="0">
                <a:latin typeface="Arial MT"/>
                <a:cs typeface="Arial MT"/>
              </a:rPr>
              <a:t>5</a:t>
            </a:r>
            <a:r>
              <a:rPr sz="1100" spc="75" dirty="0">
                <a:latin typeface="Lucida Sans Unicode"/>
                <a:cs typeface="Lucida Sans Unicode"/>
              </a:rPr>
              <a:t>)}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case.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dirty="0">
                <a:latin typeface="Arial MT"/>
                <a:cs typeface="Arial MT"/>
              </a:rPr>
              <a:t>We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represent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relation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matrix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5897" y="2641116"/>
            <a:ext cx="2520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=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1305" y="2606483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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1305" y="2695154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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1885" y="2382785"/>
            <a:ext cx="6267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00" dirty="0">
                <a:latin typeface="Arial MT"/>
                <a:cs typeface="Arial MT"/>
              </a:rPr>
              <a:t>1</a:t>
            </a:r>
            <a:r>
              <a:rPr sz="800" spc="225" dirty="0">
                <a:latin typeface="Arial MT"/>
                <a:cs typeface="Arial MT"/>
              </a:rPr>
              <a:t> </a:t>
            </a:r>
            <a:r>
              <a:rPr sz="1650" spc="-562" baseline="40404" dirty="0">
                <a:latin typeface="Arial MT"/>
                <a:cs typeface="Arial MT"/>
              </a:rPr>
              <a:t></a:t>
            </a:r>
            <a:r>
              <a:rPr sz="1650" spc="277" baseline="40404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85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7307" y="2235719"/>
            <a:ext cx="4889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5900" algn="l"/>
                <a:tab pos="419734" algn="l"/>
              </a:tabLst>
            </a:pPr>
            <a:r>
              <a:rPr sz="800" spc="-50" dirty="0">
                <a:latin typeface="Arial MT"/>
                <a:cs typeface="Arial MT"/>
              </a:rPr>
              <a:t>3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5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7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8578" y="2279509"/>
            <a:ext cx="3092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aseline="-40404" dirty="0">
                <a:latin typeface="Arial MT"/>
                <a:cs typeface="Arial MT"/>
              </a:rPr>
              <a:t>0</a:t>
            </a:r>
            <a:r>
              <a:rPr sz="1650" spc="262" baseline="-40404" dirty="0">
                <a:latin typeface="Arial MT"/>
                <a:cs typeface="Arial MT"/>
              </a:rPr>
              <a:t> </a:t>
            </a:r>
            <a:r>
              <a:rPr sz="1100" spc="-425" dirty="0">
                <a:latin typeface="Arial MT"/>
                <a:cs typeface="Arial MT"/>
              </a:rPr>
              <a:t>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7285" y="2554857"/>
            <a:ext cx="7791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1940" algn="l"/>
              </a:tabLst>
            </a:pPr>
            <a:r>
              <a:rPr sz="800" spc="-50" dirty="0">
                <a:latin typeface="Arial MT"/>
                <a:cs typeface="Arial MT"/>
              </a:rPr>
              <a:t>2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18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85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57285" y="2726942"/>
            <a:ext cx="7791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1940" algn="l"/>
              </a:tabLst>
            </a:pPr>
            <a:r>
              <a:rPr sz="800" spc="-50" dirty="0">
                <a:latin typeface="Arial MT"/>
                <a:cs typeface="Arial MT"/>
              </a:rPr>
              <a:t>3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8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85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57285" y="2899015"/>
            <a:ext cx="7791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1940" algn="l"/>
              </a:tabLst>
            </a:pPr>
            <a:r>
              <a:rPr sz="800" spc="-50" dirty="0">
                <a:latin typeface="Arial MT"/>
                <a:cs typeface="Arial MT"/>
              </a:rPr>
              <a:t>4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8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185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4339" y="2606483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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74339" y="2695154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Interpretation</a:t>
            </a:r>
            <a:r>
              <a:rPr spc="95" dirty="0"/>
              <a:t> </a:t>
            </a:r>
            <a:r>
              <a:rPr dirty="0"/>
              <a:t>of</a:t>
            </a:r>
            <a:r>
              <a:rPr spc="100" dirty="0"/>
              <a:t> </a:t>
            </a:r>
            <a:r>
              <a:rPr dirty="0">
                <a:solidFill>
                  <a:srgbClr val="FF0000"/>
                </a:solidFill>
              </a:rPr>
              <a:t>A</a:t>
            </a:r>
            <a:r>
              <a:rPr spc="9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entails</a:t>
            </a:r>
            <a:r>
              <a:rPr spc="100" dirty="0">
                <a:solidFill>
                  <a:srgbClr val="FF0000"/>
                </a:solidFill>
              </a:rPr>
              <a:t> </a:t>
            </a:r>
            <a:r>
              <a:rPr spc="-5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86865"/>
            <a:ext cx="4159250" cy="8159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above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mentioned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implications,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number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fuzzy implication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popularly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rule-based system.</a:t>
            </a:r>
            <a:endParaRPr sz="11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885"/>
              </a:spcBef>
            </a:pPr>
            <a:r>
              <a:rPr sz="1100" b="1" spc="-10" dirty="0">
                <a:latin typeface="Arial"/>
                <a:cs typeface="Arial"/>
              </a:rPr>
              <a:t>Zadeh’s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arithmetic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rule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86" y="1416645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Lucida Sans Unicode"/>
                <a:cs typeface="Lucida Sans Unicode"/>
              </a:rPr>
              <a:t>¯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44" y="1455164"/>
            <a:ext cx="9150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4160" algn="l"/>
              </a:tabLst>
            </a:pPr>
            <a:r>
              <a:rPr sz="1100" i="1" spc="-50" dirty="0">
                <a:latin typeface="Arial"/>
                <a:cs typeface="Arial"/>
              </a:rPr>
              <a:t>R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spc="-6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44" y="1513267"/>
            <a:ext cx="232410" cy="306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395">
              <a:lnSpc>
                <a:spcPts val="925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za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1285"/>
              </a:lnSpc>
            </a:pPr>
            <a:r>
              <a:rPr sz="1100" spc="-25" dirty="0">
                <a:latin typeface="Arial MT"/>
                <a:cs typeface="Arial MT"/>
              </a:rPr>
              <a:t>or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3769" y="1343557"/>
            <a:ext cx="9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60" dirty="0">
                <a:latin typeface="Arial MT"/>
                <a:cs typeface="Arial MT"/>
              </a:rPr>
              <a:t>∫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9187" y="1541143"/>
            <a:ext cx="2565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Arial"/>
                <a:cs typeface="Arial"/>
              </a:rPr>
              <a:t>X</a:t>
            </a:r>
            <a:r>
              <a:rPr sz="800" i="1" spc="-120" dirty="0">
                <a:latin typeface="Arial"/>
                <a:cs typeface="Arial"/>
              </a:rPr>
              <a:t> </a:t>
            </a:r>
            <a:r>
              <a:rPr sz="800" spc="-35" dirty="0">
                <a:latin typeface="Lucida Sans Unicode"/>
                <a:cs typeface="Lucida Sans Unicode"/>
              </a:rPr>
              <a:t>×</a:t>
            </a:r>
            <a:r>
              <a:rPr sz="800" i="1" spc="-35" dirty="0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8399" y="1455164"/>
            <a:ext cx="1569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1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∧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B</a:t>
            </a:r>
            <a:r>
              <a:rPr sz="1200" i="1" spc="-195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))|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86786" y="1520684"/>
            <a:ext cx="260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0" dirty="0">
                <a:latin typeface="Lucida Sans Unicode"/>
                <a:cs typeface="Lucida Sans Unicode"/>
              </a:rPr>
              <a:t>(</a:t>
            </a:r>
            <a:r>
              <a:rPr sz="800" i="1" spc="20" dirty="0">
                <a:latin typeface="Arial"/>
                <a:cs typeface="Arial"/>
              </a:rPr>
              <a:t>x</a:t>
            </a:r>
            <a:r>
              <a:rPr sz="800" i="1" spc="20" dirty="0">
                <a:latin typeface="Sitka Text"/>
                <a:cs typeface="Sitka Text"/>
              </a:rPr>
              <a:t>,</a:t>
            </a:r>
            <a:r>
              <a:rPr sz="800" i="1" spc="20" dirty="0">
                <a:latin typeface="Arial"/>
                <a:cs typeface="Arial"/>
              </a:rPr>
              <a:t>y</a:t>
            </a:r>
            <a:r>
              <a:rPr sz="800" i="1" spc="-100" dirty="0">
                <a:latin typeface="Arial"/>
                <a:cs typeface="Arial"/>
              </a:rPr>
              <a:t> </a:t>
            </a:r>
            <a:r>
              <a:rPr sz="800" spc="15" dirty="0"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744" y="1799309"/>
            <a:ext cx="1678939" cy="579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f</a:t>
            </a:r>
            <a:r>
              <a:rPr sz="1200" i="1" spc="-15" baseline="-10416" dirty="0">
                <a:latin typeface="Arial"/>
                <a:cs typeface="Arial"/>
              </a:rPr>
              <a:t>za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10" dirty="0">
                <a:latin typeface="Verdana"/>
                <a:cs typeface="Verdana"/>
              </a:rPr>
              <a:t>,</a:t>
            </a:r>
            <a:r>
              <a:rPr sz="1100" i="1" spc="-195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∧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</a:pPr>
            <a:r>
              <a:rPr sz="1100" b="1" spc="-10" dirty="0">
                <a:latin typeface="Arial"/>
                <a:cs typeface="Arial"/>
              </a:rPr>
              <a:t>Zadeh’s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max-</a:t>
            </a:r>
            <a:r>
              <a:rPr sz="1100" b="1" dirty="0">
                <a:latin typeface="Arial"/>
                <a:cs typeface="Arial"/>
              </a:rPr>
              <a:t>min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rule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5869" y="2489567"/>
            <a:ext cx="1943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mm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2312" y="2392945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Lucida Sans Unicode"/>
                <a:cs typeface="Lucida Sans Unicode"/>
              </a:rPr>
              <a:t>¯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844" y="2431464"/>
            <a:ext cx="13055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7660" algn="l"/>
              </a:tabLst>
            </a:pPr>
            <a:r>
              <a:rPr sz="1100" i="1" spc="-50" dirty="0">
                <a:latin typeface="Arial"/>
                <a:cs typeface="Arial"/>
              </a:rPr>
              <a:t>R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44497" y="2319857"/>
            <a:ext cx="9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60" dirty="0">
                <a:latin typeface="Arial MT"/>
                <a:cs typeface="Arial MT"/>
              </a:rPr>
              <a:t>∫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09915" y="2517443"/>
            <a:ext cx="2565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Arial"/>
                <a:cs typeface="Arial"/>
              </a:rPr>
              <a:t>X</a:t>
            </a:r>
            <a:r>
              <a:rPr sz="800" i="1" spc="-120" dirty="0">
                <a:latin typeface="Arial"/>
                <a:cs typeface="Arial"/>
              </a:rPr>
              <a:t> </a:t>
            </a:r>
            <a:r>
              <a:rPr sz="800" spc="-35" dirty="0">
                <a:latin typeface="Lucida Sans Unicode"/>
                <a:cs typeface="Lucida Sans Unicode"/>
              </a:rPr>
              <a:t>×</a:t>
            </a:r>
            <a:r>
              <a:rPr sz="800" i="1" spc="-35" dirty="0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36039" y="2431464"/>
            <a:ext cx="15703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))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∨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∧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Verdana"/>
                <a:cs typeface="Verdana"/>
              </a:rPr>
              <a:t>µ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33889" y="2431464"/>
            <a:ext cx="3086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-150" dirty="0">
                <a:latin typeface="Arial"/>
                <a:cs typeface="Arial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))|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55543" y="2496984"/>
            <a:ext cx="6216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4015" algn="l"/>
              </a:tabLst>
            </a:pPr>
            <a:r>
              <a:rPr sz="800" i="1" spc="-50" dirty="0">
                <a:latin typeface="Arial"/>
                <a:cs typeface="Arial"/>
              </a:rPr>
              <a:t>B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spc="20" dirty="0">
                <a:latin typeface="Lucida Sans Unicode"/>
                <a:cs typeface="Lucida Sans Unicode"/>
              </a:rPr>
              <a:t>(</a:t>
            </a:r>
            <a:r>
              <a:rPr sz="800" i="1" spc="20" dirty="0">
                <a:latin typeface="Arial"/>
                <a:cs typeface="Arial"/>
              </a:rPr>
              <a:t>x</a:t>
            </a:r>
            <a:r>
              <a:rPr sz="800" i="1" spc="20" dirty="0">
                <a:latin typeface="Sitka Text"/>
                <a:cs typeface="Sitka Text"/>
              </a:rPr>
              <a:t>,</a:t>
            </a:r>
            <a:r>
              <a:rPr sz="800" i="1" spc="20" dirty="0">
                <a:latin typeface="Arial"/>
                <a:cs typeface="Arial"/>
              </a:rPr>
              <a:t>y</a:t>
            </a:r>
            <a:r>
              <a:rPr sz="800" i="1" spc="-105" dirty="0">
                <a:latin typeface="Arial"/>
                <a:cs typeface="Arial"/>
              </a:rPr>
              <a:t> </a:t>
            </a:r>
            <a:r>
              <a:rPr sz="800" spc="15" dirty="0"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744" y="2603536"/>
            <a:ext cx="178562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or</a:t>
            </a:r>
            <a:endParaRPr sz="11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f</a:t>
            </a:r>
            <a:r>
              <a:rPr sz="1200" i="1" baseline="-10416" dirty="0">
                <a:latin typeface="Arial"/>
                <a:cs typeface="Arial"/>
              </a:rPr>
              <a:t>mm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∨(</a:t>
            </a:r>
            <a:r>
              <a:rPr sz="1100" i="1" spc="-35" dirty="0">
                <a:latin typeface="Arial"/>
                <a:cs typeface="Arial"/>
              </a:rPr>
              <a:t>a </a:t>
            </a:r>
            <a:r>
              <a:rPr sz="1100" spc="-155" dirty="0">
                <a:latin typeface="Lucida Sans Unicode"/>
                <a:cs typeface="Lucida Sans Unicode"/>
              </a:rPr>
              <a:t>∧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40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Interpretation</a:t>
            </a:r>
            <a:r>
              <a:rPr spc="95" dirty="0"/>
              <a:t> </a:t>
            </a:r>
            <a:r>
              <a:rPr dirty="0"/>
              <a:t>of</a:t>
            </a:r>
            <a:r>
              <a:rPr spc="100" dirty="0"/>
              <a:t> </a:t>
            </a:r>
            <a:r>
              <a:rPr dirty="0">
                <a:solidFill>
                  <a:srgbClr val="FF0000"/>
                </a:solidFill>
              </a:rPr>
              <a:t>A</a:t>
            </a:r>
            <a:r>
              <a:rPr spc="9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entails</a:t>
            </a:r>
            <a:r>
              <a:rPr spc="100" dirty="0">
                <a:solidFill>
                  <a:srgbClr val="FF0000"/>
                </a:solidFill>
              </a:rPr>
              <a:t> </a:t>
            </a:r>
            <a:r>
              <a:rPr spc="-5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899260"/>
            <a:ext cx="1249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Boolean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fuzzy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rule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872" y="1104809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Lucida Sans Unicode"/>
                <a:cs typeface="Lucida Sans Unicode"/>
              </a:rPr>
              <a:t>¯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44" y="1143341"/>
            <a:ext cx="9061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5270" algn="l"/>
              </a:tabLst>
            </a:pPr>
            <a:r>
              <a:rPr sz="1100" i="1" spc="-50" dirty="0">
                <a:latin typeface="Arial"/>
                <a:cs typeface="Arial"/>
              </a:rPr>
              <a:t>R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44" y="1206879"/>
            <a:ext cx="210185" cy="30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395">
              <a:lnSpc>
                <a:spcPts val="905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bf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1265"/>
              </a:lnSpc>
            </a:pPr>
            <a:r>
              <a:rPr sz="1100" spc="-25" dirty="0">
                <a:latin typeface="Arial MT"/>
                <a:cs typeface="Arial MT"/>
              </a:rPr>
              <a:t>or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4955" y="1031734"/>
            <a:ext cx="90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60" dirty="0">
                <a:latin typeface="Arial MT"/>
                <a:cs typeface="Arial MT"/>
              </a:rPr>
              <a:t>∫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0386" y="1229320"/>
            <a:ext cx="2565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Arial"/>
                <a:cs typeface="Arial"/>
              </a:rPr>
              <a:t>X</a:t>
            </a:r>
            <a:r>
              <a:rPr sz="800" i="1" spc="-120" dirty="0">
                <a:latin typeface="Arial"/>
                <a:cs typeface="Arial"/>
              </a:rPr>
              <a:t> </a:t>
            </a:r>
            <a:r>
              <a:rPr sz="800" spc="-35" dirty="0">
                <a:latin typeface="Lucida Sans Unicode"/>
                <a:cs typeface="Lucida Sans Unicode"/>
              </a:rPr>
              <a:t>×</a:t>
            </a:r>
            <a:r>
              <a:rPr sz="800" i="1" spc="-35" dirty="0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6497" y="1143341"/>
            <a:ext cx="15563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))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∨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B</a:t>
            </a:r>
            <a:r>
              <a:rPr sz="1200" i="1" spc="-18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)|</a:t>
            </a:r>
            <a:r>
              <a:rPr sz="1200" baseline="-13888" dirty="0">
                <a:latin typeface="Lucida Sans Unicode"/>
                <a:cs typeface="Lucida Sans Unicode"/>
              </a:rPr>
              <a:t>(</a:t>
            </a:r>
            <a:r>
              <a:rPr sz="1200" i="1" baseline="-13888" dirty="0">
                <a:latin typeface="Arial"/>
                <a:cs typeface="Arial"/>
              </a:rPr>
              <a:t>x</a:t>
            </a:r>
            <a:r>
              <a:rPr sz="1200" i="1" baseline="-13888" dirty="0">
                <a:latin typeface="Sitka Text"/>
                <a:cs typeface="Sitka Text"/>
              </a:rPr>
              <a:t>,</a:t>
            </a:r>
            <a:r>
              <a:rPr sz="1200" i="1" baseline="-13888" dirty="0">
                <a:latin typeface="Arial"/>
                <a:cs typeface="Arial"/>
              </a:rPr>
              <a:t>y</a:t>
            </a:r>
            <a:r>
              <a:rPr sz="1200" i="1" spc="-195" baseline="-13888" dirty="0">
                <a:latin typeface="Arial"/>
                <a:cs typeface="Arial"/>
              </a:rPr>
              <a:t> </a:t>
            </a:r>
            <a:r>
              <a:rPr sz="1200" spc="22" baseline="-13888" dirty="0">
                <a:latin typeface="Lucida Sans Unicode"/>
                <a:cs typeface="Lucida Sans Unicode"/>
              </a:rPr>
              <a:t>)</a:t>
            </a:r>
            <a:endParaRPr sz="1200" baseline="-13888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744" y="1487486"/>
            <a:ext cx="1462405" cy="579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f</a:t>
            </a:r>
            <a:r>
              <a:rPr sz="1200" i="1" spc="-15" baseline="-13888" dirty="0">
                <a:latin typeface="Arial"/>
                <a:cs typeface="Arial"/>
              </a:rPr>
              <a:t>bf</a:t>
            </a:r>
            <a:r>
              <a:rPr sz="1200" i="1" spc="-75" baseline="-13888" dirty="0">
                <a:latin typeface="Arial"/>
                <a:cs typeface="Arial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∨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spc="-25" dirty="0">
                <a:latin typeface="Arial MT"/>
                <a:cs typeface="Arial MT"/>
              </a:rPr>
              <a:t>;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1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</a:pPr>
            <a:r>
              <a:rPr sz="1100" b="1" spc="-10" dirty="0">
                <a:latin typeface="Arial"/>
                <a:cs typeface="Arial"/>
              </a:rPr>
              <a:t>Goguen’s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fuzzy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rule: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0732" y="2286583"/>
            <a:ext cx="2565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Arial"/>
                <a:cs typeface="Arial"/>
              </a:rPr>
              <a:t>X</a:t>
            </a:r>
            <a:r>
              <a:rPr sz="800" i="1" spc="-120" dirty="0">
                <a:latin typeface="Arial"/>
                <a:cs typeface="Arial"/>
              </a:rPr>
              <a:t> </a:t>
            </a:r>
            <a:r>
              <a:rPr sz="800" spc="-35" dirty="0">
                <a:latin typeface="Lucida Sans Unicode"/>
                <a:cs typeface="Lucida Sans Unicode"/>
              </a:rPr>
              <a:t>×</a:t>
            </a:r>
            <a:r>
              <a:rPr sz="800" i="1" spc="-35" dirty="0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24761" y="2266123"/>
            <a:ext cx="260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65" dirty="0">
                <a:latin typeface="Lucida Sans Unicode"/>
                <a:cs typeface="Lucida Sans Unicode"/>
              </a:rPr>
              <a:t>(</a:t>
            </a:r>
            <a:r>
              <a:rPr sz="800" spc="210" dirty="0">
                <a:latin typeface="Lucida Sans Unicode"/>
                <a:cs typeface="Lucida Sans Unicode"/>
              </a:rPr>
              <a:t> </a:t>
            </a:r>
            <a:r>
              <a:rPr sz="800" i="1" dirty="0">
                <a:latin typeface="Sitka Text"/>
                <a:cs typeface="Sitka Text"/>
              </a:rPr>
              <a:t>,</a:t>
            </a:r>
            <a:r>
              <a:rPr sz="800" i="1" spc="245" dirty="0">
                <a:latin typeface="Sitka Text"/>
                <a:cs typeface="Sitka Text"/>
              </a:rPr>
              <a:t> </a:t>
            </a:r>
            <a:r>
              <a:rPr sz="800" spc="15" dirty="0">
                <a:latin typeface="Lucida Sans Unicode"/>
                <a:cs typeface="Lucida Sans Unicode"/>
              </a:rPr>
              <a:t>)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744" y="2200604"/>
            <a:ext cx="28041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779780" algn="l"/>
              </a:tabLst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200" i="1" baseline="-13888" dirty="0">
                <a:latin typeface="Arial"/>
                <a:cs typeface="Arial"/>
              </a:rPr>
              <a:t>gf</a:t>
            </a:r>
            <a:r>
              <a:rPr sz="1200" i="1" spc="300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650" spc="240" baseline="45454" dirty="0">
                <a:latin typeface="Arial MT"/>
                <a:cs typeface="Arial MT"/>
              </a:rPr>
              <a:t>∫</a:t>
            </a:r>
            <a:r>
              <a:rPr sz="1650" baseline="45454" dirty="0">
                <a:latin typeface="Arial MT"/>
                <a:cs typeface="Arial MT"/>
              </a:rPr>
              <a:t>	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35" dirty="0">
                <a:latin typeface="Lucida Sans Unicode"/>
                <a:cs typeface="Lucida Sans Unicode"/>
              </a:rPr>
              <a:t>∗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B</a:t>
            </a:r>
            <a:r>
              <a:rPr sz="1200" i="1" spc="-209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)|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200" i="1" baseline="-13888" dirty="0">
                <a:latin typeface="Arial"/>
                <a:cs typeface="Arial"/>
              </a:rPr>
              <a:t>x</a:t>
            </a:r>
            <a:r>
              <a:rPr sz="1200" i="1" spc="127" baseline="-13888" dirty="0">
                <a:latin typeface="Arial"/>
                <a:cs typeface="Arial"/>
              </a:rPr>
              <a:t> </a:t>
            </a:r>
            <a:r>
              <a:rPr sz="1200" i="1" baseline="-13888" dirty="0">
                <a:latin typeface="Arial"/>
                <a:cs typeface="Arial"/>
              </a:rPr>
              <a:t>y</a:t>
            </a:r>
            <a:r>
              <a:rPr sz="1200" i="1" spc="240" baseline="-13888" dirty="0">
                <a:latin typeface="Arial"/>
                <a:cs typeface="Arial"/>
              </a:rPr>
              <a:t>  </a:t>
            </a: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-335" dirty="0">
                <a:latin typeface="Lucida Sans Unicode"/>
                <a:cs typeface="Lucida Sans Unicode"/>
              </a:rPr>
              <a:t>∗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=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66885" y="2005252"/>
            <a:ext cx="1295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 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77019" y="2110726"/>
            <a:ext cx="789305" cy="309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90"/>
              </a:spcBef>
              <a:tabLst>
                <a:tab pos="222250" algn="l"/>
                <a:tab pos="436880" algn="l"/>
              </a:tabLst>
            </a:pPr>
            <a:r>
              <a:rPr sz="1100" spc="-50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i="1" spc="-25" dirty="0">
                <a:latin typeface="Arial"/>
                <a:cs typeface="Arial"/>
              </a:rPr>
              <a:t>if</a:t>
            </a:r>
            <a:r>
              <a:rPr sz="1100" i="1" dirty="0">
                <a:latin typeface="Arial"/>
                <a:cs typeface="Arial"/>
              </a:rPr>
              <a:t>	a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  <a:p>
            <a:pPr marL="21590">
              <a:lnSpc>
                <a:spcPts val="940"/>
              </a:lnSpc>
            </a:pPr>
            <a:r>
              <a:rPr sz="8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87243" y="237512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86798" y="2290037"/>
            <a:ext cx="579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7329" algn="l"/>
              </a:tabLst>
            </a:pPr>
            <a:r>
              <a:rPr sz="1100" i="1" spc="-25" dirty="0">
                <a:latin typeface="Arial"/>
                <a:cs typeface="Arial"/>
              </a:rPr>
              <a:t>if</a:t>
            </a:r>
            <a:r>
              <a:rPr sz="1100" i="1" dirty="0">
                <a:latin typeface="Arial"/>
                <a:cs typeface="Arial"/>
              </a:rPr>
              <a:t>	a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&gt;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41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80" dirty="0"/>
              <a:t> </a:t>
            </a:r>
            <a:r>
              <a:rPr dirty="0"/>
              <a:t>3:</a:t>
            </a:r>
            <a:r>
              <a:rPr spc="195" dirty="0"/>
              <a:t> </a:t>
            </a:r>
            <a:r>
              <a:rPr dirty="0"/>
              <a:t>Zadeh’s</a:t>
            </a:r>
            <a:r>
              <a:rPr spc="80" dirty="0"/>
              <a:t> </a:t>
            </a:r>
            <a:r>
              <a:rPr dirty="0"/>
              <a:t>Max-Min</a:t>
            </a:r>
            <a:r>
              <a:rPr spc="80" dirty="0"/>
              <a:t> </a:t>
            </a:r>
            <a:r>
              <a:rPr spc="-20" dirty="0"/>
              <a:t>rule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17780">
              <a:lnSpc>
                <a:spcPct val="102600"/>
              </a:lnSpc>
              <a:spcBef>
                <a:spcPts val="55"/>
              </a:spcBef>
            </a:pPr>
            <a:r>
              <a:rPr b="1" dirty="0">
                <a:latin typeface="Arial"/>
                <a:cs typeface="Arial"/>
              </a:rPr>
              <a:t>If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x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is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then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y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is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B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implication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Zadeh’s</a:t>
            </a:r>
            <a:r>
              <a:rPr spc="-20" dirty="0"/>
              <a:t> </a:t>
            </a:r>
            <a:r>
              <a:rPr spc="-10" dirty="0"/>
              <a:t>max-</a:t>
            </a:r>
            <a:r>
              <a:rPr dirty="0"/>
              <a:t>min</a:t>
            </a:r>
            <a:r>
              <a:rPr spc="-20" dirty="0"/>
              <a:t> </a:t>
            </a:r>
            <a:r>
              <a:rPr dirty="0"/>
              <a:t>rule</a:t>
            </a:r>
            <a:r>
              <a:rPr spc="-20" dirty="0"/>
              <a:t> </a:t>
            </a:r>
            <a:r>
              <a:rPr spc="-25" dirty="0"/>
              <a:t>can </a:t>
            </a:r>
            <a:r>
              <a:rPr dirty="0"/>
              <a:t>be</a:t>
            </a:r>
            <a:r>
              <a:rPr spc="-25" dirty="0"/>
              <a:t> </a:t>
            </a:r>
            <a:r>
              <a:rPr dirty="0"/>
              <a:t>written</a:t>
            </a:r>
            <a:r>
              <a:rPr spc="-20" dirty="0"/>
              <a:t> </a:t>
            </a:r>
            <a:r>
              <a:rPr spc="-10" dirty="0"/>
              <a:t>equivalently</a:t>
            </a:r>
            <a:r>
              <a:rPr spc="-2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spc="-50" dirty="0"/>
              <a:t>:</a:t>
            </a: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pc="-50" dirty="0"/>
          </a:p>
          <a:p>
            <a:pPr marL="132715" algn="ctr">
              <a:lnSpc>
                <a:spcPct val="100000"/>
              </a:lnSpc>
              <a:spcBef>
                <a:spcPts val="5"/>
              </a:spcBef>
            </a:pPr>
            <a:r>
              <a:rPr i="1" dirty="0">
                <a:latin typeface="Arial"/>
                <a:cs typeface="Arial"/>
              </a:rPr>
              <a:t>R</a:t>
            </a:r>
            <a:r>
              <a:rPr sz="1200" i="1" baseline="-10416" dirty="0">
                <a:latin typeface="Arial"/>
                <a:cs typeface="Arial"/>
              </a:rPr>
              <a:t>mm</a:t>
            </a:r>
            <a:r>
              <a:rPr sz="1200" i="1" spc="240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spc="10" dirty="0">
                <a:latin typeface="Lucida Sans Unicode"/>
                <a:cs typeface="Lucida Sans Unicode"/>
              </a:rPr>
              <a:t>(</a:t>
            </a:r>
            <a:r>
              <a:rPr sz="1100" i="1" spc="-645" dirty="0">
                <a:latin typeface="Arial"/>
                <a:cs typeface="Arial"/>
              </a:rPr>
              <a:t>A</a:t>
            </a:r>
            <a:r>
              <a:rPr sz="1650" spc="15" baseline="15151" dirty="0">
                <a:latin typeface="Lucida Sans Unicode"/>
                <a:cs typeface="Lucida Sans Unicode"/>
              </a:rPr>
              <a:t>¯</a:t>
            </a:r>
            <a:r>
              <a:rPr sz="1650" spc="7" baseline="15151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i="1" spc="-150" dirty="0">
                <a:latin typeface="Arial"/>
                <a:cs typeface="Arial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1230"/>
              </a:spcBef>
            </a:pPr>
            <a:r>
              <a:rPr b="1" dirty="0">
                <a:latin typeface="Arial"/>
                <a:cs typeface="Arial"/>
              </a:rPr>
              <a:t>Here</a:t>
            </a:r>
            <a:r>
              <a:rPr dirty="0"/>
              <a:t>,</a:t>
            </a:r>
            <a:r>
              <a:rPr spc="-35" dirty="0"/>
              <a:t> </a:t>
            </a:r>
            <a:r>
              <a:rPr i="1" dirty="0">
                <a:latin typeface="Arial"/>
                <a:cs typeface="Arial"/>
              </a:rPr>
              <a:t>Y</a:t>
            </a:r>
            <a:r>
              <a:rPr i="1" spc="100" dirty="0">
                <a:latin typeface="Arial"/>
                <a:cs typeface="Arial"/>
              </a:rPr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universe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discourse</a:t>
            </a:r>
            <a:r>
              <a:rPr spc="-35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dirty="0"/>
              <a:t>membership</a:t>
            </a:r>
            <a:r>
              <a:rPr spc="-35" dirty="0"/>
              <a:t> </a:t>
            </a:r>
            <a:r>
              <a:rPr spc="-10" dirty="0"/>
              <a:t>values</a:t>
            </a:r>
            <a:r>
              <a:rPr spc="-35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spc="-25" dirty="0"/>
              <a:t>all</a:t>
            </a: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i="1" dirty="0">
                <a:latin typeface="Arial"/>
                <a:cs typeface="Arial"/>
              </a:rPr>
              <a:t>y</a:t>
            </a:r>
            <a:r>
              <a:rPr i="1" spc="75" dirty="0">
                <a:latin typeface="Arial"/>
                <a:cs typeface="Arial"/>
              </a:rPr>
              <a:t> </a:t>
            </a:r>
            <a:r>
              <a:rPr spc="-155" dirty="0">
                <a:latin typeface="Lucida Sans Unicode"/>
                <a:cs typeface="Lucida Sans Unicode"/>
              </a:rPr>
              <a:t>∈</a:t>
            </a:r>
            <a:r>
              <a:rPr spc="-45" dirty="0">
                <a:latin typeface="Lucida Sans Unicode"/>
                <a:cs typeface="Lucida Sans Unicode"/>
              </a:rPr>
              <a:t> </a:t>
            </a:r>
            <a:r>
              <a:rPr i="1" dirty="0">
                <a:latin typeface="Arial"/>
                <a:cs typeface="Arial"/>
              </a:rPr>
              <a:t>Y</a:t>
            </a:r>
            <a:r>
              <a:rPr i="1" spc="140" dirty="0">
                <a:latin typeface="Arial"/>
                <a:cs typeface="Arial"/>
              </a:rPr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1,</a:t>
            </a:r>
            <a:r>
              <a:rPr spc="-10" dirty="0"/>
              <a:t> </a:t>
            </a:r>
            <a:r>
              <a:rPr dirty="0"/>
              <a:t>that</a:t>
            </a:r>
            <a:r>
              <a:rPr spc="-10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,</a:t>
            </a:r>
            <a:r>
              <a:rPr spc="-10" dirty="0"/>
              <a:t> </a:t>
            </a:r>
            <a:r>
              <a:rPr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Y</a:t>
            </a:r>
            <a:r>
              <a:rPr sz="1200" i="1" spc="-9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110" dirty="0"/>
              <a:t>1</a:t>
            </a:r>
            <a:r>
              <a:rPr sz="1100" spc="-110" dirty="0">
                <a:latin typeface="Lucida Sans Unicode"/>
                <a:cs typeface="Lucida Sans Unicode"/>
              </a:rPr>
              <a:t>∀</a:t>
            </a:r>
            <a:r>
              <a:rPr sz="1100" i="1" spc="-110" dirty="0">
                <a:latin typeface="Arial"/>
                <a:cs typeface="Arial"/>
              </a:rPr>
              <a:t>y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Y</a:t>
            </a:r>
            <a:r>
              <a:rPr sz="1100" i="1" spc="-25" dirty="0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600"/>
              </a:spcBef>
            </a:pPr>
            <a:r>
              <a:rPr b="1" spc="-10" dirty="0">
                <a:latin typeface="Arial"/>
                <a:cs typeface="Arial"/>
              </a:rPr>
              <a:t>Suppose</a:t>
            </a:r>
            <a:r>
              <a:rPr b="1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X</a:t>
            </a:r>
            <a:r>
              <a:rPr i="1" spc="135" dirty="0">
                <a:latin typeface="Arial"/>
                <a:cs typeface="Arial"/>
              </a:rPr>
              <a:t> </a:t>
            </a:r>
            <a:r>
              <a:rPr dirty="0">
                <a:latin typeface="Lucida Sans Unicode"/>
                <a:cs typeface="Lucida Sans Unicode"/>
              </a:rPr>
              <a:t>=</a:t>
            </a:r>
            <a:r>
              <a:rPr spc="-35" dirty="0">
                <a:latin typeface="Lucida Sans Unicode"/>
                <a:cs typeface="Lucida Sans Unicode"/>
              </a:rPr>
              <a:t> </a:t>
            </a:r>
            <a:r>
              <a:rPr dirty="0">
                <a:latin typeface="Lucida Sans Unicode"/>
                <a:cs typeface="Lucida Sans Unicode"/>
              </a:rPr>
              <a:t>{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dirty="0">
                <a:latin typeface="Verdana"/>
                <a:cs typeface="Verdana"/>
              </a:rPr>
              <a:t>,</a:t>
            </a:r>
            <a:r>
              <a:rPr i="1" spc="-204" dirty="0">
                <a:latin typeface="Verdana"/>
                <a:cs typeface="Verdana"/>
              </a:rPr>
              <a:t> </a:t>
            </a:r>
            <a:r>
              <a:rPr i="1" spc="-45" dirty="0">
                <a:latin typeface="Arial"/>
                <a:cs typeface="Arial"/>
              </a:rPr>
              <a:t>b</a:t>
            </a:r>
            <a:r>
              <a:rPr i="1" spc="-45" dirty="0">
                <a:latin typeface="Verdana"/>
                <a:cs typeface="Verdana"/>
              </a:rPr>
              <a:t>,</a:t>
            </a:r>
            <a:r>
              <a:rPr i="1" spc="-200" dirty="0">
                <a:latin typeface="Verdana"/>
                <a:cs typeface="Verdana"/>
              </a:rPr>
              <a:t> </a:t>
            </a:r>
            <a:r>
              <a:rPr i="1" spc="-35" dirty="0">
                <a:latin typeface="Arial"/>
                <a:cs typeface="Arial"/>
              </a:rPr>
              <a:t>c</a:t>
            </a:r>
            <a:r>
              <a:rPr i="1" spc="-35" dirty="0">
                <a:latin typeface="Verdana"/>
                <a:cs typeface="Verdana"/>
              </a:rPr>
              <a:t>,</a:t>
            </a:r>
            <a:r>
              <a:rPr i="1" spc="-200" dirty="0">
                <a:latin typeface="Verdana"/>
                <a:cs typeface="Verdana"/>
              </a:rPr>
              <a:t> </a:t>
            </a:r>
            <a:r>
              <a:rPr i="1" spc="-10" dirty="0">
                <a:latin typeface="Arial"/>
                <a:cs typeface="Arial"/>
              </a:rPr>
              <a:t>d</a:t>
            </a:r>
            <a:r>
              <a:rPr i="1" spc="-204" dirty="0">
                <a:latin typeface="Arial"/>
                <a:cs typeface="Arial"/>
              </a:rPr>
              <a:t> </a:t>
            </a:r>
            <a:r>
              <a:rPr spc="180" dirty="0">
                <a:latin typeface="Lucida Sans Unicode"/>
                <a:cs typeface="Lucida Sans Unicode"/>
              </a:rPr>
              <a:t>}</a:t>
            </a:r>
            <a:r>
              <a:rPr spc="-40" dirty="0">
                <a:latin typeface="Lucida Sans Unicode"/>
                <a:cs typeface="Lucida Sans Unicode"/>
              </a:rPr>
              <a:t> </a:t>
            </a:r>
            <a:r>
              <a:rPr dirty="0"/>
              <a:t>and </a:t>
            </a:r>
            <a:r>
              <a:rPr i="1" dirty="0">
                <a:latin typeface="Arial"/>
                <a:cs typeface="Arial"/>
              </a:rPr>
              <a:t>Y</a:t>
            </a:r>
            <a:r>
              <a:rPr i="1" spc="155" dirty="0">
                <a:latin typeface="Arial"/>
                <a:cs typeface="Arial"/>
              </a:rPr>
              <a:t> </a:t>
            </a:r>
            <a:r>
              <a:rPr dirty="0">
                <a:latin typeface="Lucida Sans Unicode"/>
                <a:cs typeface="Lucida Sans Unicode"/>
              </a:rPr>
              <a:t>=</a:t>
            </a:r>
            <a:r>
              <a:rPr spc="-40" dirty="0">
                <a:latin typeface="Lucida Sans Unicode"/>
                <a:cs typeface="Lucida Sans Unicode"/>
              </a:rPr>
              <a:t> </a:t>
            </a:r>
            <a:r>
              <a:rPr dirty="0">
                <a:latin typeface="Lucida Sans Unicode"/>
                <a:cs typeface="Lucida Sans Unicode"/>
              </a:rPr>
              <a:t>{</a:t>
            </a:r>
            <a:r>
              <a:rPr dirty="0"/>
              <a:t>1</a:t>
            </a:r>
            <a:r>
              <a:rPr i="1" dirty="0">
                <a:latin typeface="Verdana"/>
                <a:cs typeface="Verdana"/>
              </a:rPr>
              <a:t>,</a:t>
            </a:r>
            <a:r>
              <a:rPr i="1" spc="-200" dirty="0">
                <a:latin typeface="Verdana"/>
                <a:cs typeface="Verdana"/>
              </a:rPr>
              <a:t> </a:t>
            </a:r>
            <a:r>
              <a:rPr spc="-60" dirty="0"/>
              <a:t>2</a:t>
            </a:r>
            <a:r>
              <a:rPr i="1" spc="-60" dirty="0">
                <a:latin typeface="Verdana"/>
                <a:cs typeface="Verdana"/>
              </a:rPr>
              <a:t>,</a:t>
            </a:r>
            <a:r>
              <a:rPr i="1" spc="-200" dirty="0">
                <a:latin typeface="Verdana"/>
                <a:cs typeface="Verdana"/>
              </a:rPr>
              <a:t> </a:t>
            </a:r>
            <a:r>
              <a:rPr spc="-60" dirty="0"/>
              <a:t>3</a:t>
            </a:r>
            <a:r>
              <a:rPr i="1" spc="-60" dirty="0">
                <a:latin typeface="Verdana"/>
                <a:cs typeface="Verdana"/>
              </a:rPr>
              <a:t>,</a:t>
            </a:r>
            <a:r>
              <a:rPr i="1" spc="-200" dirty="0">
                <a:latin typeface="Verdana"/>
                <a:cs typeface="Verdana"/>
              </a:rPr>
              <a:t> </a:t>
            </a:r>
            <a:r>
              <a:rPr spc="60" dirty="0"/>
              <a:t>4</a:t>
            </a:r>
            <a:r>
              <a:rPr spc="60" dirty="0">
                <a:latin typeface="Lucida Sans Unicode"/>
                <a:cs typeface="Lucida Sans Unicode"/>
              </a:rPr>
              <a:t>}</a:t>
            </a:r>
          </a:p>
          <a:p>
            <a:pPr marL="50800">
              <a:lnSpc>
                <a:spcPct val="100000"/>
              </a:lnSpc>
              <a:spcBef>
                <a:spcPts val="600"/>
              </a:spcBef>
            </a:pPr>
            <a:r>
              <a:rPr dirty="0"/>
              <a:t>and</a:t>
            </a:r>
            <a:r>
              <a:rPr spc="30" dirty="0"/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30" dirty="0">
                <a:latin typeface="Arial"/>
                <a:cs typeface="Arial"/>
              </a:rPr>
              <a:t> </a:t>
            </a:r>
            <a:r>
              <a:rPr dirty="0">
                <a:latin typeface="Lucida Sans Unicode"/>
                <a:cs typeface="Lucida Sans Unicode"/>
              </a:rPr>
              <a:t>=</a:t>
            </a:r>
            <a:r>
              <a:rPr spc="-5" dirty="0">
                <a:latin typeface="Lucida Sans Unicode"/>
                <a:cs typeface="Lucida Sans Unicode"/>
              </a:rPr>
              <a:t> </a:t>
            </a:r>
            <a:r>
              <a:rPr dirty="0">
                <a:latin typeface="Lucida Sans Unicode"/>
                <a:cs typeface="Lucida Sans Unicode"/>
              </a:rPr>
              <a:t>{(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dirty="0">
                <a:latin typeface="Verdana"/>
                <a:cs typeface="Verdana"/>
              </a:rPr>
              <a:t>,</a:t>
            </a:r>
            <a:r>
              <a:rPr i="1" spc="-180" dirty="0">
                <a:latin typeface="Verdana"/>
                <a:cs typeface="Verdana"/>
              </a:rPr>
              <a:t> </a:t>
            </a:r>
            <a:r>
              <a:rPr spc="-40" dirty="0"/>
              <a:t>0</a:t>
            </a:r>
            <a:r>
              <a:rPr i="1" spc="-40" dirty="0">
                <a:latin typeface="Verdana"/>
                <a:cs typeface="Verdana"/>
              </a:rPr>
              <a:t>.</a:t>
            </a:r>
            <a:r>
              <a:rPr spc="-40" dirty="0"/>
              <a:t>0</a:t>
            </a:r>
            <a:r>
              <a:rPr spc="-40" dirty="0">
                <a:latin typeface="Lucida Sans Unicode"/>
                <a:cs typeface="Lucida Sans Unicode"/>
              </a:rPr>
              <a:t>)</a:t>
            </a:r>
            <a:r>
              <a:rPr i="1" spc="-40" dirty="0">
                <a:latin typeface="Verdana"/>
                <a:cs typeface="Verdana"/>
              </a:rPr>
              <a:t>,</a:t>
            </a:r>
            <a:r>
              <a:rPr i="1" spc="-185" dirty="0">
                <a:latin typeface="Verdana"/>
                <a:cs typeface="Verdana"/>
              </a:rPr>
              <a:t> </a:t>
            </a:r>
            <a:r>
              <a:rPr spc="-10" dirty="0">
                <a:latin typeface="Lucida Sans Unicode"/>
                <a:cs typeface="Lucida Sans Unicode"/>
              </a:rPr>
              <a:t>(</a:t>
            </a:r>
            <a:r>
              <a:rPr i="1" spc="-10" dirty="0">
                <a:latin typeface="Arial"/>
                <a:cs typeface="Arial"/>
              </a:rPr>
              <a:t>b</a:t>
            </a:r>
            <a:r>
              <a:rPr i="1" spc="-10" dirty="0">
                <a:latin typeface="Verdana"/>
                <a:cs typeface="Verdana"/>
              </a:rPr>
              <a:t>,</a:t>
            </a:r>
            <a:r>
              <a:rPr i="1" spc="-180" dirty="0">
                <a:latin typeface="Verdana"/>
                <a:cs typeface="Verdana"/>
              </a:rPr>
              <a:t> </a:t>
            </a:r>
            <a:r>
              <a:rPr spc="-40" dirty="0"/>
              <a:t>0</a:t>
            </a:r>
            <a:r>
              <a:rPr i="1" spc="-40" dirty="0">
                <a:latin typeface="Verdana"/>
                <a:cs typeface="Verdana"/>
              </a:rPr>
              <a:t>.</a:t>
            </a:r>
            <a:r>
              <a:rPr spc="-40" dirty="0"/>
              <a:t>8</a:t>
            </a:r>
            <a:r>
              <a:rPr spc="-40" dirty="0">
                <a:latin typeface="Lucida Sans Unicode"/>
                <a:cs typeface="Lucida Sans Unicode"/>
              </a:rPr>
              <a:t>)</a:t>
            </a:r>
            <a:r>
              <a:rPr i="1" spc="-40" dirty="0">
                <a:latin typeface="Verdana"/>
                <a:cs typeface="Verdana"/>
              </a:rPr>
              <a:t>,</a:t>
            </a:r>
            <a:r>
              <a:rPr i="1" spc="-185" dirty="0">
                <a:latin typeface="Verdana"/>
                <a:cs typeface="Verdana"/>
              </a:rPr>
              <a:t> </a:t>
            </a:r>
            <a:r>
              <a:rPr dirty="0">
                <a:latin typeface="Lucida Sans Unicode"/>
                <a:cs typeface="Lucida Sans Unicode"/>
              </a:rPr>
              <a:t>(</a:t>
            </a:r>
            <a:r>
              <a:rPr i="1" dirty="0">
                <a:latin typeface="Arial"/>
                <a:cs typeface="Arial"/>
              </a:rPr>
              <a:t>c</a:t>
            </a:r>
            <a:r>
              <a:rPr i="1" dirty="0">
                <a:latin typeface="Verdana"/>
                <a:cs typeface="Verdana"/>
              </a:rPr>
              <a:t>,</a:t>
            </a:r>
            <a:r>
              <a:rPr i="1" spc="-180" dirty="0">
                <a:latin typeface="Verdana"/>
                <a:cs typeface="Verdana"/>
              </a:rPr>
              <a:t> </a:t>
            </a:r>
            <a:r>
              <a:rPr spc="-40" dirty="0"/>
              <a:t>0</a:t>
            </a:r>
            <a:r>
              <a:rPr i="1" spc="-40" dirty="0">
                <a:latin typeface="Verdana"/>
                <a:cs typeface="Verdana"/>
              </a:rPr>
              <a:t>.</a:t>
            </a:r>
            <a:r>
              <a:rPr spc="-40" dirty="0"/>
              <a:t>6</a:t>
            </a:r>
            <a:r>
              <a:rPr spc="-40" dirty="0">
                <a:latin typeface="Lucida Sans Unicode"/>
                <a:cs typeface="Lucida Sans Unicode"/>
              </a:rPr>
              <a:t>)</a:t>
            </a:r>
            <a:r>
              <a:rPr i="1" spc="-40" dirty="0">
                <a:latin typeface="Verdana"/>
                <a:cs typeface="Verdana"/>
              </a:rPr>
              <a:t>,</a:t>
            </a:r>
            <a:r>
              <a:rPr i="1" spc="-180" dirty="0">
                <a:latin typeface="Verdana"/>
                <a:cs typeface="Verdana"/>
              </a:rPr>
              <a:t> </a:t>
            </a:r>
            <a:r>
              <a:rPr dirty="0">
                <a:latin typeface="Lucida Sans Unicode"/>
                <a:cs typeface="Lucida Sans Unicode"/>
              </a:rPr>
              <a:t>(</a:t>
            </a:r>
            <a:r>
              <a:rPr i="1" dirty="0">
                <a:latin typeface="Arial"/>
                <a:cs typeface="Arial"/>
              </a:rPr>
              <a:t>d</a:t>
            </a:r>
            <a:r>
              <a:rPr i="1" dirty="0">
                <a:latin typeface="Verdana"/>
                <a:cs typeface="Verdana"/>
              </a:rPr>
              <a:t>,</a:t>
            </a:r>
            <a:r>
              <a:rPr i="1" spc="-185" dirty="0">
                <a:latin typeface="Verdana"/>
                <a:cs typeface="Verdana"/>
              </a:rPr>
              <a:t> </a:t>
            </a:r>
            <a:r>
              <a:rPr spc="-20" dirty="0"/>
              <a:t>1</a:t>
            </a:r>
            <a:r>
              <a:rPr i="1" spc="-20" dirty="0">
                <a:latin typeface="Verdana"/>
                <a:cs typeface="Verdana"/>
              </a:rPr>
              <a:t>.</a:t>
            </a:r>
            <a:r>
              <a:rPr spc="-20" dirty="0"/>
              <a:t>0</a:t>
            </a:r>
            <a:r>
              <a:rPr spc="-20" dirty="0">
                <a:latin typeface="Lucida Sans Unicode"/>
                <a:cs typeface="Lucida Sans Unicode"/>
              </a:rPr>
              <a:t>)}</a:t>
            </a:r>
          </a:p>
          <a:p>
            <a:pPr marL="50800">
              <a:lnSpc>
                <a:spcPct val="100000"/>
              </a:lnSpc>
              <a:spcBef>
                <a:spcPts val="605"/>
              </a:spcBef>
            </a:pPr>
            <a:r>
              <a:rPr i="1" dirty="0">
                <a:latin typeface="Arial"/>
                <a:cs typeface="Arial"/>
              </a:rPr>
              <a:t>B</a:t>
            </a:r>
            <a:r>
              <a:rPr i="1" spc="80" dirty="0">
                <a:latin typeface="Arial"/>
                <a:cs typeface="Arial"/>
              </a:rPr>
              <a:t> </a:t>
            </a:r>
            <a:r>
              <a:rPr dirty="0">
                <a:latin typeface="Lucida Sans Unicode"/>
                <a:cs typeface="Lucida Sans Unicode"/>
              </a:rPr>
              <a:t>=</a:t>
            </a:r>
            <a:r>
              <a:rPr spc="-10" dirty="0">
                <a:latin typeface="Lucida Sans Unicode"/>
                <a:cs typeface="Lucida Sans Unicode"/>
              </a:rPr>
              <a:t> </a:t>
            </a:r>
            <a:r>
              <a:rPr dirty="0">
                <a:latin typeface="Lucida Sans Unicode"/>
                <a:cs typeface="Lucida Sans Unicode"/>
              </a:rPr>
              <a:t>{(</a:t>
            </a:r>
            <a:r>
              <a:rPr dirty="0"/>
              <a:t>1</a:t>
            </a:r>
            <a:r>
              <a:rPr i="1" dirty="0">
                <a:latin typeface="Verdana"/>
                <a:cs typeface="Verdana"/>
              </a:rPr>
              <a:t>,</a:t>
            </a:r>
            <a:r>
              <a:rPr i="1" spc="-185" dirty="0">
                <a:latin typeface="Verdana"/>
                <a:cs typeface="Verdana"/>
              </a:rPr>
              <a:t> </a:t>
            </a:r>
            <a:r>
              <a:rPr spc="-40" dirty="0"/>
              <a:t>0</a:t>
            </a:r>
            <a:r>
              <a:rPr i="1" spc="-40" dirty="0">
                <a:latin typeface="Verdana"/>
                <a:cs typeface="Verdana"/>
              </a:rPr>
              <a:t>.</a:t>
            </a:r>
            <a:r>
              <a:rPr spc="-40" dirty="0"/>
              <a:t>2</a:t>
            </a:r>
            <a:r>
              <a:rPr spc="-40" dirty="0">
                <a:latin typeface="Lucida Sans Unicode"/>
                <a:cs typeface="Lucida Sans Unicode"/>
              </a:rPr>
              <a:t>)</a:t>
            </a:r>
            <a:r>
              <a:rPr i="1" spc="-40" dirty="0">
                <a:latin typeface="Verdana"/>
                <a:cs typeface="Verdana"/>
              </a:rPr>
              <a:t>,</a:t>
            </a:r>
            <a:r>
              <a:rPr i="1" spc="-180" dirty="0">
                <a:latin typeface="Verdana"/>
                <a:cs typeface="Verdana"/>
              </a:rPr>
              <a:t> </a:t>
            </a:r>
            <a:r>
              <a:rPr spc="-25" dirty="0">
                <a:latin typeface="Lucida Sans Unicode"/>
                <a:cs typeface="Lucida Sans Unicode"/>
              </a:rPr>
              <a:t>(</a:t>
            </a:r>
            <a:r>
              <a:rPr spc="-25" dirty="0"/>
              <a:t>2</a:t>
            </a:r>
            <a:r>
              <a:rPr i="1" spc="-25" dirty="0">
                <a:latin typeface="Verdana"/>
                <a:cs typeface="Verdana"/>
              </a:rPr>
              <a:t>,</a:t>
            </a:r>
            <a:r>
              <a:rPr i="1" spc="-185" dirty="0">
                <a:latin typeface="Verdana"/>
                <a:cs typeface="Verdana"/>
              </a:rPr>
              <a:t> </a:t>
            </a:r>
            <a:r>
              <a:rPr spc="-40" dirty="0"/>
              <a:t>1</a:t>
            </a:r>
            <a:r>
              <a:rPr i="1" spc="-40" dirty="0">
                <a:latin typeface="Verdana"/>
                <a:cs typeface="Verdana"/>
              </a:rPr>
              <a:t>.</a:t>
            </a:r>
            <a:r>
              <a:rPr spc="-40" dirty="0"/>
              <a:t>0</a:t>
            </a:r>
            <a:r>
              <a:rPr spc="-40" dirty="0">
                <a:latin typeface="Lucida Sans Unicode"/>
                <a:cs typeface="Lucida Sans Unicode"/>
              </a:rPr>
              <a:t>)</a:t>
            </a:r>
            <a:r>
              <a:rPr i="1" spc="-40" dirty="0">
                <a:latin typeface="Verdana"/>
                <a:cs typeface="Verdana"/>
              </a:rPr>
              <a:t>,</a:t>
            </a:r>
            <a:r>
              <a:rPr i="1" spc="-185" dirty="0">
                <a:latin typeface="Verdana"/>
                <a:cs typeface="Verdana"/>
              </a:rPr>
              <a:t> </a:t>
            </a:r>
            <a:r>
              <a:rPr spc="-25" dirty="0">
                <a:latin typeface="Lucida Sans Unicode"/>
                <a:cs typeface="Lucida Sans Unicode"/>
              </a:rPr>
              <a:t>(</a:t>
            </a:r>
            <a:r>
              <a:rPr spc="-25" dirty="0"/>
              <a:t>3</a:t>
            </a:r>
            <a:r>
              <a:rPr i="1" spc="-25" dirty="0">
                <a:latin typeface="Verdana"/>
                <a:cs typeface="Verdana"/>
              </a:rPr>
              <a:t>,</a:t>
            </a:r>
            <a:r>
              <a:rPr i="1" spc="-185" dirty="0">
                <a:latin typeface="Verdana"/>
                <a:cs typeface="Verdana"/>
              </a:rPr>
              <a:t> </a:t>
            </a:r>
            <a:r>
              <a:rPr spc="-40" dirty="0"/>
              <a:t>0</a:t>
            </a:r>
            <a:r>
              <a:rPr i="1" spc="-40" dirty="0">
                <a:latin typeface="Verdana"/>
                <a:cs typeface="Verdana"/>
              </a:rPr>
              <a:t>.</a:t>
            </a:r>
            <a:r>
              <a:rPr spc="-40" dirty="0"/>
              <a:t>8</a:t>
            </a:r>
            <a:r>
              <a:rPr spc="-40" dirty="0">
                <a:latin typeface="Lucida Sans Unicode"/>
                <a:cs typeface="Lucida Sans Unicode"/>
              </a:rPr>
              <a:t>)</a:t>
            </a:r>
            <a:r>
              <a:rPr i="1" spc="-40" dirty="0">
                <a:latin typeface="Verdana"/>
                <a:cs typeface="Verdana"/>
              </a:rPr>
              <a:t>,</a:t>
            </a:r>
            <a:r>
              <a:rPr i="1" spc="-185" dirty="0">
                <a:latin typeface="Verdana"/>
                <a:cs typeface="Verdana"/>
              </a:rPr>
              <a:t> </a:t>
            </a:r>
            <a:r>
              <a:rPr spc="-25" dirty="0">
                <a:latin typeface="Lucida Sans Unicode"/>
                <a:cs typeface="Lucida Sans Unicode"/>
              </a:rPr>
              <a:t>(</a:t>
            </a:r>
            <a:r>
              <a:rPr spc="-25" dirty="0"/>
              <a:t>4</a:t>
            </a:r>
            <a:r>
              <a:rPr i="1" spc="-25" dirty="0">
                <a:latin typeface="Verdana"/>
                <a:cs typeface="Verdana"/>
              </a:rPr>
              <a:t>,</a:t>
            </a:r>
            <a:r>
              <a:rPr i="1" spc="-185" dirty="0">
                <a:latin typeface="Verdana"/>
                <a:cs typeface="Verdana"/>
              </a:rPr>
              <a:t> </a:t>
            </a:r>
            <a:r>
              <a:rPr dirty="0"/>
              <a:t>0</a:t>
            </a:r>
            <a:r>
              <a:rPr i="1" dirty="0">
                <a:latin typeface="Verdana"/>
                <a:cs typeface="Verdana"/>
              </a:rPr>
              <a:t>.</a:t>
            </a:r>
            <a:r>
              <a:rPr dirty="0"/>
              <a:t>0</a:t>
            </a:r>
            <a:r>
              <a:rPr dirty="0">
                <a:latin typeface="Lucida Sans Unicode"/>
                <a:cs typeface="Lucida Sans Unicode"/>
              </a:rPr>
              <a:t>)}</a:t>
            </a:r>
            <a:r>
              <a:rPr spc="-10" dirty="0">
                <a:latin typeface="Lucida Sans Unicode"/>
                <a:cs typeface="Lucida Sans Unicode"/>
              </a:rPr>
              <a:t> </a:t>
            </a:r>
            <a:r>
              <a:rPr dirty="0"/>
              <a:t>are</a:t>
            </a:r>
            <a:r>
              <a:rPr spc="30" dirty="0"/>
              <a:t> </a:t>
            </a:r>
            <a:r>
              <a:rPr dirty="0"/>
              <a:t>two</a:t>
            </a:r>
            <a:r>
              <a:rPr spc="30" dirty="0"/>
              <a:t> </a:t>
            </a:r>
            <a:r>
              <a:rPr dirty="0"/>
              <a:t>fuzzy</a:t>
            </a:r>
            <a:r>
              <a:rPr spc="25" dirty="0"/>
              <a:t> </a:t>
            </a:r>
            <a:r>
              <a:rPr spc="-10" dirty="0"/>
              <a:t>sets.</a:t>
            </a:r>
          </a:p>
          <a:p>
            <a:pPr marL="50800">
              <a:lnSpc>
                <a:spcPct val="100000"/>
              </a:lnSpc>
              <a:spcBef>
                <a:spcPts val="1165"/>
              </a:spcBef>
            </a:pPr>
            <a:r>
              <a:rPr dirty="0"/>
              <a:t>We</a:t>
            </a:r>
            <a:r>
              <a:rPr spc="-5" dirty="0"/>
              <a:t> </a:t>
            </a:r>
            <a:r>
              <a:rPr dirty="0"/>
              <a:t>are</a:t>
            </a:r>
            <a:r>
              <a:rPr spc="-5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determine</a:t>
            </a:r>
            <a:r>
              <a:rPr spc="-5" dirty="0"/>
              <a:t> </a:t>
            </a:r>
            <a:r>
              <a:rPr i="1" dirty="0">
                <a:latin typeface="Arial"/>
                <a:cs typeface="Arial"/>
              </a:rPr>
              <a:t>R</a:t>
            </a:r>
            <a:r>
              <a:rPr sz="1200" i="1" baseline="-10416" dirty="0">
                <a:latin typeface="Arial"/>
                <a:cs typeface="Arial"/>
              </a:rPr>
              <a:t>mm</a:t>
            </a:r>
            <a:r>
              <a:rPr sz="1200" i="1" spc="22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10" dirty="0">
                <a:latin typeface="Lucida Sans Unicode"/>
                <a:cs typeface="Lucida Sans Unicode"/>
              </a:rPr>
              <a:t>(</a:t>
            </a:r>
            <a:r>
              <a:rPr sz="1100" i="1" spc="-645" dirty="0">
                <a:latin typeface="Arial"/>
                <a:cs typeface="Arial"/>
              </a:rPr>
              <a:t>A</a:t>
            </a:r>
            <a:r>
              <a:rPr sz="1650" spc="15" baseline="15151" dirty="0">
                <a:latin typeface="Lucida Sans Unicode"/>
                <a:cs typeface="Lucida Sans Unicode"/>
              </a:rPr>
              <a:t>¯</a:t>
            </a:r>
            <a:r>
              <a:rPr sz="1650" spc="-22" baseline="15151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i="1" spc="-155" dirty="0">
                <a:latin typeface="Arial"/>
                <a:cs typeface="Arial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42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80" dirty="0"/>
              <a:t> </a:t>
            </a:r>
            <a:r>
              <a:rPr dirty="0"/>
              <a:t>3:</a:t>
            </a:r>
            <a:r>
              <a:rPr spc="195" dirty="0"/>
              <a:t> </a:t>
            </a:r>
            <a:r>
              <a:rPr dirty="0"/>
              <a:t>Zadeh’s</a:t>
            </a:r>
            <a:r>
              <a:rPr spc="85" dirty="0"/>
              <a:t> </a:t>
            </a:r>
            <a:r>
              <a:rPr dirty="0"/>
              <a:t>min-max</a:t>
            </a:r>
            <a:r>
              <a:rPr spc="80" dirty="0"/>
              <a:t> </a:t>
            </a:r>
            <a:r>
              <a:rPr spc="-10" dirty="0"/>
              <a:t>rule: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653286"/>
            <a:ext cx="3683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computation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200" i="1" baseline="-10416" dirty="0">
                <a:latin typeface="Arial"/>
                <a:cs typeface="Arial"/>
              </a:rPr>
              <a:t>mm</a:t>
            </a:r>
            <a:r>
              <a:rPr sz="1200" i="1" spc="209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10" dirty="0">
                <a:latin typeface="Lucida Sans Unicode"/>
                <a:cs typeface="Lucida Sans Unicode"/>
              </a:rPr>
              <a:t>(</a:t>
            </a:r>
            <a:r>
              <a:rPr sz="1100" i="1" spc="-645" dirty="0">
                <a:latin typeface="Arial"/>
                <a:cs typeface="Arial"/>
              </a:rPr>
              <a:t>A</a:t>
            </a:r>
            <a:r>
              <a:rPr sz="1650" spc="15" baseline="15151" dirty="0">
                <a:latin typeface="Lucida Sans Unicode"/>
                <a:cs typeface="Lucida Sans Unicode"/>
              </a:rPr>
              <a:t>¯</a:t>
            </a:r>
            <a:r>
              <a:rPr sz="1650" spc="-22" baseline="15151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i="1" spc="-15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follows: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1335759"/>
            <a:ext cx="50545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=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2699" y="1301113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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2699" y="1389785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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8275" y="974152"/>
            <a:ext cx="2876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200" i="1" baseline="-55555" dirty="0">
                <a:latin typeface="Arial"/>
                <a:cs typeface="Arial"/>
              </a:rPr>
              <a:t>a</a:t>
            </a:r>
            <a:r>
              <a:rPr sz="1200" i="1" spc="390" baseline="-55555" dirty="0">
                <a:latin typeface="Arial"/>
                <a:cs typeface="Arial"/>
              </a:rPr>
              <a:t> </a:t>
            </a:r>
            <a:r>
              <a:rPr sz="1100" spc="-425" dirty="0">
                <a:latin typeface="Arial MT"/>
                <a:cs typeface="Arial MT"/>
              </a:rPr>
              <a:t>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4005" y="1421573"/>
            <a:ext cx="49275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6385" algn="l"/>
              </a:tabLst>
            </a:pPr>
            <a:r>
              <a:rPr sz="800" i="1" spc="-50" dirty="0">
                <a:latin typeface="Arial"/>
                <a:cs typeface="Arial"/>
              </a:rPr>
              <a:t>c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8963" y="1593645"/>
            <a:ext cx="4978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1465" algn="l"/>
              </a:tabLst>
            </a:pPr>
            <a:r>
              <a:rPr sz="800" i="1" spc="-50" dirty="0">
                <a:latin typeface="Arial"/>
                <a:cs typeface="Arial"/>
              </a:rPr>
              <a:t>d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2405" y="911667"/>
            <a:ext cx="1336040" cy="87376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56235">
              <a:lnSpc>
                <a:spcPct val="100000"/>
              </a:lnSpc>
              <a:spcBef>
                <a:spcPts val="244"/>
              </a:spcBef>
              <a:tabLst>
                <a:tab pos="675640" algn="l"/>
                <a:tab pos="994410" algn="l"/>
                <a:tab pos="1256030" algn="l"/>
              </a:tabLst>
            </a:pPr>
            <a:r>
              <a:rPr sz="800" spc="-50" dirty="0">
                <a:latin typeface="Arial MT"/>
                <a:cs typeface="Arial MT"/>
              </a:rPr>
              <a:t>1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2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3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4</a:t>
            </a:r>
            <a:endParaRPr sz="800">
              <a:latin typeface="Arial MT"/>
              <a:cs typeface="Arial MT"/>
            </a:endParaRPr>
          </a:p>
          <a:p>
            <a:pPr marL="346075">
              <a:lnSpc>
                <a:spcPct val="100000"/>
              </a:lnSpc>
              <a:spcBef>
                <a:spcPts val="190"/>
              </a:spcBef>
              <a:tabLst>
                <a:tab pos="664845" algn="l"/>
                <a:tab pos="984250" algn="l"/>
              </a:tabLst>
            </a:pPr>
            <a:r>
              <a:rPr sz="1100" spc="-50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  <a:tabLst>
                <a:tab pos="275590" algn="l"/>
              </a:tabLst>
            </a:pPr>
            <a:r>
              <a:rPr sz="800" i="1" spc="-50" dirty="0">
                <a:latin typeface="Arial"/>
                <a:cs typeface="Arial"/>
              </a:rPr>
              <a:t>b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70123" y="974152"/>
            <a:ext cx="3092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aseline="-40404" dirty="0">
                <a:latin typeface="Arial MT"/>
                <a:cs typeface="Arial MT"/>
              </a:rPr>
              <a:t>0</a:t>
            </a:r>
            <a:r>
              <a:rPr sz="1650" spc="262" baseline="-40404" dirty="0">
                <a:latin typeface="Arial MT"/>
                <a:cs typeface="Arial MT"/>
              </a:rPr>
              <a:t> </a:t>
            </a:r>
            <a:r>
              <a:rPr sz="1100" spc="-425" dirty="0">
                <a:latin typeface="Arial MT"/>
                <a:cs typeface="Arial MT"/>
              </a:rPr>
              <a:t>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5834" y="1301113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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35834" y="1389785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05226" y="133575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and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444" y="2401098"/>
            <a:ext cx="5695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660" dirty="0">
                <a:latin typeface="Arial"/>
                <a:cs typeface="Arial"/>
              </a:rPr>
              <a:t>A</a:t>
            </a:r>
            <a:r>
              <a:rPr sz="1650" spc="-7" baseline="15151" dirty="0">
                <a:latin typeface="Lucida Sans Unicode"/>
                <a:cs typeface="Lucida Sans Unicode"/>
              </a:rPr>
              <a:t>¯</a:t>
            </a:r>
            <a:r>
              <a:rPr sz="1650" spc="-22" baseline="15151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35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=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5793" y="2366466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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95793" y="2455124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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51369" y="2039491"/>
            <a:ext cx="2876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200" i="1" baseline="-55555" dirty="0">
                <a:latin typeface="Arial"/>
                <a:cs typeface="Arial"/>
              </a:rPr>
              <a:t>a</a:t>
            </a:r>
            <a:r>
              <a:rPr sz="1200" i="1" spc="390" baseline="-55555" dirty="0">
                <a:latin typeface="Arial"/>
                <a:cs typeface="Arial"/>
              </a:rPr>
              <a:t> </a:t>
            </a:r>
            <a:r>
              <a:rPr sz="1100" spc="-425" dirty="0">
                <a:latin typeface="Arial MT"/>
                <a:cs typeface="Arial MT"/>
              </a:rPr>
              <a:t>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7099" y="2486912"/>
            <a:ext cx="49275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6385" algn="l"/>
              </a:tabLst>
            </a:pPr>
            <a:r>
              <a:rPr sz="800" i="1" spc="-50" dirty="0">
                <a:latin typeface="Arial"/>
                <a:cs typeface="Arial"/>
              </a:rPr>
              <a:t>c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4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72057" y="1976997"/>
            <a:ext cx="1454785" cy="87376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244"/>
              </a:spcBef>
              <a:tabLst>
                <a:tab pos="678815" algn="l"/>
                <a:tab pos="998219" algn="l"/>
                <a:tab pos="1316990" algn="l"/>
              </a:tabLst>
            </a:pPr>
            <a:r>
              <a:rPr sz="800" spc="-50" dirty="0">
                <a:latin typeface="Arial MT"/>
                <a:cs typeface="Arial MT"/>
              </a:rPr>
              <a:t>1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2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3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4</a:t>
            </a:r>
            <a:endParaRPr sz="800">
              <a:latin typeface="Arial MT"/>
              <a:cs typeface="Arial MT"/>
            </a:endParaRPr>
          </a:p>
          <a:p>
            <a:pPr marR="62230" algn="r">
              <a:lnSpc>
                <a:spcPct val="100000"/>
              </a:lnSpc>
              <a:spcBef>
                <a:spcPts val="190"/>
              </a:spcBef>
              <a:tabLst>
                <a:tab pos="318770" algn="l"/>
                <a:tab pos="637540" algn="l"/>
                <a:tab pos="956944" algn="l"/>
              </a:tabLst>
            </a:pPr>
            <a:r>
              <a:rPr sz="1100" spc="-50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  <a:tabLst>
                <a:tab pos="275590" algn="l"/>
              </a:tabLst>
            </a:pPr>
            <a:r>
              <a:rPr sz="800" i="1" spc="-50" dirty="0">
                <a:latin typeface="Arial"/>
                <a:cs typeface="Arial"/>
              </a:rPr>
              <a:t>b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4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4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4</a:t>
            </a:r>
            <a:endParaRPr sz="1100">
              <a:latin typeface="Arial MT"/>
              <a:cs typeface="Arial MT"/>
            </a:endParaRPr>
          </a:p>
          <a:p>
            <a:pPr marR="62230" algn="r">
              <a:lnSpc>
                <a:spcPct val="100000"/>
              </a:lnSpc>
              <a:spcBef>
                <a:spcPts val="35"/>
              </a:spcBef>
              <a:tabLst>
                <a:tab pos="336550" algn="l"/>
                <a:tab pos="655955" algn="l"/>
                <a:tab pos="974725" algn="l"/>
                <a:tab pos="1294130" algn="l"/>
              </a:tabLst>
            </a:pPr>
            <a:r>
              <a:rPr sz="800" i="1" spc="-50" dirty="0">
                <a:latin typeface="Arial"/>
                <a:cs typeface="Arial"/>
              </a:rPr>
              <a:t>d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64434" y="2039491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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64434" y="2366466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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64434" y="2455124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43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80" dirty="0"/>
              <a:t> </a:t>
            </a:r>
            <a:r>
              <a:rPr dirty="0"/>
              <a:t>3:</a:t>
            </a:r>
            <a:r>
              <a:rPr spc="195" dirty="0"/>
              <a:t> </a:t>
            </a:r>
            <a:r>
              <a:rPr dirty="0"/>
              <a:t>Zadeh’s</a:t>
            </a:r>
            <a:r>
              <a:rPr spc="85" dirty="0"/>
              <a:t> </a:t>
            </a:r>
            <a:r>
              <a:rPr dirty="0"/>
              <a:t>min-max</a:t>
            </a:r>
            <a:r>
              <a:rPr spc="80" dirty="0"/>
              <a:t> </a:t>
            </a:r>
            <a:r>
              <a:rPr spc="-10" dirty="0"/>
              <a:t>rule: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085137"/>
            <a:ext cx="6584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Therefore,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44" y="1753335"/>
            <a:ext cx="17341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200" i="1" baseline="-10416" dirty="0">
                <a:latin typeface="Arial"/>
                <a:cs typeface="Arial"/>
              </a:rPr>
              <a:t>mm</a:t>
            </a:r>
            <a:r>
              <a:rPr sz="1200" i="1" spc="24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spc="10" dirty="0">
                <a:latin typeface="Lucida Sans Unicode"/>
                <a:cs typeface="Lucida Sans Unicode"/>
              </a:rPr>
              <a:t>(</a:t>
            </a:r>
            <a:r>
              <a:rPr sz="1100" i="1" spc="-645" dirty="0">
                <a:latin typeface="Arial"/>
                <a:cs typeface="Arial"/>
              </a:rPr>
              <a:t>A</a:t>
            </a:r>
            <a:r>
              <a:rPr sz="1650" spc="15" baseline="15151" dirty="0">
                <a:latin typeface="Lucida Sans Unicode"/>
                <a:cs typeface="Lucida Sans Unicode"/>
              </a:rPr>
              <a:t>¯</a:t>
            </a:r>
            <a:r>
              <a:rPr sz="1650" spc="7" baseline="15151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i="1" spc="-15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Arial MT"/>
                <a:cs typeface="Arial MT"/>
              </a:rPr>
              <a:t>=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0459" y="1718689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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0459" y="1807361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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6035" y="1391728"/>
            <a:ext cx="2876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200" i="1" baseline="-55555" dirty="0">
                <a:latin typeface="Arial"/>
                <a:cs typeface="Arial"/>
              </a:rPr>
              <a:t>a</a:t>
            </a:r>
            <a:r>
              <a:rPr sz="1200" i="1" spc="390" baseline="-55555" dirty="0">
                <a:latin typeface="Arial"/>
                <a:cs typeface="Arial"/>
              </a:rPr>
              <a:t> </a:t>
            </a:r>
            <a:r>
              <a:rPr sz="1100" spc="-425" dirty="0">
                <a:latin typeface="Arial MT"/>
                <a:cs typeface="Arial MT"/>
              </a:rPr>
              <a:t>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1765" y="1839149"/>
            <a:ext cx="49275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6385" algn="l"/>
              </a:tabLst>
            </a:pPr>
            <a:r>
              <a:rPr sz="800" i="1" spc="-50" dirty="0">
                <a:latin typeface="Arial"/>
                <a:cs typeface="Arial"/>
              </a:rPr>
              <a:t>c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4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6723" y="2011221"/>
            <a:ext cx="4978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1465" algn="l"/>
              </a:tabLst>
            </a:pPr>
            <a:r>
              <a:rPr sz="800" i="1" spc="-50" dirty="0">
                <a:latin typeface="Arial"/>
                <a:cs typeface="Arial"/>
              </a:rPr>
              <a:t>d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40165" y="1329221"/>
            <a:ext cx="1451610" cy="87376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56235">
              <a:lnSpc>
                <a:spcPct val="100000"/>
              </a:lnSpc>
              <a:spcBef>
                <a:spcPts val="244"/>
              </a:spcBef>
              <a:tabLst>
                <a:tab pos="675640" algn="l"/>
                <a:tab pos="994410" algn="l"/>
                <a:tab pos="1313815" algn="l"/>
              </a:tabLst>
            </a:pPr>
            <a:r>
              <a:rPr sz="800" spc="-50" dirty="0">
                <a:latin typeface="Arial MT"/>
                <a:cs typeface="Arial MT"/>
              </a:rPr>
              <a:t>1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2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3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4</a:t>
            </a:r>
            <a:endParaRPr sz="800">
              <a:latin typeface="Arial MT"/>
              <a:cs typeface="Arial MT"/>
            </a:endParaRPr>
          </a:p>
          <a:p>
            <a:pPr marR="62230" algn="r">
              <a:lnSpc>
                <a:spcPct val="100000"/>
              </a:lnSpc>
              <a:spcBef>
                <a:spcPts val="190"/>
              </a:spcBef>
              <a:tabLst>
                <a:tab pos="318770" algn="l"/>
                <a:tab pos="637540" algn="l"/>
                <a:tab pos="956944" algn="l"/>
              </a:tabLst>
            </a:pPr>
            <a:r>
              <a:rPr sz="1100" spc="-50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  <a:tabLst>
                <a:tab pos="275590" algn="l"/>
              </a:tabLst>
            </a:pPr>
            <a:r>
              <a:rPr sz="800" i="1" spc="-50" dirty="0">
                <a:latin typeface="Arial"/>
                <a:cs typeface="Arial"/>
              </a:rPr>
              <a:t>b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4</a:t>
            </a:r>
            <a:endParaRPr sz="1100">
              <a:latin typeface="Arial MT"/>
              <a:cs typeface="Arial MT"/>
            </a:endParaRPr>
          </a:p>
          <a:p>
            <a:pPr marR="62230" algn="r">
              <a:lnSpc>
                <a:spcPct val="100000"/>
              </a:lnSpc>
              <a:spcBef>
                <a:spcPts val="35"/>
              </a:spcBef>
              <a:tabLst>
                <a:tab pos="695325" algn="l"/>
              </a:tabLst>
            </a:pPr>
            <a:r>
              <a:rPr sz="1100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8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29113" y="1391728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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29113" y="1718689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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29113" y="1807361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44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70" dirty="0"/>
              <a:t> </a:t>
            </a:r>
            <a:r>
              <a:rPr dirty="0"/>
              <a:t>3</a:t>
            </a:r>
            <a:r>
              <a:rPr spc="70" dirty="0"/>
              <a:t> </a:t>
            </a:r>
            <a:r>
              <a:rPr spc="-5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15465"/>
            <a:ext cx="2668270" cy="14903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4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-45" dirty="0">
                <a:latin typeface="Arial"/>
                <a:cs typeface="Arial"/>
              </a:rPr>
              <a:t>b</a:t>
            </a:r>
            <a:r>
              <a:rPr sz="1100" i="1" spc="-45" dirty="0">
                <a:latin typeface="Verdana"/>
                <a:cs typeface="Verdana"/>
              </a:rPr>
              <a:t>,</a:t>
            </a:r>
            <a:r>
              <a:rPr sz="1100" i="1" spc="-195" dirty="0">
                <a:latin typeface="Verdana"/>
                <a:cs typeface="Verdana"/>
              </a:rPr>
              <a:t> </a:t>
            </a:r>
            <a:r>
              <a:rPr sz="1100" i="1" spc="-35" dirty="0">
                <a:latin typeface="Arial"/>
                <a:cs typeface="Arial"/>
              </a:rPr>
              <a:t>c</a:t>
            </a:r>
            <a:r>
              <a:rPr sz="1100" i="1" spc="-35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d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13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6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spc="-60" dirty="0">
                <a:latin typeface="Arial MT"/>
                <a:cs typeface="Arial MT"/>
              </a:rPr>
              <a:t>2</a:t>
            </a:r>
            <a:r>
              <a:rPr sz="1100" i="1" spc="-60" dirty="0">
                <a:latin typeface="Verdana"/>
                <a:cs typeface="Verdana"/>
              </a:rPr>
              <a:t>,</a:t>
            </a:r>
            <a:r>
              <a:rPr sz="1100" i="1" spc="-195" dirty="0">
                <a:latin typeface="Verdana"/>
                <a:cs typeface="Verdana"/>
              </a:rPr>
              <a:t> </a:t>
            </a:r>
            <a:r>
              <a:rPr sz="1100" spc="-60" dirty="0">
                <a:latin typeface="Arial MT"/>
                <a:cs typeface="Arial MT"/>
              </a:rPr>
              <a:t>3</a:t>
            </a:r>
            <a:r>
              <a:rPr sz="1100" i="1" spc="-60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spc="60" dirty="0">
                <a:latin typeface="Arial MT"/>
                <a:cs typeface="Arial MT"/>
              </a:rPr>
              <a:t>4</a:t>
            </a:r>
            <a:r>
              <a:rPr sz="1100" spc="6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dirty="0">
                <a:latin typeface="Arial MT"/>
                <a:cs typeface="Arial MT"/>
              </a:rPr>
              <a:t>Let,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100" i="1" spc="-10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8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6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20" dirty="0">
                <a:latin typeface="Arial MT"/>
                <a:cs typeface="Arial MT"/>
              </a:rPr>
              <a:t>1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spc="-20" dirty="0">
                <a:latin typeface="Lucida Sans Unicode"/>
                <a:cs typeface="Lucida Sans Unicode"/>
              </a:rPr>
              <a:t>)}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{(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2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spc="-25" dirty="0">
                <a:latin typeface="Arial MT"/>
                <a:cs typeface="Arial MT"/>
              </a:rPr>
              <a:t>2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1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8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spc="-25" dirty="0">
                <a:latin typeface="Arial MT"/>
                <a:cs typeface="Arial MT"/>
              </a:rPr>
              <a:t>4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spc="-20" dirty="0">
                <a:latin typeface="Lucida Sans Unicode"/>
                <a:cs typeface="Lucida Sans Unicode"/>
              </a:rPr>
              <a:t>)}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dirty="0">
                <a:latin typeface="Arial MT"/>
                <a:cs typeface="Arial MT"/>
              </a:rPr>
              <a:t>Determine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implication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relation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b="1" dirty="0">
                <a:latin typeface="Arial"/>
                <a:cs typeface="Arial"/>
              </a:rPr>
              <a:t>If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8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A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then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2491116"/>
            <a:ext cx="8807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Here,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=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7883" y="2456483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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7883" y="2545154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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3446" y="2129509"/>
            <a:ext cx="2876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200" i="1" baseline="-55555" dirty="0">
                <a:latin typeface="Arial"/>
                <a:cs typeface="Arial"/>
              </a:rPr>
              <a:t>a</a:t>
            </a:r>
            <a:r>
              <a:rPr sz="1200" i="1" spc="390" baseline="-55555" dirty="0">
                <a:latin typeface="Arial"/>
                <a:cs typeface="Arial"/>
              </a:rPr>
              <a:t> </a:t>
            </a:r>
            <a:r>
              <a:rPr sz="1100" spc="-425" dirty="0">
                <a:latin typeface="Arial MT"/>
                <a:cs typeface="Arial MT"/>
              </a:rPr>
              <a:t>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9176" y="2576943"/>
            <a:ext cx="49275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6385" algn="l"/>
              </a:tabLst>
            </a:pPr>
            <a:r>
              <a:rPr sz="800" i="1" spc="-50" dirty="0">
                <a:latin typeface="Arial"/>
                <a:cs typeface="Arial"/>
              </a:rPr>
              <a:t>c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4147" y="2749015"/>
            <a:ext cx="4978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1465" algn="l"/>
              </a:tabLst>
            </a:pPr>
            <a:r>
              <a:rPr sz="800" i="1" spc="-50" dirty="0">
                <a:latin typeface="Arial"/>
                <a:cs typeface="Arial"/>
              </a:rPr>
              <a:t>d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7588" y="2067015"/>
            <a:ext cx="1336040" cy="87376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56235">
              <a:lnSpc>
                <a:spcPct val="100000"/>
              </a:lnSpc>
              <a:spcBef>
                <a:spcPts val="244"/>
              </a:spcBef>
              <a:tabLst>
                <a:tab pos="675640" algn="l"/>
                <a:tab pos="994410" algn="l"/>
                <a:tab pos="1256030" algn="l"/>
              </a:tabLst>
            </a:pPr>
            <a:r>
              <a:rPr sz="800" spc="-50" dirty="0">
                <a:latin typeface="Arial MT"/>
                <a:cs typeface="Arial MT"/>
              </a:rPr>
              <a:t>1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2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3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4</a:t>
            </a:r>
            <a:endParaRPr sz="800">
              <a:latin typeface="Arial MT"/>
              <a:cs typeface="Arial MT"/>
            </a:endParaRPr>
          </a:p>
          <a:p>
            <a:pPr marL="346075">
              <a:lnSpc>
                <a:spcPct val="100000"/>
              </a:lnSpc>
              <a:spcBef>
                <a:spcPts val="190"/>
              </a:spcBef>
              <a:tabLst>
                <a:tab pos="664845" algn="l"/>
                <a:tab pos="984250" algn="l"/>
              </a:tabLst>
            </a:pPr>
            <a:r>
              <a:rPr sz="1100" spc="-50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  <a:tabLst>
                <a:tab pos="275590" algn="l"/>
              </a:tabLst>
            </a:pPr>
            <a:r>
              <a:rPr sz="800" i="1" spc="-50" dirty="0">
                <a:latin typeface="Arial"/>
                <a:cs typeface="Arial"/>
              </a:rPr>
              <a:t>b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45293" y="2129509"/>
            <a:ext cx="3092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aseline="-40404" dirty="0">
                <a:latin typeface="Arial MT"/>
                <a:cs typeface="Arial MT"/>
              </a:rPr>
              <a:t>0</a:t>
            </a:r>
            <a:r>
              <a:rPr sz="1650" spc="262" baseline="-40404" dirty="0">
                <a:latin typeface="Arial MT"/>
                <a:cs typeface="Arial MT"/>
              </a:rPr>
              <a:t> </a:t>
            </a:r>
            <a:r>
              <a:rPr sz="1100" spc="-425" dirty="0">
                <a:latin typeface="Arial MT"/>
                <a:cs typeface="Arial MT"/>
              </a:rPr>
              <a:t>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11004" y="2456483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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11004" y="2545154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45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70" dirty="0"/>
              <a:t> </a:t>
            </a:r>
            <a:r>
              <a:rPr dirty="0"/>
              <a:t>3</a:t>
            </a:r>
            <a:r>
              <a:rPr spc="70" dirty="0"/>
              <a:t> </a:t>
            </a:r>
            <a:r>
              <a:rPr spc="-5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1139976"/>
            <a:ext cx="838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spc="-660" dirty="0">
                <a:latin typeface="Arial"/>
                <a:cs typeface="Arial"/>
              </a:rPr>
              <a:t>A</a:t>
            </a:r>
            <a:r>
              <a:rPr sz="1650" spc="-7" baseline="15151" dirty="0">
                <a:latin typeface="Lucida Sans Unicode"/>
                <a:cs typeface="Lucida Sans Unicode"/>
              </a:rPr>
              <a:t>¯</a:t>
            </a:r>
            <a:r>
              <a:rPr sz="1650" spc="-22" baseline="15151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35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=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5401" y="1105343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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5401" y="1194014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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0977" y="778369"/>
            <a:ext cx="2876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200" i="1" baseline="-55555" dirty="0">
                <a:latin typeface="Arial"/>
                <a:cs typeface="Arial"/>
              </a:rPr>
              <a:t>a</a:t>
            </a:r>
            <a:r>
              <a:rPr sz="1200" i="1" spc="390" baseline="-55555" dirty="0">
                <a:latin typeface="Arial"/>
                <a:cs typeface="Arial"/>
              </a:rPr>
              <a:t> </a:t>
            </a:r>
            <a:r>
              <a:rPr sz="1100" spc="-425" dirty="0">
                <a:latin typeface="Arial MT"/>
                <a:cs typeface="Arial MT"/>
              </a:rPr>
              <a:t>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6707" y="1225802"/>
            <a:ext cx="49275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6385" algn="l"/>
              </a:tabLst>
            </a:pPr>
            <a:r>
              <a:rPr sz="800" i="1" spc="-50" dirty="0">
                <a:latin typeface="Arial"/>
                <a:cs typeface="Arial"/>
              </a:rPr>
              <a:t>c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4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1665" y="715875"/>
            <a:ext cx="1454785" cy="87376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244"/>
              </a:spcBef>
              <a:tabLst>
                <a:tab pos="678815" algn="l"/>
                <a:tab pos="998219" algn="l"/>
              </a:tabLst>
            </a:pPr>
            <a:r>
              <a:rPr sz="800" spc="-50" dirty="0">
                <a:latin typeface="Arial MT"/>
                <a:cs typeface="Arial MT"/>
              </a:rPr>
              <a:t>1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2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  <a:p>
            <a:pPr marL="349250">
              <a:lnSpc>
                <a:spcPct val="100000"/>
              </a:lnSpc>
              <a:spcBef>
                <a:spcPts val="190"/>
              </a:spcBef>
              <a:tabLst>
                <a:tab pos="668655" algn="l"/>
                <a:tab pos="987425" algn="l"/>
              </a:tabLst>
            </a:pPr>
            <a:r>
              <a:rPr sz="1100" spc="-50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  <a:p>
            <a:pPr marL="15875">
              <a:lnSpc>
                <a:spcPct val="100000"/>
              </a:lnSpc>
              <a:spcBef>
                <a:spcPts val="35"/>
              </a:spcBef>
              <a:tabLst>
                <a:tab pos="291465" algn="l"/>
              </a:tabLst>
            </a:pPr>
            <a:r>
              <a:rPr sz="800" i="1" spc="-50" dirty="0">
                <a:latin typeface="Arial"/>
                <a:cs typeface="Arial"/>
              </a:rPr>
              <a:t>b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  <a:p>
            <a:pPr marL="61087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4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4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349250" algn="l"/>
                <a:tab pos="668655" algn="l"/>
                <a:tab pos="987425" algn="l"/>
                <a:tab pos="1306830" algn="l"/>
              </a:tabLst>
            </a:pPr>
            <a:r>
              <a:rPr sz="800" i="1" spc="-50" dirty="0">
                <a:latin typeface="Arial"/>
                <a:cs typeface="Arial"/>
              </a:rPr>
              <a:t>d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4042" y="1105343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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444" y="2025318"/>
            <a:ext cx="17341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200" i="1" baseline="-10416" dirty="0">
                <a:latin typeface="Arial"/>
                <a:cs typeface="Arial"/>
              </a:rPr>
              <a:t>mm</a:t>
            </a:r>
            <a:r>
              <a:rPr sz="1200" i="1" spc="24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spc="10" dirty="0">
                <a:latin typeface="Lucida Sans Unicode"/>
                <a:cs typeface="Lucida Sans Unicode"/>
              </a:rPr>
              <a:t>(</a:t>
            </a:r>
            <a:r>
              <a:rPr sz="1100" i="1" spc="-645" dirty="0">
                <a:latin typeface="Arial"/>
                <a:cs typeface="Arial"/>
              </a:rPr>
              <a:t>A</a:t>
            </a:r>
            <a:r>
              <a:rPr sz="1650" spc="15" baseline="15151" dirty="0">
                <a:latin typeface="Lucida Sans Unicode"/>
                <a:cs typeface="Lucida Sans Unicode"/>
              </a:rPr>
              <a:t>¯</a:t>
            </a:r>
            <a:r>
              <a:rPr sz="1650" spc="7" baseline="15151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i="1" spc="-15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Arial MT"/>
                <a:cs typeface="Arial MT"/>
              </a:rPr>
              <a:t>=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6035" y="1663711"/>
            <a:ext cx="2876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200" i="1" baseline="-55555" dirty="0">
                <a:latin typeface="Arial"/>
                <a:cs typeface="Arial"/>
              </a:rPr>
              <a:t>a</a:t>
            </a:r>
            <a:r>
              <a:rPr sz="1200" i="1" spc="390" baseline="-55555" dirty="0">
                <a:latin typeface="Arial"/>
                <a:cs typeface="Arial"/>
              </a:rPr>
              <a:t> </a:t>
            </a:r>
            <a:r>
              <a:rPr sz="1100" spc="-425" dirty="0">
                <a:latin typeface="Arial MT"/>
                <a:cs typeface="Arial MT"/>
              </a:rPr>
              <a:t></a:t>
            </a:r>
            <a:endParaRPr sz="1100">
              <a:latin typeface="Arial MT"/>
              <a:cs typeface="Arial MT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97035" y="752036"/>
          <a:ext cx="1214119" cy="1740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10285">
                <a:tc gridSpan="2">
                  <a:txBody>
                    <a:bodyPr/>
                    <a:lstStyle/>
                    <a:p>
                      <a:pPr marL="161925">
                        <a:lnSpc>
                          <a:spcPts val="610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4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 marL="151130">
                        <a:lnSpc>
                          <a:spcPts val="1010"/>
                        </a:lnSpc>
                      </a:pPr>
                      <a:r>
                        <a:rPr sz="1650" baseline="-40404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650" spc="240" baseline="-40404" dirty="0">
                          <a:latin typeface="Arial MT"/>
                          <a:cs typeface="Arial MT"/>
                        </a:rPr>
                        <a:t>  </a:t>
                      </a:r>
                      <a:r>
                        <a:rPr sz="1100" spc="-425" dirty="0">
                          <a:latin typeface="Arial MT"/>
                          <a:cs typeface="Arial MT"/>
                        </a:rPr>
                        <a:t>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100" i="1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10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50" spc="-637" baseline="12626" dirty="0">
                          <a:latin typeface="Arial MT"/>
                          <a:cs typeface="Arial MT"/>
                        </a:rPr>
                        <a:t></a:t>
                      </a:r>
                      <a:endParaRPr sz="1650" baseline="12626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9695">
                        <a:lnSpc>
                          <a:spcPts val="925"/>
                        </a:lnSpc>
                        <a:tabLst>
                          <a:tab pos="418465" algn="l"/>
                        </a:tabLst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800" spc="-50" dirty="0">
                          <a:latin typeface="Arial MT"/>
                          <a:cs typeface="Arial MT"/>
                        </a:rPr>
                        <a:t>2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92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3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115" algn="ctr">
                        <a:lnSpc>
                          <a:spcPts val="92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4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marR="23495" algn="ctr">
                        <a:lnSpc>
                          <a:spcPts val="1315"/>
                        </a:lnSpc>
                        <a:spcBef>
                          <a:spcPts val="125"/>
                        </a:spcBef>
                      </a:pPr>
                      <a:r>
                        <a:rPr sz="1100" spc="-50" dirty="0">
                          <a:latin typeface="Arial MT"/>
                          <a:cs typeface="Arial MT"/>
                        </a:rPr>
                        <a:t>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125"/>
                        </a:spcBef>
                      </a:pPr>
                      <a:r>
                        <a:rPr sz="1100" spc="-50" dirty="0">
                          <a:latin typeface="Arial MT"/>
                          <a:cs typeface="Arial MT"/>
                        </a:rPr>
                        <a:t>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  <a:spcBef>
                          <a:spcPts val="125"/>
                        </a:spcBef>
                      </a:pPr>
                      <a:r>
                        <a:rPr sz="1100" spc="-50" dirty="0">
                          <a:latin typeface="Arial MT"/>
                          <a:cs typeface="Arial MT"/>
                        </a:rPr>
                        <a:t>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1315"/>
                        </a:lnSpc>
                        <a:spcBef>
                          <a:spcPts val="125"/>
                        </a:spcBef>
                      </a:pPr>
                      <a:r>
                        <a:rPr sz="1100" spc="-50" dirty="0">
                          <a:latin typeface="Arial MT"/>
                          <a:cs typeface="Arial MT"/>
                        </a:rPr>
                        <a:t>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3495" algn="ctr">
                        <a:lnSpc>
                          <a:spcPts val="1255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100" i="1" spc="-25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100" i="1" spc="-25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100" i="1" spc="-25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1255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100" i="1" spc="-25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3495" algn="ctr">
                        <a:lnSpc>
                          <a:spcPts val="1255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100" i="1" spc="-25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100" i="1" spc="-25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100" i="1" spc="-25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1255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100" i="1" spc="-25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3495" algn="ctr">
                        <a:lnSpc>
                          <a:spcPts val="1255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100" i="1" spc="-25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100" i="1" spc="-25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100" i="1" spc="-25" dirty="0">
                          <a:latin typeface="Verdana"/>
                          <a:cs typeface="Verdana"/>
                        </a:rPr>
                        <a:t>.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Arial MT"/>
                          <a:cs typeface="Arial MT"/>
                        </a:rPr>
                        <a:t>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560459" y="1990685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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60459" y="2079357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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36723" y="1925777"/>
            <a:ext cx="85725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" algn="just">
              <a:lnSpc>
                <a:spcPct val="141100"/>
              </a:lnSpc>
              <a:spcBef>
                <a:spcPts val="100"/>
              </a:spcBef>
            </a:pPr>
            <a:r>
              <a:rPr sz="800" i="1" spc="-50" dirty="0">
                <a:latin typeface="Arial"/>
                <a:cs typeface="Arial"/>
              </a:rPr>
              <a:t>b</a:t>
            </a:r>
            <a:r>
              <a:rPr sz="800" i="1" spc="500" dirty="0">
                <a:latin typeface="Arial"/>
                <a:cs typeface="Arial"/>
              </a:rPr>
              <a:t> </a:t>
            </a:r>
            <a:r>
              <a:rPr sz="800" i="1" spc="-50" dirty="0">
                <a:latin typeface="Arial"/>
                <a:cs typeface="Arial"/>
              </a:rPr>
              <a:t>c</a:t>
            </a:r>
            <a:r>
              <a:rPr sz="800" i="1" spc="500" dirty="0">
                <a:latin typeface="Arial"/>
                <a:cs typeface="Arial"/>
              </a:rPr>
              <a:t> </a:t>
            </a:r>
            <a:r>
              <a:rPr sz="800" i="1" spc="-50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29113" y="1663711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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29113" y="1990685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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29113" y="2079357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844" y="2556559"/>
            <a:ext cx="2407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represents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If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A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then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46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70" dirty="0"/>
              <a:t> </a:t>
            </a:r>
            <a:r>
              <a:rPr dirty="0"/>
              <a:t>3</a:t>
            </a:r>
            <a:r>
              <a:rPr spc="70" dirty="0"/>
              <a:t> </a:t>
            </a:r>
            <a:r>
              <a:rPr spc="-5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744" y="898154"/>
            <a:ext cx="3329940" cy="1477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1124585">
              <a:lnSpc>
                <a:spcPct val="1456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ELSE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C.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relation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equivalent</a:t>
            </a:r>
            <a:r>
              <a:rPr sz="1100" spc="-25" dirty="0">
                <a:latin typeface="Arial MT"/>
                <a:cs typeface="Arial MT"/>
              </a:rPr>
              <a:t> to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100">
              <a:latin typeface="Arial MT"/>
              <a:cs typeface="Arial MT"/>
            </a:endParaRPr>
          </a:p>
          <a:p>
            <a:pPr marL="1520190">
              <a:lnSpc>
                <a:spcPct val="100000"/>
              </a:lnSpc>
              <a:spcBef>
                <a:spcPts val="5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6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spc="10" dirty="0">
                <a:latin typeface="Lucida Sans Unicode"/>
                <a:cs typeface="Lucida Sans Unicode"/>
              </a:rPr>
              <a:t>(</a:t>
            </a:r>
            <a:r>
              <a:rPr sz="1100" i="1" spc="-645" dirty="0">
                <a:latin typeface="Arial"/>
                <a:cs typeface="Arial"/>
              </a:rPr>
              <a:t>A</a:t>
            </a:r>
            <a:r>
              <a:rPr sz="1650" spc="15" baseline="15151" dirty="0">
                <a:latin typeface="Lucida Sans Unicode"/>
                <a:cs typeface="Lucida Sans Unicode"/>
              </a:rPr>
              <a:t>¯</a:t>
            </a:r>
            <a:r>
              <a:rPr sz="1650" baseline="15151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i="1" spc="25" dirty="0">
                <a:latin typeface="Arial"/>
                <a:cs typeface="Arial"/>
              </a:rPr>
              <a:t>C</a:t>
            </a:r>
            <a:r>
              <a:rPr sz="1100" spc="2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123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given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by</a:t>
            </a:r>
            <a:endParaRPr sz="11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600"/>
              </a:spcBef>
            </a:pP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i="1" spc="-44" baseline="-13888" dirty="0">
                <a:latin typeface="Arial"/>
                <a:cs typeface="Arial"/>
              </a:rPr>
              <a:t>R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6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 </a:t>
            </a:r>
            <a:r>
              <a:rPr sz="1100" spc="-10" dirty="0">
                <a:latin typeface="Arial MT"/>
                <a:cs typeface="Arial MT"/>
              </a:rPr>
              <a:t>=</a:t>
            </a:r>
            <a:r>
              <a:rPr sz="1100" i="1" spc="-10" dirty="0">
                <a:latin typeface="Arial"/>
                <a:cs typeface="Arial"/>
              </a:rPr>
              <a:t>max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[</a:t>
            </a:r>
            <a:r>
              <a:rPr sz="1100" i="1" dirty="0">
                <a:latin typeface="Arial"/>
                <a:cs typeface="Arial"/>
              </a:rPr>
              <a:t>min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)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B</a:t>
            </a:r>
            <a:r>
              <a:rPr sz="1200" i="1" spc="-17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-16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)}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i="1" spc="10" dirty="0">
                <a:latin typeface="Arial"/>
                <a:cs typeface="Arial"/>
              </a:rPr>
              <a:t>mi</a:t>
            </a:r>
            <a:r>
              <a:rPr sz="1100" i="1" spc="25" dirty="0">
                <a:latin typeface="Arial"/>
                <a:cs typeface="Arial"/>
              </a:rPr>
              <a:t>n</a:t>
            </a:r>
            <a:r>
              <a:rPr sz="1100" spc="5" dirty="0">
                <a:latin typeface="Lucida Sans Unicode"/>
                <a:cs typeface="Lucida Sans Unicode"/>
              </a:rPr>
              <a:t>{</a:t>
            </a:r>
            <a:r>
              <a:rPr sz="1100" i="1" spc="10" dirty="0">
                <a:latin typeface="Verdana"/>
                <a:cs typeface="Verdana"/>
              </a:rPr>
              <a:t>µ</a:t>
            </a:r>
            <a:r>
              <a:rPr sz="1200" i="1" spc="-719" baseline="-24305" dirty="0">
                <a:latin typeface="Arial"/>
                <a:cs typeface="Arial"/>
              </a:rPr>
              <a:t>A</a:t>
            </a:r>
            <a:r>
              <a:rPr sz="1200" spc="15" baseline="-6944" dirty="0">
                <a:latin typeface="Lucida Sans Unicode"/>
                <a:cs typeface="Lucida Sans Unicode"/>
              </a:rPr>
              <a:t>¯</a:t>
            </a:r>
            <a:r>
              <a:rPr sz="1200" spc="-172" baseline="-694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)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4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-165" dirty="0">
                <a:latin typeface="Arial"/>
                <a:cs typeface="Arial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)]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47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120" dirty="0"/>
              <a:t> </a:t>
            </a:r>
            <a:r>
              <a:rPr spc="-25" dirty="0"/>
              <a:t>4: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46631"/>
            <a:ext cx="2399030" cy="17341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4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-45" dirty="0">
                <a:latin typeface="Arial"/>
                <a:cs typeface="Arial"/>
              </a:rPr>
              <a:t>b</a:t>
            </a:r>
            <a:r>
              <a:rPr sz="1100" i="1" spc="-45" dirty="0">
                <a:latin typeface="Verdana"/>
                <a:cs typeface="Verdana"/>
              </a:rPr>
              <a:t>,</a:t>
            </a:r>
            <a:r>
              <a:rPr sz="1100" i="1" spc="-195" dirty="0">
                <a:latin typeface="Verdana"/>
                <a:cs typeface="Verdana"/>
              </a:rPr>
              <a:t> </a:t>
            </a:r>
            <a:r>
              <a:rPr sz="1100" i="1" spc="-35" dirty="0">
                <a:latin typeface="Arial"/>
                <a:cs typeface="Arial"/>
              </a:rPr>
              <a:t>c</a:t>
            </a:r>
            <a:r>
              <a:rPr sz="1100" i="1" spc="-35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d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13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6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spc="-60" dirty="0">
                <a:latin typeface="Arial MT"/>
                <a:cs typeface="Arial MT"/>
              </a:rPr>
              <a:t>2</a:t>
            </a:r>
            <a:r>
              <a:rPr sz="1100" i="1" spc="-60" dirty="0">
                <a:latin typeface="Verdana"/>
                <a:cs typeface="Verdana"/>
              </a:rPr>
              <a:t>,</a:t>
            </a:r>
            <a:r>
              <a:rPr sz="1100" i="1" spc="-195" dirty="0">
                <a:latin typeface="Verdana"/>
                <a:cs typeface="Verdana"/>
              </a:rPr>
              <a:t> </a:t>
            </a:r>
            <a:r>
              <a:rPr sz="1100" spc="-60" dirty="0">
                <a:latin typeface="Arial MT"/>
                <a:cs typeface="Arial MT"/>
              </a:rPr>
              <a:t>3</a:t>
            </a:r>
            <a:r>
              <a:rPr sz="1100" i="1" spc="-60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spc="60" dirty="0">
                <a:latin typeface="Arial MT"/>
                <a:cs typeface="Arial MT"/>
              </a:rPr>
              <a:t>4</a:t>
            </a:r>
            <a:r>
              <a:rPr sz="1100" spc="6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 {(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100" i="1" spc="-10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8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6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spc="-20" dirty="0">
                <a:latin typeface="Arial MT"/>
                <a:cs typeface="Arial MT"/>
              </a:rPr>
              <a:t>1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spc="-20" dirty="0">
                <a:latin typeface="Lucida Sans Unicode"/>
                <a:cs typeface="Lucida Sans Unicode"/>
              </a:rPr>
              <a:t>)}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{(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2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spc="-25" dirty="0">
                <a:latin typeface="Arial MT"/>
                <a:cs typeface="Arial MT"/>
              </a:rPr>
              <a:t>2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1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8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spc="-25" dirty="0">
                <a:latin typeface="Arial MT"/>
                <a:cs typeface="Arial MT"/>
              </a:rPr>
              <a:t>4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spc="-20" dirty="0">
                <a:latin typeface="Lucida Sans Unicode"/>
                <a:cs typeface="Lucida Sans Unicode"/>
              </a:rPr>
              <a:t>)}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11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{(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spc="-25" dirty="0">
                <a:latin typeface="Arial MT"/>
                <a:cs typeface="Arial MT"/>
              </a:rPr>
              <a:t>2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4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1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spc="-25" dirty="0">
                <a:latin typeface="Arial MT"/>
                <a:cs typeface="Arial MT"/>
              </a:rPr>
              <a:t>4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8</a:t>
            </a:r>
            <a:r>
              <a:rPr sz="1100" spc="-20" dirty="0">
                <a:latin typeface="Lucida Sans Unicode"/>
                <a:cs typeface="Lucida Sans Unicode"/>
              </a:rPr>
              <a:t>)}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dirty="0">
                <a:latin typeface="Arial MT"/>
                <a:cs typeface="Arial MT"/>
              </a:rPr>
              <a:t>Determine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implication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relation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b="1" dirty="0">
                <a:latin typeface="Arial"/>
                <a:cs typeface="Arial"/>
              </a:rPr>
              <a:t>If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8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A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then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B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else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2594367"/>
            <a:ext cx="8807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Here,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=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7883" y="2559734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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7883" y="2648405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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3446" y="2232760"/>
            <a:ext cx="2876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200" i="1" baseline="-55555" dirty="0">
                <a:latin typeface="Arial"/>
                <a:cs typeface="Arial"/>
              </a:rPr>
              <a:t>a</a:t>
            </a:r>
            <a:r>
              <a:rPr sz="1200" i="1" spc="390" baseline="-55555" dirty="0">
                <a:latin typeface="Arial"/>
                <a:cs typeface="Arial"/>
              </a:rPr>
              <a:t> </a:t>
            </a:r>
            <a:r>
              <a:rPr sz="1100" spc="-425" dirty="0">
                <a:latin typeface="Arial MT"/>
                <a:cs typeface="Arial MT"/>
              </a:rPr>
              <a:t>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9176" y="2680181"/>
            <a:ext cx="49275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6385" algn="l"/>
              </a:tabLst>
            </a:pPr>
            <a:r>
              <a:rPr sz="800" i="1" spc="-50" dirty="0">
                <a:latin typeface="Arial"/>
                <a:cs typeface="Arial"/>
              </a:rPr>
              <a:t>c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4147" y="2852253"/>
            <a:ext cx="4978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1465" algn="l"/>
              </a:tabLst>
            </a:pPr>
            <a:r>
              <a:rPr sz="800" i="1" spc="-50" dirty="0">
                <a:latin typeface="Arial"/>
                <a:cs typeface="Arial"/>
              </a:rPr>
              <a:t>d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7588" y="2170266"/>
            <a:ext cx="1336040" cy="87376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56235">
              <a:lnSpc>
                <a:spcPct val="100000"/>
              </a:lnSpc>
              <a:spcBef>
                <a:spcPts val="244"/>
              </a:spcBef>
              <a:tabLst>
                <a:tab pos="675640" algn="l"/>
                <a:tab pos="994410" algn="l"/>
                <a:tab pos="1256030" algn="l"/>
              </a:tabLst>
            </a:pPr>
            <a:r>
              <a:rPr sz="800" spc="-50" dirty="0">
                <a:latin typeface="Arial MT"/>
                <a:cs typeface="Arial MT"/>
              </a:rPr>
              <a:t>1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2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3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4</a:t>
            </a:r>
            <a:endParaRPr sz="800">
              <a:latin typeface="Arial MT"/>
              <a:cs typeface="Arial MT"/>
            </a:endParaRPr>
          </a:p>
          <a:p>
            <a:pPr marL="346075">
              <a:lnSpc>
                <a:spcPct val="100000"/>
              </a:lnSpc>
              <a:spcBef>
                <a:spcPts val="190"/>
              </a:spcBef>
              <a:tabLst>
                <a:tab pos="664845" algn="l"/>
                <a:tab pos="984250" algn="l"/>
              </a:tabLst>
            </a:pPr>
            <a:r>
              <a:rPr sz="1100" spc="-50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  <a:tabLst>
                <a:tab pos="275590" algn="l"/>
              </a:tabLst>
            </a:pPr>
            <a:r>
              <a:rPr sz="800" i="1" spc="-50" dirty="0">
                <a:latin typeface="Arial"/>
                <a:cs typeface="Arial"/>
              </a:rPr>
              <a:t>b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45293" y="2232760"/>
            <a:ext cx="3092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aseline="-40404" dirty="0">
                <a:latin typeface="Arial MT"/>
                <a:cs typeface="Arial MT"/>
              </a:rPr>
              <a:t>0</a:t>
            </a:r>
            <a:r>
              <a:rPr sz="1650" spc="262" baseline="-40404" dirty="0">
                <a:latin typeface="Arial MT"/>
                <a:cs typeface="Arial MT"/>
              </a:rPr>
              <a:t> </a:t>
            </a:r>
            <a:r>
              <a:rPr sz="1100" spc="-425" dirty="0">
                <a:latin typeface="Arial MT"/>
                <a:cs typeface="Arial MT"/>
              </a:rPr>
              <a:t>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11004" y="2559734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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11004" y="2648405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48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120" dirty="0"/>
              <a:t> </a:t>
            </a:r>
            <a:r>
              <a:rPr spc="-25" dirty="0"/>
              <a:t>4: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1240534"/>
            <a:ext cx="8356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spc="-660" dirty="0">
                <a:latin typeface="Arial"/>
                <a:cs typeface="Arial"/>
              </a:rPr>
              <a:t>A</a:t>
            </a:r>
            <a:r>
              <a:rPr sz="1650" spc="-7" baseline="15151" dirty="0">
                <a:latin typeface="Lucida Sans Unicode"/>
                <a:cs typeface="Lucida Sans Unicode"/>
              </a:rPr>
              <a:t>¯</a:t>
            </a:r>
            <a:r>
              <a:rPr sz="1650" spc="-22" baseline="15151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=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2137" y="1205889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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2137" y="1294560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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7595" y="835125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4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1856" y="1154276"/>
            <a:ext cx="3784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8290" algn="l"/>
              </a:tabLst>
            </a:pPr>
            <a:r>
              <a:rPr sz="800" i="1" spc="-50" dirty="0">
                <a:latin typeface="Arial"/>
                <a:cs typeface="Arial"/>
              </a:rPr>
              <a:t>b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9436" y="1154276"/>
            <a:ext cx="218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15272" y="1205889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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15272" y="1294560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44" y="2125864"/>
            <a:ext cx="2520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=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9474" y="2091231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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9474" y="2179902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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5050" y="1764257"/>
            <a:ext cx="2876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200" i="1" baseline="-55555" dirty="0">
                <a:latin typeface="Arial"/>
                <a:cs typeface="Arial"/>
              </a:rPr>
              <a:t>a</a:t>
            </a:r>
            <a:r>
              <a:rPr sz="1200" i="1" spc="390" baseline="-55555" dirty="0">
                <a:latin typeface="Arial"/>
                <a:cs typeface="Arial"/>
              </a:rPr>
              <a:t> </a:t>
            </a:r>
            <a:r>
              <a:rPr sz="1100" spc="-425" dirty="0">
                <a:latin typeface="Arial MT"/>
                <a:cs typeface="Arial MT"/>
              </a:rPr>
              <a:t>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0780" y="2211691"/>
            <a:ext cx="49275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6385" algn="l"/>
              </a:tabLst>
            </a:pPr>
            <a:r>
              <a:rPr sz="800" i="1" spc="-50" dirty="0">
                <a:latin typeface="Arial"/>
                <a:cs typeface="Arial"/>
              </a:rPr>
              <a:t>c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5751" y="2383763"/>
            <a:ext cx="4978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1465" algn="l"/>
              </a:tabLst>
            </a:pPr>
            <a:r>
              <a:rPr sz="800" i="1" spc="-50" dirty="0">
                <a:latin typeface="Arial"/>
                <a:cs typeface="Arial"/>
              </a:rPr>
              <a:t>d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1092" y="816421"/>
            <a:ext cx="2214245" cy="175958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869315">
              <a:lnSpc>
                <a:spcPct val="100000"/>
              </a:lnSpc>
              <a:spcBef>
                <a:spcPts val="244"/>
              </a:spcBef>
              <a:tabLst>
                <a:tab pos="1130935" algn="l"/>
                <a:tab pos="1449705" algn="l"/>
              </a:tabLst>
            </a:pPr>
            <a:r>
              <a:rPr sz="800" spc="-50" dirty="0">
                <a:latin typeface="Arial MT"/>
                <a:cs typeface="Arial MT"/>
              </a:rPr>
              <a:t>1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2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  <a:p>
            <a:pPr marL="584200">
              <a:lnSpc>
                <a:spcPct val="100000"/>
              </a:lnSpc>
              <a:spcBef>
                <a:spcPts val="190"/>
              </a:spcBef>
            </a:pPr>
            <a:r>
              <a:rPr sz="800" i="1" dirty="0">
                <a:latin typeface="Arial"/>
                <a:cs typeface="Arial"/>
              </a:rPr>
              <a:t>a</a:t>
            </a:r>
            <a:r>
              <a:rPr sz="800" i="1" spc="210" dirty="0">
                <a:latin typeface="Arial"/>
                <a:cs typeface="Arial"/>
              </a:rPr>
              <a:t> </a:t>
            </a:r>
            <a:r>
              <a:rPr sz="1650" spc="-562" baseline="40404" dirty="0">
                <a:latin typeface="Arial MT"/>
                <a:cs typeface="Arial MT"/>
              </a:rPr>
              <a:t></a:t>
            </a:r>
            <a:r>
              <a:rPr sz="1650" spc="277" baseline="40404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55" dirty="0">
                <a:latin typeface="Arial MT"/>
                <a:cs typeface="Arial MT"/>
              </a:rPr>
              <a:t>  </a:t>
            </a:r>
            <a:r>
              <a:rPr sz="1100" spc="-635" dirty="0">
                <a:latin typeface="Arial MT"/>
                <a:cs typeface="Arial MT"/>
              </a:rPr>
              <a:t>0</a:t>
            </a:r>
            <a:r>
              <a:rPr sz="1650" spc="-22" baseline="-68181" dirty="0">
                <a:latin typeface="Arial MT"/>
                <a:cs typeface="Arial MT"/>
              </a:rPr>
              <a:t>0</a:t>
            </a:r>
            <a:r>
              <a:rPr sz="1100" i="1" spc="-425" dirty="0">
                <a:latin typeface="Verdana"/>
                <a:cs typeface="Verdana"/>
              </a:rPr>
              <a:t>.</a:t>
            </a:r>
            <a:r>
              <a:rPr sz="1650" i="1" spc="-22" baseline="-68181" dirty="0">
                <a:latin typeface="Verdana"/>
                <a:cs typeface="Verdana"/>
              </a:rPr>
              <a:t>.</a:t>
            </a:r>
            <a:r>
              <a:rPr sz="1100" spc="-635" dirty="0">
                <a:latin typeface="Arial MT"/>
                <a:cs typeface="Arial MT"/>
              </a:rPr>
              <a:t>4</a:t>
            </a:r>
            <a:r>
              <a:rPr sz="1650" spc="-22" baseline="-68181" dirty="0">
                <a:latin typeface="Arial MT"/>
                <a:cs typeface="Arial MT"/>
              </a:rPr>
              <a:t>2</a:t>
            </a:r>
            <a:r>
              <a:rPr sz="1650" spc="240" baseline="-68181" dirty="0">
                <a:latin typeface="Arial MT"/>
                <a:cs typeface="Arial MT"/>
              </a:rPr>
              <a:t>  </a:t>
            </a:r>
            <a:r>
              <a:rPr sz="1100" spc="-635" dirty="0">
                <a:latin typeface="Arial MT"/>
                <a:cs typeface="Arial MT"/>
              </a:rPr>
              <a:t>1</a:t>
            </a:r>
            <a:r>
              <a:rPr sz="1650" spc="-22" baseline="-68181" dirty="0">
                <a:latin typeface="Arial MT"/>
                <a:cs typeface="Arial MT"/>
              </a:rPr>
              <a:t>0</a:t>
            </a:r>
            <a:r>
              <a:rPr sz="1100" i="1" spc="-425" dirty="0">
                <a:latin typeface="Verdana"/>
                <a:cs typeface="Verdana"/>
              </a:rPr>
              <a:t>.</a:t>
            </a:r>
            <a:r>
              <a:rPr sz="1650" i="1" spc="-22" baseline="-68181" dirty="0">
                <a:latin typeface="Verdana"/>
                <a:cs typeface="Verdana"/>
              </a:rPr>
              <a:t>.</a:t>
            </a:r>
            <a:r>
              <a:rPr sz="1100" spc="-635" dirty="0">
                <a:latin typeface="Arial MT"/>
                <a:cs typeface="Arial MT"/>
              </a:rPr>
              <a:t>0</a:t>
            </a:r>
            <a:r>
              <a:rPr sz="1650" spc="-22" baseline="-68181" dirty="0">
                <a:latin typeface="Arial MT"/>
                <a:cs typeface="Arial MT"/>
              </a:rPr>
              <a:t>2</a:t>
            </a:r>
            <a:r>
              <a:rPr sz="1650" spc="240" baseline="-68181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55" dirty="0">
                <a:latin typeface="Arial MT"/>
                <a:cs typeface="Arial MT"/>
              </a:rPr>
              <a:t> </a:t>
            </a:r>
            <a:r>
              <a:rPr sz="1650" spc="-637" baseline="40404" dirty="0">
                <a:latin typeface="Arial MT"/>
                <a:cs typeface="Arial MT"/>
              </a:rPr>
              <a:t></a:t>
            </a:r>
            <a:endParaRPr sz="1650" baseline="40404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100">
              <a:latin typeface="Arial MT"/>
              <a:cs typeface="Arial MT"/>
            </a:endParaRPr>
          </a:p>
          <a:p>
            <a:pPr marL="584835">
              <a:lnSpc>
                <a:spcPct val="100000"/>
              </a:lnSpc>
              <a:tabLst>
                <a:tab pos="859155" algn="l"/>
              </a:tabLst>
            </a:pPr>
            <a:r>
              <a:rPr sz="800" i="1" spc="-50" dirty="0">
                <a:latin typeface="Arial"/>
                <a:cs typeface="Arial"/>
              </a:rPr>
              <a:t>c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45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4</a:t>
            </a:r>
            <a:r>
              <a:rPr sz="1100" spc="15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4</a:t>
            </a:r>
            <a:r>
              <a:rPr sz="1100" spc="15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4</a:t>
            </a:r>
            <a:endParaRPr sz="1100">
              <a:latin typeface="Arial MT"/>
              <a:cs typeface="Arial MT"/>
            </a:endParaRPr>
          </a:p>
          <a:p>
            <a:pPr marL="579755">
              <a:lnSpc>
                <a:spcPct val="100000"/>
              </a:lnSpc>
              <a:spcBef>
                <a:spcPts val="35"/>
              </a:spcBef>
              <a:tabLst>
                <a:tab pos="859155" algn="l"/>
                <a:tab pos="1120140" algn="l"/>
                <a:tab pos="1439545" algn="l"/>
                <a:tab pos="1758314" algn="l"/>
              </a:tabLst>
            </a:pPr>
            <a:r>
              <a:rPr sz="800" i="1" spc="-50" dirty="0">
                <a:latin typeface="Arial"/>
                <a:cs typeface="Arial"/>
              </a:rPr>
              <a:t>d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  <a:p>
            <a:pPr marL="394335">
              <a:lnSpc>
                <a:spcPct val="100000"/>
              </a:lnSpc>
              <a:spcBef>
                <a:spcPts val="434"/>
              </a:spcBef>
              <a:tabLst>
                <a:tab pos="713740" algn="l"/>
                <a:tab pos="1032510" algn="l"/>
                <a:tab pos="1351915" algn="l"/>
              </a:tabLst>
            </a:pPr>
            <a:r>
              <a:rPr sz="800" spc="-50" dirty="0">
                <a:latin typeface="Arial MT"/>
                <a:cs typeface="Arial MT"/>
              </a:rPr>
              <a:t>1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2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3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4</a:t>
            </a:r>
            <a:endParaRPr sz="800">
              <a:latin typeface="Arial MT"/>
              <a:cs typeface="Arial MT"/>
            </a:endParaRPr>
          </a:p>
          <a:p>
            <a:pPr marL="384175">
              <a:lnSpc>
                <a:spcPct val="100000"/>
              </a:lnSpc>
              <a:spcBef>
                <a:spcPts val="190"/>
              </a:spcBef>
              <a:tabLst>
                <a:tab pos="645160" algn="l"/>
              </a:tabLst>
            </a:pPr>
            <a:r>
              <a:rPr sz="1100" spc="-50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	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4</a:t>
            </a:r>
            <a:r>
              <a:rPr sz="1100" spc="12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2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14" dirty="0">
                <a:latin typeface="Arial MT"/>
                <a:cs typeface="Arial MT"/>
              </a:rPr>
              <a:t> </a:t>
            </a:r>
            <a:r>
              <a:rPr sz="1650" spc="-637" baseline="40404" dirty="0">
                <a:latin typeface="Arial MT"/>
                <a:cs typeface="Arial MT"/>
              </a:rPr>
              <a:t></a:t>
            </a:r>
            <a:endParaRPr sz="1650" baseline="40404">
              <a:latin typeface="Arial MT"/>
              <a:cs typeface="Arial MT"/>
            </a:endParaRPr>
          </a:p>
          <a:p>
            <a:pPr marR="729615" algn="r">
              <a:lnSpc>
                <a:spcPct val="100000"/>
              </a:lnSpc>
              <a:spcBef>
                <a:spcPts val="35"/>
              </a:spcBef>
              <a:tabLst>
                <a:tab pos="275590" algn="l"/>
              </a:tabLst>
            </a:pPr>
            <a:r>
              <a:rPr sz="800" i="1" spc="-50" dirty="0">
                <a:latin typeface="Arial"/>
                <a:cs typeface="Arial"/>
              </a:rPr>
              <a:t>b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  <a:p>
            <a:pPr marR="729615" algn="r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4</a:t>
            </a:r>
            <a:endParaRPr sz="1100">
              <a:latin typeface="Arial MT"/>
              <a:cs typeface="Arial MT"/>
            </a:endParaRPr>
          </a:p>
          <a:p>
            <a:pPr marR="787400" algn="r">
              <a:lnSpc>
                <a:spcPct val="100000"/>
              </a:lnSpc>
              <a:spcBef>
                <a:spcPts val="35"/>
              </a:spcBef>
              <a:tabLst>
                <a:tab pos="695325" algn="l"/>
              </a:tabLst>
            </a:pPr>
            <a:r>
              <a:rPr sz="1100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8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98128" y="2091231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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98128" y="2179902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49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Operations</a:t>
            </a:r>
            <a:r>
              <a:rPr spc="90" dirty="0"/>
              <a:t> </a:t>
            </a:r>
            <a:r>
              <a:rPr dirty="0"/>
              <a:t>on</a:t>
            </a:r>
            <a:r>
              <a:rPr spc="95" dirty="0"/>
              <a:t> </a:t>
            </a:r>
            <a:r>
              <a:rPr dirty="0"/>
              <a:t>crisp</a:t>
            </a:r>
            <a:r>
              <a:rPr spc="95" dirty="0"/>
              <a:t> </a:t>
            </a:r>
            <a:r>
              <a:rPr spc="-10" dirty="0"/>
              <a:t>relations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646605" y="2838183"/>
            <a:ext cx="441959" cy="0"/>
          </a:xfrm>
          <a:custGeom>
            <a:avLst/>
            <a:gdLst/>
            <a:ahLst/>
            <a:cxnLst/>
            <a:rect l="l" t="t" r="r" b="b"/>
            <a:pathLst>
              <a:path w="441960">
                <a:moveTo>
                  <a:pt x="0" y="0"/>
                </a:moveTo>
                <a:lnTo>
                  <a:pt x="44184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844" y="414564"/>
            <a:ext cx="4086860" cy="25876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 MT"/>
                <a:cs typeface="Arial MT"/>
              </a:rPr>
              <a:t>Suppose,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relations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over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two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6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b="1" spc="-10" dirty="0">
                <a:latin typeface="Arial"/>
                <a:cs typeface="Arial"/>
              </a:rPr>
              <a:t>Union: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100">
              <a:latin typeface="Arial"/>
              <a:cs typeface="Arial"/>
            </a:endParaRPr>
          </a:p>
          <a:p>
            <a:pPr marL="269875" algn="ctr">
              <a:lnSpc>
                <a:spcPct val="100000"/>
              </a:lnSpc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10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max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)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))</a:t>
            </a:r>
            <a:r>
              <a:rPr sz="1100" spc="-25" dirty="0">
                <a:latin typeface="Arial MT"/>
                <a:cs typeface="Arial MT"/>
              </a:rPr>
              <a:t>;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latin typeface="Arial"/>
                <a:cs typeface="Arial"/>
              </a:rPr>
              <a:t>Intersection: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100">
              <a:latin typeface="Arial"/>
              <a:cs typeface="Arial"/>
            </a:endParaRPr>
          </a:p>
          <a:p>
            <a:pPr marL="269875" algn="ctr">
              <a:lnSpc>
                <a:spcPct val="100000"/>
              </a:lnSpc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8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8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min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)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170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80" dirty="0">
                <a:latin typeface="Arial"/>
                <a:cs typeface="Arial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))</a:t>
            </a:r>
            <a:r>
              <a:rPr sz="1100" spc="-25" dirty="0">
                <a:latin typeface="Arial MT"/>
                <a:cs typeface="Arial MT"/>
              </a:rPr>
              <a:t>;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latin typeface="Arial"/>
                <a:cs typeface="Arial"/>
              </a:rPr>
              <a:t>Complement: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100">
              <a:latin typeface="Arial"/>
              <a:cs typeface="Arial"/>
            </a:endParaRPr>
          </a:p>
          <a:p>
            <a:pPr marL="269240" algn="ctr">
              <a:lnSpc>
                <a:spcPct val="100000"/>
              </a:lnSpc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5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941320" cy="5232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Interpretation</a:t>
            </a:r>
            <a:r>
              <a:rPr sz="1400" b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b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fuzzy</a:t>
            </a:r>
            <a:r>
              <a:rPr sz="1400" b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implication</a:t>
            </a:r>
            <a:endParaRPr sz="14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885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8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49821" y="704391"/>
            <a:ext cx="1074420" cy="661035"/>
            <a:chOff x="1649821" y="704391"/>
            <a:chExt cx="1074420" cy="6610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8672" y="900528"/>
              <a:ext cx="172605" cy="2063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30647" y="753376"/>
              <a:ext cx="0" cy="588645"/>
            </a:xfrm>
            <a:custGeom>
              <a:avLst/>
              <a:gdLst/>
              <a:ahLst/>
              <a:cxnLst/>
              <a:rect l="l" t="t" r="r" b="b"/>
              <a:pathLst>
                <a:path h="588644">
                  <a:moveTo>
                    <a:pt x="0" y="0"/>
                  </a:moveTo>
                  <a:lnTo>
                    <a:pt x="0" y="588149"/>
                  </a:lnTo>
                </a:path>
              </a:pathLst>
            </a:custGeom>
            <a:ln w="8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2849" y="704391"/>
              <a:ext cx="36195" cy="53975"/>
            </a:xfrm>
            <a:custGeom>
              <a:avLst/>
              <a:gdLst/>
              <a:ahLst/>
              <a:cxnLst/>
              <a:rect l="l" t="t" r="r" b="b"/>
              <a:pathLst>
                <a:path w="36194" h="53975">
                  <a:moveTo>
                    <a:pt x="17797" y="0"/>
                  </a:moveTo>
                  <a:lnTo>
                    <a:pt x="0" y="53557"/>
                  </a:lnTo>
                  <a:lnTo>
                    <a:pt x="35595" y="53557"/>
                  </a:lnTo>
                  <a:lnTo>
                    <a:pt x="177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0647" y="1346914"/>
              <a:ext cx="944880" cy="0"/>
            </a:xfrm>
            <a:custGeom>
              <a:avLst/>
              <a:gdLst/>
              <a:ahLst/>
              <a:cxnLst/>
              <a:rect l="l" t="t" r="r" b="b"/>
              <a:pathLst>
                <a:path w="944880">
                  <a:moveTo>
                    <a:pt x="0" y="0"/>
                  </a:moveTo>
                  <a:lnTo>
                    <a:pt x="944599" y="0"/>
                  </a:lnTo>
                </a:path>
              </a:pathLst>
            </a:custGeom>
            <a:ln w="8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70837" y="1329116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4">
                  <a:moveTo>
                    <a:pt x="0" y="0"/>
                  </a:moveTo>
                  <a:lnTo>
                    <a:pt x="0" y="35759"/>
                  </a:lnTo>
                  <a:lnTo>
                    <a:pt x="53393" y="177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30647" y="886616"/>
              <a:ext cx="615950" cy="0"/>
            </a:xfrm>
            <a:custGeom>
              <a:avLst/>
              <a:gdLst/>
              <a:ahLst/>
              <a:cxnLst/>
              <a:rect l="l" t="t" r="r" b="b"/>
              <a:pathLst>
                <a:path w="615950">
                  <a:moveTo>
                    <a:pt x="0" y="0"/>
                  </a:moveTo>
                  <a:lnTo>
                    <a:pt x="615581" y="0"/>
                  </a:lnTo>
                </a:path>
              </a:pathLst>
            </a:custGeom>
            <a:ln w="4571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30647" y="1101335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10">
                  <a:moveTo>
                    <a:pt x="0" y="0"/>
                  </a:moveTo>
                  <a:lnTo>
                    <a:pt x="701958" y="0"/>
                  </a:lnTo>
                </a:path>
              </a:pathLst>
            </a:custGeom>
            <a:ln w="4571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84250" y="886616"/>
              <a:ext cx="0" cy="460375"/>
            </a:xfrm>
            <a:custGeom>
              <a:avLst/>
              <a:gdLst/>
              <a:ahLst/>
              <a:cxnLst/>
              <a:rect l="l" t="t" r="r" b="b"/>
              <a:pathLst>
                <a:path h="460375">
                  <a:moveTo>
                    <a:pt x="0" y="0"/>
                  </a:moveTo>
                  <a:lnTo>
                    <a:pt x="0" y="460298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06247" y="1330749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5">
                  <a:moveTo>
                    <a:pt x="0" y="0"/>
                  </a:moveTo>
                  <a:lnTo>
                    <a:pt x="0" y="2710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87236" y="1330749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5">
                  <a:moveTo>
                    <a:pt x="0" y="0"/>
                  </a:moveTo>
                  <a:lnTo>
                    <a:pt x="0" y="2710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68225" y="1330749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5">
                  <a:moveTo>
                    <a:pt x="0" y="0"/>
                  </a:moveTo>
                  <a:lnTo>
                    <a:pt x="0" y="2710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49214" y="1330749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5">
                  <a:moveTo>
                    <a:pt x="0" y="0"/>
                  </a:moveTo>
                  <a:lnTo>
                    <a:pt x="0" y="2710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30203" y="1330749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5">
                  <a:moveTo>
                    <a:pt x="0" y="0"/>
                  </a:moveTo>
                  <a:lnTo>
                    <a:pt x="0" y="2710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11355" y="1330749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5">
                  <a:moveTo>
                    <a:pt x="0" y="0"/>
                  </a:moveTo>
                  <a:lnTo>
                    <a:pt x="0" y="2710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92344" y="1330749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5">
                  <a:moveTo>
                    <a:pt x="0" y="0"/>
                  </a:moveTo>
                  <a:lnTo>
                    <a:pt x="0" y="2710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73333" y="1330749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5">
                  <a:moveTo>
                    <a:pt x="0" y="0"/>
                  </a:moveTo>
                  <a:lnTo>
                    <a:pt x="0" y="2710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54322" y="1330749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5">
                  <a:moveTo>
                    <a:pt x="0" y="0"/>
                  </a:moveTo>
                  <a:lnTo>
                    <a:pt x="0" y="2710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35311" y="1330749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5">
                  <a:moveTo>
                    <a:pt x="0" y="0"/>
                  </a:moveTo>
                  <a:lnTo>
                    <a:pt x="0" y="2710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16300" y="1330749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5">
                  <a:moveTo>
                    <a:pt x="0" y="0"/>
                  </a:moveTo>
                  <a:lnTo>
                    <a:pt x="0" y="27105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46228" y="886616"/>
              <a:ext cx="0" cy="460375"/>
            </a:xfrm>
            <a:custGeom>
              <a:avLst/>
              <a:gdLst/>
              <a:ahLst/>
              <a:cxnLst/>
              <a:rect l="l" t="t" r="r" b="b"/>
              <a:pathLst>
                <a:path h="460375">
                  <a:moveTo>
                    <a:pt x="0" y="0"/>
                  </a:moveTo>
                  <a:lnTo>
                    <a:pt x="0" y="460298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76319" y="989322"/>
              <a:ext cx="432434" cy="189230"/>
            </a:xfrm>
            <a:custGeom>
              <a:avLst/>
              <a:gdLst/>
              <a:ahLst/>
              <a:cxnLst/>
              <a:rect l="l" t="t" r="r" b="b"/>
              <a:pathLst>
                <a:path w="432435" h="189230">
                  <a:moveTo>
                    <a:pt x="0" y="188919"/>
                  </a:moveTo>
                  <a:lnTo>
                    <a:pt x="11514" y="185057"/>
                  </a:lnTo>
                  <a:lnTo>
                    <a:pt x="20471" y="180306"/>
                  </a:lnTo>
                  <a:lnTo>
                    <a:pt x="27806" y="175004"/>
                  </a:lnTo>
                  <a:lnTo>
                    <a:pt x="34452" y="169489"/>
                  </a:lnTo>
                  <a:lnTo>
                    <a:pt x="55616" y="153607"/>
                  </a:lnTo>
                  <a:lnTo>
                    <a:pt x="103453" y="124782"/>
                  </a:lnTo>
                  <a:lnTo>
                    <a:pt x="177545" y="87776"/>
                  </a:lnTo>
                  <a:lnTo>
                    <a:pt x="227624" y="65458"/>
                  </a:lnTo>
                  <a:lnTo>
                    <a:pt x="278909" y="44882"/>
                  </a:lnTo>
                  <a:lnTo>
                    <a:pt x="330590" y="26687"/>
                  </a:lnTo>
                  <a:lnTo>
                    <a:pt x="381853" y="11513"/>
                  </a:lnTo>
                  <a:lnTo>
                    <a:pt x="43188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41283" y="854286"/>
              <a:ext cx="567055" cy="247650"/>
            </a:xfrm>
            <a:custGeom>
              <a:avLst/>
              <a:gdLst/>
              <a:ahLst/>
              <a:cxnLst/>
              <a:rect l="l" t="t" r="r" b="b"/>
              <a:pathLst>
                <a:path w="567055" h="247650">
                  <a:moveTo>
                    <a:pt x="0" y="247049"/>
                  </a:moveTo>
                  <a:lnTo>
                    <a:pt x="4245" y="240517"/>
                  </a:lnTo>
                  <a:lnTo>
                    <a:pt x="10450" y="236762"/>
                  </a:lnTo>
                  <a:lnTo>
                    <a:pt x="16654" y="233006"/>
                  </a:lnTo>
                  <a:lnTo>
                    <a:pt x="59194" y="207163"/>
                  </a:lnTo>
                  <a:lnTo>
                    <a:pt x="102736" y="181541"/>
                  </a:lnTo>
                  <a:lnTo>
                    <a:pt x="147057" y="156609"/>
                  </a:lnTo>
                  <a:lnTo>
                    <a:pt x="191937" y="132834"/>
                  </a:lnTo>
                  <a:lnTo>
                    <a:pt x="237152" y="110683"/>
                  </a:lnTo>
                  <a:lnTo>
                    <a:pt x="282481" y="90622"/>
                  </a:lnTo>
                  <a:lnTo>
                    <a:pt x="320901" y="75409"/>
                  </a:lnTo>
                  <a:lnTo>
                    <a:pt x="359368" y="61374"/>
                  </a:lnTo>
                  <a:lnTo>
                    <a:pt x="398048" y="47798"/>
                  </a:lnTo>
                  <a:lnTo>
                    <a:pt x="437111" y="33963"/>
                  </a:lnTo>
                  <a:lnTo>
                    <a:pt x="468669" y="22663"/>
                  </a:lnTo>
                  <a:lnTo>
                    <a:pt x="500731" y="12266"/>
                  </a:lnTo>
                  <a:lnTo>
                    <a:pt x="533436" y="4227"/>
                  </a:lnTo>
                  <a:lnTo>
                    <a:pt x="56692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79002" y="881228"/>
              <a:ext cx="540385" cy="243204"/>
            </a:xfrm>
            <a:custGeom>
              <a:avLst/>
              <a:gdLst/>
              <a:ahLst/>
              <a:cxnLst/>
              <a:rect l="l" t="t" r="r" b="b"/>
              <a:pathLst>
                <a:path w="540385" h="243205">
                  <a:moveTo>
                    <a:pt x="0" y="242966"/>
                  </a:moveTo>
                  <a:lnTo>
                    <a:pt x="4408" y="237088"/>
                  </a:lnTo>
                  <a:lnTo>
                    <a:pt x="9960" y="237578"/>
                  </a:lnTo>
                  <a:lnTo>
                    <a:pt x="15512" y="237741"/>
                  </a:lnTo>
                  <a:lnTo>
                    <a:pt x="61832" y="231520"/>
                  </a:lnTo>
                  <a:lnTo>
                    <a:pt x="107369" y="213557"/>
                  </a:lnTo>
                  <a:lnTo>
                    <a:pt x="151886" y="188141"/>
                  </a:lnTo>
                  <a:lnTo>
                    <a:pt x="195150" y="159558"/>
                  </a:lnTo>
                  <a:lnTo>
                    <a:pt x="236925" y="132096"/>
                  </a:lnTo>
                  <a:lnTo>
                    <a:pt x="283655" y="105524"/>
                  </a:lnTo>
                  <a:lnTo>
                    <a:pt x="328976" y="83499"/>
                  </a:lnTo>
                  <a:lnTo>
                    <a:pt x="373869" y="63280"/>
                  </a:lnTo>
                  <a:lnTo>
                    <a:pt x="419313" y="42127"/>
                  </a:lnTo>
                  <a:lnTo>
                    <a:pt x="446758" y="28495"/>
                  </a:lnTo>
                  <a:lnTo>
                    <a:pt x="475504" y="15614"/>
                  </a:lnTo>
                  <a:lnTo>
                    <a:pt x="506362" y="5457"/>
                  </a:lnTo>
                  <a:lnTo>
                    <a:pt x="54014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49214" y="935275"/>
              <a:ext cx="459105" cy="205104"/>
            </a:xfrm>
            <a:custGeom>
              <a:avLst/>
              <a:gdLst/>
              <a:ahLst/>
              <a:cxnLst/>
              <a:rect l="l" t="t" r="r" b="b"/>
              <a:pathLst>
                <a:path w="459105" h="205105">
                  <a:moveTo>
                    <a:pt x="0" y="205084"/>
                  </a:moveTo>
                  <a:lnTo>
                    <a:pt x="51452" y="186202"/>
                  </a:lnTo>
                  <a:lnTo>
                    <a:pt x="101052" y="161059"/>
                  </a:lnTo>
                  <a:lnTo>
                    <a:pt x="149642" y="132824"/>
                  </a:lnTo>
                  <a:lnTo>
                    <a:pt x="198063" y="104665"/>
                  </a:lnTo>
                  <a:lnTo>
                    <a:pt x="235721" y="84629"/>
                  </a:lnTo>
                  <a:lnTo>
                    <a:pt x="273501" y="66109"/>
                  </a:lnTo>
                  <a:lnTo>
                    <a:pt x="311036" y="48661"/>
                  </a:lnTo>
                  <a:lnTo>
                    <a:pt x="347958" y="31840"/>
                  </a:lnTo>
                  <a:lnTo>
                    <a:pt x="401393" y="9613"/>
                  </a:lnTo>
                  <a:lnTo>
                    <a:pt x="429289" y="2472"/>
                  </a:lnTo>
                  <a:lnTo>
                    <a:pt x="4589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72634" y="865062"/>
              <a:ext cx="519430" cy="245110"/>
            </a:xfrm>
            <a:custGeom>
              <a:avLst/>
              <a:gdLst/>
              <a:ahLst/>
              <a:cxnLst/>
              <a:rect l="l" t="t" r="r" b="b"/>
              <a:pathLst>
                <a:path w="519430" h="245109">
                  <a:moveTo>
                    <a:pt x="0" y="244926"/>
                  </a:moveTo>
                  <a:lnTo>
                    <a:pt x="44306" y="230003"/>
                  </a:lnTo>
                  <a:lnTo>
                    <a:pt x="85579" y="209915"/>
                  </a:lnTo>
                  <a:lnTo>
                    <a:pt x="124783" y="186708"/>
                  </a:lnTo>
                  <a:lnTo>
                    <a:pt x="162881" y="162427"/>
                  </a:lnTo>
                  <a:lnTo>
                    <a:pt x="200839" y="139118"/>
                  </a:lnTo>
                  <a:lnTo>
                    <a:pt x="246540" y="114959"/>
                  </a:lnTo>
                  <a:lnTo>
                    <a:pt x="292930" y="93986"/>
                  </a:lnTo>
                  <a:lnTo>
                    <a:pt x="339556" y="75143"/>
                  </a:lnTo>
                  <a:lnTo>
                    <a:pt x="385968" y="57377"/>
                  </a:lnTo>
                  <a:lnTo>
                    <a:pt x="431715" y="39633"/>
                  </a:lnTo>
                  <a:lnTo>
                    <a:pt x="476345" y="20859"/>
                  </a:lnTo>
                  <a:lnTo>
                    <a:pt x="5194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49821" y="752886"/>
              <a:ext cx="33020" cy="50165"/>
            </a:xfrm>
            <a:custGeom>
              <a:avLst/>
              <a:gdLst/>
              <a:ahLst/>
              <a:cxnLst/>
              <a:rect l="l" t="t" r="r" b="b"/>
              <a:pathLst>
                <a:path w="33019" h="50165">
                  <a:moveTo>
                    <a:pt x="32656" y="0"/>
                  </a:moveTo>
                  <a:lnTo>
                    <a:pt x="26615" y="0"/>
                  </a:lnTo>
                  <a:lnTo>
                    <a:pt x="17961" y="23349"/>
                  </a:lnTo>
                  <a:lnTo>
                    <a:pt x="17144" y="25962"/>
                  </a:lnTo>
                  <a:lnTo>
                    <a:pt x="16491" y="28738"/>
                  </a:lnTo>
                  <a:lnTo>
                    <a:pt x="14858" y="23186"/>
                  </a:lnTo>
                  <a:lnTo>
                    <a:pt x="13879" y="20573"/>
                  </a:lnTo>
                  <a:lnTo>
                    <a:pt x="6531" y="0"/>
                  </a:lnTo>
                  <a:lnTo>
                    <a:pt x="0" y="0"/>
                  </a:lnTo>
                  <a:lnTo>
                    <a:pt x="13552" y="35595"/>
                  </a:lnTo>
                  <a:lnTo>
                    <a:pt x="13226" y="36249"/>
                  </a:lnTo>
                  <a:lnTo>
                    <a:pt x="13062" y="36738"/>
                  </a:lnTo>
                  <a:lnTo>
                    <a:pt x="13062" y="37065"/>
                  </a:lnTo>
                  <a:lnTo>
                    <a:pt x="12083" y="39514"/>
                  </a:lnTo>
                  <a:lnTo>
                    <a:pt x="11593" y="40984"/>
                  </a:lnTo>
                  <a:lnTo>
                    <a:pt x="10613" y="42290"/>
                  </a:lnTo>
                  <a:lnTo>
                    <a:pt x="9960" y="42943"/>
                  </a:lnTo>
                  <a:lnTo>
                    <a:pt x="8327" y="43923"/>
                  </a:lnTo>
                  <a:lnTo>
                    <a:pt x="7347" y="44086"/>
                  </a:lnTo>
                  <a:lnTo>
                    <a:pt x="4898" y="44086"/>
                  </a:lnTo>
                  <a:lnTo>
                    <a:pt x="3755" y="43923"/>
                  </a:lnTo>
                  <a:lnTo>
                    <a:pt x="2449" y="43596"/>
                  </a:lnTo>
                  <a:lnTo>
                    <a:pt x="3102" y="49311"/>
                  </a:lnTo>
                  <a:lnTo>
                    <a:pt x="4571" y="49801"/>
                  </a:lnTo>
                  <a:lnTo>
                    <a:pt x="5878" y="49964"/>
                  </a:lnTo>
                  <a:lnTo>
                    <a:pt x="8980" y="49964"/>
                  </a:lnTo>
                  <a:lnTo>
                    <a:pt x="15675" y="44250"/>
                  </a:lnTo>
                  <a:lnTo>
                    <a:pt x="16491" y="42780"/>
                  </a:lnTo>
                  <a:lnTo>
                    <a:pt x="17634" y="40004"/>
                  </a:lnTo>
                  <a:lnTo>
                    <a:pt x="326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2815670" y="1325197"/>
            <a:ext cx="33655" cy="36195"/>
          </a:xfrm>
          <a:custGeom>
            <a:avLst/>
            <a:gdLst/>
            <a:ahLst/>
            <a:cxnLst/>
            <a:rect l="l" t="t" r="r" b="b"/>
            <a:pathLst>
              <a:path w="33655" h="36194">
                <a:moveTo>
                  <a:pt x="32330" y="0"/>
                </a:moveTo>
                <a:lnTo>
                  <a:pt x="25145" y="0"/>
                </a:lnTo>
                <a:lnTo>
                  <a:pt x="19104" y="8490"/>
                </a:lnTo>
                <a:lnTo>
                  <a:pt x="17308" y="10940"/>
                </a:lnTo>
                <a:lnTo>
                  <a:pt x="16328" y="12409"/>
                </a:lnTo>
                <a:lnTo>
                  <a:pt x="15838" y="11266"/>
                </a:lnTo>
                <a:lnTo>
                  <a:pt x="14858" y="9960"/>
                </a:lnTo>
                <a:lnTo>
                  <a:pt x="13879" y="8327"/>
                </a:lnTo>
                <a:lnTo>
                  <a:pt x="8490" y="0"/>
                </a:lnTo>
                <a:lnTo>
                  <a:pt x="979" y="0"/>
                </a:lnTo>
                <a:lnTo>
                  <a:pt x="12899" y="17144"/>
                </a:lnTo>
                <a:lnTo>
                  <a:pt x="0" y="35595"/>
                </a:lnTo>
                <a:lnTo>
                  <a:pt x="7184" y="35595"/>
                </a:lnTo>
                <a:lnTo>
                  <a:pt x="16654" y="21553"/>
                </a:lnTo>
                <a:lnTo>
                  <a:pt x="18614" y="24492"/>
                </a:lnTo>
                <a:lnTo>
                  <a:pt x="25798" y="35595"/>
                </a:lnTo>
                <a:lnTo>
                  <a:pt x="33309" y="35595"/>
                </a:lnTo>
                <a:lnTo>
                  <a:pt x="20083" y="16818"/>
                </a:lnTo>
                <a:lnTo>
                  <a:pt x="323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602668" y="814981"/>
            <a:ext cx="13843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50" dirty="0">
                <a:latin typeface="Times New Roman"/>
                <a:cs typeface="Times New Roman"/>
              </a:rPr>
              <a:t>{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61186" y="1342824"/>
            <a:ext cx="182245" cy="933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spc="-5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54136" y="1456478"/>
            <a:ext cx="46355" cy="49530"/>
          </a:xfrm>
          <a:custGeom>
            <a:avLst/>
            <a:gdLst/>
            <a:ahLst/>
            <a:cxnLst/>
            <a:rect l="l" t="t" r="r" b="b"/>
            <a:pathLst>
              <a:path w="46355" h="49530">
                <a:moveTo>
                  <a:pt x="25798" y="0"/>
                </a:moveTo>
                <a:lnTo>
                  <a:pt x="18777" y="0"/>
                </a:lnTo>
                <a:lnTo>
                  <a:pt x="0" y="49148"/>
                </a:lnTo>
                <a:lnTo>
                  <a:pt x="6857" y="49148"/>
                </a:lnTo>
                <a:lnTo>
                  <a:pt x="12246" y="34289"/>
                </a:lnTo>
                <a:lnTo>
                  <a:pt x="39810" y="34289"/>
                </a:lnTo>
                <a:lnTo>
                  <a:pt x="37675" y="29064"/>
                </a:lnTo>
                <a:lnTo>
                  <a:pt x="14042" y="29064"/>
                </a:lnTo>
                <a:lnTo>
                  <a:pt x="20573" y="11429"/>
                </a:lnTo>
                <a:lnTo>
                  <a:pt x="21553" y="8327"/>
                </a:lnTo>
                <a:lnTo>
                  <a:pt x="22206" y="5225"/>
                </a:lnTo>
                <a:lnTo>
                  <a:pt x="27934" y="5225"/>
                </a:lnTo>
                <a:lnTo>
                  <a:pt x="25798" y="0"/>
                </a:lnTo>
                <a:close/>
              </a:path>
              <a:path w="46355" h="49530">
                <a:moveTo>
                  <a:pt x="39810" y="34289"/>
                </a:moveTo>
                <a:lnTo>
                  <a:pt x="32820" y="34289"/>
                </a:lnTo>
                <a:lnTo>
                  <a:pt x="38535" y="49148"/>
                </a:lnTo>
                <a:lnTo>
                  <a:pt x="45882" y="49148"/>
                </a:lnTo>
                <a:lnTo>
                  <a:pt x="39810" y="34289"/>
                </a:lnTo>
                <a:close/>
              </a:path>
              <a:path w="46355" h="49530">
                <a:moveTo>
                  <a:pt x="27934" y="5225"/>
                </a:moveTo>
                <a:lnTo>
                  <a:pt x="22206" y="5225"/>
                </a:lnTo>
                <a:lnTo>
                  <a:pt x="22859" y="7837"/>
                </a:lnTo>
                <a:lnTo>
                  <a:pt x="24002" y="11266"/>
                </a:lnTo>
                <a:lnTo>
                  <a:pt x="25635" y="15348"/>
                </a:lnTo>
                <a:lnTo>
                  <a:pt x="30697" y="29064"/>
                </a:lnTo>
                <a:lnTo>
                  <a:pt x="37675" y="29064"/>
                </a:lnTo>
                <a:lnTo>
                  <a:pt x="27934" y="5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57239" y="975279"/>
            <a:ext cx="37465" cy="49530"/>
          </a:xfrm>
          <a:custGeom>
            <a:avLst/>
            <a:gdLst/>
            <a:ahLst/>
            <a:cxnLst/>
            <a:rect l="l" t="t" r="r" b="b"/>
            <a:pathLst>
              <a:path w="37465" h="49530">
                <a:moveTo>
                  <a:pt x="22206" y="0"/>
                </a:moveTo>
                <a:lnTo>
                  <a:pt x="0" y="0"/>
                </a:lnTo>
                <a:lnTo>
                  <a:pt x="0" y="48985"/>
                </a:lnTo>
                <a:lnTo>
                  <a:pt x="21880" y="48985"/>
                </a:lnTo>
                <a:lnTo>
                  <a:pt x="24492" y="48658"/>
                </a:lnTo>
                <a:lnTo>
                  <a:pt x="28738" y="47678"/>
                </a:lnTo>
                <a:lnTo>
                  <a:pt x="30534" y="46862"/>
                </a:lnTo>
                <a:lnTo>
                  <a:pt x="32003" y="45719"/>
                </a:lnTo>
                <a:lnTo>
                  <a:pt x="33473" y="44739"/>
                </a:lnTo>
                <a:lnTo>
                  <a:pt x="34501" y="43270"/>
                </a:lnTo>
                <a:lnTo>
                  <a:pt x="6531" y="43270"/>
                </a:lnTo>
                <a:lnTo>
                  <a:pt x="6531" y="26288"/>
                </a:lnTo>
                <a:lnTo>
                  <a:pt x="33799" y="26288"/>
                </a:lnTo>
                <a:lnTo>
                  <a:pt x="32983" y="25309"/>
                </a:lnTo>
                <a:lnTo>
                  <a:pt x="30697" y="23839"/>
                </a:lnTo>
                <a:lnTo>
                  <a:pt x="27758" y="22859"/>
                </a:lnTo>
                <a:lnTo>
                  <a:pt x="30044" y="21716"/>
                </a:lnTo>
                <a:lnTo>
                  <a:pt x="31441" y="20573"/>
                </a:lnTo>
                <a:lnTo>
                  <a:pt x="6531" y="20573"/>
                </a:lnTo>
                <a:lnTo>
                  <a:pt x="6531" y="5714"/>
                </a:lnTo>
                <a:lnTo>
                  <a:pt x="32619" y="5714"/>
                </a:lnTo>
                <a:lnTo>
                  <a:pt x="31513" y="3918"/>
                </a:lnTo>
                <a:lnTo>
                  <a:pt x="29717" y="2449"/>
                </a:lnTo>
                <a:lnTo>
                  <a:pt x="25145" y="489"/>
                </a:lnTo>
                <a:lnTo>
                  <a:pt x="22206" y="0"/>
                </a:lnTo>
                <a:close/>
              </a:path>
              <a:path w="37465" h="49530">
                <a:moveTo>
                  <a:pt x="33799" y="26288"/>
                </a:moveTo>
                <a:lnTo>
                  <a:pt x="20900" y="26288"/>
                </a:lnTo>
                <a:lnTo>
                  <a:pt x="23349" y="26615"/>
                </a:lnTo>
                <a:lnTo>
                  <a:pt x="24982" y="27105"/>
                </a:lnTo>
                <a:lnTo>
                  <a:pt x="26615" y="27758"/>
                </a:lnTo>
                <a:lnTo>
                  <a:pt x="27921" y="28738"/>
                </a:lnTo>
                <a:lnTo>
                  <a:pt x="29881" y="31350"/>
                </a:lnTo>
                <a:lnTo>
                  <a:pt x="30370" y="32983"/>
                </a:lnTo>
                <a:lnTo>
                  <a:pt x="30370" y="36412"/>
                </a:lnTo>
                <a:lnTo>
                  <a:pt x="30044" y="37718"/>
                </a:lnTo>
                <a:lnTo>
                  <a:pt x="29391" y="38861"/>
                </a:lnTo>
                <a:lnTo>
                  <a:pt x="28738" y="40167"/>
                </a:lnTo>
                <a:lnTo>
                  <a:pt x="23186" y="42943"/>
                </a:lnTo>
                <a:lnTo>
                  <a:pt x="22206" y="43107"/>
                </a:lnTo>
                <a:lnTo>
                  <a:pt x="20737" y="43270"/>
                </a:lnTo>
                <a:lnTo>
                  <a:pt x="34501" y="43270"/>
                </a:lnTo>
                <a:lnTo>
                  <a:pt x="34616" y="43107"/>
                </a:lnTo>
                <a:lnTo>
                  <a:pt x="36575" y="39188"/>
                </a:lnTo>
                <a:lnTo>
                  <a:pt x="37065" y="37065"/>
                </a:lnTo>
                <a:lnTo>
                  <a:pt x="37065" y="32003"/>
                </a:lnTo>
                <a:lnTo>
                  <a:pt x="36249" y="29391"/>
                </a:lnTo>
                <a:lnTo>
                  <a:pt x="34616" y="27268"/>
                </a:lnTo>
                <a:lnTo>
                  <a:pt x="33799" y="26288"/>
                </a:lnTo>
                <a:close/>
              </a:path>
              <a:path w="37465" h="49530">
                <a:moveTo>
                  <a:pt x="32619" y="5714"/>
                </a:moveTo>
                <a:lnTo>
                  <a:pt x="19757" y="5714"/>
                </a:lnTo>
                <a:lnTo>
                  <a:pt x="22369" y="5878"/>
                </a:lnTo>
                <a:lnTo>
                  <a:pt x="23676" y="6368"/>
                </a:lnTo>
                <a:lnTo>
                  <a:pt x="25145" y="6857"/>
                </a:lnTo>
                <a:lnTo>
                  <a:pt x="26288" y="7674"/>
                </a:lnTo>
                <a:lnTo>
                  <a:pt x="27105" y="8980"/>
                </a:lnTo>
                <a:lnTo>
                  <a:pt x="27921" y="10123"/>
                </a:lnTo>
                <a:lnTo>
                  <a:pt x="28248" y="11593"/>
                </a:lnTo>
                <a:lnTo>
                  <a:pt x="28248" y="15022"/>
                </a:lnTo>
                <a:lnTo>
                  <a:pt x="27921" y="16328"/>
                </a:lnTo>
                <a:lnTo>
                  <a:pt x="26941" y="17471"/>
                </a:lnTo>
                <a:lnTo>
                  <a:pt x="26242" y="18451"/>
                </a:lnTo>
                <a:lnTo>
                  <a:pt x="26125" y="18614"/>
                </a:lnTo>
                <a:lnTo>
                  <a:pt x="24982" y="19430"/>
                </a:lnTo>
                <a:lnTo>
                  <a:pt x="23349" y="19920"/>
                </a:lnTo>
                <a:lnTo>
                  <a:pt x="22043" y="20410"/>
                </a:lnTo>
                <a:lnTo>
                  <a:pt x="19920" y="20573"/>
                </a:lnTo>
                <a:lnTo>
                  <a:pt x="31441" y="20573"/>
                </a:lnTo>
                <a:lnTo>
                  <a:pt x="34569" y="10123"/>
                </a:lnTo>
                <a:lnTo>
                  <a:pt x="33963" y="8000"/>
                </a:lnTo>
                <a:lnTo>
                  <a:pt x="32820" y="6041"/>
                </a:lnTo>
                <a:lnTo>
                  <a:pt x="32719" y="5878"/>
                </a:lnTo>
                <a:lnTo>
                  <a:pt x="32619" y="5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81684" y="862613"/>
            <a:ext cx="43815" cy="49530"/>
          </a:xfrm>
          <a:custGeom>
            <a:avLst/>
            <a:gdLst/>
            <a:ahLst/>
            <a:cxnLst/>
            <a:rect l="l" t="t" r="r" b="b"/>
            <a:pathLst>
              <a:path w="43814" h="49530">
                <a:moveTo>
                  <a:pt x="26125" y="0"/>
                </a:moveTo>
                <a:lnTo>
                  <a:pt x="0" y="0"/>
                </a:lnTo>
                <a:lnTo>
                  <a:pt x="0" y="48985"/>
                </a:lnTo>
                <a:lnTo>
                  <a:pt x="6531" y="48985"/>
                </a:lnTo>
                <a:lnTo>
                  <a:pt x="6531" y="27268"/>
                </a:lnTo>
                <a:lnTo>
                  <a:pt x="26452" y="27268"/>
                </a:lnTo>
                <a:lnTo>
                  <a:pt x="25472" y="26778"/>
                </a:lnTo>
                <a:lnTo>
                  <a:pt x="30044" y="26125"/>
                </a:lnTo>
                <a:lnTo>
                  <a:pt x="33636" y="24492"/>
                </a:lnTo>
                <a:lnTo>
                  <a:pt x="35922" y="22206"/>
                </a:lnTo>
                <a:lnTo>
                  <a:pt x="36488" y="21553"/>
                </a:lnTo>
                <a:lnTo>
                  <a:pt x="6531" y="21553"/>
                </a:lnTo>
                <a:lnTo>
                  <a:pt x="6531" y="5388"/>
                </a:lnTo>
                <a:lnTo>
                  <a:pt x="36889" y="5388"/>
                </a:lnTo>
                <a:lnTo>
                  <a:pt x="35759" y="3755"/>
                </a:lnTo>
                <a:lnTo>
                  <a:pt x="33963" y="2122"/>
                </a:lnTo>
                <a:lnTo>
                  <a:pt x="31677" y="1306"/>
                </a:lnTo>
                <a:lnTo>
                  <a:pt x="29391" y="326"/>
                </a:lnTo>
                <a:lnTo>
                  <a:pt x="26125" y="0"/>
                </a:lnTo>
                <a:close/>
              </a:path>
              <a:path w="43814" h="49530">
                <a:moveTo>
                  <a:pt x="26452" y="27268"/>
                </a:moveTo>
                <a:lnTo>
                  <a:pt x="16818" y="27268"/>
                </a:lnTo>
                <a:lnTo>
                  <a:pt x="17634" y="27431"/>
                </a:lnTo>
                <a:lnTo>
                  <a:pt x="19594" y="28084"/>
                </a:lnTo>
                <a:lnTo>
                  <a:pt x="21553" y="29391"/>
                </a:lnTo>
                <a:lnTo>
                  <a:pt x="22696" y="30534"/>
                </a:lnTo>
                <a:lnTo>
                  <a:pt x="23839" y="32003"/>
                </a:lnTo>
                <a:lnTo>
                  <a:pt x="25145" y="33636"/>
                </a:lnTo>
                <a:lnTo>
                  <a:pt x="26615" y="35922"/>
                </a:lnTo>
                <a:lnTo>
                  <a:pt x="28574" y="38861"/>
                </a:lnTo>
                <a:lnTo>
                  <a:pt x="35106" y="48985"/>
                </a:lnTo>
                <a:lnTo>
                  <a:pt x="43270" y="48985"/>
                </a:lnTo>
                <a:lnTo>
                  <a:pt x="34779" y="35595"/>
                </a:lnTo>
                <a:lnTo>
                  <a:pt x="27105" y="27595"/>
                </a:lnTo>
                <a:lnTo>
                  <a:pt x="26452" y="27268"/>
                </a:lnTo>
                <a:close/>
              </a:path>
              <a:path w="43814" h="49530">
                <a:moveTo>
                  <a:pt x="36889" y="5388"/>
                </a:moveTo>
                <a:lnTo>
                  <a:pt x="25635" y="5388"/>
                </a:lnTo>
                <a:lnTo>
                  <a:pt x="28248" y="6041"/>
                </a:lnTo>
                <a:lnTo>
                  <a:pt x="31677" y="9143"/>
                </a:lnTo>
                <a:lnTo>
                  <a:pt x="32493" y="10940"/>
                </a:lnTo>
                <a:lnTo>
                  <a:pt x="32493" y="14858"/>
                </a:lnTo>
                <a:lnTo>
                  <a:pt x="32166" y="16328"/>
                </a:lnTo>
                <a:lnTo>
                  <a:pt x="31187" y="17797"/>
                </a:lnTo>
                <a:lnTo>
                  <a:pt x="30370" y="19104"/>
                </a:lnTo>
                <a:lnTo>
                  <a:pt x="29064" y="20083"/>
                </a:lnTo>
                <a:lnTo>
                  <a:pt x="27431" y="20737"/>
                </a:lnTo>
                <a:lnTo>
                  <a:pt x="25798" y="21226"/>
                </a:lnTo>
                <a:lnTo>
                  <a:pt x="23349" y="21553"/>
                </a:lnTo>
                <a:lnTo>
                  <a:pt x="36488" y="21553"/>
                </a:lnTo>
                <a:lnTo>
                  <a:pt x="38045" y="19757"/>
                </a:lnTo>
                <a:lnTo>
                  <a:pt x="39188" y="16818"/>
                </a:lnTo>
                <a:lnTo>
                  <a:pt x="39188" y="10613"/>
                </a:lnTo>
                <a:lnTo>
                  <a:pt x="38535" y="8164"/>
                </a:lnTo>
                <a:lnTo>
                  <a:pt x="37322" y="6041"/>
                </a:lnTo>
                <a:lnTo>
                  <a:pt x="36889" y="5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25844" y="1621064"/>
            <a:ext cx="18897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8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else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spc="-50" dirty="0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775060" y="2020294"/>
            <a:ext cx="1074420" cy="660400"/>
            <a:chOff x="1775060" y="2020294"/>
            <a:chExt cx="1074420" cy="660400"/>
          </a:xfrm>
        </p:grpSpPr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03820" y="2216431"/>
              <a:ext cx="172635" cy="20632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55886" y="2069279"/>
              <a:ext cx="0" cy="588645"/>
            </a:xfrm>
            <a:custGeom>
              <a:avLst/>
              <a:gdLst/>
              <a:ahLst/>
              <a:cxnLst/>
              <a:rect l="l" t="t" r="r" b="b"/>
              <a:pathLst>
                <a:path h="588644">
                  <a:moveTo>
                    <a:pt x="0" y="0"/>
                  </a:moveTo>
                  <a:lnTo>
                    <a:pt x="0" y="588149"/>
                  </a:lnTo>
                </a:path>
              </a:pathLst>
            </a:custGeom>
            <a:ln w="8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38088" y="2020294"/>
              <a:ext cx="36195" cy="53975"/>
            </a:xfrm>
            <a:custGeom>
              <a:avLst/>
              <a:gdLst/>
              <a:ahLst/>
              <a:cxnLst/>
              <a:rect l="l" t="t" r="r" b="b"/>
              <a:pathLst>
                <a:path w="36194" h="53975">
                  <a:moveTo>
                    <a:pt x="17797" y="0"/>
                  </a:moveTo>
                  <a:lnTo>
                    <a:pt x="0" y="53393"/>
                  </a:lnTo>
                  <a:lnTo>
                    <a:pt x="35595" y="53393"/>
                  </a:lnTo>
                  <a:lnTo>
                    <a:pt x="177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55886" y="2662817"/>
              <a:ext cx="944880" cy="0"/>
            </a:xfrm>
            <a:custGeom>
              <a:avLst/>
              <a:gdLst/>
              <a:ahLst/>
              <a:cxnLst/>
              <a:rect l="l" t="t" r="r" b="b"/>
              <a:pathLst>
                <a:path w="944880">
                  <a:moveTo>
                    <a:pt x="0" y="0"/>
                  </a:moveTo>
                  <a:lnTo>
                    <a:pt x="944435" y="0"/>
                  </a:lnTo>
                </a:path>
              </a:pathLst>
            </a:custGeom>
            <a:ln w="8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795913" y="2645019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4">
                  <a:moveTo>
                    <a:pt x="0" y="0"/>
                  </a:moveTo>
                  <a:lnTo>
                    <a:pt x="0" y="35595"/>
                  </a:lnTo>
                  <a:lnTo>
                    <a:pt x="53557" y="177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55886" y="2202519"/>
              <a:ext cx="615950" cy="0"/>
            </a:xfrm>
            <a:custGeom>
              <a:avLst/>
              <a:gdLst/>
              <a:ahLst/>
              <a:cxnLst/>
              <a:rect l="l" t="t" r="r" b="b"/>
              <a:pathLst>
                <a:path w="615950">
                  <a:moveTo>
                    <a:pt x="0" y="0"/>
                  </a:moveTo>
                  <a:lnTo>
                    <a:pt x="615581" y="0"/>
                  </a:lnTo>
                </a:path>
              </a:pathLst>
            </a:custGeom>
            <a:ln w="4571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55886" y="2417074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10">
                  <a:moveTo>
                    <a:pt x="0" y="0"/>
                  </a:moveTo>
                  <a:lnTo>
                    <a:pt x="701958" y="0"/>
                  </a:lnTo>
                </a:path>
              </a:pathLst>
            </a:custGeom>
            <a:ln w="4571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09489" y="2202519"/>
              <a:ext cx="0" cy="460375"/>
            </a:xfrm>
            <a:custGeom>
              <a:avLst/>
              <a:gdLst/>
              <a:ahLst/>
              <a:cxnLst/>
              <a:rect l="l" t="t" r="r" b="b"/>
              <a:pathLst>
                <a:path h="460375">
                  <a:moveTo>
                    <a:pt x="0" y="0"/>
                  </a:moveTo>
                  <a:lnTo>
                    <a:pt x="0" y="460298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931486" y="2646652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5">
                  <a:moveTo>
                    <a:pt x="0" y="0"/>
                  </a:moveTo>
                  <a:lnTo>
                    <a:pt x="0" y="2694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012475" y="2646652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5">
                  <a:moveTo>
                    <a:pt x="0" y="0"/>
                  </a:moveTo>
                  <a:lnTo>
                    <a:pt x="0" y="2694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093464" y="2646652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5">
                  <a:moveTo>
                    <a:pt x="0" y="0"/>
                  </a:moveTo>
                  <a:lnTo>
                    <a:pt x="0" y="2694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174453" y="2646652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5">
                  <a:moveTo>
                    <a:pt x="0" y="0"/>
                  </a:moveTo>
                  <a:lnTo>
                    <a:pt x="0" y="2694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55442" y="2646652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5">
                  <a:moveTo>
                    <a:pt x="0" y="0"/>
                  </a:moveTo>
                  <a:lnTo>
                    <a:pt x="0" y="2694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336431" y="2646652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5">
                  <a:moveTo>
                    <a:pt x="0" y="0"/>
                  </a:moveTo>
                  <a:lnTo>
                    <a:pt x="0" y="2694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417420" y="2646652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5">
                  <a:moveTo>
                    <a:pt x="0" y="0"/>
                  </a:moveTo>
                  <a:lnTo>
                    <a:pt x="0" y="2694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498409" y="2646652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5">
                  <a:moveTo>
                    <a:pt x="0" y="0"/>
                  </a:moveTo>
                  <a:lnTo>
                    <a:pt x="0" y="2694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579398" y="2646652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5">
                  <a:moveTo>
                    <a:pt x="0" y="0"/>
                  </a:moveTo>
                  <a:lnTo>
                    <a:pt x="0" y="2694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660387" y="2646652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5">
                  <a:moveTo>
                    <a:pt x="0" y="0"/>
                  </a:moveTo>
                  <a:lnTo>
                    <a:pt x="0" y="2694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741376" y="2646652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5">
                  <a:moveTo>
                    <a:pt x="0" y="0"/>
                  </a:moveTo>
                  <a:lnTo>
                    <a:pt x="0" y="26941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71467" y="2202519"/>
              <a:ext cx="0" cy="460375"/>
            </a:xfrm>
            <a:custGeom>
              <a:avLst/>
              <a:gdLst/>
              <a:ahLst/>
              <a:cxnLst/>
              <a:rect l="l" t="t" r="r" b="b"/>
              <a:pathLst>
                <a:path h="460375">
                  <a:moveTo>
                    <a:pt x="0" y="0"/>
                  </a:moveTo>
                  <a:lnTo>
                    <a:pt x="0" y="460298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201395" y="2305061"/>
              <a:ext cx="432434" cy="189230"/>
            </a:xfrm>
            <a:custGeom>
              <a:avLst/>
              <a:gdLst/>
              <a:ahLst/>
              <a:cxnLst/>
              <a:rect l="l" t="t" r="r" b="b"/>
              <a:pathLst>
                <a:path w="432435" h="189230">
                  <a:moveTo>
                    <a:pt x="0" y="189083"/>
                  </a:moveTo>
                  <a:lnTo>
                    <a:pt x="11539" y="185220"/>
                  </a:lnTo>
                  <a:lnTo>
                    <a:pt x="20553" y="180469"/>
                  </a:lnTo>
                  <a:lnTo>
                    <a:pt x="27944" y="175168"/>
                  </a:lnTo>
                  <a:lnTo>
                    <a:pt x="34616" y="169652"/>
                  </a:lnTo>
                  <a:lnTo>
                    <a:pt x="55710" y="153767"/>
                  </a:lnTo>
                  <a:lnTo>
                    <a:pt x="103593" y="124876"/>
                  </a:lnTo>
                  <a:lnTo>
                    <a:pt x="177640" y="87833"/>
                  </a:lnTo>
                  <a:lnTo>
                    <a:pt x="227678" y="65531"/>
                  </a:lnTo>
                  <a:lnTo>
                    <a:pt x="278950" y="44943"/>
                  </a:lnTo>
                  <a:lnTo>
                    <a:pt x="330644" y="26724"/>
                  </a:lnTo>
                  <a:lnTo>
                    <a:pt x="381948" y="11525"/>
                  </a:lnTo>
                  <a:lnTo>
                    <a:pt x="4320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066522" y="2170025"/>
              <a:ext cx="567055" cy="247650"/>
            </a:xfrm>
            <a:custGeom>
              <a:avLst/>
              <a:gdLst/>
              <a:ahLst/>
              <a:cxnLst/>
              <a:rect l="l" t="t" r="r" b="b"/>
              <a:pathLst>
                <a:path w="567055" h="247650">
                  <a:moveTo>
                    <a:pt x="0" y="247049"/>
                  </a:moveTo>
                  <a:lnTo>
                    <a:pt x="4245" y="240680"/>
                  </a:lnTo>
                  <a:lnTo>
                    <a:pt x="10450" y="236925"/>
                  </a:lnTo>
                  <a:lnTo>
                    <a:pt x="16654" y="233006"/>
                  </a:lnTo>
                  <a:lnTo>
                    <a:pt x="59126" y="207175"/>
                  </a:lnTo>
                  <a:lnTo>
                    <a:pt x="102627" y="181584"/>
                  </a:lnTo>
                  <a:lnTo>
                    <a:pt x="146935" y="156691"/>
                  </a:lnTo>
                  <a:lnTo>
                    <a:pt x="191828" y="132955"/>
                  </a:lnTo>
                  <a:lnTo>
                    <a:pt x="237084" y="110834"/>
                  </a:lnTo>
                  <a:lnTo>
                    <a:pt x="282481" y="90786"/>
                  </a:lnTo>
                  <a:lnTo>
                    <a:pt x="320830" y="75549"/>
                  </a:lnTo>
                  <a:lnTo>
                    <a:pt x="359286" y="61476"/>
                  </a:lnTo>
                  <a:lnTo>
                    <a:pt x="397956" y="47893"/>
                  </a:lnTo>
                  <a:lnTo>
                    <a:pt x="436948" y="34126"/>
                  </a:lnTo>
                  <a:lnTo>
                    <a:pt x="468600" y="22824"/>
                  </a:lnTo>
                  <a:lnTo>
                    <a:pt x="500711" y="12409"/>
                  </a:lnTo>
                  <a:lnTo>
                    <a:pt x="533434" y="4321"/>
                  </a:lnTo>
                  <a:lnTo>
                    <a:pt x="56692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104241" y="2197130"/>
              <a:ext cx="540385" cy="243204"/>
            </a:xfrm>
            <a:custGeom>
              <a:avLst/>
              <a:gdLst/>
              <a:ahLst/>
              <a:cxnLst/>
              <a:rect l="l" t="t" r="r" b="b"/>
              <a:pathLst>
                <a:path w="540385" h="243205">
                  <a:moveTo>
                    <a:pt x="0" y="242966"/>
                  </a:moveTo>
                  <a:lnTo>
                    <a:pt x="4408" y="237088"/>
                  </a:lnTo>
                  <a:lnTo>
                    <a:pt x="9960" y="237415"/>
                  </a:lnTo>
                  <a:lnTo>
                    <a:pt x="15512" y="237578"/>
                  </a:lnTo>
                  <a:lnTo>
                    <a:pt x="61832" y="231436"/>
                  </a:lnTo>
                  <a:lnTo>
                    <a:pt x="107369" y="213522"/>
                  </a:lnTo>
                  <a:lnTo>
                    <a:pt x="151886" y="188130"/>
                  </a:lnTo>
                  <a:lnTo>
                    <a:pt x="195150" y="159557"/>
                  </a:lnTo>
                  <a:lnTo>
                    <a:pt x="236925" y="132096"/>
                  </a:lnTo>
                  <a:lnTo>
                    <a:pt x="283583" y="105524"/>
                  </a:lnTo>
                  <a:lnTo>
                    <a:pt x="328895" y="83499"/>
                  </a:lnTo>
                  <a:lnTo>
                    <a:pt x="373778" y="63280"/>
                  </a:lnTo>
                  <a:lnTo>
                    <a:pt x="419150" y="42127"/>
                  </a:lnTo>
                  <a:lnTo>
                    <a:pt x="446595" y="28472"/>
                  </a:lnTo>
                  <a:lnTo>
                    <a:pt x="475340" y="15552"/>
                  </a:lnTo>
                  <a:lnTo>
                    <a:pt x="506198" y="5388"/>
                  </a:lnTo>
                  <a:lnTo>
                    <a:pt x="53998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174453" y="2251177"/>
              <a:ext cx="459105" cy="205104"/>
            </a:xfrm>
            <a:custGeom>
              <a:avLst/>
              <a:gdLst/>
              <a:ahLst/>
              <a:cxnLst/>
              <a:rect l="l" t="t" r="r" b="b"/>
              <a:pathLst>
                <a:path w="459105" h="205105">
                  <a:moveTo>
                    <a:pt x="0" y="205084"/>
                  </a:moveTo>
                  <a:lnTo>
                    <a:pt x="51449" y="186202"/>
                  </a:lnTo>
                  <a:lnTo>
                    <a:pt x="101032" y="161059"/>
                  </a:lnTo>
                  <a:lnTo>
                    <a:pt x="149573" y="132824"/>
                  </a:lnTo>
                  <a:lnTo>
                    <a:pt x="197900" y="104665"/>
                  </a:lnTo>
                  <a:lnTo>
                    <a:pt x="235626" y="84629"/>
                  </a:lnTo>
                  <a:lnTo>
                    <a:pt x="273399" y="66109"/>
                  </a:lnTo>
                  <a:lnTo>
                    <a:pt x="310895" y="48661"/>
                  </a:lnTo>
                  <a:lnTo>
                    <a:pt x="347795" y="31840"/>
                  </a:lnTo>
                  <a:lnTo>
                    <a:pt x="401311" y="9613"/>
                  </a:lnTo>
                  <a:lnTo>
                    <a:pt x="429218" y="2472"/>
                  </a:lnTo>
                  <a:lnTo>
                    <a:pt x="4589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097873" y="2180965"/>
              <a:ext cx="519430" cy="245110"/>
            </a:xfrm>
            <a:custGeom>
              <a:avLst/>
              <a:gdLst/>
              <a:ahLst/>
              <a:cxnLst/>
              <a:rect l="l" t="t" r="r" b="b"/>
              <a:pathLst>
                <a:path w="519430" h="245110">
                  <a:moveTo>
                    <a:pt x="0" y="244926"/>
                  </a:moveTo>
                  <a:lnTo>
                    <a:pt x="44290" y="230003"/>
                  </a:lnTo>
                  <a:lnTo>
                    <a:pt x="85532" y="209915"/>
                  </a:lnTo>
                  <a:lnTo>
                    <a:pt x="124712" y="186708"/>
                  </a:lnTo>
                  <a:lnTo>
                    <a:pt x="162819" y="162427"/>
                  </a:lnTo>
                  <a:lnTo>
                    <a:pt x="200839" y="139118"/>
                  </a:lnTo>
                  <a:lnTo>
                    <a:pt x="246489" y="114959"/>
                  </a:lnTo>
                  <a:lnTo>
                    <a:pt x="292858" y="93986"/>
                  </a:lnTo>
                  <a:lnTo>
                    <a:pt x="339487" y="75143"/>
                  </a:lnTo>
                  <a:lnTo>
                    <a:pt x="385917" y="57377"/>
                  </a:lnTo>
                  <a:lnTo>
                    <a:pt x="431686" y="39633"/>
                  </a:lnTo>
                  <a:lnTo>
                    <a:pt x="476336" y="20859"/>
                  </a:lnTo>
                  <a:lnTo>
                    <a:pt x="5194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775060" y="2068789"/>
              <a:ext cx="33020" cy="50165"/>
            </a:xfrm>
            <a:custGeom>
              <a:avLst/>
              <a:gdLst/>
              <a:ahLst/>
              <a:cxnLst/>
              <a:rect l="l" t="t" r="r" b="b"/>
              <a:pathLst>
                <a:path w="33019" h="50164">
                  <a:moveTo>
                    <a:pt x="32493" y="0"/>
                  </a:moveTo>
                  <a:lnTo>
                    <a:pt x="26452" y="0"/>
                  </a:lnTo>
                  <a:lnTo>
                    <a:pt x="18940" y="20737"/>
                  </a:lnTo>
                  <a:lnTo>
                    <a:pt x="17961" y="23349"/>
                  </a:lnTo>
                  <a:lnTo>
                    <a:pt x="17144" y="25962"/>
                  </a:lnTo>
                  <a:lnTo>
                    <a:pt x="16491" y="28738"/>
                  </a:lnTo>
                  <a:lnTo>
                    <a:pt x="14858" y="23186"/>
                  </a:lnTo>
                  <a:lnTo>
                    <a:pt x="13879" y="20573"/>
                  </a:lnTo>
                  <a:lnTo>
                    <a:pt x="6531" y="0"/>
                  </a:lnTo>
                  <a:lnTo>
                    <a:pt x="0" y="0"/>
                  </a:lnTo>
                  <a:lnTo>
                    <a:pt x="13389" y="35595"/>
                  </a:lnTo>
                  <a:lnTo>
                    <a:pt x="13062" y="36738"/>
                  </a:lnTo>
                  <a:lnTo>
                    <a:pt x="12899" y="37065"/>
                  </a:lnTo>
                  <a:lnTo>
                    <a:pt x="12083" y="39351"/>
                  </a:lnTo>
                  <a:lnTo>
                    <a:pt x="7184" y="44086"/>
                  </a:lnTo>
                  <a:lnTo>
                    <a:pt x="4898" y="44086"/>
                  </a:lnTo>
                  <a:lnTo>
                    <a:pt x="3755" y="43923"/>
                  </a:lnTo>
                  <a:lnTo>
                    <a:pt x="2449" y="43596"/>
                  </a:lnTo>
                  <a:lnTo>
                    <a:pt x="3102" y="49148"/>
                  </a:lnTo>
                  <a:lnTo>
                    <a:pt x="4571" y="49638"/>
                  </a:lnTo>
                  <a:lnTo>
                    <a:pt x="5878" y="49964"/>
                  </a:lnTo>
                  <a:lnTo>
                    <a:pt x="8980" y="49964"/>
                  </a:lnTo>
                  <a:lnTo>
                    <a:pt x="10613" y="49475"/>
                  </a:lnTo>
                  <a:lnTo>
                    <a:pt x="11919" y="48495"/>
                  </a:lnTo>
                  <a:lnTo>
                    <a:pt x="13389" y="47678"/>
                  </a:lnTo>
                  <a:lnTo>
                    <a:pt x="14532" y="46209"/>
                  </a:lnTo>
                  <a:lnTo>
                    <a:pt x="16491" y="42617"/>
                  </a:lnTo>
                  <a:lnTo>
                    <a:pt x="17634" y="40004"/>
                  </a:lnTo>
                  <a:lnTo>
                    <a:pt x="18940" y="36085"/>
                  </a:lnTo>
                  <a:lnTo>
                    <a:pt x="324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/>
          <p:nvPr/>
        </p:nvSpPr>
        <p:spPr>
          <a:xfrm>
            <a:off x="2940746" y="2641100"/>
            <a:ext cx="33655" cy="36195"/>
          </a:xfrm>
          <a:custGeom>
            <a:avLst/>
            <a:gdLst/>
            <a:ahLst/>
            <a:cxnLst/>
            <a:rect l="l" t="t" r="r" b="b"/>
            <a:pathLst>
              <a:path w="33655" h="36194">
                <a:moveTo>
                  <a:pt x="32330" y="0"/>
                </a:moveTo>
                <a:lnTo>
                  <a:pt x="25145" y="0"/>
                </a:lnTo>
                <a:lnTo>
                  <a:pt x="19267" y="8327"/>
                </a:lnTo>
                <a:lnTo>
                  <a:pt x="17471" y="10776"/>
                </a:lnTo>
                <a:lnTo>
                  <a:pt x="16491" y="12246"/>
                </a:lnTo>
                <a:lnTo>
                  <a:pt x="15838" y="11266"/>
                </a:lnTo>
                <a:lnTo>
                  <a:pt x="14042" y="8327"/>
                </a:lnTo>
                <a:lnTo>
                  <a:pt x="8490" y="0"/>
                </a:lnTo>
                <a:lnTo>
                  <a:pt x="979" y="0"/>
                </a:lnTo>
                <a:lnTo>
                  <a:pt x="13062" y="17144"/>
                </a:lnTo>
                <a:lnTo>
                  <a:pt x="0" y="35595"/>
                </a:lnTo>
                <a:lnTo>
                  <a:pt x="7347" y="35595"/>
                </a:lnTo>
                <a:lnTo>
                  <a:pt x="16654" y="21553"/>
                </a:lnTo>
                <a:lnTo>
                  <a:pt x="25962" y="35595"/>
                </a:lnTo>
                <a:lnTo>
                  <a:pt x="33309" y="35595"/>
                </a:lnTo>
                <a:lnTo>
                  <a:pt x="20083" y="16818"/>
                </a:lnTo>
                <a:lnTo>
                  <a:pt x="323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727744" y="2130721"/>
            <a:ext cx="13843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50" dirty="0">
                <a:latin typeface="Times New Roman"/>
                <a:cs typeface="Times New Roman"/>
              </a:rPr>
              <a:t>{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286262" y="2658727"/>
            <a:ext cx="182245" cy="933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15"/>
              </a:lnSpc>
            </a:pPr>
            <a:r>
              <a:rPr sz="1100" spc="-5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752200" y="2178353"/>
            <a:ext cx="1087120" cy="906780"/>
            <a:chOff x="1752200" y="2178353"/>
            <a:chExt cx="1087120" cy="906780"/>
          </a:xfrm>
        </p:grpSpPr>
        <p:sp>
          <p:nvSpPr>
            <p:cNvPr id="68" name="object 68"/>
            <p:cNvSpPr/>
            <p:nvPr/>
          </p:nvSpPr>
          <p:spPr>
            <a:xfrm>
              <a:off x="2372842" y="2178354"/>
              <a:ext cx="377190" cy="603885"/>
            </a:xfrm>
            <a:custGeom>
              <a:avLst/>
              <a:gdLst/>
              <a:ahLst/>
              <a:cxnLst/>
              <a:rect l="l" t="t" r="r" b="b"/>
              <a:pathLst>
                <a:path w="377189" h="603885">
                  <a:moveTo>
                    <a:pt x="46037" y="603834"/>
                  </a:moveTo>
                  <a:lnTo>
                    <a:pt x="39966" y="588975"/>
                  </a:lnTo>
                  <a:lnTo>
                    <a:pt x="37769" y="583577"/>
                  </a:lnTo>
                  <a:lnTo>
                    <a:pt x="30861" y="566686"/>
                  </a:lnTo>
                  <a:lnTo>
                    <a:pt x="30861" y="583577"/>
                  </a:lnTo>
                  <a:lnTo>
                    <a:pt x="14198" y="583577"/>
                  </a:lnTo>
                  <a:lnTo>
                    <a:pt x="19583" y="569214"/>
                  </a:lnTo>
                  <a:lnTo>
                    <a:pt x="20726" y="566115"/>
                  </a:lnTo>
                  <a:lnTo>
                    <a:pt x="21551" y="563003"/>
                  </a:lnTo>
                  <a:lnTo>
                    <a:pt x="22199" y="559904"/>
                  </a:lnTo>
                  <a:lnTo>
                    <a:pt x="23012" y="562521"/>
                  </a:lnTo>
                  <a:lnTo>
                    <a:pt x="24155" y="565950"/>
                  </a:lnTo>
                  <a:lnTo>
                    <a:pt x="25628" y="570026"/>
                  </a:lnTo>
                  <a:lnTo>
                    <a:pt x="30861" y="583577"/>
                  </a:lnTo>
                  <a:lnTo>
                    <a:pt x="30861" y="566686"/>
                  </a:lnTo>
                  <a:lnTo>
                    <a:pt x="28092" y="559904"/>
                  </a:lnTo>
                  <a:lnTo>
                    <a:pt x="25958" y="554685"/>
                  </a:lnTo>
                  <a:lnTo>
                    <a:pt x="18935" y="554685"/>
                  </a:lnTo>
                  <a:lnTo>
                    <a:pt x="0" y="603834"/>
                  </a:lnTo>
                  <a:lnTo>
                    <a:pt x="6858" y="603834"/>
                  </a:lnTo>
                  <a:lnTo>
                    <a:pt x="12242" y="588975"/>
                  </a:lnTo>
                  <a:lnTo>
                    <a:pt x="32816" y="588975"/>
                  </a:lnTo>
                  <a:lnTo>
                    <a:pt x="38531" y="603834"/>
                  </a:lnTo>
                  <a:lnTo>
                    <a:pt x="46037" y="603834"/>
                  </a:lnTo>
                  <a:close/>
                </a:path>
                <a:path w="377189" h="603885">
                  <a:moveTo>
                    <a:pt x="377177" y="49149"/>
                  </a:moveTo>
                  <a:lnTo>
                    <a:pt x="368795" y="35928"/>
                  </a:lnTo>
                  <a:lnTo>
                    <a:pt x="367055" y="33147"/>
                  </a:lnTo>
                  <a:lnTo>
                    <a:pt x="365264" y="31026"/>
                  </a:lnTo>
                  <a:lnTo>
                    <a:pt x="363296" y="29235"/>
                  </a:lnTo>
                  <a:lnTo>
                    <a:pt x="362483" y="28409"/>
                  </a:lnTo>
                  <a:lnTo>
                    <a:pt x="361175" y="27597"/>
                  </a:lnTo>
                  <a:lnTo>
                    <a:pt x="360819" y="27432"/>
                  </a:lnTo>
                  <a:lnTo>
                    <a:pt x="359384" y="26784"/>
                  </a:lnTo>
                  <a:lnTo>
                    <a:pt x="364121" y="26123"/>
                  </a:lnTo>
                  <a:lnTo>
                    <a:pt x="367550" y="24663"/>
                  </a:lnTo>
                  <a:lnTo>
                    <a:pt x="369836" y="22212"/>
                  </a:lnTo>
                  <a:lnTo>
                    <a:pt x="370319" y="21717"/>
                  </a:lnTo>
                  <a:lnTo>
                    <a:pt x="372122" y="19926"/>
                  </a:lnTo>
                  <a:lnTo>
                    <a:pt x="373265" y="16992"/>
                  </a:lnTo>
                  <a:lnTo>
                    <a:pt x="373265" y="10782"/>
                  </a:lnTo>
                  <a:lnTo>
                    <a:pt x="372605" y="8331"/>
                  </a:lnTo>
                  <a:lnTo>
                    <a:pt x="371246" y="6210"/>
                  </a:lnTo>
                  <a:lnTo>
                    <a:pt x="370865" y="5562"/>
                  </a:lnTo>
                  <a:lnTo>
                    <a:pt x="369836" y="3759"/>
                  </a:lnTo>
                  <a:lnTo>
                    <a:pt x="368033" y="2286"/>
                  </a:lnTo>
                  <a:lnTo>
                    <a:pt x="366572" y="1663"/>
                  </a:lnTo>
                  <a:lnTo>
                    <a:pt x="366572" y="11112"/>
                  </a:lnTo>
                  <a:lnTo>
                    <a:pt x="366572" y="15024"/>
                  </a:lnTo>
                  <a:lnTo>
                    <a:pt x="361340" y="20739"/>
                  </a:lnTo>
                  <a:lnTo>
                    <a:pt x="359714" y="21399"/>
                  </a:lnTo>
                  <a:lnTo>
                    <a:pt x="357428" y="21717"/>
                  </a:lnTo>
                  <a:lnTo>
                    <a:pt x="340436" y="21717"/>
                  </a:lnTo>
                  <a:lnTo>
                    <a:pt x="340436" y="5562"/>
                  </a:lnTo>
                  <a:lnTo>
                    <a:pt x="359714" y="5562"/>
                  </a:lnTo>
                  <a:lnTo>
                    <a:pt x="362318" y="6210"/>
                  </a:lnTo>
                  <a:lnTo>
                    <a:pt x="365747" y="9309"/>
                  </a:lnTo>
                  <a:lnTo>
                    <a:pt x="366572" y="11112"/>
                  </a:lnTo>
                  <a:lnTo>
                    <a:pt x="366572" y="1663"/>
                  </a:lnTo>
                  <a:lnTo>
                    <a:pt x="365747" y="1308"/>
                  </a:lnTo>
                  <a:lnTo>
                    <a:pt x="363461" y="495"/>
                  </a:lnTo>
                  <a:lnTo>
                    <a:pt x="360197" y="0"/>
                  </a:lnTo>
                  <a:lnTo>
                    <a:pt x="333908" y="0"/>
                  </a:lnTo>
                  <a:lnTo>
                    <a:pt x="333908" y="49149"/>
                  </a:lnTo>
                  <a:lnTo>
                    <a:pt x="340436" y="49149"/>
                  </a:lnTo>
                  <a:lnTo>
                    <a:pt x="340436" y="27432"/>
                  </a:lnTo>
                  <a:lnTo>
                    <a:pt x="350888" y="27432"/>
                  </a:lnTo>
                  <a:lnTo>
                    <a:pt x="351713" y="27597"/>
                  </a:lnTo>
                  <a:lnTo>
                    <a:pt x="352691" y="27762"/>
                  </a:lnTo>
                  <a:lnTo>
                    <a:pt x="353669" y="28257"/>
                  </a:lnTo>
                  <a:lnTo>
                    <a:pt x="355625" y="29552"/>
                  </a:lnTo>
                  <a:lnTo>
                    <a:pt x="356603" y="30543"/>
                  </a:lnTo>
                  <a:lnTo>
                    <a:pt x="357911" y="32169"/>
                  </a:lnTo>
                  <a:lnTo>
                    <a:pt x="359054" y="33807"/>
                  </a:lnTo>
                  <a:lnTo>
                    <a:pt x="360565" y="35763"/>
                  </a:lnTo>
                  <a:lnTo>
                    <a:pt x="360692" y="35928"/>
                  </a:lnTo>
                  <a:lnTo>
                    <a:pt x="362648" y="38862"/>
                  </a:lnTo>
                  <a:lnTo>
                    <a:pt x="369011" y="49149"/>
                  </a:lnTo>
                  <a:lnTo>
                    <a:pt x="377177" y="49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845109" y="2869535"/>
              <a:ext cx="993775" cy="0"/>
            </a:xfrm>
            <a:custGeom>
              <a:avLst/>
              <a:gdLst/>
              <a:ahLst/>
              <a:cxnLst/>
              <a:rect l="l" t="t" r="r" b="b"/>
              <a:pathLst>
                <a:path w="993775">
                  <a:moveTo>
                    <a:pt x="0" y="0"/>
                  </a:moveTo>
                  <a:lnTo>
                    <a:pt x="993584" y="0"/>
                  </a:lnTo>
                </a:path>
              </a:pathLst>
            </a:custGeom>
            <a:ln w="4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845109" y="2869535"/>
              <a:ext cx="0" cy="194945"/>
            </a:xfrm>
            <a:custGeom>
              <a:avLst/>
              <a:gdLst/>
              <a:ahLst/>
              <a:cxnLst/>
              <a:rect l="l" t="t" r="r" b="b"/>
              <a:pathLst>
                <a:path h="194944">
                  <a:moveTo>
                    <a:pt x="0" y="0"/>
                  </a:moveTo>
                  <a:lnTo>
                    <a:pt x="0" y="19447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7203" y="2653510"/>
              <a:ext cx="170109" cy="32927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1752193" y="2840799"/>
              <a:ext cx="767080" cy="243840"/>
            </a:xfrm>
            <a:custGeom>
              <a:avLst/>
              <a:gdLst/>
              <a:ahLst/>
              <a:cxnLst/>
              <a:rect l="l" t="t" r="r" b="b"/>
              <a:pathLst>
                <a:path w="767080" h="243839">
                  <a:moveTo>
                    <a:pt x="22694" y="194475"/>
                  </a:moveTo>
                  <a:lnTo>
                    <a:pt x="18783" y="194475"/>
                  </a:lnTo>
                  <a:lnTo>
                    <a:pt x="17792" y="196596"/>
                  </a:lnTo>
                  <a:lnTo>
                    <a:pt x="16002" y="198716"/>
                  </a:lnTo>
                  <a:lnTo>
                    <a:pt x="13385" y="201002"/>
                  </a:lnTo>
                  <a:lnTo>
                    <a:pt x="10934" y="203288"/>
                  </a:lnTo>
                  <a:lnTo>
                    <a:pt x="8001" y="205257"/>
                  </a:lnTo>
                  <a:lnTo>
                    <a:pt x="4572" y="206717"/>
                  </a:lnTo>
                  <a:lnTo>
                    <a:pt x="4572" y="212598"/>
                  </a:lnTo>
                  <a:lnTo>
                    <a:pt x="6527" y="211950"/>
                  </a:lnTo>
                  <a:lnTo>
                    <a:pt x="8648" y="210807"/>
                  </a:lnTo>
                  <a:lnTo>
                    <a:pt x="10934" y="209499"/>
                  </a:lnTo>
                  <a:lnTo>
                    <a:pt x="13385" y="208191"/>
                  </a:lnTo>
                  <a:lnTo>
                    <a:pt x="15189" y="206717"/>
                  </a:lnTo>
                  <a:lnTo>
                    <a:pt x="16649" y="205409"/>
                  </a:lnTo>
                  <a:lnTo>
                    <a:pt x="16649" y="243789"/>
                  </a:lnTo>
                  <a:lnTo>
                    <a:pt x="22694" y="243789"/>
                  </a:lnTo>
                  <a:lnTo>
                    <a:pt x="22694" y="194475"/>
                  </a:lnTo>
                  <a:close/>
                </a:path>
                <a:path w="767080" h="243839">
                  <a:moveTo>
                    <a:pt x="32004" y="30861"/>
                  </a:moveTo>
                  <a:lnTo>
                    <a:pt x="31915" y="19265"/>
                  </a:lnTo>
                  <a:lnTo>
                    <a:pt x="31737" y="17145"/>
                  </a:lnTo>
                  <a:lnTo>
                    <a:pt x="31673" y="16497"/>
                  </a:lnTo>
                  <a:lnTo>
                    <a:pt x="30861" y="13550"/>
                  </a:lnTo>
                  <a:lnTo>
                    <a:pt x="30467" y="11760"/>
                  </a:lnTo>
                  <a:lnTo>
                    <a:pt x="30429" y="11595"/>
                  </a:lnTo>
                  <a:lnTo>
                    <a:pt x="30314" y="11112"/>
                  </a:lnTo>
                  <a:lnTo>
                    <a:pt x="30213" y="10617"/>
                  </a:lnTo>
                  <a:lnTo>
                    <a:pt x="29222" y="8166"/>
                  </a:lnTo>
                  <a:lnTo>
                    <a:pt x="27165" y="5067"/>
                  </a:lnTo>
                  <a:lnTo>
                    <a:pt x="26619" y="4254"/>
                  </a:lnTo>
                  <a:lnTo>
                    <a:pt x="25793" y="3517"/>
                  </a:lnTo>
                  <a:lnTo>
                    <a:pt x="25793" y="33147"/>
                  </a:lnTo>
                  <a:lnTo>
                    <a:pt x="24815" y="38544"/>
                  </a:lnTo>
                  <a:lnTo>
                    <a:pt x="23139" y="40982"/>
                  </a:lnTo>
                  <a:lnTo>
                    <a:pt x="21069" y="43929"/>
                  </a:lnTo>
                  <a:lnTo>
                    <a:pt x="18783" y="45237"/>
                  </a:lnTo>
                  <a:lnTo>
                    <a:pt x="13220" y="45237"/>
                  </a:lnTo>
                  <a:lnTo>
                    <a:pt x="10934" y="43929"/>
                  </a:lnTo>
                  <a:lnTo>
                    <a:pt x="8978" y="41313"/>
                  </a:lnTo>
                  <a:lnTo>
                    <a:pt x="7188" y="38544"/>
                  </a:lnTo>
                  <a:lnTo>
                    <a:pt x="6210" y="33147"/>
                  </a:lnTo>
                  <a:lnTo>
                    <a:pt x="6324" y="16497"/>
                  </a:lnTo>
                  <a:lnTo>
                    <a:pt x="7150" y="11760"/>
                  </a:lnTo>
                  <a:lnTo>
                    <a:pt x="7188" y="11595"/>
                  </a:lnTo>
                  <a:lnTo>
                    <a:pt x="9309" y="8496"/>
                  </a:lnTo>
                  <a:lnTo>
                    <a:pt x="10820" y="6375"/>
                  </a:lnTo>
                  <a:lnTo>
                    <a:pt x="10934" y="6210"/>
                  </a:lnTo>
                  <a:lnTo>
                    <a:pt x="13220" y="5067"/>
                  </a:lnTo>
                  <a:lnTo>
                    <a:pt x="18783" y="5067"/>
                  </a:lnTo>
                  <a:lnTo>
                    <a:pt x="25793" y="33147"/>
                  </a:lnTo>
                  <a:lnTo>
                    <a:pt x="25793" y="3517"/>
                  </a:lnTo>
                  <a:lnTo>
                    <a:pt x="24980" y="2781"/>
                  </a:lnTo>
                  <a:lnTo>
                    <a:pt x="23025" y="1638"/>
                  </a:lnTo>
                  <a:lnTo>
                    <a:pt x="20904" y="660"/>
                  </a:lnTo>
                  <a:lnTo>
                    <a:pt x="18618" y="0"/>
                  </a:lnTo>
                  <a:lnTo>
                    <a:pt x="12407" y="0"/>
                  </a:lnTo>
                  <a:lnTo>
                    <a:pt x="9474" y="977"/>
                  </a:lnTo>
                  <a:lnTo>
                    <a:pt x="7188" y="2946"/>
                  </a:lnTo>
                  <a:lnTo>
                    <a:pt x="4737" y="4902"/>
                  </a:lnTo>
                  <a:lnTo>
                    <a:pt x="2933" y="7683"/>
                  </a:lnTo>
                  <a:lnTo>
                    <a:pt x="1638" y="11595"/>
                  </a:lnTo>
                  <a:lnTo>
                    <a:pt x="647" y="14693"/>
                  </a:lnTo>
                  <a:lnTo>
                    <a:pt x="0" y="19265"/>
                  </a:lnTo>
                  <a:lnTo>
                    <a:pt x="0" y="34290"/>
                  </a:lnTo>
                  <a:lnTo>
                    <a:pt x="1638" y="40982"/>
                  </a:lnTo>
                  <a:lnTo>
                    <a:pt x="4902" y="45072"/>
                  </a:lnTo>
                  <a:lnTo>
                    <a:pt x="7505" y="48501"/>
                  </a:lnTo>
                  <a:lnTo>
                    <a:pt x="11264" y="50126"/>
                  </a:lnTo>
                  <a:lnTo>
                    <a:pt x="19596" y="50126"/>
                  </a:lnTo>
                  <a:lnTo>
                    <a:pt x="22529" y="49149"/>
                  </a:lnTo>
                  <a:lnTo>
                    <a:pt x="24980" y="47358"/>
                  </a:lnTo>
                  <a:lnTo>
                    <a:pt x="27266" y="45402"/>
                  </a:lnTo>
                  <a:lnTo>
                    <a:pt x="27368" y="45237"/>
                  </a:lnTo>
                  <a:lnTo>
                    <a:pt x="29070" y="42621"/>
                  </a:lnTo>
                  <a:lnTo>
                    <a:pt x="30213" y="39027"/>
                  </a:lnTo>
                  <a:lnTo>
                    <a:pt x="31356" y="35598"/>
                  </a:lnTo>
                  <a:lnTo>
                    <a:pt x="32004" y="30861"/>
                  </a:lnTo>
                  <a:close/>
                </a:path>
                <a:path w="767080" h="243839">
                  <a:moveTo>
                    <a:pt x="756170" y="211950"/>
                  </a:moveTo>
                  <a:lnTo>
                    <a:pt x="750100" y="197091"/>
                  </a:lnTo>
                  <a:lnTo>
                    <a:pt x="747890" y="191693"/>
                  </a:lnTo>
                  <a:lnTo>
                    <a:pt x="740981" y="174777"/>
                  </a:lnTo>
                  <a:lnTo>
                    <a:pt x="740981" y="191693"/>
                  </a:lnTo>
                  <a:lnTo>
                    <a:pt x="724496" y="191693"/>
                  </a:lnTo>
                  <a:lnTo>
                    <a:pt x="729881" y="177330"/>
                  </a:lnTo>
                  <a:lnTo>
                    <a:pt x="731024" y="174231"/>
                  </a:lnTo>
                  <a:lnTo>
                    <a:pt x="731837" y="171119"/>
                  </a:lnTo>
                  <a:lnTo>
                    <a:pt x="732497" y="168021"/>
                  </a:lnTo>
                  <a:lnTo>
                    <a:pt x="733145" y="170637"/>
                  </a:lnTo>
                  <a:lnTo>
                    <a:pt x="734453" y="174066"/>
                  </a:lnTo>
                  <a:lnTo>
                    <a:pt x="735926" y="178142"/>
                  </a:lnTo>
                  <a:lnTo>
                    <a:pt x="740981" y="191693"/>
                  </a:lnTo>
                  <a:lnTo>
                    <a:pt x="740981" y="174777"/>
                  </a:lnTo>
                  <a:lnTo>
                    <a:pt x="738225" y="168021"/>
                  </a:lnTo>
                  <a:lnTo>
                    <a:pt x="736092" y="162801"/>
                  </a:lnTo>
                  <a:lnTo>
                    <a:pt x="729068" y="162801"/>
                  </a:lnTo>
                  <a:lnTo>
                    <a:pt x="710285" y="211950"/>
                  </a:lnTo>
                  <a:lnTo>
                    <a:pt x="717143" y="211950"/>
                  </a:lnTo>
                  <a:lnTo>
                    <a:pt x="722528" y="197091"/>
                  </a:lnTo>
                  <a:lnTo>
                    <a:pt x="743102" y="197091"/>
                  </a:lnTo>
                  <a:lnTo>
                    <a:pt x="748817" y="211950"/>
                  </a:lnTo>
                  <a:lnTo>
                    <a:pt x="756170" y="211950"/>
                  </a:lnTo>
                  <a:close/>
                </a:path>
                <a:path w="767080" h="243839">
                  <a:moveTo>
                    <a:pt x="766787" y="162306"/>
                  </a:moveTo>
                  <a:lnTo>
                    <a:pt x="760247" y="162306"/>
                  </a:lnTo>
                  <a:lnTo>
                    <a:pt x="760247" y="169329"/>
                  </a:lnTo>
                  <a:lnTo>
                    <a:pt x="763358" y="169329"/>
                  </a:lnTo>
                  <a:lnTo>
                    <a:pt x="763358" y="171119"/>
                  </a:lnTo>
                  <a:lnTo>
                    <a:pt x="763028" y="172593"/>
                  </a:lnTo>
                  <a:lnTo>
                    <a:pt x="762368" y="173736"/>
                  </a:lnTo>
                  <a:lnTo>
                    <a:pt x="761885" y="174713"/>
                  </a:lnTo>
                  <a:lnTo>
                    <a:pt x="760907" y="175539"/>
                  </a:lnTo>
                  <a:lnTo>
                    <a:pt x="759764" y="176022"/>
                  </a:lnTo>
                  <a:lnTo>
                    <a:pt x="761238" y="178473"/>
                  </a:lnTo>
                  <a:lnTo>
                    <a:pt x="766711" y="171119"/>
                  </a:lnTo>
                  <a:lnTo>
                    <a:pt x="766787" y="1623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/>
          <p:nvPr/>
        </p:nvSpPr>
        <p:spPr>
          <a:xfrm>
            <a:off x="1678885" y="2290203"/>
            <a:ext cx="43815" cy="50800"/>
          </a:xfrm>
          <a:custGeom>
            <a:avLst/>
            <a:gdLst/>
            <a:ahLst/>
            <a:cxnLst/>
            <a:rect l="l" t="t" r="r" b="b"/>
            <a:pathLst>
              <a:path w="43814" h="50800">
                <a:moveTo>
                  <a:pt x="28084" y="0"/>
                </a:moveTo>
                <a:lnTo>
                  <a:pt x="18777" y="0"/>
                </a:lnTo>
                <a:lnTo>
                  <a:pt x="14858" y="979"/>
                </a:lnTo>
                <a:lnTo>
                  <a:pt x="0" y="19920"/>
                </a:lnTo>
                <a:lnTo>
                  <a:pt x="0" y="29717"/>
                </a:lnTo>
                <a:lnTo>
                  <a:pt x="816" y="34126"/>
                </a:lnTo>
                <a:lnTo>
                  <a:pt x="2612" y="38208"/>
                </a:lnTo>
                <a:lnTo>
                  <a:pt x="4245" y="42290"/>
                </a:lnTo>
                <a:lnTo>
                  <a:pt x="6857" y="45393"/>
                </a:lnTo>
                <a:lnTo>
                  <a:pt x="10123" y="47515"/>
                </a:lnTo>
                <a:lnTo>
                  <a:pt x="13552" y="49638"/>
                </a:lnTo>
                <a:lnTo>
                  <a:pt x="17797" y="50781"/>
                </a:lnTo>
                <a:lnTo>
                  <a:pt x="28248" y="50781"/>
                </a:lnTo>
                <a:lnTo>
                  <a:pt x="43433" y="34452"/>
                </a:lnTo>
                <a:lnTo>
                  <a:pt x="36902" y="32656"/>
                </a:lnTo>
                <a:lnTo>
                  <a:pt x="36085" y="36902"/>
                </a:lnTo>
                <a:lnTo>
                  <a:pt x="34289" y="40004"/>
                </a:lnTo>
                <a:lnTo>
                  <a:pt x="31840" y="42127"/>
                </a:lnTo>
                <a:lnTo>
                  <a:pt x="29227" y="44250"/>
                </a:lnTo>
                <a:lnTo>
                  <a:pt x="26125" y="45229"/>
                </a:lnTo>
                <a:lnTo>
                  <a:pt x="19594" y="45229"/>
                </a:lnTo>
                <a:lnTo>
                  <a:pt x="6694" y="29227"/>
                </a:lnTo>
                <a:lnTo>
                  <a:pt x="6694" y="21716"/>
                </a:lnTo>
                <a:lnTo>
                  <a:pt x="19267" y="5551"/>
                </a:lnTo>
                <a:lnTo>
                  <a:pt x="26288" y="5551"/>
                </a:lnTo>
                <a:lnTo>
                  <a:pt x="29064" y="6368"/>
                </a:lnTo>
                <a:lnTo>
                  <a:pt x="33309" y="9633"/>
                </a:lnTo>
                <a:lnTo>
                  <a:pt x="35106" y="12246"/>
                </a:lnTo>
                <a:lnTo>
                  <a:pt x="36085" y="15838"/>
                </a:lnTo>
                <a:lnTo>
                  <a:pt x="42617" y="14369"/>
                </a:lnTo>
                <a:lnTo>
                  <a:pt x="41310" y="9797"/>
                </a:lnTo>
                <a:lnTo>
                  <a:pt x="38861" y="6204"/>
                </a:lnTo>
                <a:lnTo>
                  <a:pt x="35595" y="3755"/>
                </a:lnTo>
                <a:lnTo>
                  <a:pt x="32166" y="1306"/>
                </a:lnTo>
                <a:lnTo>
                  <a:pt x="28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50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572" y="1261883"/>
            <a:ext cx="25590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solidFill>
                  <a:srgbClr val="00AEEF"/>
                </a:solidFill>
              </a:rPr>
              <a:t>Fuzzy</a:t>
            </a:r>
            <a:r>
              <a:rPr sz="2450" spc="65" dirty="0">
                <a:solidFill>
                  <a:srgbClr val="00AEEF"/>
                </a:solidFill>
              </a:rPr>
              <a:t> </a:t>
            </a:r>
            <a:r>
              <a:rPr sz="2450" spc="-10" dirty="0">
                <a:solidFill>
                  <a:srgbClr val="00AEEF"/>
                </a:solidFill>
              </a:rPr>
              <a:t>Inferences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51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80" dirty="0"/>
              <a:t> </a:t>
            </a:r>
            <a:r>
              <a:rPr spc="-10" dirty="0"/>
              <a:t>inferences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926222"/>
            <a:ext cx="365569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 MT"/>
                <a:cs typeface="Arial MT"/>
              </a:rPr>
              <a:t>Let’s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start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propositional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logic.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know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in </a:t>
            </a:r>
            <a:r>
              <a:rPr sz="1100" spc="-10" dirty="0">
                <a:latin typeface="Arial MT"/>
                <a:cs typeface="Arial MT"/>
              </a:rPr>
              <a:t>propositional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logic.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491221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149023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1454288"/>
            <a:ext cx="2634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36165" algn="l"/>
              </a:tabLst>
            </a:pPr>
            <a:r>
              <a:rPr sz="1100" dirty="0">
                <a:latin typeface="Arial MT"/>
                <a:cs typeface="Arial MT"/>
              </a:rPr>
              <a:t>Modus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Ponens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P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Lucida Sans Unicode"/>
                <a:cs typeface="Lucida Sans Unicode"/>
              </a:rPr>
              <a:t>=⇒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Q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dirty="0">
                <a:latin typeface="Verdana"/>
                <a:cs typeface="Verdana"/>
              </a:rPr>
              <a:t>	</a:t>
            </a:r>
            <a:r>
              <a:rPr sz="1100" spc="-245" dirty="0">
                <a:latin typeface="Lucida Sans Unicode"/>
                <a:cs typeface="Lucida Sans Unicode"/>
              </a:rPr>
              <a:t>⇔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809254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106" y="180826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32" y="1772321"/>
            <a:ext cx="2985135" cy="509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77110" algn="l"/>
              </a:tabLst>
            </a:pPr>
            <a:r>
              <a:rPr sz="1100" dirty="0">
                <a:latin typeface="Arial MT"/>
                <a:cs typeface="Arial MT"/>
              </a:rPr>
              <a:t>Modus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Tollens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spc="-95" dirty="0">
                <a:latin typeface="Lucida Sans Unicode"/>
                <a:cs typeface="Lucida Sans Unicode"/>
              </a:rPr>
              <a:t>=⇒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Arial"/>
                <a:cs typeface="Arial"/>
              </a:rPr>
              <a:t>Q</a:t>
            </a:r>
            <a:r>
              <a:rPr sz="1100" i="1" spc="-3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¬</a:t>
            </a:r>
            <a:r>
              <a:rPr sz="1100" i="1" spc="-25" dirty="0">
                <a:latin typeface="Arial"/>
                <a:cs typeface="Arial"/>
              </a:rPr>
              <a:t>Q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spc="-175" dirty="0">
                <a:latin typeface="Lucida Sans Unicode"/>
                <a:cs typeface="Lucida Sans Unicode"/>
              </a:rPr>
              <a:t>⇔</a:t>
            </a:r>
            <a:r>
              <a:rPr sz="1100" i="1" spc="-175" dirty="0">
                <a:latin typeface="Verdana"/>
                <a:cs typeface="Verdana"/>
              </a:rPr>
              <a:t>,</a:t>
            </a:r>
            <a:r>
              <a:rPr sz="1100" i="1" spc="-195" dirty="0">
                <a:latin typeface="Verdana"/>
                <a:cs typeface="Verdan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¬</a:t>
            </a:r>
            <a:r>
              <a:rPr sz="1100" i="1" spc="-25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  <a:tabLst>
                <a:tab pos="2268855" algn="l"/>
              </a:tabLst>
            </a:pPr>
            <a:r>
              <a:rPr sz="1100" dirty="0">
                <a:latin typeface="Arial MT"/>
                <a:cs typeface="Arial MT"/>
              </a:rPr>
              <a:t>Chain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65" dirty="0">
                <a:latin typeface="Arial"/>
                <a:cs typeface="Arial"/>
              </a:rPr>
              <a:t> </a:t>
            </a:r>
            <a:r>
              <a:rPr sz="1100" spc="-95" dirty="0">
                <a:latin typeface="Lucida Sans Unicode"/>
                <a:cs typeface="Lucida Sans Unicode"/>
              </a:rPr>
              <a:t>=⇒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Arial"/>
                <a:cs typeface="Arial"/>
              </a:rPr>
              <a:t>Q</a:t>
            </a:r>
            <a:r>
              <a:rPr sz="1100" i="1" spc="-3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Q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spc="-95" dirty="0">
                <a:latin typeface="Lucida Sans Unicode"/>
                <a:cs typeface="Lucida Sans Unicode"/>
              </a:rPr>
              <a:t>=⇒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R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spc="-175" dirty="0">
                <a:latin typeface="Lucida Sans Unicode"/>
                <a:cs typeface="Lucida Sans Unicode"/>
              </a:rPr>
              <a:t>⇔</a:t>
            </a:r>
            <a:r>
              <a:rPr sz="1100" i="1" spc="-17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spc="-95" dirty="0">
                <a:latin typeface="Lucida Sans Unicode"/>
                <a:cs typeface="Lucida Sans Unicode"/>
              </a:rPr>
              <a:t>=⇒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2127288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0106" y="212568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52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</a:t>
            </a:r>
            <a:r>
              <a:rPr spc="95" dirty="0"/>
              <a:t> </a:t>
            </a:r>
            <a:r>
              <a:rPr dirty="0"/>
              <a:t>example</a:t>
            </a:r>
            <a:r>
              <a:rPr spc="100" dirty="0"/>
              <a:t> </a:t>
            </a:r>
            <a:r>
              <a:rPr dirty="0"/>
              <a:t>from</a:t>
            </a:r>
            <a:r>
              <a:rPr spc="100" dirty="0"/>
              <a:t> </a:t>
            </a:r>
            <a:r>
              <a:rPr dirty="0"/>
              <a:t>propositional</a:t>
            </a:r>
            <a:r>
              <a:rPr spc="100" dirty="0"/>
              <a:t> </a:t>
            </a:r>
            <a:r>
              <a:rPr spc="-10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87792"/>
            <a:ext cx="3841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Given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980719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97973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943786"/>
            <a:ext cx="387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∨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298752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106" y="129776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32" y="1261820"/>
            <a:ext cx="11582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45" dirty="0">
                <a:latin typeface="Lucida Sans Unicode"/>
                <a:cs typeface="Lucida Sans Unicode"/>
              </a:rPr>
              <a:t>~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H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spc="-95" dirty="0">
                <a:latin typeface="Lucida Sans Unicode"/>
                <a:cs typeface="Lucida Sans Unicode"/>
              </a:rPr>
              <a:t>=⇒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Lucida Sans Unicode"/>
                <a:cs typeface="Lucida Sans Unicode"/>
              </a:rPr>
              <a:t>(</a:t>
            </a:r>
            <a:r>
              <a:rPr sz="1100" i="1" spc="-40" dirty="0">
                <a:latin typeface="Arial"/>
                <a:cs typeface="Arial"/>
              </a:rPr>
              <a:t>A</a:t>
            </a:r>
            <a:r>
              <a:rPr sz="1100" spc="-40" dirty="0">
                <a:latin typeface="Lucida Sans Unicode"/>
                <a:cs typeface="Lucida Sans Unicode"/>
              </a:rPr>
              <a:t>∧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∼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616786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0106" y="161517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932" y="1579853"/>
            <a:ext cx="9017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C </a:t>
            </a:r>
            <a:r>
              <a:rPr sz="1100" spc="-155" dirty="0">
                <a:latin typeface="Lucida Sans Unicode"/>
                <a:cs typeface="Lucida Sans Unicode"/>
              </a:rPr>
              <a:t>∨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=⇒∼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H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705" y="1934819"/>
            <a:ext cx="134416" cy="1344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0106" y="193383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932" y="1897886"/>
            <a:ext cx="1369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Lucida Sans Unicode"/>
                <a:cs typeface="Lucida Sans Unicode"/>
              </a:rPr>
              <a:t>(</a:t>
            </a:r>
            <a:r>
              <a:rPr sz="1100" i="1" spc="-40" dirty="0">
                <a:latin typeface="Arial"/>
                <a:cs typeface="Arial"/>
              </a:rPr>
              <a:t>A</a:t>
            </a:r>
            <a:r>
              <a:rPr sz="1100" spc="-40" dirty="0">
                <a:latin typeface="Lucida Sans Unicode"/>
                <a:cs typeface="Lucida Sans Unicode"/>
              </a:rPr>
              <a:t>∧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∼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spc="-95" dirty="0">
                <a:latin typeface="Lucida Sans Unicode"/>
                <a:cs typeface="Lucida Sans Unicode"/>
              </a:rPr>
              <a:t>=⇒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∨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S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844" y="2253880"/>
            <a:ext cx="4297045" cy="716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From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above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infer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∨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S</a:t>
            </a:r>
            <a:r>
              <a:rPr sz="1100" spc="-25" dirty="0">
                <a:latin typeface="Arial MT"/>
                <a:cs typeface="Arial MT"/>
              </a:rPr>
              <a:t>?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</a:pP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Similar</a:t>
            </a:r>
            <a:r>
              <a:rPr sz="11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concept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1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also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followed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1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fuzzy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logic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1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infer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fuzzy</a:t>
            </a:r>
            <a:r>
              <a:rPr sz="11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rule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from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set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given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fuzzy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rules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(also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called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fuzzy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rule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base)</a:t>
            </a:r>
            <a:r>
              <a:rPr sz="1100" spc="-1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53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Inferring</a:t>
            </a:r>
            <a:r>
              <a:rPr spc="90" dirty="0"/>
              <a:t> </a:t>
            </a:r>
            <a:r>
              <a:rPr dirty="0"/>
              <a:t>procedures</a:t>
            </a:r>
            <a:r>
              <a:rPr spc="95" dirty="0"/>
              <a:t> </a:t>
            </a:r>
            <a:r>
              <a:rPr dirty="0"/>
              <a:t>in</a:t>
            </a:r>
            <a:r>
              <a:rPr spc="90" dirty="0"/>
              <a:t> </a:t>
            </a:r>
            <a:r>
              <a:rPr dirty="0"/>
              <a:t>Fuzzy</a:t>
            </a:r>
            <a:r>
              <a:rPr spc="95" dirty="0"/>
              <a:t> </a:t>
            </a:r>
            <a:r>
              <a:rPr spc="-10" dirty="0"/>
              <a:t>logic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800582"/>
            <a:ext cx="76809" cy="768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2094915"/>
            <a:ext cx="76809" cy="768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0444" y="408697"/>
            <a:ext cx="3919220" cy="2710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Arial MT"/>
                <a:cs typeface="Arial MT"/>
              </a:rPr>
              <a:t>Two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important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inferring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procedures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systems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314960">
              <a:lnSpc>
                <a:spcPct val="100000"/>
              </a:lnSpc>
              <a:spcBef>
                <a:spcPts val="1200"/>
              </a:spcBef>
            </a:pPr>
            <a:r>
              <a:rPr sz="1100" b="1" dirty="0">
                <a:latin typeface="Arial"/>
                <a:cs typeface="Arial"/>
              </a:rPr>
              <a:t>Generalized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Modus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Ponens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(GMP)</a:t>
            </a:r>
            <a:endParaRPr sz="1100">
              <a:latin typeface="Arial"/>
              <a:cs typeface="Arial"/>
            </a:endParaRPr>
          </a:p>
          <a:p>
            <a:pPr marL="675005" marR="2023110">
              <a:lnSpc>
                <a:spcPct val="145600"/>
              </a:lnSpc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spc="-50" dirty="0">
                <a:latin typeface="Arial"/>
                <a:cs typeface="Arial"/>
              </a:rPr>
              <a:t>B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8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900" spc="-37" baseline="64814" dirty="0">
                <a:latin typeface="Lucida Sans Unicode"/>
                <a:cs typeface="Lucida Sans Unicode"/>
              </a:rPr>
              <a:t>′</a:t>
            </a:r>
            <a:endParaRPr sz="900" baseline="64814">
              <a:latin typeface="Lucida Sans Unicode"/>
              <a:cs typeface="Lucida Sans Unicode"/>
            </a:endParaRPr>
          </a:p>
          <a:p>
            <a:pPr marL="675005">
              <a:lnSpc>
                <a:spcPct val="100000"/>
              </a:lnSpc>
              <a:spcBef>
                <a:spcPts val="315"/>
              </a:spcBef>
            </a:pPr>
            <a:r>
              <a:rPr sz="1100" spc="-20" dirty="0">
                <a:latin typeface="Arial MT"/>
                <a:cs typeface="Arial MT"/>
              </a:rPr>
              <a:t>———————————</a:t>
            </a:r>
            <a:r>
              <a:rPr sz="1100" spc="-50" dirty="0">
                <a:latin typeface="Arial MT"/>
                <a:cs typeface="Arial MT"/>
              </a:rPr>
              <a:t>—</a:t>
            </a:r>
            <a:endParaRPr sz="1100">
              <a:latin typeface="Arial MT"/>
              <a:cs typeface="Arial MT"/>
            </a:endParaRPr>
          </a:p>
          <a:p>
            <a:pPr marL="713105">
              <a:lnSpc>
                <a:spcPct val="100000"/>
              </a:lnSpc>
              <a:spcBef>
                <a:spcPts val="320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900" spc="-37" baseline="64814" dirty="0">
                <a:latin typeface="Lucida Sans Unicode"/>
                <a:cs typeface="Lucida Sans Unicode"/>
              </a:rPr>
              <a:t>′</a:t>
            </a:r>
            <a:endParaRPr sz="900" baseline="64814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>
              <a:latin typeface="Lucida Sans Unicode"/>
              <a:cs typeface="Lucida Sans Unicode"/>
            </a:endParaRPr>
          </a:p>
          <a:p>
            <a:pPr marL="31496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Generalized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Modus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Tollens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(GMT)</a:t>
            </a:r>
            <a:endParaRPr sz="1100">
              <a:latin typeface="Arial"/>
              <a:cs typeface="Arial"/>
            </a:endParaRPr>
          </a:p>
          <a:p>
            <a:pPr marL="675005" marR="2023110">
              <a:lnSpc>
                <a:spcPct val="145600"/>
              </a:lnSpc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spc="-50" dirty="0">
                <a:latin typeface="Arial"/>
                <a:cs typeface="Arial"/>
              </a:rPr>
              <a:t>B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900" spc="-37" baseline="64814" dirty="0">
                <a:latin typeface="Lucida Sans Unicode"/>
                <a:cs typeface="Lucida Sans Unicode"/>
              </a:rPr>
              <a:t>′</a:t>
            </a:r>
            <a:endParaRPr sz="900" baseline="64814">
              <a:latin typeface="Lucida Sans Unicode"/>
              <a:cs typeface="Lucida Sans Unicode"/>
            </a:endParaRPr>
          </a:p>
          <a:p>
            <a:pPr marL="675005">
              <a:lnSpc>
                <a:spcPct val="100000"/>
              </a:lnSpc>
              <a:spcBef>
                <a:spcPts val="320"/>
              </a:spcBef>
            </a:pPr>
            <a:r>
              <a:rPr sz="1100" spc="-20" dirty="0">
                <a:latin typeface="Arial MT"/>
                <a:cs typeface="Arial MT"/>
              </a:rPr>
              <a:t>———————————</a:t>
            </a:r>
            <a:r>
              <a:rPr sz="1100" spc="-50" dirty="0">
                <a:latin typeface="Arial MT"/>
                <a:cs typeface="Arial MT"/>
              </a:rPr>
              <a:t>—</a:t>
            </a:r>
            <a:endParaRPr sz="1100">
              <a:latin typeface="Arial MT"/>
              <a:cs typeface="Arial MT"/>
            </a:endParaRPr>
          </a:p>
          <a:p>
            <a:pPr marL="713105">
              <a:lnSpc>
                <a:spcPct val="100000"/>
              </a:lnSpc>
              <a:spcBef>
                <a:spcPts val="320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8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900" spc="-37" baseline="64814" dirty="0">
                <a:latin typeface="Lucida Sans Unicode"/>
                <a:cs typeface="Lucida Sans Unicode"/>
              </a:rPr>
              <a:t>′</a:t>
            </a:r>
            <a:endParaRPr sz="900" baseline="64814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54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100" dirty="0"/>
              <a:t> </a:t>
            </a:r>
            <a:r>
              <a:rPr dirty="0"/>
              <a:t>inferring</a:t>
            </a:r>
            <a:r>
              <a:rPr spc="100" dirty="0"/>
              <a:t> </a:t>
            </a:r>
            <a:r>
              <a:rPr spc="-10" dirty="0"/>
              <a:t>procedures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981214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909306"/>
            <a:ext cx="3812540" cy="11004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Here,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spc="-65" dirty="0">
                <a:latin typeface="Arial"/>
                <a:cs typeface="Arial"/>
              </a:rPr>
              <a:t>A</a:t>
            </a:r>
            <a:r>
              <a:rPr sz="1100" i="1" spc="-6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40" dirty="0">
                <a:latin typeface="Arial"/>
                <a:cs typeface="Arial"/>
              </a:rPr>
              <a:t>B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900" baseline="64814" dirty="0">
                <a:latin typeface="Lucida Sans Unicode"/>
                <a:cs typeface="Lucida Sans Unicode"/>
              </a:rPr>
              <a:t>′</a:t>
            </a:r>
            <a:r>
              <a:rPr sz="900" spc="300" baseline="648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900" baseline="64814" dirty="0">
                <a:latin typeface="Lucida Sans Unicode"/>
                <a:cs typeface="Lucida Sans Unicode"/>
              </a:rPr>
              <a:t>′</a:t>
            </a:r>
            <a:r>
              <a:rPr sz="900" spc="300" baseline="648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sets.</a:t>
            </a:r>
            <a:endParaRPr sz="1100">
              <a:latin typeface="Arial MT"/>
              <a:cs typeface="Arial MT"/>
            </a:endParaRPr>
          </a:p>
          <a:p>
            <a:pPr marL="38100" marR="30480">
              <a:lnSpc>
                <a:spcPct val="102600"/>
              </a:lnSpc>
              <a:spcBef>
                <a:spcPts val="865"/>
              </a:spcBef>
            </a:pPr>
            <a:r>
              <a:rPr sz="1100" spc="-80" dirty="0">
                <a:latin typeface="Arial MT"/>
                <a:cs typeface="Arial MT"/>
              </a:rPr>
              <a:t>To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compute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900" baseline="64814" dirty="0">
                <a:latin typeface="Lucida Sans Unicode"/>
                <a:cs typeface="Lucida Sans Unicode"/>
              </a:rPr>
              <a:t>′</a:t>
            </a:r>
            <a:r>
              <a:rPr sz="900" spc="284" baseline="648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900" baseline="64814" dirty="0">
                <a:latin typeface="Lucida Sans Unicode"/>
                <a:cs typeface="Lucida Sans Unicode"/>
              </a:rPr>
              <a:t>′</a:t>
            </a:r>
            <a:r>
              <a:rPr sz="900" spc="277" baseline="648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max-</a:t>
            </a:r>
            <a:r>
              <a:rPr sz="1100" spc="-25" dirty="0">
                <a:latin typeface="Arial MT"/>
                <a:cs typeface="Arial MT"/>
              </a:rPr>
              <a:t>min </a:t>
            </a:r>
            <a:r>
              <a:rPr sz="1100" dirty="0">
                <a:latin typeface="Arial MT"/>
                <a:cs typeface="Arial MT"/>
              </a:rPr>
              <a:t>composition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900" baseline="64814" dirty="0">
                <a:latin typeface="Lucida Sans Unicode"/>
                <a:cs typeface="Lucida Sans Unicode"/>
              </a:rPr>
              <a:t>′</a:t>
            </a:r>
            <a:r>
              <a:rPr sz="900" spc="307" baseline="648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900" baseline="64814" dirty="0">
                <a:latin typeface="Lucida Sans Unicode"/>
                <a:cs typeface="Lucida Sans Unicode"/>
              </a:rPr>
              <a:t>′</a:t>
            </a:r>
            <a:r>
              <a:rPr sz="900" spc="307" baseline="64814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 MT"/>
                <a:cs typeface="Arial MT"/>
              </a:rPr>
              <a:t>,respectively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) </a:t>
            </a:r>
            <a:r>
              <a:rPr sz="1100" dirty="0">
                <a:latin typeface="Arial MT"/>
                <a:cs typeface="Arial MT"/>
              </a:rPr>
              <a:t>(which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known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implication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relation)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used.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900"/>
              </a:spcBef>
            </a:pPr>
            <a:r>
              <a:rPr sz="1100" spc="-10" dirty="0">
                <a:latin typeface="Arial MT"/>
                <a:cs typeface="Arial MT"/>
              </a:rPr>
              <a:t>Thus,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263243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889429"/>
            <a:ext cx="76809" cy="768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77532" y="1969945"/>
            <a:ext cx="1105535" cy="54165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10"/>
              </a:spcBef>
            </a:pPr>
            <a:r>
              <a:rPr sz="1100" i="1" dirty="0">
                <a:latin typeface="Arial"/>
                <a:cs typeface="Arial"/>
              </a:rPr>
              <a:t>B</a:t>
            </a:r>
            <a:r>
              <a:rPr sz="900" baseline="64814" dirty="0">
                <a:latin typeface="Lucida Sans Unicode"/>
                <a:cs typeface="Lucida Sans Unicode"/>
              </a:rPr>
              <a:t>′</a:t>
            </a:r>
            <a:r>
              <a:rPr sz="900" spc="352" baseline="648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900" baseline="64814" dirty="0">
                <a:latin typeface="Lucida Sans Unicode"/>
                <a:cs typeface="Lucida Sans Unicode"/>
              </a:rPr>
              <a:t>′</a:t>
            </a:r>
            <a:r>
              <a:rPr sz="900" spc="254" baseline="64814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◦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900" baseline="64814" dirty="0">
                <a:latin typeface="Lucida Sans Unicode"/>
                <a:cs typeface="Lucida Sans Unicode"/>
              </a:rPr>
              <a:t>′</a:t>
            </a:r>
            <a:r>
              <a:rPr sz="900" spc="352" baseline="648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900" baseline="64814" dirty="0">
                <a:latin typeface="Lucida Sans Unicode"/>
                <a:cs typeface="Lucida Sans Unicode"/>
              </a:rPr>
              <a:t>′</a:t>
            </a:r>
            <a:r>
              <a:rPr sz="900" spc="254" baseline="64814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◦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3811" y="1969945"/>
            <a:ext cx="2254250" cy="54165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10"/>
              </a:spcBef>
            </a:pP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B</a:t>
            </a:r>
            <a:r>
              <a:rPr sz="1200" i="1" spc="-195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max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[</a:t>
            </a:r>
            <a:r>
              <a:rPr sz="1100" i="1" spc="-10" dirty="0">
                <a:latin typeface="Arial"/>
                <a:cs typeface="Arial"/>
              </a:rPr>
              <a:t>min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Verdana"/>
                <a:cs typeface="Verdana"/>
              </a:rPr>
              <a:t>µ</a:t>
            </a:r>
            <a:r>
              <a:rPr sz="1200" i="1" spc="-15" baseline="-24305" dirty="0">
                <a:latin typeface="Arial"/>
                <a:cs typeface="Arial"/>
              </a:rPr>
              <a:t>A</a:t>
            </a:r>
            <a:r>
              <a:rPr sz="900" spc="-15" baseline="4629" dirty="0">
                <a:latin typeface="Lucida Sans Unicode"/>
                <a:cs typeface="Lucida Sans Unicode"/>
              </a:rPr>
              <a:t>′</a:t>
            </a:r>
            <a:r>
              <a:rPr sz="900" spc="-30" baseline="4629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)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i="1" spc="-44" baseline="-13888" dirty="0">
                <a:latin typeface="Arial"/>
                <a:cs typeface="Arial"/>
              </a:rPr>
              <a:t>R</a:t>
            </a:r>
            <a:r>
              <a:rPr sz="1200" i="1" spc="-18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))]</a:t>
            </a:r>
            <a:endParaRPr sz="110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max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[</a:t>
            </a:r>
            <a:r>
              <a:rPr sz="1100" i="1" dirty="0">
                <a:latin typeface="Arial"/>
                <a:cs typeface="Arial"/>
              </a:rPr>
              <a:t>min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24305" dirty="0">
                <a:latin typeface="Arial"/>
                <a:cs typeface="Arial"/>
              </a:rPr>
              <a:t>B</a:t>
            </a:r>
            <a:r>
              <a:rPr sz="900" baseline="4629" dirty="0">
                <a:latin typeface="Lucida Sans Unicode"/>
                <a:cs typeface="Lucida Sans Unicode"/>
              </a:rPr>
              <a:t>′</a:t>
            </a:r>
            <a:r>
              <a:rPr sz="900" spc="-44" baseline="4629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)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i="1" spc="-44" baseline="-13888" dirty="0">
                <a:latin typeface="Arial"/>
                <a:cs typeface="Arial"/>
              </a:rPr>
              <a:t>R</a:t>
            </a:r>
            <a:r>
              <a:rPr sz="1200" i="1" spc="-195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))]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55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Generalized</a:t>
            </a:r>
            <a:r>
              <a:rPr spc="160" dirty="0"/>
              <a:t> </a:t>
            </a:r>
            <a:r>
              <a:rPr dirty="0"/>
              <a:t>Modus</a:t>
            </a:r>
            <a:r>
              <a:rPr spc="165" dirty="0"/>
              <a:t> </a:t>
            </a:r>
            <a:r>
              <a:rPr spc="-10" dirty="0"/>
              <a:t>Ponens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744" y="410107"/>
            <a:ext cx="4053204" cy="2828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Generalized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Modus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Ponens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(GMP)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100">
              <a:latin typeface="Arial"/>
              <a:cs typeface="Arial"/>
            </a:endParaRPr>
          </a:p>
          <a:p>
            <a:pPr marL="1481455">
              <a:lnSpc>
                <a:spcPct val="100000"/>
              </a:lnSpc>
            </a:pP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:</a:t>
            </a:r>
            <a:r>
              <a:rPr sz="1100" b="1" spc="6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If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then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Let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consider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variables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spc="-25" dirty="0">
                <a:latin typeface="Arial MT"/>
                <a:cs typeface="Arial MT"/>
              </a:rPr>
              <a:t>be</a:t>
            </a:r>
            <a:endParaRPr sz="11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600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4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95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x</a:t>
            </a:r>
            <a:r>
              <a:rPr sz="1200" spc="-44" baseline="-13888" dirty="0">
                <a:latin typeface="Arial MT"/>
                <a:cs typeface="Arial MT"/>
              </a:rPr>
              <a:t>2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spc="104" baseline="-13888" dirty="0">
                <a:latin typeface="Arial MT"/>
                <a:cs typeface="Arial MT"/>
              </a:rPr>
              <a:t>3</a:t>
            </a:r>
            <a:r>
              <a:rPr sz="1100" spc="70" dirty="0">
                <a:latin typeface="Lucida Sans Unicode"/>
                <a:cs typeface="Lucida Sans Unicode"/>
              </a:rPr>
              <a:t>}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6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95" dirty="0">
                <a:latin typeface="Verdana"/>
                <a:cs typeface="Verdana"/>
              </a:rPr>
              <a:t> </a:t>
            </a:r>
            <a:r>
              <a:rPr sz="1100" i="1" spc="50" dirty="0">
                <a:latin typeface="Arial"/>
                <a:cs typeface="Arial"/>
              </a:rPr>
              <a:t>y</a:t>
            </a:r>
            <a:r>
              <a:rPr sz="1200" spc="75" baseline="-13888" dirty="0">
                <a:latin typeface="Arial MT"/>
                <a:cs typeface="Arial MT"/>
              </a:rPr>
              <a:t>2</a:t>
            </a:r>
            <a:r>
              <a:rPr sz="1100" spc="50" dirty="0">
                <a:latin typeface="Lucida Sans Unicode"/>
                <a:cs typeface="Lucida Sans Unicode"/>
              </a:rPr>
              <a:t>}</a:t>
            </a:r>
            <a:r>
              <a:rPr sz="1100" spc="50" dirty="0">
                <a:latin typeface="Arial MT"/>
                <a:cs typeface="Arial MT"/>
              </a:rPr>
              <a:t>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respectively.</a:t>
            </a:r>
            <a:endParaRPr sz="11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885"/>
              </a:spcBef>
            </a:pPr>
            <a:r>
              <a:rPr sz="1100" spc="-10" dirty="0">
                <a:latin typeface="Arial MT"/>
                <a:cs typeface="Arial MT"/>
              </a:rPr>
              <a:t>Also,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consider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following.</a:t>
            </a:r>
            <a:endParaRPr sz="11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605"/>
              </a:spcBef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5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2</a:t>
            </a:r>
            <a:r>
              <a:rPr sz="1100" i="1" spc="-10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25" dirty="0">
                <a:latin typeface="Arial MT"/>
                <a:cs typeface="Arial MT"/>
              </a:rPr>
              <a:t>1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3</a:t>
            </a:r>
            <a:r>
              <a:rPr sz="1100" i="1" spc="-10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6</a:t>
            </a:r>
            <a:r>
              <a:rPr sz="1100" spc="-20" dirty="0">
                <a:latin typeface="Lucida Sans Unicode"/>
                <a:cs typeface="Lucida Sans Unicode"/>
              </a:rPr>
              <a:t>)}</a:t>
            </a:r>
            <a:endParaRPr sz="1100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600"/>
              </a:spcBef>
            </a:pP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 {(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25" dirty="0">
                <a:latin typeface="Arial MT"/>
                <a:cs typeface="Arial MT"/>
              </a:rPr>
              <a:t>1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200" spc="-15" baseline="-13888" dirty="0">
                <a:latin typeface="Arial MT"/>
                <a:cs typeface="Arial MT"/>
              </a:rPr>
              <a:t>2</a:t>
            </a:r>
            <a:r>
              <a:rPr sz="1100" i="1" spc="-10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4</a:t>
            </a:r>
            <a:r>
              <a:rPr sz="1100" spc="-20" dirty="0">
                <a:latin typeface="Lucida Sans Unicode"/>
                <a:cs typeface="Lucida Sans Unicode"/>
              </a:rPr>
              <a:t>)}</a:t>
            </a:r>
            <a:endParaRPr sz="1100">
              <a:latin typeface="Lucida Sans Unicode"/>
              <a:cs typeface="Lucida Sans Unicode"/>
            </a:endParaRPr>
          </a:p>
          <a:p>
            <a:pPr marL="50800" marR="628650">
              <a:lnSpc>
                <a:spcPct val="102600"/>
              </a:lnSpc>
              <a:spcBef>
                <a:spcPts val="1135"/>
              </a:spcBef>
            </a:pPr>
            <a:r>
              <a:rPr sz="1100" dirty="0">
                <a:latin typeface="Arial MT"/>
                <a:cs typeface="Arial MT"/>
              </a:rPr>
              <a:t>Then,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given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fact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expressed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proposition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100" i="1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900" baseline="64814" dirty="0">
                <a:solidFill>
                  <a:srgbClr val="0000FF"/>
                </a:solidFill>
                <a:latin typeface="Lucida Sans Unicode"/>
                <a:cs typeface="Lucida Sans Unicode"/>
              </a:rPr>
              <a:t>′</a:t>
            </a:r>
            <a:r>
              <a:rPr sz="900" spc="-135" baseline="64814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Arial MT"/>
                <a:cs typeface="Arial MT"/>
              </a:rPr>
              <a:t>, </a:t>
            </a: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900" baseline="64814" dirty="0">
                <a:latin typeface="Lucida Sans Unicode"/>
                <a:cs typeface="Lucida Sans Unicode"/>
              </a:rPr>
              <a:t>′</a:t>
            </a:r>
            <a:r>
              <a:rPr sz="900" spc="382" baseline="648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6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2</a:t>
            </a:r>
            <a:r>
              <a:rPr sz="1100" i="1" spc="-10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9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3</a:t>
            </a:r>
            <a:r>
              <a:rPr sz="1100" i="1" spc="-10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7</a:t>
            </a:r>
            <a:r>
              <a:rPr sz="1100" spc="-20" dirty="0">
                <a:latin typeface="Lucida Sans Unicode"/>
                <a:cs typeface="Lucida Sans Unicode"/>
              </a:rPr>
              <a:t>)}</a:t>
            </a:r>
            <a:endParaRPr sz="1100">
              <a:latin typeface="Lucida Sans Unicode"/>
              <a:cs typeface="Lucida Sans Unicode"/>
            </a:endParaRPr>
          </a:p>
          <a:p>
            <a:pPr marL="50800" marR="43180">
              <a:lnSpc>
                <a:spcPct val="102600"/>
              </a:lnSpc>
            </a:pPr>
            <a:r>
              <a:rPr sz="1100" dirty="0">
                <a:latin typeface="Arial MT"/>
                <a:cs typeface="Arial MT"/>
              </a:rPr>
              <a:t>derive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conclusion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form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900" baseline="64814" dirty="0">
                <a:latin typeface="Lucida Sans Unicode"/>
                <a:cs typeface="Lucida Sans Unicode"/>
              </a:rPr>
              <a:t>′</a:t>
            </a:r>
            <a:r>
              <a:rPr sz="900" spc="284" baseline="648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(using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generalized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modus </a:t>
            </a:r>
            <a:r>
              <a:rPr sz="1100" dirty="0">
                <a:latin typeface="Arial MT"/>
                <a:cs typeface="Arial MT"/>
              </a:rPr>
              <a:t>ponens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(GMP)).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56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Example:</a:t>
            </a:r>
            <a:r>
              <a:rPr spc="265" dirty="0"/>
              <a:t> </a:t>
            </a:r>
            <a:r>
              <a:rPr dirty="0"/>
              <a:t>Generalized</a:t>
            </a:r>
            <a:r>
              <a:rPr spc="145" dirty="0"/>
              <a:t> </a:t>
            </a:r>
            <a:r>
              <a:rPr dirty="0"/>
              <a:t>Modus</a:t>
            </a:r>
            <a:r>
              <a:rPr spc="140" dirty="0"/>
              <a:t> </a:t>
            </a:r>
            <a:r>
              <a:rPr spc="-10" dirty="0"/>
              <a:t>Ponens</a:t>
            </a:r>
          </a:p>
        </p:txBody>
      </p:sp>
      <p:sp>
        <p:nvSpPr>
          <p:cNvPr id="3" name="object 3"/>
          <p:cNvSpPr/>
          <p:nvPr/>
        </p:nvSpPr>
        <p:spPr>
          <a:xfrm>
            <a:off x="3911333" y="1603984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40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444" y="590103"/>
            <a:ext cx="4291965" cy="1338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3032760" indent="-108585">
              <a:lnSpc>
                <a:spcPct val="1456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spc="-50" dirty="0">
                <a:latin typeface="Arial"/>
                <a:cs typeface="Arial"/>
              </a:rPr>
              <a:t>B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8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spc="-35" dirty="0">
                <a:latin typeface="Arial"/>
                <a:cs typeface="Arial"/>
              </a:rPr>
              <a:t>A</a:t>
            </a:r>
            <a:r>
              <a:rPr sz="900" spc="-52" baseline="64814" dirty="0">
                <a:latin typeface="Lucida Sans Unicode"/>
                <a:cs typeface="Lucida Sans Unicode"/>
              </a:rPr>
              <a:t>′</a:t>
            </a:r>
            <a:endParaRPr sz="900" baseline="64814" dirty="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-20" dirty="0">
                <a:latin typeface="Arial MT"/>
                <a:cs typeface="Arial MT"/>
              </a:rPr>
              <a:t>————————————</a:t>
            </a:r>
            <a:r>
              <a:rPr sz="1100" spc="-50" dirty="0">
                <a:latin typeface="Arial MT"/>
                <a:cs typeface="Arial MT"/>
              </a:rPr>
              <a:t>–</a:t>
            </a:r>
            <a:endParaRPr sz="1100" dirty="0">
              <a:latin typeface="Arial MT"/>
              <a:cs typeface="Arial MT"/>
            </a:endParaRPr>
          </a:p>
          <a:p>
            <a:pPr marL="14605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900" spc="-37" baseline="64814" dirty="0">
                <a:latin typeface="Lucida Sans Unicode"/>
                <a:cs typeface="Lucida Sans Unicode"/>
              </a:rPr>
              <a:t>′</a:t>
            </a:r>
            <a:endParaRPr sz="900" baseline="64814" dirty="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1170"/>
              </a:spcBef>
            </a:pPr>
            <a:r>
              <a:rPr sz="1100" b="1" dirty="0">
                <a:latin typeface="Arial MT"/>
                <a:cs typeface="Arial MT"/>
              </a:rPr>
              <a:t>We are</a:t>
            </a:r>
            <a:r>
              <a:rPr sz="1100" b="1" spc="-5" dirty="0">
                <a:latin typeface="Arial MT"/>
                <a:cs typeface="Arial MT"/>
              </a:rPr>
              <a:t> </a:t>
            </a:r>
            <a:r>
              <a:rPr sz="1100" b="1" dirty="0">
                <a:latin typeface="Arial MT"/>
                <a:cs typeface="Arial MT"/>
              </a:rPr>
              <a:t>to find </a:t>
            </a:r>
            <a:r>
              <a:rPr sz="1100" b="1" i="1" dirty="0">
                <a:latin typeface="Arial"/>
                <a:cs typeface="Arial"/>
              </a:rPr>
              <a:t>B</a:t>
            </a:r>
            <a:r>
              <a:rPr sz="900" b="1" baseline="64814" dirty="0">
                <a:latin typeface="Lucida Sans Unicode"/>
                <a:cs typeface="Lucida Sans Unicode"/>
              </a:rPr>
              <a:t>′</a:t>
            </a:r>
            <a:r>
              <a:rPr sz="900" b="1" spc="322" baseline="64814" dirty="0">
                <a:latin typeface="Lucida Sans Unicode"/>
                <a:cs typeface="Lucida Sans Unicode"/>
              </a:rPr>
              <a:t> </a:t>
            </a:r>
            <a:r>
              <a:rPr sz="1100" b="1" dirty="0">
                <a:latin typeface="Lucida Sans Unicode"/>
                <a:cs typeface="Lucida Sans Unicode"/>
              </a:rPr>
              <a:t>=</a:t>
            </a:r>
            <a:r>
              <a:rPr sz="1100" b="1" spc="-40" dirty="0">
                <a:latin typeface="Lucida Sans Unicode"/>
                <a:cs typeface="Lucida Sans Unicode"/>
              </a:rPr>
              <a:t> </a:t>
            </a:r>
            <a:r>
              <a:rPr sz="1100" b="1" i="1" dirty="0">
                <a:latin typeface="Arial"/>
                <a:cs typeface="Arial"/>
              </a:rPr>
              <a:t>A</a:t>
            </a:r>
            <a:r>
              <a:rPr sz="900" b="1" baseline="64814" dirty="0">
                <a:latin typeface="Lucida Sans Unicode"/>
                <a:cs typeface="Lucida Sans Unicode"/>
              </a:rPr>
              <a:t>′</a:t>
            </a:r>
            <a:r>
              <a:rPr sz="900" b="1" spc="225" baseline="64814" dirty="0">
                <a:latin typeface="Lucida Sans Unicode"/>
                <a:cs typeface="Lucida Sans Unicode"/>
              </a:rPr>
              <a:t> </a:t>
            </a:r>
            <a:r>
              <a:rPr sz="1100" b="1" spc="-75" dirty="0">
                <a:latin typeface="Lucida Sans Unicode"/>
                <a:cs typeface="Lucida Sans Unicode"/>
              </a:rPr>
              <a:t>◦</a:t>
            </a:r>
            <a:r>
              <a:rPr sz="1100" b="1" spc="-105" dirty="0">
                <a:latin typeface="Lucida Sans Unicode"/>
                <a:cs typeface="Lucida Sans Unicode"/>
              </a:rPr>
              <a:t> </a:t>
            </a:r>
            <a:r>
              <a:rPr sz="1100" b="1" i="1" dirty="0">
                <a:latin typeface="Arial"/>
                <a:cs typeface="Arial"/>
              </a:rPr>
              <a:t>R</a:t>
            </a:r>
            <a:r>
              <a:rPr sz="1100" b="1" dirty="0">
                <a:latin typeface="Lucida Sans Unicode"/>
                <a:cs typeface="Lucida Sans Unicode"/>
              </a:rPr>
              <a:t>(</a:t>
            </a:r>
            <a:r>
              <a:rPr sz="1100" b="1" i="1" dirty="0">
                <a:latin typeface="Arial"/>
                <a:cs typeface="Arial"/>
              </a:rPr>
              <a:t>x</a:t>
            </a:r>
            <a:r>
              <a:rPr sz="1100" b="1" i="1" dirty="0">
                <a:latin typeface="Verdana"/>
                <a:cs typeface="Verdana"/>
              </a:rPr>
              <a:t>,</a:t>
            </a:r>
            <a:r>
              <a:rPr sz="1100" b="1" i="1" spc="-204" dirty="0">
                <a:latin typeface="Verdana"/>
                <a:cs typeface="Verdana"/>
              </a:rPr>
              <a:t> </a:t>
            </a:r>
            <a:r>
              <a:rPr sz="1100" b="1" i="1" spc="-10" dirty="0">
                <a:latin typeface="Arial"/>
                <a:cs typeface="Arial"/>
              </a:rPr>
              <a:t>y</a:t>
            </a:r>
            <a:r>
              <a:rPr sz="1100" b="1" i="1" spc="-195" dirty="0">
                <a:latin typeface="Arial"/>
                <a:cs typeface="Arial"/>
              </a:rPr>
              <a:t> </a:t>
            </a:r>
            <a:r>
              <a:rPr sz="1100" b="1" spc="55" dirty="0">
                <a:latin typeface="Lucida Sans Unicode"/>
                <a:cs typeface="Lucida Sans Unicode"/>
              </a:rPr>
              <a:t>)</a:t>
            </a:r>
            <a:r>
              <a:rPr sz="1100" b="1" spc="-40" dirty="0">
                <a:latin typeface="Lucida Sans Unicode"/>
                <a:cs typeface="Lucida Sans Unicode"/>
              </a:rPr>
              <a:t> </a:t>
            </a:r>
            <a:r>
              <a:rPr sz="1100" b="1" dirty="0">
                <a:latin typeface="Arial MT"/>
                <a:cs typeface="Arial MT"/>
              </a:rPr>
              <a:t>where </a:t>
            </a:r>
            <a:r>
              <a:rPr sz="1100" b="1" i="1" dirty="0">
                <a:latin typeface="Arial"/>
                <a:cs typeface="Arial"/>
              </a:rPr>
              <a:t>R</a:t>
            </a:r>
            <a:r>
              <a:rPr sz="1100" b="1" dirty="0">
                <a:latin typeface="Lucida Sans Unicode"/>
                <a:cs typeface="Lucida Sans Unicode"/>
              </a:rPr>
              <a:t>(</a:t>
            </a:r>
            <a:r>
              <a:rPr sz="1100" b="1" i="1" dirty="0">
                <a:latin typeface="Arial"/>
                <a:cs typeface="Arial"/>
              </a:rPr>
              <a:t>x</a:t>
            </a:r>
            <a:r>
              <a:rPr sz="1100" b="1" i="1" dirty="0">
                <a:latin typeface="Verdana"/>
                <a:cs typeface="Verdana"/>
              </a:rPr>
              <a:t>,</a:t>
            </a:r>
            <a:r>
              <a:rPr sz="1100" b="1" i="1" spc="-204" dirty="0">
                <a:latin typeface="Verdana"/>
                <a:cs typeface="Verdana"/>
              </a:rPr>
              <a:t> </a:t>
            </a:r>
            <a:r>
              <a:rPr sz="1100" b="1" i="1" spc="-10" dirty="0">
                <a:latin typeface="Arial"/>
                <a:cs typeface="Arial"/>
              </a:rPr>
              <a:t>y</a:t>
            </a:r>
            <a:r>
              <a:rPr sz="1100" b="1" i="1" spc="-195" dirty="0">
                <a:latin typeface="Arial"/>
                <a:cs typeface="Arial"/>
              </a:rPr>
              <a:t> </a:t>
            </a:r>
            <a:r>
              <a:rPr sz="1100" b="1" spc="55" dirty="0">
                <a:latin typeface="Lucida Sans Unicode"/>
                <a:cs typeface="Lucida Sans Unicode"/>
              </a:rPr>
              <a:t>)</a:t>
            </a:r>
            <a:r>
              <a:rPr sz="1100" b="1" spc="-40" dirty="0">
                <a:latin typeface="Lucida Sans Unicode"/>
                <a:cs typeface="Lucida Sans Unicode"/>
              </a:rPr>
              <a:t> </a:t>
            </a:r>
            <a:r>
              <a:rPr sz="1100" b="1" dirty="0">
                <a:latin typeface="Lucida Sans Unicode"/>
                <a:cs typeface="Lucida Sans Unicode"/>
              </a:rPr>
              <a:t>=</a:t>
            </a:r>
            <a:r>
              <a:rPr sz="1100" b="1" spc="-40" dirty="0">
                <a:latin typeface="Lucida Sans Unicode"/>
                <a:cs typeface="Lucida Sans Unicode"/>
              </a:rPr>
              <a:t> </a:t>
            </a:r>
            <a:r>
              <a:rPr sz="1100" b="1" i="1" spc="-10" dirty="0">
                <a:latin typeface="Arial"/>
                <a:cs typeface="Arial"/>
              </a:rPr>
              <a:t>max</a:t>
            </a:r>
            <a:r>
              <a:rPr sz="1100" b="1" i="1" spc="-204" dirty="0">
                <a:latin typeface="Arial"/>
                <a:cs typeface="Arial"/>
              </a:rPr>
              <a:t> </a:t>
            </a:r>
            <a:r>
              <a:rPr sz="1100" b="1" spc="80" dirty="0">
                <a:latin typeface="Lucida Sans Unicode"/>
                <a:cs typeface="Lucida Sans Unicode"/>
              </a:rPr>
              <a:t>{</a:t>
            </a:r>
            <a:r>
              <a:rPr sz="1100" b="1" i="1" spc="80" dirty="0">
                <a:latin typeface="Arial"/>
                <a:cs typeface="Arial"/>
              </a:rPr>
              <a:t>A</a:t>
            </a:r>
            <a:r>
              <a:rPr sz="1100" b="1" i="1" spc="-60" dirty="0">
                <a:latin typeface="Arial"/>
                <a:cs typeface="Arial"/>
              </a:rPr>
              <a:t> </a:t>
            </a:r>
            <a:r>
              <a:rPr sz="1100" b="1" spc="-35" dirty="0">
                <a:latin typeface="Lucida Sans Unicode"/>
                <a:cs typeface="Lucida Sans Unicode"/>
              </a:rPr>
              <a:t>×</a:t>
            </a:r>
            <a:r>
              <a:rPr sz="1100" b="1" spc="-100" dirty="0">
                <a:latin typeface="Lucida Sans Unicode"/>
                <a:cs typeface="Lucida Sans Unicode"/>
              </a:rPr>
              <a:t> </a:t>
            </a:r>
            <a:r>
              <a:rPr sz="1100" b="1" i="1" spc="-40" dirty="0">
                <a:latin typeface="Arial"/>
                <a:cs typeface="Arial"/>
              </a:rPr>
              <a:t>B</a:t>
            </a:r>
            <a:r>
              <a:rPr sz="1100" b="1" i="1" spc="-40" dirty="0">
                <a:latin typeface="Verdana"/>
                <a:cs typeface="Verdana"/>
              </a:rPr>
              <a:t>,</a:t>
            </a:r>
            <a:r>
              <a:rPr sz="1100" b="1" i="1" spc="-204" dirty="0">
                <a:latin typeface="Verdana"/>
                <a:cs typeface="Verdana"/>
              </a:rPr>
              <a:t> </a:t>
            </a:r>
            <a:r>
              <a:rPr sz="1100" b="1" i="1" spc="-20" dirty="0">
                <a:latin typeface="Arial"/>
                <a:cs typeface="Arial"/>
              </a:rPr>
              <a:t>A</a:t>
            </a:r>
            <a:r>
              <a:rPr sz="1100" b="1" i="1" spc="-60" dirty="0">
                <a:latin typeface="Arial"/>
                <a:cs typeface="Arial"/>
              </a:rPr>
              <a:t> </a:t>
            </a:r>
            <a:r>
              <a:rPr sz="1100" b="1" spc="-35" dirty="0">
                <a:latin typeface="Lucida Sans Unicode"/>
                <a:cs typeface="Lucida Sans Unicode"/>
              </a:rPr>
              <a:t>×</a:t>
            </a:r>
            <a:r>
              <a:rPr sz="1100" b="1" spc="-100" dirty="0">
                <a:latin typeface="Lucida Sans Unicode"/>
                <a:cs typeface="Lucida Sans Unicode"/>
              </a:rPr>
              <a:t> </a:t>
            </a:r>
            <a:r>
              <a:rPr sz="1100" b="1" i="1" spc="-20" dirty="0">
                <a:latin typeface="Arial"/>
                <a:cs typeface="Arial"/>
              </a:rPr>
              <a:t>Y</a:t>
            </a:r>
            <a:r>
              <a:rPr sz="1100" b="1" i="1" spc="-155" dirty="0">
                <a:latin typeface="Arial"/>
                <a:cs typeface="Arial"/>
              </a:rPr>
              <a:t> </a:t>
            </a:r>
            <a:r>
              <a:rPr sz="1100" b="1" spc="130" dirty="0">
                <a:latin typeface="Lucida Sans Unicode"/>
                <a:cs typeface="Lucida Sans Unicode"/>
              </a:rPr>
              <a:t>}</a:t>
            </a:r>
            <a:endParaRPr sz="1100" b="1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136" y="1890177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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136" y="2139567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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862" y="207761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253" y="1996362"/>
            <a:ext cx="4152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5120" algn="l"/>
              </a:tabLst>
            </a:pPr>
            <a:r>
              <a:rPr sz="800" i="1" spc="-50" dirty="0">
                <a:latin typeface="Arial"/>
                <a:cs typeface="Arial"/>
              </a:rPr>
              <a:t>x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844" y="2168663"/>
            <a:ext cx="6318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270" dirty="0">
                <a:latin typeface="Arial MT"/>
                <a:cs typeface="Arial MT"/>
              </a:rPr>
              <a:t> </a:t>
            </a:r>
            <a:r>
              <a:rPr sz="800" i="1" spc="-50" dirty="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1862" y="224968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8640" y="2139567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81822" y="2200414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40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94508" y="1890177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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4508" y="2139567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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88234" y="207761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51521" y="2168663"/>
            <a:ext cx="15627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3685" algn="l"/>
                <a:tab pos="660400" algn="l"/>
              </a:tabLst>
            </a:pPr>
            <a:r>
              <a:rPr sz="1100" spc="-50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4</a:t>
            </a:r>
            <a:r>
              <a:rPr sz="1100" dirty="0">
                <a:latin typeface="Arial MT"/>
                <a:cs typeface="Arial MT"/>
              </a:rPr>
              <a:t>	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3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270" dirty="0">
                <a:latin typeface="Arial MT"/>
                <a:cs typeface="Arial MT"/>
              </a:rPr>
              <a:t> </a:t>
            </a:r>
            <a:r>
              <a:rPr sz="800" i="1" spc="-50" dirty="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88234" y="224968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07893" y="2168434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3153" y="2340507"/>
            <a:ext cx="24631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363220" algn="l"/>
                <a:tab pos="1906905" algn="l"/>
                <a:tab pos="2219325" algn="l"/>
              </a:tabLst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13888" dirty="0">
                <a:latin typeface="Arial MT"/>
                <a:cs typeface="Arial MT"/>
              </a:rPr>
              <a:t>3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4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13888" dirty="0">
                <a:latin typeface="Arial MT"/>
                <a:cs typeface="Arial MT"/>
              </a:rPr>
              <a:t>3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4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6960" y="1830592"/>
            <a:ext cx="2461260" cy="70167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44"/>
              </a:spcBef>
              <a:tabLst>
                <a:tab pos="394970" algn="l"/>
                <a:tab pos="1932305" algn="l"/>
                <a:tab pos="2251075" algn="l"/>
              </a:tabLst>
            </a:pPr>
            <a:r>
              <a:rPr sz="800" i="1" spc="-25" dirty="0">
                <a:latin typeface="Arial"/>
                <a:cs typeface="Arial"/>
              </a:rPr>
              <a:t>y</a:t>
            </a:r>
            <a:r>
              <a:rPr sz="900" spc="-37" baseline="-13888" dirty="0">
                <a:latin typeface="Arial MT"/>
                <a:cs typeface="Arial MT"/>
              </a:rPr>
              <a:t>1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800" i="1" spc="-25" dirty="0">
                <a:latin typeface="Arial"/>
                <a:cs typeface="Arial"/>
              </a:rPr>
              <a:t>y</a:t>
            </a:r>
            <a:r>
              <a:rPr sz="900" spc="-37" baseline="-13888" dirty="0">
                <a:latin typeface="Arial MT"/>
                <a:cs typeface="Arial MT"/>
              </a:rPr>
              <a:t>2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800" i="1" spc="-25" dirty="0">
                <a:latin typeface="Arial"/>
                <a:cs typeface="Arial"/>
              </a:rPr>
              <a:t>y</a:t>
            </a:r>
            <a:r>
              <a:rPr sz="900" spc="-37" baseline="-13888" dirty="0">
                <a:latin typeface="Arial MT"/>
                <a:cs typeface="Arial MT"/>
              </a:rPr>
              <a:t>1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800" i="1" spc="-25" dirty="0">
                <a:latin typeface="Arial"/>
                <a:cs typeface="Arial"/>
              </a:rPr>
              <a:t>y</a:t>
            </a:r>
            <a:r>
              <a:rPr sz="900" spc="-37" baseline="-13888" dirty="0">
                <a:latin typeface="Arial MT"/>
                <a:cs typeface="Arial MT"/>
              </a:rPr>
              <a:t>2</a:t>
            </a:r>
            <a:endParaRPr sz="900" baseline="-13888">
              <a:latin typeface="Arial MT"/>
              <a:cs typeface="Arial MT"/>
            </a:endParaRPr>
          </a:p>
          <a:p>
            <a:pPr marL="106045">
              <a:lnSpc>
                <a:spcPct val="100000"/>
              </a:lnSpc>
              <a:spcBef>
                <a:spcPts val="190"/>
              </a:spcBef>
              <a:tabLst>
                <a:tab pos="1572895" algn="l"/>
                <a:tab pos="1885314" algn="l"/>
              </a:tabLst>
            </a:pP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5</a:t>
            </a:r>
            <a:r>
              <a:rPr sz="1100" spc="11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4</a:t>
            </a:r>
            <a:r>
              <a:rPr sz="1100" spc="120" dirty="0">
                <a:latin typeface="Arial MT"/>
                <a:cs typeface="Arial MT"/>
              </a:rPr>
              <a:t> </a:t>
            </a:r>
            <a:r>
              <a:rPr sz="1650" spc="-637" baseline="42929" dirty="0">
                <a:latin typeface="Arial MT"/>
                <a:cs typeface="Arial MT"/>
              </a:rPr>
              <a:t></a:t>
            </a:r>
            <a:r>
              <a:rPr sz="1650" baseline="42929" dirty="0">
                <a:latin typeface="Arial MT"/>
                <a:cs typeface="Arial MT"/>
              </a:rPr>
              <a:t>	</a:t>
            </a:r>
            <a:r>
              <a:rPr sz="800" i="1" spc="-50" dirty="0">
                <a:latin typeface="Arial"/>
                <a:cs typeface="Arial"/>
              </a:rPr>
              <a:t>x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5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5</a:t>
            </a:r>
            <a:endParaRPr sz="1100">
              <a:latin typeface="Arial MT"/>
              <a:cs typeface="Arial MT"/>
            </a:endParaRPr>
          </a:p>
          <a:p>
            <a:pPr marL="2262505">
              <a:lnSpc>
                <a:spcPct val="100000"/>
              </a:lnSpc>
              <a:spcBef>
                <a:spcPts val="35"/>
              </a:spcBef>
            </a:pP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  <a:p>
            <a:pPr marL="2204720">
              <a:lnSpc>
                <a:spcPct val="100000"/>
              </a:lnSpc>
              <a:spcBef>
                <a:spcPts val="35"/>
              </a:spcBef>
            </a:pP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4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25012" y="1890177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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25012" y="2139567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0444" y="2652698"/>
            <a:ext cx="29546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Note:</a:t>
            </a:r>
            <a:r>
              <a:rPr sz="1100" spc="7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Verdana"/>
                <a:cs typeface="Verdana"/>
              </a:rPr>
              <a:t>µ</a:t>
            </a:r>
            <a:r>
              <a:rPr sz="1200" i="1" spc="-30" baseline="-13888" dirty="0">
                <a:latin typeface="Arial"/>
                <a:cs typeface="Arial"/>
              </a:rPr>
              <a:t>A</a:t>
            </a:r>
            <a:r>
              <a:rPr sz="1200" spc="-30" baseline="-13888" dirty="0">
                <a:latin typeface="Lucida Sans Unicode"/>
                <a:cs typeface="Lucida Sans Unicode"/>
              </a:rPr>
              <a:t>×</a:t>
            </a:r>
            <a:r>
              <a:rPr sz="1200" i="1" spc="-30" baseline="-13888" dirty="0">
                <a:latin typeface="Arial"/>
                <a:cs typeface="Arial"/>
              </a:rPr>
              <a:t>B</a:t>
            </a:r>
            <a:r>
              <a:rPr sz="1200" i="1" spc="-20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min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-35" dirty="0">
                <a:latin typeface="Verdana"/>
                <a:cs typeface="Verdana"/>
              </a:rPr>
              <a:t>µ</a:t>
            </a:r>
            <a:r>
              <a:rPr sz="1200" i="1" spc="-52" baseline="-13888" dirty="0">
                <a:latin typeface="Arial"/>
                <a:cs typeface="Arial"/>
              </a:rPr>
              <a:t>B</a:t>
            </a:r>
            <a:r>
              <a:rPr sz="1200" i="1" spc="-20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))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57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Example:</a:t>
            </a:r>
            <a:r>
              <a:rPr spc="265" dirty="0"/>
              <a:t> </a:t>
            </a:r>
            <a:r>
              <a:rPr dirty="0"/>
              <a:t>Generalized</a:t>
            </a:r>
            <a:r>
              <a:rPr spc="145" dirty="0"/>
              <a:t> </a:t>
            </a:r>
            <a:r>
              <a:rPr dirty="0"/>
              <a:t>Modus</a:t>
            </a:r>
            <a:r>
              <a:rPr spc="140" dirty="0"/>
              <a:t> </a:t>
            </a:r>
            <a:r>
              <a:rPr spc="-10" dirty="0"/>
              <a:t>Ponens</a:t>
            </a:r>
          </a:p>
        </p:txBody>
      </p:sp>
      <p:sp>
        <p:nvSpPr>
          <p:cNvPr id="3" name="object 3"/>
          <p:cNvSpPr/>
          <p:nvPr/>
        </p:nvSpPr>
        <p:spPr>
          <a:xfrm>
            <a:off x="1441005" y="1015657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>
                <a:moveTo>
                  <a:pt x="0" y="0"/>
                </a:moveTo>
                <a:lnTo>
                  <a:pt x="9240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79040" y="705432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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9040" y="954810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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5964" y="664551"/>
            <a:ext cx="1695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y</a:t>
            </a:r>
            <a:r>
              <a:rPr sz="900" spc="-37" baseline="-13888" dirty="0">
                <a:latin typeface="Arial MT"/>
                <a:cs typeface="Arial MT"/>
              </a:rPr>
              <a:t>1</a:t>
            </a:r>
            <a:endParaRPr sz="900" baseline="-13888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75039" y="664551"/>
            <a:ext cx="1695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y</a:t>
            </a:r>
            <a:r>
              <a:rPr sz="900" spc="-37" baseline="-13888" dirty="0">
                <a:latin typeface="Arial MT"/>
                <a:cs typeface="Arial MT"/>
              </a:rPr>
              <a:t>2</a:t>
            </a:r>
            <a:endParaRPr sz="900" baseline="-13888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2767" y="89285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2157" y="811604"/>
            <a:ext cx="4152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5120" algn="l"/>
              </a:tabLst>
            </a:pPr>
            <a:r>
              <a:rPr sz="800" i="1" spc="-50" dirty="0">
                <a:latin typeface="Arial"/>
                <a:cs typeface="Arial"/>
              </a:rPr>
              <a:t>x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844" y="983905"/>
            <a:ext cx="1972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95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325" dirty="0">
                <a:latin typeface="Arial MT"/>
                <a:cs typeface="Arial MT"/>
              </a:rPr>
              <a:t> </a:t>
            </a:r>
            <a:r>
              <a:rPr sz="800" i="1" spc="-50" dirty="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2767" y="106492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92426" y="983689"/>
            <a:ext cx="479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3685" algn="l"/>
              </a:tabLst>
            </a:pPr>
            <a:r>
              <a:rPr sz="1100" spc="-50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4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86291" y="811604"/>
            <a:ext cx="6794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5</a:t>
            </a:r>
            <a:r>
              <a:rPr sz="1100" spc="11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5</a:t>
            </a:r>
            <a:r>
              <a:rPr sz="1100" spc="120" dirty="0">
                <a:latin typeface="Arial MT"/>
                <a:cs typeface="Arial MT"/>
              </a:rPr>
              <a:t> </a:t>
            </a:r>
            <a:r>
              <a:rPr sz="1650" spc="-637" baseline="42929" dirty="0">
                <a:latin typeface="Arial MT"/>
                <a:cs typeface="Arial MT"/>
              </a:rPr>
              <a:t></a:t>
            </a:r>
            <a:endParaRPr sz="1650" baseline="42929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09544" y="954810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744" y="1155762"/>
            <a:ext cx="2822575" cy="528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43180" algn="r">
              <a:lnSpc>
                <a:spcPct val="100000"/>
              </a:lnSpc>
              <a:spcBef>
                <a:spcPts val="90"/>
              </a:spcBef>
              <a:tabLst>
                <a:tab pos="312420" algn="l"/>
              </a:tabLst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13888" dirty="0">
                <a:latin typeface="Arial MT"/>
                <a:cs typeface="Arial MT"/>
              </a:rPr>
              <a:t>3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4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1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Now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900" baseline="64814" dirty="0">
                <a:latin typeface="Lucida Sans Unicode"/>
                <a:cs typeface="Lucida Sans Unicode"/>
              </a:rPr>
              <a:t>′</a:t>
            </a:r>
            <a:r>
              <a:rPr sz="900" spc="375" baseline="648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6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2</a:t>
            </a:r>
            <a:r>
              <a:rPr sz="1100" i="1" spc="-10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9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3</a:t>
            </a:r>
            <a:r>
              <a:rPr sz="1100" i="1" spc="-10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7</a:t>
            </a:r>
            <a:r>
              <a:rPr sz="1100" spc="-20" dirty="0">
                <a:latin typeface="Lucida Sans Unicode"/>
                <a:cs typeface="Lucida Sans Unicode"/>
              </a:rPr>
              <a:t>)}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444" y="1808288"/>
            <a:ext cx="18967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Therefore,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900" baseline="64814" dirty="0">
                <a:latin typeface="Lucida Sans Unicode"/>
                <a:cs typeface="Lucida Sans Unicode"/>
              </a:rPr>
              <a:t>′</a:t>
            </a:r>
            <a:r>
              <a:rPr sz="900" spc="337" baseline="648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900" baseline="64814" dirty="0">
                <a:latin typeface="Lucida Sans Unicode"/>
                <a:cs typeface="Lucida Sans Unicode"/>
              </a:rPr>
              <a:t>′</a:t>
            </a:r>
            <a:r>
              <a:rPr sz="900" spc="247" baseline="64814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◦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Arial MT"/>
                <a:cs typeface="Arial MT"/>
              </a:rPr>
              <a:t>=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5844" y="2036100"/>
            <a:ext cx="971550" cy="1917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900430" algn="l"/>
              </a:tabLst>
            </a:pPr>
            <a:r>
              <a:rPr sz="1100" dirty="0">
                <a:latin typeface="Arial MT"/>
                <a:cs typeface="Arial MT"/>
              </a:rPr>
              <a:t>	 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5196" y="1976029"/>
            <a:ext cx="5372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5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5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2829" y="1869845"/>
            <a:ext cx="7219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16585" algn="l"/>
              </a:tabLst>
            </a:pPr>
            <a:r>
              <a:rPr sz="1100" spc="-425" dirty="0">
                <a:latin typeface="Arial MT"/>
                <a:cs typeface="Arial MT"/>
              </a:rPr>
              <a:t>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425" dirty="0">
                <a:latin typeface="Arial MT"/>
                <a:cs typeface="Arial MT"/>
              </a:rPr>
              <a:t>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02829" y="2119222"/>
            <a:ext cx="7219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16585" algn="l"/>
              </a:tabLst>
            </a:pPr>
            <a:r>
              <a:rPr sz="1100" spc="-425" dirty="0">
                <a:latin typeface="Arial MT"/>
                <a:cs typeface="Arial MT"/>
              </a:rPr>
              <a:t>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3578" y="2148318"/>
            <a:ext cx="2495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81735" algn="l"/>
                <a:tab pos="1442720" algn="l"/>
                <a:tab pos="1766570" algn="l"/>
              </a:tabLst>
            </a:pP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spc="125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9</a:t>
            </a:r>
            <a:r>
              <a:rPr sz="1100" spc="125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7</a:t>
            </a:r>
            <a:r>
              <a:rPr sz="1100" spc="295" dirty="0">
                <a:latin typeface="Arial MT"/>
                <a:cs typeface="Arial MT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◦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-50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4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3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9</a:t>
            </a:r>
            <a:r>
              <a:rPr sz="1100" spc="145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5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83904" y="2036100"/>
            <a:ext cx="652780" cy="1917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581660" algn="l"/>
              </a:tabLst>
            </a:pPr>
            <a:r>
              <a:rPr sz="1100" dirty="0">
                <a:latin typeface="Arial MT"/>
                <a:cs typeface="Arial MT"/>
              </a:rPr>
              <a:t>	 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744" y="2320174"/>
            <a:ext cx="3711575" cy="528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19835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4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1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Thus we derive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14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900" baseline="64814" dirty="0">
                <a:latin typeface="Lucida Sans Unicode"/>
                <a:cs typeface="Lucida Sans Unicode"/>
              </a:rPr>
              <a:t>′</a:t>
            </a:r>
            <a:r>
              <a:rPr sz="900" spc="315" baseline="648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900" baseline="64814" dirty="0">
                <a:latin typeface="Lucida Sans Unicode"/>
                <a:cs typeface="Lucida Sans Unicode"/>
              </a:rPr>
              <a:t>′</a:t>
            </a:r>
            <a:r>
              <a:rPr sz="900" spc="322" baseline="648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9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200" spc="-15" baseline="-13888" dirty="0">
                <a:latin typeface="Arial MT"/>
                <a:cs typeface="Arial MT"/>
              </a:rPr>
              <a:t>2</a:t>
            </a:r>
            <a:r>
              <a:rPr sz="1100" i="1" spc="-10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spc="-10" dirty="0">
                <a:latin typeface="Arial MT"/>
                <a:cs typeface="Arial MT"/>
              </a:rPr>
              <a:t>0</a:t>
            </a:r>
            <a:r>
              <a:rPr sz="1100" i="1" spc="-10" dirty="0">
                <a:latin typeface="Verdana"/>
                <a:cs typeface="Verdana"/>
              </a:rPr>
              <a:t>.</a:t>
            </a:r>
            <a:r>
              <a:rPr sz="1100" spc="-10" dirty="0">
                <a:latin typeface="Arial MT"/>
                <a:cs typeface="Arial MT"/>
              </a:rPr>
              <a:t>5</a:t>
            </a:r>
            <a:r>
              <a:rPr sz="1100" spc="-10" dirty="0">
                <a:latin typeface="Lucida Sans Unicode"/>
                <a:cs typeface="Lucida Sans Unicode"/>
              </a:rPr>
              <a:t>)}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58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Example:</a:t>
            </a:r>
            <a:r>
              <a:rPr spc="265" dirty="0"/>
              <a:t> </a:t>
            </a:r>
            <a:r>
              <a:rPr dirty="0"/>
              <a:t>Generalized</a:t>
            </a:r>
            <a:r>
              <a:rPr spc="145" dirty="0"/>
              <a:t> </a:t>
            </a:r>
            <a:r>
              <a:rPr dirty="0"/>
              <a:t>Modus</a:t>
            </a:r>
            <a:r>
              <a:rPr spc="140" dirty="0"/>
              <a:t> </a:t>
            </a:r>
            <a:r>
              <a:rPr spc="-10" dirty="0"/>
              <a:t>Tollens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44" y="1055991"/>
            <a:ext cx="2324735" cy="12401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Generalized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Modus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Tollens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(GMT)</a:t>
            </a:r>
            <a:endParaRPr sz="11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170"/>
              </a:spcBef>
              <a:tabLst>
                <a:tab pos="412750" algn="l"/>
              </a:tabLst>
            </a:pPr>
            <a:r>
              <a:rPr sz="1100" spc="-25" dirty="0">
                <a:latin typeface="Arial MT"/>
                <a:cs typeface="Arial MT"/>
              </a:rPr>
              <a:t>P:</a:t>
            </a:r>
            <a:r>
              <a:rPr sz="1100" dirty="0">
                <a:latin typeface="Arial MT"/>
                <a:cs typeface="Arial MT"/>
              </a:rPr>
              <a:t>	If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165"/>
              </a:spcBef>
              <a:tabLst>
                <a:tab pos="535940" algn="l"/>
              </a:tabLst>
            </a:pPr>
            <a:r>
              <a:rPr sz="1100" spc="-25" dirty="0">
                <a:latin typeface="Arial MT"/>
                <a:cs typeface="Arial MT"/>
              </a:rPr>
              <a:t>Q: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900" spc="-37" baseline="64814" dirty="0">
                <a:latin typeface="Lucida Sans Unicode"/>
                <a:cs typeface="Lucida Sans Unicode"/>
              </a:rPr>
              <a:t>′</a:t>
            </a:r>
            <a:endParaRPr sz="900" baseline="64814">
              <a:latin typeface="Lucida Sans Unicode"/>
              <a:cs typeface="Lucida Sans Unicode"/>
            </a:endParaRPr>
          </a:p>
          <a:p>
            <a:pPr marL="63500">
              <a:lnSpc>
                <a:spcPct val="100000"/>
              </a:lnSpc>
              <a:spcBef>
                <a:spcPts val="320"/>
              </a:spcBef>
            </a:pPr>
            <a:r>
              <a:rPr sz="1100" spc="-20" dirty="0">
                <a:latin typeface="Arial MT"/>
                <a:cs typeface="Arial MT"/>
              </a:rPr>
              <a:t>—————————————</a:t>
            </a:r>
            <a:r>
              <a:rPr sz="1100" spc="-50" dirty="0">
                <a:latin typeface="Arial MT"/>
                <a:cs typeface="Arial MT"/>
              </a:rPr>
              <a:t>—</a:t>
            </a:r>
            <a:endParaRPr sz="1100">
              <a:latin typeface="Arial MT"/>
              <a:cs typeface="Arial MT"/>
            </a:endParaRPr>
          </a:p>
          <a:p>
            <a:pPr marL="531495">
              <a:lnSpc>
                <a:spcPct val="100000"/>
              </a:lnSpc>
              <a:spcBef>
                <a:spcPts val="320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8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900" spc="-37" baseline="64814" dirty="0">
                <a:latin typeface="Lucida Sans Unicode"/>
                <a:cs typeface="Lucida Sans Unicode"/>
              </a:rPr>
              <a:t>′</a:t>
            </a:r>
            <a:endParaRPr sz="900" baseline="64814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59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Example:</a:t>
            </a:r>
            <a:r>
              <a:rPr spc="210" dirty="0"/>
              <a:t> </a:t>
            </a:r>
            <a:r>
              <a:rPr dirty="0"/>
              <a:t>Operations</a:t>
            </a:r>
            <a:r>
              <a:rPr spc="100" dirty="0"/>
              <a:t> </a:t>
            </a:r>
            <a:r>
              <a:rPr dirty="0"/>
              <a:t>on</a:t>
            </a:r>
            <a:r>
              <a:rPr spc="95" dirty="0"/>
              <a:t> </a:t>
            </a:r>
            <a:r>
              <a:rPr dirty="0"/>
              <a:t>crisp</a:t>
            </a:r>
            <a:r>
              <a:rPr spc="95" dirty="0"/>
              <a:t> </a:t>
            </a:r>
            <a:r>
              <a:rPr spc="-10" dirty="0"/>
              <a:t>relations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645590"/>
            <a:ext cx="4086860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Example: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</a:pPr>
            <a:r>
              <a:rPr sz="1100" spc="-10" dirty="0">
                <a:latin typeface="Arial MT"/>
                <a:cs typeface="Arial MT"/>
              </a:rPr>
              <a:t>Suppose,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relations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over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two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6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1482825"/>
            <a:ext cx="278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664" y="1365058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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7664" y="1448192"/>
            <a:ext cx="105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0" dirty="0">
                <a:latin typeface="Arial MT"/>
                <a:cs typeface="Arial MT"/>
              </a:rPr>
              <a:t>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7664" y="1536851"/>
            <a:ext cx="105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0" dirty="0">
                <a:latin typeface="Arial MT"/>
                <a:cs typeface="Arial MT"/>
              </a:rPr>
              <a:t>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3555" y="1224494"/>
            <a:ext cx="3060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1</a:t>
            </a:r>
            <a:r>
              <a:rPr sz="1100" spc="180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031" y="1568639"/>
            <a:ext cx="7137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0</a:t>
            </a:r>
            <a:r>
              <a:rPr sz="1100" spc="18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85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90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031" y="1740711"/>
            <a:ext cx="7137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0</a:t>
            </a:r>
            <a:r>
              <a:rPr sz="1100" spc="18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85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90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7724" y="1536851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28610" y="1482825"/>
            <a:ext cx="5403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7724" y="1448192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6595" algn="l"/>
              </a:tabLst>
            </a:pPr>
            <a:r>
              <a:rPr sz="1100" spc="-425" dirty="0">
                <a:latin typeface="Arial MT"/>
                <a:cs typeface="Arial MT"/>
              </a:rPr>
              <a:t>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425" dirty="0">
                <a:latin typeface="Arial MT"/>
                <a:cs typeface="Arial MT"/>
              </a:rPr>
              <a:t>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1784" y="1536851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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81198" y="1568639"/>
            <a:ext cx="306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1</a:t>
            </a:r>
            <a:r>
              <a:rPr sz="1100" spc="185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4151" y="1568639"/>
            <a:ext cx="102870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0031" y="1224494"/>
            <a:ext cx="2177415" cy="708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8021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0</a:t>
            </a:r>
            <a:r>
              <a:rPr sz="1100" spc="180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1476375" algn="l"/>
              </a:tabLst>
            </a:pPr>
            <a:r>
              <a:rPr sz="1100" dirty="0">
                <a:latin typeface="Arial MT"/>
                <a:cs typeface="Arial MT"/>
              </a:rPr>
              <a:t>0</a:t>
            </a:r>
            <a:r>
              <a:rPr sz="1100" spc="18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85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190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	0</a:t>
            </a:r>
            <a:r>
              <a:rPr sz="1100" spc="18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185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90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  <a:p>
            <a:pPr marL="1680210">
              <a:lnSpc>
                <a:spcPct val="100000"/>
              </a:lnSpc>
              <a:spcBef>
                <a:spcPts val="35"/>
              </a:spcBef>
            </a:pP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  <a:p>
            <a:pPr marL="1680210">
              <a:lnSpc>
                <a:spcPct val="100000"/>
              </a:lnSpc>
              <a:spcBef>
                <a:spcPts val="35"/>
              </a:spcBef>
            </a:pP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81198" y="1740711"/>
            <a:ext cx="306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0</a:t>
            </a:r>
            <a:r>
              <a:rPr sz="1100" spc="185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4164" y="1121218"/>
            <a:ext cx="24638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0"/>
              </a:spcBef>
              <a:tabLst>
                <a:tab pos="779145" algn="l"/>
                <a:tab pos="1539875" algn="l"/>
                <a:tab pos="2242820" algn="l"/>
              </a:tabLst>
            </a:pPr>
            <a:r>
              <a:rPr sz="1100" spc="-25" dirty="0">
                <a:latin typeface="Arial MT"/>
                <a:cs typeface="Arial MT"/>
              </a:rPr>
              <a:t></a:t>
            </a:r>
            <a:r>
              <a:rPr sz="1650" spc="-37" baseline="-40404" dirty="0">
                <a:latin typeface="Arial MT"/>
                <a:cs typeface="Arial MT"/>
              </a:rPr>
              <a:t>0</a:t>
            </a:r>
            <a:r>
              <a:rPr sz="1650" baseline="-40404" dirty="0">
                <a:latin typeface="Arial MT"/>
                <a:cs typeface="Arial MT"/>
              </a:rPr>
              <a:t>	</a:t>
            </a:r>
            <a:r>
              <a:rPr sz="1650" spc="-37" baseline="-40404" dirty="0">
                <a:latin typeface="Arial MT"/>
                <a:cs typeface="Arial MT"/>
              </a:rPr>
              <a:t>0</a:t>
            </a:r>
            <a:r>
              <a:rPr sz="1100" spc="-25" dirty="0">
                <a:latin typeface="Arial MT"/>
                <a:cs typeface="Arial MT"/>
              </a:rPr>
              <a:t>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</a:t>
            </a:r>
            <a:r>
              <a:rPr sz="1650" spc="-37" baseline="-40404" dirty="0">
                <a:latin typeface="Arial MT"/>
                <a:cs typeface="Arial MT"/>
              </a:rPr>
              <a:t>1</a:t>
            </a:r>
            <a:r>
              <a:rPr sz="1650" baseline="-40404" dirty="0">
                <a:latin typeface="Arial MT"/>
                <a:cs typeface="Arial MT"/>
              </a:rPr>
              <a:t>	</a:t>
            </a:r>
            <a:r>
              <a:rPr sz="1650" spc="-37" baseline="-40404" dirty="0">
                <a:latin typeface="Arial MT"/>
                <a:cs typeface="Arial MT"/>
              </a:rPr>
              <a:t>0</a:t>
            </a:r>
            <a:r>
              <a:rPr sz="1100" spc="-25" dirty="0">
                <a:latin typeface="Arial MT"/>
                <a:cs typeface="Arial MT"/>
              </a:rPr>
              <a:t>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61843" y="1448192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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61843" y="1536851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92729" y="1482825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;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5844" y="1978188"/>
            <a:ext cx="11360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Find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following: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2263114"/>
            <a:ext cx="134416" cy="134416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40106" y="226212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2473147"/>
            <a:ext cx="134416" cy="134416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40106" y="247216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2683179"/>
            <a:ext cx="134416" cy="134416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40106" y="268157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5632" y="2677998"/>
            <a:ext cx="107314" cy="0"/>
          </a:xfrm>
          <a:custGeom>
            <a:avLst/>
            <a:gdLst/>
            <a:ahLst/>
            <a:cxnLst/>
            <a:rect l="l" t="t" r="r" b="b"/>
            <a:pathLst>
              <a:path w="107315">
                <a:moveTo>
                  <a:pt x="0" y="0"/>
                </a:moveTo>
                <a:lnTo>
                  <a:pt x="10709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2932" y="2182403"/>
            <a:ext cx="379095" cy="65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299"/>
              </a:lnSpc>
              <a:spcBef>
                <a:spcPts val="100"/>
              </a:spcBef>
            </a:pPr>
            <a:r>
              <a:rPr sz="1100" i="1" spc="-20" dirty="0">
                <a:latin typeface="Arial"/>
                <a:cs typeface="Arial"/>
              </a:rPr>
              <a:t>R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15" dirty="0">
                <a:latin typeface="Arial"/>
                <a:cs typeface="Arial"/>
              </a:rPr>
              <a:t>S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R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∩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15" dirty="0">
                <a:latin typeface="Arial"/>
                <a:cs typeface="Arial"/>
              </a:rPr>
              <a:t>S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6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Example:</a:t>
            </a:r>
            <a:r>
              <a:rPr spc="265" dirty="0"/>
              <a:t> </a:t>
            </a:r>
            <a:r>
              <a:rPr dirty="0"/>
              <a:t>Generalized</a:t>
            </a:r>
            <a:r>
              <a:rPr spc="145" dirty="0"/>
              <a:t> </a:t>
            </a:r>
            <a:r>
              <a:rPr dirty="0"/>
              <a:t>Modus</a:t>
            </a:r>
            <a:r>
              <a:rPr spc="140" dirty="0"/>
              <a:t> </a:t>
            </a:r>
            <a:r>
              <a:rPr spc="-10" dirty="0"/>
              <a:t>Tollens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862241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2132" y="790332"/>
            <a:ext cx="4168140" cy="194246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0" marR="95885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Let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variables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0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1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3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x</a:t>
            </a:r>
            <a:r>
              <a:rPr sz="1200" spc="-44" baseline="-13888" dirty="0">
                <a:latin typeface="Arial MT"/>
                <a:cs typeface="Arial MT"/>
              </a:rPr>
              <a:t>2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70" dirty="0">
                <a:latin typeface="Arial"/>
                <a:cs typeface="Arial"/>
              </a:rPr>
              <a:t>x</a:t>
            </a:r>
            <a:r>
              <a:rPr sz="1200" spc="104" baseline="-13888" dirty="0">
                <a:latin typeface="Arial MT"/>
                <a:cs typeface="Arial MT"/>
              </a:rPr>
              <a:t>3</a:t>
            </a:r>
            <a:r>
              <a:rPr sz="1100" spc="70" dirty="0">
                <a:latin typeface="Lucida Sans Unicode"/>
                <a:cs typeface="Lucida Sans Unicode"/>
              </a:rPr>
              <a:t>}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30" dirty="0">
                <a:latin typeface="Arial"/>
                <a:cs typeface="Arial"/>
              </a:rPr>
              <a:t>y</a:t>
            </a:r>
            <a:r>
              <a:rPr sz="1200" spc="44" baseline="-13888" dirty="0">
                <a:latin typeface="Arial MT"/>
                <a:cs typeface="Arial MT"/>
              </a:rPr>
              <a:t>2</a:t>
            </a:r>
            <a:r>
              <a:rPr sz="1100" spc="30" dirty="0">
                <a:latin typeface="Lucida Sans Unicode"/>
                <a:cs typeface="Lucida Sans Unicode"/>
              </a:rPr>
              <a:t>}</a:t>
            </a:r>
            <a:r>
              <a:rPr sz="1100" spc="30" dirty="0">
                <a:latin typeface="Arial MT"/>
                <a:cs typeface="Arial MT"/>
              </a:rPr>
              <a:t>, </a:t>
            </a:r>
            <a:r>
              <a:rPr sz="1100" spc="-10" dirty="0">
                <a:latin typeface="Arial MT"/>
                <a:cs typeface="Arial MT"/>
              </a:rPr>
              <a:t>respectively.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1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Arial MT"/>
                <a:cs typeface="Arial MT"/>
              </a:rPr>
              <a:t>Assume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proposition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If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Then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spc="-10" dirty="0">
                <a:latin typeface="Arial MT"/>
                <a:cs typeface="Arial MT"/>
              </a:rPr>
              <a:t>given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where</a:t>
            </a:r>
            <a:endParaRPr sz="11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5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2</a:t>
            </a:r>
            <a:r>
              <a:rPr sz="1100" i="1" spc="-10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1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3</a:t>
            </a:r>
            <a:r>
              <a:rPr sz="1100" i="1" spc="-10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dirty="0">
                <a:latin typeface="Lucida Sans Unicode"/>
                <a:cs typeface="Lucida Sans Unicode"/>
              </a:rPr>
              <a:t>)}</a:t>
            </a:r>
            <a:r>
              <a:rPr sz="1100" spc="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6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200" spc="-15" baseline="-13888" dirty="0">
                <a:latin typeface="Arial MT"/>
                <a:cs typeface="Arial MT"/>
              </a:rPr>
              <a:t>2</a:t>
            </a:r>
            <a:r>
              <a:rPr sz="1100" i="1" spc="-10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spc="-10" dirty="0">
                <a:latin typeface="Arial MT"/>
                <a:cs typeface="Arial MT"/>
              </a:rPr>
              <a:t>0</a:t>
            </a:r>
            <a:r>
              <a:rPr sz="1100" i="1" spc="-10" dirty="0">
                <a:latin typeface="Verdana"/>
                <a:cs typeface="Verdana"/>
              </a:rPr>
              <a:t>.</a:t>
            </a:r>
            <a:r>
              <a:rPr sz="1100" spc="-10" dirty="0">
                <a:latin typeface="Arial MT"/>
                <a:cs typeface="Arial MT"/>
              </a:rPr>
              <a:t>4</a:t>
            </a:r>
            <a:r>
              <a:rPr sz="1100" spc="-10" dirty="0">
                <a:latin typeface="Lucida Sans Unicode"/>
                <a:cs typeface="Lucida Sans Unicode"/>
              </a:rPr>
              <a:t>)}</a:t>
            </a:r>
            <a:endParaRPr sz="1100">
              <a:latin typeface="Lucida Sans Unicode"/>
              <a:cs typeface="Lucida Sans Unicode"/>
            </a:endParaRPr>
          </a:p>
          <a:p>
            <a:pPr marL="62865" marR="58419">
              <a:lnSpc>
                <a:spcPct val="102600"/>
              </a:lnSpc>
              <a:spcBef>
                <a:spcPts val="1430"/>
              </a:spcBef>
            </a:pPr>
            <a:r>
              <a:rPr sz="1100" dirty="0">
                <a:latin typeface="Arial MT"/>
                <a:cs typeface="Arial MT"/>
              </a:rPr>
              <a:t>Assume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now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fact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expressed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proposition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given </a:t>
            </a: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900" baseline="64814" dirty="0">
                <a:latin typeface="Lucida Sans Unicode"/>
                <a:cs typeface="Lucida Sans Unicode"/>
              </a:rPr>
              <a:t>′</a:t>
            </a:r>
            <a:r>
              <a:rPr sz="900" spc="390" baseline="648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 {(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9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200" spc="-15" baseline="-13888" dirty="0">
                <a:latin typeface="Arial MT"/>
                <a:cs typeface="Arial MT"/>
              </a:rPr>
              <a:t>2</a:t>
            </a:r>
            <a:r>
              <a:rPr sz="1100" i="1" spc="-10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10" dirty="0">
                <a:latin typeface="Arial MT"/>
                <a:cs typeface="Arial MT"/>
              </a:rPr>
              <a:t>0</a:t>
            </a:r>
            <a:r>
              <a:rPr sz="1100" i="1" spc="-10" dirty="0">
                <a:latin typeface="Verdana"/>
                <a:cs typeface="Verdana"/>
              </a:rPr>
              <a:t>.</a:t>
            </a:r>
            <a:r>
              <a:rPr sz="1100" spc="-10" dirty="0">
                <a:latin typeface="Arial MT"/>
                <a:cs typeface="Arial MT"/>
              </a:rPr>
              <a:t>7</a:t>
            </a:r>
            <a:r>
              <a:rPr sz="1100" spc="-10" dirty="0">
                <a:latin typeface="Lucida Sans Unicode"/>
                <a:cs typeface="Lucida Sans Unicode"/>
              </a:rPr>
              <a:t>)}</a:t>
            </a:r>
            <a:r>
              <a:rPr sz="1100" spc="-1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100">
              <a:latin typeface="Arial MT"/>
              <a:cs typeface="Arial MT"/>
            </a:endParaRPr>
          </a:p>
          <a:p>
            <a:pPr marL="62865" marR="43180">
              <a:lnSpc>
                <a:spcPct val="102600"/>
              </a:lnSpc>
            </a:pPr>
            <a:r>
              <a:rPr sz="1100" spc="-10" dirty="0">
                <a:latin typeface="Arial MT"/>
                <a:cs typeface="Arial MT"/>
              </a:rPr>
              <a:t>From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above,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conclude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900" baseline="64814" dirty="0">
                <a:latin typeface="Lucida Sans Unicode"/>
                <a:cs typeface="Lucida Sans Unicode"/>
              </a:rPr>
              <a:t>′</a:t>
            </a:r>
            <a:r>
              <a:rPr sz="900" spc="-135" baseline="648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.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to </a:t>
            </a:r>
            <a:r>
              <a:rPr sz="1100" dirty="0">
                <a:latin typeface="Arial MT"/>
                <a:cs typeface="Arial MT"/>
              </a:rPr>
              <a:t>determine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900" spc="-37" baseline="64814" dirty="0">
                <a:latin typeface="Lucida Sans Unicode"/>
                <a:cs typeface="Lucida Sans Unicode"/>
              </a:rPr>
              <a:t>′</a:t>
            </a:r>
            <a:endParaRPr sz="900" baseline="64814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388338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914448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2440558"/>
            <a:ext cx="76809" cy="7680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60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Example:</a:t>
            </a:r>
            <a:r>
              <a:rPr spc="265" dirty="0"/>
              <a:t> </a:t>
            </a:r>
            <a:r>
              <a:rPr dirty="0"/>
              <a:t>Generalized</a:t>
            </a:r>
            <a:r>
              <a:rPr spc="145" dirty="0"/>
              <a:t> </a:t>
            </a:r>
            <a:r>
              <a:rPr dirty="0"/>
              <a:t>Modus</a:t>
            </a:r>
            <a:r>
              <a:rPr spc="140" dirty="0"/>
              <a:t> </a:t>
            </a:r>
            <a:r>
              <a:rPr spc="-10" dirty="0"/>
              <a:t>Tollens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681672"/>
            <a:ext cx="76809" cy="7680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807195" y="641515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40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2" y="609763"/>
            <a:ext cx="316552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 MT"/>
                <a:cs typeface="Arial MT"/>
              </a:rPr>
              <a:t>We</a:t>
            </a:r>
            <a:r>
              <a:rPr sz="1100" b="1" spc="10" dirty="0">
                <a:latin typeface="Arial MT"/>
                <a:cs typeface="Arial MT"/>
              </a:rPr>
              <a:t> </a:t>
            </a:r>
            <a:r>
              <a:rPr sz="1100" b="1" dirty="0">
                <a:latin typeface="Arial MT"/>
                <a:cs typeface="Arial MT"/>
              </a:rPr>
              <a:t>first</a:t>
            </a:r>
            <a:r>
              <a:rPr sz="1100" b="1" spc="10" dirty="0">
                <a:latin typeface="Arial MT"/>
                <a:cs typeface="Arial MT"/>
              </a:rPr>
              <a:t> </a:t>
            </a:r>
            <a:r>
              <a:rPr sz="1100" b="1" spc="-10" dirty="0">
                <a:latin typeface="Arial MT"/>
                <a:cs typeface="Arial MT"/>
              </a:rPr>
              <a:t>calculate</a:t>
            </a:r>
            <a:r>
              <a:rPr sz="1100" b="1" spc="10" dirty="0">
                <a:latin typeface="Arial MT"/>
                <a:cs typeface="Arial MT"/>
              </a:rPr>
              <a:t> </a:t>
            </a:r>
            <a:r>
              <a:rPr sz="1100" b="1" i="1" dirty="0">
                <a:latin typeface="Arial"/>
                <a:cs typeface="Arial"/>
              </a:rPr>
              <a:t>R</a:t>
            </a:r>
            <a:r>
              <a:rPr sz="1100" b="1" dirty="0">
                <a:latin typeface="Lucida Sans Unicode"/>
                <a:cs typeface="Lucida Sans Unicode"/>
              </a:rPr>
              <a:t>(</a:t>
            </a:r>
            <a:r>
              <a:rPr sz="1100" b="1" i="1" dirty="0">
                <a:latin typeface="Arial"/>
                <a:cs typeface="Arial"/>
              </a:rPr>
              <a:t>x</a:t>
            </a:r>
            <a:r>
              <a:rPr sz="1100" b="1" i="1" dirty="0">
                <a:latin typeface="Verdana"/>
                <a:cs typeface="Verdana"/>
              </a:rPr>
              <a:t>,</a:t>
            </a:r>
            <a:r>
              <a:rPr sz="1100" b="1" i="1" spc="-195" dirty="0">
                <a:latin typeface="Verdana"/>
                <a:cs typeface="Verdana"/>
              </a:rPr>
              <a:t> </a:t>
            </a:r>
            <a:r>
              <a:rPr sz="1100" b="1" i="1" spc="-10" dirty="0">
                <a:latin typeface="Arial"/>
                <a:cs typeface="Arial"/>
              </a:rPr>
              <a:t>y</a:t>
            </a:r>
            <a:r>
              <a:rPr sz="1100" b="1" i="1" spc="-195" dirty="0">
                <a:latin typeface="Arial"/>
                <a:cs typeface="Arial"/>
              </a:rPr>
              <a:t> </a:t>
            </a:r>
            <a:r>
              <a:rPr sz="1100" b="1" spc="55" dirty="0">
                <a:latin typeface="Lucida Sans Unicode"/>
                <a:cs typeface="Lucida Sans Unicode"/>
              </a:rPr>
              <a:t>)</a:t>
            </a:r>
            <a:r>
              <a:rPr sz="1100" b="1" spc="-25" dirty="0">
                <a:latin typeface="Lucida Sans Unicode"/>
                <a:cs typeface="Lucida Sans Unicode"/>
              </a:rPr>
              <a:t> </a:t>
            </a:r>
            <a:r>
              <a:rPr sz="1100" b="1" dirty="0">
                <a:latin typeface="Lucida Sans Unicode"/>
                <a:cs typeface="Lucida Sans Unicode"/>
              </a:rPr>
              <a:t>=</a:t>
            </a:r>
            <a:r>
              <a:rPr sz="1100" b="1" spc="-30" dirty="0">
                <a:latin typeface="Lucida Sans Unicode"/>
                <a:cs typeface="Lucida Sans Unicode"/>
              </a:rPr>
              <a:t> </a:t>
            </a:r>
            <a:r>
              <a:rPr sz="1100" b="1" dirty="0">
                <a:latin typeface="Lucida Sans Unicode"/>
                <a:cs typeface="Lucida Sans Unicode"/>
              </a:rPr>
              <a:t>(</a:t>
            </a:r>
            <a:r>
              <a:rPr sz="1100" b="1" i="1" dirty="0">
                <a:latin typeface="Arial"/>
                <a:cs typeface="Arial"/>
              </a:rPr>
              <a:t>A</a:t>
            </a:r>
            <a:r>
              <a:rPr sz="1100" b="1" i="1" spc="-50" dirty="0">
                <a:latin typeface="Arial"/>
                <a:cs typeface="Arial"/>
              </a:rPr>
              <a:t> </a:t>
            </a:r>
            <a:r>
              <a:rPr sz="1100" b="1" spc="-35" dirty="0">
                <a:latin typeface="Lucida Sans Unicode"/>
                <a:cs typeface="Lucida Sans Unicode"/>
              </a:rPr>
              <a:t>×</a:t>
            </a:r>
            <a:r>
              <a:rPr sz="1100" b="1" spc="-95" dirty="0">
                <a:latin typeface="Lucida Sans Unicode"/>
                <a:cs typeface="Lucida Sans Unicode"/>
              </a:rPr>
              <a:t> </a:t>
            </a:r>
            <a:r>
              <a:rPr sz="1100" b="1" i="1" dirty="0">
                <a:latin typeface="Arial"/>
                <a:cs typeface="Arial"/>
              </a:rPr>
              <a:t>B</a:t>
            </a:r>
            <a:r>
              <a:rPr sz="1100" b="1" dirty="0">
                <a:latin typeface="Lucida Sans Unicode"/>
                <a:cs typeface="Lucida Sans Unicode"/>
              </a:rPr>
              <a:t>)</a:t>
            </a:r>
            <a:r>
              <a:rPr sz="1100" b="1" spc="-90" dirty="0">
                <a:latin typeface="Lucida Sans Unicode"/>
                <a:cs typeface="Lucida Sans Unicode"/>
              </a:rPr>
              <a:t> </a:t>
            </a:r>
            <a:r>
              <a:rPr sz="1100" b="1" spc="-155" dirty="0">
                <a:latin typeface="Lucida Sans Unicode"/>
                <a:cs typeface="Lucida Sans Unicode"/>
              </a:rPr>
              <a:t>∪</a:t>
            </a:r>
            <a:r>
              <a:rPr sz="1100" b="1" spc="-90" dirty="0">
                <a:latin typeface="Lucida Sans Unicode"/>
                <a:cs typeface="Lucida Sans Unicode"/>
              </a:rPr>
              <a:t> </a:t>
            </a:r>
            <a:r>
              <a:rPr sz="1100" b="1" dirty="0">
                <a:latin typeface="Lucida Sans Unicode"/>
                <a:cs typeface="Lucida Sans Unicode"/>
              </a:rPr>
              <a:t>(</a:t>
            </a:r>
            <a:r>
              <a:rPr sz="1100" b="1" i="1" dirty="0">
                <a:latin typeface="Arial"/>
                <a:cs typeface="Arial"/>
              </a:rPr>
              <a:t>A</a:t>
            </a:r>
            <a:r>
              <a:rPr sz="1100" b="1" i="1" spc="-55" dirty="0">
                <a:latin typeface="Arial"/>
                <a:cs typeface="Arial"/>
              </a:rPr>
              <a:t> </a:t>
            </a:r>
            <a:r>
              <a:rPr sz="1100" b="1" spc="-35" dirty="0">
                <a:latin typeface="Lucida Sans Unicode"/>
                <a:cs typeface="Lucida Sans Unicode"/>
              </a:rPr>
              <a:t>×</a:t>
            </a:r>
            <a:r>
              <a:rPr sz="1100" b="1" i="1" spc="-10" dirty="0">
                <a:latin typeface="Arial"/>
                <a:cs typeface="Arial"/>
              </a:rPr>
              <a:t>y</a:t>
            </a:r>
            <a:r>
              <a:rPr sz="1100" b="1" i="1" spc="-195" dirty="0">
                <a:latin typeface="Arial"/>
                <a:cs typeface="Arial"/>
              </a:rPr>
              <a:t> </a:t>
            </a:r>
            <a:r>
              <a:rPr sz="1100" b="1" spc="5" dirty="0">
                <a:latin typeface="Lucida Sans Unicode"/>
                <a:cs typeface="Lucida Sans Unicode"/>
              </a:rPr>
              <a:t>)</a:t>
            </a:r>
            <a:endParaRPr sz="1100" b="1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3556" y="855712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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3556" y="1105101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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32" y="1043145"/>
            <a:ext cx="782320" cy="283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715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ts val="1315"/>
              </a:lnSpc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280" dirty="0">
                <a:latin typeface="Lucida Sans Unicode"/>
                <a:cs typeface="Lucida Sans Unicode"/>
              </a:rPr>
              <a:t> </a:t>
            </a:r>
            <a:r>
              <a:rPr sz="800" i="1" spc="-50" dirty="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0479" y="814830"/>
            <a:ext cx="4883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56870" algn="l"/>
              </a:tabLst>
            </a:pPr>
            <a:r>
              <a:rPr sz="800" i="1" spc="-25" dirty="0">
                <a:latin typeface="Arial"/>
                <a:cs typeface="Arial"/>
              </a:rPr>
              <a:t>y</a:t>
            </a:r>
            <a:r>
              <a:rPr sz="900" spc="-37" baseline="-13888" dirty="0">
                <a:latin typeface="Arial MT"/>
                <a:cs typeface="Arial MT"/>
              </a:rPr>
              <a:t>1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800" i="1" spc="-25" dirty="0">
                <a:latin typeface="Arial"/>
                <a:cs typeface="Arial"/>
              </a:rPr>
              <a:t>y</a:t>
            </a:r>
            <a:r>
              <a:rPr sz="900" spc="-37" baseline="-13888" dirty="0">
                <a:latin typeface="Arial MT"/>
                <a:cs typeface="Arial MT"/>
              </a:rPr>
              <a:t>2</a:t>
            </a:r>
            <a:endParaRPr sz="900" baseline="-13888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7282" y="121521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6941" y="1133969"/>
            <a:ext cx="479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3685" algn="l"/>
              </a:tabLst>
            </a:pPr>
            <a:r>
              <a:rPr sz="1100" spc="-50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4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1272" y="961896"/>
            <a:ext cx="1068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50520" algn="l"/>
              </a:tabLst>
            </a:pPr>
            <a:r>
              <a:rPr sz="800" i="1" spc="-50" dirty="0">
                <a:latin typeface="Arial"/>
                <a:cs typeface="Arial"/>
              </a:rPr>
              <a:t>x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5</a:t>
            </a:r>
            <a:r>
              <a:rPr sz="1100" spc="11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5</a:t>
            </a:r>
            <a:r>
              <a:rPr sz="1100" spc="114" dirty="0">
                <a:latin typeface="Arial MT"/>
                <a:cs typeface="Arial MT"/>
              </a:rPr>
              <a:t> </a:t>
            </a:r>
            <a:r>
              <a:rPr sz="1650" spc="-637" baseline="42929" dirty="0">
                <a:latin typeface="Arial MT"/>
                <a:cs typeface="Arial MT"/>
              </a:rPr>
              <a:t></a:t>
            </a:r>
            <a:endParaRPr sz="1650" baseline="42929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4060" y="1105101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4832" y="1306041"/>
            <a:ext cx="2287905" cy="494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26670" algn="ctr">
              <a:lnSpc>
                <a:spcPct val="100000"/>
              </a:lnSpc>
              <a:spcBef>
                <a:spcPts val="90"/>
              </a:spcBef>
              <a:tabLst>
                <a:tab pos="312420" algn="l"/>
              </a:tabLst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13888" dirty="0">
                <a:latin typeface="Arial MT"/>
                <a:cs typeface="Arial MT"/>
              </a:rPr>
              <a:t>3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4</a:t>
            </a:r>
            <a:endParaRPr sz="11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1100" b="1" dirty="0">
                <a:latin typeface="Arial MT"/>
                <a:cs typeface="Arial MT"/>
              </a:rPr>
              <a:t>Next,</a:t>
            </a:r>
            <a:r>
              <a:rPr sz="1100" b="1" spc="-5" dirty="0">
                <a:latin typeface="Arial MT"/>
                <a:cs typeface="Arial MT"/>
              </a:rPr>
              <a:t> </a:t>
            </a:r>
            <a:r>
              <a:rPr sz="1100" b="1" dirty="0">
                <a:latin typeface="Arial MT"/>
                <a:cs typeface="Arial MT"/>
              </a:rPr>
              <a:t>we </a:t>
            </a:r>
            <a:r>
              <a:rPr sz="1100" b="1" spc="-10" dirty="0">
                <a:latin typeface="Arial MT"/>
                <a:cs typeface="Arial MT"/>
              </a:rPr>
              <a:t>calculate</a:t>
            </a:r>
            <a:r>
              <a:rPr sz="1100" b="1" spc="-5" dirty="0">
                <a:latin typeface="Arial MT"/>
                <a:cs typeface="Arial MT"/>
              </a:rPr>
              <a:t> </a:t>
            </a:r>
            <a:r>
              <a:rPr sz="1100" b="1" i="1" dirty="0">
                <a:latin typeface="Arial"/>
                <a:cs typeface="Arial"/>
              </a:rPr>
              <a:t>A</a:t>
            </a:r>
            <a:r>
              <a:rPr sz="900" b="1" baseline="64814" dirty="0">
                <a:latin typeface="Lucida Sans Unicode"/>
                <a:cs typeface="Lucida Sans Unicode"/>
              </a:rPr>
              <a:t>′</a:t>
            </a:r>
            <a:r>
              <a:rPr sz="900" b="1" spc="315" baseline="64814" dirty="0">
                <a:latin typeface="Lucida Sans Unicode"/>
                <a:cs typeface="Lucida Sans Unicode"/>
              </a:rPr>
              <a:t> </a:t>
            </a:r>
            <a:r>
              <a:rPr sz="1100" b="1" dirty="0">
                <a:latin typeface="Lucida Sans Unicode"/>
                <a:cs typeface="Lucida Sans Unicode"/>
              </a:rPr>
              <a:t>=</a:t>
            </a:r>
            <a:r>
              <a:rPr sz="1100" b="1" spc="-45" dirty="0">
                <a:latin typeface="Lucida Sans Unicode"/>
                <a:cs typeface="Lucida Sans Unicode"/>
              </a:rPr>
              <a:t> </a:t>
            </a:r>
            <a:r>
              <a:rPr sz="1100" b="1" i="1" dirty="0">
                <a:latin typeface="Arial"/>
                <a:cs typeface="Arial"/>
              </a:rPr>
              <a:t>B</a:t>
            </a:r>
            <a:r>
              <a:rPr sz="900" b="1" baseline="64814" dirty="0">
                <a:latin typeface="Lucida Sans Unicode"/>
                <a:cs typeface="Lucida Sans Unicode"/>
              </a:rPr>
              <a:t>′</a:t>
            </a:r>
            <a:r>
              <a:rPr sz="900" b="1" spc="225" baseline="64814" dirty="0">
                <a:latin typeface="Lucida Sans Unicode"/>
                <a:cs typeface="Lucida Sans Unicode"/>
              </a:rPr>
              <a:t> </a:t>
            </a:r>
            <a:r>
              <a:rPr sz="1100" b="1" spc="-75" dirty="0">
                <a:latin typeface="Lucida Sans Unicode"/>
                <a:cs typeface="Lucida Sans Unicode"/>
              </a:rPr>
              <a:t>◦</a:t>
            </a:r>
            <a:r>
              <a:rPr sz="1100" b="1" spc="-105" dirty="0">
                <a:latin typeface="Lucida Sans Unicode"/>
                <a:cs typeface="Lucida Sans Unicode"/>
              </a:rPr>
              <a:t> </a:t>
            </a:r>
            <a:r>
              <a:rPr sz="1100" b="1" i="1" dirty="0">
                <a:latin typeface="Arial"/>
                <a:cs typeface="Arial"/>
              </a:rPr>
              <a:t>R</a:t>
            </a:r>
            <a:r>
              <a:rPr sz="1100" b="1" dirty="0">
                <a:latin typeface="Lucida Sans Unicode"/>
                <a:cs typeface="Lucida Sans Unicode"/>
              </a:rPr>
              <a:t>(</a:t>
            </a:r>
            <a:r>
              <a:rPr sz="1100" b="1" i="1" dirty="0">
                <a:latin typeface="Arial"/>
                <a:cs typeface="Arial"/>
              </a:rPr>
              <a:t>x</a:t>
            </a:r>
            <a:r>
              <a:rPr sz="1100" b="1" i="1" dirty="0">
                <a:latin typeface="Verdana"/>
                <a:cs typeface="Verdana"/>
              </a:rPr>
              <a:t>,</a:t>
            </a:r>
            <a:r>
              <a:rPr sz="1100" b="1" i="1" spc="-204" dirty="0">
                <a:latin typeface="Verdana"/>
                <a:cs typeface="Verdana"/>
              </a:rPr>
              <a:t> </a:t>
            </a:r>
            <a:r>
              <a:rPr sz="1100" b="1" i="1" spc="-10" dirty="0">
                <a:latin typeface="Arial"/>
                <a:cs typeface="Arial"/>
              </a:rPr>
              <a:t>y</a:t>
            </a:r>
            <a:r>
              <a:rPr sz="1100" b="1" i="1" spc="-200" dirty="0">
                <a:latin typeface="Arial"/>
                <a:cs typeface="Arial"/>
              </a:rPr>
              <a:t> </a:t>
            </a:r>
            <a:r>
              <a:rPr sz="1100" b="1" spc="5" dirty="0">
                <a:latin typeface="Lucida Sans Unicode"/>
                <a:cs typeface="Lucida Sans Unicode"/>
              </a:rPr>
              <a:t>)</a:t>
            </a:r>
            <a:endParaRPr sz="1100" b="1" dirty="0">
              <a:latin typeface="Lucida Sans Unicode"/>
              <a:cs typeface="Lucida Sans Unicode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680362"/>
            <a:ext cx="76809" cy="7680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95350" y="2109513"/>
            <a:ext cx="533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Lucida Sans Unicode"/>
                <a:cs typeface="Lucida Sans Unicode"/>
              </a:rPr>
              <a:t>′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2932" y="2132874"/>
            <a:ext cx="593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28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38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9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0483" y="2020657"/>
            <a:ext cx="652780" cy="1917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581660" algn="l"/>
              </a:tabLst>
            </a:pPr>
            <a:r>
              <a:rPr sz="1100" dirty="0">
                <a:latin typeface="Arial MT"/>
                <a:cs typeface="Arial MT"/>
              </a:rPr>
              <a:t>	 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450" y="1854402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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72450" y="2103791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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66176" y="204183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15567" y="1960586"/>
            <a:ext cx="4152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5120" algn="l"/>
              </a:tabLst>
            </a:pPr>
            <a:r>
              <a:rPr sz="800" i="1" spc="-50" dirty="0">
                <a:latin typeface="Arial"/>
                <a:cs typeface="Arial"/>
              </a:rPr>
              <a:t>x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23973" y="1794816"/>
            <a:ext cx="592455" cy="35750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244"/>
              </a:spcBef>
              <a:tabLst>
                <a:tab pos="382270" algn="l"/>
              </a:tabLst>
            </a:pPr>
            <a:r>
              <a:rPr sz="800" i="1" spc="-25" dirty="0">
                <a:latin typeface="Arial"/>
                <a:cs typeface="Arial"/>
              </a:rPr>
              <a:t>y</a:t>
            </a:r>
            <a:r>
              <a:rPr sz="900" spc="-37" baseline="-13888" dirty="0">
                <a:latin typeface="Arial MT"/>
                <a:cs typeface="Arial MT"/>
              </a:rPr>
              <a:t>1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800" i="1" spc="-25" dirty="0">
                <a:latin typeface="Arial"/>
                <a:cs typeface="Arial"/>
              </a:rPr>
              <a:t>y</a:t>
            </a:r>
            <a:r>
              <a:rPr sz="900" spc="-37" baseline="-13888" dirty="0">
                <a:latin typeface="Arial MT"/>
                <a:cs typeface="Arial MT"/>
              </a:rPr>
              <a:t>2</a:t>
            </a:r>
            <a:endParaRPr sz="900" baseline="-13888">
              <a:latin typeface="Arial MT"/>
              <a:cs typeface="Arial MT"/>
            </a:endParaRPr>
          </a:p>
          <a:p>
            <a:pPr marL="93345">
              <a:lnSpc>
                <a:spcPct val="100000"/>
              </a:lnSpc>
              <a:spcBef>
                <a:spcPts val="190"/>
              </a:spcBef>
            </a:pP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5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5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97260" y="2132874"/>
            <a:ext cx="4946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7</a:t>
            </a:r>
            <a:r>
              <a:rPr sz="1100" spc="28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◦</a:t>
            </a:r>
            <a:r>
              <a:rPr sz="1100" spc="110" dirty="0">
                <a:latin typeface="Lucida Sans Unicode"/>
                <a:cs typeface="Lucida Sans Unicode"/>
              </a:rPr>
              <a:t> </a:t>
            </a:r>
            <a:r>
              <a:rPr sz="800" i="1" spc="-50" dirty="0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66176" y="221390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02954" y="1854402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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02954" y="2103791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80042" y="2020657"/>
            <a:ext cx="831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 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85835" y="2132874"/>
            <a:ext cx="17081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3685" algn="l"/>
                <a:tab pos="660400" algn="l"/>
              </a:tabLst>
            </a:pPr>
            <a:r>
              <a:rPr sz="1100" spc="-50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4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3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5</a:t>
            </a:r>
            <a:r>
              <a:rPr sz="1100" spc="14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9</a:t>
            </a:r>
            <a:r>
              <a:rPr sz="1100" spc="14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6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68458" y="2020657"/>
            <a:ext cx="831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 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4832" y="2304731"/>
            <a:ext cx="2454275" cy="666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63320">
              <a:lnSpc>
                <a:spcPct val="100000"/>
              </a:lnSpc>
              <a:spcBef>
                <a:spcPts val="90"/>
              </a:spcBef>
              <a:tabLst>
                <a:tab pos="1475740" algn="l"/>
              </a:tabLst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13888" dirty="0">
                <a:latin typeface="Arial MT"/>
                <a:cs typeface="Arial MT"/>
              </a:rPr>
              <a:t>3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Verdana"/>
                <a:cs typeface="Verdana"/>
              </a:rPr>
              <a:t>.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spc="130" dirty="0">
                <a:latin typeface="Arial MT"/>
                <a:cs typeface="Arial MT"/>
              </a:rPr>
              <a:t> 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4</a:t>
            </a:r>
            <a:endParaRPr sz="11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1060"/>
              </a:spcBef>
            </a:pPr>
            <a:r>
              <a:rPr sz="1100" spc="-10" dirty="0">
                <a:latin typeface="Arial MT"/>
                <a:cs typeface="Arial MT"/>
              </a:rPr>
              <a:t>Hence,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calculate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8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900" baseline="64814" dirty="0">
                <a:latin typeface="Lucida Sans Unicode"/>
                <a:cs typeface="Lucida Sans Unicode"/>
              </a:rPr>
              <a:t>′</a:t>
            </a:r>
            <a:r>
              <a:rPr sz="900" spc="284" baseline="64814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 MT"/>
                <a:cs typeface="Arial MT"/>
              </a:rPr>
              <a:t>where</a:t>
            </a:r>
            <a:endParaRPr sz="11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900" baseline="64814" dirty="0">
                <a:latin typeface="Lucida Sans Unicode"/>
                <a:cs typeface="Lucida Sans Unicode"/>
              </a:rPr>
              <a:t>′</a:t>
            </a:r>
            <a:r>
              <a:rPr sz="900" spc="359" baseline="648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[(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spc="-30" baseline="-13888" dirty="0">
                <a:latin typeface="Arial MT"/>
                <a:cs typeface="Arial MT"/>
              </a:rPr>
              <a:t>1</a:t>
            </a:r>
            <a:r>
              <a:rPr sz="1100" i="1" spc="-20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5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2</a:t>
            </a:r>
            <a:r>
              <a:rPr sz="1100" i="1" spc="-10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9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3</a:t>
            </a:r>
            <a:r>
              <a:rPr sz="1100" i="1" spc="-10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6</a:t>
            </a:r>
            <a:r>
              <a:rPr sz="1100" spc="-20" dirty="0">
                <a:latin typeface="Lucida Sans Unicode"/>
                <a:cs typeface="Lucida Sans Unicode"/>
              </a:rPr>
              <a:t>)]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2679052"/>
            <a:ext cx="76809" cy="76809"/>
          </a:xfrm>
          <a:prstGeom prst="rect">
            <a:avLst/>
          </a:prstGeom>
        </p:spPr>
      </p:pic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61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Practice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422234"/>
            <a:ext cx="76809" cy="768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740268"/>
            <a:ext cx="76809" cy="768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714272"/>
            <a:ext cx="3890010" cy="20624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Apply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GMP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deduce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Rotation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quite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slow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00" dirty="0">
                <a:latin typeface="Arial MT"/>
                <a:cs typeface="Arial MT"/>
              </a:rPr>
              <a:t>Given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289560" marR="954405">
              <a:lnSpc>
                <a:spcPct val="189700"/>
              </a:lnSpc>
              <a:spcBef>
                <a:spcPts val="300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temperature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High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rotation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Slow. </a:t>
            </a:r>
            <a:r>
              <a:rPr sz="1100" spc="-10" dirty="0">
                <a:latin typeface="Arial MT"/>
                <a:cs typeface="Arial MT"/>
              </a:rPr>
              <a:t>temperature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Very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High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spc="-20" dirty="0">
                <a:latin typeface="Arial MT"/>
                <a:cs typeface="Arial MT"/>
              </a:rPr>
              <a:t>Let,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6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dirty="0">
                <a:latin typeface="Arial MT"/>
                <a:cs typeface="Arial MT"/>
              </a:rPr>
              <a:t>30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spc="-45" dirty="0">
                <a:latin typeface="Arial MT"/>
                <a:cs typeface="Arial MT"/>
              </a:rPr>
              <a:t>40</a:t>
            </a:r>
            <a:r>
              <a:rPr sz="1100" i="1" spc="-45" dirty="0">
                <a:latin typeface="Verdana"/>
                <a:cs typeface="Verdana"/>
              </a:rPr>
              <a:t>,</a:t>
            </a:r>
            <a:r>
              <a:rPr sz="1100" i="1" spc="-195" dirty="0">
                <a:latin typeface="Verdana"/>
                <a:cs typeface="Verdana"/>
              </a:rPr>
              <a:t> </a:t>
            </a:r>
            <a:r>
              <a:rPr sz="1100" spc="-45" dirty="0">
                <a:latin typeface="Arial MT"/>
                <a:cs typeface="Arial MT"/>
              </a:rPr>
              <a:t>50</a:t>
            </a:r>
            <a:r>
              <a:rPr sz="1100" i="1" spc="-45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spc="-45" dirty="0">
                <a:latin typeface="Arial MT"/>
                <a:cs typeface="Arial MT"/>
              </a:rPr>
              <a:t>60</a:t>
            </a:r>
            <a:r>
              <a:rPr sz="1100" i="1" spc="-45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spc="-45" dirty="0">
                <a:latin typeface="Arial MT"/>
                <a:cs typeface="Arial MT"/>
              </a:rPr>
              <a:t>70</a:t>
            </a:r>
            <a:r>
              <a:rPr sz="1100" i="1" spc="-45" dirty="0">
                <a:latin typeface="Verdana"/>
                <a:cs typeface="Verdana"/>
              </a:rPr>
              <a:t>,</a:t>
            </a:r>
            <a:r>
              <a:rPr sz="1100" i="1" spc="-195" dirty="0">
                <a:latin typeface="Verdana"/>
                <a:cs typeface="Verdana"/>
              </a:rPr>
              <a:t> </a:t>
            </a:r>
            <a:r>
              <a:rPr sz="1100" spc="-45" dirty="0">
                <a:latin typeface="Arial MT"/>
                <a:cs typeface="Arial MT"/>
              </a:rPr>
              <a:t>80</a:t>
            </a:r>
            <a:r>
              <a:rPr sz="1100" i="1" spc="-45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spc="-45" dirty="0">
                <a:latin typeface="Arial MT"/>
                <a:cs typeface="Arial MT"/>
              </a:rPr>
              <a:t>90</a:t>
            </a:r>
            <a:r>
              <a:rPr sz="1100" i="1" spc="-45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dirty="0">
                <a:latin typeface="Arial MT"/>
                <a:cs typeface="Arial MT"/>
              </a:rPr>
              <a:t>100</a:t>
            </a:r>
            <a:r>
              <a:rPr sz="1100" dirty="0">
                <a:latin typeface="Lucida Sans Unicode"/>
                <a:cs typeface="Lucida Sans Unicode"/>
              </a:rPr>
              <a:t>}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temperatures.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3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dirty="0">
                <a:latin typeface="Arial MT"/>
                <a:cs typeface="Arial MT"/>
              </a:rPr>
              <a:t>10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45" dirty="0">
                <a:latin typeface="Arial MT"/>
                <a:cs typeface="Arial MT"/>
              </a:rPr>
              <a:t>20</a:t>
            </a:r>
            <a:r>
              <a:rPr sz="1100" i="1" spc="-4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45" dirty="0">
                <a:latin typeface="Arial MT"/>
                <a:cs typeface="Arial MT"/>
              </a:rPr>
              <a:t>30</a:t>
            </a:r>
            <a:r>
              <a:rPr sz="1100" i="1" spc="-4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45" dirty="0">
                <a:latin typeface="Arial MT"/>
                <a:cs typeface="Arial MT"/>
              </a:rPr>
              <a:t>40</a:t>
            </a:r>
            <a:r>
              <a:rPr sz="1100" i="1" spc="-4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-45" dirty="0">
                <a:latin typeface="Arial MT"/>
                <a:cs typeface="Arial MT"/>
              </a:rPr>
              <a:t>50</a:t>
            </a:r>
            <a:r>
              <a:rPr sz="1100" i="1" spc="-4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spc="50" dirty="0">
                <a:latin typeface="Arial MT"/>
                <a:cs typeface="Arial MT"/>
              </a:rPr>
              <a:t>60</a:t>
            </a:r>
            <a:r>
              <a:rPr sz="1100" spc="50" dirty="0">
                <a:latin typeface="Lucida Sans Unicode"/>
                <a:cs typeface="Lucida Sans Unicode"/>
              </a:rPr>
              <a:t>}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rotations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per </a:t>
            </a:r>
            <a:r>
              <a:rPr sz="1100" spc="-10" dirty="0">
                <a:latin typeface="Arial MT"/>
                <a:cs typeface="Arial MT"/>
              </a:rPr>
              <a:t>minute.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62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376960"/>
            <a:ext cx="4233545" cy="14846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High(H),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Very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High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(VH),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Slow(S)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Quite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Slow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(QS)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given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below.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00" i="1" dirty="0">
                <a:latin typeface="Arial"/>
                <a:cs typeface="Arial"/>
              </a:rPr>
              <a:t>H</a:t>
            </a:r>
            <a:r>
              <a:rPr sz="1100" i="1" spc="114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{(</a:t>
            </a:r>
            <a:r>
              <a:rPr sz="1100" dirty="0">
                <a:latin typeface="Arial MT"/>
                <a:cs typeface="Arial MT"/>
              </a:rPr>
              <a:t>70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25" dirty="0">
                <a:latin typeface="Arial MT"/>
                <a:cs typeface="Arial MT"/>
              </a:rPr>
              <a:t>1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(</a:t>
            </a:r>
            <a:r>
              <a:rPr sz="1100" spc="-20" dirty="0">
                <a:latin typeface="Arial MT"/>
                <a:cs typeface="Arial MT"/>
              </a:rPr>
              <a:t>80</a:t>
            </a:r>
            <a:r>
              <a:rPr sz="1100" i="1" spc="-20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25" dirty="0">
                <a:latin typeface="Arial MT"/>
                <a:cs typeface="Arial MT"/>
              </a:rPr>
              <a:t>1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(</a:t>
            </a:r>
            <a:r>
              <a:rPr sz="1100" spc="-20" dirty="0">
                <a:latin typeface="Arial MT"/>
                <a:cs typeface="Arial MT"/>
              </a:rPr>
              <a:t>90</a:t>
            </a:r>
            <a:r>
              <a:rPr sz="1100" i="1" spc="-20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3</a:t>
            </a:r>
            <a:r>
              <a:rPr sz="1100" spc="-20" dirty="0">
                <a:latin typeface="Lucida Sans Unicode"/>
                <a:cs typeface="Lucida Sans Unicode"/>
              </a:rPr>
              <a:t>)}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00" i="1" dirty="0">
                <a:latin typeface="Arial"/>
                <a:cs typeface="Arial"/>
              </a:rPr>
              <a:t>VH</a:t>
            </a:r>
            <a:r>
              <a:rPr sz="1100" i="1" spc="12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{(</a:t>
            </a:r>
            <a:r>
              <a:rPr sz="1100" dirty="0">
                <a:latin typeface="Arial MT"/>
                <a:cs typeface="Arial MT"/>
              </a:rPr>
              <a:t>90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9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(</a:t>
            </a:r>
            <a:r>
              <a:rPr sz="1100" spc="-20" dirty="0">
                <a:latin typeface="Arial MT"/>
                <a:cs typeface="Arial MT"/>
              </a:rPr>
              <a:t>100</a:t>
            </a:r>
            <a:r>
              <a:rPr sz="1100" i="1" spc="-20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50" dirty="0">
                <a:latin typeface="Arial MT"/>
                <a:cs typeface="Arial MT"/>
              </a:rPr>
              <a:t>1</a:t>
            </a:r>
            <a:r>
              <a:rPr sz="1100" spc="50" dirty="0">
                <a:latin typeface="Lucida Sans Unicode"/>
                <a:cs typeface="Lucida Sans Unicode"/>
              </a:rPr>
              <a:t>)}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00" i="1" dirty="0">
                <a:latin typeface="Arial"/>
                <a:cs typeface="Arial"/>
              </a:rPr>
              <a:t>S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{(</a:t>
            </a:r>
            <a:r>
              <a:rPr sz="1100" dirty="0">
                <a:latin typeface="Arial MT"/>
                <a:cs typeface="Arial MT"/>
              </a:rPr>
              <a:t>30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8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(</a:t>
            </a:r>
            <a:r>
              <a:rPr sz="1100" spc="-20" dirty="0">
                <a:latin typeface="Arial MT"/>
                <a:cs typeface="Arial MT"/>
              </a:rPr>
              <a:t>40</a:t>
            </a:r>
            <a:r>
              <a:rPr sz="1100" i="1" spc="-20" dirty="0">
                <a:latin typeface="Verdana"/>
                <a:cs typeface="Verdana"/>
              </a:rPr>
              <a:t>,</a:t>
            </a:r>
            <a:r>
              <a:rPr sz="1100" i="1" spc="-175" dirty="0">
                <a:latin typeface="Verdana"/>
                <a:cs typeface="Verdana"/>
              </a:rPr>
              <a:t> </a:t>
            </a:r>
            <a:r>
              <a:rPr sz="1100" spc="-40" dirty="0">
                <a:latin typeface="Arial MT"/>
                <a:cs typeface="Arial MT"/>
              </a:rPr>
              <a:t>1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(</a:t>
            </a:r>
            <a:r>
              <a:rPr sz="1100" spc="-20" dirty="0">
                <a:latin typeface="Arial MT"/>
                <a:cs typeface="Arial MT"/>
              </a:rPr>
              <a:t>50</a:t>
            </a:r>
            <a:r>
              <a:rPr sz="1100" i="1" spc="-20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6</a:t>
            </a:r>
            <a:r>
              <a:rPr sz="1100" spc="-20" dirty="0">
                <a:latin typeface="Lucida Sans Unicode"/>
                <a:cs typeface="Lucida Sans Unicode"/>
              </a:rPr>
              <a:t>)}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00" i="1" dirty="0">
                <a:latin typeface="Arial"/>
                <a:cs typeface="Arial"/>
              </a:rPr>
              <a:t>QS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{(</a:t>
            </a:r>
            <a:r>
              <a:rPr sz="1100" dirty="0">
                <a:latin typeface="Arial MT"/>
                <a:cs typeface="Arial MT"/>
              </a:rPr>
              <a:t>10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25" dirty="0">
                <a:latin typeface="Arial MT"/>
                <a:cs typeface="Arial MT"/>
              </a:rPr>
              <a:t>1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(</a:t>
            </a:r>
            <a:r>
              <a:rPr sz="1100" spc="-20" dirty="0">
                <a:latin typeface="Arial MT"/>
                <a:cs typeface="Arial MT"/>
              </a:rPr>
              <a:t>20</a:t>
            </a:r>
            <a:r>
              <a:rPr sz="1100" i="1" spc="-20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8</a:t>
            </a:r>
            <a:r>
              <a:rPr sz="1100" spc="-20" dirty="0">
                <a:latin typeface="Lucida Sans Unicode"/>
                <a:cs typeface="Lucida Sans Unicode"/>
              </a:rPr>
              <a:t>)}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2018538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201753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12897" y="2325611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>
                <a:moveTo>
                  <a:pt x="0" y="0"/>
                </a:moveTo>
                <a:lnTo>
                  <a:pt x="11069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2932" y="1981592"/>
            <a:ext cx="2893695" cy="504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temperature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High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rotation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Slow.</a:t>
            </a:r>
            <a:endParaRPr sz="1100">
              <a:latin typeface="Arial MT"/>
              <a:cs typeface="Arial MT"/>
            </a:endParaRPr>
          </a:p>
          <a:p>
            <a:pPr marL="1323340">
              <a:lnSpc>
                <a:spcPct val="100000"/>
              </a:lnSpc>
              <a:spcBef>
                <a:spcPts val="1140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6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H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H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i="1" spc="-145" dirty="0">
                <a:latin typeface="Arial"/>
                <a:cs typeface="Arial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2643073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106" y="264207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932" y="2606127"/>
            <a:ext cx="1549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temperature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Very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High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44" y="2918395"/>
            <a:ext cx="435292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Thus,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deduce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”rotation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Quite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Slow”,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make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composition </a:t>
            </a:r>
            <a:r>
              <a:rPr sz="1100" dirty="0">
                <a:latin typeface="Arial MT"/>
                <a:cs typeface="Arial MT"/>
              </a:rPr>
              <a:t>rule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QS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VH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◦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63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Composition</a:t>
            </a:r>
            <a:r>
              <a:rPr spc="80" dirty="0"/>
              <a:t> </a:t>
            </a:r>
            <a:r>
              <a:rPr dirty="0"/>
              <a:t>of</a:t>
            </a:r>
            <a:r>
              <a:rPr spc="80" dirty="0"/>
              <a:t> </a:t>
            </a:r>
            <a:r>
              <a:rPr dirty="0"/>
              <a:t>two</a:t>
            </a:r>
            <a:r>
              <a:rPr spc="80" dirty="0"/>
              <a:t> </a:t>
            </a:r>
            <a:r>
              <a:rPr dirty="0"/>
              <a:t>crisp</a:t>
            </a:r>
            <a:r>
              <a:rPr spc="80" dirty="0"/>
              <a:t> </a:t>
            </a:r>
            <a:r>
              <a:rPr spc="-10" dirty="0"/>
              <a:t>relations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8348" rIns="0" bIns="0" rtlCol="0">
            <a:spAutoFit/>
          </a:bodyPr>
          <a:lstStyle/>
          <a:p>
            <a:pPr marL="50800" marR="159385">
              <a:lnSpc>
                <a:spcPct val="102600"/>
              </a:lnSpc>
              <a:spcBef>
                <a:spcPts val="55"/>
              </a:spcBef>
            </a:pPr>
            <a:r>
              <a:rPr dirty="0"/>
              <a:t>Given</a:t>
            </a:r>
            <a:r>
              <a:rPr spc="-50" dirty="0"/>
              <a:t> </a:t>
            </a:r>
            <a:r>
              <a:rPr i="1" dirty="0">
                <a:latin typeface="Arial"/>
                <a:cs typeface="Arial"/>
              </a:rPr>
              <a:t>R</a:t>
            </a:r>
            <a:r>
              <a:rPr i="1" spc="25" dirty="0">
                <a:latin typeface="Arial"/>
                <a:cs typeface="Arial"/>
              </a:rPr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relation</a:t>
            </a:r>
            <a:r>
              <a:rPr spc="-25" dirty="0"/>
              <a:t> </a:t>
            </a:r>
            <a:r>
              <a:rPr dirty="0"/>
              <a:t>on</a:t>
            </a:r>
            <a:r>
              <a:rPr spc="-20" dirty="0"/>
              <a:t> </a:t>
            </a:r>
            <a:r>
              <a:rPr i="1" spc="-20" dirty="0">
                <a:latin typeface="Arial"/>
                <a:cs typeface="Arial"/>
              </a:rPr>
              <a:t>X</a:t>
            </a:r>
            <a:r>
              <a:rPr i="1" spc="-175" dirty="0">
                <a:latin typeface="Arial"/>
                <a:cs typeface="Arial"/>
              </a:rPr>
              <a:t> </a:t>
            </a:r>
            <a:r>
              <a:rPr dirty="0"/>
              <a:t>,</a:t>
            </a:r>
            <a:r>
              <a:rPr i="1" dirty="0">
                <a:latin typeface="Arial"/>
                <a:cs typeface="Arial"/>
              </a:rPr>
              <a:t>Y</a:t>
            </a:r>
            <a:r>
              <a:rPr i="1" spc="114" dirty="0">
                <a:latin typeface="Arial"/>
                <a:cs typeface="Arial"/>
              </a:rPr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i="1" dirty="0">
                <a:latin typeface="Arial"/>
                <a:cs typeface="Arial"/>
              </a:rPr>
              <a:t>S</a:t>
            </a:r>
            <a:r>
              <a:rPr i="1" spc="25" dirty="0">
                <a:latin typeface="Arial"/>
                <a:cs typeface="Arial"/>
              </a:rPr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another</a:t>
            </a:r>
            <a:r>
              <a:rPr spc="-20" dirty="0"/>
              <a:t> </a:t>
            </a:r>
            <a:r>
              <a:rPr dirty="0"/>
              <a:t>relation</a:t>
            </a:r>
            <a:r>
              <a:rPr spc="-25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i="1" spc="-20" dirty="0">
                <a:latin typeface="Arial"/>
                <a:cs typeface="Arial"/>
              </a:rPr>
              <a:t>Y</a:t>
            </a:r>
            <a:r>
              <a:rPr i="1" spc="-155" dirty="0">
                <a:latin typeface="Arial"/>
                <a:cs typeface="Arial"/>
              </a:rPr>
              <a:t> </a:t>
            </a:r>
            <a:r>
              <a:rPr spc="-10" dirty="0"/>
              <a:t>,</a:t>
            </a:r>
            <a:r>
              <a:rPr i="1" spc="-10" dirty="0">
                <a:latin typeface="Arial"/>
                <a:cs typeface="Arial"/>
              </a:rPr>
              <a:t>Z</a:t>
            </a:r>
            <a:r>
              <a:rPr i="1" spc="-165" dirty="0">
                <a:latin typeface="Arial"/>
                <a:cs typeface="Arial"/>
              </a:rPr>
              <a:t> </a:t>
            </a:r>
            <a:r>
              <a:rPr spc="-50" dirty="0"/>
              <a:t>. </a:t>
            </a:r>
            <a:r>
              <a:rPr dirty="0"/>
              <a:t>Then</a:t>
            </a:r>
            <a:r>
              <a:rPr spc="-50" dirty="0"/>
              <a:t> </a:t>
            </a:r>
            <a:r>
              <a:rPr i="1" dirty="0">
                <a:latin typeface="Arial"/>
                <a:cs typeface="Arial"/>
              </a:rPr>
              <a:t>R</a:t>
            </a:r>
            <a:r>
              <a:rPr i="1" spc="-35" dirty="0">
                <a:latin typeface="Arial"/>
                <a:cs typeface="Arial"/>
              </a:rPr>
              <a:t> </a:t>
            </a:r>
            <a:r>
              <a:rPr spc="-75" dirty="0">
                <a:latin typeface="Lucida Sans Unicode"/>
                <a:cs typeface="Lucida Sans Unicode"/>
              </a:rPr>
              <a:t>◦</a:t>
            </a:r>
            <a:r>
              <a:rPr spc="-110" dirty="0">
                <a:latin typeface="Lucida Sans Unicode"/>
                <a:cs typeface="Lucida Sans Unicode"/>
              </a:rPr>
              <a:t> </a:t>
            </a:r>
            <a:r>
              <a:rPr i="1" dirty="0">
                <a:latin typeface="Arial"/>
                <a:cs typeface="Arial"/>
              </a:rPr>
              <a:t>S</a:t>
            </a:r>
            <a:r>
              <a:rPr i="1" spc="20" dirty="0">
                <a:latin typeface="Arial"/>
                <a:cs typeface="Arial"/>
              </a:rPr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called</a:t>
            </a:r>
            <a:r>
              <a:rPr spc="-2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composition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relation</a:t>
            </a:r>
            <a:r>
              <a:rPr spc="-25" dirty="0"/>
              <a:t> </a:t>
            </a:r>
            <a:r>
              <a:rPr dirty="0"/>
              <a:t>on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X</a:t>
            </a:r>
            <a:r>
              <a:rPr i="1" spc="95" dirty="0">
                <a:latin typeface="Arial"/>
                <a:cs typeface="Arial"/>
              </a:rPr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i="1" dirty="0">
                <a:latin typeface="Arial"/>
                <a:cs typeface="Arial"/>
              </a:rPr>
              <a:t>Z</a:t>
            </a:r>
            <a:r>
              <a:rPr i="1" spc="100" dirty="0">
                <a:latin typeface="Arial"/>
                <a:cs typeface="Arial"/>
              </a:rPr>
              <a:t> </a:t>
            </a:r>
            <a:r>
              <a:rPr dirty="0"/>
              <a:t>which</a:t>
            </a:r>
            <a:r>
              <a:rPr spc="-30" dirty="0"/>
              <a:t> </a:t>
            </a:r>
            <a:r>
              <a:rPr spc="-25" dirty="0"/>
              <a:t>is </a:t>
            </a:r>
            <a:r>
              <a:rPr dirty="0"/>
              <a:t>defined</a:t>
            </a:r>
            <a:r>
              <a:rPr spc="-30" dirty="0"/>
              <a:t> </a:t>
            </a:r>
            <a:r>
              <a:rPr dirty="0"/>
              <a:t>as</a:t>
            </a:r>
            <a:r>
              <a:rPr spc="-30" dirty="0"/>
              <a:t> </a:t>
            </a:r>
            <a:r>
              <a:rPr spc="-10" dirty="0"/>
              <a:t>follows.</a:t>
            </a:r>
          </a:p>
          <a:p>
            <a:pPr marL="133350" algn="ctr">
              <a:lnSpc>
                <a:spcPct val="100000"/>
              </a:lnSpc>
              <a:spcBef>
                <a:spcPts val="1230"/>
              </a:spcBef>
            </a:pPr>
            <a:r>
              <a:rPr i="1" dirty="0">
                <a:latin typeface="Arial"/>
                <a:cs typeface="Arial"/>
              </a:rPr>
              <a:t>R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spc="-75" dirty="0">
                <a:latin typeface="Lucida Sans Unicode"/>
                <a:cs typeface="Lucida Sans Unicode"/>
              </a:rPr>
              <a:t>◦</a:t>
            </a:r>
            <a:r>
              <a:rPr spc="-105" dirty="0">
                <a:latin typeface="Lucida Sans Unicode"/>
                <a:cs typeface="Lucida Sans Unicode"/>
              </a:rPr>
              <a:t> </a:t>
            </a:r>
            <a:r>
              <a:rPr i="1" dirty="0">
                <a:latin typeface="Arial"/>
                <a:cs typeface="Arial"/>
              </a:rPr>
              <a:t>S</a:t>
            </a:r>
            <a:r>
              <a:rPr i="1" spc="50" dirty="0">
                <a:latin typeface="Arial"/>
                <a:cs typeface="Arial"/>
              </a:rPr>
              <a:t> </a:t>
            </a:r>
            <a:r>
              <a:rPr dirty="0">
                <a:latin typeface="Lucida Sans Unicode"/>
                <a:cs typeface="Lucida Sans Unicode"/>
              </a:rPr>
              <a:t>=</a:t>
            </a:r>
            <a:r>
              <a:rPr spc="-45" dirty="0">
                <a:latin typeface="Lucida Sans Unicode"/>
                <a:cs typeface="Lucida Sans Unicode"/>
              </a:rPr>
              <a:t> </a:t>
            </a:r>
            <a:r>
              <a:rPr spc="55" dirty="0">
                <a:latin typeface="Lucida Sans Unicode"/>
                <a:cs typeface="Lucida Sans Unicode"/>
              </a:rPr>
              <a:t>{(</a:t>
            </a:r>
            <a:r>
              <a:rPr i="1" spc="55" dirty="0">
                <a:latin typeface="Arial"/>
                <a:cs typeface="Arial"/>
              </a:rPr>
              <a:t>x</a:t>
            </a:r>
            <a:r>
              <a:rPr i="1" spc="55" dirty="0">
                <a:latin typeface="Verdana"/>
                <a:cs typeface="Verdana"/>
              </a:rPr>
              <a:t>,</a:t>
            </a:r>
            <a:r>
              <a:rPr i="1" spc="-200" dirty="0">
                <a:latin typeface="Verdana"/>
                <a:cs typeface="Verdana"/>
              </a:rPr>
              <a:t> </a:t>
            </a:r>
            <a:r>
              <a:rPr i="1" dirty="0">
                <a:latin typeface="Arial"/>
                <a:cs typeface="Arial"/>
              </a:rPr>
              <a:t>z</a:t>
            </a:r>
            <a:r>
              <a:rPr dirty="0">
                <a:latin typeface="Lucida Sans Unicode"/>
                <a:cs typeface="Lucida Sans Unicode"/>
              </a:rPr>
              <a:t>)|(</a:t>
            </a:r>
            <a:r>
              <a:rPr i="1" dirty="0">
                <a:latin typeface="Arial"/>
                <a:cs typeface="Arial"/>
              </a:rPr>
              <a:t>x</a:t>
            </a:r>
            <a:r>
              <a:rPr i="1" dirty="0">
                <a:latin typeface="Verdana"/>
                <a:cs typeface="Verdana"/>
              </a:rPr>
              <a:t>,</a:t>
            </a:r>
            <a:r>
              <a:rPr i="1" spc="-204" dirty="0">
                <a:latin typeface="Verdana"/>
                <a:cs typeface="Verdana"/>
              </a:rPr>
              <a:t> </a:t>
            </a:r>
            <a:r>
              <a:rPr i="1" spc="-10" dirty="0">
                <a:latin typeface="Arial"/>
                <a:cs typeface="Arial"/>
              </a:rPr>
              <a:t>y</a:t>
            </a:r>
            <a:r>
              <a:rPr i="1" spc="-200" dirty="0">
                <a:latin typeface="Arial"/>
                <a:cs typeface="Arial"/>
              </a:rPr>
              <a:t> </a:t>
            </a:r>
            <a:r>
              <a:rPr spc="55" dirty="0">
                <a:latin typeface="Lucida Sans Unicode"/>
                <a:cs typeface="Lucida Sans Unicode"/>
              </a:rPr>
              <a:t>)</a:t>
            </a:r>
            <a:r>
              <a:rPr spc="-40" dirty="0">
                <a:latin typeface="Lucida Sans Unicode"/>
                <a:cs typeface="Lucida Sans Unicode"/>
              </a:rPr>
              <a:t> </a:t>
            </a:r>
            <a:r>
              <a:rPr spc="-155" dirty="0">
                <a:latin typeface="Lucida Sans Unicode"/>
                <a:cs typeface="Lucida Sans Unicode"/>
              </a:rPr>
              <a:t>∈</a:t>
            </a:r>
            <a:r>
              <a:rPr spc="-40" dirty="0">
                <a:latin typeface="Lucida Sans Unicode"/>
                <a:cs typeface="Lucida Sans Unicode"/>
              </a:rPr>
              <a:t> </a:t>
            </a:r>
            <a:r>
              <a:rPr i="1" dirty="0">
                <a:latin typeface="Arial"/>
                <a:cs typeface="Arial"/>
              </a:rPr>
              <a:t>R</a:t>
            </a:r>
            <a:r>
              <a:rPr i="1" spc="55" dirty="0">
                <a:latin typeface="Arial"/>
                <a:cs typeface="Arial"/>
              </a:rPr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>
                <a:latin typeface="Lucida Sans Unicode"/>
                <a:cs typeface="Lucida Sans Unicode"/>
              </a:rPr>
              <a:t>(</a:t>
            </a:r>
            <a:r>
              <a:rPr i="1" dirty="0">
                <a:latin typeface="Arial"/>
                <a:cs typeface="Arial"/>
              </a:rPr>
              <a:t>y</a:t>
            </a:r>
            <a:r>
              <a:rPr i="1" dirty="0">
                <a:latin typeface="Verdana"/>
                <a:cs typeface="Verdana"/>
              </a:rPr>
              <a:t>,</a:t>
            </a:r>
            <a:r>
              <a:rPr i="1" spc="-200" dirty="0">
                <a:latin typeface="Verdana"/>
                <a:cs typeface="Verdana"/>
              </a:rPr>
              <a:t> </a:t>
            </a:r>
            <a:r>
              <a:rPr i="1" spc="60" dirty="0">
                <a:latin typeface="Arial"/>
                <a:cs typeface="Arial"/>
              </a:rPr>
              <a:t>z</a:t>
            </a:r>
            <a:r>
              <a:rPr spc="60" dirty="0">
                <a:latin typeface="Lucida Sans Unicode"/>
                <a:cs typeface="Lucida Sans Unicode"/>
              </a:rPr>
              <a:t>)</a:t>
            </a:r>
            <a:r>
              <a:rPr spc="-40" dirty="0">
                <a:latin typeface="Lucida Sans Unicode"/>
                <a:cs typeface="Lucida Sans Unicode"/>
              </a:rPr>
              <a:t> </a:t>
            </a:r>
            <a:r>
              <a:rPr spc="-155" dirty="0">
                <a:latin typeface="Lucida Sans Unicode"/>
                <a:cs typeface="Lucida Sans Unicode"/>
              </a:rPr>
              <a:t>∈</a:t>
            </a:r>
            <a:r>
              <a:rPr spc="-45" dirty="0">
                <a:latin typeface="Lucida Sans Unicode"/>
                <a:cs typeface="Lucida Sans Unicode"/>
              </a:rPr>
              <a:t> </a:t>
            </a:r>
            <a:r>
              <a:rPr i="1" dirty="0">
                <a:latin typeface="Arial"/>
                <a:cs typeface="Arial"/>
              </a:rPr>
              <a:t>S</a:t>
            </a:r>
            <a:r>
              <a:rPr i="1" spc="50" dirty="0">
                <a:latin typeface="Arial"/>
                <a:cs typeface="Arial"/>
              </a:rPr>
              <a:t> </a:t>
            </a:r>
            <a:r>
              <a:rPr dirty="0"/>
              <a:t>and </a:t>
            </a:r>
            <a:r>
              <a:rPr spc="-195" dirty="0">
                <a:latin typeface="Lucida Sans Unicode"/>
                <a:cs typeface="Lucida Sans Unicode"/>
              </a:rPr>
              <a:t>∀</a:t>
            </a:r>
            <a:r>
              <a:rPr i="1" spc="-195" dirty="0">
                <a:latin typeface="Arial"/>
                <a:cs typeface="Arial"/>
              </a:rPr>
              <a:t>y</a:t>
            </a:r>
            <a:r>
              <a:rPr i="1" spc="110" dirty="0">
                <a:latin typeface="Arial"/>
                <a:cs typeface="Arial"/>
              </a:rPr>
              <a:t> </a:t>
            </a:r>
            <a:r>
              <a:rPr spc="-155" dirty="0">
                <a:latin typeface="Lucida Sans Unicode"/>
                <a:cs typeface="Lucida Sans Unicode"/>
              </a:rPr>
              <a:t>∈</a:t>
            </a:r>
            <a:r>
              <a:rPr spc="-40" dirty="0">
                <a:latin typeface="Lucida Sans Unicode"/>
                <a:cs typeface="Lucida Sans Unicode"/>
              </a:rPr>
              <a:t> </a:t>
            </a:r>
            <a:r>
              <a:rPr i="1" spc="-20" dirty="0">
                <a:latin typeface="Arial"/>
                <a:cs typeface="Arial"/>
              </a:rPr>
              <a:t>Y</a:t>
            </a:r>
            <a:r>
              <a:rPr i="1" spc="-155" dirty="0">
                <a:latin typeface="Arial"/>
                <a:cs typeface="Arial"/>
              </a:rPr>
              <a:t> </a:t>
            </a:r>
            <a:r>
              <a:rPr spc="130" dirty="0">
                <a:latin typeface="Lucida Sans Unicode"/>
                <a:cs typeface="Lucida Sans Unicode"/>
              </a:rPr>
              <a:t>}</a:t>
            </a:r>
          </a:p>
          <a:p>
            <a:pPr marL="50800">
              <a:lnSpc>
                <a:spcPct val="100000"/>
              </a:lnSpc>
              <a:spcBef>
                <a:spcPts val="1230"/>
              </a:spcBef>
            </a:pPr>
            <a:r>
              <a:rPr b="1" spc="-10" dirty="0">
                <a:latin typeface="Arial"/>
                <a:cs typeface="Arial"/>
              </a:rPr>
              <a:t>Max-</a:t>
            </a:r>
            <a:r>
              <a:rPr b="1" dirty="0">
                <a:latin typeface="Arial"/>
                <a:cs typeface="Arial"/>
              </a:rPr>
              <a:t>Min</a:t>
            </a:r>
            <a:r>
              <a:rPr b="1" spc="-10" dirty="0">
                <a:latin typeface="Arial"/>
                <a:cs typeface="Arial"/>
              </a:rPr>
              <a:t> Composition</a:t>
            </a:r>
          </a:p>
          <a:p>
            <a:pPr marL="50800" marR="5080">
              <a:lnSpc>
                <a:spcPct val="102600"/>
              </a:lnSpc>
              <a:spcBef>
                <a:spcPts val="570"/>
              </a:spcBef>
            </a:pPr>
            <a:r>
              <a:rPr dirty="0"/>
              <a:t>Given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two</a:t>
            </a:r>
            <a:r>
              <a:rPr spc="-25" dirty="0"/>
              <a:t> </a:t>
            </a:r>
            <a:r>
              <a:rPr dirty="0"/>
              <a:t>relation</a:t>
            </a:r>
            <a:r>
              <a:rPr spc="-30" dirty="0"/>
              <a:t> </a:t>
            </a:r>
            <a:r>
              <a:rPr dirty="0"/>
              <a:t>matrices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R</a:t>
            </a:r>
            <a:r>
              <a:rPr i="1" spc="25" dirty="0">
                <a:latin typeface="Arial"/>
                <a:cs typeface="Arial"/>
              </a:rPr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S</a:t>
            </a:r>
            <a:r>
              <a:rPr dirty="0"/>
              <a:t>,</a:t>
            </a:r>
            <a:r>
              <a:rPr spc="-3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>
                <a:solidFill>
                  <a:srgbClr val="0000FF"/>
                </a:solidFill>
              </a:rPr>
              <a:t>max-</a:t>
            </a:r>
            <a:r>
              <a:rPr dirty="0">
                <a:solidFill>
                  <a:srgbClr val="0000FF"/>
                </a:solidFill>
              </a:rPr>
              <a:t>min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composition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spc="-25" dirty="0"/>
              <a:t>is </a:t>
            </a:r>
            <a:r>
              <a:rPr dirty="0"/>
              <a:t>defined</a:t>
            </a:r>
            <a:r>
              <a:rPr spc="-3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i="1" dirty="0">
                <a:latin typeface="Arial"/>
                <a:cs typeface="Arial"/>
              </a:rPr>
              <a:t>T</a:t>
            </a:r>
            <a:r>
              <a:rPr i="1" spc="120" dirty="0">
                <a:latin typeface="Arial"/>
                <a:cs typeface="Arial"/>
              </a:rPr>
              <a:t> </a:t>
            </a:r>
            <a:r>
              <a:rPr dirty="0">
                <a:latin typeface="Lucida Sans Unicode"/>
                <a:cs typeface="Lucida Sans Unicode"/>
              </a:rPr>
              <a:t>=</a:t>
            </a:r>
            <a:r>
              <a:rPr spc="-65" dirty="0">
                <a:latin typeface="Lucida Sans Unicode"/>
                <a:cs typeface="Lucida Sans Unicode"/>
              </a:rPr>
              <a:t> </a:t>
            </a:r>
            <a:r>
              <a:rPr i="1" dirty="0">
                <a:latin typeface="Arial"/>
                <a:cs typeface="Arial"/>
              </a:rPr>
              <a:t>R</a:t>
            </a:r>
            <a:r>
              <a:rPr i="1" spc="-25" dirty="0">
                <a:latin typeface="Arial"/>
                <a:cs typeface="Arial"/>
              </a:rPr>
              <a:t> </a:t>
            </a:r>
            <a:r>
              <a:rPr spc="-75" dirty="0">
                <a:latin typeface="Lucida Sans Unicode"/>
                <a:cs typeface="Lucida Sans Unicode"/>
              </a:rPr>
              <a:t>◦</a:t>
            </a:r>
            <a:r>
              <a:rPr spc="-110" dirty="0">
                <a:latin typeface="Lucida Sans Unicode"/>
                <a:cs typeface="Lucida Sans Unicode"/>
              </a:rPr>
              <a:t> </a:t>
            </a:r>
            <a:r>
              <a:rPr i="1" dirty="0">
                <a:latin typeface="Arial"/>
                <a:cs typeface="Arial"/>
              </a:rPr>
              <a:t>S</a:t>
            </a:r>
            <a:r>
              <a:rPr i="1" spc="30" dirty="0">
                <a:latin typeface="Arial"/>
                <a:cs typeface="Arial"/>
              </a:rPr>
              <a:t> </a:t>
            </a:r>
            <a:r>
              <a:rPr spc="-50" dirty="0"/>
              <a:t>;</a:t>
            </a:r>
          </a:p>
          <a:p>
            <a:pPr marL="133350" algn="ctr">
              <a:lnSpc>
                <a:spcPct val="100000"/>
              </a:lnSpc>
              <a:spcBef>
                <a:spcPts val="1230"/>
              </a:spcBef>
            </a:pPr>
            <a:r>
              <a:rPr i="1" spc="-20" dirty="0">
                <a:latin typeface="Arial"/>
                <a:cs typeface="Arial"/>
              </a:rPr>
              <a:t>T</a:t>
            </a:r>
            <a:r>
              <a:rPr i="1" spc="-150" dirty="0">
                <a:latin typeface="Arial"/>
                <a:cs typeface="Arial"/>
              </a:rPr>
              <a:t> </a:t>
            </a:r>
            <a:r>
              <a:rPr dirty="0">
                <a:latin typeface="Lucida Sans Unicode"/>
                <a:cs typeface="Lucida Sans Unicode"/>
              </a:rPr>
              <a:t>(</a:t>
            </a:r>
            <a:r>
              <a:rPr i="1" dirty="0">
                <a:latin typeface="Arial"/>
                <a:cs typeface="Arial"/>
              </a:rPr>
              <a:t>x</a:t>
            </a:r>
            <a:r>
              <a:rPr i="1" dirty="0">
                <a:latin typeface="Verdana"/>
                <a:cs typeface="Verdana"/>
              </a:rPr>
              <a:t>,</a:t>
            </a:r>
            <a:r>
              <a:rPr i="1" spc="-190" dirty="0">
                <a:latin typeface="Verdana"/>
                <a:cs typeface="Verdana"/>
              </a:rPr>
              <a:t> </a:t>
            </a:r>
            <a:r>
              <a:rPr i="1" spc="60" dirty="0">
                <a:latin typeface="Arial"/>
                <a:cs typeface="Arial"/>
              </a:rPr>
              <a:t>z</a:t>
            </a:r>
            <a:r>
              <a:rPr spc="60" dirty="0">
                <a:latin typeface="Lucida Sans Unicode"/>
                <a:cs typeface="Lucida Sans Unicode"/>
              </a:rPr>
              <a:t>)</a:t>
            </a:r>
            <a:r>
              <a:rPr spc="-25" dirty="0">
                <a:latin typeface="Lucida Sans Unicode"/>
                <a:cs typeface="Lucida Sans Unicode"/>
              </a:rPr>
              <a:t> </a:t>
            </a:r>
            <a:r>
              <a:rPr dirty="0">
                <a:latin typeface="Lucida Sans Unicode"/>
                <a:cs typeface="Lucida Sans Unicode"/>
              </a:rPr>
              <a:t>=</a:t>
            </a:r>
            <a:r>
              <a:rPr spc="-25" dirty="0">
                <a:latin typeface="Lucida Sans Unicode"/>
                <a:cs typeface="Lucida Sans Unicode"/>
              </a:rPr>
              <a:t> </a:t>
            </a:r>
            <a:r>
              <a:rPr i="1" spc="-10" dirty="0">
                <a:latin typeface="Arial"/>
                <a:cs typeface="Arial"/>
              </a:rPr>
              <a:t>max</a:t>
            </a:r>
            <a:r>
              <a:rPr i="1" spc="-200" dirty="0">
                <a:latin typeface="Arial"/>
                <a:cs typeface="Arial"/>
              </a:rPr>
              <a:t> </a:t>
            </a:r>
            <a:r>
              <a:rPr spc="45" dirty="0">
                <a:latin typeface="Lucida Sans Unicode"/>
                <a:cs typeface="Lucida Sans Unicode"/>
              </a:rPr>
              <a:t>{</a:t>
            </a:r>
            <a:r>
              <a:rPr i="1" spc="45" dirty="0">
                <a:latin typeface="Arial"/>
                <a:cs typeface="Arial"/>
              </a:rPr>
              <a:t>min</a:t>
            </a:r>
            <a:r>
              <a:rPr spc="45" dirty="0">
                <a:latin typeface="Lucida Sans Unicode"/>
                <a:cs typeface="Lucida Sans Unicode"/>
              </a:rPr>
              <a:t>{</a:t>
            </a:r>
            <a:r>
              <a:rPr i="1" spc="45" dirty="0">
                <a:latin typeface="Arial"/>
                <a:cs typeface="Arial"/>
              </a:rPr>
              <a:t>R</a:t>
            </a:r>
            <a:r>
              <a:rPr spc="45" dirty="0">
                <a:latin typeface="Lucida Sans Unicode"/>
                <a:cs typeface="Lucida Sans Unicode"/>
              </a:rPr>
              <a:t>(</a:t>
            </a:r>
            <a:r>
              <a:rPr i="1" spc="45" dirty="0">
                <a:latin typeface="Arial"/>
                <a:cs typeface="Arial"/>
              </a:rPr>
              <a:t>x</a:t>
            </a:r>
            <a:r>
              <a:rPr i="1" spc="45" dirty="0">
                <a:latin typeface="Verdana"/>
                <a:cs typeface="Verdana"/>
              </a:rPr>
              <a:t>,</a:t>
            </a:r>
            <a:r>
              <a:rPr i="1" spc="-190" dirty="0">
                <a:latin typeface="Verdana"/>
                <a:cs typeface="Verdana"/>
              </a:rPr>
              <a:t> </a:t>
            </a:r>
            <a:r>
              <a:rPr i="1" spc="-10" dirty="0">
                <a:latin typeface="Arial"/>
                <a:cs typeface="Arial"/>
              </a:rPr>
              <a:t>y</a:t>
            </a:r>
            <a:r>
              <a:rPr i="1" spc="-195" dirty="0">
                <a:latin typeface="Arial"/>
                <a:cs typeface="Arial"/>
              </a:rPr>
              <a:t> </a:t>
            </a:r>
            <a:r>
              <a:rPr spc="-30" dirty="0">
                <a:latin typeface="Lucida Sans Unicode"/>
                <a:cs typeface="Lucida Sans Unicode"/>
              </a:rPr>
              <a:t>)</a:t>
            </a:r>
            <a:r>
              <a:rPr i="1" spc="-30" dirty="0">
                <a:latin typeface="Verdana"/>
                <a:cs typeface="Verdana"/>
              </a:rPr>
              <a:t>,</a:t>
            </a:r>
            <a:r>
              <a:rPr i="1" spc="-195" dirty="0">
                <a:latin typeface="Verdana"/>
                <a:cs typeface="Verdana"/>
              </a:rPr>
              <a:t> </a:t>
            </a:r>
            <a:r>
              <a:rPr i="1" dirty="0">
                <a:latin typeface="Arial"/>
                <a:cs typeface="Arial"/>
              </a:rPr>
              <a:t>S</a:t>
            </a:r>
            <a:r>
              <a:rPr dirty="0">
                <a:latin typeface="Lucida Sans Unicode"/>
                <a:cs typeface="Lucida Sans Unicode"/>
              </a:rPr>
              <a:t>(</a:t>
            </a:r>
            <a:r>
              <a:rPr i="1" dirty="0">
                <a:latin typeface="Arial"/>
                <a:cs typeface="Arial"/>
              </a:rPr>
              <a:t>y</a:t>
            </a:r>
            <a:r>
              <a:rPr i="1" dirty="0">
                <a:latin typeface="Verdana"/>
                <a:cs typeface="Verdana"/>
              </a:rPr>
              <a:t>,</a:t>
            </a:r>
            <a:r>
              <a:rPr i="1" spc="-190" dirty="0">
                <a:latin typeface="Verdana"/>
                <a:cs typeface="Verdana"/>
              </a:rPr>
              <a:t> </a:t>
            </a:r>
            <a:r>
              <a:rPr i="1" spc="60" dirty="0">
                <a:latin typeface="Arial"/>
                <a:cs typeface="Arial"/>
              </a:rPr>
              <a:t>z</a:t>
            </a:r>
            <a:r>
              <a:rPr spc="60" dirty="0">
                <a:latin typeface="Lucida Sans Unicode"/>
                <a:cs typeface="Lucida Sans Unicode"/>
              </a:rPr>
              <a:t>)</a:t>
            </a:r>
            <a:r>
              <a:rPr spc="-25" dirty="0">
                <a:latin typeface="Lucida Sans Unicode"/>
                <a:cs typeface="Lucida Sans Unicode"/>
              </a:rPr>
              <a:t> </a:t>
            </a:r>
            <a:r>
              <a:rPr dirty="0"/>
              <a:t>and</a:t>
            </a:r>
            <a:r>
              <a:rPr spc="15" dirty="0"/>
              <a:t> </a:t>
            </a:r>
            <a:r>
              <a:rPr spc="-195" dirty="0">
                <a:latin typeface="Lucida Sans Unicode"/>
                <a:cs typeface="Lucida Sans Unicode"/>
              </a:rPr>
              <a:t>∀</a:t>
            </a:r>
            <a:r>
              <a:rPr i="1" spc="-195" dirty="0">
                <a:latin typeface="Arial"/>
                <a:cs typeface="Arial"/>
              </a:rPr>
              <a:t>y</a:t>
            </a:r>
            <a:r>
              <a:rPr i="1" spc="130" dirty="0">
                <a:latin typeface="Arial"/>
                <a:cs typeface="Arial"/>
              </a:rPr>
              <a:t> </a:t>
            </a:r>
            <a:r>
              <a:rPr spc="-155" dirty="0">
                <a:latin typeface="Lucida Sans Unicode"/>
                <a:cs typeface="Lucida Sans Unicode"/>
              </a:rPr>
              <a:t>∈</a:t>
            </a:r>
            <a:r>
              <a:rPr spc="-25" dirty="0">
                <a:latin typeface="Lucida Sans Unicode"/>
                <a:cs typeface="Lucida Sans Unicode"/>
              </a:rPr>
              <a:t> </a:t>
            </a:r>
            <a:r>
              <a:rPr i="1" spc="-20" dirty="0">
                <a:latin typeface="Arial"/>
                <a:cs typeface="Arial"/>
              </a:rPr>
              <a:t>Y</a:t>
            </a:r>
            <a:r>
              <a:rPr i="1" spc="-145" dirty="0">
                <a:latin typeface="Arial"/>
                <a:cs typeface="Arial"/>
              </a:rPr>
              <a:t> </a:t>
            </a:r>
            <a:r>
              <a:rPr spc="155" dirty="0">
                <a:latin typeface="Lucida Sans Unicode"/>
                <a:cs typeface="Lucida Sans Unicode"/>
              </a:rPr>
              <a:t>}}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7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Composition:</a:t>
            </a:r>
            <a:r>
              <a:rPr spc="275" dirty="0"/>
              <a:t> </a:t>
            </a:r>
            <a:r>
              <a:rPr spc="-10" dirty="0"/>
              <a:t>Composition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21168"/>
            <a:ext cx="4331970" cy="1296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Example: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20" dirty="0">
                <a:latin typeface="Arial MT"/>
                <a:cs typeface="Arial MT"/>
              </a:rPr>
              <a:t>Given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4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spc="-60" dirty="0">
                <a:latin typeface="Arial MT"/>
                <a:cs typeface="Arial MT"/>
              </a:rPr>
              <a:t>3</a:t>
            </a:r>
            <a:r>
              <a:rPr sz="1100" i="1" spc="-60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dirty="0">
                <a:latin typeface="Arial MT"/>
                <a:cs typeface="Arial MT"/>
              </a:rPr>
              <a:t>5</a:t>
            </a:r>
            <a:r>
              <a:rPr sz="1100" dirty="0">
                <a:latin typeface="Lucida Sans Unicode"/>
                <a:cs typeface="Lucida Sans Unicode"/>
              </a:rPr>
              <a:t>};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6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95" dirty="0">
                <a:latin typeface="Verdana"/>
                <a:cs typeface="Verdana"/>
              </a:rPr>
              <a:t> </a:t>
            </a:r>
            <a:r>
              <a:rPr sz="1100" spc="-60" dirty="0">
                <a:latin typeface="Arial MT"/>
                <a:cs typeface="Arial MT"/>
              </a:rPr>
              <a:t>3</a:t>
            </a:r>
            <a:r>
              <a:rPr sz="1100" i="1" spc="-60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dirty="0">
                <a:latin typeface="Arial MT"/>
                <a:cs typeface="Arial MT"/>
              </a:rPr>
              <a:t>5</a:t>
            </a:r>
            <a:r>
              <a:rPr sz="1100" dirty="0">
                <a:latin typeface="Lucida Sans Unicode"/>
                <a:cs typeface="Lucida Sans Unicode"/>
              </a:rPr>
              <a:t>};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6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{(</a:t>
            </a:r>
            <a:r>
              <a:rPr sz="1100" i="1" spc="55" dirty="0">
                <a:latin typeface="Arial"/>
                <a:cs typeface="Arial"/>
              </a:rPr>
              <a:t>x</a:t>
            </a:r>
            <a:r>
              <a:rPr sz="1100" i="1" spc="55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)|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14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dirty="0">
                <a:latin typeface="Lucida Sans Unicode"/>
                <a:cs typeface="Lucida Sans Unicode"/>
              </a:rPr>
              <a:t>};</a:t>
            </a:r>
            <a:r>
              <a:rPr sz="1100" spc="-16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{(</a:t>
            </a:r>
            <a:r>
              <a:rPr sz="1100" i="1" spc="55" dirty="0">
                <a:latin typeface="Arial"/>
                <a:cs typeface="Arial"/>
              </a:rPr>
              <a:t>x</a:t>
            </a:r>
            <a:r>
              <a:rPr sz="1100" i="1" spc="55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)|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10" dirty="0">
                <a:latin typeface="Arial"/>
                <a:cs typeface="Arial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&lt;</a:t>
            </a:r>
            <a:r>
              <a:rPr sz="1100" i="1" spc="-75" dirty="0">
                <a:latin typeface="Verdana"/>
                <a:cs typeface="Verdan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13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Here,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i="1" spc="-155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dirty="0">
                <a:latin typeface="Arial MT"/>
                <a:cs typeface="Arial MT"/>
              </a:rPr>
              <a:t>Thus,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have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8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{(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50" dirty="0">
                <a:latin typeface="Arial MT"/>
                <a:cs typeface="Arial MT"/>
              </a:rPr>
              <a:t>5</a:t>
            </a:r>
            <a:r>
              <a:rPr sz="1100" spc="50" dirty="0">
                <a:latin typeface="Lucida Sans Unicode"/>
                <a:cs typeface="Lucida Sans Unicode"/>
              </a:rPr>
              <a:t>)}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S</a:t>
            </a:r>
            <a:r>
              <a:rPr sz="1100" i="1" spc="8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{(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spc="-25" dirty="0">
                <a:latin typeface="Arial MT"/>
                <a:cs typeface="Arial MT"/>
              </a:rPr>
              <a:t>1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-25" dirty="0">
                <a:latin typeface="Arial MT"/>
                <a:cs typeface="Arial MT"/>
              </a:rPr>
              <a:t>5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5" dirty="0">
                <a:latin typeface="Verdana"/>
                <a:cs typeface="Verdan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spc="-25" dirty="0">
                <a:latin typeface="Arial MT"/>
                <a:cs typeface="Arial MT"/>
              </a:rPr>
              <a:t>3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180" dirty="0">
                <a:latin typeface="Verdana"/>
                <a:cs typeface="Verdana"/>
              </a:rPr>
              <a:t> </a:t>
            </a:r>
            <a:r>
              <a:rPr sz="1100" spc="50" dirty="0">
                <a:latin typeface="Arial MT"/>
                <a:cs typeface="Arial MT"/>
              </a:rPr>
              <a:t>5</a:t>
            </a:r>
            <a:r>
              <a:rPr sz="1100" spc="50" dirty="0">
                <a:latin typeface="Lucida Sans Unicode"/>
                <a:cs typeface="Lucida Sans Unicode"/>
              </a:rPr>
              <a:t>)}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2122041"/>
            <a:ext cx="206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R=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3145" y="2121825"/>
            <a:ext cx="7791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1940" algn="l"/>
              </a:tabLst>
            </a:pPr>
            <a:r>
              <a:rPr sz="800" spc="-50" dirty="0">
                <a:latin typeface="Arial MT"/>
                <a:cs typeface="Arial MT"/>
              </a:rPr>
              <a:t>3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8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85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145" y="2293898"/>
            <a:ext cx="7791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1940" algn="l"/>
              </a:tabLst>
            </a:pPr>
            <a:r>
              <a:rPr sz="800" spc="-50" dirty="0">
                <a:latin typeface="Arial MT"/>
                <a:cs typeface="Arial MT"/>
              </a:rPr>
              <a:t>5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8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85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4425" y="1843568"/>
            <a:ext cx="3092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aseline="-42929" dirty="0">
                <a:latin typeface="Arial MT"/>
                <a:cs typeface="Arial MT"/>
              </a:rPr>
              <a:t>0</a:t>
            </a:r>
            <a:r>
              <a:rPr sz="1650" spc="262" baseline="-42929" dirty="0">
                <a:latin typeface="Arial MT"/>
                <a:cs typeface="Arial MT"/>
              </a:rPr>
              <a:t> </a:t>
            </a:r>
            <a:r>
              <a:rPr sz="1100" spc="-425" dirty="0">
                <a:latin typeface="Arial MT"/>
                <a:cs typeface="Arial MT"/>
              </a:rPr>
              <a:t>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9579" y="2122041"/>
            <a:ext cx="4686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S=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7153" y="2092958"/>
            <a:ext cx="2123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15645" algn="l"/>
                <a:tab pos="2018030" algn="l"/>
              </a:tabLst>
            </a:pPr>
            <a:r>
              <a:rPr sz="1100" spc="-425" dirty="0">
                <a:latin typeface="Arial MT"/>
                <a:cs typeface="Arial MT"/>
              </a:rPr>
              <a:t>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425" dirty="0">
                <a:latin typeface="Arial MT"/>
                <a:cs typeface="Arial MT"/>
              </a:rPr>
              <a:t>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425" dirty="0">
                <a:latin typeface="Arial MT"/>
                <a:cs typeface="Arial MT"/>
              </a:rPr>
              <a:t>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88856" y="2121825"/>
            <a:ext cx="372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1940" algn="l"/>
              </a:tabLst>
            </a:pPr>
            <a:r>
              <a:rPr sz="800" spc="-50" dirty="0">
                <a:latin typeface="Arial MT"/>
                <a:cs typeface="Arial MT"/>
              </a:rPr>
              <a:t>3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65549" y="2121825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88856" y="2293898"/>
            <a:ext cx="372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1940" algn="l"/>
              </a:tabLst>
            </a:pPr>
            <a:r>
              <a:rPr sz="800" spc="-50" dirty="0">
                <a:latin typeface="Arial MT"/>
                <a:cs typeface="Arial MT"/>
              </a:rPr>
              <a:t>5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65549" y="2293898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0149" y="1843568"/>
            <a:ext cx="3092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aseline="-42929" dirty="0">
                <a:latin typeface="Arial MT"/>
                <a:cs typeface="Arial MT"/>
              </a:rPr>
              <a:t>1</a:t>
            </a:r>
            <a:r>
              <a:rPr sz="1650" spc="262" baseline="-42929" dirty="0">
                <a:latin typeface="Arial MT"/>
                <a:cs typeface="Arial MT"/>
              </a:rPr>
              <a:t> </a:t>
            </a:r>
            <a:r>
              <a:rPr sz="1100" spc="-425" dirty="0">
                <a:latin typeface="Arial MT"/>
                <a:cs typeface="Arial MT"/>
              </a:rPr>
              <a:t>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05910" y="2092958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844" y="2835311"/>
            <a:ext cx="21831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Using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max-</a:t>
            </a:r>
            <a:r>
              <a:rPr sz="1100" dirty="0">
                <a:latin typeface="Arial MT"/>
                <a:cs typeface="Arial MT"/>
              </a:rPr>
              <a:t>min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composition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◦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S</a:t>
            </a:r>
            <a:r>
              <a:rPr sz="1100" spc="-25" dirty="0">
                <a:latin typeface="Arial MT"/>
                <a:cs typeface="Arial MT"/>
              </a:rPr>
              <a:t>=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3755" y="2806216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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3445" y="1783983"/>
            <a:ext cx="3028950" cy="141541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R="119380" algn="r">
              <a:lnSpc>
                <a:spcPct val="100000"/>
              </a:lnSpc>
              <a:spcBef>
                <a:spcPts val="244"/>
              </a:spcBef>
              <a:tabLst>
                <a:tab pos="203200" algn="l"/>
                <a:tab pos="407034" algn="l"/>
                <a:tab pos="2005330" algn="l"/>
                <a:tab pos="2209165" algn="l"/>
                <a:tab pos="2412365" algn="l"/>
              </a:tabLst>
            </a:pPr>
            <a:r>
              <a:rPr sz="800" spc="-50" dirty="0">
                <a:latin typeface="Arial MT"/>
                <a:cs typeface="Arial MT"/>
              </a:rPr>
              <a:t>1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3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5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1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3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  <a:p>
            <a:pPr marR="312420" algn="r">
              <a:lnSpc>
                <a:spcPct val="100000"/>
              </a:lnSpc>
              <a:spcBef>
                <a:spcPts val="190"/>
              </a:spcBef>
              <a:tabLst>
                <a:tab pos="2005330" algn="l"/>
              </a:tabLst>
            </a:pPr>
            <a:r>
              <a:rPr sz="800" dirty="0">
                <a:latin typeface="Arial MT"/>
                <a:cs typeface="Arial MT"/>
              </a:rPr>
              <a:t>1</a:t>
            </a:r>
            <a:r>
              <a:rPr sz="800" spc="225" dirty="0">
                <a:latin typeface="Arial MT"/>
                <a:cs typeface="Arial MT"/>
              </a:rPr>
              <a:t> </a:t>
            </a:r>
            <a:r>
              <a:rPr sz="1650" spc="-562" baseline="42929" dirty="0">
                <a:latin typeface="Arial MT"/>
                <a:cs typeface="Arial MT"/>
              </a:rPr>
              <a:t></a:t>
            </a:r>
            <a:r>
              <a:rPr sz="1650" spc="277" baseline="42929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85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800" dirty="0">
                <a:latin typeface="Arial MT"/>
                <a:cs typeface="Arial MT"/>
              </a:rPr>
              <a:t>1</a:t>
            </a:r>
            <a:r>
              <a:rPr sz="800" spc="225" dirty="0">
                <a:latin typeface="Arial MT"/>
                <a:cs typeface="Arial MT"/>
              </a:rPr>
              <a:t> </a:t>
            </a:r>
            <a:r>
              <a:rPr sz="1650" spc="-562" baseline="42929" dirty="0">
                <a:latin typeface="Arial MT"/>
                <a:cs typeface="Arial MT"/>
              </a:rPr>
              <a:t></a:t>
            </a:r>
            <a:r>
              <a:rPr sz="1650" spc="277" baseline="42929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85" dirty="0">
                <a:latin typeface="Arial MT"/>
                <a:cs typeface="Arial MT"/>
              </a:rPr>
              <a:t>  </a:t>
            </a:r>
            <a:r>
              <a:rPr sz="1650" spc="-1012" baseline="-68181" dirty="0">
                <a:latin typeface="Arial MT"/>
                <a:cs typeface="Arial MT"/>
              </a:rPr>
              <a:t>0</a:t>
            </a:r>
            <a:r>
              <a:rPr sz="1100" spc="-55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100">
              <a:latin typeface="Arial MT"/>
              <a:cs typeface="Arial MT"/>
            </a:endParaRPr>
          </a:p>
          <a:p>
            <a:pPr marR="312420" algn="r">
              <a:lnSpc>
                <a:spcPct val="100000"/>
              </a:lnSpc>
            </a:pP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  <a:p>
            <a:pPr marR="147955" algn="r">
              <a:lnSpc>
                <a:spcPct val="100000"/>
              </a:lnSpc>
              <a:spcBef>
                <a:spcPts val="434"/>
              </a:spcBef>
              <a:tabLst>
                <a:tab pos="203200" algn="l"/>
                <a:tab pos="407034" algn="l"/>
              </a:tabLst>
            </a:pPr>
            <a:r>
              <a:rPr sz="800" spc="-50" dirty="0">
                <a:latin typeface="Arial MT"/>
                <a:cs typeface="Arial MT"/>
              </a:rPr>
              <a:t>1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3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  <a:p>
            <a:pPr marR="341630" algn="r">
              <a:lnSpc>
                <a:spcPct val="100000"/>
              </a:lnSpc>
              <a:spcBef>
                <a:spcPts val="190"/>
              </a:spcBef>
            </a:pPr>
            <a:r>
              <a:rPr sz="800" dirty="0">
                <a:latin typeface="Arial MT"/>
                <a:cs typeface="Arial MT"/>
              </a:rPr>
              <a:t>1</a:t>
            </a:r>
            <a:r>
              <a:rPr sz="800" spc="225" dirty="0">
                <a:latin typeface="Arial MT"/>
                <a:cs typeface="Arial MT"/>
              </a:rPr>
              <a:t> </a:t>
            </a:r>
            <a:r>
              <a:rPr sz="1650" spc="-562" baseline="42929" dirty="0">
                <a:latin typeface="Arial MT"/>
                <a:cs typeface="Arial MT"/>
              </a:rPr>
              <a:t></a:t>
            </a:r>
            <a:r>
              <a:rPr sz="1650" spc="277" baseline="42929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85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  <a:p>
            <a:pPr marL="2128520">
              <a:lnSpc>
                <a:spcPct val="100000"/>
              </a:lnSpc>
              <a:spcBef>
                <a:spcPts val="35"/>
              </a:spcBef>
              <a:tabLst>
                <a:tab pos="2398395" algn="l"/>
              </a:tabLst>
            </a:pPr>
            <a:r>
              <a:rPr sz="800" spc="-50" dirty="0">
                <a:latin typeface="Arial MT"/>
                <a:cs typeface="Arial MT"/>
              </a:rPr>
              <a:t>3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8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85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  <a:p>
            <a:pPr marL="2128520">
              <a:lnSpc>
                <a:spcPct val="100000"/>
              </a:lnSpc>
              <a:spcBef>
                <a:spcPts val="35"/>
              </a:spcBef>
              <a:tabLst>
                <a:tab pos="2398395" algn="l"/>
              </a:tabLst>
            </a:pPr>
            <a:r>
              <a:rPr sz="800" spc="-50" dirty="0">
                <a:latin typeface="Arial MT"/>
                <a:cs typeface="Arial MT"/>
              </a:rPr>
              <a:t>5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8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185" dirty="0">
                <a:latin typeface="Arial MT"/>
                <a:cs typeface="Arial MT"/>
              </a:rPr>
              <a:t>  </a:t>
            </a:r>
            <a:r>
              <a:rPr sz="1100" spc="-50" dirty="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11028" y="2556839"/>
            <a:ext cx="3092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aseline="-42929" dirty="0">
                <a:latin typeface="Arial MT"/>
                <a:cs typeface="Arial MT"/>
              </a:rPr>
              <a:t>1</a:t>
            </a:r>
            <a:r>
              <a:rPr sz="1650" spc="262" baseline="-42929" dirty="0">
                <a:latin typeface="Arial MT"/>
                <a:cs typeface="Arial MT"/>
              </a:rPr>
              <a:t> </a:t>
            </a:r>
            <a:r>
              <a:rPr sz="1100" spc="-425" dirty="0">
                <a:latin typeface="Arial MT"/>
                <a:cs typeface="Arial MT"/>
              </a:rPr>
              <a:t>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76789" y="2806216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8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80" dirty="0"/>
              <a:t> </a:t>
            </a:r>
            <a:r>
              <a:rPr spc="-10" dirty="0"/>
              <a:t>relations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480491"/>
            <a:ext cx="76809" cy="768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824649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168793"/>
            <a:ext cx="76809" cy="768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0444" y="408595"/>
            <a:ext cx="4263390" cy="19164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1496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relation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Cartesian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product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of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 </a:t>
            </a:r>
            <a:r>
              <a:rPr sz="1100" i="1" spc="-35" dirty="0">
                <a:latin typeface="Arial"/>
                <a:cs typeface="Arial"/>
              </a:rPr>
              <a:t>X</a:t>
            </a:r>
            <a:r>
              <a:rPr sz="1200" spc="-52" baseline="-13888" dirty="0">
                <a:latin typeface="Arial MT"/>
                <a:cs typeface="Arial MT"/>
              </a:rPr>
              <a:t>1</a:t>
            </a:r>
            <a:r>
              <a:rPr sz="1100" i="1" spc="-35" dirty="0">
                <a:latin typeface="Verdana"/>
                <a:cs typeface="Verdana"/>
              </a:rPr>
              <a:t>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-35" dirty="0">
                <a:latin typeface="Arial"/>
                <a:cs typeface="Arial"/>
              </a:rPr>
              <a:t>X</a:t>
            </a:r>
            <a:r>
              <a:rPr sz="1200" spc="-52" baseline="-13888" dirty="0">
                <a:latin typeface="Arial MT"/>
                <a:cs typeface="Arial MT"/>
              </a:rPr>
              <a:t>2</a:t>
            </a:r>
            <a:r>
              <a:rPr sz="1100" i="1" spc="-3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...,</a:t>
            </a:r>
            <a:r>
              <a:rPr sz="1100" i="1" spc="-200" dirty="0">
                <a:latin typeface="Verdana"/>
                <a:cs typeface="Verdana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i="1" spc="-37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  <a:p>
            <a:pPr marL="314960" marR="506730">
              <a:lnSpc>
                <a:spcPct val="102600"/>
              </a:lnSpc>
            </a:pPr>
            <a:r>
              <a:rPr sz="1100" dirty="0">
                <a:latin typeface="Arial MT"/>
                <a:cs typeface="Arial MT"/>
              </a:rPr>
              <a:t>Here,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n-</a:t>
            </a:r>
            <a:r>
              <a:rPr sz="1100" dirty="0">
                <a:latin typeface="Arial MT"/>
                <a:cs typeface="Arial MT"/>
              </a:rPr>
              <a:t>tuples</a:t>
            </a:r>
            <a:r>
              <a:rPr sz="1100" spc="-25" dirty="0">
                <a:latin typeface="Arial MT"/>
                <a:cs typeface="Arial MT"/>
              </a:rPr>
              <a:t> (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3888" dirty="0">
                <a:latin typeface="Arial MT"/>
                <a:cs typeface="Arial MT"/>
              </a:rPr>
              <a:t>1</a:t>
            </a:r>
            <a:r>
              <a:rPr sz="1100" i="1" spc="-2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x</a:t>
            </a:r>
            <a:r>
              <a:rPr sz="1200" spc="-44" baseline="-13888" dirty="0">
                <a:latin typeface="Arial MT"/>
                <a:cs typeface="Arial MT"/>
              </a:rPr>
              <a:t>2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100" dirty="0">
                <a:latin typeface="Verdana"/>
                <a:cs typeface="Verdana"/>
              </a:rPr>
              <a:t>...,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0416" dirty="0">
                <a:latin typeface="Arial"/>
                <a:cs typeface="Arial"/>
              </a:rPr>
              <a:t>n</a:t>
            </a:r>
            <a:r>
              <a:rPr sz="1100" dirty="0">
                <a:latin typeface="Arial MT"/>
                <a:cs typeface="Arial MT"/>
              </a:rPr>
              <a:t>)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have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varying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degree</a:t>
            </a:r>
            <a:r>
              <a:rPr sz="1100" spc="-25" dirty="0">
                <a:latin typeface="Arial MT"/>
                <a:cs typeface="Arial MT"/>
              </a:rPr>
              <a:t> of </a:t>
            </a:r>
            <a:r>
              <a:rPr sz="1100" dirty="0">
                <a:latin typeface="Arial MT"/>
                <a:cs typeface="Arial MT"/>
              </a:rPr>
              <a:t>memberships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within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relationship.</a:t>
            </a:r>
            <a:endParaRPr sz="1100">
              <a:latin typeface="Arial MT"/>
              <a:cs typeface="Arial MT"/>
            </a:endParaRPr>
          </a:p>
          <a:p>
            <a:pPr marL="314960" marR="300990">
              <a:lnSpc>
                <a:spcPct val="102699"/>
              </a:lnSpc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indicate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strength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relation </a:t>
            </a:r>
            <a:r>
              <a:rPr sz="1100" dirty="0">
                <a:latin typeface="Arial MT"/>
                <a:cs typeface="Arial MT"/>
              </a:rPr>
              <a:t>between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tuples.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100" spc="-10" dirty="0">
                <a:latin typeface="Arial MT"/>
                <a:cs typeface="Arial MT"/>
              </a:rPr>
              <a:t>Example:</a:t>
            </a:r>
            <a:endParaRPr sz="1100">
              <a:latin typeface="Arial MT"/>
              <a:cs typeface="Arial MT"/>
            </a:endParaRPr>
          </a:p>
          <a:p>
            <a:pPr marL="38100" marR="421005">
              <a:lnSpc>
                <a:spcPct val="102600"/>
              </a:lnSpc>
              <a:spcBef>
                <a:spcPts val="565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0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180" dirty="0">
                <a:latin typeface="Lucida Sans Unicode"/>
                <a:cs typeface="Lucida Sans Unicode"/>
              </a:rPr>
              <a:t>{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typhoid,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viral,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cold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180" dirty="0">
                <a:latin typeface="Lucida Sans Unicode"/>
                <a:cs typeface="Lucida Sans Unicode"/>
              </a:rPr>
              <a:t>}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1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180" dirty="0">
                <a:latin typeface="Lucida Sans Unicode"/>
                <a:cs typeface="Lucida Sans Unicode"/>
              </a:rPr>
              <a:t>{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running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nose,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high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temp, shivering </a:t>
            </a:r>
            <a:r>
              <a:rPr sz="1100" spc="13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relation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780" y="2592195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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780" y="2841585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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2419" y="2551314"/>
            <a:ext cx="14490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9770" algn="l"/>
              </a:tabLst>
            </a:pPr>
            <a:r>
              <a:rPr sz="800" i="1" spc="-10" dirty="0">
                <a:latin typeface="Arial"/>
                <a:cs typeface="Arial"/>
              </a:rPr>
              <a:t>runningnose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10" dirty="0">
                <a:latin typeface="Arial"/>
                <a:cs typeface="Arial"/>
              </a:rPr>
              <a:t>hightemperature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4328" y="2532610"/>
            <a:ext cx="429895" cy="70167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800" i="1" spc="-10" dirty="0">
                <a:latin typeface="Arial"/>
                <a:cs typeface="Arial"/>
              </a:rPr>
              <a:t>shivering</a:t>
            </a:r>
            <a:endParaRPr sz="800">
              <a:latin typeface="Arial"/>
              <a:cs typeface="Arial"/>
            </a:endParaRPr>
          </a:p>
          <a:p>
            <a:pPr marL="120650">
              <a:lnSpc>
                <a:spcPct val="100000"/>
              </a:lnSpc>
              <a:spcBef>
                <a:spcPts val="190"/>
              </a:spcBef>
            </a:pP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8</a:t>
            </a:r>
            <a:endParaRPr sz="1100">
              <a:latin typeface="Arial MT"/>
              <a:cs typeface="Arial MT"/>
            </a:endParaRPr>
          </a:p>
          <a:p>
            <a:pPr marL="120650">
              <a:lnSpc>
                <a:spcPct val="100000"/>
              </a:lnSpc>
              <a:spcBef>
                <a:spcPts val="35"/>
              </a:spcBef>
            </a:pP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7</a:t>
            </a:r>
            <a:endParaRPr sz="1100">
              <a:latin typeface="Arial MT"/>
              <a:cs typeface="Arial MT"/>
            </a:endParaRPr>
          </a:p>
          <a:p>
            <a:pPr marL="120650">
              <a:lnSpc>
                <a:spcPct val="100000"/>
              </a:lnSpc>
              <a:spcBef>
                <a:spcPts val="35"/>
              </a:spcBef>
            </a:pP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6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004" y="2685097"/>
            <a:ext cx="351790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" marR="5080" indent="-70485">
              <a:lnSpc>
                <a:spcPct val="141100"/>
              </a:lnSpc>
              <a:spcBef>
                <a:spcPts val="100"/>
              </a:spcBef>
            </a:pPr>
            <a:r>
              <a:rPr sz="800" i="1" spc="-10" dirty="0">
                <a:latin typeface="Arial"/>
                <a:cs typeface="Arial"/>
              </a:rPr>
              <a:t>typhoid viral </a:t>
            </a:r>
            <a:r>
              <a:rPr sz="800" i="1" spc="-20" dirty="0">
                <a:latin typeface="Arial"/>
                <a:cs typeface="Arial"/>
              </a:rPr>
              <a:t>cold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6492" y="2698380"/>
            <a:ext cx="218440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9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458" y="2698380"/>
            <a:ext cx="218440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9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9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4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37002" y="2592195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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37002" y="2841585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15.01.2016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9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64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7204</Words>
  <Application>Microsoft Office PowerPoint</Application>
  <PresentationFormat>Custom</PresentationFormat>
  <Paragraphs>1274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Arial</vt:lpstr>
      <vt:lpstr>Arial MT</vt:lpstr>
      <vt:lpstr>Calibri</vt:lpstr>
      <vt:lpstr>Lucida Sans Unicode</vt:lpstr>
      <vt:lpstr>Microsoft Sans Serif</vt:lpstr>
      <vt:lpstr>Sitka Text</vt:lpstr>
      <vt:lpstr>Symbol</vt:lpstr>
      <vt:lpstr>Times New Roman</vt:lpstr>
      <vt:lpstr>Verdana</vt:lpstr>
      <vt:lpstr>Office Theme</vt:lpstr>
      <vt:lpstr>Fuzzy Relations, Rules and Inferences</vt:lpstr>
      <vt:lpstr>Fuzzy Relations</vt:lpstr>
      <vt:lpstr>Crisp relations</vt:lpstr>
      <vt:lpstr>Crisp relations</vt:lpstr>
      <vt:lpstr>Operations on crisp relations</vt:lpstr>
      <vt:lpstr>Example: Operations on crisp relations</vt:lpstr>
      <vt:lpstr>Composition of two crisp relations</vt:lpstr>
      <vt:lpstr>Composition: Composition</vt:lpstr>
      <vt:lpstr>Fuzzy relations</vt:lpstr>
      <vt:lpstr>Fuzzy Cartesian product</vt:lpstr>
      <vt:lpstr>Operations on Fuzzy relations</vt:lpstr>
      <vt:lpstr>Operations on Fuzzy relations: Examples</vt:lpstr>
      <vt:lpstr>Fuzzy relation : An example</vt:lpstr>
      <vt:lpstr>Fuzzy relation : An example</vt:lpstr>
      <vt:lpstr>Fuzzy relation : Another example</vt:lpstr>
      <vt:lpstr>Fuzzy relation : Another example</vt:lpstr>
      <vt:lpstr>2D Membership functions : Binary fuzzy relations</vt:lpstr>
      <vt:lpstr>2D membership function : An example</vt:lpstr>
      <vt:lpstr>Problems:</vt:lpstr>
      <vt:lpstr>Fuzzy Propositions</vt:lpstr>
      <vt:lpstr>Two-valued logic vs. Multi-valued logic</vt:lpstr>
      <vt:lpstr>Two-valued logic vs. Multi-valued logic</vt:lpstr>
      <vt:lpstr>Three-valued logic</vt:lpstr>
      <vt:lpstr>Fuzzy proposition</vt:lpstr>
      <vt:lpstr>Example 2 :Fuzzy proposition</vt:lpstr>
      <vt:lpstr>Fuzzy proposition vs. Crisp proposition</vt:lpstr>
      <vt:lpstr>Canonical representation of Fuzzy proposition</vt:lpstr>
      <vt:lpstr>Graphical interpretation of fuzzy proposition</vt:lpstr>
      <vt:lpstr>Fuzzy Implications</vt:lpstr>
      <vt:lpstr>Fuzzy rule</vt:lpstr>
      <vt:lpstr>Fuzzy implication : Example 1</vt:lpstr>
      <vt:lpstr>Fuzzy implication : Example 2</vt:lpstr>
      <vt:lpstr>Fuzzy implications : Example 2</vt:lpstr>
      <vt:lpstr>Interpretation of fuzzy rules</vt:lpstr>
      <vt:lpstr>Interpretation as A coupled with B</vt:lpstr>
      <vt:lpstr>Interpretation as A coupled with B</vt:lpstr>
      <vt:lpstr>Interpretation as A coupled with B</vt:lpstr>
      <vt:lpstr>Product Operators</vt:lpstr>
      <vt:lpstr>Interpretation of A entails B</vt:lpstr>
      <vt:lpstr>Interpretation of A entails B</vt:lpstr>
      <vt:lpstr>Interpretation of A entails B</vt:lpstr>
      <vt:lpstr>Example 3: Zadeh’s Max-Min rule</vt:lpstr>
      <vt:lpstr>Example 3: Zadeh’s min-max rule:</vt:lpstr>
      <vt:lpstr>Example 3: Zadeh’s min-max rule:</vt:lpstr>
      <vt:lpstr>Example 3 :</vt:lpstr>
      <vt:lpstr>Example 3 :</vt:lpstr>
      <vt:lpstr>Example 3 :</vt:lpstr>
      <vt:lpstr>Example 4:</vt:lpstr>
      <vt:lpstr>Example 4:</vt:lpstr>
      <vt:lpstr>PowerPoint Presentation</vt:lpstr>
      <vt:lpstr>Fuzzy Inferences</vt:lpstr>
      <vt:lpstr>Fuzzy inferences</vt:lpstr>
      <vt:lpstr>An example from propositional logic</vt:lpstr>
      <vt:lpstr>Inferring procedures in Fuzzy logic</vt:lpstr>
      <vt:lpstr>Fuzzy inferring procedures</vt:lpstr>
      <vt:lpstr>Generalized Modus Ponens</vt:lpstr>
      <vt:lpstr>Example: Generalized Modus Ponens</vt:lpstr>
      <vt:lpstr>Example: Generalized Modus Ponens</vt:lpstr>
      <vt:lpstr>Example: Generalized Modus Tollens</vt:lpstr>
      <vt:lpstr>Example: Generalized Modus Tollens</vt:lpstr>
      <vt:lpstr>Example: Generalized Modus Tollens</vt:lpstr>
      <vt:lpstr>Practice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Relations, Rules and Inferences</dc:title>
  <dc:creator>Debasis Samanta</dc:creator>
  <cp:lastModifiedBy>Asst. Prof. (Dr.) Diya Vadhwani</cp:lastModifiedBy>
  <cp:revision>6</cp:revision>
  <dcterms:created xsi:type="dcterms:W3CDTF">2025-08-22T06:46:55Z</dcterms:created>
  <dcterms:modified xsi:type="dcterms:W3CDTF">2025-09-12T07:32:58Z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2016-01-15T00:00:00Z</vt:filetime>
  </property>
  <property fmtid="{D5CDD505-2E9C-101B-9397-08002B2CF9AE}" pid="3" name="Creator">
    <vt:lpwstr>LaTeX with Beamer class version 3.20</vt:lpwstr>
  </property>
  <property fmtid="{D5CDD505-2E9C-101B-9397-08002B2CF9AE}" pid="4" name="LastSaved">
    <vt:filetime>2025-08-22T00:00:00Z</vt:filetime>
  </property>
  <property fmtid="{D5CDD505-2E9C-101B-9397-08002B2CF9AE}" pid="5" name="PTEX.Fullbanner">
    <vt:lpwstr>This is MiKTeX-pdfTeX 2.9.4535 (1.40.13)</vt:lpwstr>
  </property>
  <property fmtid="{D5CDD505-2E9C-101B-9397-08002B2CF9AE}" pid="6" name="Producer">
    <vt:lpwstr>pdfTeX-1.40.13</vt:lpwstr>
  </property>
</Properties>
</file>