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59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‹#›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3188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445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3188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26998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188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‹#›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‹#›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3188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445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3188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26998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188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032"/>
                </a:lnTo>
                <a:lnTo>
                  <a:pt x="1535976" y="129032"/>
                </a:lnTo>
                <a:lnTo>
                  <a:pt x="1535976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535976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032"/>
                </a:lnTo>
                <a:lnTo>
                  <a:pt x="1535976" y="129032"/>
                </a:lnTo>
                <a:lnTo>
                  <a:pt x="153597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071952" y="3326968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032"/>
                </a:lnTo>
                <a:lnTo>
                  <a:pt x="1535976" y="129032"/>
                </a:lnTo>
                <a:lnTo>
                  <a:pt x="153597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‹#›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3188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445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3188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26998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188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‹#›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3188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445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3188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26998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188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45565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744" y="955851"/>
            <a:ext cx="4302760" cy="146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2890" y="3331252"/>
            <a:ext cx="1210310" cy="12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30866" y="3331252"/>
            <a:ext cx="405764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58283" y="3331252"/>
            <a:ext cx="283210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‹#›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34.png"/><Relationship Id="rId7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72.png"/><Relationship Id="rId5" Type="http://schemas.openxmlformats.org/officeDocument/2006/relationships/image" Target="../media/image36.png"/><Relationship Id="rId10" Type="http://schemas.openxmlformats.org/officeDocument/2006/relationships/image" Target="../media/image71.png"/><Relationship Id="rId4" Type="http://schemas.openxmlformats.org/officeDocument/2006/relationships/image" Target="../media/image35.png"/><Relationship Id="rId9" Type="http://schemas.openxmlformats.org/officeDocument/2006/relationships/image" Target="../media/image7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75863" y="3229352"/>
            <a:ext cx="203200" cy="55880"/>
            <a:chOff x="3275863" y="3229352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39032" y="3231882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5863" y="323823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42982" y="3228087"/>
            <a:ext cx="203200" cy="58419"/>
            <a:chOff x="3542982" y="3228087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31883" y="324458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2982" y="323823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19183" y="323188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10101" y="3228087"/>
            <a:ext cx="203200" cy="58419"/>
            <a:chOff x="3810101" y="3228087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86302" y="3231882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0101" y="323823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302" y="3269983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2" y="3229352"/>
            <a:ext cx="238760" cy="57150"/>
            <a:chOff x="4326582" y="3229352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2623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23586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231882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87743" y="788530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87743" y="832949"/>
            <a:ext cx="4483735" cy="393065"/>
            <a:chOff x="87743" y="832949"/>
            <a:chExt cx="4483735" cy="393065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123988"/>
              <a:ext cx="101600" cy="1016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111288"/>
              <a:ext cx="4381765" cy="11430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0" y="839089"/>
              <a:ext cx="50800" cy="28489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7743" y="832949"/>
              <a:ext cx="4432935" cy="342265"/>
            </a:xfrm>
            <a:custGeom>
              <a:avLst/>
              <a:gdLst/>
              <a:ahLst/>
              <a:cxnLst/>
              <a:rect l="l" t="t" r="r" b="b"/>
              <a:pathLst>
                <a:path w="4432935" h="342265">
                  <a:moveTo>
                    <a:pt x="4432566" y="0"/>
                  </a:moveTo>
                  <a:lnTo>
                    <a:pt x="0" y="0"/>
                  </a:lnTo>
                  <a:lnTo>
                    <a:pt x="0" y="291039"/>
                  </a:lnTo>
                  <a:lnTo>
                    <a:pt x="4008" y="310763"/>
                  </a:lnTo>
                  <a:lnTo>
                    <a:pt x="14922" y="326916"/>
                  </a:lnTo>
                  <a:lnTo>
                    <a:pt x="31075" y="337831"/>
                  </a:lnTo>
                  <a:lnTo>
                    <a:pt x="50800" y="341839"/>
                  </a:lnTo>
                  <a:lnTo>
                    <a:pt x="4381765" y="341839"/>
                  </a:lnTo>
                  <a:lnTo>
                    <a:pt x="4401490" y="337831"/>
                  </a:lnTo>
                  <a:lnTo>
                    <a:pt x="4417643" y="326916"/>
                  </a:lnTo>
                  <a:lnTo>
                    <a:pt x="4428558" y="310763"/>
                  </a:lnTo>
                  <a:lnTo>
                    <a:pt x="4432566" y="29103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20310" y="877186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5">
                  <a:moveTo>
                    <a:pt x="0" y="26585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0310" y="8644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20310" y="8517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20310" y="8390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1123340" y="846693"/>
            <a:ext cx="23615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Defuzzification</a:t>
            </a:r>
            <a:r>
              <a:rPr spc="200" dirty="0"/>
              <a:t> </a:t>
            </a:r>
            <a:r>
              <a:rPr spc="-10" dirty="0"/>
              <a:t>Techniques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717648" y="1622395"/>
            <a:ext cx="1494298" cy="362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b="1" dirty="0">
                <a:latin typeface="Arial MT"/>
                <a:cs typeface="Arial MT"/>
              </a:rPr>
              <a:t>By</a:t>
            </a: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100" b="1" dirty="0">
                <a:latin typeface="Arial MT"/>
                <a:cs typeface="Arial MT"/>
              </a:rPr>
              <a:t>Dr. Diya Vadhwani</a:t>
            </a:r>
            <a:endParaRPr sz="1100" b="1" dirty="0">
              <a:latin typeface="Arial MT"/>
              <a:cs typeface="Arial MT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Lambda-cut</a:t>
            </a:r>
            <a:r>
              <a:rPr spc="160" dirty="0"/>
              <a:t> </a:t>
            </a:r>
            <a:r>
              <a:rPr spc="-10" dirty="0"/>
              <a:t>method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464563"/>
            <a:ext cx="76809" cy="768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818601"/>
            <a:ext cx="76809" cy="768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900593"/>
            <a:ext cx="4340225" cy="1602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latin typeface="Arial MT"/>
                <a:cs typeface="Arial MT"/>
              </a:rPr>
              <a:t>Lmabda-</a:t>
            </a:r>
            <a:r>
              <a:rPr sz="1100" dirty="0">
                <a:latin typeface="Arial MT"/>
                <a:cs typeface="Arial MT"/>
              </a:rPr>
              <a:t>cut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applicable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derive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5" dirty="0">
                <a:latin typeface="Arial MT"/>
                <a:cs typeface="Arial MT"/>
              </a:rPr>
              <a:t> or </a:t>
            </a:r>
            <a:r>
              <a:rPr sz="1100" dirty="0">
                <a:latin typeface="Arial MT"/>
                <a:cs typeface="Arial MT"/>
              </a:rPr>
              <a:t>relation.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Thus</a:t>
            </a:r>
            <a:endParaRPr sz="1100">
              <a:latin typeface="Arial MT"/>
              <a:cs typeface="Arial MT"/>
            </a:endParaRPr>
          </a:p>
          <a:p>
            <a:pPr marL="289560" marR="1758950">
              <a:lnSpc>
                <a:spcPts val="2790"/>
              </a:lnSpc>
              <a:spcBef>
                <a:spcPts val="65"/>
              </a:spcBef>
            </a:pPr>
            <a:r>
              <a:rPr sz="1100" spc="-10" dirty="0">
                <a:latin typeface="Arial MT"/>
                <a:cs typeface="Arial MT"/>
              </a:rPr>
              <a:t>Lambda-</a:t>
            </a:r>
            <a:r>
              <a:rPr sz="1100" dirty="0">
                <a:latin typeface="Arial MT"/>
                <a:cs typeface="Arial MT"/>
              </a:rPr>
              <a:t>cut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set </a:t>
            </a:r>
            <a:r>
              <a:rPr sz="1100" spc="-10" dirty="0">
                <a:latin typeface="Arial MT"/>
                <a:cs typeface="Arial MT"/>
              </a:rPr>
              <a:t>Lambda-</a:t>
            </a:r>
            <a:r>
              <a:rPr sz="1100" dirty="0">
                <a:latin typeface="Arial MT"/>
                <a:cs typeface="Arial MT"/>
              </a:rPr>
              <a:t>cut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relation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many</a:t>
            </a:r>
            <a:r>
              <a:rPr sz="1100" spc="-10" dirty="0">
                <a:latin typeface="Arial MT"/>
                <a:cs typeface="Arial MT"/>
              </a:rPr>
              <a:t> literature, Lambda-</a:t>
            </a:r>
            <a:r>
              <a:rPr sz="1100" dirty="0">
                <a:latin typeface="Arial MT"/>
                <a:cs typeface="Arial MT"/>
              </a:rPr>
              <a:t>cut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also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alternatively </a:t>
            </a:r>
            <a:r>
              <a:rPr sz="1100" dirty="0">
                <a:latin typeface="Arial MT"/>
                <a:cs typeface="Arial MT"/>
              </a:rPr>
              <a:t>termed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as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i="1" spc="-10" dirty="0">
                <a:latin typeface="Arial"/>
                <a:cs typeface="Arial"/>
              </a:rPr>
              <a:t>Alph-</a:t>
            </a:r>
            <a:r>
              <a:rPr sz="1100" i="1" dirty="0">
                <a:latin typeface="Arial"/>
                <a:cs typeface="Arial"/>
              </a:rPr>
              <a:t>cut </a:t>
            </a:r>
            <a:r>
              <a:rPr sz="1100" i="1" spc="-10" dirty="0">
                <a:latin typeface="Arial"/>
                <a:cs typeface="Arial"/>
              </a:rPr>
              <a:t>method</a:t>
            </a:r>
            <a:r>
              <a:rPr sz="1100" spc="-1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10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Lamda-cut</a:t>
            </a:r>
            <a:r>
              <a:rPr spc="85" dirty="0"/>
              <a:t> </a:t>
            </a:r>
            <a:r>
              <a:rPr dirty="0"/>
              <a:t>method</a:t>
            </a:r>
            <a:r>
              <a:rPr spc="85" dirty="0"/>
              <a:t> </a:t>
            </a:r>
            <a:r>
              <a:rPr dirty="0"/>
              <a:t>for</a:t>
            </a:r>
            <a:r>
              <a:rPr spc="85" dirty="0"/>
              <a:t> </a:t>
            </a:r>
            <a:r>
              <a:rPr dirty="0"/>
              <a:t>fuzzy</a:t>
            </a:r>
            <a:r>
              <a:rPr spc="85" dirty="0"/>
              <a:t> </a:t>
            </a:r>
            <a:r>
              <a:rPr spc="-25" dirty="0"/>
              <a:t>set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885456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06" y="88447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532" y="848523"/>
            <a:ext cx="413004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transformed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="1" i="1" baseline="-13888" dirty="0">
                <a:latin typeface="Roboto Bk"/>
                <a:cs typeface="Roboto Bk"/>
              </a:rPr>
              <a:t>λ</a:t>
            </a:r>
            <a:r>
              <a:rPr sz="1200" b="1" i="1" spc="202" baseline="-13888" dirty="0">
                <a:latin typeface="Roboto Bk"/>
                <a:cs typeface="Roboto Bk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a </a:t>
            </a:r>
            <a:r>
              <a:rPr sz="1100" spc="-10" dirty="0">
                <a:latin typeface="Arial MT"/>
                <a:cs typeface="Arial MT"/>
              </a:rPr>
              <a:t>given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spc="-20" dirty="0">
                <a:latin typeface="Verdana"/>
                <a:cs typeface="Verdana"/>
              </a:rPr>
              <a:t>λ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Verdana"/>
                <a:cs typeface="Verdana"/>
              </a:rPr>
              <a:t>λ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1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411566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0106" y="141056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532" y="1374621"/>
            <a:ext cx="2254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10" dirty="0">
                <a:latin typeface="Arial MT"/>
                <a:cs typeface="Arial MT"/>
              </a:rPr>
              <a:t> other-</a:t>
            </a:r>
            <a:r>
              <a:rPr sz="1100" dirty="0">
                <a:latin typeface="Arial MT"/>
                <a:cs typeface="Arial MT"/>
              </a:rPr>
              <a:t>words,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="1" i="1" baseline="-13888" dirty="0">
                <a:latin typeface="Roboto Bk"/>
                <a:cs typeface="Roboto Bk"/>
              </a:rPr>
              <a:t>λ</a:t>
            </a:r>
            <a:r>
              <a:rPr sz="1200" b="1" i="1" spc="232" baseline="-13888" dirty="0">
                <a:latin typeface="Roboto Bk"/>
                <a:cs typeface="Roboto Bk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85" dirty="0">
                <a:latin typeface="Lucida Sans Unicode"/>
                <a:cs typeface="Lucida Sans Unicode"/>
              </a:rPr>
              <a:t>{</a:t>
            </a:r>
            <a:r>
              <a:rPr sz="1100" i="1" spc="85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|</a:t>
            </a:r>
            <a:r>
              <a:rPr sz="1100" i="1" spc="-20" dirty="0">
                <a:latin typeface="Verdana"/>
                <a:cs typeface="Verdana"/>
              </a:rPr>
              <a:t>µ</a:t>
            </a:r>
            <a:r>
              <a:rPr sz="1200" i="1" spc="-30" baseline="-13888" dirty="0">
                <a:latin typeface="Arial"/>
                <a:cs typeface="Arial"/>
              </a:rPr>
              <a:t>A</a:t>
            </a:r>
            <a:r>
              <a:rPr sz="1100" spc="-20" dirty="0">
                <a:latin typeface="Lucida Sans Unicode"/>
                <a:cs typeface="Lucida Sans Unicode"/>
              </a:rPr>
              <a:t>(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≥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spc="55" dirty="0">
                <a:latin typeface="Verdana"/>
                <a:cs typeface="Verdana"/>
              </a:rPr>
              <a:t>λ</a:t>
            </a:r>
            <a:r>
              <a:rPr sz="1100" spc="5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765592"/>
            <a:ext cx="134416" cy="1344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40106" y="176398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7532" y="1728659"/>
            <a:ext cx="4011929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Lambda-</a:t>
            </a:r>
            <a:r>
              <a:rPr sz="1100" dirty="0">
                <a:latin typeface="Arial MT"/>
                <a:cs typeface="Arial MT"/>
              </a:rPr>
              <a:t>cut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="1" i="1" baseline="-13888" dirty="0">
                <a:latin typeface="Roboto Bk"/>
                <a:cs typeface="Roboto Bk"/>
              </a:rPr>
              <a:t>λ</a:t>
            </a:r>
            <a:r>
              <a:rPr sz="1200" b="1" i="1" spc="217" baseline="-13888" dirty="0">
                <a:latin typeface="Roboto Bk"/>
                <a:cs typeface="Roboto Bk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when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corresponding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greater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equal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to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specified </a:t>
            </a:r>
            <a:r>
              <a:rPr sz="1100" i="1" spc="-25" dirty="0">
                <a:latin typeface="Verdana"/>
                <a:cs typeface="Verdana"/>
              </a:rPr>
              <a:t>λ</a:t>
            </a:r>
            <a:r>
              <a:rPr sz="1100" spc="-2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705" y="2463774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40106" y="246278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7532" y="2426841"/>
            <a:ext cx="32334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Lambda-</a:t>
            </a:r>
            <a:r>
              <a:rPr sz="1100" dirty="0">
                <a:latin typeface="Arial MT"/>
                <a:cs typeface="Arial MT"/>
              </a:rPr>
              <a:t>cut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="1" i="1" baseline="-13888" dirty="0">
                <a:latin typeface="Roboto Bk"/>
                <a:cs typeface="Roboto Bk"/>
              </a:rPr>
              <a:t>λ</a:t>
            </a:r>
            <a:r>
              <a:rPr sz="1200" b="1" i="1" spc="209" baseline="-13888" dirty="0">
                <a:latin typeface="Roboto Bk"/>
                <a:cs typeface="Roboto Bk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also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called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alpha-</a:t>
            </a:r>
            <a:r>
              <a:rPr sz="1100" dirty="0">
                <a:latin typeface="Arial MT"/>
                <a:cs typeface="Arial MT"/>
              </a:rPr>
              <a:t>cut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set.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11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Lambda-cut</a:t>
            </a:r>
            <a:r>
              <a:rPr spc="55" dirty="0"/>
              <a:t> </a:t>
            </a:r>
            <a:r>
              <a:rPr dirty="0"/>
              <a:t>for</a:t>
            </a:r>
            <a:r>
              <a:rPr spc="60" dirty="0"/>
              <a:t> </a:t>
            </a:r>
            <a:r>
              <a:rPr dirty="0"/>
              <a:t>a</a:t>
            </a:r>
            <a:r>
              <a:rPr spc="55" dirty="0"/>
              <a:t> </a:t>
            </a:r>
            <a:r>
              <a:rPr dirty="0"/>
              <a:t>fuzzy</a:t>
            </a:r>
            <a:r>
              <a:rPr spc="60" dirty="0"/>
              <a:t> </a:t>
            </a:r>
            <a:r>
              <a:rPr dirty="0"/>
              <a:t>set</a:t>
            </a:r>
            <a:r>
              <a:rPr spc="55" dirty="0"/>
              <a:t> </a:t>
            </a:r>
            <a:r>
              <a:rPr dirty="0"/>
              <a:t>:</a:t>
            </a:r>
            <a:r>
              <a:rPr spc="16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277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1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i="1" dirty="0"/>
              <a:t>,</a:t>
            </a:r>
            <a:r>
              <a:rPr sz="1100" i="1" spc="-175" dirty="0"/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/>
              <a:t>.</a:t>
            </a:r>
            <a:r>
              <a:rPr sz="1100" spc="-40" dirty="0">
                <a:latin typeface="Arial MT"/>
                <a:cs typeface="Arial MT"/>
              </a:rPr>
              <a:t>9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/>
              <a:t>,</a:t>
            </a:r>
            <a:r>
              <a:rPr sz="1100" i="1" spc="-175" dirty="0"/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 MT"/>
                <a:cs typeface="Arial MT"/>
              </a:rPr>
              <a:t>2</a:t>
            </a:r>
            <a:r>
              <a:rPr sz="1100" i="1" spc="-10" dirty="0"/>
              <a:t>,</a:t>
            </a:r>
            <a:r>
              <a:rPr sz="1100" i="1" spc="-175" dirty="0"/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/>
              <a:t>.</a:t>
            </a:r>
            <a:r>
              <a:rPr sz="1100" spc="-40" dirty="0">
                <a:latin typeface="Arial MT"/>
                <a:cs typeface="Arial MT"/>
              </a:rPr>
              <a:t>5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/>
              <a:t>,</a:t>
            </a:r>
            <a:r>
              <a:rPr sz="1100" i="1" spc="-175" dirty="0"/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 MT"/>
                <a:cs typeface="Arial MT"/>
              </a:rPr>
              <a:t>3</a:t>
            </a:r>
            <a:r>
              <a:rPr sz="1100" i="1" spc="-10" dirty="0"/>
              <a:t>,</a:t>
            </a:r>
            <a:r>
              <a:rPr sz="1100" i="1" spc="-175" dirty="0"/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/>
              <a:t>.</a:t>
            </a:r>
            <a:r>
              <a:rPr sz="1100" spc="-40" dirty="0">
                <a:latin typeface="Arial MT"/>
                <a:cs typeface="Arial MT"/>
              </a:rPr>
              <a:t>2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/>
              <a:t>,</a:t>
            </a:r>
            <a:r>
              <a:rPr sz="1100" i="1" spc="-175" dirty="0"/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 MT"/>
                <a:cs typeface="Arial MT"/>
              </a:rPr>
              <a:t>4</a:t>
            </a:r>
            <a:r>
              <a:rPr sz="1100" i="1" spc="-10" dirty="0"/>
              <a:t>,</a:t>
            </a:r>
            <a:r>
              <a:rPr sz="1100" i="1" spc="-175" dirty="0"/>
              <a:t> </a:t>
            </a:r>
            <a:r>
              <a:rPr sz="1100" spc="-20" dirty="0">
                <a:latin typeface="Arial MT"/>
                <a:cs typeface="Arial MT"/>
              </a:rPr>
              <a:t>0</a:t>
            </a:r>
            <a:r>
              <a:rPr sz="1100" i="1" spc="-20" dirty="0"/>
              <a:t>.</a:t>
            </a:r>
            <a:r>
              <a:rPr sz="1100" spc="-20" dirty="0">
                <a:latin typeface="Arial MT"/>
                <a:cs typeface="Arial MT"/>
              </a:rPr>
              <a:t>3</a:t>
            </a:r>
            <a:r>
              <a:rPr sz="1100" spc="-20" dirty="0">
                <a:latin typeface="Lucida Sans Unicode"/>
                <a:cs typeface="Lucida Sans Unicode"/>
              </a:rPr>
              <a:t>)}</a:t>
            </a:r>
            <a:endParaRPr sz="1100"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  <a:spcBef>
                <a:spcPts val="1170"/>
              </a:spcBef>
            </a:pPr>
            <a:r>
              <a:rPr dirty="0">
                <a:latin typeface="Arial MT"/>
                <a:cs typeface="Arial MT"/>
              </a:rPr>
              <a:t>Then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 MT"/>
                <a:cs typeface="Arial MT"/>
              </a:rPr>
              <a:t>0</a:t>
            </a:r>
            <a:r>
              <a:rPr sz="1200" b="1" i="1" baseline="-13888" dirty="0">
                <a:latin typeface="Roboto Bk"/>
                <a:cs typeface="Roboto Bk"/>
              </a:rPr>
              <a:t>.</a:t>
            </a:r>
            <a:r>
              <a:rPr sz="1200" baseline="-13888" dirty="0">
                <a:latin typeface="Arial MT"/>
                <a:cs typeface="Arial MT"/>
              </a:rPr>
              <a:t>6</a:t>
            </a:r>
            <a:r>
              <a:rPr sz="1200" spc="232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i="1" dirty="0"/>
              <a:t>,</a:t>
            </a:r>
            <a:r>
              <a:rPr sz="1100" i="1" spc="-195" dirty="0"/>
              <a:t> </a:t>
            </a:r>
            <a:r>
              <a:rPr sz="1100" spc="-25" dirty="0">
                <a:latin typeface="Arial MT"/>
                <a:cs typeface="Arial MT"/>
              </a:rPr>
              <a:t>1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100" i="1" spc="-25" dirty="0"/>
              <a:t>,</a:t>
            </a:r>
            <a:r>
              <a:rPr sz="1100" i="1" spc="-190" dirty="0"/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 MT"/>
                <a:cs typeface="Arial MT"/>
              </a:rPr>
              <a:t>2</a:t>
            </a:r>
            <a:r>
              <a:rPr sz="1100" i="1" spc="-10" dirty="0"/>
              <a:t>,</a:t>
            </a:r>
            <a:r>
              <a:rPr sz="1100" i="1" spc="-195" dirty="0"/>
              <a:t>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100" i="1" spc="-25" dirty="0"/>
              <a:t>,</a:t>
            </a:r>
            <a:r>
              <a:rPr sz="1100" i="1" spc="-190" dirty="0"/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 MT"/>
                <a:cs typeface="Arial MT"/>
              </a:rPr>
              <a:t>3</a:t>
            </a:r>
            <a:r>
              <a:rPr sz="1100" i="1" spc="-10" dirty="0"/>
              <a:t>,</a:t>
            </a:r>
            <a:r>
              <a:rPr sz="1100" i="1" spc="-195" dirty="0"/>
              <a:t>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100" i="1" spc="-25" dirty="0"/>
              <a:t>,</a:t>
            </a:r>
            <a:r>
              <a:rPr sz="1100" i="1" spc="-195" dirty="0"/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 MT"/>
                <a:cs typeface="Arial MT"/>
              </a:rPr>
              <a:t>4</a:t>
            </a:r>
            <a:r>
              <a:rPr sz="1100" i="1" spc="-10" dirty="0"/>
              <a:t>,</a:t>
            </a:r>
            <a:r>
              <a:rPr sz="1100" i="1" spc="-190" dirty="0"/>
              <a:t> </a:t>
            </a:r>
            <a:r>
              <a:rPr sz="1100" spc="75" dirty="0">
                <a:latin typeface="Arial MT"/>
                <a:cs typeface="Arial MT"/>
              </a:rPr>
              <a:t>0</a:t>
            </a:r>
            <a:r>
              <a:rPr sz="1100" spc="75" dirty="0">
                <a:latin typeface="Lucida Sans Unicode"/>
                <a:cs typeface="Lucida Sans Unicode"/>
              </a:rPr>
              <a:t>)}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spc="75" dirty="0">
                <a:latin typeface="Lucida Sans Unicode"/>
                <a:cs typeface="Lucida Sans Unicode"/>
              </a:rPr>
              <a:t>{</a:t>
            </a:r>
            <a:r>
              <a:rPr sz="1100" i="1" spc="75" dirty="0">
                <a:latin typeface="Arial"/>
                <a:cs typeface="Arial"/>
              </a:rPr>
              <a:t>x</a:t>
            </a:r>
            <a:r>
              <a:rPr sz="1200" spc="112" baseline="-13888" dirty="0">
                <a:latin typeface="Arial MT"/>
                <a:cs typeface="Arial MT"/>
              </a:rPr>
              <a:t>1</a:t>
            </a:r>
            <a:r>
              <a:rPr sz="1100" spc="7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  <a:spcBef>
                <a:spcPts val="1165"/>
              </a:spcBef>
            </a:pPr>
            <a:r>
              <a:rPr spc="-25" dirty="0">
                <a:latin typeface="Arial MT"/>
                <a:cs typeface="Arial MT"/>
              </a:rPr>
              <a:t>and</a:t>
            </a:r>
          </a:p>
          <a:p>
            <a:pPr marL="50800">
              <a:lnSpc>
                <a:spcPct val="100000"/>
              </a:lnSpc>
              <a:spcBef>
                <a:spcPts val="1170"/>
              </a:spcBef>
            </a:pPr>
            <a:r>
              <a:rPr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277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1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i="1" dirty="0"/>
              <a:t>,</a:t>
            </a:r>
            <a:r>
              <a:rPr sz="1100" i="1" spc="-175" dirty="0"/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/>
              <a:t>.</a:t>
            </a:r>
            <a:r>
              <a:rPr sz="1100" spc="-40" dirty="0">
                <a:latin typeface="Arial MT"/>
                <a:cs typeface="Arial MT"/>
              </a:rPr>
              <a:t>1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/>
              <a:t>,</a:t>
            </a:r>
            <a:r>
              <a:rPr sz="1100" i="1" spc="-175" dirty="0"/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 MT"/>
                <a:cs typeface="Arial MT"/>
              </a:rPr>
              <a:t>2</a:t>
            </a:r>
            <a:r>
              <a:rPr sz="1100" i="1" spc="-10" dirty="0"/>
              <a:t>,</a:t>
            </a:r>
            <a:r>
              <a:rPr sz="1100" i="1" spc="-175" dirty="0"/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/>
              <a:t>.</a:t>
            </a:r>
            <a:r>
              <a:rPr sz="1100" spc="-40" dirty="0">
                <a:latin typeface="Arial MT"/>
                <a:cs typeface="Arial MT"/>
              </a:rPr>
              <a:t>5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/>
              <a:t>,</a:t>
            </a:r>
            <a:r>
              <a:rPr sz="1100" i="1" spc="-175" dirty="0"/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 MT"/>
                <a:cs typeface="Arial MT"/>
              </a:rPr>
              <a:t>3</a:t>
            </a:r>
            <a:r>
              <a:rPr sz="1100" i="1" spc="-10" dirty="0"/>
              <a:t>,</a:t>
            </a:r>
            <a:r>
              <a:rPr sz="1100" i="1" spc="-175" dirty="0"/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/>
              <a:t>.</a:t>
            </a:r>
            <a:r>
              <a:rPr sz="1100" spc="-40" dirty="0">
                <a:latin typeface="Arial MT"/>
                <a:cs typeface="Arial MT"/>
              </a:rPr>
              <a:t>8</a:t>
            </a:r>
            <a:r>
              <a:rPr sz="1100" spc="-40" dirty="0">
                <a:latin typeface="Lucida Sans Unicode"/>
                <a:cs typeface="Lucida Sans Unicode"/>
              </a:rPr>
              <a:t>)</a:t>
            </a:r>
            <a:r>
              <a:rPr sz="1100" i="1" spc="-40" dirty="0"/>
              <a:t>,</a:t>
            </a:r>
            <a:r>
              <a:rPr sz="1100" i="1" spc="-175" dirty="0"/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 MT"/>
                <a:cs typeface="Arial MT"/>
              </a:rPr>
              <a:t>4</a:t>
            </a:r>
            <a:r>
              <a:rPr sz="1100" i="1" spc="-10" dirty="0"/>
              <a:t>,</a:t>
            </a:r>
            <a:r>
              <a:rPr sz="1100" i="1" spc="-175" dirty="0"/>
              <a:t> </a:t>
            </a:r>
            <a:r>
              <a:rPr sz="1100" spc="-20" dirty="0">
                <a:latin typeface="Arial MT"/>
                <a:cs typeface="Arial MT"/>
              </a:rPr>
              <a:t>0</a:t>
            </a:r>
            <a:r>
              <a:rPr sz="1100" i="1" spc="-20" dirty="0"/>
              <a:t>.</a:t>
            </a:r>
            <a:r>
              <a:rPr sz="1100" spc="-20" dirty="0">
                <a:latin typeface="Arial MT"/>
                <a:cs typeface="Arial MT"/>
              </a:rPr>
              <a:t>7</a:t>
            </a:r>
            <a:r>
              <a:rPr sz="1100" spc="-20" dirty="0">
                <a:latin typeface="Lucida Sans Unicode"/>
                <a:cs typeface="Lucida Sans Unicode"/>
              </a:rPr>
              <a:t>)}</a:t>
            </a:r>
            <a:endParaRPr sz="1100"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  <a:spcBef>
                <a:spcPts val="1170"/>
              </a:spcBef>
            </a:pPr>
            <a:r>
              <a:rPr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 MT"/>
                <a:cs typeface="Arial MT"/>
              </a:rPr>
              <a:t>0</a:t>
            </a:r>
            <a:r>
              <a:rPr sz="1200" b="1" i="1" baseline="-13888" dirty="0">
                <a:latin typeface="Roboto Bk"/>
                <a:cs typeface="Roboto Bk"/>
              </a:rPr>
              <a:t>.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254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i="1" dirty="0"/>
              <a:t>,</a:t>
            </a:r>
            <a:r>
              <a:rPr sz="1100" i="1" spc="-185" dirty="0"/>
              <a:t>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100" i="1" spc="-25" dirty="0"/>
              <a:t>,</a:t>
            </a:r>
            <a:r>
              <a:rPr sz="1100" i="1" spc="-185" dirty="0"/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 MT"/>
                <a:cs typeface="Arial MT"/>
              </a:rPr>
              <a:t>2</a:t>
            </a:r>
            <a:r>
              <a:rPr sz="1100" i="1" spc="-10" dirty="0"/>
              <a:t>,</a:t>
            </a:r>
            <a:r>
              <a:rPr sz="1100" i="1" spc="-180" dirty="0"/>
              <a:t> </a:t>
            </a:r>
            <a:r>
              <a:rPr sz="1100" spc="-25" dirty="0">
                <a:latin typeface="Arial MT"/>
                <a:cs typeface="Arial MT"/>
              </a:rPr>
              <a:t>1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100" i="1" spc="-25" dirty="0"/>
              <a:t>,</a:t>
            </a:r>
            <a:r>
              <a:rPr sz="1100" i="1" spc="-185" dirty="0"/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 MT"/>
                <a:cs typeface="Arial MT"/>
              </a:rPr>
              <a:t>3</a:t>
            </a:r>
            <a:r>
              <a:rPr sz="1100" i="1" spc="-10" dirty="0"/>
              <a:t>,</a:t>
            </a:r>
            <a:r>
              <a:rPr sz="1100" i="1" spc="-180" dirty="0"/>
              <a:t> </a:t>
            </a:r>
            <a:r>
              <a:rPr sz="1100" spc="-25" dirty="0">
                <a:latin typeface="Arial MT"/>
                <a:cs typeface="Arial MT"/>
              </a:rPr>
              <a:t>1</a:t>
            </a:r>
            <a:r>
              <a:rPr sz="1100" spc="-25" dirty="0">
                <a:latin typeface="Lucida Sans Unicode"/>
                <a:cs typeface="Lucida Sans Unicode"/>
              </a:rPr>
              <a:t>)</a:t>
            </a:r>
            <a:r>
              <a:rPr sz="1100" i="1" spc="-25" dirty="0"/>
              <a:t>,</a:t>
            </a:r>
            <a:r>
              <a:rPr sz="1100" i="1" spc="-185" dirty="0"/>
              <a:t> 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 MT"/>
                <a:cs typeface="Arial MT"/>
              </a:rPr>
              <a:t>4</a:t>
            </a:r>
            <a:r>
              <a:rPr sz="1100" i="1" spc="-10" dirty="0"/>
              <a:t>,</a:t>
            </a:r>
            <a:r>
              <a:rPr sz="1100" i="1" spc="-180" dirty="0"/>
              <a:t> </a:t>
            </a:r>
            <a:r>
              <a:rPr sz="1100" spc="75" dirty="0">
                <a:latin typeface="Arial MT"/>
                <a:cs typeface="Arial MT"/>
              </a:rPr>
              <a:t>1</a:t>
            </a:r>
            <a:r>
              <a:rPr sz="1100" spc="75" dirty="0">
                <a:latin typeface="Lucida Sans Unicode"/>
                <a:cs typeface="Lucida Sans Unicode"/>
              </a:rPr>
              <a:t>)}</a:t>
            </a:r>
            <a:r>
              <a:rPr sz="1100" spc="-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1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i="1" dirty="0"/>
              <a:t>,</a:t>
            </a:r>
            <a:r>
              <a:rPr sz="1100" i="1" spc="-180" dirty="0"/>
              <a:t> </a:t>
            </a:r>
            <a:r>
              <a:rPr sz="1100" i="1" spc="-30" dirty="0">
                <a:latin typeface="Arial"/>
                <a:cs typeface="Arial"/>
              </a:rPr>
              <a:t>x</a:t>
            </a:r>
            <a:r>
              <a:rPr sz="1200" spc="-44" baseline="-13888" dirty="0">
                <a:latin typeface="Arial MT"/>
                <a:cs typeface="Arial MT"/>
              </a:rPr>
              <a:t>3</a:t>
            </a:r>
            <a:r>
              <a:rPr sz="1100" i="1" spc="-30" dirty="0"/>
              <a:t>,</a:t>
            </a:r>
            <a:r>
              <a:rPr sz="1100" i="1" spc="-185" dirty="0"/>
              <a:t> </a:t>
            </a:r>
            <a:r>
              <a:rPr sz="1100" i="1" spc="40" dirty="0">
                <a:latin typeface="Arial"/>
                <a:cs typeface="Arial"/>
              </a:rPr>
              <a:t>x</a:t>
            </a:r>
            <a:r>
              <a:rPr sz="1200" spc="60" baseline="-13888" dirty="0">
                <a:latin typeface="Arial MT"/>
                <a:cs typeface="Arial MT"/>
              </a:rPr>
              <a:t>4</a:t>
            </a:r>
            <a:r>
              <a:rPr sz="1100" spc="40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12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Lambda-cut</a:t>
            </a:r>
            <a:r>
              <a:rPr spc="75" dirty="0"/>
              <a:t> </a:t>
            </a:r>
            <a:r>
              <a:rPr dirty="0"/>
              <a:t>sets</a:t>
            </a:r>
            <a:r>
              <a:rPr spc="75" dirty="0"/>
              <a:t> </a:t>
            </a:r>
            <a:r>
              <a:rPr dirty="0"/>
              <a:t>:</a:t>
            </a:r>
            <a:r>
              <a:rPr spc="18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42923"/>
            <a:ext cx="32092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Arial MT"/>
                <a:cs typeface="Arial MT"/>
              </a:rPr>
              <a:t>Two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Q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follows.</a:t>
            </a:r>
            <a:endParaRPr sz="11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12596" y="932307"/>
          <a:ext cx="2179952" cy="529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9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8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dirty="0">
                          <a:latin typeface="Verdana"/>
                          <a:cs typeface="Verdana"/>
                        </a:rPr>
                        <a:t>µ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(</a:t>
                      </a:r>
                      <a:r>
                        <a:rPr sz="1100" i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100" i="1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)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200" spc="-37" baseline="-13888" dirty="0">
                          <a:latin typeface="Arial MT"/>
                          <a:cs typeface="Arial MT"/>
                        </a:rPr>
                        <a:t>1</a:t>
                      </a:r>
                      <a:endParaRPr sz="1200" baseline="-13888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200" spc="-37" baseline="-13888" dirty="0">
                          <a:latin typeface="Arial MT"/>
                          <a:cs typeface="Arial MT"/>
                        </a:rPr>
                        <a:t>2</a:t>
                      </a:r>
                      <a:endParaRPr sz="1200" baseline="-13888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200" spc="-37" baseline="-13888" dirty="0">
                          <a:latin typeface="Arial MT"/>
                          <a:cs typeface="Arial MT"/>
                        </a:rPr>
                        <a:t>3</a:t>
                      </a:r>
                      <a:endParaRPr sz="1200" baseline="-13888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200" spc="-37" baseline="-13888" dirty="0">
                          <a:latin typeface="Arial MT"/>
                          <a:cs typeface="Arial MT"/>
                        </a:rPr>
                        <a:t>4</a:t>
                      </a:r>
                      <a:endParaRPr sz="1200" baseline="-13888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i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200" spc="-37" baseline="-10416" dirty="0">
                          <a:latin typeface="Arial MT"/>
                          <a:cs typeface="Arial MT"/>
                        </a:rPr>
                        <a:t>5</a:t>
                      </a:r>
                      <a:endParaRPr sz="1200" baseline="-10416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0" dirty="0">
                          <a:latin typeface="Arial MT"/>
                          <a:cs typeface="Arial MT"/>
                        </a:rPr>
                        <a:t>P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0.1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0.2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0.7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0.5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0.4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0" dirty="0">
                          <a:latin typeface="Arial MT"/>
                          <a:cs typeface="Arial MT"/>
                        </a:rPr>
                        <a:t>Q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0.9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0.6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0.3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0.2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0.8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48525" y="2563190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>
                <a:moveTo>
                  <a:pt x="0" y="0"/>
                </a:moveTo>
                <a:lnTo>
                  <a:pt x="10210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0444" y="1583218"/>
            <a:ext cx="1225550" cy="14560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Find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 marL="244475" indent="-206375">
              <a:lnSpc>
                <a:spcPct val="100000"/>
              </a:lnSpc>
              <a:spcBef>
                <a:spcPts val="1170"/>
              </a:spcBef>
              <a:buFont typeface="Arial MT"/>
              <a:buAutoNum type="alphaLcParenBoth"/>
              <a:tabLst>
                <a:tab pos="244475" algn="l"/>
              </a:tabLst>
            </a:pPr>
            <a:r>
              <a:rPr sz="11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 MT"/>
                <a:cs typeface="Arial MT"/>
              </a:rPr>
              <a:t>0</a:t>
            </a:r>
            <a:r>
              <a:rPr sz="1200" b="1" i="1" baseline="-13888" dirty="0">
                <a:latin typeface="Roboto Bk"/>
                <a:cs typeface="Roboto Bk"/>
              </a:rPr>
              <a:t>.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i="1" spc="-20" dirty="0">
                <a:latin typeface="Arial"/>
                <a:cs typeface="Arial"/>
              </a:rPr>
              <a:t>Q</a:t>
            </a:r>
            <a:r>
              <a:rPr sz="1200" spc="-30" baseline="-13888" dirty="0">
                <a:latin typeface="Arial MT"/>
                <a:cs typeface="Arial MT"/>
              </a:rPr>
              <a:t>0</a:t>
            </a:r>
            <a:r>
              <a:rPr sz="1200" b="1" i="1" spc="-30" baseline="-13888" dirty="0">
                <a:latin typeface="Roboto Bk"/>
                <a:cs typeface="Roboto Bk"/>
              </a:rPr>
              <a:t>.</a:t>
            </a:r>
            <a:r>
              <a:rPr sz="1200" spc="-30" baseline="-13888" dirty="0">
                <a:latin typeface="Arial MT"/>
                <a:cs typeface="Arial MT"/>
              </a:rPr>
              <a:t>3</a:t>
            </a:r>
            <a:endParaRPr sz="1200" baseline="-13888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5"/>
              </a:spcBef>
              <a:buFont typeface="Arial MT"/>
              <a:buAutoNum type="alphaLcParenBoth"/>
            </a:pPr>
            <a:endParaRPr sz="800">
              <a:latin typeface="Arial MT"/>
              <a:cs typeface="Arial MT"/>
            </a:endParaRPr>
          </a:p>
          <a:p>
            <a:pPr marL="244475" indent="-206375">
              <a:lnSpc>
                <a:spcPct val="100000"/>
              </a:lnSpc>
              <a:buFont typeface="Arial MT"/>
              <a:buAutoNum type="alphaLcParenBoth"/>
              <a:tabLst>
                <a:tab pos="244475" algn="l"/>
              </a:tabLst>
            </a:pP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Q</a:t>
            </a:r>
            <a:r>
              <a:rPr sz="1100" spc="-10" dirty="0">
                <a:latin typeface="Lucida Sans Unicode"/>
                <a:cs typeface="Lucida Sans Unicode"/>
              </a:rPr>
              <a:t>)</a:t>
            </a:r>
            <a:r>
              <a:rPr sz="1200" spc="-15" baseline="-13888" dirty="0">
                <a:latin typeface="Arial MT"/>
                <a:cs typeface="Arial MT"/>
              </a:rPr>
              <a:t>0</a:t>
            </a:r>
            <a:r>
              <a:rPr sz="1200" b="1" i="1" spc="-15" baseline="-13888" dirty="0">
                <a:latin typeface="Roboto Bk"/>
                <a:cs typeface="Roboto Bk"/>
              </a:rPr>
              <a:t>.</a:t>
            </a:r>
            <a:r>
              <a:rPr sz="1200" spc="-15" baseline="-13888" dirty="0">
                <a:latin typeface="Arial MT"/>
                <a:cs typeface="Arial MT"/>
              </a:rPr>
              <a:t>6</a:t>
            </a:r>
            <a:endParaRPr sz="1200" baseline="-13888">
              <a:latin typeface="Arial MT"/>
              <a:cs typeface="Arial MT"/>
            </a:endParaRPr>
          </a:p>
          <a:p>
            <a:pPr marL="236854" indent="-198755">
              <a:lnSpc>
                <a:spcPct val="100000"/>
              </a:lnSpc>
              <a:spcBef>
                <a:spcPts val="1170"/>
              </a:spcBef>
              <a:buFont typeface="Arial MT"/>
              <a:buAutoNum type="alphaLcParenBoth"/>
              <a:tabLst>
                <a:tab pos="236854" algn="l"/>
              </a:tabLst>
            </a:pP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P</a:t>
            </a:r>
            <a:r>
              <a:rPr sz="1100" spc="-10" dirty="0">
                <a:latin typeface="Lucida Sans Unicode"/>
                <a:cs typeface="Lucida Sans Unicode"/>
              </a:rPr>
              <a:t>)</a:t>
            </a:r>
            <a:r>
              <a:rPr sz="1200" spc="-15" baseline="-13888" dirty="0">
                <a:latin typeface="Arial MT"/>
                <a:cs typeface="Arial MT"/>
              </a:rPr>
              <a:t>0</a:t>
            </a:r>
            <a:r>
              <a:rPr sz="1200" b="1" i="1" spc="-15" baseline="-13888" dirty="0">
                <a:latin typeface="Roboto Bk"/>
                <a:cs typeface="Roboto Bk"/>
              </a:rPr>
              <a:t>.</a:t>
            </a:r>
            <a:r>
              <a:rPr sz="1200" spc="-15" baseline="-13888" dirty="0">
                <a:latin typeface="Arial MT"/>
                <a:cs typeface="Arial MT"/>
              </a:rPr>
              <a:t>8</a:t>
            </a:r>
            <a:endParaRPr sz="1200" baseline="-13888">
              <a:latin typeface="Arial MT"/>
              <a:cs typeface="Arial MT"/>
            </a:endParaRPr>
          </a:p>
          <a:p>
            <a:pPr marL="244475" indent="-206375">
              <a:lnSpc>
                <a:spcPct val="100000"/>
              </a:lnSpc>
              <a:spcBef>
                <a:spcPts val="1170"/>
              </a:spcBef>
              <a:buFont typeface="Arial MT"/>
              <a:buAutoNum type="alphaLcParenBoth"/>
              <a:tabLst>
                <a:tab pos="244475" algn="l"/>
              </a:tabLst>
            </a:pP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Q</a:t>
            </a:r>
            <a:r>
              <a:rPr sz="1100" spc="-10" dirty="0">
                <a:latin typeface="Lucida Sans Unicode"/>
                <a:cs typeface="Lucida Sans Unicode"/>
              </a:rPr>
              <a:t>)</a:t>
            </a:r>
            <a:r>
              <a:rPr sz="1200" spc="-15" baseline="-13888" dirty="0">
                <a:latin typeface="Arial MT"/>
                <a:cs typeface="Arial MT"/>
              </a:rPr>
              <a:t>0</a:t>
            </a:r>
            <a:r>
              <a:rPr sz="1200" b="1" i="1" spc="-15" baseline="-13888" dirty="0">
                <a:latin typeface="Roboto Bk"/>
                <a:cs typeface="Roboto Bk"/>
              </a:rPr>
              <a:t>.</a:t>
            </a:r>
            <a:r>
              <a:rPr sz="1200" spc="-15" baseline="-13888" dirty="0">
                <a:latin typeface="Arial MT"/>
                <a:cs typeface="Arial MT"/>
              </a:rPr>
              <a:t>4</a:t>
            </a:r>
            <a:endParaRPr sz="1200" baseline="-13888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13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Some</a:t>
            </a:r>
            <a:r>
              <a:rPr spc="80" dirty="0"/>
              <a:t> </a:t>
            </a:r>
            <a:r>
              <a:rPr dirty="0"/>
              <a:t>properties</a:t>
            </a:r>
            <a:r>
              <a:rPr spc="85" dirty="0"/>
              <a:t> </a:t>
            </a:r>
            <a:r>
              <a:rPr dirty="0"/>
              <a:t>of</a:t>
            </a:r>
            <a:r>
              <a:rPr spc="85" dirty="0"/>
              <a:t> </a:t>
            </a:r>
            <a:r>
              <a:rPr b="0" i="1" spc="70" dirty="0">
                <a:latin typeface="Arial"/>
                <a:cs typeface="Arial"/>
              </a:rPr>
              <a:t>λ</a:t>
            </a:r>
            <a:r>
              <a:rPr spc="70" dirty="0"/>
              <a:t>-</a:t>
            </a:r>
            <a:r>
              <a:rPr dirty="0"/>
              <a:t>cut</a:t>
            </a:r>
            <a:r>
              <a:rPr spc="80" dirty="0"/>
              <a:t> </a:t>
            </a:r>
            <a:r>
              <a:rPr spc="-20" dirty="0"/>
              <a:t>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730858"/>
            <a:ext cx="392176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sets,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same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universe</a:t>
            </a:r>
            <a:r>
              <a:rPr sz="1100" spc="-25" dirty="0">
                <a:latin typeface="Arial MT"/>
                <a:cs typeface="Arial MT"/>
              </a:rPr>
              <a:t> of </a:t>
            </a:r>
            <a:r>
              <a:rPr sz="1100" dirty="0">
                <a:latin typeface="Arial MT"/>
                <a:cs typeface="Arial MT"/>
              </a:rPr>
              <a:t>discourse,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then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295857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0106" y="129487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613890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0106" y="161290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931923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0106" y="193030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9519" y="1926742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>
                <a:moveTo>
                  <a:pt x="0" y="0"/>
                </a:moveTo>
                <a:lnTo>
                  <a:pt x="9240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9594" y="1926742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>
                <a:moveTo>
                  <a:pt x="0" y="0"/>
                </a:moveTo>
                <a:lnTo>
                  <a:pt x="9240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7532" y="1258924"/>
            <a:ext cx="4063365" cy="13182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i="1" spc="55" dirty="0">
                <a:latin typeface="Arial"/>
                <a:cs typeface="Arial"/>
              </a:rPr>
              <a:t>B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200" b="1" i="1" spc="82" baseline="-13888" dirty="0">
                <a:latin typeface="Roboto Bk"/>
                <a:cs typeface="Roboto Bk"/>
              </a:rPr>
              <a:t>λ</a:t>
            </a:r>
            <a:r>
              <a:rPr sz="1200" b="1" i="1" spc="262" baseline="-13888" dirty="0">
                <a:latin typeface="Roboto Bk"/>
                <a:cs typeface="Roboto Bk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="1" i="1" baseline="-13888" dirty="0">
                <a:latin typeface="Roboto Bk"/>
                <a:cs typeface="Roboto Bk"/>
              </a:rPr>
              <a:t>λ</a:t>
            </a:r>
            <a:r>
              <a:rPr sz="1200" b="1" i="1" spc="157" baseline="-13888" dirty="0">
                <a:latin typeface="Roboto Bk"/>
                <a:cs typeface="Roboto Bk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200" b="1" i="1" spc="-37" baseline="-13888" dirty="0">
                <a:latin typeface="Roboto Bk"/>
                <a:cs typeface="Roboto Bk"/>
              </a:rPr>
              <a:t>λ</a:t>
            </a:r>
            <a:endParaRPr sz="1200" baseline="-13888">
              <a:latin typeface="Roboto Bk"/>
              <a:cs typeface="Roboto Bk"/>
            </a:endParaRPr>
          </a:p>
          <a:p>
            <a:pPr marL="38100">
              <a:lnSpc>
                <a:spcPct val="100000"/>
              </a:lnSpc>
              <a:spcBef>
                <a:spcPts val="1185"/>
              </a:spcBef>
            </a:pP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i="1" spc="55" dirty="0">
                <a:latin typeface="Arial"/>
                <a:cs typeface="Arial"/>
              </a:rPr>
              <a:t>B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200" b="1" i="1" spc="82" baseline="-13888" dirty="0">
                <a:latin typeface="Roboto Bk"/>
                <a:cs typeface="Roboto Bk"/>
              </a:rPr>
              <a:t>λ</a:t>
            </a:r>
            <a:r>
              <a:rPr sz="1200" b="1" i="1" spc="262" baseline="-13888" dirty="0">
                <a:latin typeface="Roboto Bk"/>
                <a:cs typeface="Roboto Bk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="1" i="1" baseline="-13888" dirty="0">
                <a:latin typeface="Roboto Bk"/>
                <a:cs typeface="Roboto Bk"/>
              </a:rPr>
              <a:t>λ</a:t>
            </a:r>
            <a:r>
              <a:rPr sz="1200" b="1" i="1" spc="157" baseline="-13888" dirty="0">
                <a:latin typeface="Roboto Bk"/>
                <a:cs typeface="Roboto Bk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200" b="1" i="1" spc="-37" baseline="-13888" dirty="0">
                <a:latin typeface="Roboto Bk"/>
                <a:cs typeface="Roboto Bk"/>
              </a:rPr>
              <a:t>λ</a:t>
            </a:r>
            <a:endParaRPr sz="1200" baseline="-13888">
              <a:latin typeface="Roboto Bk"/>
              <a:cs typeface="Roboto Bk"/>
            </a:endParaRPr>
          </a:p>
          <a:p>
            <a:pPr marL="38100">
              <a:lnSpc>
                <a:spcPct val="100000"/>
              </a:lnSpc>
              <a:spcBef>
                <a:spcPts val="1185"/>
              </a:spcBef>
            </a:pP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200" b="1" i="1" baseline="-13888" dirty="0">
                <a:latin typeface="Roboto Bk"/>
                <a:cs typeface="Roboto Bk"/>
              </a:rPr>
              <a:t>λ</a:t>
            </a:r>
            <a:r>
              <a:rPr sz="1200" b="1" i="1" spc="240" baseline="-13888" dirty="0">
                <a:latin typeface="Roboto Bk"/>
                <a:cs typeface="Roboto Bk"/>
              </a:rPr>
              <a:t> </a:t>
            </a:r>
            <a:r>
              <a:rPr sz="1100" spc="-625" dirty="0">
                <a:latin typeface="Lucida Sans Unicode"/>
                <a:cs typeface="Lucida Sans Unicode"/>
              </a:rPr>
              <a:t>/</a:t>
            </a:r>
            <a:r>
              <a:rPr sz="1100" spc="-40" dirty="0">
                <a:latin typeface="Lucida Sans Unicode"/>
                <a:cs typeface="Lucida Sans Unicode"/>
              </a:rPr>
              <a:t>=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="1" i="1" baseline="-13888" dirty="0">
                <a:latin typeface="Roboto Bk"/>
                <a:cs typeface="Roboto Bk"/>
              </a:rPr>
              <a:t>λ</a:t>
            </a:r>
            <a:r>
              <a:rPr sz="1200" b="1" i="1" spc="240" baseline="-13888" dirty="0">
                <a:latin typeface="Roboto Bk"/>
                <a:cs typeface="Roboto Bk"/>
              </a:rPr>
              <a:t> </a:t>
            </a:r>
            <a:r>
              <a:rPr sz="1100" dirty="0">
                <a:latin typeface="Arial MT"/>
                <a:cs typeface="Arial MT"/>
              </a:rPr>
              <a:t>except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 </a:t>
            </a:r>
            <a:r>
              <a:rPr sz="1100" i="1" spc="-20" dirty="0">
                <a:latin typeface="Verdana"/>
                <a:cs typeface="Verdana"/>
              </a:rPr>
              <a:t>λ</a:t>
            </a:r>
            <a:r>
              <a:rPr sz="1100" i="1" spc="-75" dirty="0">
                <a:latin typeface="Verdana"/>
                <a:cs typeface="Verdan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5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1180"/>
              </a:spcBef>
            </a:pP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spc="-20" dirty="0">
                <a:latin typeface="Verdana"/>
                <a:cs typeface="Verdana"/>
              </a:rPr>
              <a:t>λ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≤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Verdana"/>
                <a:cs typeface="Verdana"/>
              </a:rPr>
              <a:t>α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where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Verdana"/>
                <a:cs typeface="Verdana"/>
              </a:rPr>
              <a:t>α</a:t>
            </a:r>
            <a:r>
              <a:rPr sz="1100" i="1" spc="-100" dirty="0">
                <a:latin typeface="Verdana"/>
                <a:cs typeface="Verdana"/>
              </a:rPr>
              <a:t> </a:t>
            </a:r>
            <a:r>
              <a:rPr sz="1100" dirty="0">
                <a:latin typeface="Arial MT"/>
                <a:cs typeface="Arial MT"/>
              </a:rPr>
              <a:t>varies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between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true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that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A</a:t>
            </a:r>
            <a:r>
              <a:rPr sz="1200" b="1" i="1" baseline="-10416" dirty="0">
                <a:latin typeface="Roboto Bk"/>
                <a:cs typeface="Roboto Bk"/>
              </a:rPr>
              <a:t>α</a:t>
            </a:r>
            <a:r>
              <a:rPr sz="1200" b="1" i="1" spc="209" baseline="-10416" dirty="0">
                <a:latin typeface="Roboto Bk"/>
                <a:cs typeface="Roboto Bk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⊆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="1" i="1" baseline="-13888" dirty="0">
                <a:latin typeface="Roboto Bk"/>
                <a:cs typeface="Roboto Bk"/>
              </a:rPr>
              <a:t>λ</a:t>
            </a:r>
            <a:r>
              <a:rPr sz="1200" b="1" i="1" spc="217" baseline="-13888" dirty="0">
                <a:latin typeface="Roboto Bk"/>
                <a:cs typeface="Roboto Bk"/>
              </a:rPr>
              <a:t> 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where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 MT"/>
                <a:cs typeface="Arial MT"/>
              </a:rPr>
              <a:t>0</a:t>
            </a:r>
            <a:r>
              <a:rPr sz="1200" spc="179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will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universe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discourse.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705" y="2249957"/>
            <a:ext cx="134416" cy="13441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0106" y="224895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14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75863" y="3229352"/>
            <a:ext cx="203200" cy="55880"/>
            <a:chOff x="3275863" y="3229352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39032" y="3231882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5863" y="323823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42982" y="3228087"/>
            <a:ext cx="203200" cy="58419"/>
            <a:chOff x="3542982" y="3228087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31883" y="324458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2982" y="323823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19183" y="323188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10101" y="3228087"/>
            <a:ext cx="203200" cy="58419"/>
            <a:chOff x="3810101" y="3228087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86302" y="3231882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10101" y="323823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302" y="3269983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2" y="3229352"/>
            <a:ext cx="238760" cy="57150"/>
            <a:chOff x="4326582" y="3229352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2623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23586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231882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Summary:</a:t>
            </a:r>
            <a:r>
              <a:rPr spc="275" dirty="0"/>
              <a:t> </a:t>
            </a:r>
            <a:r>
              <a:rPr dirty="0"/>
              <a:t>Lambda-cut</a:t>
            </a:r>
            <a:r>
              <a:rPr spc="145" dirty="0"/>
              <a:t> </a:t>
            </a:r>
            <a:r>
              <a:rPr spc="-10" dirty="0"/>
              <a:t>methods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25844" y="1395830"/>
            <a:ext cx="433895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Lambda-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cut</a:t>
            </a:r>
            <a:r>
              <a:rPr sz="11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method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converts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fuzzy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set</a:t>
            </a:r>
            <a:r>
              <a:rPr sz="11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(or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fuzzy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relation)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into</a:t>
            </a:r>
            <a:r>
              <a:rPr sz="11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crisp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set</a:t>
            </a:r>
            <a:r>
              <a:rPr sz="11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(or</a:t>
            </a:r>
            <a:r>
              <a:rPr sz="11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relation).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15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284" y="1264055"/>
            <a:ext cx="387350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solidFill>
                  <a:srgbClr val="00AEEF"/>
                </a:solidFill>
              </a:rPr>
              <a:t>Output</a:t>
            </a:r>
            <a:r>
              <a:rPr sz="2450" spc="50" dirty="0">
                <a:solidFill>
                  <a:srgbClr val="00AEEF"/>
                </a:solidFill>
              </a:rPr>
              <a:t> </a:t>
            </a:r>
            <a:r>
              <a:rPr sz="2450" dirty="0">
                <a:solidFill>
                  <a:srgbClr val="00AEEF"/>
                </a:solidFill>
              </a:rPr>
              <a:t>of</a:t>
            </a:r>
            <a:r>
              <a:rPr sz="2450" spc="55" dirty="0">
                <a:solidFill>
                  <a:srgbClr val="00AEEF"/>
                </a:solidFill>
              </a:rPr>
              <a:t> </a:t>
            </a:r>
            <a:r>
              <a:rPr sz="2450" dirty="0">
                <a:solidFill>
                  <a:srgbClr val="00AEEF"/>
                </a:solidFill>
              </a:rPr>
              <a:t>a</a:t>
            </a:r>
            <a:r>
              <a:rPr sz="2450" spc="50" dirty="0">
                <a:solidFill>
                  <a:srgbClr val="00AEEF"/>
                </a:solidFill>
              </a:rPr>
              <a:t> </a:t>
            </a:r>
            <a:r>
              <a:rPr sz="2450" dirty="0">
                <a:solidFill>
                  <a:srgbClr val="00AEEF"/>
                </a:solidFill>
              </a:rPr>
              <a:t>Fuzzy</a:t>
            </a:r>
            <a:r>
              <a:rPr sz="2450" spc="50" dirty="0">
                <a:solidFill>
                  <a:srgbClr val="00AEEF"/>
                </a:solidFill>
              </a:rPr>
              <a:t> </a:t>
            </a:r>
            <a:r>
              <a:rPr sz="2450" spc="-10" dirty="0">
                <a:solidFill>
                  <a:srgbClr val="00AEEF"/>
                </a:solidFill>
              </a:rPr>
              <a:t>System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16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Output</a:t>
            </a:r>
            <a:r>
              <a:rPr spc="70" dirty="0"/>
              <a:t> </a:t>
            </a:r>
            <a:r>
              <a:rPr dirty="0"/>
              <a:t>of</a:t>
            </a:r>
            <a:r>
              <a:rPr spc="70" dirty="0"/>
              <a:t> </a:t>
            </a:r>
            <a:r>
              <a:rPr dirty="0"/>
              <a:t>a</a:t>
            </a:r>
            <a:r>
              <a:rPr spc="70" dirty="0"/>
              <a:t> </a:t>
            </a:r>
            <a:r>
              <a:rPr dirty="0"/>
              <a:t>fuzzy</a:t>
            </a:r>
            <a:r>
              <a:rPr spc="70" dirty="0"/>
              <a:t> 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648880"/>
            <a:ext cx="4403090" cy="22364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8382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system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single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union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two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sets.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885"/>
              </a:spcBef>
            </a:pPr>
            <a:r>
              <a:rPr sz="1100" spc="-80" dirty="0">
                <a:latin typeface="Arial MT"/>
                <a:cs typeface="Arial MT"/>
              </a:rPr>
              <a:t>To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understand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second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concept,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let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consider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system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with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n</a:t>
            </a:r>
            <a:r>
              <a:rPr sz="1100" dirty="0">
                <a:latin typeface="Arial MT"/>
                <a:cs typeface="Arial MT"/>
              </a:rPr>
              <a:t>-</a:t>
            </a:r>
            <a:r>
              <a:rPr sz="1100" spc="-10" dirty="0">
                <a:latin typeface="Arial MT"/>
                <a:cs typeface="Arial MT"/>
              </a:rPr>
              <a:t>rules.</a:t>
            </a:r>
            <a:endParaRPr sz="1100">
              <a:latin typeface="Arial MT"/>
              <a:cs typeface="Arial MT"/>
            </a:endParaRPr>
          </a:p>
          <a:p>
            <a:pPr marL="1117600" marR="1742439">
              <a:lnSpc>
                <a:spcPct val="102600"/>
              </a:lnSpc>
              <a:spcBef>
                <a:spcPts val="850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79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200" spc="-37" baseline="-13888" dirty="0">
                <a:latin typeface="Arial MT"/>
                <a:cs typeface="Arial MT"/>
              </a:rPr>
              <a:t>1</a:t>
            </a:r>
            <a:r>
              <a:rPr sz="1200" baseline="-13888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79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200" spc="-37" baseline="-13888" dirty="0">
                <a:latin typeface="Arial MT"/>
                <a:cs typeface="Arial MT"/>
              </a:rPr>
              <a:t>2</a:t>
            </a:r>
            <a:endParaRPr sz="1200" baseline="-13888">
              <a:latin typeface="Arial MT"/>
              <a:cs typeface="Arial MT"/>
            </a:endParaRPr>
          </a:p>
          <a:p>
            <a:pPr marL="11176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Arial MT"/>
                <a:cs typeface="Arial MT"/>
              </a:rPr>
              <a:t>........................................</a:t>
            </a:r>
            <a:endParaRPr sz="1100">
              <a:latin typeface="Arial MT"/>
              <a:cs typeface="Arial MT"/>
            </a:endParaRPr>
          </a:p>
          <a:p>
            <a:pPr marL="11176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Arial MT"/>
                <a:cs typeface="Arial MT"/>
              </a:rPr>
              <a:t>........................................</a:t>
            </a:r>
            <a:endParaRPr sz="1100">
              <a:latin typeface="Arial MT"/>
              <a:cs typeface="Arial MT"/>
            </a:endParaRPr>
          </a:p>
          <a:p>
            <a:pPr marL="11176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200" i="1" baseline="-10416" dirty="0">
                <a:latin typeface="Arial"/>
                <a:cs typeface="Arial"/>
              </a:rPr>
              <a:t>n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-10416" dirty="0">
                <a:latin typeface="Arial"/>
                <a:cs typeface="Arial"/>
              </a:rPr>
              <a:t>n</a:t>
            </a:r>
            <a:r>
              <a:rPr sz="1200" i="1" spc="209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10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200" i="1" spc="-37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85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case,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given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input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7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57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possibly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=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B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60" baseline="-13888" dirty="0">
                <a:latin typeface="Arial MT"/>
                <a:cs typeface="Arial MT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97" baseline="-13888" dirty="0">
                <a:latin typeface="Arial MT"/>
                <a:cs typeface="Arial MT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Verdana"/>
                <a:cs typeface="Verdana"/>
              </a:rPr>
              <a:t>.....</a:t>
            </a:r>
            <a:r>
              <a:rPr sz="1100" i="1" spc="-10" dirty="0">
                <a:latin typeface="Arial"/>
                <a:cs typeface="Arial"/>
              </a:rPr>
              <a:t>B</a:t>
            </a:r>
            <a:r>
              <a:rPr sz="1200" i="1" spc="-15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17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Output</a:t>
            </a:r>
            <a:r>
              <a:rPr spc="70" dirty="0"/>
              <a:t> </a:t>
            </a:r>
            <a:r>
              <a:rPr dirty="0"/>
              <a:t>fuzzy</a:t>
            </a:r>
            <a:r>
              <a:rPr spc="70" dirty="0"/>
              <a:t> </a:t>
            </a:r>
            <a:r>
              <a:rPr dirty="0"/>
              <a:t>set</a:t>
            </a:r>
            <a:r>
              <a:rPr spc="70" dirty="0"/>
              <a:t> </a:t>
            </a:r>
            <a:r>
              <a:rPr dirty="0"/>
              <a:t>:</a:t>
            </a:r>
            <a:r>
              <a:rPr spc="185" dirty="0"/>
              <a:t> </a:t>
            </a:r>
            <a:r>
              <a:rPr spc="-10" dirty="0"/>
              <a:t>Illustration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376960"/>
            <a:ext cx="32092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 MT"/>
                <a:cs typeface="Arial MT"/>
              </a:rPr>
              <a:t>Suppose,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57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57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given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follows: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737095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0106" y="73610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532" y="700162"/>
            <a:ext cx="1618615" cy="481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79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C</a:t>
            </a:r>
            <a:r>
              <a:rPr sz="1200" spc="-37" baseline="-13888" dirty="0">
                <a:latin typeface="Arial MT"/>
                <a:cs typeface="Arial MT"/>
              </a:rPr>
              <a:t>1</a:t>
            </a:r>
            <a:endParaRPr sz="1200" baseline="-13888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960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79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C</a:t>
            </a:r>
            <a:r>
              <a:rPr sz="1200" spc="-37" baseline="-13888" dirty="0">
                <a:latin typeface="Arial MT"/>
                <a:cs typeface="Arial MT"/>
              </a:rPr>
              <a:t>2</a:t>
            </a:r>
            <a:endParaRPr sz="1200" baseline="-13888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027023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0106" y="102603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444" y="1235466"/>
            <a:ext cx="26435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456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Here,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67" baseline="-13888" dirty="0">
                <a:latin typeface="Arial MT"/>
                <a:cs typeface="Arial MT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C</a:t>
            </a:r>
            <a:r>
              <a:rPr sz="1200" spc="-37" baseline="-13888" dirty="0">
                <a:latin typeface="Arial MT"/>
                <a:cs typeface="Arial MT"/>
              </a:rPr>
              <a:t>2</a:t>
            </a:r>
            <a:r>
              <a:rPr sz="1100" spc="-25" dirty="0">
                <a:latin typeface="Arial MT"/>
                <a:cs typeface="Arial MT"/>
              </a:rPr>
              <a:t>.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instance,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let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consider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following: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88854" y="1863877"/>
            <a:ext cx="1673225" cy="982980"/>
            <a:chOff x="588854" y="1863877"/>
            <a:chExt cx="1673225" cy="982980"/>
          </a:xfrm>
        </p:grpSpPr>
        <p:sp>
          <p:nvSpPr>
            <p:cNvPr id="11" name="object 11"/>
            <p:cNvSpPr/>
            <p:nvPr/>
          </p:nvSpPr>
          <p:spPr>
            <a:xfrm>
              <a:off x="641781" y="1937429"/>
              <a:ext cx="0" cy="882650"/>
            </a:xfrm>
            <a:custGeom>
              <a:avLst/>
              <a:gdLst/>
              <a:ahLst/>
              <a:cxnLst/>
              <a:rect l="l" t="t" r="r" b="b"/>
              <a:pathLst>
                <a:path h="882650">
                  <a:moveTo>
                    <a:pt x="0" y="0"/>
                  </a:moveTo>
                  <a:lnTo>
                    <a:pt x="0" y="882275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5035" y="1863877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746" y="0"/>
                  </a:moveTo>
                  <a:lnTo>
                    <a:pt x="0" y="80238"/>
                  </a:lnTo>
                  <a:lnTo>
                    <a:pt x="53492" y="80238"/>
                  </a:lnTo>
                  <a:lnTo>
                    <a:pt x="267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1781" y="2819705"/>
              <a:ext cx="1546860" cy="0"/>
            </a:xfrm>
            <a:custGeom>
              <a:avLst/>
              <a:gdLst/>
              <a:ahLst/>
              <a:cxnLst/>
              <a:rect l="l" t="t" r="r" b="b"/>
              <a:pathLst>
                <a:path w="1546860">
                  <a:moveTo>
                    <a:pt x="0" y="0"/>
                  </a:moveTo>
                  <a:lnTo>
                    <a:pt x="1546421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81517" y="2792959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5204" y="2088705"/>
              <a:ext cx="93345" cy="0"/>
            </a:xfrm>
            <a:custGeom>
              <a:avLst/>
              <a:gdLst/>
              <a:ahLst/>
              <a:cxnLst/>
              <a:rect l="l" t="t" r="r" b="b"/>
              <a:pathLst>
                <a:path w="93345">
                  <a:moveTo>
                    <a:pt x="0" y="0"/>
                  </a:moveTo>
                  <a:lnTo>
                    <a:pt x="93148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6347" y="2262449"/>
            <a:ext cx="14986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0" dirty="0">
                <a:latin typeface="Symbol"/>
                <a:cs typeface="Symbol"/>
              </a:rPr>
              <a:t>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1436" y="2027998"/>
            <a:ext cx="12128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5" dirty="0">
                <a:latin typeface="Arial MT"/>
                <a:cs typeface="Arial MT"/>
              </a:rPr>
              <a:t>1.0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559050" y="1880108"/>
            <a:ext cx="1614805" cy="981075"/>
            <a:chOff x="2559050" y="1880108"/>
            <a:chExt cx="1614805" cy="981075"/>
          </a:xfrm>
        </p:grpSpPr>
        <p:sp>
          <p:nvSpPr>
            <p:cNvPr id="19" name="object 19"/>
            <p:cNvSpPr/>
            <p:nvPr/>
          </p:nvSpPr>
          <p:spPr>
            <a:xfrm>
              <a:off x="2585796" y="1953660"/>
              <a:ext cx="0" cy="882650"/>
            </a:xfrm>
            <a:custGeom>
              <a:avLst/>
              <a:gdLst/>
              <a:ahLst/>
              <a:cxnLst/>
              <a:rect l="l" t="t" r="r" b="b"/>
              <a:pathLst>
                <a:path h="882650">
                  <a:moveTo>
                    <a:pt x="0" y="0"/>
                  </a:moveTo>
                  <a:lnTo>
                    <a:pt x="0" y="882241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59050" y="1880108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746" y="0"/>
                  </a:moveTo>
                  <a:lnTo>
                    <a:pt x="0" y="80238"/>
                  </a:lnTo>
                  <a:lnTo>
                    <a:pt x="53492" y="80238"/>
                  </a:lnTo>
                  <a:lnTo>
                    <a:pt x="267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85796" y="2833878"/>
              <a:ext cx="1514475" cy="0"/>
            </a:xfrm>
            <a:custGeom>
              <a:avLst/>
              <a:gdLst/>
              <a:ahLst/>
              <a:cxnLst/>
              <a:rect l="l" t="t" r="r" b="b"/>
              <a:pathLst>
                <a:path w="1514475">
                  <a:moveTo>
                    <a:pt x="0" y="0"/>
                  </a:moveTo>
                  <a:lnTo>
                    <a:pt x="1514017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93127" y="2807132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47759" y="2222322"/>
              <a:ext cx="324485" cy="612140"/>
            </a:xfrm>
            <a:custGeom>
              <a:avLst/>
              <a:gdLst/>
              <a:ahLst/>
              <a:cxnLst/>
              <a:rect l="l" t="t" r="r" b="b"/>
              <a:pathLst>
                <a:path w="324485" h="612139">
                  <a:moveTo>
                    <a:pt x="0" y="611556"/>
                  </a:moveTo>
                  <a:lnTo>
                    <a:pt x="324040" y="0"/>
                  </a:lnTo>
                </a:path>
              </a:pathLst>
            </a:custGeom>
            <a:ln w="12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21647" y="2096592"/>
              <a:ext cx="660400" cy="737870"/>
            </a:xfrm>
            <a:custGeom>
              <a:avLst/>
              <a:gdLst/>
              <a:ahLst/>
              <a:cxnLst/>
              <a:rect l="l" t="t" r="r" b="b"/>
              <a:pathLst>
                <a:path w="660400" h="737869">
                  <a:moveTo>
                    <a:pt x="0" y="737286"/>
                  </a:moveTo>
                  <a:lnTo>
                    <a:pt x="210597" y="10286"/>
                  </a:lnTo>
                </a:path>
                <a:path w="660400" h="737869">
                  <a:moveTo>
                    <a:pt x="498119" y="4229"/>
                  </a:moveTo>
                  <a:lnTo>
                    <a:pt x="660139" y="737286"/>
                  </a:lnTo>
                </a:path>
                <a:path w="660400" h="737869">
                  <a:moveTo>
                    <a:pt x="208140" y="4229"/>
                  </a:moveTo>
                  <a:lnTo>
                    <a:pt x="498976" y="0"/>
                  </a:lnTo>
                </a:path>
              </a:pathLst>
            </a:custGeom>
            <a:ln w="123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85796" y="2096592"/>
              <a:ext cx="1296035" cy="737870"/>
            </a:xfrm>
            <a:custGeom>
              <a:avLst/>
              <a:gdLst/>
              <a:ahLst/>
              <a:cxnLst/>
              <a:rect l="l" t="t" r="r" b="b"/>
              <a:pathLst>
                <a:path w="1296035" h="737869">
                  <a:moveTo>
                    <a:pt x="862393" y="3943"/>
                  </a:moveTo>
                  <a:lnTo>
                    <a:pt x="0" y="8286"/>
                  </a:lnTo>
                </a:path>
                <a:path w="1296035" h="737869">
                  <a:moveTo>
                    <a:pt x="843705" y="19659"/>
                  </a:moveTo>
                  <a:lnTo>
                    <a:pt x="842390" y="737286"/>
                  </a:lnTo>
                </a:path>
                <a:path w="1296035" h="737869">
                  <a:moveTo>
                    <a:pt x="1134027" y="0"/>
                  </a:moveTo>
                  <a:lnTo>
                    <a:pt x="1133970" y="737286"/>
                  </a:lnTo>
                </a:path>
                <a:path w="1296035" h="737869">
                  <a:moveTo>
                    <a:pt x="1133970" y="0"/>
                  </a:moveTo>
                  <a:lnTo>
                    <a:pt x="1295990" y="0"/>
                  </a:lnTo>
                </a:path>
                <a:path w="1296035" h="737869">
                  <a:moveTo>
                    <a:pt x="1295990" y="0"/>
                  </a:moveTo>
                  <a:lnTo>
                    <a:pt x="1295990" y="737286"/>
                  </a:lnTo>
                </a:path>
                <a:path w="1296035" h="737869">
                  <a:moveTo>
                    <a:pt x="483431" y="130587"/>
                  </a:moveTo>
                  <a:lnTo>
                    <a:pt x="486003" y="737286"/>
                  </a:lnTo>
                </a:path>
                <a:path w="1296035" h="737869">
                  <a:moveTo>
                    <a:pt x="484917" y="127787"/>
                  </a:moveTo>
                  <a:lnTo>
                    <a:pt x="0" y="125729"/>
                  </a:lnTo>
                </a:path>
              </a:pathLst>
            </a:custGeom>
            <a:ln w="12344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363412" y="2044171"/>
            <a:ext cx="12128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5" dirty="0">
                <a:latin typeface="Arial MT"/>
                <a:cs typeface="Arial MT"/>
              </a:rPr>
              <a:t>1.0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095734" y="3035109"/>
            <a:ext cx="170180" cy="53975"/>
            <a:chOff x="2095734" y="3035109"/>
            <a:chExt cx="170180" cy="53975"/>
          </a:xfrm>
        </p:grpSpPr>
        <p:sp>
          <p:nvSpPr>
            <p:cNvPr id="28" name="object 28"/>
            <p:cNvSpPr/>
            <p:nvPr/>
          </p:nvSpPr>
          <p:spPr>
            <a:xfrm>
              <a:off x="2095734" y="3061855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19">
                  <a:moveTo>
                    <a:pt x="0" y="0"/>
                  </a:moveTo>
                  <a:lnTo>
                    <a:pt x="96526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85574" y="3035109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377286" y="2288224"/>
            <a:ext cx="14986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0" dirty="0">
                <a:latin typeface="Symbol"/>
                <a:cs typeface="Symbol"/>
              </a:rPr>
              <a:t>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30539" y="3043872"/>
            <a:ext cx="13525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25" spc="-37" baseline="5050" dirty="0">
                <a:latin typeface="Arial MT"/>
                <a:cs typeface="Arial MT"/>
              </a:rPr>
              <a:t>x</a:t>
            </a:r>
            <a:r>
              <a:rPr sz="350" spc="-25" dirty="0">
                <a:latin typeface="Arial MT"/>
                <a:cs typeface="Arial MT"/>
              </a:rPr>
              <a:t>1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0010" y="2872395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0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8875" y="2872395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1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83938" y="2872395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2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38999" y="2872395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3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86172" y="2872395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4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25002" y="2825939"/>
            <a:ext cx="302895" cy="28321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  <a:tabLst>
                <a:tab pos="251460" algn="l"/>
              </a:tabLst>
            </a:pPr>
            <a:r>
              <a:rPr sz="550" spc="-50" dirty="0">
                <a:latin typeface="Arial MT"/>
                <a:cs typeface="Arial MT"/>
              </a:rPr>
              <a:t>5</a:t>
            </a:r>
            <a:r>
              <a:rPr sz="550" dirty="0">
                <a:latin typeface="Arial MT"/>
                <a:cs typeface="Arial MT"/>
              </a:rPr>
              <a:t>	</a:t>
            </a:r>
            <a:r>
              <a:rPr sz="550" spc="-50" dirty="0">
                <a:latin typeface="Arial MT"/>
                <a:cs typeface="Arial MT"/>
              </a:rPr>
              <a:t>6</a:t>
            </a:r>
            <a:endParaRPr sz="550">
              <a:latin typeface="Arial MT"/>
              <a:cs typeface="Arial MT"/>
            </a:endParaRPr>
          </a:p>
          <a:p>
            <a:pPr marL="172085">
              <a:lnSpc>
                <a:spcPct val="100000"/>
              </a:lnSpc>
              <a:spcBef>
                <a:spcPts val="355"/>
              </a:spcBef>
            </a:pPr>
            <a:r>
              <a:rPr sz="550" spc="-50" dirty="0">
                <a:latin typeface="Arial MT"/>
                <a:cs typeface="Arial MT"/>
              </a:rPr>
              <a:t>x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86709" y="2197919"/>
            <a:ext cx="1219835" cy="816610"/>
            <a:chOff x="886709" y="2197919"/>
            <a:chExt cx="1219835" cy="816610"/>
          </a:xfrm>
        </p:grpSpPr>
        <p:sp>
          <p:nvSpPr>
            <p:cNvPr id="39" name="object 39"/>
            <p:cNvSpPr/>
            <p:nvPr/>
          </p:nvSpPr>
          <p:spPr>
            <a:xfrm>
              <a:off x="892881" y="2204091"/>
              <a:ext cx="721360" cy="615950"/>
            </a:xfrm>
            <a:custGeom>
              <a:avLst/>
              <a:gdLst/>
              <a:ahLst/>
              <a:cxnLst/>
              <a:rect l="l" t="t" r="r" b="b"/>
              <a:pathLst>
                <a:path w="721360" h="615950">
                  <a:moveTo>
                    <a:pt x="0" y="615614"/>
                  </a:moveTo>
                  <a:lnTo>
                    <a:pt x="234903" y="0"/>
                  </a:lnTo>
                  <a:lnTo>
                    <a:pt x="720907" y="615614"/>
                  </a:lnTo>
                </a:path>
              </a:pathLst>
            </a:custGeom>
            <a:ln w="12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27785" y="2366111"/>
              <a:ext cx="972185" cy="454025"/>
            </a:xfrm>
            <a:custGeom>
              <a:avLst/>
              <a:gdLst/>
              <a:ahLst/>
              <a:cxnLst/>
              <a:rect l="l" t="t" r="r" b="b"/>
              <a:pathLst>
                <a:path w="972185" h="454025">
                  <a:moveTo>
                    <a:pt x="0" y="453593"/>
                  </a:moveTo>
                  <a:lnTo>
                    <a:pt x="631793" y="0"/>
                  </a:lnTo>
                  <a:lnTo>
                    <a:pt x="972007" y="453593"/>
                  </a:lnTo>
                </a:path>
              </a:pathLst>
            </a:custGeom>
            <a:ln w="123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98169" y="2285130"/>
              <a:ext cx="696595" cy="728980"/>
            </a:xfrm>
            <a:custGeom>
              <a:avLst/>
              <a:gdLst/>
              <a:ahLst/>
              <a:cxnLst/>
              <a:rect l="l" t="t" r="r" b="b"/>
              <a:pathLst>
                <a:path w="696594" h="728980">
                  <a:moveTo>
                    <a:pt x="696601" y="728971"/>
                  </a:moveTo>
                  <a:lnTo>
                    <a:pt x="696601" y="0"/>
                  </a:lnTo>
                </a:path>
                <a:path w="696594" h="728980">
                  <a:moveTo>
                    <a:pt x="291636" y="728971"/>
                  </a:moveTo>
                  <a:lnTo>
                    <a:pt x="291636" y="0"/>
                  </a:lnTo>
                </a:path>
                <a:path w="696594" h="728980">
                  <a:moveTo>
                    <a:pt x="0" y="728971"/>
                  </a:moveTo>
                  <a:lnTo>
                    <a:pt x="0" y="0"/>
                  </a:lnTo>
                </a:path>
              </a:pathLst>
            </a:custGeom>
            <a:ln w="12344">
              <a:solidFill>
                <a:srgbClr val="006FC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222159" y="3043872"/>
            <a:ext cx="13589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25" spc="-37" baseline="5050" dirty="0">
                <a:latin typeface="Arial MT"/>
                <a:cs typeface="Arial MT"/>
              </a:rPr>
              <a:t>x</a:t>
            </a:r>
            <a:r>
              <a:rPr sz="350" spc="-25" dirty="0">
                <a:latin typeface="Arial MT"/>
                <a:cs typeface="Arial MT"/>
              </a:rPr>
              <a:t>2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27123" y="3043872"/>
            <a:ext cx="13589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25" spc="-37" baseline="5050" dirty="0">
                <a:latin typeface="Arial MT"/>
                <a:cs typeface="Arial MT"/>
              </a:rPr>
              <a:t>x</a:t>
            </a:r>
            <a:r>
              <a:rPr sz="350" spc="-25" dirty="0">
                <a:latin typeface="Arial MT"/>
                <a:cs typeface="Arial MT"/>
              </a:rPr>
              <a:t>3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58008" y="2850123"/>
            <a:ext cx="1360170" cy="242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68655" algn="l"/>
                <a:tab pos="1142365" algn="l"/>
                <a:tab pos="1308100" algn="l"/>
              </a:tabLst>
            </a:pPr>
            <a:r>
              <a:rPr sz="550" dirty="0">
                <a:latin typeface="Arial MT"/>
                <a:cs typeface="Arial MT"/>
              </a:rPr>
              <a:t>0</a:t>
            </a:r>
            <a:r>
              <a:rPr sz="550" spc="325" dirty="0">
                <a:latin typeface="Arial MT"/>
                <a:cs typeface="Arial MT"/>
              </a:rPr>
              <a:t>  </a:t>
            </a:r>
            <a:r>
              <a:rPr sz="550" dirty="0">
                <a:latin typeface="Arial MT"/>
                <a:cs typeface="Arial MT"/>
              </a:rPr>
              <a:t>1</a:t>
            </a:r>
            <a:r>
              <a:rPr sz="550" spc="330" dirty="0">
                <a:latin typeface="Arial MT"/>
                <a:cs typeface="Arial MT"/>
              </a:rPr>
              <a:t>  </a:t>
            </a:r>
            <a:r>
              <a:rPr sz="550" dirty="0">
                <a:latin typeface="Arial MT"/>
                <a:cs typeface="Arial MT"/>
              </a:rPr>
              <a:t>2</a:t>
            </a:r>
            <a:r>
              <a:rPr sz="550" spc="325" dirty="0">
                <a:latin typeface="Arial MT"/>
                <a:cs typeface="Arial MT"/>
              </a:rPr>
              <a:t>  </a:t>
            </a:r>
            <a:r>
              <a:rPr sz="550" spc="-50" dirty="0">
                <a:latin typeface="Arial MT"/>
                <a:cs typeface="Arial MT"/>
              </a:rPr>
              <a:t>3</a:t>
            </a:r>
            <a:r>
              <a:rPr sz="550" dirty="0">
                <a:latin typeface="Arial MT"/>
                <a:cs typeface="Arial MT"/>
              </a:rPr>
              <a:t>	4</a:t>
            </a:r>
            <a:r>
              <a:rPr sz="550" spc="325" dirty="0">
                <a:latin typeface="Arial MT"/>
                <a:cs typeface="Arial MT"/>
              </a:rPr>
              <a:t>  </a:t>
            </a:r>
            <a:r>
              <a:rPr sz="550" dirty="0">
                <a:latin typeface="Arial MT"/>
                <a:cs typeface="Arial MT"/>
              </a:rPr>
              <a:t>5</a:t>
            </a:r>
            <a:r>
              <a:rPr sz="550" spc="265" dirty="0">
                <a:latin typeface="Arial MT"/>
                <a:cs typeface="Arial MT"/>
              </a:rPr>
              <a:t>  </a:t>
            </a:r>
            <a:r>
              <a:rPr sz="550" spc="-50" dirty="0">
                <a:latin typeface="Arial MT"/>
                <a:cs typeface="Arial MT"/>
              </a:rPr>
              <a:t>6</a:t>
            </a:r>
            <a:r>
              <a:rPr sz="550" dirty="0">
                <a:latin typeface="Arial MT"/>
                <a:cs typeface="Arial MT"/>
              </a:rPr>
              <a:t>	</a:t>
            </a:r>
            <a:r>
              <a:rPr sz="550" spc="-50" dirty="0">
                <a:latin typeface="Arial MT"/>
                <a:cs typeface="Arial MT"/>
              </a:rPr>
              <a:t>7</a:t>
            </a:r>
            <a:r>
              <a:rPr sz="550" dirty="0">
                <a:latin typeface="Arial MT"/>
                <a:cs typeface="Arial MT"/>
              </a:rPr>
              <a:t>	</a:t>
            </a:r>
            <a:r>
              <a:rPr sz="550" spc="-50" dirty="0">
                <a:latin typeface="Arial MT"/>
                <a:cs typeface="Arial MT"/>
              </a:rPr>
              <a:t>8</a:t>
            </a:r>
            <a:endParaRPr sz="550">
              <a:latin typeface="Arial MT"/>
              <a:cs typeface="Arial MT"/>
            </a:endParaRPr>
          </a:p>
          <a:p>
            <a:pPr marR="161925" algn="ctr">
              <a:lnSpc>
                <a:spcPct val="100000"/>
              </a:lnSpc>
              <a:spcBef>
                <a:spcPts val="400"/>
              </a:spcBef>
            </a:pPr>
            <a:r>
              <a:rPr sz="550" spc="-50" dirty="0">
                <a:latin typeface="Arial MT"/>
                <a:cs typeface="Arial MT"/>
              </a:rPr>
              <a:t>y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233762" y="3018907"/>
            <a:ext cx="170180" cy="53975"/>
            <a:chOff x="3233762" y="3018907"/>
            <a:chExt cx="170180" cy="53975"/>
          </a:xfrm>
        </p:grpSpPr>
        <p:sp>
          <p:nvSpPr>
            <p:cNvPr id="46" name="object 46"/>
            <p:cNvSpPr/>
            <p:nvPr/>
          </p:nvSpPr>
          <p:spPr>
            <a:xfrm>
              <a:off x="3233762" y="3045653"/>
              <a:ext cx="97155" cy="0"/>
            </a:xfrm>
            <a:custGeom>
              <a:avLst/>
              <a:gdLst/>
              <a:ahLst/>
              <a:cxnLst/>
              <a:rect l="l" t="t" r="r" b="b"/>
              <a:pathLst>
                <a:path w="97154">
                  <a:moveTo>
                    <a:pt x="0" y="0"/>
                  </a:moveTo>
                  <a:lnTo>
                    <a:pt x="96583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323659" y="3018907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/>
          <p:nvPr/>
        </p:nvSpPr>
        <p:spPr>
          <a:xfrm>
            <a:off x="3071799" y="2222322"/>
            <a:ext cx="481965" cy="612140"/>
          </a:xfrm>
          <a:custGeom>
            <a:avLst/>
            <a:gdLst/>
            <a:ahLst/>
            <a:cxnLst/>
            <a:rect l="l" t="t" r="r" b="b"/>
            <a:pathLst>
              <a:path w="481964" h="612139">
                <a:moveTo>
                  <a:pt x="0" y="0"/>
                </a:moveTo>
                <a:lnTo>
                  <a:pt x="481945" y="611556"/>
                </a:lnTo>
              </a:path>
            </a:pathLst>
          </a:custGeom>
          <a:ln w="123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085253" y="2096692"/>
            <a:ext cx="7175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996495" y="2106179"/>
            <a:ext cx="15113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25" spc="-37" baseline="5050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350" spc="-25" dirty="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480269" y="1956560"/>
            <a:ext cx="15113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25" spc="-37" baseline="5050" dirty="0">
                <a:solidFill>
                  <a:srgbClr val="00AF50"/>
                </a:solidFill>
                <a:latin typeface="Arial MT"/>
                <a:cs typeface="Arial MT"/>
              </a:rPr>
              <a:t>C</a:t>
            </a:r>
            <a:r>
              <a:rPr sz="350" spc="-25" dirty="0">
                <a:solidFill>
                  <a:srgbClr val="00AF50"/>
                </a:solidFill>
                <a:latin typeface="Arial MT"/>
                <a:cs typeface="Arial MT"/>
              </a:rPr>
              <a:t>2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747164" y="2258712"/>
            <a:ext cx="7175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solidFill>
                  <a:srgbClr val="00AF50"/>
                </a:solidFill>
                <a:latin typeface="Arial MT"/>
                <a:cs typeface="Arial MT"/>
              </a:rPr>
              <a:t>B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18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Output</a:t>
            </a:r>
            <a:r>
              <a:rPr spc="70" dirty="0"/>
              <a:t> </a:t>
            </a:r>
            <a:r>
              <a:rPr dirty="0"/>
              <a:t>fuzzy</a:t>
            </a:r>
            <a:r>
              <a:rPr spc="70" dirty="0"/>
              <a:t> </a:t>
            </a:r>
            <a:r>
              <a:rPr dirty="0"/>
              <a:t>set</a:t>
            </a:r>
            <a:r>
              <a:rPr spc="70" dirty="0"/>
              <a:t> </a:t>
            </a:r>
            <a:r>
              <a:rPr dirty="0"/>
              <a:t>:</a:t>
            </a:r>
            <a:r>
              <a:rPr spc="185" dirty="0"/>
              <a:t> </a:t>
            </a:r>
            <a:r>
              <a:rPr spc="-10" dirty="0"/>
              <a:t>Illustration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753197"/>
            <a:ext cx="27381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42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shown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below.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8854" y="1146162"/>
            <a:ext cx="3584575" cy="996950"/>
            <a:chOff x="588854" y="1146162"/>
            <a:chExt cx="3584575" cy="996950"/>
          </a:xfrm>
        </p:grpSpPr>
        <p:sp>
          <p:nvSpPr>
            <p:cNvPr id="5" name="object 5"/>
            <p:cNvSpPr/>
            <p:nvPr/>
          </p:nvSpPr>
          <p:spPr>
            <a:xfrm>
              <a:off x="2758853" y="1707801"/>
              <a:ext cx="771525" cy="414655"/>
            </a:xfrm>
            <a:custGeom>
              <a:avLst/>
              <a:gdLst/>
              <a:ahLst/>
              <a:cxnLst/>
              <a:rect l="l" t="t" r="r" b="b"/>
              <a:pathLst>
                <a:path w="771525" h="414655">
                  <a:moveTo>
                    <a:pt x="446692" y="0"/>
                  </a:moveTo>
                  <a:lnTo>
                    <a:pt x="433797" y="781"/>
                  </a:lnTo>
                  <a:lnTo>
                    <a:pt x="420655" y="2816"/>
                  </a:lnTo>
                  <a:lnTo>
                    <a:pt x="407529" y="5231"/>
                  </a:lnTo>
                  <a:lnTo>
                    <a:pt x="354407" y="11143"/>
                  </a:lnTo>
                  <a:lnTo>
                    <a:pt x="305223" y="11332"/>
                  </a:lnTo>
                  <a:lnTo>
                    <a:pt x="259244" y="9057"/>
                  </a:lnTo>
                  <a:lnTo>
                    <a:pt x="215734" y="7575"/>
                  </a:lnTo>
                  <a:lnTo>
                    <a:pt x="187275" y="46022"/>
                  </a:lnTo>
                  <a:lnTo>
                    <a:pt x="165127" y="80955"/>
                  </a:lnTo>
                  <a:lnTo>
                    <a:pt x="147052" y="113402"/>
                  </a:lnTo>
                  <a:lnTo>
                    <a:pt x="130809" y="144392"/>
                  </a:lnTo>
                  <a:lnTo>
                    <a:pt x="118345" y="167850"/>
                  </a:lnTo>
                  <a:lnTo>
                    <a:pt x="105420" y="191598"/>
                  </a:lnTo>
                  <a:lnTo>
                    <a:pt x="91831" y="216160"/>
                  </a:lnTo>
                  <a:lnTo>
                    <a:pt x="56670" y="279212"/>
                  </a:lnTo>
                  <a:lnTo>
                    <a:pt x="36047" y="317408"/>
                  </a:lnTo>
                  <a:lnTo>
                    <a:pt x="17556" y="354352"/>
                  </a:lnTo>
                  <a:lnTo>
                    <a:pt x="3250" y="387748"/>
                  </a:lnTo>
                  <a:lnTo>
                    <a:pt x="877" y="394827"/>
                  </a:lnTo>
                  <a:lnTo>
                    <a:pt x="0" y="401067"/>
                  </a:lnTo>
                  <a:lnTo>
                    <a:pt x="1747" y="405961"/>
                  </a:lnTo>
                  <a:lnTo>
                    <a:pt x="7250" y="409002"/>
                  </a:lnTo>
                  <a:lnTo>
                    <a:pt x="14591" y="409867"/>
                  </a:lnTo>
                  <a:lnTo>
                    <a:pt x="24095" y="409711"/>
                  </a:lnTo>
                  <a:lnTo>
                    <a:pt x="34993" y="408928"/>
                  </a:lnTo>
                  <a:lnTo>
                    <a:pt x="46512" y="407916"/>
                  </a:lnTo>
                  <a:lnTo>
                    <a:pt x="84806" y="405432"/>
                  </a:lnTo>
                  <a:lnTo>
                    <a:pt x="120029" y="404371"/>
                  </a:lnTo>
                  <a:lnTo>
                    <a:pt x="150741" y="404230"/>
                  </a:lnTo>
                  <a:lnTo>
                    <a:pt x="175500" y="404504"/>
                  </a:lnTo>
                  <a:lnTo>
                    <a:pt x="207944" y="405034"/>
                  </a:lnTo>
                  <a:lnTo>
                    <a:pt x="604525" y="413825"/>
                  </a:lnTo>
                  <a:lnTo>
                    <a:pt x="647882" y="414547"/>
                  </a:lnTo>
                  <a:lnTo>
                    <a:pt x="690179" y="414039"/>
                  </a:lnTo>
                  <a:lnTo>
                    <a:pt x="727053" y="411005"/>
                  </a:lnTo>
                  <a:lnTo>
                    <a:pt x="754144" y="404150"/>
                  </a:lnTo>
                  <a:lnTo>
                    <a:pt x="770991" y="383544"/>
                  </a:lnTo>
                  <a:lnTo>
                    <a:pt x="761795" y="354297"/>
                  </a:lnTo>
                  <a:lnTo>
                    <a:pt x="736985" y="320956"/>
                  </a:lnTo>
                  <a:lnTo>
                    <a:pt x="648449" y="223708"/>
                  </a:lnTo>
                  <a:lnTo>
                    <a:pt x="615134" y="183989"/>
                  </a:lnTo>
                  <a:lnTo>
                    <a:pt x="598331" y="161191"/>
                  </a:lnTo>
                  <a:lnTo>
                    <a:pt x="589323" y="147592"/>
                  </a:lnTo>
                  <a:lnTo>
                    <a:pt x="579859" y="135353"/>
                  </a:lnTo>
                  <a:lnTo>
                    <a:pt x="568256" y="121560"/>
                  </a:lnTo>
                  <a:lnTo>
                    <a:pt x="553471" y="102924"/>
                  </a:lnTo>
                  <a:lnTo>
                    <a:pt x="534459" y="76155"/>
                  </a:lnTo>
                  <a:lnTo>
                    <a:pt x="519482" y="53905"/>
                  </a:lnTo>
                  <a:lnTo>
                    <a:pt x="502084" y="31163"/>
                  </a:lnTo>
                  <a:lnTo>
                    <a:pt x="482028" y="12214"/>
                  </a:lnTo>
                  <a:lnTo>
                    <a:pt x="459078" y="1345"/>
                  </a:lnTo>
                  <a:lnTo>
                    <a:pt x="44669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1781" y="1219714"/>
              <a:ext cx="0" cy="882650"/>
            </a:xfrm>
            <a:custGeom>
              <a:avLst/>
              <a:gdLst/>
              <a:ahLst/>
              <a:cxnLst/>
              <a:rect l="l" t="t" r="r" b="b"/>
              <a:pathLst>
                <a:path h="882650">
                  <a:moveTo>
                    <a:pt x="0" y="0"/>
                  </a:moveTo>
                  <a:lnTo>
                    <a:pt x="0" y="88223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5035" y="1146162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746" y="0"/>
                  </a:moveTo>
                  <a:lnTo>
                    <a:pt x="0" y="80238"/>
                  </a:lnTo>
                  <a:lnTo>
                    <a:pt x="53492" y="80238"/>
                  </a:lnTo>
                  <a:lnTo>
                    <a:pt x="267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1781" y="2101944"/>
              <a:ext cx="1546860" cy="0"/>
            </a:xfrm>
            <a:custGeom>
              <a:avLst/>
              <a:gdLst/>
              <a:ahLst/>
              <a:cxnLst/>
              <a:rect l="l" t="t" r="r" b="b"/>
              <a:pathLst>
                <a:path w="1546860">
                  <a:moveTo>
                    <a:pt x="0" y="0"/>
                  </a:moveTo>
                  <a:lnTo>
                    <a:pt x="1546421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81517" y="2075198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204" y="1235887"/>
              <a:ext cx="1990725" cy="882650"/>
            </a:xfrm>
            <a:custGeom>
              <a:avLst/>
              <a:gdLst/>
              <a:ahLst/>
              <a:cxnLst/>
              <a:rect l="l" t="t" r="r" b="b"/>
              <a:pathLst>
                <a:path w="1990725" h="882650">
                  <a:moveTo>
                    <a:pt x="0" y="135045"/>
                  </a:moveTo>
                  <a:lnTo>
                    <a:pt x="93148" y="135045"/>
                  </a:lnTo>
                </a:path>
                <a:path w="1990725" h="882650">
                  <a:moveTo>
                    <a:pt x="1990591" y="0"/>
                  </a:moveTo>
                  <a:lnTo>
                    <a:pt x="1990591" y="882253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59050" y="1162335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746" y="0"/>
                  </a:moveTo>
                  <a:lnTo>
                    <a:pt x="0" y="80238"/>
                  </a:lnTo>
                  <a:lnTo>
                    <a:pt x="53492" y="80238"/>
                  </a:lnTo>
                  <a:lnTo>
                    <a:pt x="267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85796" y="2116117"/>
              <a:ext cx="1514475" cy="0"/>
            </a:xfrm>
            <a:custGeom>
              <a:avLst/>
              <a:gdLst/>
              <a:ahLst/>
              <a:cxnLst/>
              <a:rect l="l" t="t" r="r" b="b"/>
              <a:pathLst>
                <a:path w="1514475">
                  <a:moveTo>
                    <a:pt x="0" y="0"/>
                  </a:moveTo>
                  <a:lnTo>
                    <a:pt x="1514017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93127" y="2089371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47759" y="1503578"/>
              <a:ext cx="810260" cy="612775"/>
            </a:xfrm>
            <a:custGeom>
              <a:avLst/>
              <a:gdLst/>
              <a:ahLst/>
              <a:cxnLst/>
              <a:rect l="l" t="t" r="r" b="b"/>
              <a:pathLst>
                <a:path w="810260" h="612775">
                  <a:moveTo>
                    <a:pt x="0" y="612539"/>
                  </a:moveTo>
                  <a:lnTo>
                    <a:pt x="324040" y="971"/>
                  </a:lnTo>
                </a:path>
                <a:path w="810260" h="612775">
                  <a:moveTo>
                    <a:pt x="328098" y="0"/>
                  </a:moveTo>
                  <a:lnTo>
                    <a:pt x="810044" y="611527"/>
                  </a:lnTo>
                </a:path>
              </a:pathLst>
            </a:custGeom>
            <a:ln w="12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21646" y="1383049"/>
              <a:ext cx="660400" cy="733425"/>
            </a:xfrm>
            <a:custGeom>
              <a:avLst/>
              <a:gdLst/>
              <a:ahLst/>
              <a:cxnLst/>
              <a:rect l="l" t="t" r="r" b="b"/>
              <a:pathLst>
                <a:path w="660400" h="733425">
                  <a:moveTo>
                    <a:pt x="0" y="733068"/>
                  </a:moveTo>
                  <a:lnTo>
                    <a:pt x="210597" y="6115"/>
                  </a:lnTo>
                </a:path>
                <a:path w="660400" h="733425">
                  <a:moveTo>
                    <a:pt x="498119" y="0"/>
                  </a:moveTo>
                  <a:lnTo>
                    <a:pt x="660139" y="733068"/>
                  </a:lnTo>
                </a:path>
              </a:pathLst>
            </a:custGeom>
            <a:ln w="123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6347" y="1544677"/>
            <a:ext cx="14986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0" dirty="0">
                <a:latin typeface="Symbol"/>
                <a:cs typeface="Symbol"/>
              </a:rPr>
              <a:t>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1436" y="1310225"/>
            <a:ext cx="12128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5" dirty="0">
                <a:latin typeface="Arial MT"/>
                <a:cs typeface="Arial MT"/>
              </a:rPr>
              <a:t>1.0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23498" y="2316637"/>
            <a:ext cx="5969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x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63412" y="1326399"/>
            <a:ext cx="12128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5" dirty="0">
                <a:latin typeface="Arial MT"/>
                <a:cs typeface="Arial MT"/>
              </a:rPr>
              <a:t>1.0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334325" y="2350598"/>
            <a:ext cx="170180" cy="53975"/>
            <a:chOff x="1334325" y="2350598"/>
            <a:chExt cx="170180" cy="53975"/>
          </a:xfrm>
        </p:grpSpPr>
        <p:sp>
          <p:nvSpPr>
            <p:cNvPr id="21" name="object 21"/>
            <p:cNvSpPr/>
            <p:nvPr/>
          </p:nvSpPr>
          <p:spPr>
            <a:xfrm>
              <a:off x="1334325" y="2377344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19">
                  <a:moveTo>
                    <a:pt x="0" y="0"/>
                  </a:moveTo>
                  <a:lnTo>
                    <a:pt x="96526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24165" y="2350598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377286" y="1457066"/>
            <a:ext cx="14986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0" dirty="0">
                <a:latin typeface="Symbol"/>
                <a:cs typeface="Symbol"/>
              </a:rPr>
              <a:t>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12490" y="1395265"/>
            <a:ext cx="7493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C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29787" y="1378820"/>
            <a:ext cx="290830" cy="4445"/>
          </a:xfrm>
          <a:custGeom>
            <a:avLst/>
            <a:gdLst/>
            <a:ahLst/>
            <a:cxnLst/>
            <a:rect l="l" t="t" r="r" b="b"/>
            <a:pathLst>
              <a:path w="290829" h="4444">
                <a:moveTo>
                  <a:pt x="0" y="4229"/>
                </a:moveTo>
                <a:lnTo>
                  <a:pt x="290836" y="0"/>
                </a:lnTo>
              </a:path>
            </a:pathLst>
          </a:custGeom>
          <a:ln w="123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10010" y="2154634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0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8875" y="2154634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1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83938" y="2154634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2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38999" y="2154634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3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86172" y="2154634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4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25002" y="2154634"/>
            <a:ext cx="30289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1460" algn="l"/>
              </a:tabLst>
            </a:pPr>
            <a:r>
              <a:rPr sz="550" spc="-50" dirty="0">
                <a:latin typeface="Arial MT"/>
                <a:cs typeface="Arial MT"/>
              </a:rPr>
              <a:t>5</a:t>
            </a:r>
            <a:r>
              <a:rPr sz="550" dirty="0">
                <a:latin typeface="Arial MT"/>
                <a:cs typeface="Arial MT"/>
              </a:rPr>
              <a:t>	</a:t>
            </a:r>
            <a:r>
              <a:rPr sz="550" spc="-50" dirty="0">
                <a:latin typeface="Arial MT"/>
                <a:cs typeface="Arial MT"/>
              </a:rPr>
              <a:t>6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86709" y="1480147"/>
            <a:ext cx="3044190" cy="775970"/>
            <a:chOff x="886709" y="1480147"/>
            <a:chExt cx="3044190" cy="775970"/>
          </a:xfrm>
        </p:grpSpPr>
        <p:sp>
          <p:nvSpPr>
            <p:cNvPr id="33" name="object 33"/>
            <p:cNvSpPr/>
            <p:nvPr/>
          </p:nvSpPr>
          <p:spPr>
            <a:xfrm>
              <a:off x="892881" y="1486319"/>
              <a:ext cx="721360" cy="615950"/>
            </a:xfrm>
            <a:custGeom>
              <a:avLst/>
              <a:gdLst/>
              <a:ahLst/>
              <a:cxnLst/>
              <a:rect l="l" t="t" r="r" b="b"/>
              <a:pathLst>
                <a:path w="721360" h="615950">
                  <a:moveTo>
                    <a:pt x="0" y="615625"/>
                  </a:moveTo>
                  <a:lnTo>
                    <a:pt x="234903" y="0"/>
                  </a:lnTo>
                  <a:lnTo>
                    <a:pt x="720907" y="615625"/>
                  </a:lnTo>
                </a:path>
              </a:pathLst>
            </a:custGeom>
            <a:ln w="12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27785" y="1648339"/>
              <a:ext cx="972185" cy="454025"/>
            </a:xfrm>
            <a:custGeom>
              <a:avLst/>
              <a:gdLst/>
              <a:ahLst/>
              <a:cxnLst/>
              <a:rect l="l" t="t" r="r" b="b"/>
              <a:pathLst>
                <a:path w="972185" h="454025">
                  <a:moveTo>
                    <a:pt x="0" y="453605"/>
                  </a:moveTo>
                  <a:lnTo>
                    <a:pt x="631793" y="0"/>
                  </a:lnTo>
                  <a:lnTo>
                    <a:pt x="972007" y="453605"/>
                  </a:lnTo>
                </a:path>
              </a:pathLst>
            </a:custGeom>
            <a:ln w="123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40403" y="1715319"/>
              <a:ext cx="2890520" cy="0"/>
            </a:xfrm>
            <a:custGeom>
              <a:avLst/>
              <a:gdLst/>
              <a:ahLst/>
              <a:cxnLst/>
              <a:rect l="l" t="t" r="r" b="b"/>
              <a:pathLst>
                <a:path w="2890520">
                  <a:moveTo>
                    <a:pt x="2889961" y="0"/>
                  </a:moveTo>
                  <a:lnTo>
                    <a:pt x="0" y="0"/>
                  </a:lnTo>
                </a:path>
              </a:pathLst>
            </a:custGeom>
            <a:ln w="12344">
              <a:solidFill>
                <a:srgbClr val="8B8B8B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46803" y="1486319"/>
              <a:ext cx="0" cy="769620"/>
            </a:xfrm>
            <a:custGeom>
              <a:avLst/>
              <a:gdLst/>
              <a:ahLst/>
              <a:cxnLst/>
              <a:rect l="l" t="t" r="r" b="b"/>
              <a:pathLst>
                <a:path h="769619">
                  <a:moveTo>
                    <a:pt x="0" y="0"/>
                  </a:moveTo>
                  <a:lnTo>
                    <a:pt x="0" y="769524"/>
                  </a:lnTo>
                </a:path>
              </a:pathLst>
            </a:custGeom>
            <a:ln w="12344">
              <a:solidFill>
                <a:srgbClr val="00AFE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558008" y="2132363"/>
            <a:ext cx="1360170" cy="242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68655" algn="l"/>
                <a:tab pos="1142365" algn="l"/>
                <a:tab pos="1308100" algn="l"/>
              </a:tabLst>
            </a:pPr>
            <a:r>
              <a:rPr sz="550" dirty="0">
                <a:latin typeface="Arial MT"/>
                <a:cs typeface="Arial MT"/>
              </a:rPr>
              <a:t>0</a:t>
            </a:r>
            <a:r>
              <a:rPr sz="550" spc="325" dirty="0">
                <a:latin typeface="Arial MT"/>
                <a:cs typeface="Arial MT"/>
              </a:rPr>
              <a:t>  </a:t>
            </a:r>
            <a:r>
              <a:rPr sz="550" dirty="0">
                <a:latin typeface="Arial MT"/>
                <a:cs typeface="Arial MT"/>
              </a:rPr>
              <a:t>1</a:t>
            </a:r>
            <a:r>
              <a:rPr sz="550" spc="330" dirty="0">
                <a:latin typeface="Arial MT"/>
                <a:cs typeface="Arial MT"/>
              </a:rPr>
              <a:t>  </a:t>
            </a:r>
            <a:r>
              <a:rPr sz="550" dirty="0">
                <a:latin typeface="Arial MT"/>
                <a:cs typeface="Arial MT"/>
              </a:rPr>
              <a:t>2</a:t>
            </a:r>
            <a:r>
              <a:rPr sz="550" spc="325" dirty="0">
                <a:latin typeface="Arial MT"/>
                <a:cs typeface="Arial MT"/>
              </a:rPr>
              <a:t>  </a:t>
            </a:r>
            <a:r>
              <a:rPr sz="550" spc="-50" dirty="0">
                <a:latin typeface="Arial MT"/>
                <a:cs typeface="Arial MT"/>
              </a:rPr>
              <a:t>3</a:t>
            </a:r>
            <a:r>
              <a:rPr sz="550" dirty="0">
                <a:latin typeface="Arial MT"/>
                <a:cs typeface="Arial MT"/>
              </a:rPr>
              <a:t>	4</a:t>
            </a:r>
            <a:r>
              <a:rPr sz="550" spc="325" dirty="0">
                <a:latin typeface="Arial MT"/>
                <a:cs typeface="Arial MT"/>
              </a:rPr>
              <a:t>  </a:t>
            </a:r>
            <a:r>
              <a:rPr sz="550" dirty="0">
                <a:latin typeface="Arial MT"/>
                <a:cs typeface="Arial MT"/>
              </a:rPr>
              <a:t>5</a:t>
            </a:r>
            <a:r>
              <a:rPr sz="550" spc="265" dirty="0">
                <a:latin typeface="Arial MT"/>
                <a:cs typeface="Arial MT"/>
              </a:rPr>
              <a:t>  </a:t>
            </a:r>
            <a:r>
              <a:rPr sz="550" spc="-50" dirty="0">
                <a:latin typeface="Arial MT"/>
                <a:cs typeface="Arial MT"/>
              </a:rPr>
              <a:t>6</a:t>
            </a:r>
            <a:r>
              <a:rPr sz="550" dirty="0">
                <a:latin typeface="Arial MT"/>
                <a:cs typeface="Arial MT"/>
              </a:rPr>
              <a:t>	</a:t>
            </a:r>
            <a:r>
              <a:rPr sz="550" spc="-50" dirty="0">
                <a:latin typeface="Arial MT"/>
                <a:cs typeface="Arial MT"/>
              </a:rPr>
              <a:t>7</a:t>
            </a:r>
            <a:r>
              <a:rPr sz="550" dirty="0">
                <a:latin typeface="Arial MT"/>
                <a:cs typeface="Arial MT"/>
              </a:rPr>
              <a:t>	</a:t>
            </a:r>
            <a:r>
              <a:rPr sz="550" spc="-50" dirty="0">
                <a:latin typeface="Arial MT"/>
                <a:cs typeface="Arial MT"/>
              </a:rPr>
              <a:t>8</a:t>
            </a:r>
            <a:endParaRPr sz="550">
              <a:latin typeface="Arial MT"/>
              <a:cs typeface="Arial MT"/>
            </a:endParaRPr>
          </a:p>
          <a:p>
            <a:pPr marR="161925" algn="ctr">
              <a:lnSpc>
                <a:spcPct val="100000"/>
              </a:lnSpc>
              <a:spcBef>
                <a:spcPts val="400"/>
              </a:spcBef>
            </a:pPr>
            <a:r>
              <a:rPr sz="550" spc="-50" dirty="0">
                <a:latin typeface="Arial MT"/>
                <a:cs typeface="Arial MT"/>
              </a:rPr>
              <a:t>y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233762" y="2301146"/>
            <a:ext cx="170180" cy="53975"/>
            <a:chOff x="3233762" y="2301146"/>
            <a:chExt cx="170180" cy="53975"/>
          </a:xfrm>
        </p:grpSpPr>
        <p:sp>
          <p:nvSpPr>
            <p:cNvPr id="39" name="object 39"/>
            <p:cNvSpPr/>
            <p:nvPr/>
          </p:nvSpPr>
          <p:spPr>
            <a:xfrm>
              <a:off x="3233762" y="2327892"/>
              <a:ext cx="97155" cy="0"/>
            </a:xfrm>
            <a:custGeom>
              <a:avLst/>
              <a:gdLst/>
              <a:ahLst/>
              <a:cxnLst/>
              <a:rect l="l" t="t" r="r" b="b"/>
              <a:pathLst>
                <a:path w="97154">
                  <a:moveTo>
                    <a:pt x="0" y="0"/>
                  </a:moveTo>
                  <a:lnTo>
                    <a:pt x="96583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23659" y="2301146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979157" y="2279535"/>
            <a:ext cx="13589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25" spc="-37" baseline="5050" dirty="0">
                <a:latin typeface="Arial MT"/>
                <a:cs typeface="Arial MT"/>
              </a:rPr>
              <a:t>x</a:t>
            </a:r>
            <a:r>
              <a:rPr sz="350" spc="-25" dirty="0">
                <a:latin typeface="Arial MT"/>
                <a:cs typeface="Arial MT"/>
              </a:rPr>
              <a:t>1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59222" y="2414696"/>
            <a:ext cx="929640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975" baseline="8547" dirty="0">
                <a:solidFill>
                  <a:srgbClr val="6F2F9F"/>
                </a:solidFill>
                <a:latin typeface="Arial MT"/>
                <a:cs typeface="Arial MT"/>
              </a:rPr>
              <a:t>Fuzzy</a:t>
            </a:r>
            <a:r>
              <a:rPr sz="975" spc="60" baseline="8547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975" baseline="8547" dirty="0">
                <a:solidFill>
                  <a:srgbClr val="6F2F9F"/>
                </a:solidFill>
                <a:latin typeface="Arial MT"/>
                <a:cs typeface="Arial MT"/>
              </a:rPr>
              <a:t>output</a:t>
            </a:r>
            <a:r>
              <a:rPr sz="975" spc="60" baseline="8547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975" baseline="8547" dirty="0">
                <a:solidFill>
                  <a:srgbClr val="6F2F9F"/>
                </a:solidFill>
                <a:latin typeface="Arial MT"/>
                <a:cs typeface="Arial MT"/>
              </a:rPr>
              <a:t>for</a:t>
            </a:r>
            <a:r>
              <a:rPr sz="975" spc="60" baseline="8547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975" baseline="8547" dirty="0">
                <a:solidFill>
                  <a:srgbClr val="6F2F9F"/>
                </a:solidFill>
                <a:latin typeface="Arial MT"/>
                <a:cs typeface="Arial MT"/>
              </a:rPr>
              <a:t>x</a:t>
            </a:r>
            <a:r>
              <a:rPr sz="975" spc="60" baseline="8547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975" baseline="8547" dirty="0">
                <a:solidFill>
                  <a:srgbClr val="6F2F9F"/>
                </a:solidFill>
                <a:latin typeface="Arial MT"/>
                <a:cs typeface="Arial MT"/>
              </a:rPr>
              <a:t>=</a:t>
            </a:r>
            <a:r>
              <a:rPr sz="975" spc="60" baseline="8547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975" spc="-52" baseline="8547" dirty="0">
                <a:solidFill>
                  <a:srgbClr val="6F2F9F"/>
                </a:solidFill>
                <a:latin typeface="Arial MT"/>
                <a:cs typeface="Arial MT"/>
              </a:rPr>
              <a:t>x</a:t>
            </a:r>
            <a:r>
              <a:rPr sz="400" spc="-35" dirty="0">
                <a:solidFill>
                  <a:srgbClr val="6F2F9F"/>
                </a:solidFill>
                <a:latin typeface="Arial MT"/>
                <a:cs typeface="Arial MT"/>
              </a:rPr>
              <a:t>1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92225" y="1361832"/>
            <a:ext cx="7175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740192" y="1523852"/>
            <a:ext cx="7175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solidFill>
                  <a:srgbClr val="00AF50"/>
                </a:solidFill>
                <a:latin typeface="Arial MT"/>
                <a:cs typeface="Arial MT"/>
              </a:rPr>
              <a:t>B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19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What</a:t>
            </a:r>
            <a:r>
              <a:rPr spc="50" dirty="0"/>
              <a:t> </a:t>
            </a:r>
            <a:r>
              <a:rPr dirty="0"/>
              <a:t>is</a:t>
            </a:r>
            <a:r>
              <a:rPr spc="50" dirty="0"/>
              <a:t> </a:t>
            </a:r>
            <a:r>
              <a:rPr spc="-10" dirty="0"/>
              <a:t>defuzzification?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808405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2132" y="736497"/>
            <a:ext cx="4135120" cy="2048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Defuzzification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means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fuzzy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to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crisp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 conversion.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endParaRPr sz="11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Example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1:</a:t>
            </a:r>
            <a:endParaRPr sz="1100">
              <a:latin typeface="Arial"/>
              <a:cs typeface="Arial"/>
            </a:endParaRPr>
          </a:p>
          <a:p>
            <a:pPr marL="63500" marR="55880">
              <a:lnSpc>
                <a:spcPct val="102600"/>
              </a:lnSpc>
              <a:spcBef>
                <a:spcPts val="565"/>
              </a:spcBef>
            </a:pPr>
            <a:r>
              <a:rPr sz="1100" spc="-10" dirty="0">
                <a:latin typeface="Arial MT"/>
                <a:cs typeface="Arial MT"/>
              </a:rPr>
              <a:t>Suppose,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i="1" baseline="-13888" dirty="0">
                <a:latin typeface="Arial"/>
                <a:cs typeface="Arial"/>
              </a:rPr>
              <a:t>HIGH</a:t>
            </a:r>
            <a:r>
              <a:rPr sz="1200" i="1" spc="21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denotes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representing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temperature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is </a:t>
            </a:r>
            <a:r>
              <a:rPr sz="1100" b="1" spc="-10" dirty="0">
                <a:latin typeface="Arial"/>
                <a:cs typeface="Arial"/>
              </a:rPr>
              <a:t>High.</a:t>
            </a:r>
            <a:endParaRPr sz="11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605"/>
              </a:spcBef>
            </a:pPr>
            <a:r>
              <a:rPr sz="1100" i="1" dirty="0">
                <a:latin typeface="Arial"/>
                <a:cs typeface="Arial"/>
              </a:rPr>
              <a:t>T</a:t>
            </a:r>
            <a:r>
              <a:rPr sz="1200" i="1" baseline="-13888" dirty="0">
                <a:latin typeface="Arial"/>
                <a:cs typeface="Arial"/>
              </a:rPr>
              <a:t>HIGH</a:t>
            </a:r>
            <a:r>
              <a:rPr sz="1200" i="1" spc="240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given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follows.</a:t>
            </a:r>
            <a:endParaRPr sz="11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600"/>
              </a:spcBef>
            </a:pPr>
            <a:r>
              <a:rPr sz="1100" i="1" dirty="0">
                <a:latin typeface="Arial"/>
                <a:cs typeface="Arial"/>
              </a:rPr>
              <a:t>T</a:t>
            </a:r>
            <a:r>
              <a:rPr sz="1200" i="1" baseline="-13888" dirty="0">
                <a:latin typeface="Arial"/>
                <a:cs typeface="Arial"/>
              </a:rPr>
              <a:t>HIGH</a:t>
            </a:r>
            <a:r>
              <a:rPr sz="1200" i="1" spc="21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(15,0.1),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(20,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0.4),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(25,0.45),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(30,0.55),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(35,0.65),</a:t>
            </a:r>
            <a:endParaRPr sz="11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(40,0.7),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(45,0.85),(50,0.9)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1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What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crisp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value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that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implies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high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temperature?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234440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2664841"/>
            <a:ext cx="76809" cy="7680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Output</a:t>
            </a:r>
            <a:r>
              <a:rPr spc="70" dirty="0"/>
              <a:t> </a:t>
            </a:r>
            <a:r>
              <a:rPr dirty="0"/>
              <a:t>fuzzy</a:t>
            </a:r>
            <a:r>
              <a:rPr spc="70" dirty="0"/>
              <a:t> </a:t>
            </a:r>
            <a:r>
              <a:rPr dirty="0"/>
              <a:t>set</a:t>
            </a:r>
            <a:r>
              <a:rPr spc="70" dirty="0"/>
              <a:t> </a:t>
            </a:r>
            <a:r>
              <a:rPr dirty="0"/>
              <a:t>:</a:t>
            </a:r>
            <a:r>
              <a:rPr spc="185" dirty="0"/>
              <a:t> </a:t>
            </a:r>
            <a:r>
              <a:rPr spc="-10" dirty="0"/>
              <a:t>Illustration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753197"/>
            <a:ext cx="27381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42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shown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below.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8854" y="1146162"/>
            <a:ext cx="3584575" cy="996950"/>
            <a:chOff x="588854" y="1146162"/>
            <a:chExt cx="3584575" cy="996950"/>
          </a:xfrm>
        </p:grpSpPr>
        <p:sp>
          <p:nvSpPr>
            <p:cNvPr id="5" name="object 5"/>
            <p:cNvSpPr/>
            <p:nvPr/>
          </p:nvSpPr>
          <p:spPr>
            <a:xfrm>
              <a:off x="2757189" y="1704714"/>
              <a:ext cx="1127125" cy="422909"/>
            </a:xfrm>
            <a:custGeom>
              <a:avLst/>
              <a:gdLst/>
              <a:ahLst/>
              <a:cxnLst/>
              <a:rect l="l" t="t" r="r" b="b"/>
              <a:pathLst>
                <a:path w="1127125" h="422910">
                  <a:moveTo>
                    <a:pt x="240474" y="0"/>
                  </a:moveTo>
                  <a:lnTo>
                    <a:pt x="201600" y="19777"/>
                  </a:lnTo>
                  <a:lnTo>
                    <a:pt x="187680" y="48323"/>
                  </a:lnTo>
                  <a:lnTo>
                    <a:pt x="179165" y="67287"/>
                  </a:lnTo>
                  <a:lnTo>
                    <a:pt x="160227" y="103929"/>
                  </a:lnTo>
                  <a:lnTo>
                    <a:pt x="136355" y="146921"/>
                  </a:lnTo>
                  <a:lnTo>
                    <a:pt x="107421" y="197635"/>
                  </a:lnTo>
                  <a:lnTo>
                    <a:pt x="67074" y="263697"/>
                  </a:lnTo>
                  <a:lnTo>
                    <a:pt x="42533" y="304274"/>
                  </a:lnTo>
                  <a:lnTo>
                    <a:pt x="19814" y="346864"/>
                  </a:lnTo>
                  <a:lnTo>
                    <a:pt x="0" y="393681"/>
                  </a:lnTo>
                  <a:lnTo>
                    <a:pt x="46378" y="408520"/>
                  </a:lnTo>
                  <a:lnTo>
                    <a:pt x="95036" y="416687"/>
                  </a:lnTo>
                  <a:lnTo>
                    <a:pt x="145237" y="419716"/>
                  </a:lnTo>
                  <a:lnTo>
                    <a:pt x="196243" y="419144"/>
                  </a:lnTo>
                  <a:lnTo>
                    <a:pt x="247318" y="416508"/>
                  </a:lnTo>
                  <a:lnTo>
                    <a:pt x="297726" y="413343"/>
                  </a:lnTo>
                  <a:lnTo>
                    <a:pt x="346729" y="411186"/>
                  </a:lnTo>
                  <a:lnTo>
                    <a:pt x="397718" y="411281"/>
                  </a:lnTo>
                  <a:lnTo>
                    <a:pt x="446603" y="413393"/>
                  </a:lnTo>
                  <a:lnTo>
                    <a:pt x="493797" y="416542"/>
                  </a:lnTo>
                  <a:lnTo>
                    <a:pt x="539709" y="419746"/>
                  </a:lnTo>
                  <a:lnTo>
                    <a:pt x="584752" y="422025"/>
                  </a:lnTo>
                  <a:lnTo>
                    <a:pt x="629335" y="422399"/>
                  </a:lnTo>
                  <a:lnTo>
                    <a:pt x="673623" y="420320"/>
                  </a:lnTo>
                  <a:lnTo>
                    <a:pt x="719346" y="416795"/>
                  </a:lnTo>
                  <a:lnTo>
                    <a:pt x="767979" y="413203"/>
                  </a:lnTo>
                  <a:lnTo>
                    <a:pt x="820999" y="410925"/>
                  </a:lnTo>
                  <a:lnTo>
                    <a:pt x="879881" y="411340"/>
                  </a:lnTo>
                  <a:lnTo>
                    <a:pt x="934532" y="414264"/>
                  </a:lnTo>
                  <a:lnTo>
                    <a:pt x="989884" y="417585"/>
                  </a:lnTo>
                  <a:lnTo>
                    <a:pt x="1041372" y="418774"/>
                  </a:lnTo>
                  <a:lnTo>
                    <a:pt x="1084431" y="415305"/>
                  </a:lnTo>
                  <a:lnTo>
                    <a:pt x="1114495" y="404649"/>
                  </a:lnTo>
                  <a:lnTo>
                    <a:pt x="1126997" y="384280"/>
                  </a:lnTo>
                  <a:lnTo>
                    <a:pt x="1126550" y="374520"/>
                  </a:lnTo>
                  <a:lnTo>
                    <a:pt x="1124190" y="363641"/>
                  </a:lnTo>
                  <a:lnTo>
                    <a:pt x="1120705" y="352011"/>
                  </a:lnTo>
                  <a:lnTo>
                    <a:pt x="1116882" y="339994"/>
                  </a:lnTo>
                  <a:lnTo>
                    <a:pt x="1110272" y="317984"/>
                  </a:lnTo>
                  <a:lnTo>
                    <a:pt x="1092145" y="280579"/>
                  </a:lnTo>
                  <a:lnTo>
                    <a:pt x="1054588" y="262942"/>
                  </a:lnTo>
                  <a:lnTo>
                    <a:pt x="1028485" y="261586"/>
                  </a:lnTo>
                  <a:lnTo>
                    <a:pt x="999832" y="262898"/>
                  </a:lnTo>
                  <a:lnTo>
                    <a:pt x="970749" y="265265"/>
                  </a:lnTo>
                  <a:lnTo>
                    <a:pt x="923629" y="268516"/>
                  </a:lnTo>
                  <a:lnTo>
                    <a:pt x="880024" y="270144"/>
                  </a:lnTo>
                  <a:lnTo>
                    <a:pt x="838433" y="270175"/>
                  </a:lnTo>
                  <a:lnTo>
                    <a:pt x="797356" y="268637"/>
                  </a:lnTo>
                  <a:lnTo>
                    <a:pt x="757569" y="265459"/>
                  </a:lnTo>
                  <a:lnTo>
                    <a:pt x="718746" y="259421"/>
                  </a:lnTo>
                  <a:lnTo>
                    <a:pt x="651452" y="232975"/>
                  </a:lnTo>
                  <a:lnTo>
                    <a:pt x="612490" y="192699"/>
                  </a:lnTo>
                  <a:lnTo>
                    <a:pt x="581329" y="138792"/>
                  </a:lnTo>
                  <a:lnTo>
                    <a:pt x="558228" y="94061"/>
                  </a:lnTo>
                  <a:lnTo>
                    <a:pt x="533638" y="52138"/>
                  </a:lnTo>
                  <a:lnTo>
                    <a:pt x="506990" y="20395"/>
                  </a:lnTo>
                  <a:lnTo>
                    <a:pt x="477716" y="6204"/>
                  </a:lnTo>
                  <a:lnTo>
                    <a:pt x="471152" y="6101"/>
                  </a:lnTo>
                  <a:lnTo>
                    <a:pt x="464336" y="6797"/>
                  </a:lnTo>
                  <a:lnTo>
                    <a:pt x="457166" y="7996"/>
                  </a:lnTo>
                  <a:lnTo>
                    <a:pt x="449541" y="9404"/>
                  </a:lnTo>
                  <a:lnTo>
                    <a:pt x="435477" y="11645"/>
                  </a:lnTo>
                  <a:lnTo>
                    <a:pt x="419923" y="13355"/>
                  </a:lnTo>
                  <a:lnTo>
                    <a:pt x="402977" y="14218"/>
                  </a:lnTo>
                  <a:lnTo>
                    <a:pt x="384733" y="13919"/>
                  </a:lnTo>
                  <a:lnTo>
                    <a:pt x="335297" y="8301"/>
                  </a:lnTo>
                  <a:lnTo>
                    <a:pt x="285035" y="1160"/>
                  </a:lnTo>
                  <a:lnTo>
                    <a:pt x="24047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1781" y="1219714"/>
              <a:ext cx="0" cy="882650"/>
            </a:xfrm>
            <a:custGeom>
              <a:avLst/>
              <a:gdLst/>
              <a:ahLst/>
              <a:cxnLst/>
              <a:rect l="l" t="t" r="r" b="b"/>
              <a:pathLst>
                <a:path h="882650">
                  <a:moveTo>
                    <a:pt x="0" y="0"/>
                  </a:moveTo>
                  <a:lnTo>
                    <a:pt x="0" y="88223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5035" y="1146162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746" y="0"/>
                  </a:moveTo>
                  <a:lnTo>
                    <a:pt x="0" y="80238"/>
                  </a:lnTo>
                  <a:lnTo>
                    <a:pt x="53492" y="80238"/>
                  </a:lnTo>
                  <a:lnTo>
                    <a:pt x="267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1781" y="2101944"/>
              <a:ext cx="1546860" cy="0"/>
            </a:xfrm>
            <a:custGeom>
              <a:avLst/>
              <a:gdLst/>
              <a:ahLst/>
              <a:cxnLst/>
              <a:rect l="l" t="t" r="r" b="b"/>
              <a:pathLst>
                <a:path w="1546860">
                  <a:moveTo>
                    <a:pt x="0" y="0"/>
                  </a:moveTo>
                  <a:lnTo>
                    <a:pt x="1546421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81517" y="2075198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204" y="1235887"/>
              <a:ext cx="1990725" cy="882650"/>
            </a:xfrm>
            <a:custGeom>
              <a:avLst/>
              <a:gdLst/>
              <a:ahLst/>
              <a:cxnLst/>
              <a:rect l="l" t="t" r="r" b="b"/>
              <a:pathLst>
                <a:path w="1990725" h="882650">
                  <a:moveTo>
                    <a:pt x="0" y="135045"/>
                  </a:moveTo>
                  <a:lnTo>
                    <a:pt x="93148" y="135045"/>
                  </a:lnTo>
                </a:path>
                <a:path w="1990725" h="882650">
                  <a:moveTo>
                    <a:pt x="1990591" y="0"/>
                  </a:moveTo>
                  <a:lnTo>
                    <a:pt x="1990591" y="882253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59050" y="1162335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746" y="0"/>
                  </a:moveTo>
                  <a:lnTo>
                    <a:pt x="0" y="80238"/>
                  </a:lnTo>
                  <a:lnTo>
                    <a:pt x="53492" y="80238"/>
                  </a:lnTo>
                  <a:lnTo>
                    <a:pt x="267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85796" y="2116117"/>
              <a:ext cx="1514475" cy="0"/>
            </a:xfrm>
            <a:custGeom>
              <a:avLst/>
              <a:gdLst/>
              <a:ahLst/>
              <a:cxnLst/>
              <a:rect l="l" t="t" r="r" b="b"/>
              <a:pathLst>
                <a:path w="1514475">
                  <a:moveTo>
                    <a:pt x="0" y="0"/>
                  </a:moveTo>
                  <a:lnTo>
                    <a:pt x="1514017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93127" y="2089371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47759" y="1504550"/>
              <a:ext cx="806450" cy="612140"/>
            </a:xfrm>
            <a:custGeom>
              <a:avLst/>
              <a:gdLst/>
              <a:ahLst/>
              <a:cxnLst/>
              <a:rect l="l" t="t" r="r" b="b"/>
              <a:pathLst>
                <a:path w="806450" h="612139">
                  <a:moveTo>
                    <a:pt x="0" y="611567"/>
                  </a:moveTo>
                  <a:lnTo>
                    <a:pt x="324040" y="0"/>
                  </a:lnTo>
                  <a:lnTo>
                    <a:pt x="805986" y="611567"/>
                  </a:lnTo>
                </a:path>
              </a:pathLst>
            </a:custGeom>
            <a:ln w="12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21646" y="1383049"/>
              <a:ext cx="660400" cy="733425"/>
            </a:xfrm>
            <a:custGeom>
              <a:avLst/>
              <a:gdLst/>
              <a:ahLst/>
              <a:cxnLst/>
              <a:rect l="l" t="t" r="r" b="b"/>
              <a:pathLst>
                <a:path w="660400" h="733425">
                  <a:moveTo>
                    <a:pt x="0" y="733068"/>
                  </a:moveTo>
                  <a:lnTo>
                    <a:pt x="210597" y="6115"/>
                  </a:lnTo>
                </a:path>
                <a:path w="660400" h="733425">
                  <a:moveTo>
                    <a:pt x="498119" y="0"/>
                  </a:moveTo>
                  <a:lnTo>
                    <a:pt x="660139" y="733068"/>
                  </a:lnTo>
                </a:path>
              </a:pathLst>
            </a:custGeom>
            <a:ln w="123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6347" y="1544677"/>
            <a:ext cx="14986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0" dirty="0">
                <a:latin typeface="Symbol"/>
                <a:cs typeface="Symbol"/>
              </a:rPr>
              <a:t>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1436" y="1310225"/>
            <a:ext cx="12128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5" dirty="0">
                <a:latin typeface="Arial MT"/>
                <a:cs typeface="Arial MT"/>
              </a:rPr>
              <a:t>1.0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6834" y="2385486"/>
            <a:ext cx="5969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x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63412" y="1326399"/>
            <a:ext cx="12128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5" dirty="0">
                <a:latin typeface="Arial MT"/>
                <a:cs typeface="Arial MT"/>
              </a:rPr>
              <a:t>1.0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57678" y="2419447"/>
            <a:ext cx="170180" cy="53975"/>
            <a:chOff x="957678" y="2419447"/>
            <a:chExt cx="170180" cy="53975"/>
          </a:xfrm>
        </p:grpSpPr>
        <p:sp>
          <p:nvSpPr>
            <p:cNvPr id="21" name="object 21"/>
            <p:cNvSpPr/>
            <p:nvPr/>
          </p:nvSpPr>
          <p:spPr>
            <a:xfrm>
              <a:off x="957678" y="2446193"/>
              <a:ext cx="97155" cy="0"/>
            </a:xfrm>
            <a:custGeom>
              <a:avLst/>
              <a:gdLst/>
              <a:ahLst/>
              <a:cxnLst/>
              <a:rect l="l" t="t" r="r" b="b"/>
              <a:pathLst>
                <a:path w="97155">
                  <a:moveTo>
                    <a:pt x="0" y="0"/>
                  </a:moveTo>
                  <a:lnTo>
                    <a:pt x="96554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47546" y="2419447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377286" y="1457066"/>
            <a:ext cx="14986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0" dirty="0">
                <a:latin typeface="Symbol"/>
                <a:cs typeface="Symbol"/>
              </a:rPr>
              <a:t>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28720" y="1492477"/>
            <a:ext cx="7493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C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29787" y="1378820"/>
            <a:ext cx="290830" cy="4445"/>
          </a:xfrm>
          <a:custGeom>
            <a:avLst/>
            <a:gdLst/>
            <a:ahLst/>
            <a:cxnLst/>
            <a:rect l="l" t="t" r="r" b="b"/>
            <a:pathLst>
              <a:path w="290829" h="4444">
                <a:moveTo>
                  <a:pt x="0" y="4229"/>
                </a:moveTo>
                <a:lnTo>
                  <a:pt x="290836" y="0"/>
                </a:lnTo>
              </a:path>
            </a:pathLst>
          </a:custGeom>
          <a:ln w="123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10010" y="2154634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0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8875" y="2154634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1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83938" y="2154634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2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38999" y="2154634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3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86172" y="2154634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4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25002" y="2154634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5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63889" y="2154634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6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86709" y="1480147"/>
            <a:ext cx="2969260" cy="775970"/>
            <a:chOff x="886709" y="1480147"/>
            <a:chExt cx="2969260" cy="775970"/>
          </a:xfrm>
        </p:grpSpPr>
        <p:sp>
          <p:nvSpPr>
            <p:cNvPr id="34" name="object 34"/>
            <p:cNvSpPr/>
            <p:nvPr/>
          </p:nvSpPr>
          <p:spPr>
            <a:xfrm>
              <a:off x="892881" y="1486319"/>
              <a:ext cx="721360" cy="615950"/>
            </a:xfrm>
            <a:custGeom>
              <a:avLst/>
              <a:gdLst/>
              <a:ahLst/>
              <a:cxnLst/>
              <a:rect l="l" t="t" r="r" b="b"/>
              <a:pathLst>
                <a:path w="721360" h="615950">
                  <a:moveTo>
                    <a:pt x="0" y="615625"/>
                  </a:moveTo>
                  <a:lnTo>
                    <a:pt x="234903" y="0"/>
                  </a:lnTo>
                  <a:lnTo>
                    <a:pt x="720907" y="615625"/>
                  </a:lnTo>
                </a:path>
              </a:pathLst>
            </a:custGeom>
            <a:ln w="12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27785" y="1648339"/>
              <a:ext cx="972185" cy="454025"/>
            </a:xfrm>
            <a:custGeom>
              <a:avLst/>
              <a:gdLst/>
              <a:ahLst/>
              <a:cxnLst/>
              <a:rect l="l" t="t" r="r" b="b"/>
              <a:pathLst>
                <a:path w="972185" h="454025">
                  <a:moveTo>
                    <a:pt x="0" y="453605"/>
                  </a:moveTo>
                  <a:lnTo>
                    <a:pt x="631793" y="0"/>
                  </a:lnTo>
                  <a:lnTo>
                    <a:pt x="972007" y="453605"/>
                  </a:lnTo>
                </a:path>
              </a:pathLst>
            </a:custGeom>
            <a:ln w="123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01864" y="1714176"/>
              <a:ext cx="1936114" cy="1270"/>
            </a:xfrm>
            <a:custGeom>
              <a:avLst/>
              <a:gdLst/>
              <a:ahLst/>
              <a:cxnLst/>
              <a:rect l="l" t="t" r="r" b="b"/>
              <a:pathLst>
                <a:path w="1936114" h="1269">
                  <a:moveTo>
                    <a:pt x="1936070" y="1200"/>
                  </a:moveTo>
                  <a:lnTo>
                    <a:pt x="0" y="0"/>
                  </a:lnTo>
                </a:path>
              </a:pathLst>
            </a:custGeom>
            <a:ln w="12344">
              <a:solidFill>
                <a:srgbClr val="BEBEB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01864" y="1486319"/>
              <a:ext cx="0" cy="769620"/>
            </a:xfrm>
            <a:custGeom>
              <a:avLst/>
              <a:gdLst/>
              <a:ahLst/>
              <a:cxnLst/>
              <a:rect l="l" t="t" r="r" b="b"/>
              <a:pathLst>
                <a:path h="769619">
                  <a:moveTo>
                    <a:pt x="0" y="0"/>
                  </a:moveTo>
                  <a:lnTo>
                    <a:pt x="0" y="769524"/>
                  </a:lnTo>
                </a:path>
              </a:pathLst>
            </a:custGeom>
            <a:ln w="12344">
              <a:solidFill>
                <a:srgbClr val="00AFE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11636" y="1969293"/>
              <a:ext cx="2538095" cy="635"/>
            </a:xfrm>
            <a:custGeom>
              <a:avLst/>
              <a:gdLst/>
              <a:ahLst/>
              <a:cxnLst/>
              <a:rect l="l" t="t" r="r" b="b"/>
              <a:pathLst>
                <a:path w="2538095" h="635">
                  <a:moveTo>
                    <a:pt x="0" y="628"/>
                  </a:moveTo>
                  <a:lnTo>
                    <a:pt x="2537688" y="0"/>
                  </a:lnTo>
                </a:path>
              </a:pathLst>
            </a:custGeom>
            <a:ln w="12344">
              <a:solidFill>
                <a:srgbClr val="BEBEB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558008" y="2132363"/>
            <a:ext cx="1360170" cy="242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68655" algn="l"/>
                <a:tab pos="1142365" algn="l"/>
                <a:tab pos="1308100" algn="l"/>
              </a:tabLst>
            </a:pPr>
            <a:r>
              <a:rPr sz="550" dirty="0">
                <a:latin typeface="Arial MT"/>
                <a:cs typeface="Arial MT"/>
              </a:rPr>
              <a:t>0</a:t>
            </a:r>
            <a:r>
              <a:rPr sz="550" spc="325" dirty="0">
                <a:latin typeface="Arial MT"/>
                <a:cs typeface="Arial MT"/>
              </a:rPr>
              <a:t>  </a:t>
            </a:r>
            <a:r>
              <a:rPr sz="550" dirty="0">
                <a:latin typeface="Arial MT"/>
                <a:cs typeface="Arial MT"/>
              </a:rPr>
              <a:t>1</a:t>
            </a:r>
            <a:r>
              <a:rPr sz="550" spc="330" dirty="0">
                <a:latin typeface="Arial MT"/>
                <a:cs typeface="Arial MT"/>
              </a:rPr>
              <a:t>  </a:t>
            </a:r>
            <a:r>
              <a:rPr sz="550" dirty="0">
                <a:latin typeface="Arial MT"/>
                <a:cs typeface="Arial MT"/>
              </a:rPr>
              <a:t>2</a:t>
            </a:r>
            <a:r>
              <a:rPr sz="550" spc="325" dirty="0">
                <a:latin typeface="Arial MT"/>
                <a:cs typeface="Arial MT"/>
              </a:rPr>
              <a:t>  </a:t>
            </a:r>
            <a:r>
              <a:rPr sz="550" spc="-50" dirty="0">
                <a:latin typeface="Arial MT"/>
                <a:cs typeface="Arial MT"/>
              </a:rPr>
              <a:t>3</a:t>
            </a:r>
            <a:r>
              <a:rPr sz="550" dirty="0">
                <a:latin typeface="Arial MT"/>
                <a:cs typeface="Arial MT"/>
              </a:rPr>
              <a:t>	4</a:t>
            </a:r>
            <a:r>
              <a:rPr sz="550" spc="325" dirty="0">
                <a:latin typeface="Arial MT"/>
                <a:cs typeface="Arial MT"/>
              </a:rPr>
              <a:t>  </a:t>
            </a:r>
            <a:r>
              <a:rPr sz="550" dirty="0">
                <a:latin typeface="Arial MT"/>
                <a:cs typeface="Arial MT"/>
              </a:rPr>
              <a:t>5</a:t>
            </a:r>
            <a:r>
              <a:rPr sz="550" spc="265" dirty="0">
                <a:latin typeface="Arial MT"/>
                <a:cs typeface="Arial MT"/>
              </a:rPr>
              <a:t>  </a:t>
            </a:r>
            <a:r>
              <a:rPr sz="550" spc="-50" dirty="0">
                <a:latin typeface="Arial MT"/>
                <a:cs typeface="Arial MT"/>
              </a:rPr>
              <a:t>6</a:t>
            </a:r>
            <a:r>
              <a:rPr sz="550" dirty="0">
                <a:latin typeface="Arial MT"/>
                <a:cs typeface="Arial MT"/>
              </a:rPr>
              <a:t>	</a:t>
            </a:r>
            <a:r>
              <a:rPr sz="550" spc="-50" dirty="0">
                <a:latin typeface="Arial MT"/>
                <a:cs typeface="Arial MT"/>
              </a:rPr>
              <a:t>7</a:t>
            </a:r>
            <a:r>
              <a:rPr sz="550" dirty="0">
                <a:latin typeface="Arial MT"/>
                <a:cs typeface="Arial MT"/>
              </a:rPr>
              <a:t>	</a:t>
            </a:r>
            <a:r>
              <a:rPr sz="550" spc="-50" dirty="0">
                <a:latin typeface="Arial MT"/>
                <a:cs typeface="Arial MT"/>
              </a:rPr>
              <a:t>8</a:t>
            </a:r>
            <a:endParaRPr sz="550">
              <a:latin typeface="Arial MT"/>
              <a:cs typeface="Arial MT"/>
            </a:endParaRPr>
          </a:p>
          <a:p>
            <a:pPr marR="161925" algn="ctr">
              <a:lnSpc>
                <a:spcPct val="100000"/>
              </a:lnSpc>
              <a:spcBef>
                <a:spcPts val="400"/>
              </a:spcBef>
            </a:pPr>
            <a:r>
              <a:rPr sz="550" spc="-50" dirty="0">
                <a:latin typeface="Arial MT"/>
                <a:cs typeface="Arial MT"/>
              </a:rPr>
              <a:t>y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233762" y="2301146"/>
            <a:ext cx="170180" cy="53975"/>
            <a:chOff x="3233762" y="2301146"/>
            <a:chExt cx="170180" cy="53975"/>
          </a:xfrm>
        </p:grpSpPr>
        <p:sp>
          <p:nvSpPr>
            <p:cNvPr id="41" name="object 41"/>
            <p:cNvSpPr/>
            <p:nvPr/>
          </p:nvSpPr>
          <p:spPr>
            <a:xfrm>
              <a:off x="3233762" y="2327892"/>
              <a:ext cx="97155" cy="0"/>
            </a:xfrm>
            <a:custGeom>
              <a:avLst/>
              <a:gdLst/>
              <a:ahLst/>
              <a:cxnLst/>
              <a:rect l="l" t="t" r="r" b="b"/>
              <a:pathLst>
                <a:path w="97154">
                  <a:moveTo>
                    <a:pt x="0" y="0"/>
                  </a:moveTo>
                  <a:lnTo>
                    <a:pt x="96583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23659" y="2301146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172610" y="2278524"/>
            <a:ext cx="2673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25" baseline="5050" dirty="0">
                <a:latin typeface="Arial MT"/>
                <a:cs typeface="Arial MT"/>
              </a:rPr>
              <a:t>x</a:t>
            </a:r>
            <a:r>
              <a:rPr sz="825" spc="187" baseline="5050" dirty="0">
                <a:latin typeface="Arial MT"/>
                <a:cs typeface="Arial MT"/>
              </a:rPr>
              <a:t> </a:t>
            </a:r>
            <a:r>
              <a:rPr sz="825" baseline="5050" dirty="0">
                <a:latin typeface="Arial MT"/>
                <a:cs typeface="Arial MT"/>
              </a:rPr>
              <a:t>=</a:t>
            </a:r>
            <a:r>
              <a:rPr sz="825" spc="-15" baseline="5050" dirty="0">
                <a:latin typeface="Arial MT"/>
                <a:cs typeface="Arial MT"/>
              </a:rPr>
              <a:t> </a:t>
            </a:r>
            <a:r>
              <a:rPr sz="825" spc="-52" baseline="5050" dirty="0">
                <a:latin typeface="Arial MT"/>
                <a:cs typeface="Arial MT"/>
              </a:rPr>
              <a:t>x</a:t>
            </a:r>
            <a:r>
              <a:rPr sz="350" spc="-35" dirty="0">
                <a:latin typeface="Arial MT"/>
                <a:cs typeface="Arial MT"/>
              </a:rPr>
              <a:t>2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959222" y="2414696"/>
            <a:ext cx="929640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975" baseline="8547" dirty="0">
                <a:solidFill>
                  <a:srgbClr val="6F2F9F"/>
                </a:solidFill>
                <a:latin typeface="Arial MT"/>
                <a:cs typeface="Arial MT"/>
              </a:rPr>
              <a:t>Fuzzy</a:t>
            </a:r>
            <a:r>
              <a:rPr sz="975" spc="60" baseline="8547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975" baseline="8547" dirty="0">
                <a:solidFill>
                  <a:srgbClr val="6F2F9F"/>
                </a:solidFill>
                <a:latin typeface="Arial MT"/>
                <a:cs typeface="Arial MT"/>
              </a:rPr>
              <a:t>output</a:t>
            </a:r>
            <a:r>
              <a:rPr sz="975" spc="60" baseline="8547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975" baseline="8547" dirty="0">
                <a:solidFill>
                  <a:srgbClr val="6F2F9F"/>
                </a:solidFill>
                <a:latin typeface="Arial MT"/>
                <a:cs typeface="Arial MT"/>
              </a:rPr>
              <a:t>for</a:t>
            </a:r>
            <a:r>
              <a:rPr sz="975" spc="60" baseline="8547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975" baseline="8547" dirty="0">
                <a:solidFill>
                  <a:srgbClr val="6F2F9F"/>
                </a:solidFill>
                <a:latin typeface="Arial MT"/>
                <a:cs typeface="Arial MT"/>
              </a:rPr>
              <a:t>x</a:t>
            </a:r>
            <a:r>
              <a:rPr sz="975" spc="60" baseline="8547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975" baseline="8547" dirty="0">
                <a:solidFill>
                  <a:srgbClr val="6F2F9F"/>
                </a:solidFill>
                <a:latin typeface="Arial MT"/>
                <a:cs typeface="Arial MT"/>
              </a:rPr>
              <a:t>=</a:t>
            </a:r>
            <a:r>
              <a:rPr sz="975" spc="60" baseline="8547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975" spc="-52" baseline="8547" dirty="0">
                <a:solidFill>
                  <a:srgbClr val="6F2F9F"/>
                </a:solidFill>
                <a:latin typeface="Arial MT"/>
                <a:cs typeface="Arial MT"/>
              </a:rPr>
              <a:t>x</a:t>
            </a:r>
            <a:r>
              <a:rPr sz="400" spc="-35" dirty="0">
                <a:solidFill>
                  <a:srgbClr val="6F2F9F"/>
                </a:solidFill>
                <a:latin typeface="Arial MT"/>
                <a:cs typeface="Arial MT"/>
              </a:rPr>
              <a:t>2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07788" y="1523852"/>
            <a:ext cx="7175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solidFill>
                  <a:srgbClr val="00AF50"/>
                </a:solidFill>
                <a:latin typeface="Arial MT"/>
                <a:cs typeface="Arial MT"/>
              </a:rPr>
              <a:t>B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92225" y="1361832"/>
            <a:ext cx="7175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20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Output</a:t>
            </a:r>
            <a:r>
              <a:rPr spc="70" dirty="0"/>
              <a:t> </a:t>
            </a:r>
            <a:r>
              <a:rPr dirty="0"/>
              <a:t>fuzzy</a:t>
            </a:r>
            <a:r>
              <a:rPr spc="70" dirty="0"/>
              <a:t> </a:t>
            </a:r>
            <a:r>
              <a:rPr dirty="0"/>
              <a:t>set</a:t>
            </a:r>
            <a:r>
              <a:rPr spc="70" dirty="0"/>
              <a:t> </a:t>
            </a:r>
            <a:r>
              <a:rPr dirty="0"/>
              <a:t>:</a:t>
            </a:r>
            <a:r>
              <a:rPr spc="185" dirty="0"/>
              <a:t> </a:t>
            </a:r>
            <a:r>
              <a:rPr spc="-10" dirty="0"/>
              <a:t>Illustration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753197"/>
            <a:ext cx="27381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3</a:t>
            </a:r>
            <a:r>
              <a:rPr sz="1200" spc="142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shown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below.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8854" y="1146162"/>
            <a:ext cx="3584575" cy="996950"/>
            <a:chOff x="588854" y="1146162"/>
            <a:chExt cx="3584575" cy="996950"/>
          </a:xfrm>
        </p:grpSpPr>
        <p:sp>
          <p:nvSpPr>
            <p:cNvPr id="5" name="object 5"/>
            <p:cNvSpPr/>
            <p:nvPr/>
          </p:nvSpPr>
          <p:spPr>
            <a:xfrm>
              <a:off x="3229133" y="1699152"/>
              <a:ext cx="653415" cy="424180"/>
            </a:xfrm>
            <a:custGeom>
              <a:avLst/>
              <a:gdLst/>
              <a:ahLst/>
              <a:cxnLst/>
              <a:rect l="l" t="t" r="r" b="b"/>
              <a:pathLst>
                <a:path w="653414" h="424180">
                  <a:moveTo>
                    <a:pt x="224995" y="691"/>
                  </a:moveTo>
                  <a:lnTo>
                    <a:pt x="176921" y="1659"/>
                  </a:lnTo>
                  <a:lnTo>
                    <a:pt x="137055" y="11362"/>
                  </a:lnTo>
                  <a:lnTo>
                    <a:pt x="97564" y="49716"/>
                  </a:lnTo>
                  <a:lnTo>
                    <a:pt x="83761" y="88976"/>
                  </a:lnTo>
                  <a:lnTo>
                    <a:pt x="65165" y="164672"/>
                  </a:lnTo>
                  <a:lnTo>
                    <a:pt x="52476" y="214523"/>
                  </a:lnTo>
                  <a:lnTo>
                    <a:pt x="39477" y="262138"/>
                  </a:lnTo>
                  <a:lnTo>
                    <a:pt x="25074" y="310558"/>
                  </a:lnTo>
                  <a:lnTo>
                    <a:pt x="8172" y="362821"/>
                  </a:lnTo>
                  <a:lnTo>
                    <a:pt x="2800" y="381360"/>
                  </a:lnTo>
                  <a:lnTo>
                    <a:pt x="1200" y="384155"/>
                  </a:lnTo>
                  <a:lnTo>
                    <a:pt x="0" y="386784"/>
                  </a:lnTo>
                  <a:lnTo>
                    <a:pt x="4167" y="412995"/>
                  </a:lnTo>
                  <a:lnTo>
                    <a:pt x="40412" y="423257"/>
                  </a:lnTo>
                  <a:lnTo>
                    <a:pt x="94069" y="423589"/>
                  </a:lnTo>
                  <a:lnTo>
                    <a:pt x="197935" y="417443"/>
                  </a:lnTo>
                  <a:lnTo>
                    <a:pt x="237015" y="416409"/>
                  </a:lnTo>
                  <a:lnTo>
                    <a:pt x="609237" y="416409"/>
                  </a:lnTo>
                  <a:lnTo>
                    <a:pt x="625406" y="415121"/>
                  </a:lnTo>
                  <a:lnTo>
                    <a:pt x="642023" y="410239"/>
                  </a:lnTo>
                  <a:lnTo>
                    <a:pt x="651567" y="400591"/>
                  </a:lnTo>
                  <a:lnTo>
                    <a:pt x="653151" y="388586"/>
                  </a:lnTo>
                  <a:lnTo>
                    <a:pt x="650224" y="372162"/>
                  </a:lnTo>
                  <a:lnTo>
                    <a:pt x="643996" y="350885"/>
                  </a:lnTo>
                  <a:lnTo>
                    <a:pt x="635679" y="324324"/>
                  </a:lnTo>
                  <a:lnTo>
                    <a:pt x="621669" y="275521"/>
                  </a:lnTo>
                  <a:lnTo>
                    <a:pt x="607036" y="219336"/>
                  </a:lnTo>
                  <a:lnTo>
                    <a:pt x="593102" y="160885"/>
                  </a:lnTo>
                  <a:lnTo>
                    <a:pt x="581187" y="105282"/>
                  </a:lnTo>
                  <a:lnTo>
                    <a:pt x="572613" y="57642"/>
                  </a:lnTo>
                  <a:lnTo>
                    <a:pt x="568699" y="23081"/>
                  </a:lnTo>
                  <a:lnTo>
                    <a:pt x="569105" y="15528"/>
                  </a:lnTo>
                  <a:lnTo>
                    <a:pt x="458268" y="15528"/>
                  </a:lnTo>
                  <a:lnTo>
                    <a:pt x="399041" y="14146"/>
                  </a:lnTo>
                  <a:lnTo>
                    <a:pt x="336670" y="10222"/>
                  </a:lnTo>
                  <a:lnTo>
                    <a:pt x="280416" y="4907"/>
                  </a:lnTo>
                  <a:lnTo>
                    <a:pt x="280769" y="4907"/>
                  </a:lnTo>
                  <a:lnTo>
                    <a:pt x="224995" y="691"/>
                  </a:lnTo>
                  <a:close/>
                </a:path>
                <a:path w="653414" h="424180">
                  <a:moveTo>
                    <a:pt x="609237" y="416409"/>
                  </a:moveTo>
                  <a:lnTo>
                    <a:pt x="277861" y="416409"/>
                  </a:lnTo>
                  <a:lnTo>
                    <a:pt x="356277" y="417014"/>
                  </a:lnTo>
                  <a:lnTo>
                    <a:pt x="491729" y="417014"/>
                  </a:lnTo>
                  <a:lnTo>
                    <a:pt x="605918" y="416673"/>
                  </a:lnTo>
                  <a:lnTo>
                    <a:pt x="609237" y="416409"/>
                  </a:lnTo>
                  <a:close/>
                </a:path>
                <a:path w="653414" h="424180">
                  <a:moveTo>
                    <a:pt x="570119" y="4907"/>
                  </a:moveTo>
                  <a:lnTo>
                    <a:pt x="548462" y="10859"/>
                  </a:lnTo>
                  <a:lnTo>
                    <a:pt x="509644" y="14415"/>
                  </a:lnTo>
                  <a:lnTo>
                    <a:pt x="458268" y="15528"/>
                  </a:lnTo>
                  <a:lnTo>
                    <a:pt x="569105" y="15528"/>
                  </a:lnTo>
                  <a:lnTo>
                    <a:pt x="569612" y="6089"/>
                  </a:lnTo>
                  <a:lnTo>
                    <a:pt x="570119" y="4907"/>
                  </a:lnTo>
                  <a:close/>
                </a:path>
                <a:path w="653414" h="424180">
                  <a:moveTo>
                    <a:pt x="572228" y="0"/>
                  </a:moveTo>
                  <a:lnTo>
                    <a:pt x="570119" y="4907"/>
                  </a:lnTo>
                  <a:lnTo>
                    <a:pt x="572771" y="1659"/>
                  </a:lnTo>
                  <a:lnTo>
                    <a:pt x="573409" y="908"/>
                  </a:lnTo>
                  <a:lnTo>
                    <a:pt x="57222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1781" y="1219714"/>
              <a:ext cx="0" cy="882650"/>
            </a:xfrm>
            <a:custGeom>
              <a:avLst/>
              <a:gdLst/>
              <a:ahLst/>
              <a:cxnLst/>
              <a:rect l="l" t="t" r="r" b="b"/>
              <a:pathLst>
                <a:path h="882650">
                  <a:moveTo>
                    <a:pt x="0" y="0"/>
                  </a:moveTo>
                  <a:lnTo>
                    <a:pt x="0" y="88223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5035" y="1146162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746" y="0"/>
                  </a:moveTo>
                  <a:lnTo>
                    <a:pt x="0" y="80238"/>
                  </a:lnTo>
                  <a:lnTo>
                    <a:pt x="53492" y="80238"/>
                  </a:lnTo>
                  <a:lnTo>
                    <a:pt x="267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1781" y="2101944"/>
              <a:ext cx="1546860" cy="0"/>
            </a:xfrm>
            <a:custGeom>
              <a:avLst/>
              <a:gdLst/>
              <a:ahLst/>
              <a:cxnLst/>
              <a:rect l="l" t="t" r="r" b="b"/>
              <a:pathLst>
                <a:path w="1546860">
                  <a:moveTo>
                    <a:pt x="0" y="0"/>
                  </a:moveTo>
                  <a:lnTo>
                    <a:pt x="1546421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81517" y="2075198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204" y="1235887"/>
              <a:ext cx="1990725" cy="882650"/>
            </a:xfrm>
            <a:custGeom>
              <a:avLst/>
              <a:gdLst/>
              <a:ahLst/>
              <a:cxnLst/>
              <a:rect l="l" t="t" r="r" b="b"/>
              <a:pathLst>
                <a:path w="1990725" h="882650">
                  <a:moveTo>
                    <a:pt x="0" y="135045"/>
                  </a:moveTo>
                  <a:lnTo>
                    <a:pt x="93148" y="135045"/>
                  </a:lnTo>
                </a:path>
                <a:path w="1990725" h="882650">
                  <a:moveTo>
                    <a:pt x="1990591" y="0"/>
                  </a:moveTo>
                  <a:lnTo>
                    <a:pt x="1990591" y="882253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59050" y="1162335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746" y="0"/>
                  </a:moveTo>
                  <a:lnTo>
                    <a:pt x="0" y="80238"/>
                  </a:lnTo>
                  <a:lnTo>
                    <a:pt x="53492" y="80238"/>
                  </a:lnTo>
                  <a:lnTo>
                    <a:pt x="267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85796" y="2116117"/>
              <a:ext cx="1514475" cy="0"/>
            </a:xfrm>
            <a:custGeom>
              <a:avLst/>
              <a:gdLst/>
              <a:ahLst/>
              <a:cxnLst/>
              <a:rect l="l" t="t" r="r" b="b"/>
              <a:pathLst>
                <a:path w="1514475">
                  <a:moveTo>
                    <a:pt x="0" y="0"/>
                  </a:moveTo>
                  <a:lnTo>
                    <a:pt x="1514017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93127" y="2089371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47759" y="1504550"/>
              <a:ext cx="806450" cy="612140"/>
            </a:xfrm>
            <a:custGeom>
              <a:avLst/>
              <a:gdLst/>
              <a:ahLst/>
              <a:cxnLst/>
              <a:rect l="l" t="t" r="r" b="b"/>
              <a:pathLst>
                <a:path w="806450" h="612139">
                  <a:moveTo>
                    <a:pt x="0" y="611567"/>
                  </a:moveTo>
                  <a:lnTo>
                    <a:pt x="324040" y="0"/>
                  </a:lnTo>
                  <a:lnTo>
                    <a:pt x="805986" y="611567"/>
                  </a:lnTo>
                </a:path>
              </a:pathLst>
            </a:custGeom>
            <a:ln w="12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21646" y="1383049"/>
              <a:ext cx="660400" cy="733425"/>
            </a:xfrm>
            <a:custGeom>
              <a:avLst/>
              <a:gdLst/>
              <a:ahLst/>
              <a:cxnLst/>
              <a:rect l="l" t="t" r="r" b="b"/>
              <a:pathLst>
                <a:path w="660400" h="733425">
                  <a:moveTo>
                    <a:pt x="0" y="733068"/>
                  </a:moveTo>
                  <a:lnTo>
                    <a:pt x="210597" y="6115"/>
                  </a:lnTo>
                </a:path>
                <a:path w="660400" h="733425">
                  <a:moveTo>
                    <a:pt x="498119" y="0"/>
                  </a:moveTo>
                  <a:lnTo>
                    <a:pt x="660139" y="733068"/>
                  </a:lnTo>
                </a:path>
              </a:pathLst>
            </a:custGeom>
            <a:ln w="123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6347" y="1544677"/>
            <a:ext cx="14986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0" dirty="0">
                <a:latin typeface="Symbol"/>
                <a:cs typeface="Symbol"/>
              </a:rPr>
              <a:t>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1436" y="1310225"/>
            <a:ext cx="12128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5" dirty="0">
                <a:latin typeface="Arial MT"/>
                <a:cs typeface="Arial MT"/>
              </a:rPr>
              <a:t>1.0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6834" y="2385486"/>
            <a:ext cx="5969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x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63412" y="1326399"/>
            <a:ext cx="12128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5" dirty="0">
                <a:latin typeface="Arial MT"/>
                <a:cs typeface="Arial MT"/>
              </a:rPr>
              <a:t>1.0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57678" y="2419447"/>
            <a:ext cx="170180" cy="53975"/>
            <a:chOff x="957678" y="2419447"/>
            <a:chExt cx="170180" cy="53975"/>
          </a:xfrm>
        </p:grpSpPr>
        <p:sp>
          <p:nvSpPr>
            <p:cNvPr id="21" name="object 21"/>
            <p:cNvSpPr/>
            <p:nvPr/>
          </p:nvSpPr>
          <p:spPr>
            <a:xfrm>
              <a:off x="957678" y="2446193"/>
              <a:ext cx="97155" cy="0"/>
            </a:xfrm>
            <a:custGeom>
              <a:avLst/>
              <a:gdLst/>
              <a:ahLst/>
              <a:cxnLst/>
              <a:rect l="l" t="t" r="r" b="b"/>
              <a:pathLst>
                <a:path w="97155">
                  <a:moveTo>
                    <a:pt x="0" y="0"/>
                  </a:moveTo>
                  <a:lnTo>
                    <a:pt x="96554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47546" y="2419447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377286" y="1457066"/>
            <a:ext cx="14986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0" dirty="0">
                <a:latin typeface="Symbol"/>
                <a:cs typeface="Symbol"/>
              </a:rPr>
              <a:t>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28720" y="1476246"/>
            <a:ext cx="7493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C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29787" y="1378820"/>
            <a:ext cx="290830" cy="4445"/>
          </a:xfrm>
          <a:custGeom>
            <a:avLst/>
            <a:gdLst/>
            <a:ahLst/>
            <a:cxnLst/>
            <a:rect l="l" t="t" r="r" b="b"/>
            <a:pathLst>
              <a:path w="290829" h="4444">
                <a:moveTo>
                  <a:pt x="0" y="4229"/>
                </a:moveTo>
                <a:lnTo>
                  <a:pt x="290836" y="0"/>
                </a:lnTo>
              </a:path>
            </a:pathLst>
          </a:custGeom>
          <a:ln w="123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10010" y="2154634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0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48875" y="2154634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1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83938" y="2154634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2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38999" y="2154634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3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86172" y="2154634"/>
            <a:ext cx="641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4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25002" y="2154634"/>
            <a:ext cx="30289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1460" algn="l"/>
              </a:tabLst>
            </a:pPr>
            <a:r>
              <a:rPr sz="550" spc="-50" dirty="0">
                <a:latin typeface="Arial MT"/>
                <a:cs typeface="Arial MT"/>
              </a:rPr>
              <a:t>5</a:t>
            </a:r>
            <a:r>
              <a:rPr sz="550" dirty="0">
                <a:latin typeface="Arial MT"/>
                <a:cs typeface="Arial MT"/>
              </a:rPr>
              <a:t>	</a:t>
            </a:r>
            <a:r>
              <a:rPr sz="550" spc="-50" dirty="0">
                <a:latin typeface="Arial MT"/>
                <a:cs typeface="Arial MT"/>
              </a:rPr>
              <a:t>6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86709" y="1480147"/>
            <a:ext cx="2911475" cy="833755"/>
            <a:chOff x="886709" y="1480147"/>
            <a:chExt cx="2911475" cy="833755"/>
          </a:xfrm>
        </p:grpSpPr>
        <p:sp>
          <p:nvSpPr>
            <p:cNvPr id="33" name="object 33"/>
            <p:cNvSpPr/>
            <p:nvPr/>
          </p:nvSpPr>
          <p:spPr>
            <a:xfrm>
              <a:off x="892881" y="1486319"/>
              <a:ext cx="721360" cy="615950"/>
            </a:xfrm>
            <a:custGeom>
              <a:avLst/>
              <a:gdLst/>
              <a:ahLst/>
              <a:cxnLst/>
              <a:rect l="l" t="t" r="r" b="b"/>
              <a:pathLst>
                <a:path w="721360" h="615950">
                  <a:moveTo>
                    <a:pt x="0" y="615625"/>
                  </a:moveTo>
                  <a:lnTo>
                    <a:pt x="234903" y="0"/>
                  </a:lnTo>
                  <a:lnTo>
                    <a:pt x="720907" y="615625"/>
                  </a:lnTo>
                </a:path>
              </a:pathLst>
            </a:custGeom>
            <a:ln w="12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27785" y="1648339"/>
              <a:ext cx="972185" cy="454025"/>
            </a:xfrm>
            <a:custGeom>
              <a:avLst/>
              <a:gdLst/>
              <a:ahLst/>
              <a:cxnLst/>
              <a:rect l="l" t="t" r="r" b="b"/>
              <a:pathLst>
                <a:path w="972185" h="454025">
                  <a:moveTo>
                    <a:pt x="0" y="453605"/>
                  </a:moveTo>
                  <a:lnTo>
                    <a:pt x="631793" y="0"/>
                  </a:lnTo>
                  <a:lnTo>
                    <a:pt x="972007" y="453605"/>
                  </a:lnTo>
                </a:path>
              </a:pathLst>
            </a:custGeom>
            <a:ln w="123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46193" y="1709375"/>
              <a:ext cx="2146300" cy="5080"/>
            </a:xfrm>
            <a:custGeom>
              <a:avLst/>
              <a:gdLst/>
              <a:ahLst/>
              <a:cxnLst/>
              <a:rect l="l" t="t" r="r" b="b"/>
              <a:pathLst>
                <a:path w="2146300" h="5080">
                  <a:moveTo>
                    <a:pt x="2145696" y="0"/>
                  </a:moveTo>
                  <a:lnTo>
                    <a:pt x="0" y="4800"/>
                  </a:lnTo>
                </a:path>
              </a:pathLst>
            </a:custGeom>
            <a:ln w="12344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46193" y="1486319"/>
              <a:ext cx="0" cy="827405"/>
            </a:xfrm>
            <a:custGeom>
              <a:avLst/>
              <a:gdLst/>
              <a:ahLst/>
              <a:cxnLst/>
              <a:rect l="l" t="t" r="r" b="b"/>
              <a:pathLst>
                <a:path h="827405">
                  <a:moveTo>
                    <a:pt x="0" y="0"/>
                  </a:moveTo>
                  <a:lnTo>
                    <a:pt x="0" y="827234"/>
                  </a:lnTo>
                </a:path>
              </a:pathLst>
            </a:custGeom>
            <a:ln w="12344">
              <a:solidFill>
                <a:srgbClr val="00AFE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558008" y="2132363"/>
            <a:ext cx="1360170" cy="242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68655" algn="l"/>
                <a:tab pos="1142365" algn="l"/>
                <a:tab pos="1308100" algn="l"/>
              </a:tabLst>
            </a:pPr>
            <a:r>
              <a:rPr sz="550" dirty="0">
                <a:latin typeface="Arial MT"/>
                <a:cs typeface="Arial MT"/>
              </a:rPr>
              <a:t>0</a:t>
            </a:r>
            <a:r>
              <a:rPr sz="550" spc="325" dirty="0">
                <a:latin typeface="Arial MT"/>
                <a:cs typeface="Arial MT"/>
              </a:rPr>
              <a:t>  </a:t>
            </a:r>
            <a:r>
              <a:rPr sz="550" dirty="0">
                <a:latin typeface="Arial MT"/>
                <a:cs typeface="Arial MT"/>
              </a:rPr>
              <a:t>1</a:t>
            </a:r>
            <a:r>
              <a:rPr sz="550" spc="330" dirty="0">
                <a:latin typeface="Arial MT"/>
                <a:cs typeface="Arial MT"/>
              </a:rPr>
              <a:t>  </a:t>
            </a:r>
            <a:r>
              <a:rPr sz="550" dirty="0">
                <a:latin typeface="Arial MT"/>
                <a:cs typeface="Arial MT"/>
              </a:rPr>
              <a:t>2</a:t>
            </a:r>
            <a:r>
              <a:rPr sz="550" spc="325" dirty="0">
                <a:latin typeface="Arial MT"/>
                <a:cs typeface="Arial MT"/>
              </a:rPr>
              <a:t>  </a:t>
            </a:r>
            <a:r>
              <a:rPr sz="550" spc="-50" dirty="0">
                <a:latin typeface="Arial MT"/>
                <a:cs typeface="Arial MT"/>
              </a:rPr>
              <a:t>3</a:t>
            </a:r>
            <a:r>
              <a:rPr sz="550" dirty="0">
                <a:latin typeface="Arial MT"/>
                <a:cs typeface="Arial MT"/>
              </a:rPr>
              <a:t>	4</a:t>
            </a:r>
            <a:r>
              <a:rPr sz="550" spc="325" dirty="0">
                <a:latin typeface="Arial MT"/>
                <a:cs typeface="Arial MT"/>
              </a:rPr>
              <a:t>  </a:t>
            </a:r>
            <a:r>
              <a:rPr sz="550" dirty="0">
                <a:latin typeface="Arial MT"/>
                <a:cs typeface="Arial MT"/>
              </a:rPr>
              <a:t>5</a:t>
            </a:r>
            <a:r>
              <a:rPr sz="550" spc="265" dirty="0">
                <a:latin typeface="Arial MT"/>
                <a:cs typeface="Arial MT"/>
              </a:rPr>
              <a:t>  </a:t>
            </a:r>
            <a:r>
              <a:rPr sz="550" spc="-50" dirty="0">
                <a:latin typeface="Arial MT"/>
                <a:cs typeface="Arial MT"/>
              </a:rPr>
              <a:t>6</a:t>
            </a:r>
            <a:r>
              <a:rPr sz="550" dirty="0">
                <a:latin typeface="Arial MT"/>
                <a:cs typeface="Arial MT"/>
              </a:rPr>
              <a:t>	</a:t>
            </a:r>
            <a:r>
              <a:rPr sz="550" spc="-50" dirty="0">
                <a:latin typeface="Arial MT"/>
                <a:cs typeface="Arial MT"/>
              </a:rPr>
              <a:t>7</a:t>
            </a:r>
            <a:r>
              <a:rPr sz="550" dirty="0">
                <a:latin typeface="Arial MT"/>
                <a:cs typeface="Arial MT"/>
              </a:rPr>
              <a:t>	</a:t>
            </a:r>
            <a:r>
              <a:rPr sz="550" spc="-50" dirty="0">
                <a:latin typeface="Arial MT"/>
                <a:cs typeface="Arial MT"/>
              </a:rPr>
              <a:t>8</a:t>
            </a:r>
            <a:endParaRPr sz="550">
              <a:latin typeface="Arial MT"/>
              <a:cs typeface="Arial MT"/>
            </a:endParaRPr>
          </a:p>
          <a:p>
            <a:pPr marR="161925" algn="ctr">
              <a:lnSpc>
                <a:spcPct val="100000"/>
              </a:lnSpc>
              <a:spcBef>
                <a:spcPts val="400"/>
              </a:spcBef>
            </a:pPr>
            <a:r>
              <a:rPr sz="550" spc="-50" dirty="0">
                <a:latin typeface="Arial MT"/>
                <a:cs typeface="Arial MT"/>
              </a:rPr>
              <a:t>y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233762" y="2301146"/>
            <a:ext cx="170180" cy="53975"/>
            <a:chOff x="3233762" y="2301146"/>
            <a:chExt cx="170180" cy="53975"/>
          </a:xfrm>
        </p:grpSpPr>
        <p:sp>
          <p:nvSpPr>
            <p:cNvPr id="39" name="object 39"/>
            <p:cNvSpPr/>
            <p:nvPr/>
          </p:nvSpPr>
          <p:spPr>
            <a:xfrm>
              <a:off x="3233762" y="2327892"/>
              <a:ext cx="97155" cy="0"/>
            </a:xfrm>
            <a:custGeom>
              <a:avLst/>
              <a:gdLst/>
              <a:ahLst/>
              <a:cxnLst/>
              <a:rect l="l" t="t" r="r" b="b"/>
              <a:pathLst>
                <a:path w="97154">
                  <a:moveTo>
                    <a:pt x="0" y="0"/>
                  </a:moveTo>
                  <a:lnTo>
                    <a:pt x="96583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23659" y="2301146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530997" y="2308899"/>
            <a:ext cx="26733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25" baseline="5050" dirty="0">
                <a:latin typeface="Arial MT"/>
                <a:cs typeface="Arial MT"/>
              </a:rPr>
              <a:t>x</a:t>
            </a:r>
            <a:r>
              <a:rPr sz="825" spc="187" baseline="5050" dirty="0">
                <a:latin typeface="Arial MT"/>
                <a:cs typeface="Arial MT"/>
              </a:rPr>
              <a:t> </a:t>
            </a:r>
            <a:r>
              <a:rPr sz="825" baseline="5050" dirty="0">
                <a:latin typeface="Arial MT"/>
                <a:cs typeface="Arial MT"/>
              </a:rPr>
              <a:t>=</a:t>
            </a:r>
            <a:r>
              <a:rPr sz="825" spc="-15" baseline="5050" dirty="0">
                <a:latin typeface="Arial MT"/>
                <a:cs typeface="Arial MT"/>
              </a:rPr>
              <a:t> </a:t>
            </a:r>
            <a:r>
              <a:rPr sz="825" spc="-52" baseline="5050" dirty="0">
                <a:latin typeface="Arial MT"/>
                <a:cs typeface="Arial MT"/>
              </a:rPr>
              <a:t>x</a:t>
            </a:r>
            <a:r>
              <a:rPr sz="350" spc="-35" dirty="0">
                <a:latin typeface="Arial MT"/>
                <a:cs typeface="Arial MT"/>
              </a:rPr>
              <a:t>3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59222" y="2414696"/>
            <a:ext cx="929640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975" baseline="8547" dirty="0">
                <a:solidFill>
                  <a:srgbClr val="6F2F9F"/>
                </a:solidFill>
                <a:latin typeface="Arial MT"/>
                <a:cs typeface="Arial MT"/>
              </a:rPr>
              <a:t>Fuzzy</a:t>
            </a:r>
            <a:r>
              <a:rPr sz="975" spc="60" baseline="8547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975" baseline="8547" dirty="0">
                <a:solidFill>
                  <a:srgbClr val="6F2F9F"/>
                </a:solidFill>
                <a:latin typeface="Arial MT"/>
                <a:cs typeface="Arial MT"/>
              </a:rPr>
              <a:t>output</a:t>
            </a:r>
            <a:r>
              <a:rPr sz="975" spc="60" baseline="8547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975" baseline="8547" dirty="0">
                <a:solidFill>
                  <a:srgbClr val="6F2F9F"/>
                </a:solidFill>
                <a:latin typeface="Arial MT"/>
                <a:cs typeface="Arial MT"/>
              </a:rPr>
              <a:t>for</a:t>
            </a:r>
            <a:r>
              <a:rPr sz="975" spc="60" baseline="8547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975" baseline="8547" dirty="0">
                <a:solidFill>
                  <a:srgbClr val="6F2F9F"/>
                </a:solidFill>
                <a:latin typeface="Arial MT"/>
                <a:cs typeface="Arial MT"/>
              </a:rPr>
              <a:t>x</a:t>
            </a:r>
            <a:r>
              <a:rPr sz="975" spc="60" baseline="8547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975" baseline="8547" dirty="0">
                <a:solidFill>
                  <a:srgbClr val="6F2F9F"/>
                </a:solidFill>
                <a:latin typeface="Arial MT"/>
                <a:cs typeface="Arial MT"/>
              </a:rPr>
              <a:t>=</a:t>
            </a:r>
            <a:r>
              <a:rPr sz="975" spc="60" baseline="8547" dirty="0">
                <a:solidFill>
                  <a:srgbClr val="6F2F9F"/>
                </a:solidFill>
                <a:latin typeface="Arial MT"/>
                <a:cs typeface="Arial MT"/>
              </a:rPr>
              <a:t> </a:t>
            </a:r>
            <a:r>
              <a:rPr sz="975" spc="-52" baseline="8547" dirty="0">
                <a:solidFill>
                  <a:srgbClr val="6F2F9F"/>
                </a:solidFill>
                <a:latin typeface="Arial MT"/>
                <a:cs typeface="Arial MT"/>
              </a:rPr>
              <a:t>x</a:t>
            </a:r>
            <a:r>
              <a:rPr sz="400" spc="-35" dirty="0">
                <a:solidFill>
                  <a:srgbClr val="6F2F9F"/>
                </a:solidFill>
                <a:latin typeface="Arial MT"/>
                <a:cs typeface="Arial MT"/>
              </a:rPr>
              <a:t>3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40192" y="1490419"/>
            <a:ext cx="7175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solidFill>
                  <a:srgbClr val="00AF50"/>
                </a:solidFill>
                <a:latin typeface="Arial MT"/>
                <a:cs typeface="Arial MT"/>
              </a:rPr>
              <a:t>B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92225" y="1361832"/>
            <a:ext cx="7175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21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Defuzzification</a:t>
            </a:r>
            <a:r>
              <a:rPr spc="200" dirty="0"/>
              <a:t> </a:t>
            </a:r>
            <a:r>
              <a:rPr spc="-10" dirty="0"/>
              <a:t>Methods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839838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376960"/>
            <a:ext cx="4262120" cy="5829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defuzzification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known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calculate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output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situations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discussed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last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few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slides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405"/>
              </a:spcBef>
            </a:pPr>
            <a:r>
              <a:rPr sz="1100" b="1" dirty="0">
                <a:latin typeface="Arial"/>
                <a:cs typeface="Arial"/>
              </a:rPr>
              <a:t>Maxima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Methods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080" y="1071117"/>
            <a:ext cx="134416" cy="1344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3481" y="107013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034" y="970121"/>
            <a:ext cx="1326515" cy="92075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000" dirty="0">
                <a:latin typeface="Arial MT"/>
                <a:cs typeface="Arial MT"/>
              </a:rPr>
              <a:t>Height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method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46900"/>
              </a:lnSpc>
            </a:pPr>
            <a:r>
              <a:rPr sz="1000" dirty="0">
                <a:latin typeface="Arial MT"/>
                <a:cs typeface="Arial MT"/>
              </a:rPr>
              <a:t>First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maxima</a:t>
            </a:r>
            <a:r>
              <a:rPr sz="1000" spc="-20" dirty="0">
                <a:latin typeface="Arial MT"/>
                <a:cs typeface="Arial MT"/>
              </a:rPr>
              <a:t> (FoM) </a:t>
            </a:r>
            <a:r>
              <a:rPr sz="1000" dirty="0">
                <a:latin typeface="Arial MT"/>
                <a:cs typeface="Arial MT"/>
              </a:rPr>
              <a:t>Last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maxima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(LoM) </a:t>
            </a:r>
            <a:r>
              <a:rPr sz="1000" dirty="0">
                <a:latin typeface="Arial MT"/>
                <a:cs typeface="Arial MT"/>
              </a:rPr>
              <a:t>Mean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maxima(MoM)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0080" y="1294942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23481" y="129395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0080" y="1518780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23481" y="151715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0080" y="1742605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23481" y="174161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9557" y="2055901"/>
            <a:ext cx="76809" cy="7680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02932" y="1983992"/>
            <a:ext cx="12084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Centroid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methods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0080" y="2287181"/>
            <a:ext cx="134416" cy="13441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23481" y="228618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0034" y="2186184"/>
            <a:ext cx="1785620" cy="69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9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Center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gravity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(CoG) </a:t>
            </a:r>
            <a:r>
              <a:rPr sz="1000" dirty="0">
                <a:latin typeface="Arial MT"/>
                <a:cs typeface="Arial MT"/>
              </a:rPr>
              <a:t>Center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sum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10" dirty="0">
                <a:latin typeface="Arial MT"/>
                <a:cs typeface="Arial MT"/>
              </a:rPr>
              <a:t> (CoS) </a:t>
            </a:r>
            <a:r>
              <a:rPr sz="1000" dirty="0">
                <a:latin typeface="Arial MT"/>
                <a:cs typeface="Arial MT"/>
              </a:rPr>
              <a:t>Center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area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(CoA)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0080" y="2511006"/>
            <a:ext cx="134416" cy="13441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23481" y="251002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0080" y="2734830"/>
            <a:ext cx="134416" cy="13441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23481" y="273322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9557" y="3048127"/>
            <a:ext cx="76809" cy="7680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02932" y="2976218"/>
            <a:ext cx="1743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Weighted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average method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22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32" y="1163712"/>
            <a:ext cx="3886835" cy="71183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675005" marR="5080" indent="-662940">
              <a:lnSpc>
                <a:spcPts val="2430"/>
              </a:lnSpc>
              <a:spcBef>
                <a:spcPts val="635"/>
              </a:spcBef>
            </a:pPr>
            <a:r>
              <a:rPr sz="2450" dirty="0">
                <a:solidFill>
                  <a:srgbClr val="00AEEF"/>
                </a:solidFill>
              </a:rPr>
              <a:t>Defuzzification</a:t>
            </a:r>
            <a:r>
              <a:rPr sz="2450" spc="170" dirty="0">
                <a:solidFill>
                  <a:srgbClr val="00AEEF"/>
                </a:solidFill>
              </a:rPr>
              <a:t> </a:t>
            </a:r>
            <a:r>
              <a:rPr sz="2450" spc="-10" dirty="0">
                <a:solidFill>
                  <a:srgbClr val="00AEEF"/>
                </a:solidFill>
              </a:rPr>
              <a:t>Technique </a:t>
            </a:r>
            <a:r>
              <a:rPr sz="2450" dirty="0">
                <a:solidFill>
                  <a:srgbClr val="FF0000"/>
                </a:solidFill>
              </a:rPr>
              <a:t>Maxima</a:t>
            </a:r>
            <a:r>
              <a:rPr sz="2450" spc="85" dirty="0">
                <a:solidFill>
                  <a:srgbClr val="FF0000"/>
                </a:solidFill>
              </a:rPr>
              <a:t> </a:t>
            </a:r>
            <a:r>
              <a:rPr sz="2450" spc="-10" dirty="0">
                <a:solidFill>
                  <a:srgbClr val="FF0000"/>
                </a:solidFill>
              </a:rPr>
              <a:t>Methods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23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Maxima</a:t>
            </a:r>
            <a:r>
              <a:rPr spc="105" dirty="0"/>
              <a:t> </a:t>
            </a:r>
            <a:r>
              <a:rPr spc="-10" dirty="0"/>
              <a:t>methods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693064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299006"/>
            <a:ext cx="4300855" cy="51435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defuzzification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known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calculate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output.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600"/>
              </a:spcBef>
            </a:pPr>
            <a:r>
              <a:rPr sz="1100" b="1" dirty="0">
                <a:latin typeface="Arial"/>
                <a:cs typeface="Arial"/>
              </a:rPr>
              <a:t>Maxima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Methods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080" y="946035"/>
            <a:ext cx="134416" cy="1344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3481" y="94505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034" y="845039"/>
            <a:ext cx="1326515" cy="92075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000" dirty="0">
                <a:latin typeface="Arial MT"/>
                <a:cs typeface="Arial MT"/>
              </a:rPr>
              <a:t>Height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method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46900"/>
              </a:lnSpc>
            </a:pPr>
            <a:r>
              <a:rPr sz="1000" dirty="0">
                <a:latin typeface="Arial MT"/>
                <a:cs typeface="Arial MT"/>
              </a:rPr>
              <a:t>First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maxima</a:t>
            </a:r>
            <a:r>
              <a:rPr sz="1000" spc="-20" dirty="0">
                <a:latin typeface="Arial MT"/>
                <a:cs typeface="Arial MT"/>
              </a:rPr>
              <a:t> (FoM) </a:t>
            </a:r>
            <a:r>
              <a:rPr sz="1000" dirty="0">
                <a:latin typeface="Arial MT"/>
                <a:cs typeface="Arial MT"/>
              </a:rPr>
              <a:t>Last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maxima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(LoM) </a:t>
            </a:r>
            <a:r>
              <a:rPr sz="1000" dirty="0">
                <a:latin typeface="Arial MT"/>
                <a:cs typeface="Arial MT"/>
              </a:rPr>
              <a:t>Mean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maxima(MoM)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0080" y="1169860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23481" y="116887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0080" y="1393698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23481" y="139207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0080" y="1617522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23481" y="161653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9557" y="1987219"/>
            <a:ext cx="76809" cy="7680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02932" y="1915311"/>
            <a:ext cx="12084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7F00"/>
                </a:solidFill>
                <a:latin typeface="Arial"/>
                <a:cs typeface="Arial"/>
              </a:rPr>
              <a:t>Centroid</a:t>
            </a:r>
            <a:r>
              <a:rPr sz="1100" b="1" dirty="0">
                <a:solidFill>
                  <a:srgbClr val="FF7F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7F00"/>
                </a:solidFill>
                <a:latin typeface="Arial"/>
                <a:cs typeface="Arial"/>
              </a:rPr>
              <a:t>methods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0080" y="2240178"/>
            <a:ext cx="134416" cy="13441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23481" y="223919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0034" y="2139169"/>
            <a:ext cx="1785620" cy="69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900"/>
              </a:lnSpc>
              <a:spcBef>
                <a:spcPts val="100"/>
              </a:spcBef>
            </a:pP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Center</a:t>
            </a:r>
            <a:r>
              <a:rPr sz="1000" spc="-2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of</a:t>
            </a:r>
            <a:r>
              <a:rPr sz="1000" spc="-20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gravity</a:t>
            </a:r>
            <a:r>
              <a:rPr sz="1000" spc="-20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method</a:t>
            </a:r>
            <a:r>
              <a:rPr sz="1000" spc="-20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7F00"/>
                </a:solidFill>
                <a:latin typeface="Arial MT"/>
                <a:cs typeface="Arial MT"/>
              </a:rPr>
              <a:t>(CoG)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Center</a:t>
            </a:r>
            <a:r>
              <a:rPr sz="1000" spc="-10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of</a:t>
            </a:r>
            <a:r>
              <a:rPr sz="1000" spc="-10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sum</a:t>
            </a:r>
            <a:r>
              <a:rPr sz="1000" spc="-10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method</a:t>
            </a:r>
            <a:r>
              <a:rPr sz="1000" spc="-10" dirty="0">
                <a:solidFill>
                  <a:srgbClr val="FF7F00"/>
                </a:solidFill>
                <a:latin typeface="Arial MT"/>
                <a:cs typeface="Arial MT"/>
              </a:rPr>
              <a:t> (CoS)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Center</a:t>
            </a:r>
            <a:r>
              <a:rPr sz="1000" spc="-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of</a:t>
            </a:r>
            <a:r>
              <a:rPr sz="1000" spc="-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area</a:t>
            </a:r>
            <a:r>
              <a:rPr sz="1000" spc="-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method</a:t>
            </a:r>
            <a:r>
              <a:rPr sz="1000" spc="-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7F00"/>
                </a:solidFill>
                <a:latin typeface="Arial MT"/>
                <a:cs typeface="Arial MT"/>
              </a:rPr>
              <a:t>(CoA)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0080" y="2464016"/>
            <a:ext cx="134416" cy="13441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23481" y="246301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0080" y="2687840"/>
            <a:ext cx="134416" cy="13441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23481" y="268623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9557" y="3022816"/>
            <a:ext cx="76809" cy="7680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02932" y="2950920"/>
            <a:ext cx="1743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7F00"/>
                </a:solidFill>
                <a:latin typeface="Arial"/>
                <a:cs typeface="Arial"/>
              </a:rPr>
              <a:t>Weighted</a:t>
            </a:r>
            <a:r>
              <a:rPr sz="1100" b="1" spc="-15" dirty="0">
                <a:solidFill>
                  <a:srgbClr val="FF7F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7F00"/>
                </a:solidFill>
                <a:latin typeface="Arial"/>
                <a:cs typeface="Arial"/>
              </a:rPr>
              <a:t>average method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24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Maxima</a:t>
            </a:r>
            <a:r>
              <a:rPr spc="75" dirty="0"/>
              <a:t> </a:t>
            </a:r>
            <a:r>
              <a:rPr dirty="0"/>
              <a:t>method</a:t>
            </a:r>
            <a:r>
              <a:rPr spc="75" dirty="0"/>
              <a:t> </a:t>
            </a:r>
            <a:r>
              <a:rPr dirty="0"/>
              <a:t>:</a:t>
            </a:r>
            <a:r>
              <a:rPr spc="190" dirty="0"/>
              <a:t> </a:t>
            </a:r>
            <a:r>
              <a:rPr dirty="0"/>
              <a:t>Height</a:t>
            </a:r>
            <a:r>
              <a:rPr spc="75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144" y="376960"/>
            <a:ext cx="4211320" cy="6870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177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based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Max-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membership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principle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as </a:t>
            </a:r>
            <a:r>
              <a:rPr sz="1100" spc="-10" dirty="0">
                <a:latin typeface="Arial MT"/>
                <a:cs typeface="Arial MT"/>
              </a:rPr>
              <a:t>follows.</a:t>
            </a:r>
            <a:endParaRPr sz="1100">
              <a:latin typeface="Arial MT"/>
              <a:cs typeface="Arial MT"/>
            </a:endParaRPr>
          </a:p>
          <a:p>
            <a:pPr marL="153670" algn="ctr">
              <a:lnSpc>
                <a:spcPct val="100000"/>
              </a:lnSpc>
              <a:spcBef>
                <a:spcPts val="1225"/>
              </a:spcBef>
            </a:pPr>
            <a:r>
              <a:rPr sz="1100" i="1" spc="-30" dirty="0">
                <a:latin typeface="Verdana"/>
                <a:cs typeface="Verdana"/>
              </a:rPr>
              <a:t>µ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8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200" spc="104" baseline="27777" dirty="0">
                <a:latin typeface="Cambria"/>
                <a:cs typeface="Cambria"/>
              </a:rPr>
              <a:t>∗</a:t>
            </a:r>
            <a:r>
              <a:rPr sz="1100" spc="70" dirty="0">
                <a:latin typeface="Lucida Sans Unicode"/>
                <a:cs typeface="Lucida Sans Unicode"/>
              </a:rPr>
              <a:t>)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≥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spc="-30" dirty="0">
                <a:latin typeface="Verdana"/>
                <a:cs typeface="Verdana"/>
              </a:rPr>
              <a:t>µ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8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for all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05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X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88921" y="1318549"/>
            <a:ext cx="1769110" cy="1056005"/>
            <a:chOff x="1588921" y="1318549"/>
            <a:chExt cx="1769110" cy="1056005"/>
          </a:xfrm>
        </p:grpSpPr>
        <p:sp>
          <p:nvSpPr>
            <p:cNvPr id="5" name="object 5"/>
            <p:cNvSpPr/>
            <p:nvPr/>
          </p:nvSpPr>
          <p:spPr>
            <a:xfrm>
              <a:off x="1615608" y="1391996"/>
              <a:ext cx="0" cy="882650"/>
            </a:xfrm>
            <a:custGeom>
              <a:avLst/>
              <a:gdLst/>
              <a:ahLst/>
              <a:cxnLst/>
              <a:rect l="l" t="t" r="r" b="b"/>
              <a:pathLst>
                <a:path h="882650">
                  <a:moveTo>
                    <a:pt x="0" y="0"/>
                  </a:moveTo>
                  <a:lnTo>
                    <a:pt x="0" y="882496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88921" y="1318549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687" y="0"/>
                  </a:moveTo>
                  <a:lnTo>
                    <a:pt x="0" y="80061"/>
                  </a:lnTo>
                  <a:lnTo>
                    <a:pt x="53602" y="80061"/>
                  </a:lnTo>
                  <a:lnTo>
                    <a:pt x="266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15608" y="2272439"/>
              <a:ext cx="1668780" cy="0"/>
            </a:xfrm>
            <a:custGeom>
              <a:avLst/>
              <a:gdLst/>
              <a:ahLst/>
              <a:cxnLst/>
              <a:rect l="l" t="t" r="r" b="b"/>
              <a:pathLst>
                <a:path w="1668779">
                  <a:moveTo>
                    <a:pt x="0" y="0"/>
                  </a:moveTo>
                  <a:lnTo>
                    <a:pt x="1668509" y="0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7274" y="2245753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374"/>
                  </a:lnTo>
                  <a:lnTo>
                    <a:pt x="80289" y="26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5608" y="1624196"/>
              <a:ext cx="405130" cy="648335"/>
            </a:xfrm>
            <a:custGeom>
              <a:avLst/>
              <a:gdLst/>
              <a:ahLst/>
              <a:cxnLst/>
              <a:rect l="l" t="t" r="r" b="b"/>
              <a:pathLst>
                <a:path w="405130" h="648335">
                  <a:moveTo>
                    <a:pt x="0" y="648243"/>
                  </a:moveTo>
                  <a:lnTo>
                    <a:pt x="405095" y="0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20247" y="1625108"/>
              <a:ext cx="163195" cy="349250"/>
            </a:xfrm>
            <a:custGeom>
              <a:avLst/>
              <a:gdLst/>
              <a:ahLst/>
              <a:cxnLst/>
              <a:rect l="l" t="t" r="r" b="b"/>
              <a:pathLst>
                <a:path w="163194" h="349250">
                  <a:moveTo>
                    <a:pt x="0" y="0"/>
                  </a:moveTo>
                  <a:lnTo>
                    <a:pt x="162631" y="348984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79685" y="1974092"/>
              <a:ext cx="408305" cy="0"/>
            </a:xfrm>
            <a:custGeom>
              <a:avLst/>
              <a:gdLst/>
              <a:ahLst/>
              <a:cxnLst/>
              <a:rect l="l" t="t" r="r" b="b"/>
              <a:pathLst>
                <a:path w="408305">
                  <a:moveTo>
                    <a:pt x="0" y="0"/>
                  </a:moveTo>
                  <a:lnTo>
                    <a:pt x="408288" y="0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87974" y="1974092"/>
              <a:ext cx="324485" cy="298450"/>
            </a:xfrm>
            <a:custGeom>
              <a:avLst/>
              <a:gdLst/>
              <a:ahLst/>
              <a:cxnLst/>
              <a:rect l="l" t="t" r="r" b="b"/>
              <a:pathLst>
                <a:path w="324485" h="298450">
                  <a:moveTo>
                    <a:pt x="0" y="0"/>
                  </a:moveTo>
                  <a:lnTo>
                    <a:pt x="324121" y="298347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20703" y="1631267"/>
              <a:ext cx="2540" cy="641350"/>
            </a:xfrm>
            <a:custGeom>
              <a:avLst/>
              <a:gdLst/>
              <a:ahLst/>
              <a:cxnLst/>
              <a:rect l="l" t="t" r="r" b="b"/>
              <a:pathLst>
                <a:path w="2539" h="641350">
                  <a:moveTo>
                    <a:pt x="2509" y="0"/>
                  </a:moveTo>
                  <a:lnTo>
                    <a:pt x="0" y="641172"/>
                  </a:lnTo>
                </a:path>
              </a:pathLst>
            </a:custGeom>
            <a:ln w="1234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90813" y="2324227"/>
              <a:ext cx="58419" cy="50165"/>
            </a:xfrm>
            <a:custGeom>
              <a:avLst/>
              <a:gdLst/>
              <a:ahLst/>
              <a:cxnLst/>
              <a:rect l="l" t="t" r="r" b="b"/>
              <a:pathLst>
                <a:path w="58419" h="50164">
                  <a:moveTo>
                    <a:pt x="33299" y="49720"/>
                  </a:moveTo>
                  <a:lnTo>
                    <a:pt x="20078" y="31013"/>
                  </a:lnTo>
                  <a:lnTo>
                    <a:pt x="32397" y="14363"/>
                  </a:lnTo>
                  <a:lnTo>
                    <a:pt x="25095" y="14363"/>
                  </a:lnTo>
                  <a:lnTo>
                    <a:pt x="19164" y="22580"/>
                  </a:lnTo>
                  <a:lnTo>
                    <a:pt x="18249" y="23723"/>
                  </a:lnTo>
                  <a:lnTo>
                    <a:pt x="17335" y="25082"/>
                  </a:lnTo>
                  <a:lnTo>
                    <a:pt x="16421" y="26682"/>
                  </a:lnTo>
                  <a:lnTo>
                    <a:pt x="15748" y="25539"/>
                  </a:lnTo>
                  <a:lnTo>
                    <a:pt x="15062" y="24180"/>
                  </a:lnTo>
                  <a:lnTo>
                    <a:pt x="13919" y="22580"/>
                  </a:lnTo>
                  <a:lnTo>
                    <a:pt x="8445" y="14363"/>
                  </a:lnTo>
                  <a:lnTo>
                    <a:pt x="914" y="14363"/>
                  </a:lnTo>
                  <a:lnTo>
                    <a:pt x="13004" y="31242"/>
                  </a:lnTo>
                  <a:lnTo>
                    <a:pt x="0" y="49720"/>
                  </a:lnTo>
                  <a:lnTo>
                    <a:pt x="7302" y="49720"/>
                  </a:lnTo>
                  <a:lnTo>
                    <a:pt x="16649" y="35801"/>
                  </a:lnTo>
                  <a:lnTo>
                    <a:pt x="18478" y="38773"/>
                  </a:lnTo>
                  <a:lnTo>
                    <a:pt x="25781" y="49720"/>
                  </a:lnTo>
                  <a:lnTo>
                    <a:pt x="33299" y="49720"/>
                  </a:lnTo>
                  <a:close/>
                </a:path>
                <a:path w="58419" h="50164">
                  <a:moveTo>
                    <a:pt x="58166" y="9804"/>
                  </a:moveTo>
                  <a:lnTo>
                    <a:pt x="56565" y="5016"/>
                  </a:lnTo>
                  <a:lnTo>
                    <a:pt x="53606" y="5930"/>
                  </a:lnTo>
                  <a:lnTo>
                    <a:pt x="50863" y="7073"/>
                  </a:lnTo>
                  <a:lnTo>
                    <a:pt x="48590" y="8204"/>
                  </a:lnTo>
                  <a:lnTo>
                    <a:pt x="49047" y="4787"/>
                  </a:lnTo>
                  <a:lnTo>
                    <a:pt x="49276" y="2044"/>
                  </a:lnTo>
                  <a:lnTo>
                    <a:pt x="49504" y="0"/>
                  </a:lnTo>
                  <a:lnTo>
                    <a:pt x="44475" y="0"/>
                  </a:lnTo>
                  <a:lnTo>
                    <a:pt x="44475" y="1371"/>
                  </a:lnTo>
                  <a:lnTo>
                    <a:pt x="44704" y="4102"/>
                  </a:lnTo>
                  <a:lnTo>
                    <a:pt x="45161" y="8204"/>
                  </a:lnTo>
                  <a:lnTo>
                    <a:pt x="43573" y="7289"/>
                  </a:lnTo>
                  <a:lnTo>
                    <a:pt x="41059" y="6159"/>
                  </a:lnTo>
                  <a:lnTo>
                    <a:pt x="37414" y="5016"/>
                  </a:lnTo>
                  <a:lnTo>
                    <a:pt x="36042" y="9804"/>
                  </a:lnTo>
                  <a:lnTo>
                    <a:pt x="38557" y="10490"/>
                  </a:lnTo>
                  <a:lnTo>
                    <a:pt x="41287" y="11176"/>
                  </a:lnTo>
                  <a:lnTo>
                    <a:pt x="44259" y="11633"/>
                  </a:lnTo>
                  <a:lnTo>
                    <a:pt x="43116" y="12547"/>
                  </a:lnTo>
                  <a:lnTo>
                    <a:pt x="41287" y="14820"/>
                  </a:lnTo>
                  <a:lnTo>
                    <a:pt x="38557" y="18021"/>
                  </a:lnTo>
                  <a:lnTo>
                    <a:pt x="42430" y="20751"/>
                  </a:lnTo>
                  <a:lnTo>
                    <a:pt x="43802" y="19151"/>
                  </a:lnTo>
                  <a:lnTo>
                    <a:pt x="45161" y="16649"/>
                  </a:lnTo>
                  <a:lnTo>
                    <a:pt x="46990" y="13677"/>
                  </a:lnTo>
                  <a:lnTo>
                    <a:pt x="48590" y="16649"/>
                  </a:lnTo>
                  <a:lnTo>
                    <a:pt x="50177" y="18923"/>
                  </a:lnTo>
                  <a:lnTo>
                    <a:pt x="51549" y="20751"/>
                  </a:lnTo>
                  <a:lnTo>
                    <a:pt x="55435" y="18021"/>
                  </a:lnTo>
                  <a:lnTo>
                    <a:pt x="52920" y="14820"/>
                  </a:lnTo>
                  <a:lnTo>
                    <a:pt x="51092" y="12776"/>
                  </a:lnTo>
                  <a:lnTo>
                    <a:pt x="49733" y="11633"/>
                  </a:lnTo>
                  <a:lnTo>
                    <a:pt x="52463" y="11404"/>
                  </a:lnTo>
                  <a:lnTo>
                    <a:pt x="55206" y="10718"/>
                  </a:lnTo>
                  <a:lnTo>
                    <a:pt x="58166" y="98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80207" y="1745609"/>
            <a:ext cx="167640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00" spc="-25" dirty="0">
                <a:latin typeface="Symbol"/>
                <a:cs typeface="Symbol"/>
              </a:rPr>
              <a:t></a:t>
            </a:r>
            <a:r>
              <a:rPr sz="675" i="1" spc="-37" baseline="-24691" dirty="0">
                <a:latin typeface="Times New Roman"/>
                <a:cs typeface="Times New Roman"/>
              </a:rPr>
              <a:t>c</a:t>
            </a:r>
            <a:endParaRPr sz="675" baseline="-2469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20191" y="2370976"/>
            <a:ext cx="33655" cy="36195"/>
          </a:xfrm>
          <a:custGeom>
            <a:avLst/>
            <a:gdLst/>
            <a:ahLst/>
            <a:cxnLst/>
            <a:rect l="l" t="t" r="r" b="b"/>
            <a:pathLst>
              <a:path w="33655" h="36194">
                <a:moveTo>
                  <a:pt x="32389" y="0"/>
                </a:moveTo>
                <a:lnTo>
                  <a:pt x="25090" y="0"/>
                </a:lnTo>
                <a:lnTo>
                  <a:pt x="19159" y="8211"/>
                </a:lnTo>
                <a:lnTo>
                  <a:pt x="18247" y="9351"/>
                </a:lnTo>
                <a:lnTo>
                  <a:pt x="17335" y="10720"/>
                </a:lnTo>
                <a:lnTo>
                  <a:pt x="16422" y="12317"/>
                </a:lnTo>
                <a:lnTo>
                  <a:pt x="15738" y="11176"/>
                </a:lnTo>
                <a:lnTo>
                  <a:pt x="15054" y="9808"/>
                </a:lnTo>
                <a:lnTo>
                  <a:pt x="13913" y="8211"/>
                </a:lnTo>
                <a:lnTo>
                  <a:pt x="8439" y="0"/>
                </a:lnTo>
                <a:lnTo>
                  <a:pt x="912" y="0"/>
                </a:lnTo>
                <a:lnTo>
                  <a:pt x="13001" y="17107"/>
                </a:lnTo>
                <a:lnTo>
                  <a:pt x="0" y="35582"/>
                </a:lnTo>
                <a:lnTo>
                  <a:pt x="7299" y="35582"/>
                </a:lnTo>
                <a:lnTo>
                  <a:pt x="16650" y="21440"/>
                </a:lnTo>
                <a:lnTo>
                  <a:pt x="18475" y="24406"/>
                </a:lnTo>
                <a:lnTo>
                  <a:pt x="25774" y="35582"/>
                </a:lnTo>
                <a:lnTo>
                  <a:pt x="33301" y="35582"/>
                </a:lnTo>
                <a:lnTo>
                  <a:pt x="20072" y="16650"/>
                </a:lnTo>
                <a:lnTo>
                  <a:pt x="323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2417815" y="2359115"/>
            <a:ext cx="170180" cy="53975"/>
            <a:chOff x="2417815" y="2359115"/>
            <a:chExt cx="170180" cy="53975"/>
          </a:xfrm>
        </p:grpSpPr>
        <p:sp>
          <p:nvSpPr>
            <p:cNvPr id="18" name="object 18"/>
            <p:cNvSpPr/>
            <p:nvPr/>
          </p:nvSpPr>
          <p:spPr>
            <a:xfrm>
              <a:off x="2417815" y="2385802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19">
                  <a:moveTo>
                    <a:pt x="0" y="0"/>
                  </a:moveTo>
                  <a:lnTo>
                    <a:pt x="96483" y="0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07685" y="2359115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602"/>
                  </a:lnTo>
                  <a:lnTo>
                    <a:pt x="80289" y="26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0444" y="2456304"/>
            <a:ext cx="3215005" cy="7581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sz="1100" b="1" spc="-10" dirty="0">
                <a:latin typeface="Arial"/>
                <a:cs typeface="Arial"/>
              </a:rPr>
              <a:t>Note:</a:t>
            </a:r>
            <a:endParaRPr sz="1100">
              <a:latin typeface="Arial"/>
              <a:cs typeface="Arial"/>
            </a:endParaRPr>
          </a:p>
          <a:p>
            <a:pPr marL="199390" indent="-16129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199390" algn="l"/>
              </a:tabLst>
            </a:pPr>
            <a:r>
              <a:rPr sz="1100" dirty="0">
                <a:latin typeface="Arial MT"/>
                <a:cs typeface="Arial MT"/>
              </a:rPr>
              <a:t>Here,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200" baseline="27777" dirty="0">
                <a:latin typeface="Cambria"/>
                <a:cs typeface="Cambria"/>
              </a:rPr>
              <a:t>∗</a:t>
            </a:r>
            <a:r>
              <a:rPr sz="1200" spc="232" baseline="27777" dirty="0">
                <a:latin typeface="Cambria"/>
                <a:cs typeface="Cambria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height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C</a:t>
            </a:r>
            <a:r>
              <a:rPr sz="1100" spc="-2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199390" indent="-16129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199390" algn="l"/>
              </a:tabLst>
            </a:pP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applicable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when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height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unique.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25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19507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Maxima</a:t>
            </a:r>
            <a:r>
              <a:rPr sz="14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sz="14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400" b="1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FoM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44" y="882242"/>
            <a:ext cx="3504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FoM: First of Maxima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200" baseline="27777" dirty="0">
                <a:latin typeface="Cambria"/>
                <a:cs typeface="Cambria"/>
              </a:rPr>
              <a:t>∗</a:t>
            </a:r>
            <a:r>
              <a:rPr sz="1200" spc="270" baseline="27777" dirty="0">
                <a:latin typeface="Cambria"/>
                <a:cs typeface="Cambri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min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|</a:t>
            </a:r>
            <a:r>
              <a:rPr sz="1100" i="1" spc="-10" dirty="0">
                <a:latin typeface="Arial"/>
                <a:cs typeface="Arial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max</a:t>
            </a:r>
            <a:r>
              <a:rPr sz="1200" i="1" spc="-15" baseline="-10416" dirty="0">
                <a:latin typeface="Arial"/>
                <a:cs typeface="Arial"/>
              </a:rPr>
              <a:t>w</a:t>
            </a:r>
            <a:r>
              <a:rPr sz="1200" i="1" spc="-142" baseline="-10416" dirty="0">
                <a:latin typeface="Arial"/>
                <a:cs typeface="Arial"/>
              </a:rPr>
              <a:t> </a:t>
            </a:r>
            <a:r>
              <a:rPr sz="1100" i="1" spc="65" dirty="0">
                <a:latin typeface="Arial"/>
                <a:cs typeface="Arial"/>
              </a:rPr>
              <a:t>C</a:t>
            </a:r>
            <a:r>
              <a:rPr sz="1100" spc="65" dirty="0">
                <a:latin typeface="Lucida Sans Unicode"/>
                <a:cs typeface="Lucida Sans Unicode"/>
              </a:rPr>
              <a:t>{</a:t>
            </a:r>
            <a:r>
              <a:rPr sz="1100" i="1" spc="65" dirty="0">
                <a:latin typeface="Arial"/>
                <a:cs typeface="Arial"/>
              </a:rPr>
              <a:t>w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spc="155" dirty="0">
                <a:latin typeface="Lucida Sans Unicode"/>
                <a:cs typeface="Lucida Sans Unicode"/>
              </a:rPr>
              <a:t>}}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88921" y="1250757"/>
            <a:ext cx="1769110" cy="1056005"/>
            <a:chOff x="1588921" y="1250757"/>
            <a:chExt cx="1769110" cy="1056005"/>
          </a:xfrm>
        </p:grpSpPr>
        <p:sp>
          <p:nvSpPr>
            <p:cNvPr id="5" name="object 5"/>
            <p:cNvSpPr/>
            <p:nvPr/>
          </p:nvSpPr>
          <p:spPr>
            <a:xfrm>
              <a:off x="1615608" y="1324203"/>
              <a:ext cx="0" cy="882650"/>
            </a:xfrm>
            <a:custGeom>
              <a:avLst/>
              <a:gdLst/>
              <a:ahLst/>
              <a:cxnLst/>
              <a:rect l="l" t="t" r="r" b="b"/>
              <a:pathLst>
                <a:path h="882650">
                  <a:moveTo>
                    <a:pt x="0" y="0"/>
                  </a:moveTo>
                  <a:lnTo>
                    <a:pt x="0" y="882496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88921" y="1250757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687" y="0"/>
                  </a:moveTo>
                  <a:lnTo>
                    <a:pt x="0" y="80061"/>
                  </a:lnTo>
                  <a:lnTo>
                    <a:pt x="53602" y="80061"/>
                  </a:lnTo>
                  <a:lnTo>
                    <a:pt x="266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15608" y="2204647"/>
              <a:ext cx="1668780" cy="0"/>
            </a:xfrm>
            <a:custGeom>
              <a:avLst/>
              <a:gdLst/>
              <a:ahLst/>
              <a:cxnLst/>
              <a:rect l="l" t="t" r="r" b="b"/>
              <a:pathLst>
                <a:path w="1668779">
                  <a:moveTo>
                    <a:pt x="0" y="0"/>
                  </a:moveTo>
                  <a:lnTo>
                    <a:pt x="1668509" y="0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7274" y="2177960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374"/>
                  </a:lnTo>
                  <a:lnTo>
                    <a:pt x="80289" y="26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5608" y="1799551"/>
              <a:ext cx="243204" cy="405130"/>
            </a:xfrm>
            <a:custGeom>
              <a:avLst/>
              <a:gdLst/>
              <a:ahLst/>
              <a:cxnLst/>
              <a:rect l="l" t="t" r="r" b="b"/>
              <a:pathLst>
                <a:path w="243205" h="405130">
                  <a:moveTo>
                    <a:pt x="0" y="405095"/>
                  </a:moveTo>
                  <a:lnTo>
                    <a:pt x="243148" y="0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12111" y="2256434"/>
              <a:ext cx="58419" cy="50165"/>
            </a:xfrm>
            <a:custGeom>
              <a:avLst/>
              <a:gdLst/>
              <a:ahLst/>
              <a:cxnLst/>
              <a:rect l="l" t="t" r="r" b="b"/>
              <a:pathLst>
                <a:path w="58419" h="50164">
                  <a:moveTo>
                    <a:pt x="33299" y="49720"/>
                  </a:moveTo>
                  <a:lnTo>
                    <a:pt x="20066" y="31013"/>
                  </a:lnTo>
                  <a:lnTo>
                    <a:pt x="32385" y="14363"/>
                  </a:lnTo>
                  <a:lnTo>
                    <a:pt x="25082" y="14363"/>
                  </a:lnTo>
                  <a:lnTo>
                    <a:pt x="19151" y="22580"/>
                  </a:lnTo>
                  <a:lnTo>
                    <a:pt x="18249" y="23723"/>
                  </a:lnTo>
                  <a:lnTo>
                    <a:pt x="17335" y="25082"/>
                  </a:lnTo>
                  <a:lnTo>
                    <a:pt x="16421" y="26682"/>
                  </a:lnTo>
                  <a:lnTo>
                    <a:pt x="15735" y="25539"/>
                  </a:lnTo>
                  <a:lnTo>
                    <a:pt x="15049" y="24180"/>
                  </a:lnTo>
                  <a:lnTo>
                    <a:pt x="13906" y="22580"/>
                  </a:lnTo>
                  <a:lnTo>
                    <a:pt x="8432" y="14363"/>
                  </a:lnTo>
                  <a:lnTo>
                    <a:pt x="914" y="14363"/>
                  </a:lnTo>
                  <a:lnTo>
                    <a:pt x="12992" y="31242"/>
                  </a:lnTo>
                  <a:lnTo>
                    <a:pt x="0" y="49720"/>
                  </a:lnTo>
                  <a:lnTo>
                    <a:pt x="7289" y="49720"/>
                  </a:lnTo>
                  <a:lnTo>
                    <a:pt x="16649" y="35801"/>
                  </a:lnTo>
                  <a:lnTo>
                    <a:pt x="18694" y="38773"/>
                  </a:lnTo>
                  <a:lnTo>
                    <a:pt x="25996" y="49720"/>
                  </a:lnTo>
                  <a:lnTo>
                    <a:pt x="33299" y="49720"/>
                  </a:lnTo>
                  <a:close/>
                </a:path>
                <a:path w="58419" h="50164">
                  <a:moveTo>
                    <a:pt x="58166" y="9804"/>
                  </a:moveTo>
                  <a:lnTo>
                    <a:pt x="56565" y="5016"/>
                  </a:lnTo>
                  <a:lnTo>
                    <a:pt x="53594" y="5930"/>
                  </a:lnTo>
                  <a:lnTo>
                    <a:pt x="50863" y="7073"/>
                  </a:lnTo>
                  <a:lnTo>
                    <a:pt x="48577" y="8204"/>
                  </a:lnTo>
                  <a:lnTo>
                    <a:pt x="49034" y="4787"/>
                  </a:lnTo>
                  <a:lnTo>
                    <a:pt x="49263" y="2044"/>
                  </a:lnTo>
                  <a:lnTo>
                    <a:pt x="49491" y="0"/>
                  </a:lnTo>
                  <a:lnTo>
                    <a:pt x="44475" y="0"/>
                  </a:lnTo>
                  <a:lnTo>
                    <a:pt x="44475" y="1371"/>
                  </a:lnTo>
                  <a:lnTo>
                    <a:pt x="44704" y="4102"/>
                  </a:lnTo>
                  <a:lnTo>
                    <a:pt x="45161" y="8204"/>
                  </a:lnTo>
                  <a:lnTo>
                    <a:pt x="43561" y="7289"/>
                  </a:lnTo>
                  <a:lnTo>
                    <a:pt x="41059" y="6159"/>
                  </a:lnTo>
                  <a:lnTo>
                    <a:pt x="37401" y="5016"/>
                  </a:lnTo>
                  <a:lnTo>
                    <a:pt x="36029" y="9804"/>
                  </a:lnTo>
                  <a:lnTo>
                    <a:pt x="38544" y="10490"/>
                  </a:lnTo>
                  <a:lnTo>
                    <a:pt x="41275" y="11176"/>
                  </a:lnTo>
                  <a:lnTo>
                    <a:pt x="44246" y="11633"/>
                  </a:lnTo>
                  <a:lnTo>
                    <a:pt x="43103" y="12547"/>
                  </a:lnTo>
                  <a:lnTo>
                    <a:pt x="41275" y="14820"/>
                  </a:lnTo>
                  <a:lnTo>
                    <a:pt x="38544" y="18021"/>
                  </a:lnTo>
                  <a:lnTo>
                    <a:pt x="42646" y="20751"/>
                  </a:lnTo>
                  <a:lnTo>
                    <a:pt x="43789" y="19151"/>
                  </a:lnTo>
                  <a:lnTo>
                    <a:pt x="45161" y="16649"/>
                  </a:lnTo>
                  <a:lnTo>
                    <a:pt x="46977" y="13677"/>
                  </a:lnTo>
                  <a:lnTo>
                    <a:pt x="48577" y="16649"/>
                  </a:lnTo>
                  <a:lnTo>
                    <a:pt x="50177" y="18923"/>
                  </a:lnTo>
                  <a:lnTo>
                    <a:pt x="51549" y="20751"/>
                  </a:lnTo>
                  <a:lnTo>
                    <a:pt x="55422" y="18021"/>
                  </a:lnTo>
                  <a:lnTo>
                    <a:pt x="52908" y="14820"/>
                  </a:lnTo>
                  <a:lnTo>
                    <a:pt x="51092" y="12776"/>
                  </a:lnTo>
                  <a:lnTo>
                    <a:pt x="49720" y="11633"/>
                  </a:lnTo>
                  <a:lnTo>
                    <a:pt x="52463" y="11404"/>
                  </a:lnTo>
                  <a:lnTo>
                    <a:pt x="55194" y="10718"/>
                  </a:lnTo>
                  <a:lnTo>
                    <a:pt x="58166" y="98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58756" y="1556403"/>
              <a:ext cx="1329055" cy="648335"/>
            </a:xfrm>
            <a:custGeom>
              <a:avLst/>
              <a:gdLst/>
              <a:ahLst/>
              <a:cxnLst/>
              <a:rect l="l" t="t" r="r" b="b"/>
              <a:pathLst>
                <a:path w="1329055" h="648335">
                  <a:moveTo>
                    <a:pt x="0" y="243148"/>
                  </a:moveTo>
                  <a:lnTo>
                    <a:pt x="372705" y="243148"/>
                  </a:lnTo>
                  <a:lnTo>
                    <a:pt x="615854" y="0"/>
                  </a:lnTo>
                  <a:lnTo>
                    <a:pt x="891164" y="0"/>
                  </a:lnTo>
                  <a:lnTo>
                    <a:pt x="1053339" y="486296"/>
                  </a:lnTo>
                  <a:lnTo>
                    <a:pt x="1215286" y="486296"/>
                  </a:lnTo>
                  <a:lnTo>
                    <a:pt x="1328648" y="648243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74611" y="1556403"/>
              <a:ext cx="0" cy="648335"/>
            </a:xfrm>
            <a:custGeom>
              <a:avLst/>
              <a:gdLst/>
              <a:ahLst/>
              <a:cxnLst/>
              <a:rect l="l" t="t" r="r" b="b"/>
              <a:pathLst>
                <a:path h="648335">
                  <a:moveTo>
                    <a:pt x="0" y="0"/>
                  </a:moveTo>
                  <a:lnTo>
                    <a:pt x="0" y="648243"/>
                  </a:lnTo>
                </a:path>
              </a:pathLst>
            </a:custGeom>
            <a:ln w="1234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80207" y="1677817"/>
            <a:ext cx="167640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00" spc="-25" dirty="0">
                <a:latin typeface="Symbol"/>
                <a:cs typeface="Symbol"/>
              </a:rPr>
              <a:t></a:t>
            </a:r>
            <a:r>
              <a:rPr sz="675" i="1" spc="-37" baseline="-24691" dirty="0">
                <a:latin typeface="Times New Roman"/>
                <a:cs typeface="Times New Roman"/>
              </a:rPr>
              <a:t>c</a:t>
            </a:r>
            <a:endParaRPr sz="675" baseline="-24691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82706" y="2305237"/>
            <a:ext cx="33655" cy="35560"/>
          </a:xfrm>
          <a:custGeom>
            <a:avLst/>
            <a:gdLst/>
            <a:ahLst/>
            <a:cxnLst/>
            <a:rect l="l" t="t" r="r" b="b"/>
            <a:pathLst>
              <a:path w="33655" h="35560">
                <a:moveTo>
                  <a:pt x="32389" y="0"/>
                </a:moveTo>
                <a:lnTo>
                  <a:pt x="25090" y="0"/>
                </a:lnTo>
                <a:lnTo>
                  <a:pt x="19159" y="8211"/>
                </a:lnTo>
                <a:lnTo>
                  <a:pt x="18247" y="9351"/>
                </a:lnTo>
                <a:lnTo>
                  <a:pt x="17335" y="10720"/>
                </a:lnTo>
                <a:lnTo>
                  <a:pt x="16422" y="12317"/>
                </a:lnTo>
                <a:lnTo>
                  <a:pt x="14826" y="9808"/>
                </a:lnTo>
                <a:lnTo>
                  <a:pt x="13913" y="8211"/>
                </a:lnTo>
                <a:lnTo>
                  <a:pt x="8439" y="0"/>
                </a:lnTo>
                <a:lnTo>
                  <a:pt x="912" y="0"/>
                </a:lnTo>
                <a:lnTo>
                  <a:pt x="13001" y="16878"/>
                </a:lnTo>
                <a:lnTo>
                  <a:pt x="0" y="35354"/>
                </a:lnTo>
                <a:lnTo>
                  <a:pt x="7299" y="35354"/>
                </a:lnTo>
                <a:lnTo>
                  <a:pt x="16650" y="21440"/>
                </a:lnTo>
                <a:lnTo>
                  <a:pt x="18475" y="24406"/>
                </a:lnTo>
                <a:lnTo>
                  <a:pt x="25774" y="35354"/>
                </a:lnTo>
                <a:lnTo>
                  <a:pt x="33301" y="35354"/>
                </a:lnTo>
                <a:lnTo>
                  <a:pt x="20072" y="16650"/>
                </a:lnTo>
                <a:lnTo>
                  <a:pt x="323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980331" y="2293376"/>
            <a:ext cx="170180" cy="53975"/>
            <a:chOff x="1980331" y="2293376"/>
            <a:chExt cx="170180" cy="53975"/>
          </a:xfrm>
        </p:grpSpPr>
        <p:sp>
          <p:nvSpPr>
            <p:cNvPr id="16" name="object 16"/>
            <p:cNvSpPr/>
            <p:nvPr/>
          </p:nvSpPr>
          <p:spPr>
            <a:xfrm>
              <a:off x="1980331" y="2320063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19">
                  <a:moveTo>
                    <a:pt x="0" y="0"/>
                  </a:moveTo>
                  <a:lnTo>
                    <a:pt x="96483" y="0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70200" y="2293376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602"/>
                  </a:lnTo>
                  <a:lnTo>
                    <a:pt x="80289" y="26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26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19507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Maxima</a:t>
            </a:r>
            <a:r>
              <a:rPr sz="14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r>
              <a:rPr sz="14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400" b="1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LoM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444" y="882242"/>
            <a:ext cx="35814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LoM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Last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Maxima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200" baseline="27777" dirty="0">
                <a:latin typeface="Cambria"/>
                <a:cs typeface="Cambria"/>
              </a:rPr>
              <a:t>∗</a:t>
            </a:r>
            <a:r>
              <a:rPr sz="1200" spc="262" baseline="27777" dirty="0">
                <a:latin typeface="Cambria"/>
                <a:cs typeface="Cambri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max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85" dirty="0">
                <a:latin typeface="Lucida Sans Unicode"/>
                <a:cs typeface="Lucida Sans Unicode"/>
              </a:rPr>
              <a:t>{</a:t>
            </a:r>
            <a:r>
              <a:rPr sz="1100" i="1" spc="85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|</a:t>
            </a:r>
            <a:r>
              <a:rPr sz="1100" i="1" spc="-10" dirty="0">
                <a:latin typeface="Arial"/>
                <a:cs typeface="Arial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max</a:t>
            </a:r>
            <a:r>
              <a:rPr sz="1200" i="1" spc="-15" baseline="-10416" dirty="0">
                <a:latin typeface="Arial"/>
                <a:cs typeface="Arial"/>
              </a:rPr>
              <a:t>w</a:t>
            </a:r>
            <a:r>
              <a:rPr sz="1200" i="1" spc="-142" baseline="-10416" dirty="0">
                <a:latin typeface="Arial"/>
                <a:cs typeface="Arial"/>
              </a:rPr>
              <a:t> </a:t>
            </a:r>
            <a:r>
              <a:rPr sz="1100" i="1" spc="65" dirty="0">
                <a:latin typeface="Arial"/>
                <a:cs typeface="Arial"/>
              </a:rPr>
              <a:t>C</a:t>
            </a:r>
            <a:r>
              <a:rPr sz="1100" spc="65" dirty="0">
                <a:latin typeface="Lucida Sans Unicode"/>
                <a:cs typeface="Lucida Sans Unicode"/>
              </a:rPr>
              <a:t>{</a:t>
            </a:r>
            <a:r>
              <a:rPr sz="1100" i="1" spc="65" dirty="0">
                <a:latin typeface="Arial"/>
                <a:cs typeface="Arial"/>
              </a:rPr>
              <a:t>w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155" dirty="0">
                <a:latin typeface="Lucida Sans Unicode"/>
                <a:cs typeface="Lucida Sans Unicode"/>
              </a:rPr>
              <a:t>}}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88921" y="1250757"/>
            <a:ext cx="1769110" cy="1025525"/>
            <a:chOff x="1588921" y="1250757"/>
            <a:chExt cx="1769110" cy="1025525"/>
          </a:xfrm>
        </p:grpSpPr>
        <p:sp>
          <p:nvSpPr>
            <p:cNvPr id="5" name="object 5"/>
            <p:cNvSpPr/>
            <p:nvPr/>
          </p:nvSpPr>
          <p:spPr>
            <a:xfrm>
              <a:off x="1615608" y="1324203"/>
              <a:ext cx="0" cy="882650"/>
            </a:xfrm>
            <a:custGeom>
              <a:avLst/>
              <a:gdLst/>
              <a:ahLst/>
              <a:cxnLst/>
              <a:rect l="l" t="t" r="r" b="b"/>
              <a:pathLst>
                <a:path h="882650">
                  <a:moveTo>
                    <a:pt x="0" y="0"/>
                  </a:moveTo>
                  <a:lnTo>
                    <a:pt x="0" y="882496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88921" y="1250757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687" y="0"/>
                  </a:moveTo>
                  <a:lnTo>
                    <a:pt x="0" y="80061"/>
                  </a:lnTo>
                  <a:lnTo>
                    <a:pt x="53602" y="80061"/>
                  </a:lnTo>
                  <a:lnTo>
                    <a:pt x="266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15608" y="2204647"/>
              <a:ext cx="1668780" cy="0"/>
            </a:xfrm>
            <a:custGeom>
              <a:avLst/>
              <a:gdLst/>
              <a:ahLst/>
              <a:cxnLst/>
              <a:rect l="l" t="t" r="r" b="b"/>
              <a:pathLst>
                <a:path w="1668779">
                  <a:moveTo>
                    <a:pt x="0" y="0"/>
                  </a:moveTo>
                  <a:lnTo>
                    <a:pt x="1668509" y="0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7274" y="2177960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374"/>
                  </a:lnTo>
                  <a:lnTo>
                    <a:pt x="80289" y="26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5608" y="1799551"/>
              <a:ext cx="243204" cy="405130"/>
            </a:xfrm>
            <a:custGeom>
              <a:avLst/>
              <a:gdLst/>
              <a:ahLst/>
              <a:cxnLst/>
              <a:rect l="l" t="t" r="r" b="b"/>
              <a:pathLst>
                <a:path w="243205" h="405130">
                  <a:moveTo>
                    <a:pt x="0" y="405095"/>
                  </a:moveTo>
                  <a:lnTo>
                    <a:pt x="243148" y="0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20035" y="2225865"/>
              <a:ext cx="58419" cy="50165"/>
            </a:xfrm>
            <a:custGeom>
              <a:avLst/>
              <a:gdLst/>
              <a:ahLst/>
              <a:cxnLst/>
              <a:rect l="l" t="t" r="r" b="b"/>
              <a:pathLst>
                <a:path w="58419" h="50164">
                  <a:moveTo>
                    <a:pt x="33299" y="49949"/>
                  </a:moveTo>
                  <a:lnTo>
                    <a:pt x="20066" y="31254"/>
                  </a:lnTo>
                  <a:lnTo>
                    <a:pt x="32385" y="14376"/>
                  </a:lnTo>
                  <a:lnTo>
                    <a:pt x="25095" y="14376"/>
                  </a:lnTo>
                  <a:lnTo>
                    <a:pt x="19164" y="22809"/>
                  </a:lnTo>
                  <a:lnTo>
                    <a:pt x="18249" y="23952"/>
                  </a:lnTo>
                  <a:lnTo>
                    <a:pt x="16421" y="26682"/>
                  </a:lnTo>
                  <a:lnTo>
                    <a:pt x="15735" y="25781"/>
                  </a:lnTo>
                  <a:lnTo>
                    <a:pt x="15049" y="24409"/>
                  </a:lnTo>
                  <a:lnTo>
                    <a:pt x="13919" y="22809"/>
                  </a:lnTo>
                  <a:lnTo>
                    <a:pt x="8432" y="14376"/>
                  </a:lnTo>
                  <a:lnTo>
                    <a:pt x="914" y="14376"/>
                  </a:lnTo>
                  <a:lnTo>
                    <a:pt x="13004" y="31483"/>
                  </a:lnTo>
                  <a:lnTo>
                    <a:pt x="0" y="49949"/>
                  </a:lnTo>
                  <a:lnTo>
                    <a:pt x="7302" y="49949"/>
                  </a:lnTo>
                  <a:lnTo>
                    <a:pt x="16649" y="36042"/>
                  </a:lnTo>
                  <a:lnTo>
                    <a:pt x="18478" y="39001"/>
                  </a:lnTo>
                  <a:lnTo>
                    <a:pt x="25768" y="49949"/>
                  </a:lnTo>
                  <a:lnTo>
                    <a:pt x="33299" y="49949"/>
                  </a:lnTo>
                  <a:close/>
                </a:path>
                <a:path w="58419" h="50164">
                  <a:moveTo>
                    <a:pt x="57937" y="10033"/>
                  </a:moveTo>
                  <a:lnTo>
                    <a:pt x="56565" y="5245"/>
                  </a:lnTo>
                  <a:lnTo>
                    <a:pt x="53606" y="6159"/>
                  </a:lnTo>
                  <a:lnTo>
                    <a:pt x="50863" y="7302"/>
                  </a:lnTo>
                  <a:lnTo>
                    <a:pt x="48577" y="8445"/>
                  </a:lnTo>
                  <a:lnTo>
                    <a:pt x="49034" y="5016"/>
                  </a:lnTo>
                  <a:lnTo>
                    <a:pt x="49263" y="2286"/>
                  </a:lnTo>
                  <a:lnTo>
                    <a:pt x="49263" y="0"/>
                  </a:lnTo>
                  <a:lnTo>
                    <a:pt x="44475" y="0"/>
                  </a:lnTo>
                  <a:lnTo>
                    <a:pt x="44475" y="1600"/>
                  </a:lnTo>
                  <a:lnTo>
                    <a:pt x="44704" y="4330"/>
                  </a:lnTo>
                  <a:lnTo>
                    <a:pt x="45161" y="8445"/>
                  </a:lnTo>
                  <a:lnTo>
                    <a:pt x="43561" y="7531"/>
                  </a:lnTo>
                  <a:lnTo>
                    <a:pt x="41059" y="6388"/>
                  </a:lnTo>
                  <a:lnTo>
                    <a:pt x="37401" y="5245"/>
                  </a:lnTo>
                  <a:lnTo>
                    <a:pt x="35814" y="10033"/>
                  </a:lnTo>
                  <a:lnTo>
                    <a:pt x="38544" y="10718"/>
                  </a:lnTo>
                  <a:lnTo>
                    <a:pt x="41287" y="11176"/>
                  </a:lnTo>
                  <a:lnTo>
                    <a:pt x="44018" y="11861"/>
                  </a:lnTo>
                  <a:lnTo>
                    <a:pt x="42875" y="12776"/>
                  </a:lnTo>
                  <a:lnTo>
                    <a:pt x="41059" y="15049"/>
                  </a:lnTo>
                  <a:lnTo>
                    <a:pt x="38544" y="18021"/>
                  </a:lnTo>
                  <a:lnTo>
                    <a:pt x="42430" y="20980"/>
                  </a:lnTo>
                  <a:lnTo>
                    <a:pt x="43789" y="19392"/>
                  </a:lnTo>
                  <a:lnTo>
                    <a:pt x="45161" y="16878"/>
                  </a:lnTo>
                  <a:lnTo>
                    <a:pt x="46761" y="13690"/>
                  </a:lnTo>
                  <a:lnTo>
                    <a:pt x="48577" y="16878"/>
                  </a:lnTo>
                  <a:lnTo>
                    <a:pt x="50177" y="19164"/>
                  </a:lnTo>
                  <a:lnTo>
                    <a:pt x="51320" y="20980"/>
                  </a:lnTo>
                  <a:lnTo>
                    <a:pt x="55422" y="18021"/>
                  </a:lnTo>
                  <a:lnTo>
                    <a:pt x="52920" y="15049"/>
                  </a:lnTo>
                  <a:lnTo>
                    <a:pt x="51092" y="13004"/>
                  </a:lnTo>
                  <a:lnTo>
                    <a:pt x="49720" y="11861"/>
                  </a:lnTo>
                  <a:lnTo>
                    <a:pt x="55194" y="10947"/>
                  </a:lnTo>
                  <a:lnTo>
                    <a:pt x="57937" y="100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58756" y="1556403"/>
              <a:ext cx="1329055" cy="648335"/>
            </a:xfrm>
            <a:custGeom>
              <a:avLst/>
              <a:gdLst/>
              <a:ahLst/>
              <a:cxnLst/>
              <a:rect l="l" t="t" r="r" b="b"/>
              <a:pathLst>
                <a:path w="1329055" h="648335">
                  <a:moveTo>
                    <a:pt x="0" y="243148"/>
                  </a:moveTo>
                  <a:lnTo>
                    <a:pt x="372705" y="243148"/>
                  </a:lnTo>
                  <a:lnTo>
                    <a:pt x="615854" y="0"/>
                  </a:lnTo>
                  <a:lnTo>
                    <a:pt x="891164" y="0"/>
                  </a:lnTo>
                  <a:lnTo>
                    <a:pt x="1053339" y="486296"/>
                  </a:lnTo>
                  <a:lnTo>
                    <a:pt x="1215286" y="486296"/>
                  </a:lnTo>
                  <a:lnTo>
                    <a:pt x="1328648" y="648243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49921" y="1556403"/>
              <a:ext cx="0" cy="648335"/>
            </a:xfrm>
            <a:custGeom>
              <a:avLst/>
              <a:gdLst/>
              <a:ahLst/>
              <a:cxnLst/>
              <a:rect l="l" t="t" r="r" b="b"/>
              <a:pathLst>
                <a:path h="648335">
                  <a:moveTo>
                    <a:pt x="0" y="0"/>
                  </a:moveTo>
                  <a:lnTo>
                    <a:pt x="0" y="648243"/>
                  </a:lnTo>
                </a:path>
              </a:pathLst>
            </a:custGeom>
            <a:ln w="1234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80207" y="1677817"/>
            <a:ext cx="167640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00" spc="-25" dirty="0">
                <a:latin typeface="Symbol"/>
                <a:cs typeface="Symbol"/>
              </a:rPr>
              <a:t></a:t>
            </a:r>
            <a:r>
              <a:rPr sz="675" i="1" spc="-37" baseline="-24691" dirty="0">
                <a:latin typeface="Times New Roman"/>
                <a:cs typeface="Times New Roman"/>
              </a:rPr>
              <a:t>c</a:t>
            </a:r>
            <a:endParaRPr sz="675" baseline="-24691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55412" y="2305237"/>
            <a:ext cx="33655" cy="35560"/>
          </a:xfrm>
          <a:custGeom>
            <a:avLst/>
            <a:gdLst/>
            <a:ahLst/>
            <a:cxnLst/>
            <a:rect l="l" t="t" r="r" b="b"/>
            <a:pathLst>
              <a:path w="33655" h="35560">
                <a:moveTo>
                  <a:pt x="32161" y="0"/>
                </a:moveTo>
                <a:lnTo>
                  <a:pt x="25090" y="0"/>
                </a:lnTo>
                <a:lnTo>
                  <a:pt x="19159" y="8211"/>
                </a:lnTo>
                <a:lnTo>
                  <a:pt x="18247" y="9351"/>
                </a:lnTo>
                <a:lnTo>
                  <a:pt x="17335" y="10720"/>
                </a:lnTo>
                <a:lnTo>
                  <a:pt x="16422" y="12317"/>
                </a:lnTo>
                <a:lnTo>
                  <a:pt x="14826" y="9808"/>
                </a:lnTo>
                <a:lnTo>
                  <a:pt x="13913" y="8211"/>
                </a:lnTo>
                <a:lnTo>
                  <a:pt x="8439" y="0"/>
                </a:lnTo>
                <a:lnTo>
                  <a:pt x="912" y="0"/>
                </a:lnTo>
                <a:lnTo>
                  <a:pt x="13001" y="16878"/>
                </a:lnTo>
                <a:lnTo>
                  <a:pt x="0" y="35354"/>
                </a:lnTo>
                <a:lnTo>
                  <a:pt x="7299" y="35354"/>
                </a:lnTo>
                <a:lnTo>
                  <a:pt x="16650" y="21440"/>
                </a:lnTo>
                <a:lnTo>
                  <a:pt x="18475" y="24406"/>
                </a:lnTo>
                <a:lnTo>
                  <a:pt x="25774" y="35354"/>
                </a:lnTo>
                <a:lnTo>
                  <a:pt x="33301" y="35354"/>
                </a:lnTo>
                <a:lnTo>
                  <a:pt x="20072" y="16650"/>
                </a:lnTo>
                <a:lnTo>
                  <a:pt x="32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2353036" y="2293376"/>
            <a:ext cx="170180" cy="53975"/>
            <a:chOff x="2353036" y="2293376"/>
            <a:chExt cx="170180" cy="53975"/>
          </a:xfrm>
        </p:grpSpPr>
        <p:sp>
          <p:nvSpPr>
            <p:cNvPr id="16" name="object 16"/>
            <p:cNvSpPr/>
            <p:nvPr/>
          </p:nvSpPr>
          <p:spPr>
            <a:xfrm>
              <a:off x="2353036" y="2320063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19">
                  <a:moveTo>
                    <a:pt x="0" y="0"/>
                  </a:moveTo>
                  <a:lnTo>
                    <a:pt x="96483" y="0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42906" y="2293376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602"/>
                  </a:lnTo>
                  <a:lnTo>
                    <a:pt x="80289" y="26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27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Maxima</a:t>
            </a:r>
            <a:r>
              <a:rPr spc="70" dirty="0"/>
              <a:t> </a:t>
            </a:r>
            <a:r>
              <a:rPr dirty="0"/>
              <a:t>method</a:t>
            </a:r>
            <a:r>
              <a:rPr spc="70" dirty="0"/>
              <a:t> </a:t>
            </a:r>
            <a:r>
              <a:rPr dirty="0"/>
              <a:t>:</a:t>
            </a:r>
            <a:r>
              <a:rPr spc="185" dirty="0"/>
              <a:t> </a:t>
            </a:r>
            <a:r>
              <a:rPr spc="-25" dirty="0"/>
              <a:t>MoM</a:t>
            </a:r>
          </a:p>
        </p:txBody>
      </p:sp>
      <p:sp>
        <p:nvSpPr>
          <p:cNvPr id="3" name="object 3"/>
          <p:cNvSpPr/>
          <p:nvPr/>
        </p:nvSpPr>
        <p:spPr>
          <a:xfrm>
            <a:off x="2225497" y="1488732"/>
            <a:ext cx="484505" cy="0"/>
          </a:xfrm>
          <a:custGeom>
            <a:avLst/>
            <a:gdLst/>
            <a:ahLst/>
            <a:cxnLst/>
            <a:rect l="l" t="t" r="r" b="b"/>
            <a:pathLst>
              <a:path w="484505">
                <a:moveTo>
                  <a:pt x="0" y="0"/>
                </a:moveTo>
                <a:lnTo>
                  <a:pt x="48412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744" y="1300478"/>
            <a:ext cx="4432935" cy="779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6985" algn="ctr">
              <a:lnSpc>
                <a:spcPts val="1285"/>
              </a:lnSpc>
              <a:spcBef>
                <a:spcPts val="90"/>
              </a:spcBef>
            </a:pPr>
            <a:r>
              <a:rPr sz="1650" i="1" spc="-15" baseline="-27777" dirty="0">
                <a:latin typeface="Arial"/>
                <a:cs typeface="Arial"/>
              </a:rPr>
              <a:t>x</a:t>
            </a:r>
            <a:r>
              <a:rPr sz="1650" i="1" spc="-292" baseline="-27777" dirty="0">
                <a:latin typeface="Arial"/>
                <a:cs typeface="Arial"/>
              </a:rPr>
              <a:t> </a:t>
            </a:r>
            <a:r>
              <a:rPr sz="1200" baseline="-10416" dirty="0">
                <a:latin typeface="Cambria"/>
                <a:cs typeface="Cambria"/>
              </a:rPr>
              <a:t>∗</a:t>
            </a:r>
            <a:r>
              <a:rPr sz="1200" spc="315" baseline="-10416" dirty="0">
                <a:latin typeface="Cambria"/>
                <a:cs typeface="Cambria"/>
              </a:rPr>
              <a:t> </a:t>
            </a:r>
            <a:r>
              <a:rPr sz="1650" baseline="-27777" dirty="0">
                <a:latin typeface="Lucida Sans Unicode"/>
                <a:cs typeface="Lucida Sans Unicode"/>
              </a:rPr>
              <a:t>=</a:t>
            </a:r>
            <a:r>
              <a:rPr sz="1650" spc="187" baseline="-27777" dirty="0">
                <a:latin typeface="Lucida Sans Unicode"/>
                <a:cs typeface="Lucida Sans Unicode"/>
              </a:rPr>
              <a:t> </a:t>
            </a:r>
            <a:r>
              <a:rPr sz="1200" baseline="59027" dirty="0">
                <a:latin typeface="SimSun-ExtB"/>
                <a:cs typeface="SimSun-ExtB"/>
              </a:rPr>
              <a:t>Σ</a:t>
            </a:r>
            <a:r>
              <a:rPr sz="600" i="1" dirty="0">
                <a:latin typeface="Arial"/>
                <a:cs typeface="Arial"/>
              </a:rPr>
              <a:t>x</a:t>
            </a:r>
            <a:r>
              <a:rPr sz="900" i="1" baseline="-23148" dirty="0">
                <a:latin typeface="Arial"/>
                <a:cs typeface="Arial"/>
              </a:rPr>
              <a:t>i</a:t>
            </a:r>
            <a:r>
              <a:rPr sz="900" i="1" spc="-89" baseline="-23148" dirty="0">
                <a:latin typeface="Arial"/>
                <a:cs typeface="Arial"/>
              </a:rPr>
              <a:t> </a:t>
            </a:r>
            <a:r>
              <a:rPr sz="600" dirty="0">
                <a:latin typeface="Lucida Sans Unicode"/>
                <a:cs typeface="Lucida Sans Unicode"/>
              </a:rPr>
              <a:t>∈</a:t>
            </a:r>
            <a:r>
              <a:rPr sz="600" i="1" dirty="0">
                <a:latin typeface="Arial"/>
                <a:cs typeface="Arial"/>
              </a:rPr>
              <a:t>M</a:t>
            </a:r>
            <a:r>
              <a:rPr sz="600" i="1" spc="-60" dirty="0">
                <a:latin typeface="Arial"/>
                <a:cs typeface="Arial"/>
              </a:rPr>
              <a:t> </a:t>
            </a:r>
            <a:r>
              <a:rPr sz="1200" spc="-37" baseline="17361" dirty="0">
                <a:latin typeface="Verdana"/>
                <a:cs typeface="Verdana"/>
              </a:rPr>
              <a:t>(</a:t>
            </a:r>
            <a:r>
              <a:rPr sz="1200" i="1" spc="-37" baseline="17361" dirty="0">
                <a:latin typeface="Arial"/>
                <a:cs typeface="Arial"/>
              </a:rPr>
              <a:t>x</a:t>
            </a:r>
            <a:r>
              <a:rPr sz="900" i="1" spc="-37" baseline="9259" dirty="0">
                <a:latin typeface="Arial"/>
                <a:cs typeface="Arial"/>
              </a:rPr>
              <a:t>i</a:t>
            </a:r>
            <a:r>
              <a:rPr sz="900" i="1" spc="-89" baseline="9259" dirty="0">
                <a:latin typeface="Arial"/>
                <a:cs typeface="Arial"/>
              </a:rPr>
              <a:t> </a:t>
            </a:r>
            <a:r>
              <a:rPr sz="1200" spc="-75" baseline="17361" dirty="0">
                <a:latin typeface="Verdana"/>
                <a:cs typeface="Verdana"/>
              </a:rPr>
              <a:t>)</a:t>
            </a:r>
            <a:endParaRPr sz="1200" baseline="17361">
              <a:latin typeface="Verdana"/>
              <a:cs typeface="Verdana"/>
            </a:endParaRPr>
          </a:p>
          <a:p>
            <a:pPr marL="327025" algn="ctr">
              <a:lnSpc>
                <a:spcPts val="925"/>
              </a:lnSpc>
            </a:pPr>
            <a:r>
              <a:rPr sz="800" spc="-25" dirty="0">
                <a:latin typeface="Cambria"/>
                <a:cs typeface="Cambria"/>
              </a:rPr>
              <a:t>|</a:t>
            </a:r>
            <a:r>
              <a:rPr sz="800" i="1" spc="-25" dirty="0">
                <a:latin typeface="Arial"/>
                <a:cs typeface="Arial"/>
              </a:rPr>
              <a:t>M</a:t>
            </a:r>
            <a:r>
              <a:rPr sz="800" spc="-25" dirty="0">
                <a:latin typeface="Cambria"/>
                <a:cs typeface="Cambria"/>
              </a:rPr>
              <a:t>|</a:t>
            </a:r>
            <a:endParaRPr sz="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8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where,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M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{</a:t>
            </a:r>
            <a:r>
              <a:rPr sz="1100" i="1" spc="55" dirty="0">
                <a:latin typeface="Arial"/>
                <a:cs typeface="Arial"/>
              </a:rPr>
              <a:t>x</a:t>
            </a:r>
            <a:r>
              <a:rPr sz="1200" i="1" spc="82" baseline="-13888" dirty="0">
                <a:latin typeface="Arial"/>
                <a:cs typeface="Arial"/>
              </a:rPr>
              <a:t>i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|</a:t>
            </a:r>
            <a:r>
              <a:rPr sz="1100" i="1" spc="-30" dirty="0">
                <a:latin typeface="Verdana"/>
                <a:cs typeface="Verdana"/>
              </a:rPr>
              <a:t>µ</a:t>
            </a:r>
            <a:r>
              <a:rPr sz="1100" spc="-30" dirty="0">
                <a:latin typeface="Lucida Sans Unicode"/>
                <a:cs typeface="Lucida Sans Unicode"/>
              </a:rPr>
              <a:t>(</a:t>
            </a:r>
            <a:r>
              <a:rPr sz="1100" i="1" spc="-30" dirty="0">
                <a:latin typeface="Arial"/>
                <a:cs typeface="Arial"/>
              </a:rPr>
              <a:t>x</a:t>
            </a:r>
            <a:r>
              <a:rPr sz="1200" i="1" spc="-44" baseline="-13888" dirty="0">
                <a:latin typeface="Arial"/>
                <a:cs typeface="Arial"/>
              </a:rPr>
              <a:t>i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spc="70" dirty="0">
                <a:latin typeface="Arial"/>
                <a:cs typeface="Arial"/>
              </a:rPr>
              <a:t>h</a:t>
            </a:r>
            <a:r>
              <a:rPr sz="1100" spc="70" dirty="0">
                <a:latin typeface="Lucida Sans Unicode"/>
                <a:cs typeface="Lucida Sans Unicode"/>
              </a:rPr>
              <a:t>(</a:t>
            </a:r>
            <a:r>
              <a:rPr sz="1100" i="1" spc="70" dirty="0">
                <a:latin typeface="Arial"/>
                <a:cs typeface="Arial"/>
              </a:rPr>
              <a:t>C</a:t>
            </a:r>
            <a:r>
              <a:rPr sz="1100" spc="70" dirty="0">
                <a:latin typeface="Lucida Sans Unicode"/>
                <a:cs typeface="Lucida Sans Unicode"/>
              </a:rPr>
              <a:t>)}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where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h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height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set</a:t>
            </a:r>
            <a:endParaRPr sz="11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i="1" spc="-50" dirty="0"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28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MoM</a:t>
            </a:r>
            <a:r>
              <a:rPr spc="65" dirty="0"/>
              <a:t> </a:t>
            </a:r>
            <a:r>
              <a:rPr dirty="0"/>
              <a:t>:</a:t>
            </a:r>
            <a:r>
              <a:rPr spc="70" dirty="0"/>
              <a:t> </a:t>
            </a:r>
            <a:r>
              <a:rPr dirty="0"/>
              <a:t>Example</a:t>
            </a:r>
            <a:r>
              <a:rPr spc="70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972564"/>
            <a:ext cx="3437254" cy="824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 MT"/>
                <a:cs typeface="Arial MT"/>
              </a:rPr>
              <a:t>Suppose,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b="1" spc="-30" dirty="0">
                <a:latin typeface="Arial"/>
                <a:cs typeface="Arial"/>
              </a:rPr>
              <a:t>Young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follows: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100" spc="-40" dirty="0">
                <a:latin typeface="Arial MT"/>
                <a:cs typeface="Arial MT"/>
              </a:rPr>
              <a:t>Young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{</a:t>
            </a:r>
            <a:r>
              <a:rPr sz="1100" dirty="0">
                <a:latin typeface="Arial MT"/>
                <a:cs typeface="Arial MT"/>
              </a:rPr>
              <a:t>(15,0.5),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(20,0.8),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(25,0.8),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(30,0.5),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(35,0.3)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130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b="1" spc="-30" dirty="0">
                <a:latin typeface="Arial"/>
                <a:cs typeface="Arial"/>
              </a:rPr>
              <a:t>Young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using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MoM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385" y="1933891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444" y="1848788"/>
            <a:ext cx="11969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200" baseline="27777" dirty="0">
                <a:latin typeface="Cambria"/>
                <a:cs typeface="Cambria"/>
              </a:rPr>
              <a:t>∗</a:t>
            </a:r>
            <a:r>
              <a:rPr sz="1200" spc="232" baseline="27777" dirty="0">
                <a:latin typeface="Cambria"/>
                <a:cs typeface="Cambri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60" dirty="0">
                <a:latin typeface="Lucida Sans Unicode"/>
                <a:cs typeface="Lucida Sans Unicode"/>
              </a:rPr>
              <a:t> </a:t>
            </a:r>
            <a:r>
              <a:rPr sz="1200" u="sng" baseline="312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20</a:t>
            </a:r>
            <a:r>
              <a:rPr sz="1200" u="sng" baseline="3125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+</a:t>
            </a:r>
            <a:r>
              <a:rPr sz="1200" u="sng" baseline="312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25</a:t>
            </a:r>
            <a:r>
              <a:rPr sz="1200" spc="277" baseline="31250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Arial MT"/>
                <a:cs typeface="Arial MT"/>
              </a:rPr>
              <a:t>22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5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844" y="2200870"/>
            <a:ext cx="32524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Thus,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person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22.5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years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old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treated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young!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29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65" dirty="0"/>
              <a:t> </a:t>
            </a:r>
            <a:r>
              <a:rPr dirty="0"/>
              <a:t>2:</a:t>
            </a:r>
            <a:r>
              <a:rPr spc="180" dirty="0"/>
              <a:t> </a:t>
            </a:r>
            <a:r>
              <a:rPr dirty="0"/>
              <a:t>Fuzzy</a:t>
            </a:r>
            <a:r>
              <a:rPr spc="70" dirty="0"/>
              <a:t> </a:t>
            </a:r>
            <a:r>
              <a:rPr dirty="0"/>
              <a:t>to</a:t>
            </a:r>
            <a:r>
              <a:rPr spc="65" dirty="0"/>
              <a:t> </a:t>
            </a:r>
            <a:r>
              <a:rPr spc="-10" dirty="0"/>
              <a:t>crisp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691043"/>
            <a:ext cx="435483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another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example,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let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consider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whose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membership </a:t>
            </a:r>
            <a:r>
              <a:rPr sz="1100" dirty="0">
                <a:latin typeface="Arial MT"/>
                <a:cs typeface="Arial MT"/>
              </a:rPr>
              <a:t>finction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shown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figure.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67024" y="1335834"/>
            <a:ext cx="1790700" cy="981075"/>
            <a:chOff x="1567024" y="1335834"/>
            <a:chExt cx="1790700" cy="981075"/>
          </a:xfrm>
        </p:grpSpPr>
        <p:sp>
          <p:nvSpPr>
            <p:cNvPr id="5" name="object 5"/>
            <p:cNvSpPr/>
            <p:nvPr/>
          </p:nvSpPr>
          <p:spPr>
            <a:xfrm>
              <a:off x="1615608" y="1409281"/>
              <a:ext cx="0" cy="882650"/>
            </a:xfrm>
            <a:custGeom>
              <a:avLst/>
              <a:gdLst/>
              <a:ahLst/>
              <a:cxnLst/>
              <a:rect l="l" t="t" r="r" b="b"/>
              <a:pathLst>
                <a:path h="882650">
                  <a:moveTo>
                    <a:pt x="0" y="0"/>
                  </a:moveTo>
                  <a:lnTo>
                    <a:pt x="0" y="882496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88921" y="1335834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687" y="0"/>
                  </a:moveTo>
                  <a:lnTo>
                    <a:pt x="0" y="80061"/>
                  </a:lnTo>
                  <a:lnTo>
                    <a:pt x="53602" y="80061"/>
                  </a:lnTo>
                  <a:lnTo>
                    <a:pt x="266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15608" y="2289724"/>
              <a:ext cx="1668780" cy="0"/>
            </a:xfrm>
            <a:custGeom>
              <a:avLst/>
              <a:gdLst/>
              <a:ahLst/>
              <a:cxnLst/>
              <a:rect l="l" t="t" r="r" b="b"/>
              <a:pathLst>
                <a:path w="1668779">
                  <a:moveTo>
                    <a:pt x="0" y="0"/>
                  </a:moveTo>
                  <a:lnTo>
                    <a:pt x="1668509" y="0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7274" y="2263037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374"/>
                  </a:lnTo>
                  <a:lnTo>
                    <a:pt x="80289" y="26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7024" y="1560507"/>
              <a:ext cx="93345" cy="0"/>
            </a:xfrm>
            <a:custGeom>
              <a:avLst/>
              <a:gdLst/>
              <a:ahLst/>
              <a:cxnLst/>
              <a:rect l="l" t="t" r="r" b="b"/>
              <a:pathLst>
                <a:path w="93344">
                  <a:moveTo>
                    <a:pt x="0" y="0"/>
                  </a:moveTo>
                  <a:lnTo>
                    <a:pt x="93290" y="0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5608" y="1643533"/>
              <a:ext cx="1053465" cy="648335"/>
            </a:xfrm>
            <a:custGeom>
              <a:avLst/>
              <a:gdLst/>
              <a:ahLst/>
              <a:cxnLst/>
              <a:rect l="l" t="t" r="r" b="b"/>
              <a:pathLst>
                <a:path w="1053464" h="648335">
                  <a:moveTo>
                    <a:pt x="0" y="648243"/>
                  </a:moveTo>
                  <a:lnTo>
                    <a:pt x="648243" y="0"/>
                  </a:lnTo>
                  <a:lnTo>
                    <a:pt x="1053339" y="646190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5608" y="1641480"/>
              <a:ext cx="648335" cy="2540"/>
            </a:xfrm>
            <a:custGeom>
              <a:avLst/>
              <a:gdLst/>
              <a:ahLst/>
              <a:cxnLst/>
              <a:rect l="l" t="t" r="r" b="b"/>
              <a:pathLst>
                <a:path w="648335" h="2539">
                  <a:moveTo>
                    <a:pt x="0" y="0"/>
                  </a:moveTo>
                  <a:lnTo>
                    <a:pt x="648243" y="2052"/>
                  </a:lnTo>
                </a:path>
              </a:pathLst>
            </a:custGeom>
            <a:ln w="1234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56338" y="1765241"/>
            <a:ext cx="211454" cy="1123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50" dirty="0">
                <a:latin typeface="Symbol"/>
                <a:cs typeface="Symbol"/>
              </a:rPr>
              <a:t></a:t>
            </a:r>
            <a:r>
              <a:rPr sz="550" spc="65" dirty="0">
                <a:latin typeface="Times New Roman"/>
                <a:cs typeface="Times New Roman"/>
              </a:rPr>
              <a:t> </a:t>
            </a:r>
            <a:r>
              <a:rPr sz="500" spc="-25" dirty="0">
                <a:latin typeface="Times New Roman"/>
                <a:cs typeface="Times New Roman"/>
              </a:rPr>
              <a:t>(</a:t>
            </a:r>
            <a:r>
              <a:rPr sz="500" i="1" spc="-25" dirty="0">
                <a:latin typeface="Times New Roman"/>
                <a:cs typeface="Times New Roman"/>
              </a:rPr>
              <a:t>x</a:t>
            </a:r>
            <a:r>
              <a:rPr sz="500" spc="-25" dirty="0">
                <a:latin typeface="Times New Roman"/>
                <a:cs typeface="Times New Roman"/>
              </a:rPr>
              <a:t>)</a:t>
            </a:r>
            <a:r>
              <a:rPr sz="500" spc="500" dirty="0">
                <a:latin typeface="Times New Roman"/>
                <a:cs typeface="Times New Roman"/>
              </a:rPr>
              <a:t> 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20191" y="2388261"/>
            <a:ext cx="33655" cy="36195"/>
          </a:xfrm>
          <a:custGeom>
            <a:avLst/>
            <a:gdLst/>
            <a:ahLst/>
            <a:cxnLst/>
            <a:rect l="l" t="t" r="r" b="b"/>
            <a:pathLst>
              <a:path w="33655" h="36194">
                <a:moveTo>
                  <a:pt x="32389" y="0"/>
                </a:moveTo>
                <a:lnTo>
                  <a:pt x="25090" y="0"/>
                </a:lnTo>
                <a:lnTo>
                  <a:pt x="19159" y="8211"/>
                </a:lnTo>
                <a:lnTo>
                  <a:pt x="18247" y="9351"/>
                </a:lnTo>
                <a:lnTo>
                  <a:pt x="17335" y="10720"/>
                </a:lnTo>
                <a:lnTo>
                  <a:pt x="16422" y="12317"/>
                </a:lnTo>
                <a:lnTo>
                  <a:pt x="15738" y="11176"/>
                </a:lnTo>
                <a:lnTo>
                  <a:pt x="15054" y="9808"/>
                </a:lnTo>
                <a:lnTo>
                  <a:pt x="13913" y="8211"/>
                </a:lnTo>
                <a:lnTo>
                  <a:pt x="8439" y="0"/>
                </a:lnTo>
                <a:lnTo>
                  <a:pt x="912" y="0"/>
                </a:lnTo>
                <a:lnTo>
                  <a:pt x="13001" y="17107"/>
                </a:lnTo>
                <a:lnTo>
                  <a:pt x="0" y="35582"/>
                </a:lnTo>
                <a:lnTo>
                  <a:pt x="7299" y="35582"/>
                </a:lnTo>
                <a:lnTo>
                  <a:pt x="16650" y="21440"/>
                </a:lnTo>
                <a:lnTo>
                  <a:pt x="18475" y="24406"/>
                </a:lnTo>
                <a:lnTo>
                  <a:pt x="25774" y="35582"/>
                </a:lnTo>
                <a:lnTo>
                  <a:pt x="33301" y="35582"/>
                </a:lnTo>
                <a:lnTo>
                  <a:pt x="20072" y="16650"/>
                </a:lnTo>
                <a:lnTo>
                  <a:pt x="323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13510" y="1531772"/>
            <a:ext cx="85090" cy="50800"/>
          </a:xfrm>
          <a:custGeom>
            <a:avLst/>
            <a:gdLst/>
            <a:ahLst/>
            <a:cxnLst/>
            <a:rect l="l" t="t" r="r" b="b"/>
            <a:pathLst>
              <a:path w="85090" h="50800">
                <a:moveTo>
                  <a:pt x="18021" y="0"/>
                </a:moveTo>
                <a:lnTo>
                  <a:pt x="14147" y="0"/>
                </a:lnTo>
                <a:lnTo>
                  <a:pt x="13004" y="2286"/>
                </a:lnTo>
                <a:lnTo>
                  <a:pt x="11404" y="4330"/>
                </a:lnTo>
                <a:lnTo>
                  <a:pt x="8902" y="6616"/>
                </a:lnTo>
                <a:lnTo>
                  <a:pt x="6159" y="8902"/>
                </a:lnTo>
                <a:lnTo>
                  <a:pt x="3416" y="10718"/>
                </a:lnTo>
                <a:lnTo>
                  <a:pt x="0" y="12319"/>
                </a:lnTo>
                <a:lnTo>
                  <a:pt x="0" y="18249"/>
                </a:lnTo>
                <a:lnTo>
                  <a:pt x="12090" y="10947"/>
                </a:lnTo>
                <a:lnTo>
                  <a:pt x="12090" y="49276"/>
                </a:lnTo>
                <a:lnTo>
                  <a:pt x="18021" y="49276"/>
                </a:lnTo>
                <a:lnTo>
                  <a:pt x="18021" y="0"/>
                </a:lnTo>
                <a:close/>
              </a:path>
              <a:path w="85090" h="50800">
                <a:moveTo>
                  <a:pt x="43789" y="42430"/>
                </a:moveTo>
                <a:lnTo>
                  <a:pt x="36957" y="42430"/>
                </a:lnTo>
                <a:lnTo>
                  <a:pt x="36957" y="49276"/>
                </a:lnTo>
                <a:lnTo>
                  <a:pt x="43789" y="49276"/>
                </a:lnTo>
                <a:lnTo>
                  <a:pt x="43789" y="42430"/>
                </a:lnTo>
                <a:close/>
              </a:path>
              <a:path w="85090" h="50800">
                <a:moveTo>
                  <a:pt x="84620" y="31026"/>
                </a:moveTo>
                <a:lnTo>
                  <a:pt x="82918" y="11176"/>
                </a:lnTo>
                <a:lnTo>
                  <a:pt x="82804" y="10718"/>
                </a:lnTo>
                <a:lnTo>
                  <a:pt x="81661" y="8216"/>
                </a:lnTo>
                <a:lnTo>
                  <a:pt x="80645" y="6388"/>
                </a:lnTo>
                <a:lnTo>
                  <a:pt x="80518" y="6159"/>
                </a:lnTo>
                <a:lnTo>
                  <a:pt x="79667" y="5016"/>
                </a:lnTo>
                <a:lnTo>
                  <a:pt x="79146" y="4330"/>
                </a:lnTo>
                <a:lnTo>
                  <a:pt x="78460" y="3644"/>
                </a:lnTo>
                <a:lnTo>
                  <a:pt x="78460" y="17106"/>
                </a:lnTo>
                <a:lnTo>
                  <a:pt x="78460" y="33299"/>
                </a:lnTo>
                <a:lnTo>
                  <a:pt x="77330" y="38544"/>
                </a:lnTo>
                <a:lnTo>
                  <a:pt x="73672" y="44018"/>
                </a:lnTo>
                <a:lnTo>
                  <a:pt x="71399" y="45161"/>
                </a:lnTo>
                <a:lnTo>
                  <a:pt x="65697" y="45161"/>
                </a:lnTo>
                <a:lnTo>
                  <a:pt x="63411" y="44018"/>
                </a:lnTo>
                <a:lnTo>
                  <a:pt x="59766" y="38544"/>
                </a:lnTo>
                <a:lnTo>
                  <a:pt x="58623" y="33299"/>
                </a:lnTo>
                <a:lnTo>
                  <a:pt x="58623" y="17106"/>
                </a:lnTo>
                <a:lnTo>
                  <a:pt x="59766" y="11633"/>
                </a:lnTo>
                <a:lnTo>
                  <a:pt x="61810" y="8674"/>
                </a:lnTo>
                <a:lnTo>
                  <a:pt x="63411" y="6159"/>
                </a:lnTo>
                <a:lnTo>
                  <a:pt x="65697" y="5016"/>
                </a:lnTo>
                <a:lnTo>
                  <a:pt x="71399" y="5016"/>
                </a:lnTo>
                <a:lnTo>
                  <a:pt x="73672" y="6388"/>
                </a:lnTo>
                <a:lnTo>
                  <a:pt x="75501" y="9131"/>
                </a:lnTo>
                <a:lnTo>
                  <a:pt x="77330" y="11633"/>
                </a:lnTo>
                <a:lnTo>
                  <a:pt x="78460" y="17106"/>
                </a:lnTo>
                <a:lnTo>
                  <a:pt x="78460" y="3644"/>
                </a:lnTo>
                <a:lnTo>
                  <a:pt x="77558" y="2743"/>
                </a:lnTo>
                <a:lnTo>
                  <a:pt x="75501" y="1600"/>
                </a:lnTo>
                <a:lnTo>
                  <a:pt x="73444" y="685"/>
                </a:lnTo>
                <a:lnTo>
                  <a:pt x="71170" y="0"/>
                </a:lnTo>
                <a:lnTo>
                  <a:pt x="65011" y="0"/>
                </a:lnTo>
                <a:lnTo>
                  <a:pt x="62039" y="1143"/>
                </a:lnTo>
                <a:lnTo>
                  <a:pt x="59766" y="2971"/>
                </a:lnTo>
                <a:lnTo>
                  <a:pt x="57251" y="4787"/>
                </a:lnTo>
                <a:lnTo>
                  <a:pt x="55422" y="7531"/>
                </a:lnTo>
                <a:lnTo>
                  <a:pt x="54292" y="11176"/>
                </a:lnTo>
                <a:lnTo>
                  <a:pt x="53149" y="14605"/>
                </a:lnTo>
                <a:lnTo>
                  <a:pt x="52463" y="19392"/>
                </a:lnTo>
                <a:lnTo>
                  <a:pt x="52463" y="34442"/>
                </a:lnTo>
                <a:lnTo>
                  <a:pt x="54063" y="41059"/>
                </a:lnTo>
                <a:lnTo>
                  <a:pt x="57480" y="45161"/>
                </a:lnTo>
                <a:lnTo>
                  <a:pt x="59994" y="48590"/>
                </a:lnTo>
                <a:lnTo>
                  <a:pt x="63868" y="50177"/>
                </a:lnTo>
                <a:lnTo>
                  <a:pt x="72072" y="50177"/>
                </a:lnTo>
                <a:lnTo>
                  <a:pt x="75044" y="49276"/>
                </a:lnTo>
                <a:lnTo>
                  <a:pt x="77558" y="47218"/>
                </a:lnTo>
                <a:lnTo>
                  <a:pt x="79832" y="45389"/>
                </a:lnTo>
                <a:lnTo>
                  <a:pt x="79984" y="45161"/>
                </a:lnTo>
                <a:lnTo>
                  <a:pt x="81661" y="42659"/>
                </a:lnTo>
                <a:lnTo>
                  <a:pt x="82804" y="39001"/>
                </a:lnTo>
                <a:lnTo>
                  <a:pt x="83934" y="35585"/>
                </a:lnTo>
                <a:lnTo>
                  <a:pt x="84620" y="31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2417815" y="2376400"/>
            <a:ext cx="170180" cy="53975"/>
            <a:chOff x="2417815" y="2376400"/>
            <a:chExt cx="170180" cy="53975"/>
          </a:xfrm>
        </p:grpSpPr>
        <p:sp>
          <p:nvSpPr>
            <p:cNvPr id="16" name="object 16"/>
            <p:cNvSpPr/>
            <p:nvPr/>
          </p:nvSpPr>
          <p:spPr>
            <a:xfrm>
              <a:off x="2417815" y="2403087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19">
                  <a:moveTo>
                    <a:pt x="0" y="0"/>
                  </a:moveTo>
                  <a:lnTo>
                    <a:pt x="96483" y="0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07685" y="2376400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602"/>
                  </a:lnTo>
                  <a:lnTo>
                    <a:pt x="80289" y="26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5844" y="2624326"/>
            <a:ext cx="31965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What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crisp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value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fuzzy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set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in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this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case?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MoM</a:t>
            </a:r>
            <a:r>
              <a:rPr spc="65" dirty="0"/>
              <a:t> </a:t>
            </a:r>
            <a:r>
              <a:rPr dirty="0"/>
              <a:t>:</a:t>
            </a:r>
            <a:r>
              <a:rPr spc="70" dirty="0"/>
              <a:t> </a:t>
            </a:r>
            <a:r>
              <a:rPr dirty="0"/>
              <a:t>Example</a:t>
            </a:r>
            <a:r>
              <a:rPr spc="70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03617"/>
            <a:ext cx="4053204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What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MoM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 case?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88921" y="911857"/>
            <a:ext cx="1769110" cy="1056640"/>
            <a:chOff x="1588921" y="911857"/>
            <a:chExt cx="1769110" cy="1056640"/>
          </a:xfrm>
        </p:grpSpPr>
        <p:sp>
          <p:nvSpPr>
            <p:cNvPr id="5" name="object 5"/>
            <p:cNvSpPr/>
            <p:nvPr/>
          </p:nvSpPr>
          <p:spPr>
            <a:xfrm>
              <a:off x="1615608" y="985304"/>
              <a:ext cx="0" cy="882650"/>
            </a:xfrm>
            <a:custGeom>
              <a:avLst/>
              <a:gdLst/>
              <a:ahLst/>
              <a:cxnLst/>
              <a:rect l="l" t="t" r="r" b="b"/>
              <a:pathLst>
                <a:path h="882650">
                  <a:moveTo>
                    <a:pt x="0" y="0"/>
                  </a:moveTo>
                  <a:lnTo>
                    <a:pt x="0" y="882496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88921" y="911857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687" y="0"/>
                  </a:moveTo>
                  <a:lnTo>
                    <a:pt x="0" y="80061"/>
                  </a:lnTo>
                  <a:lnTo>
                    <a:pt x="53602" y="80061"/>
                  </a:lnTo>
                  <a:lnTo>
                    <a:pt x="266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15608" y="1865747"/>
              <a:ext cx="1668780" cy="0"/>
            </a:xfrm>
            <a:custGeom>
              <a:avLst/>
              <a:gdLst/>
              <a:ahLst/>
              <a:cxnLst/>
              <a:rect l="l" t="t" r="r" b="b"/>
              <a:pathLst>
                <a:path w="1668779">
                  <a:moveTo>
                    <a:pt x="0" y="0"/>
                  </a:moveTo>
                  <a:lnTo>
                    <a:pt x="1668509" y="0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7274" y="1839060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374"/>
                  </a:lnTo>
                  <a:lnTo>
                    <a:pt x="80289" y="26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5608" y="1460652"/>
              <a:ext cx="243204" cy="405130"/>
            </a:xfrm>
            <a:custGeom>
              <a:avLst/>
              <a:gdLst/>
              <a:ahLst/>
              <a:cxnLst/>
              <a:rect l="l" t="t" r="r" b="b"/>
              <a:pathLst>
                <a:path w="243205" h="405130">
                  <a:moveTo>
                    <a:pt x="0" y="405095"/>
                  </a:moveTo>
                  <a:lnTo>
                    <a:pt x="243148" y="0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57960" y="1930982"/>
              <a:ext cx="33020" cy="37465"/>
            </a:xfrm>
            <a:custGeom>
              <a:avLst/>
              <a:gdLst/>
              <a:ahLst/>
              <a:cxnLst/>
              <a:rect l="l" t="t" r="r" b="b"/>
              <a:pathLst>
                <a:path w="33019" h="37464">
                  <a:moveTo>
                    <a:pt x="29538" y="5018"/>
                  </a:moveTo>
                  <a:lnTo>
                    <a:pt x="19159" y="5018"/>
                  </a:lnTo>
                  <a:lnTo>
                    <a:pt x="21440" y="5702"/>
                  </a:lnTo>
                  <a:lnTo>
                    <a:pt x="23037" y="7070"/>
                  </a:lnTo>
                  <a:lnTo>
                    <a:pt x="24177" y="7983"/>
                  </a:lnTo>
                  <a:lnTo>
                    <a:pt x="24292" y="8439"/>
                  </a:lnTo>
                  <a:lnTo>
                    <a:pt x="24406" y="8895"/>
                  </a:lnTo>
                  <a:lnTo>
                    <a:pt x="24520" y="9351"/>
                  </a:lnTo>
                  <a:lnTo>
                    <a:pt x="11632" y="16194"/>
                  </a:lnTo>
                  <a:lnTo>
                    <a:pt x="9808" y="16422"/>
                  </a:lnTo>
                  <a:lnTo>
                    <a:pt x="8667" y="16878"/>
                  </a:lnTo>
                  <a:lnTo>
                    <a:pt x="5474" y="17791"/>
                  </a:lnTo>
                  <a:lnTo>
                    <a:pt x="4333" y="18703"/>
                  </a:lnTo>
                  <a:lnTo>
                    <a:pt x="2965" y="19616"/>
                  </a:lnTo>
                  <a:lnTo>
                    <a:pt x="2052" y="20756"/>
                  </a:lnTo>
                  <a:lnTo>
                    <a:pt x="1140" y="22125"/>
                  </a:lnTo>
                  <a:lnTo>
                    <a:pt x="553" y="23493"/>
                  </a:lnTo>
                  <a:lnTo>
                    <a:pt x="456" y="23721"/>
                  </a:lnTo>
                  <a:lnTo>
                    <a:pt x="0" y="25318"/>
                  </a:lnTo>
                  <a:lnTo>
                    <a:pt x="0" y="29880"/>
                  </a:lnTo>
                  <a:lnTo>
                    <a:pt x="746" y="31933"/>
                  </a:lnTo>
                  <a:lnTo>
                    <a:pt x="829" y="32161"/>
                  </a:lnTo>
                  <a:lnTo>
                    <a:pt x="912" y="32389"/>
                  </a:lnTo>
                  <a:lnTo>
                    <a:pt x="3193" y="34214"/>
                  </a:lnTo>
                  <a:lnTo>
                    <a:pt x="5246" y="36266"/>
                  </a:lnTo>
                  <a:lnTo>
                    <a:pt x="8211" y="37179"/>
                  </a:lnTo>
                  <a:lnTo>
                    <a:pt x="14598" y="37179"/>
                  </a:lnTo>
                  <a:lnTo>
                    <a:pt x="24811" y="32389"/>
                  </a:lnTo>
                  <a:lnTo>
                    <a:pt x="11176" y="32389"/>
                  </a:lnTo>
                  <a:lnTo>
                    <a:pt x="9351" y="31933"/>
                  </a:lnTo>
                  <a:lnTo>
                    <a:pt x="8211" y="30792"/>
                  </a:lnTo>
                  <a:lnTo>
                    <a:pt x="7070" y="29880"/>
                  </a:lnTo>
                  <a:lnTo>
                    <a:pt x="6386" y="28511"/>
                  </a:lnTo>
                  <a:lnTo>
                    <a:pt x="6500" y="25318"/>
                  </a:lnTo>
                  <a:lnTo>
                    <a:pt x="6614" y="24862"/>
                  </a:lnTo>
                  <a:lnTo>
                    <a:pt x="7299" y="23949"/>
                  </a:lnTo>
                  <a:lnTo>
                    <a:pt x="7755" y="23037"/>
                  </a:lnTo>
                  <a:lnTo>
                    <a:pt x="8667" y="22353"/>
                  </a:lnTo>
                  <a:lnTo>
                    <a:pt x="9579" y="22125"/>
                  </a:lnTo>
                  <a:lnTo>
                    <a:pt x="10720" y="21668"/>
                  </a:lnTo>
                  <a:lnTo>
                    <a:pt x="12317" y="21212"/>
                  </a:lnTo>
                  <a:lnTo>
                    <a:pt x="14826" y="20756"/>
                  </a:lnTo>
                  <a:lnTo>
                    <a:pt x="19159" y="20072"/>
                  </a:lnTo>
                  <a:lnTo>
                    <a:pt x="22581" y="19388"/>
                  </a:lnTo>
                  <a:lnTo>
                    <a:pt x="24634" y="18475"/>
                  </a:lnTo>
                  <a:lnTo>
                    <a:pt x="30792" y="18475"/>
                  </a:lnTo>
                  <a:lnTo>
                    <a:pt x="30678" y="8439"/>
                  </a:lnTo>
                  <a:lnTo>
                    <a:pt x="30165" y="6386"/>
                  </a:lnTo>
                  <a:lnTo>
                    <a:pt x="30108" y="6158"/>
                  </a:lnTo>
                  <a:lnTo>
                    <a:pt x="29538" y="5018"/>
                  </a:lnTo>
                  <a:close/>
                </a:path>
                <a:path w="33019" h="37464">
                  <a:moveTo>
                    <a:pt x="31216" y="31933"/>
                  </a:moveTo>
                  <a:lnTo>
                    <a:pt x="25318" y="31933"/>
                  </a:lnTo>
                  <a:lnTo>
                    <a:pt x="25394" y="33986"/>
                  </a:lnTo>
                  <a:lnTo>
                    <a:pt x="25774" y="35126"/>
                  </a:lnTo>
                  <a:lnTo>
                    <a:pt x="26458" y="36266"/>
                  </a:lnTo>
                  <a:lnTo>
                    <a:pt x="32617" y="36266"/>
                  </a:lnTo>
                  <a:lnTo>
                    <a:pt x="31933" y="35126"/>
                  </a:lnTo>
                  <a:lnTo>
                    <a:pt x="31672" y="34214"/>
                  </a:lnTo>
                  <a:lnTo>
                    <a:pt x="31607" y="33986"/>
                  </a:lnTo>
                  <a:lnTo>
                    <a:pt x="31542" y="33757"/>
                  </a:lnTo>
                  <a:lnTo>
                    <a:pt x="31477" y="33529"/>
                  </a:lnTo>
                  <a:lnTo>
                    <a:pt x="31286" y="32389"/>
                  </a:lnTo>
                  <a:lnTo>
                    <a:pt x="31216" y="31933"/>
                  </a:lnTo>
                  <a:close/>
                </a:path>
                <a:path w="33019" h="37464">
                  <a:moveTo>
                    <a:pt x="30792" y="18475"/>
                  </a:moveTo>
                  <a:lnTo>
                    <a:pt x="24634" y="18475"/>
                  </a:lnTo>
                  <a:lnTo>
                    <a:pt x="24577" y="23949"/>
                  </a:lnTo>
                  <a:lnTo>
                    <a:pt x="24463" y="24862"/>
                  </a:lnTo>
                  <a:lnTo>
                    <a:pt x="15966" y="32389"/>
                  </a:lnTo>
                  <a:lnTo>
                    <a:pt x="24811" y="32389"/>
                  </a:lnTo>
                  <a:lnTo>
                    <a:pt x="25318" y="31933"/>
                  </a:lnTo>
                  <a:lnTo>
                    <a:pt x="31216" y="31933"/>
                  </a:lnTo>
                  <a:lnTo>
                    <a:pt x="31085" y="31020"/>
                  </a:lnTo>
                  <a:lnTo>
                    <a:pt x="30975" y="29880"/>
                  </a:lnTo>
                  <a:lnTo>
                    <a:pt x="30883" y="28511"/>
                  </a:lnTo>
                  <a:lnTo>
                    <a:pt x="30792" y="18475"/>
                  </a:lnTo>
                  <a:close/>
                </a:path>
                <a:path w="33019" h="37464">
                  <a:moveTo>
                    <a:pt x="20072" y="0"/>
                  </a:moveTo>
                  <a:lnTo>
                    <a:pt x="13913" y="0"/>
                  </a:lnTo>
                  <a:lnTo>
                    <a:pt x="11404" y="456"/>
                  </a:lnTo>
                  <a:lnTo>
                    <a:pt x="8895" y="1368"/>
                  </a:lnTo>
                  <a:lnTo>
                    <a:pt x="6614" y="2052"/>
                  </a:lnTo>
                  <a:lnTo>
                    <a:pt x="4789" y="3193"/>
                  </a:lnTo>
                  <a:lnTo>
                    <a:pt x="2509" y="6386"/>
                  </a:lnTo>
                  <a:lnTo>
                    <a:pt x="1596" y="8439"/>
                  </a:lnTo>
                  <a:lnTo>
                    <a:pt x="912" y="10948"/>
                  </a:lnTo>
                  <a:lnTo>
                    <a:pt x="6842" y="11860"/>
                  </a:lnTo>
                  <a:lnTo>
                    <a:pt x="7402" y="9808"/>
                  </a:lnTo>
                  <a:lnTo>
                    <a:pt x="7527" y="9351"/>
                  </a:lnTo>
                  <a:lnTo>
                    <a:pt x="8439" y="7527"/>
                  </a:lnTo>
                  <a:lnTo>
                    <a:pt x="9808" y="6386"/>
                  </a:lnTo>
                  <a:lnTo>
                    <a:pt x="11176" y="5474"/>
                  </a:lnTo>
                  <a:lnTo>
                    <a:pt x="13229" y="5018"/>
                  </a:lnTo>
                  <a:lnTo>
                    <a:pt x="29538" y="5018"/>
                  </a:lnTo>
                  <a:lnTo>
                    <a:pt x="29424" y="4789"/>
                  </a:lnTo>
                  <a:lnTo>
                    <a:pt x="28739" y="3877"/>
                  </a:lnTo>
                  <a:lnTo>
                    <a:pt x="27827" y="2737"/>
                  </a:lnTo>
                  <a:lnTo>
                    <a:pt x="26230" y="1824"/>
                  </a:lnTo>
                  <a:lnTo>
                    <a:pt x="22581" y="456"/>
                  </a:lnTo>
                  <a:lnTo>
                    <a:pt x="200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58756" y="1217504"/>
              <a:ext cx="1329055" cy="648335"/>
            </a:xfrm>
            <a:custGeom>
              <a:avLst/>
              <a:gdLst/>
              <a:ahLst/>
              <a:cxnLst/>
              <a:rect l="l" t="t" r="r" b="b"/>
              <a:pathLst>
                <a:path w="1329055" h="648335">
                  <a:moveTo>
                    <a:pt x="0" y="243148"/>
                  </a:moveTo>
                  <a:lnTo>
                    <a:pt x="372705" y="243148"/>
                  </a:lnTo>
                  <a:lnTo>
                    <a:pt x="615854" y="0"/>
                  </a:lnTo>
                  <a:lnTo>
                    <a:pt x="891164" y="0"/>
                  </a:lnTo>
                  <a:lnTo>
                    <a:pt x="1053339" y="486296"/>
                  </a:lnTo>
                  <a:lnTo>
                    <a:pt x="1215286" y="486296"/>
                  </a:lnTo>
                  <a:lnTo>
                    <a:pt x="1328648" y="648243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74611" y="1217504"/>
              <a:ext cx="0" cy="648335"/>
            </a:xfrm>
            <a:custGeom>
              <a:avLst/>
              <a:gdLst/>
              <a:ahLst/>
              <a:cxnLst/>
              <a:rect l="l" t="t" r="r" b="b"/>
              <a:pathLst>
                <a:path h="648335">
                  <a:moveTo>
                    <a:pt x="0" y="0"/>
                  </a:moveTo>
                  <a:lnTo>
                    <a:pt x="0" y="648243"/>
                  </a:lnTo>
                </a:path>
              </a:pathLst>
            </a:custGeom>
            <a:ln w="1234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49921" y="1217504"/>
              <a:ext cx="0" cy="648335"/>
            </a:xfrm>
            <a:custGeom>
              <a:avLst/>
              <a:gdLst/>
              <a:ahLst/>
              <a:cxnLst/>
              <a:rect l="l" t="t" r="r" b="b"/>
              <a:pathLst>
                <a:path h="648335">
                  <a:moveTo>
                    <a:pt x="0" y="0"/>
                  </a:moveTo>
                  <a:lnTo>
                    <a:pt x="0" y="648243"/>
                  </a:lnTo>
                </a:path>
              </a:pathLst>
            </a:custGeom>
            <a:ln w="1234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35323" y="1918209"/>
              <a:ext cx="31115" cy="50165"/>
            </a:xfrm>
            <a:custGeom>
              <a:avLst/>
              <a:gdLst/>
              <a:ahLst/>
              <a:cxnLst/>
              <a:rect l="l" t="t" r="r" b="b"/>
              <a:pathLst>
                <a:path w="31114" h="50164">
                  <a:moveTo>
                    <a:pt x="11502" y="44706"/>
                  </a:moveTo>
                  <a:lnTo>
                    <a:pt x="5702" y="44706"/>
                  </a:lnTo>
                  <a:lnTo>
                    <a:pt x="7983" y="48127"/>
                  </a:lnTo>
                  <a:lnTo>
                    <a:pt x="11404" y="49952"/>
                  </a:lnTo>
                  <a:lnTo>
                    <a:pt x="19844" y="49952"/>
                  </a:lnTo>
                  <a:lnTo>
                    <a:pt x="23493" y="48355"/>
                  </a:lnTo>
                  <a:lnTo>
                    <a:pt x="26458" y="44934"/>
                  </a:lnTo>
                  <a:lnTo>
                    <a:pt x="11860" y="44934"/>
                  </a:lnTo>
                  <a:lnTo>
                    <a:pt x="11502" y="44706"/>
                  </a:lnTo>
                  <a:close/>
                </a:path>
                <a:path w="31114" h="50164">
                  <a:moveTo>
                    <a:pt x="6158" y="0"/>
                  </a:moveTo>
                  <a:lnTo>
                    <a:pt x="0" y="0"/>
                  </a:lnTo>
                  <a:lnTo>
                    <a:pt x="0" y="49040"/>
                  </a:lnTo>
                  <a:lnTo>
                    <a:pt x="5702" y="49040"/>
                  </a:lnTo>
                  <a:lnTo>
                    <a:pt x="5702" y="44706"/>
                  </a:lnTo>
                  <a:lnTo>
                    <a:pt x="11502" y="44706"/>
                  </a:lnTo>
                  <a:lnTo>
                    <a:pt x="5702" y="26687"/>
                  </a:lnTo>
                  <a:lnTo>
                    <a:pt x="6614" y="23493"/>
                  </a:lnTo>
                  <a:lnTo>
                    <a:pt x="8439" y="21212"/>
                  </a:lnTo>
                  <a:lnTo>
                    <a:pt x="10492" y="18931"/>
                  </a:lnTo>
                  <a:lnTo>
                    <a:pt x="12773" y="17791"/>
                  </a:lnTo>
                  <a:lnTo>
                    <a:pt x="26915" y="17791"/>
                  </a:lnTo>
                  <a:lnTo>
                    <a:pt x="26719" y="17563"/>
                  </a:lnTo>
                  <a:lnTo>
                    <a:pt x="6158" y="17563"/>
                  </a:lnTo>
                  <a:lnTo>
                    <a:pt x="6158" y="0"/>
                  </a:lnTo>
                  <a:close/>
                </a:path>
                <a:path w="31114" h="50164">
                  <a:moveTo>
                    <a:pt x="26915" y="17791"/>
                  </a:moveTo>
                  <a:lnTo>
                    <a:pt x="18019" y="17791"/>
                  </a:lnTo>
                  <a:lnTo>
                    <a:pt x="20072" y="18931"/>
                  </a:lnTo>
                  <a:lnTo>
                    <a:pt x="23949" y="23265"/>
                  </a:lnTo>
                  <a:lnTo>
                    <a:pt x="24862" y="26687"/>
                  </a:lnTo>
                  <a:lnTo>
                    <a:pt x="24862" y="35810"/>
                  </a:lnTo>
                  <a:lnTo>
                    <a:pt x="23721" y="39232"/>
                  </a:lnTo>
                  <a:lnTo>
                    <a:pt x="21897" y="41513"/>
                  </a:lnTo>
                  <a:lnTo>
                    <a:pt x="19844" y="43794"/>
                  </a:lnTo>
                  <a:lnTo>
                    <a:pt x="17791" y="44934"/>
                  </a:lnTo>
                  <a:lnTo>
                    <a:pt x="26458" y="44934"/>
                  </a:lnTo>
                  <a:lnTo>
                    <a:pt x="29424" y="41741"/>
                  </a:lnTo>
                  <a:lnTo>
                    <a:pt x="31020" y="36951"/>
                  </a:lnTo>
                  <a:lnTo>
                    <a:pt x="31020" y="28283"/>
                  </a:lnTo>
                  <a:lnTo>
                    <a:pt x="30564" y="25774"/>
                  </a:lnTo>
                  <a:lnTo>
                    <a:pt x="29880" y="23493"/>
                  </a:lnTo>
                  <a:lnTo>
                    <a:pt x="29196" y="21440"/>
                  </a:lnTo>
                  <a:lnTo>
                    <a:pt x="28055" y="19388"/>
                  </a:lnTo>
                  <a:lnTo>
                    <a:pt x="26915" y="17791"/>
                  </a:lnTo>
                  <a:close/>
                </a:path>
                <a:path w="31114" h="50164">
                  <a:moveTo>
                    <a:pt x="18019" y="12773"/>
                  </a:moveTo>
                  <a:lnTo>
                    <a:pt x="11860" y="12773"/>
                  </a:lnTo>
                  <a:lnTo>
                    <a:pt x="8667" y="14369"/>
                  </a:lnTo>
                  <a:lnTo>
                    <a:pt x="6158" y="17563"/>
                  </a:lnTo>
                  <a:lnTo>
                    <a:pt x="26719" y="17563"/>
                  </a:lnTo>
                  <a:lnTo>
                    <a:pt x="18019" y="127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80207" y="1338917"/>
            <a:ext cx="167640" cy="161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00" spc="-25" dirty="0">
                <a:latin typeface="Symbol"/>
                <a:cs typeface="Symbol"/>
              </a:rPr>
              <a:t></a:t>
            </a:r>
            <a:r>
              <a:rPr sz="675" i="1" spc="-37" baseline="-24691" dirty="0">
                <a:latin typeface="Times New Roman"/>
                <a:cs typeface="Times New Roman"/>
              </a:rPr>
              <a:t>c</a:t>
            </a:r>
            <a:endParaRPr sz="675" baseline="-2469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82706" y="1966337"/>
            <a:ext cx="33655" cy="35560"/>
          </a:xfrm>
          <a:custGeom>
            <a:avLst/>
            <a:gdLst/>
            <a:ahLst/>
            <a:cxnLst/>
            <a:rect l="l" t="t" r="r" b="b"/>
            <a:pathLst>
              <a:path w="33655" h="35560">
                <a:moveTo>
                  <a:pt x="32389" y="0"/>
                </a:moveTo>
                <a:lnTo>
                  <a:pt x="25090" y="0"/>
                </a:lnTo>
                <a:lnTo>
                  <a:pt x="19159" y="8211"/>
                </a:lnTo>
                <a:lnTo>
                  <a:pt x="18247" y="9351"/>
                </a:lnTo>
                <a:lnTo>
                  <a:pt x="17335" y="10720"/>
                </a:lnTo>
                <a:lnTo>
                  <a:pt x="16422" y="12317"/>
                </a:lnTo>
                <a:lnTo>
                  <a:pt x="14826" y="9808"/>
                </a:lnTo>
                <a:lnTo>
                  <a:pt x="13913" y="8211"/>
                </a:lnTo>
                <a:lnTo>
                  <a:pt x="8439" y="0"/>
                </a:lnTo>
                <a:lnTo>
                  <a:pt x="912" y="0"/>
                </a:lnTo>
                <a:lnTo>
                  <a:pt x="13001" y="16878"/>
                </a:lnTo>
                <a:lnTo>
                  <a:pt x="0" y="35354"/>
                </a:lnTo>
                <a:lnTo>
                  <a:pt x="7299" y="35354"/>
                </a:lnTo>
                <a:lnTo>
                  <a:pt x="16650" y="21440"/>
                </a:lnTo>
                <a:lnTo>
                  <a:pt x="18475" y="24406"/>
                </a:lnTo>
                <a:lnTo>
                  <a:pt x="25774" y="35354"/>
                </a:lnTo>
                <a:lnTo>
                  <a:pt x="33301" y="35354"/>
                </a:lnTo>
                <a:lnTo>
                  <a:pt x="20072" y="16650"/>
                </a:lnTo>
                <a:lnTo>
                  <a:pt x="323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980331" y="1954476"/>
            <a:ext cx="170180" cy="53975"/>
            <a:chOff x="1980331" y="1954476"/>
            <a:chExt cx="170180" cy="53975"/>
          </a:xfrm>
        </p:grpSpPr>
        <p:sp>
          <p:nvSpPr>
            <p:cNvPr id="18" name="object 18"/>
            <p:cNvSpPr/>
            <p:nvPr/>
          </p:nvSpPr>
          <p:spPr>
            <a:xfrm>
              <a:off x="1980331" y="1981163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19">
                  <a:moveTo>
                    <a:pt x="0" y="0"/>
                  </a:moveTo>
                  <a:lnTo>
                    <a:pt x="96483" y="0"/>
                  </a:lnTo>
                </a:path>
              </a:pathLst>
            </a:custGeom>
            <a:ln w="12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70200" y="1954476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602"/>
                  </a:lnTo>
                  <a:lnTo>
                    <a:pt x="80289" y="26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878201"/>
            <a:ext cx="76809" cy="7680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3088233"/>
            <a:ext cx="76809" cy="7680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13144" y="2150083"/>
            <a:ext cx="3580765" cy="1057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11985">
              <a:lnSpc>
                <a:spcPts val="1195"/>
              </a:lnSpc>
              <a:spcBef>
                <a:spcPts val="90"/>
              </a:spcBef>
            </a:pPr>
            <a:r>
              <a:rPr sz="1650" i="1" spc="-15" baseline="-20202" dirty="0">
                <a:latin typeface="Arial"/>
                <a:cs typeface="Arial"/>
              </a:rPr>
              <a:t>x</a:t>
            </a:r>
            <a:r>
              <a:rPr sz="1650" i="1" spc="-307" baseline="-20202" dirty="0">
                <a:latin typeface="Arial"/>
                <a:cs typeface="Arial"/>
              </a:rPr>
              <a:t> </a:t>
            </a:r>
            <a:r>
              <a:rPr sz="800" dirty="0">
                <a:latin typeface="Cambria"/>
                <a:cs typeface="Cambria"/>
              </a:rPr>
              <a:t>∗</a:t>
            </a:r>
            <a:r>
              <a:rPr sz="800" spc="175" dirty="0">
                <a:latin typeface="Cambria"/>
                <a:cs typeface="Cambria"/>
              </a:rPr>
              <a:t> </a:t>
            </a:r>
            <a:r>
              <a:rPr sz="1650" baseline="-20202" dirty="0">
                <a:latin typeface="Lucida Sans Unicode"/>
                <a:cs typeface="Lucida Sans Unicode"/>
              </a:rPr>
              <a:t>=</a:t>
            </a:r>
            <a:r>
              <a:rPr sz="1650" spc="112" baseline="-20202" dirty="0">
                <a:latin typeface="Lucida Sans Unicode"/>
                <a:cs typeface="Lucida Sans Unicode"/>
              </a:rPr>
              <a:t> </a:t>
            </a:r>
            <a:r>
              <a:rPr sz="1200" i="1" u="sng" spc="-37" baseline="3472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1200" u="sng" spc="-37" baseline="3472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+</a:t>
            </a:r>
            <a:r>
              <a:rPr sz="1200" i="1" u="sng" spc="-37" baseline="3472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endParaRPr sz="1200" baseline="3472">
              <a:latin typeface="Arial"/>
              <a:cs typeface="Arial"/>
            </a:endParaRPr>
          </a:p>
          <a:p>
            <a:pPr marL="1127760" algn="ctr">
              <a:lnSpc>
                <a:spcPts val="835"/>
              </a:lnSpc>
            </a:pPr>
            <a:r>
              <a:rPr sz="800" spc="-50" dirty="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800">
              <a:latin typeface="Arial MT"/>
              <a:cs typeface="Arial MT"/>
            </a:endParaRPr>
          </a:p>
          <a:p>
            <a:pPr marL="25400">
              <a:lnSpc>
                <a:spcPct val="100000"/>
              </a:lnSpc>
            </a:pPr>
            <a:r>
              <a:rPr sz="1100" b="1" spc="-10" dirty="0">
                <a:latin typeface="Arial"/>
                <a:cs typeface="Arial"/>
              </a:rPr>
              <a:t>Note:</a:t>
            </a:r>
            <a:endParaRPr sz="1100">
              <a:latin typeface="Arial"/>
              <a:cs typeface="Arial"/>
            </a:endParaRPr>
          </a:p>
          <a:p>
            <a:pPr marL="302260" marR="17780">
              <a:lnSpc>
                <a:spcPct val="125299"/>
              </a:lnSpc>
            </a:pPr>
            <a:r>
              <a:rPr sz="1100" dirty="0">
                <a:latin typeface="Arial MT"/>
                <a:cs typeface="Arial MT"/>
              </a:rPr>
              <a:t>Thus,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also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synonymous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middle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maxima</a:t>
            </a:r>
            <a:r>
              <a:rPr sz="1100" spc="-10" dirty="0">
                <a:latin typeface="Arial MT"/>
                <a:cs typeface="Arial MT"/>
              </a:rPr>
              <a:t>. </a:t>
            </a:r>
            <a:r>
              <a:rPr sz="1100" dirty="0">
                <a:latin typeface="Arial MT"/>
                <a:cs typeface="Arial MT"/>
              </a:rPr>
              <a:t>MoM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also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general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Height</a:t>
            </a:r>
            <a:r>
              <a:rPr sz="1100" spc="-1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30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32" y="1161185"/>
            <a:ext cx="3886835" cy="71564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608330" marR="5080" indent="-596265">
              <a:lnSpc>
                <a:spcPts val="2460"/>
              </a:lnSpc>
              <a:spcBef>
                <a:spcPts val="610"/>
              </a:spcBef>
            </a:pPr>
            <a:r>
              <a:rPr sz="2450" dirty="0">
                <a:solidFill>
                  <a:srgbClr val="00AEEF"/>
                </a:solidFill>
              </a:rPr>
              <a:t>Defuzzification</a:t>
            </a:r>
            <a:r>
              <a:rPr sz="2450" spc="170" dirty="0">
                <a:solidFill>
                  <a:srgbClr val="00AEEF"/>
                </a:solidFill>
              </a:rPr>
              <a:t> </a:t>
            </a:r>
            <a:r>
              <a:rPr sz="2450" spc="-10" dirty="0">
                <a:solidFill>
                  <a:srgbClr val="00AEEF"/>
                </a:solidFill>
              </a:rPr>
              <a:t>Technique </a:t>
            </a:r>
            <a:r>
              <a:rPr sz="2450" dirty="0">
                <a:solidFill>
                  <a:srgbClr val="FF0000"/>
                </a:solidFill>
              </a:rPr>
              <a:t>Centroid</a:t>
            </a:r>
            <a:r>
              <a:rPr sz="2450" spc="55" dirty="0">
                <a:solidFill>
                  <a:srgbClr val="FF0000"/>
                </a:solidFill>
              </a:rPr>
              <a:t> </a:t>
            </a:r>
            <a:r>
              <a:rPr sz="2450" spc="-10" dirty="0">
                <a:solidFill>
                  <a:srgbClr val="FF0000"/>
                </a:solidFill>
              </a:rPr>
              <a:t>Methods</a:t>
            </a:r>
            <a:endParaRPr sz="24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31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Cenroid</a:t>
            </a:r>
            <a:r>
              <a:rPr spc="100" dirty="0"/>
              <a:t> </a:t>
            </a:r>
            <a:r>
              <a:rPr spc="-10" dirty="0"/>
              <a:t>methods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688213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303870"/>
            <a:ext cx="4300855" cy="50419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defuzzification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known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calculate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output.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565"/>
              </a:spcBef>
            </a:pPr>
            <a:r>
              <a:rPr sz="1100" b="1" dirty="0">
                <a:solidFill>
                  <a:srgbClr val="FF7F00"/>
                </a:solidFill>
                <a:latin typeface="Arial"/>
                <a:cs typeface="Arial"/>
              </a:rPr>
              <a:t>Maxima</a:t>
            </a:r>
            <a:r>
              <a:rPr sz="1100" b="1" spc="-50" dirty="0">
                <a:solidFill>
                  <a:srgbClr val="FF7F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7F00"/>
                </a:solidFill>
                <a:latin typeface="Arial"/>
                <a:cs typeface="Arial"/>
              </a:rPr>
              <a:t>Methods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080" y="937005"/>
            <a:ext cx="134416" cy="1344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3481" y="93602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034" y="835996"/>
            <a:ext cx="1326515" cy="92075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Height</a:t>
            </a:r>
            <a:r>
              <a:rPr sz="1000" spc="-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7F00"/>
                </a:solidFill>
                <a:latin typeface="Arial MT"/>
                <a:cs typeface="Arial MT"/>
              </a:rPr>
              <a:t>method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46900"/>
              </a:lnSpc>
            </a:pP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First</a:t>
            </a:r>
            <a:r>
              <a:rPr sz="1000" spc="-2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of</a:t>
            </a:r>
            <a:r>
              <a:rPr sz="1000" spc="-2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maxima</a:t>
            </a:r>
            <a:r>
              <a:rPr sz="1000" spc="-20" dirty="0">
                <a:solidFill>
                  <a:srgbClr val="FF7F00"/>
                </a:solidFill>
                <a:latin typeface="Arial MT"/>
                <a:cs typeface="Arial MT"/>
              </a:rPr>
              <a:t> (FoM)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Last</a:t>
            </a:r>
            <a:r>
              <a:rPr sz="1000" spc="-20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of</a:t>
            </a:r>
            <a:r>
              <a:rPr sz="1000" spc="-1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maxima</a:t>
            </a:r>
            <a:r>
              <a:rPr sz="1000" spc="-1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7F00"/>
                </a:solidFill>
                <a:latin typeface="Arial MT"/>
                <a:cs typeface="Arial MT"/>
              </a:rPr>
              <a:t>(LoM)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Mean</a:t>
            </a:r>
            <a:r>
              <a:rPr sz="1000" spc="-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of</a:t>
            </a:r>
            <a:r>
              <a:rPr sz="1000" spc="-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7F00"/>
                </a:solidFill>
                <a:latin typeface="Arial MT"/>
                <a:cs typeface="Arial MT"/>
              </a:rPr>
              <a:t>maxima(MoM)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0080" y="1160843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23481" y="115984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0080" y="1384668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23481" y="138306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0080" y="1608505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23481" y="160750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9557" y="1969859"/>
            <a:ext cx="76809" cy="7680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02932" y="1897950"/>
            <a:ext cx="12084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Centroid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methods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0080" y="2218664"/>
            <a:ext cx="134416" cy="13441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23481" y="221766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0034" y="2117668"/>
            <a:ext cx="1785620" cy="69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9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Center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gravity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(CoG) </a:t>
            </a:r>
            <a:r>
              <a:rPr sz="1000" dirty="0">
                <a:latin typeface="Arial MT"/>
                <a:cs typeface="Arial MT"/>
              </a:rPr>
              <a:t>Center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sum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10" dirty="0">
                <a:latin typeface="Arial MT"/>
                <a:cs typeface="Arial MT"/>
              </a:rPr>
              <a:t> (CoS) </a:t>
            </a:r>
            <a:r>
              <a:rPr sz="1000" dirty="0">
                <a:latin typeface="Arial MT"/>
                <a:cs typeface="Arial MT"/>
              </a:rPr>
              <a:t>Center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area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(CoA)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0080" y="2442489"/>
            <a:ext cx="134416" cy="13441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23481" y="244150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0080" y="2666326"/>
            <a:ext cx="134416" cy="13441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23481" y="266470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9557" y="3027680"/>
            <a:ext cx="76809" cy="7680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02932" y="2955771"/>
            <a:ext cx="1743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7F00"/>
                </a:solidFill>
                <a:latin typeface="Arial"/>
                <a:cs typeface="Arial"/>
              </a:rPr>
              <a:t>Weighted</a:t>
            </a:r>
            <a:r>
              <a:rPr sz="1100" b="1" spc="-15" dirty="0">
                <a:solidFill>
                  <a:srgbClr val="FF7F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7F00"/>
                </a:solidFill>
                <a:latin typeface="Arial"/>
                <a:cs typeface="Arial"/>
              </a:rPr>
              <a:t>average method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32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Centroid</a:t>
            </a:r>
            <a:r>
              <a:rPr spc="70" dirty="0"/>
              <a:t> </a:t>
            </a:r>
            <a:r>
              <a:rPr dirty="0"/>
              <a:t>method</a:t>
            </a:r>
            <a:r>
              <a:rPr spc="75" dirty="0"/>
              <a:t> </a:t>
            </a:r>
            <a:r>
              <a:rPr dirty="0"/>
              <a:t>:</a:t>
            </a:r>
            <a:r>
              <a:rPr spc="185" dirty="0"/>
              <a:t> </a:t>
            </a:r>
            <a:r>
              <a:rPr spc="-25" dirty="0"/>
              <a:t>CoG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483082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06" y="48208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532" y="446137"/>
            <a:ext cx="4040504" cy="6400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basic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principle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point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200" baseline="27777" dirty="0">
                <a:latin typeface="Cambria"/>
                <a:cs typeface="Cambria"/>
              </a:rPr>
              <a:t>∗</a:t>
            </a:r>
            <a:r>
              <a:rPr sz="1200" spc="225" baseline="27777" dirty="0">
                <a:latin typeface="Cambria"/>
                <a:cs typeface="Cambria"/>
              </a:rPr>
              <a:t> </a:t>
            </a:r>
            <a:r>
              <a:rPr sz="1100" dirty="0">
                <a:latin typeface="Arial MT"/>
                <a:cs typeface="Arial MT"/>
              </a:rPr>
              <a:t>where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a </a:t>
            </a:r>
            <a:r>
              <a:rPr sz="1100" dirty="0">
                <a:latin typeface="Arial MT"/>
                <a:cs typeface="Arial MT"/>
              </a:rPr>
              <a:t>vertical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line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would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slice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aggregate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into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equal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masses.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855"/>
              </a:spcBef>
            </a:pPr>
            <a:r>
              <a:rPr sz="1100" spc="-10" dirty="0">
                <a:latin typeface="Arial MT"/>
                <a:cs typeface="Arial MT"/>
              </a:rPr>
              <a:t>Mathematically,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expressed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931417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0106" y="93041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8281" y="122043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Cambria"/>
                <a:cs typeface="Cambria"/>
              </a:rPr>
              <a:t>∗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5985" y="1233372"/>
            <a:ext cx="314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25" dirty="0">
                <a:latin typeface="Arial"/>
                <a:cs typeface="Arial"/>
              </a:rPr>
              <a:t>  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2888" y="1196821"/>
            <a:ext cx="6375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aseline="45138" dirty="0">
                <a:latin typeface="SimSun-ExtB"/>
                <a:cs typeface="SimSun-ExtB"/>
              </a:rPr>
              <a:t>,</a:t>
            </a:r>
            <a:r>
              <a:rPr sz="1200" spc="-112" baseline="45138" dirty="0">
                <a:latin typeface="SimSun-ExtB"/>
                <a:cs typeface="SimSun-ExtB"/>
              </a:rPr>
              <a:t> </a:t>
            </a:r>
            <a:r>
              <a:rPr sz="800" i="1" spc="-10" dirty="0">
                <a:latin typeface="Arial"/>
                <a:cs typeface="Arial"/>
              </a:rPr>
              <a:t>x</a:t>
            </a:r>
            <a:r>
              <a:rPr sz="800" i="1" spc="-145" dirty="0">
                <a:latin typeface="Arial"/>
                <a:cs typeface="Arial"/>
              </a:rPr>
              <a:t> </a:t>
            </a:r>
            <a:r>
              <a:rPr sz="800" b="1" i="1" spc="-10" dirty="0">
                <a:latin typeface="Roboto Bk"/>
                <a:cs typeface="Roboto Bk"/>
              </a:rPr>
              <a:t>.µ</a:t>
            </a:r>
            <a:r>
              <a:rPr sz="900" i="1" spc="-15" baseline="-13888" dirty="0">
                <a:latin typeface="Arial"/>
                <a:cs typeface="Arial"/>
              </a:rPr>
              <a:t>C</a:t>
            </a:r>
            <a:r>
              <a:rPr sz="900" i="1" spc="-120" baseline="-13888" dirty="0">
                <a:latin typeface="Arial"/>
                <a:cs typeface="Arial"/>
              </a:rPr>
              <a:t> </a:t>
            </a:r>
            <a:r>
              <a:rPr sz="800" spc="-30" dirty="0">
                <a:latin typeface="Verdana"/>
                <a:cs typeface="Verdana"/>
              </a:rPr>
              <a:t>(</a:t>
            </a:r>
            <a:r>
              <a:rPr sz="800" i="1" spc="-30" dirty="0">
                <a:latin typeface="Arial"/>
                <a:cs typeface="Arial"/>
              </a:rPr>
              <a:t>x</a:t>
            </a:r>
            <a:r>
              <a:rPr sz="800" i="1" spc="-145" dirty="0">
                <a:latin typeface="Arial"/>
                <a:cs typeface="Arial"/>
              </a:rPr>
              <a:t> </a:t>
            </a:r>
            <a:r>
              <a:rPr sz="800" spc="-25" dirty="0">
                <a:latin typeface="Verdana"/>
                <a:cs typeface="Verdana"/>
              </a:rPr>
              <a:t>)</a:t>
            </a:r>
            <a:r>
              <a:rPr sz="800" i="1" spc="-25" dirty="0">
                <a:latin typeface="Arial"/>
                <a:cs typeface="Arial"/>
              </a:rPr>
              <a:t>dx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20988" y="1349984"/>
            <a:ext cx="570230" cy="0"/>
          </a:xfrm>
          <a:custGeom>
            <a:avLst/>
            <a:gdLst/>
            <a:ahLst/>
            <a:cxnLst/>
            <a:rect l="l" t="t" r="r" b="b"/>
            <a:pathLst>
              <a:path w="570230">
                <a:moveTo>
                  <a:pt x="0" y="0"/>
                </a:moveTo>
                <a:lnTo>
                  <a:pt x="570230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27897" y="1325916"/>
            <a:ext cx="5473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aseline="45138" dirty="0">
                <a:latin typeface="SimSun-ExtB"/>
                <a:cs typeface="SimSun-ExtB"/>
              </a:rPr>
              <a:t>,</a:t>
            </a:r>
            <a:r>
              <a:rPr sz="1200" spc="-127" baseline="45138" dirty="0">
                <a:latin typeface="SimSun-ExtB"/>
                <a:cs typeface="SimSun-ExtB"/>
              </a:rPr>
              <a:t> </a:t>
            </a:r>
            <a:r>
              <a:rPr sz="800" b="1" i="1" spc="-10" dirty="0">
                <a:latin typeface="Roboto Bk"/>
                <a:cs typeface="Roboto Bk"/>
              </a:rPr>
              <a:t>µ</a:t>
            </a:r>
            <a:r>
              <a:rPr sz="900" i="1" spc="-15" baseline="-13888" dirty="0">
                <a:latin typeface="Arial"/>
                <a:cs typeface="Arial"/>
              </a:rPr>
              <a:t>C</a:t>
            </a:r>
            <a:r>
              <a:rPr sz="900" i="1" spc="-120" baseline="-13888" dirty="0">
                <a:latin typeface="Arial"/>
                <a:cs typeface="Arial"/>
              </a:rPr>
              <a:t> </a:t>
            </a:r>
            <a:r>
              <a:rPr sz="800" spc="-30" dirty="0">
                <a:latin typeface="Verdana"/>
                <a:cs typeface="Verdana"/>
              </a:rPr>
              <a:t>(</a:t>
            </a:r>
            <a:r>
              <a:rPr sz="800" i="1" spc="-30" dirty="0">
                <a:latin typeface="Arial"/>
                <a:cs typeface="Arial"/>
              </a:rPr>
              <a:t>x</a:t>
            </a:r>
            <a:r>
              <a:rPr sz="800" i="1" spc="-145" dirty="0">
                <a:latin typeface="Arial"/>
                <a:cs typeface="Arial"/>
              </a:rPr>
              <a:t> </a:t>
            </a:r>
            <a:r>
              <a:rPr sz="800" spc="-25" dirty="0">
                <a:latin typeface="Verdana"/>
                <a:cs typeface="Verdana"/>
              </a:rPr>
              <a:t>)</a:t>
            </a:r>
            <a:r>
              <a:rPr sz="800" i="1" spc="-25" dirty="0">
                <a:latin typeface="Arial"/>
                <a:cs typeface="Arial"/>
              </a:rPr>
              <a:t>dx</a:t>
            </a:r>
            <a:endParaRPr sz="8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629854"/>
            <a:ext cx="134416" cy="13441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0106" y="162823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2932" y="1592908"/>
            <a:ext cx="741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 MT"/>
                <a:cs typeface="Arial MT"/>
              </a:rPr>
              <a:t>Graphically,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87127" y="2014150"/>
            <a:ext cx="1768475" cy="981075"/>
            <a:chOff x="1587127" y="2014150"/>
            <a:chExt cx="1768475" cy="981075"/>
          </a:xfrm>
        </p:grpSpPr>
        <p:sp>
          <p:nvSpPr>
            <p:cNvPr id="17" name="object 17"/>
            <p:cNvSpPr/>
            <p:nvPr/>
          </p:nvSpPr>
          <p:spPr>
            <a:xfrm>
              <a:off x="1613874" y="2087702"/>
              <a:ext cx="0" cy="882650"/>
            </a:xfrm>
            <a:custGeom>
              <a:avLst/>
              <a:gdLst/>
              <a:ahLst/>
              <a:cxnLst/>
              <a:rect l="l" t="t" r="r" b="b"/>
              <a:pathLst>
                <a:path h="882650">
                  <a:moveTo>
                    <a:pt x="0" y="0"/>
                  </a:moveTo>
                  <a:lnTo>
                    <a:pt x="0" y="882241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87127" y="2014150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746" y="0"/>
                  </a:moveTo>
                  <a:lnTo>
                    <a:pt x="0" y="80238"/>
                  </a:lnTo>
                  <a:lnTo>
                    <a:pt x="53492" y="80238"/>
                  </a:lnTo>
                  <a:lnTo>
                    <a:pt x="267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13874" y="2967920"/>
              <a:ext cx="1668145" cy="0"/>
            </a:xfrm>
            <a:custGeom>
              <a:avLst/>
              <a:gdLst/>
              <a:ahLst/>
              <a:cxnLst/>
              <a:rect l="l" t="t" r="r" b="b"/>
              <a:pathLst>
                <a:path w="1668145">
                  <a:moveTo>
                    <a:pt x="0" y="0"/>
                  </a:moveTo>
                  <a:lnTo>
                    <a:pt x="1667945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75133" y="2941174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13874" y="2271325"/>
              <a:ext cx="1458595" cy="696595"/>
            </a:xfrm>
            <a:custGeom>
              <a:avLst/>
              <a:gdLst/>
              <a:ahLst/>
              <a:cxnLst/>
              <a:rect l="l" t="t" r="r" b="b"/>
              <a:pathLst>
                <a:path w="1458595" h="696594">
                  <a:moveTo>
                    <a:pt x="0" y="696595"/>
                  </a:moveTo>
                  <a:lnTo>
                    <a:pt x="291602" y="210597"/>
                  </a:lnTo>
                  <a:lnTo>
                    <a:pt x="486026" y="404993"/>
                  </a:lnTo>
                  <a:lnTo>
                    <a:pt x="890991" y="0"/>
                  </a:lnTo>
                  <a:lnTo>
                    <a:pt x="1457976" y="696595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59075" y="2319902"/>
              <a:ext cx="0" cy="648335"/>
            </a:xfrm>
            <a:custGeom>
              <a:avLst/>
              <a:gdLst/>
              <a:ahLst/>
              <a:cxnLst/>
              <a:rect l="l" t="t" r="r" b="b"/>
              <a:pathLst>
                <a:path h="648335">
                  <a:moveTo>
                    <a:pt x="0" y="0"/>
                  </a:moveTo>
                  <a:lnTo>
                    <a:pt x="0" y="648018"/>
                  </a:lnTo>
                </a:path>
              </a:pathLst>
            </a:custGeom>
            <a:ln w="12344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7870" y="2724233"/>
              <a:ext cx="74294" cy="7427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370618" y="2441556"/>
            <a:ext cx="175895" cy="16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00" spc="-25" dirty="0">
                <a:latin typeface="Symbol"/>
                <a:cs typeface="Symbol"/>
              </a:rPr>
              <a:t></a:t>
            </a:r>
            <a:r>
              <a:rPr sz="675" i="1" spc="-37" baseline="-24691" dirty="0">
                <a:latin typeface="Times New Roman"/>
                <a:cs typeface="Times New Roman"/>
              </a:rPr>
              <a:t>c</a:t>
            </a:r>
            <a:endParaRPr sz="675" baseline="-24691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53519" y="3022637"/>
            <a:ext cx="5969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x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464403" y="3056600"/>
            <a:ext cx="170180" cy="53975"/>
            <a:chOff x="2464403" y="3056600"/>
            <a:chExt cx="170180" cy="53975"/>
          </a:xfrm>
        </p:grpSpPr>
        <p:sp>
          <p:nvSpPr>
            <p:cNvPr id="27" name="object 27"/>
            <p:cNvSpPr/>
            <p:nvPr/>
          </p:nvSpPr>
          <p:spPr>
            <a:xfrm>
              <a:off x="2464403" y="3083344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19">
                  <a:moveTo>
                    <a:pt x="0" y="0"/>
                  </a:moveTo>
                  <a:lnTo>
                    <a:pt x="96526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54243" y="3056600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490"/>
                  </a:lnTo>
                  <a:lnTo>
                    <a:pt x="80238" y="267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848095" y="2259195"/>
            <a:ext cx="52895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dirty="0">
                <a:latin typeface="Arial MT"/>
                <a:cs typeface="Arial MT"/>
              </a:rPr>
              <a:t>Center</a:t>
            </a:r>
            <a:r>
              <a:rPr sz="550" spc="-20" dirty="0">
                <a:latin typeface="Arial MT"/>
                <a:cs typeface="Arial MT"/>
              </a:rPr>
              <a:t> </a:t>
            </a:r>
            <a:r>
              <a:rPr sz="550" dirty="0">
                <a:latin typeface="Arial MT"/>
                <a:cs typeface="Arial MT"/>
              </a:rPr>
              <a:t>of</a:t>
            </a:r>
            <a:r>
              <a:rPr sz="550" spc="-15" dirty="0">
                <a:latin typeface="Arial MT"/>
                <a:cs typeface="Arial MT"/>
              </a:rPr>
              <a:t> </a:t>
            </a:r>
            <a:r>
              <a:rPr sz="550" spc="-10" dirty="0">
                <a:latin typeface="Arial MT"/>
                <a:cs typeface="Arial MT"/>
              </a:rPr>
              <a:t>gravity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385936" y="2353678"/>
            <a:ext cx="476250" cy="388620"/>
            <a:chOff x="2385936" y="2353678"/>
            <a:chExt cx="476250" cy="388620"/>
          </a:xfrm>
        </p:grpSpPr>
        <p:sp>
          <p:nvSpPr>
            <p:cNvPr id="31" name="object 31"/>
            <p:cNvSpPr/>
            <p:nvPr/>
          </p:nvSpPr>
          <p:spPr>
            <a:xfrm>
              <a:off x="2419540" y="2354364"/>
              <a:ext cx="441959" cy="360680"/>
            </a:xfrm>
            <a:custGeom>
              <a:avLst/>
              <a:gdLst/>
              <a:ahLst/>
              <a:cxnLst/>
              <a:rect l="l" t="t" r="r" b="b"/>
              <a:pathLst>
                <a:path w="441960" h="360680">
                  <a:moveTo>
                    <a:pt x="0" y="360267"/>
                  </a:moveTo>
                  <a:lnTo>
                    <a:pt x="44171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85936" y="2699915"/>
              <a:ext cx="46990" cy="42545"/>
            </a:xfrm>
            <a:custGeom>
              <a:avLst/>
              <a:gdLst/>
              <a:ahLst/>
              <a:cxnLst/>
              <a:rect l="l" t="t" r="r" b="b"/>
              <a:pathLst>
                <a:path w="46989" h="42544">
                  <a:moveTo>
                    <a:pt x="26689" y="0"/>
                  </a:moveTo>
                  <a:lnTo>
                    <a:pt x="0" y="42136"/>
                  </a:lnTo>
                  <a:lnTo>
                    <a:pt x="46634" y="24448"/>
                  </a:lnTo>
                  <a:lnTo>
                    <a:pt x="26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315857" y="2972010"/>
            <a:ext cx="8699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5" dirty="0">
                <a:latin typeface="Arial MT"/>
                <a:cs typeface="Arial MT"/>
              </a:rPr>
              <a:t>x*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33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Centroid</a:t>
            </a:r>
            <a:r>
              <a:rPr spc="70" dirty="0"/>
              <a:t> </a:t>
            </a:r>
            <a:r>
              <a:rPr dirty="0"/>
              <a:t>method</a:t>
            </a:r>
            <a:r>
              <a:rPr spc="75" dirty="0"/>
              <a:t> </a:t>
            </a:r>
            <a:r>
              <a:rPr dirty="0"/>
              <a:t>:</a:t>
            </a:r>
            <a:r>
              <a:rPr spc="185" dirty="0"/>
              <a:t> </a:t>
            </a:r>
            <a:r>
              <a:rPr spc="-25" dirty="0"/>
              <a:t>CoG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630134"/>
            <a:ext cx="3797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Note: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877100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0106" y="87611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532" y="840167"/>
            <a:ext cx="25863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200" baseline="27777" dirty="0">
                <a:latin typeface="Cambria"/>
                <a:cs typeface="Cambria"/>
              </a:rPr>
              <a:t>∗</a:t>
            </a:r>
            <a:r>
              <a:rPr sz="1200" spc="232" baseline="27777" dirty="0">
                <a:latin typeface="Cambria"/>
                <a:cs typeface="Cambria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x-</a:t>
            </a:r>
            <a:r>
              <a:rPr sz="1100" dirty="0">
                <a:latin typeface="Arial MT"/>
                <a:cs typeface="Arial MT"/>
              </a:rPr>
              <a:t>coordinate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center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gravity.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195133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0106" y="119414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7532" y="1158200"/>
            <a:ext cx="39662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spc="315" baseline="45454" dirty="0">
                <a:latin typeface="Arial MT"/>
                <a:cs typeface="Arial MT"/>
              </a:rPr>
              <a:t>∫</a:t>
            </a:r>
            <a:r>
              <a:rPr sz="1650" spc="89" baseline="45454" dirty="0">
                <a:latin typeface="Arial MT"/>
                <a:cs typeface="Arial MT"/>
              </a:rPr>
              <a:t> </a:t>
            </a:r>
            <a:r>
              <a:rPr sz="1100" i="1" spc="-30" dirty="0">
                <a:latin typeface="Verdana"/>
                <a:cs typeface="Verdana"/>
              </a:rPr>
              <a:t>µ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8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i="1" dirty="0">
                <a:latin typeface="Arial"/>
                <a:cs typeface="Arial"/>
              </a:rPr>
              <a:t>dx</a:t>
            </a:r>
            <a:r>
              <a:rPr sz="1100" i="1" spc="8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denotes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region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bounded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curve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7532" y="1330273"/>
            <a:ext cx="2838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30" dirty="0">
                <a:latin typeface="Verdana"/>
                <a:cs typeface="Verdana"/>
              </a:rPr>
              <a:t>µ</a:t>
            </a:r>
            <a:r>
              <a:rPr sz="1200" i="1" spc="-44" baseline="-13888" dirty="0">
                <a:latin typeface="Arial"/>
                <a:cs typeface="Arial"/>
              </a:rPr>
              <a:t>C</a:t>
            </a:r>
            <a:r>
              <a:rPr sz="1200" i="1" spc="-172" baseline="-13888" dirty="0">
                <a:latin typeface="Arial"/>
                <a:cs typeface="Arial"/>
              </a:rPr>
              <a:t> </a:t>
            </a:r>
            <a:r>
              <a:rPr sz="1100" spc="-6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685239"/>
            <a:ext cx="134416" cy="13441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40106" y="168361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7532" y="1648306"/>
            <a:ext cx="391096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Verdana"/>
                <a:cs typeface="Verdana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C</a:t>
            </a:r>
            <a:r>
              <a:rPr sz="1200" i="1" spc="209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discrete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function,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CoG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stated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5228" y="212350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Cambria"/>
                <a:cs typeface="Cambria"/>
              </a:rPr>
              <a:t>∗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2932" y="2136456"/>
            <a:ext cx="314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25" dirty="0">
                <a:latin typeface="Arial"/>
                <a:cs typeface="Arial"/>
              </a:rPr>
              <a:t>  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9836" y="2023286"/>
            <a:ext cx="2324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SimSun-ExtB"/>
                <a:cs typeface="SimSun-ExtB"/>
              </a:rPr>
              <a:t>Σ</a:t>
            </a:r>
            <a:r>
              <a:rPr sz="900" i="1" spc="-37" baseline="-23148" dirty="0">
                <a:latin typeface="Arial"/>
                <a:cs typeface="Arial"/>
              </a:rPr>
              <a:t>n</a:t>
            </a:r>
            <a:endParaRPr sz="900" baseline="-23148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8761" y="2156135"/>
            <a:ext cx="154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10" dirty="0">
                <a:latin typeface="Arial"/>
                <a:cs typeface="Arial"/>
              </a:rPr>
              <a:t>i</a:t>
            </a:r>
            <a:r>
              <a:rPr sz="600" i="1" spc="-120" dirty="0">
                <a:latin typeface="Arial"/>
                <a:cs typeface="Arial"/>
              </a:rPr>
              <a:t> </a:t>
            </a:r>
            <a:r>
              <a:rPr sz="600" spc="-25" dirty="0">
                <a:latin typeface="Verdana"/>
                <a:cs typeface="Verdana"/>
              </a:rPr>
              <a:t>=</a:t>
            </a:r>
            <a:r>
              <a:rPr sz="600" spc="-25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5939" y="2099194"/>
            <a:ext cx="4813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latin typeface="Arial"/>
                <a:cs typeface="Arial"/>
              </a:rPr>
              <a:t>x</a:t>
            </a:r>
            <a:r>
              <a:rPr sz="900" i="1" spc="-15" baseline="-13888" dirty="0">
                <a:latin typeface="Arial"/>
                <a:cs typeface="Arial"/>
              </a:rPr>
              <a:t>i</a:t>
            </a:r>
            <a:r>
              <a:rPr sz="900" i="1" spc="-82" baseline="-13888" dirty="0">
                <a:latin typeface="Arial"/>
                <a:cs typeface="Arial"/>
              </a:rPr>
              <a:t> </a:t>
            </a:r>
            <a:r>
              <a:rPr sz="800" b="1" i="1" spc="-10" dirty="0">
                <a:latin typeface="Roboto Bk"/>
                <a:cs typeface="Roboto Bk"/>
              </a:rPr>
              <a:t>.µ</a:t>
            </a:r>
            <a:r>
              <a:rPr sz="900" i="1" spc="-15" baseline="-13888" dirty="0">
                <a:latin typeface="Arial"/>
                <a:cs typeface="Arial"/>
              </a:rPr>
              <a:t>C</a:t>
            </a:r>
            <a:r>
              <a:rPr sz="900" i="1" spc="-104" baseline="-13888" dirty="0">
                <a:latin typeface="Arial"/>
                <a:cs typeface="Arial"/>
              </a:rPr>
              <a:t> </a:t>
            </a:r>
            <a:r>
              <a:rPr sz="800" spc="-25" dirty="0">
                <a:latin typeface="Verdana"/>
                <a:cs typeface="Verdana"/>
              </a:rPr>
              <a:t>(</a:t>
            </a: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i="1" spc="-37" baseline="-13888" dirty="0">
                <a:latin typeface="Arial"/>
                <a:cs typeface="Arial"/>
              </a:rPr>
              <a:t>i</a:t>
            </a:r>
            <a:r>
              <a:rPr sz="900" i="1" spc="-75" baseline="-13888" dirty="0">
                <a:latin typeface="Arial"/>
                <a:cs typeface="Arial"/>
              </a:rPr>
              <a:t> </a:t>
            </a:r>
            <a:r>
              <a:rPr sz="800" spc="-50" dirty="0"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57936" y="2253056"/>
            <a:ext cx="671195" cy="0"/>
          </a:xfrm>
          <a:custGeom>
            <a:avLst/>
            <a:gdLst/>
            <a:ahLst/>
            <a:cxnLst/>
            <a:rect l="l" t="t" r="r" b="b"/>
            <a:pathLst>
              <a:path w="671194">
                <a:moveTo>
                  <a:pt x="0" y="0"/>
                </a:moveTo>
                <a:lnTo>
                  <a:pt x="67068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00341" y="2157284"/>
            <a:ext cx="12636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400" dirty="0">
                <a:latin typeface="SimSun-ExtB"/>
                <a:cs typeface="SimSun-ExtB"/>
              </a:rPr>
              <a:t>Σ</a:t>
            </a:r>
            <a:endParaRPr sz="800">
              <a:latin typeface="SimSun-ExtB"/>
              <a:cs typeface="SimSun-ExtB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3866" y="221386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50" dirty="0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3866" y="2290132"/>
            <a:ext cx="154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10" dirty="0">
                <a:latin typeface="Arial"/>
                <a:cs typeface="Arial"/>
              </a:rPr>
              <a:t>i</a:t>
            </a:r>
            <a:r>
              <a:rPr sz="600" i="1" spc="-120" dirty="0">
                <a:latin typeface="Arial"/>
                <a:cs typeface="Arial"/>
              </a:rPr>
              <a:t> </a:t>
            </a:r>
            <a:r>
              <a:rPr sz="600" spc="-25" dirty="0">
                <a:latin typeface="Verdana"/>
                <a:cs typeface="Verdana"/>
              </a:rPr>
              <a:t>=</a:t>
            </a:r>
            <a:r>
              <a:rPr sz="600" spc="-25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1044" y="2233192"/>
            <a:ext cx="3708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b="1" i="1" spc="-10" dirty="0">
                <a:latin typeface="Roboto Bk"/>
                <a:cs typeface="Roboto Bk"/>
              </a:rPr>
              <a:t>µ</a:t>
            </a:r>
            <a:r>
              <a:rPr sz="900" i="1" spc="-15" baseline="-13888" dirty="0">
                <a:latin typeface="Arial"/>
                <a:cs typeface="Arial"/>
              </a:rPr>
              <a:t>C</a:t>
            </a:r>
            <a:r>
              <a:rPr sz="900" i="1" spc="-104" baseline="-13888" dirty="0">
                <a:latin typeface="Arial"/>
                <a:cs typeface="Arial"/>
              </a:rPr>
              <a:t> </a:t>
            </a:r>
            <a:r>
              <a:rPr sz="800" spc="-25" dirty="0">
                <a:latin typeface="Verdana"/>
                <a:cs typeface="Verdana"/>
              </a:rPr>
              <a:t>(</a:t>
            </a: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i="1" spc="-37" baseline="-13888" dirty="0">
                <a:latin typeface="Arial"/>
                <a:cs typeface="Arial"/>
              </a:rPr>
              <a:t>i</a:t>
            </a:r>
            <a:r>
              <a:rPr sz="900" i="1" spc="-75" baseline="-13888" dirty="0">
                <a:latin typeface="Arial"/>
                <a:cs typeface="Arial"/>
              </a:rPr>
              <a:t> </a:t>
            </a:r>
            <a:r>
              <a:rPr sz="800" spc="-50" dirty="0"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69631" y="2136456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;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705" y="2542603"/>
            <a:ext cx="134416" cy="134416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240106" y="254161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7532" y="2505670"/>
            <a:ext cx="380111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Here,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i="1" baseline="-13888" dirty="0">
                <a:latin typeface="Arial"/>
                <a:cs typeface="Arial"/>
              </a:rPr>
              <a:t>i</a:t>
            </a:r>
            <a:r>
              <a:rPr sz="1200" i="1" spc="24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sample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element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represents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number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of </a:t>
            </a:r>
            <a:r>
              <a:rPr sz="1100" dirty="0">
                <a:latin typeface="Arial MT"/>
                <a:cs typeface="Arial MT"/>
              </a:rPr>
              <a:t>samples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C</a:t>
            </a:r>
            <a:r>
              <a:rPr sz="1100" spc="-2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34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75863" y="3229352"/>
            <a:ext cx="203200" cy="55880"/>
            <a:chOff x="3275863" y="3229352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39032" y="3231882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5863" y="323823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42982" y="3228087"/>
            <a:ext cx="203200" cy="58419"/>
            <a:chOff x="3542982" y="3228087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31883" y="324458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2982" y="323823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19183" y="323188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3810101" y="323823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4326582" y="3229352"/>
            <a:ext cx="238760" cy="57150"/>
            <a:chOff x="4326582" y="3229352"/>
            <a:chExt cx="238760" cy="57150"/>
          </a:xfrm>
        </p:grpSpPr>
        <p:sp>
          <p:nvSpPr>
            <p:cNvPr id="15" name="object 15"/>
            <p:cNvSpPr/>
            <p:nvPr/>
          </p:nvSpPr>
          <p:spPr>
            <a:xfrm>
              <a:off x="4451033" y="326236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23969" y="323586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29112" y="3231882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CoG</a:t>
            </a:r>
            <a:r>
              <a:rPr spc="70" dirty="0"/>
              <a:t> 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A</a:t>
            </a:r>
            <a:r>
              <a:rPr spc="70" dirty="0"/>
              <a:t> </a:t>
            </a:r>
            <a:r>
              <a:rPr dirty="0"/>
              <a:t>geometrical</a:t>
            </a:r>
            <a:r>
              <a:rPr spc="75" dirty="0"/>
              <a:t> </a:t>
            </a:r>
            <a:r>
              <a:rPr dirty="0"/>
              <a:t>method</a:t>
            </a:r>
            <a:r>
              <a:rPr spc="75" dirty="0"/>
              <a:t> </a:t>
            </a:r>
            <a:r>
              <a:rPr dirty="0"/>
              <a:t>of</a:t>
            </a:r>
            <a:r>
              <a:rPr spc="70" dirty="0"/>
              <a:t> </a:t>
            </a:r>
            <a:r>
              <a:rPr spc="-10" dirty="0"/>
              <a:t>calculation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25844" y="376960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Steps: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665378"/>
            <a:ext cx="134416" cy="13441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40106" y="66439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2932" y="628445"/>
            <a:ext cx="381254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Divide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entire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region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into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number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small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regular</a:t>
            </a:r>
            <a:r>
              <a:rPr sz="1100" spc="-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regions </a:t>
            </a:r>
            <a:r>
              <a:rPr sz="1100" dirty="0">
                <a:latin typeface="Arial MT"/>
                <a:cs typeface="Arial MT"/>
              </a:rPr>
              <a:t>(e.g.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triangles, trapizoid etc.)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725672" y="1118609"/>
            <a:ext cx="1768475" cy="981075"/>
            <a:chOff x="1725672" y="1118609"/>
            <a:chExt cx="1768475" cy="981075"/>
          </a:xfrm>
        </p:grpSpPr>
        <p:sp>
          <p:nvSpPr>
            <p:cNvPr id="25" name="object 25"/>
            <p:cNvSpPr/>
            <p:nvPr/>
          </p:nvSpPr>
          <p:spPr>
            <a:xfrm>
              <a:off x="1752418" y="1192161"/>
              <a:ext cx="0" cy="882650"/>
            </a:xfrm>
            <a:custGeom>
              <a:avLst/>
              <a:gdLst/>
              <a:ahLst/>
              <a:cxnLst/>
              <a:rect l="l" t="t" r="r" b="b"/>
              <a:pathLst>
                <a:path h="882650">
                  <a:moveTo>
                    <a:pt x="0" y="0"/>
                  </a:moveTo>
                  <a:lnTo>
                    <a:pt x="0" y="882241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25672" y="1118609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746" y="0"/>
                  </a:moveTo>
                  <a:lnTo>
                    <a:pt x="0" y="80238"/>
                  </a:lnTo>
                  <a:lnTo>
                    <a:pt x="53492" y="80238"/>
                  </a:lnTo>
                  <a:lnTo>
                    <a:pt x="267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52418" y="2072380"/>
              <a:ext cx="1668145" cy="0"/>
            </a:xfrm>
            <a:custGeom>
              <a:avLst/>
              <a:gdLst/>
              <a:ahLst/>
              <a:cxnLst/>
              <a:rect l="l" t="t" r="r" b="b"/>
              <a:pathLst>
                <a:path w="1668145">
                  <a:moveTo>
                    <a:pt x="0" y="0"/>
                  </a:moveTo>
                  <a:lnTo>
                    <a:pt x="1667945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13677" y="2045634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52418" y="1424362"/>
              <a:ext cx="1490980" cy="648335"/>
            </a:xfrm>
            <a:custGeom>
              <a:avLst/>
              <a:gdLst/>
              <a:ahLst/>
              <a:cxnLst/>
              <a:rect l="l" t="t" r="r" b="b"/>
              <a:pathLst>
                <a:path w="1490980" h="648335">
                  <a:moveTo>
                    <a:pt x="0" y="648018"/>
                  </a:moveTo>
                  <a:lnTo>
                    <a:pt x="291602" y="162020"/>
                  </a:lnTo>
                </a:path>
                <a:path w="1490980" h="648335">
                  <a:moveTo>
                    <a:pt x="289430" y="169163"/>
                  </a:moveTo>
                  <a:lnTo>
                    <a:pt x="471967" y="351649"/>
                  </a:lnTo>
                  <a:lnTo>
                    <a:pt x="731142" y="0"/>
                  </a:lnTo>
                  <a:lnTo>
                    <a:pt x="974144" y="0"/>
                  </a:lnTo>
                </a:path>
                <a:path w="1490980" h="648335">
                  <a:moveTo>
                    <a:pt x="971972" y="0"/>
                  </a:moveTo>
                  <a:lnTo>
                    <a:pt x="1053011" y="453616"/>
                  </a:lnTo>
                  <a:lnTo>
                    <a:pt x="1296013" y="453616"/>
                  </a:lnTo>
                  <a:lnTo>
                    <a:pt x="1490380" y="648018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44020" y="1586382"/>
              <a:ext cx="178435" cy="486409"/>
            </a:xfrm>
            <a:custGeom>
              <a:avLst/>
              <a:gdLst/>
              <a:ahLst/>
              <a:cxnLst/>
              <a:rect l="l" t="t" r="r" b="b"/>
              <a:pathLst>
                <a:path w="178435" h="486410">
                  <a:moveTo>
                    <a:pt x="0" y="0"/>
                  </a:moveTo>
                  <a:lnTo>
                    <a:pt x="0" y="485997"/>
                  </a:lnTo>
                </a:path>
                <a:path w="178435" h="486410">
                  <a:moveTo>
                    <a:pt x="178193" y="186297"/>
                  </a:moveTo>
                  <a:lnTo>
                    <a:pt x="178193" y="485997"/>
                  </a:lnTo>
                </a:path>
              </a:pathLst>
            </a:custGeom>
            <a:ln w="3175">
              <a:solidFill>
                <a:srgbClr val="2E15E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81446" y="1425048"/>
              <a:ext cx="1905" cy="647700"/>
            </a:xfrm>
            <a:custGeom>
              <a:avLst/>
              <a:gdLst/>
              <a:ahLst/>
              <a:cxnLst/>
              <a:rect l="l" t="t" r="r" b="b"/>
              <a:pathLst>
                <a:path w="1905" h="647700">
                  <a:moveTo>
                    <a:pt x="1600" y="0"/>
                  </a:moveTo>
                  <a:lnTo>
                    <a:pt x="0" y="647332"/>
                  </a:lnTo>
                </a:path>
              </a:pathLst>
            </a:custGeom>
            <a:ln w="3175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26562" y="1424362"/>
              <a:ext cx="321945" cy="648335"/>
            </a:xfrm>
            <a:custGeom>
              <a:avLst/>
              <a:gdLst/>
              <a:ahLst/>
              <a:cxnLst/>
              <a:rect l="l" t="t" r="r" b="b"/>
              <a:pathLst>
                <a:path w="321944" h="648335">
                  <a:moveTo>
                    <a:pt x="0" y="0"/>
                  </a:moveTo>
                  <a:lnTo>
                    <a:pt x="0" y="648018"/>
                  </a:lnTo>
                </a:path>
                <a:path w="321944" h="648335">
                  <a:moveTo>
                    <a:pt x="78866" y="445518"/>
                  </a:moveTo>
                  <a:lnTo>
                    <a:pt x="78866" y="648018"/>
                  </a:lnTo>
                </a:path>
                <a:path w="321944" h="648335">
                  <a:moveTo>
                    <a:pt x="321868" y="445518"/>
                  </a:moveTo>
                  <a:lnTo>
                    <a:pt x="321868" y="648018"/>
                  </a:lnTo>
                </a:path>
              </a:pathLst>
            </a:custGeom>
            <a:ln w="3175">
              <a:solidFill>
                <a:srgbClr val="2E15E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14421" y="1950879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0"/>
                  </a:moveTo>
                  <a:lnTo>
                    <a:pt x="0" y="12150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98648" y="1829378"/>
              <a:ext cx="1247140" cy="243204"/>
            </a:xfrm>
            <a:custGeom>
              <a:avLst/>
              <a:gdLst/>
              <a:ahLst/>
              <a:cxnLst/>
              <a:rect l="l" t="t" r="r" b="b"/>
              <a:pathLst>
                <a:path w="1247139" h="243205">
                  <a:moveTo>
                    <a:pt x="0" y="227228"/>
                  </a:moveTo>
                  <a:lnTo>
                    <a:pt x="15773" y="243001"/>
                  </a:lnTo>
                  <a:lnTo>
                    <a:pt x="31529" y="227228"/>
                  </a:lnTo>
                </a:path>
                <a:path w="1247139" h="243205">
                  <a:moveTo>
                    <a:pt x="242584" y="121500"/>
                  </a:moveTo>
                  <a:lnTo>
                    <a:pt x="242584" y="243001"/>
                  </a:lnTo>
                </a:path>
                <a:path w="1247139" h="243205">
                  <a:moveTo>
                    <a:pt x="226811" y="227228"/>
                  </a:moveTo>
                  <a:lnTo>
                    <a:pt x="242584" y="243001"/>
                  </a:lnTo>
                  <a:lnTo>
                    <a:pt x="258357" y="227228"/>
                  </a:lnTo>
                </a:path>
                <a:path w="1247139" h="243205">
                  <a:moveTo>
                    <a:pt x="461297" y="243001"/>
                  </a:moveTo>
                  <a:lnTo>
                    <a:pt x="461297" y="56698"/>
                  </a:lnTo>
                </a:path>
                <a:path w="1247139" h="243205">
                  <a:moveTo>
                    <a:pt x="445524" y="227228"/>
                  </a:moveTo>
                  <a:lnTo>
                    <a:pt x="461297" y="243001"/>
                  </a:lnTo>
                  <a:lnTo>
                    <a:pt x="477071" y="227228"/>
                  </a:lnTo>
                </a:path>
                <a:path w="1247139" h="243205">
                  <a:moveTo>
                    <a:pt x="704299" y="0"/>
                  </a:moveTo>
                  <a:lnTo>
                    <a:pt x="704299" y="243001"/>
                  </a:lnTo>
                </a:path>
                <a:path w="1247139" h="243205">
                  <a:moveTo>
                    <a:pt x="688526" y="227228"/>
                  </a:moveTo>
                  <a:lnTo>
                    <a:pt x="704299" y="243001"/>
                  </a:lnTo>
                  <a:lnTo>
                    <a:pt x="720072" y="227228"/>
                  </a:lnTo>
                </a:path>
                <a:path w="1247139" h="243205">
                  <a:moveTo>
                    <a:pt x="1028282" y="137702"/>
                  </a:moveTo>
                  <a:lnTo>
                    <a:pt x="1028282" y="243001"/>
                  </a:lnTo>
                </a:path>
                <a:path w="1247139" h="243205">
                  <a:moveTo>
                    <a:pt x="1012509" y="227228"/>
                  </a:moveTo>
                  <a:lnTo>
                    <a:pt x="1028282" y="243001"/>
                  </a:lnTo>
                  <a:lnTo>
                    <a:pt x="1044056" y="227228"/>
                  </a:lnTo>
                </a:path>
                <a:path w="1247139" h="243205">
                  <a:moveTo>
                    <a:pt x="1230765" y="202499"/>
                  </a:moveTo>
                  <a:lnTo>
                    <a:pt x="1230765" y="243001"/>
                  </a:lnTo>
                </a:path>
                <a:path w="1247139" h="243205">
                  <a:moveTo>
                    <a:pt x="1214991" y="227228"/>
                  </a:moveTo>
                  <a:lnTo>
                    <a:pt x="1230765" y="243001"/>
                  </a:lnTo>
                  <a:lnTo>
                    <a:pt x="1246538" y="2272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99030" y="1934677"/>
              <a:ext cx="31115" cy="33020"/>
            </a:xfrm>
            <a:custGeom>
              <a:avLst/>
              <a:gdLst/>
              <a:ahLst/>
              <a:cxnLst/>
              <a:rect l="l" t="t" r="r" b="b"/>
              <a:pathLst>
                <a:path w="31114" h="33019">
                  <a:moveTo>
                    <a:pt x="23888" y="0"/>
                  </a:moveTo>
                  <a:lnTo>
                    <a:pt x="6886" y="0"/>
                  </a:lnTo>
                  <a:lnTo>
                    <a:pt x="0" y="7252"/>
                  </a:lnTo>
                  <a:lnTo>
                    <a:pt x="0" y="25145"/>
                  </a:lnTo>
                  <a:lnTo>
                    <a:pt x="6886" y="32404"/>
                  </a:lnTo>
                  <a:lnTo>
                    <a:pt x="23888" y="32404"/>
                  </a:lnTo>
                  <a:lnTo>
                    <a:pt x="30803" y="25145"/>
                  </a:lnTo>
                  <a:lnTo>
                    <a:pt x="30803" y="16202"/>
                  </a:lnTo>
                  <a:lnTo>
                    <a:pt x="30803" y="7252"/>
                  </a:lnTo>
                  <a:lnTo>
                    <a:pt x="2388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99030" y="1934677"/>
              <a:ext cx="31115" cy="33020"/>
            </a:xfrm>
            <a:custGeom>
              <a:avLst/>
              <a:gdLst/>
              <a:ahLst/>
              <a:cxnLst/>
              <a:rect l="l" t="t" r="r" b="b"/>
              <a:pathLst>
                <a:path w="31114" h="33019">
                  <a:moveTo>
                    <a:pt x="30803" y="16202"/>
                  </a:moveTo>
                  <a:lnTo>
                    <a:pt x="30803" y="7252"/>
                  </a:lnTo>
                  <a:lnTo>
                    <a:pt x="23888" y="0"/>
                  </a:lnTo>
                  <a:lnTo>
                    <a:pt x="15390" y="0"/>
                  </a:lnTo>
                  <a:lnTo>
                    <a:pt x="6886" y="0"/>
                  </a:lnTo>
                  <a:lnTo>
                    <a:pt x="0" y="7252"/>
                  </a:lnTo>
                  <a:lnTo>
                    <a:pt x="0" y="16202"/>
                  </a:lnTo>
                  <a:lnTo>
                    <a:pt x="0" y="25145"/>
                  </a:lnTo>
                  <a:lnTo>
                    <a:pt x="6886" y="32404"/>
                  </a:lnTo>
                  <a:lnTo>
                    <a:pt x="15390" y="32404"/>
                  </a:lnTo>
                  <a:lnTo>
                    <a:pt x="23888" y="32404"/>
                  </a:lnTo>
                  <a:lnTo>
                    <a:pt x="30803" y="25145"/>
                  </a:lnTo>
                  <a:lnTo>
                    <a:pt x="30803" y="162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26659" y="1918481"/>
              <a:ext cx="31115" cy="33020"/>
            </a:xfrm>
            <a:custGeom>
              <a:avLst/>
              <a:gdLst/>
              <a:ahLst/>
              <a:cxnLst/>
              <a:rect l="l" t="t" r="r" b="b"/>
              <a:pathLst>
                <a:path w="31114" h="33019">
                  <a:moveTo>
                    <a:pt x="23888" y="0"/>
                  </a:moveTo>
                  <a:lnTo>
                    <a:pt x="6857" y="0"/>
                  </a:lnTo>
                  <a:lnTo>
                    <a:pt x="0" y="7252"/>
                  </a:lnTo>
                  <a:lnTo>
                    <a:pt x="0" y="25145"/>
                  </a:lnTo>
                  <a:lnTo>
                    <a:pt x="6857" y="32398"/>
                  </a:lnTo>
                  <a:lnTo>
                    <a:pt x="23888" y="32398"/>
                  </a:lnTo>
                  <a:lnTo>
                    <a:pt x="30746" y="25145"/>
                  </a:lnTo>
                  <a:lnTo>
                    <a:pt x="30746" y="16196"/>
                  </a:lnTo>
                  <a:lnTo>
                    <a:pt x="30746" y="7252"/>
                  </a:lnTo>
                  <a:lnTo>
                    <a:pt x="2388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26659" y="1918481"/>
              <a:ext cx="31115" cy="33020"/>
            </a:xfrm>
            <a:custGeom>
              <a:avLst/>
              <a:gdLst/>
              <a:ahLst/>
              <a:cxnLst/>
              <a:rect l="l" t="t" r="r" b="b"/>
              <a:pathLst>
                <a:path w="31114" h="33019">
                  <a:moveTo>
                    <a:pt x="30746" y="16196"/>
                  </a:moveTo>
                  <a:lnTo>
                    <a:pt x="30746" y="7252"/>
                  </a:lnTo>
                  <a:lnTo>
                    <a:pt x="23888" y="0"/>
                  </a:lnTo>
                  <a:lnTo>
                    <a:pt x="15373" y="0"/>
                  </a:lnTo>
                  <a:lnTo>
                    <a:pt x="6857" y="0"/>
                  </a:lnTo>
                  <a:lnTo>
                    <a:pt x="0" y="7252"/>
                  </a:lnTo>
                  <a:lnTo>
                    <a:pt x="0" y="16196"/>
                  </a:lnTo>
                  <a:lnTo>
                    <a:pt x="0" y="25145"/>
                  </a:lnTo>
                  <a:lnTo>
                    <a:pt x="6857" y="32398"/>
                  </a:lnTo>
                  <a:lnTo>
                    <a:pt x="15373" y="32398"/>
                  </a:lnTo>
                  <a:lnTo>
                    <a:pt x="23888" y="32398"/>
                  </a:lnTo>
                  <a:lnTo>
                    <a:pt x="30746" y="25145"/>
                  </a:lnTo>
                  <a:lnTo>
                    <a:pt x="30746" y="161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344515" y="1853678"/>
              <a:ext cx="31115" cy="33020"/>
            </a:xfrm>
            <a:custGeom>
              <a:avLst/>
              <a:gdLst/>
              <a:ahLst/>
              <a:cxnLst/>
              <a:rect l="l" t="t" r="r" b="b"/>
              <a:pathLst>
                <a:path w="31114" h="33019">
                  <a:moveTo>
                    <a:pt x="23888" y="0"/>
                  </a:moveTo>
                  <a:lnTo>
                    <a:pt x="6915" y="0"/>
                  </a:lnTo>
                  <a:lnTo>
                    <a:pt x="0" y="7252"/>
                  </a:lnTo>
                  <a:lnTo>
                    <a:pt x="0" y="25145"/>
                  </a:lnTo>
                  <a:lnTo>
                    <a:pt x="6915" y="32398"/>
                  </a:lnTo>
                  <a:lnTo>
                    <a:pt x="23888" y="32398"/>
                  </a:lnTo>
                  <a:lnTo>
                    <a:pt x="30803" y="25145"/>
                  </a:lnTo>
                  <a:lnTo>
                    <a:pt x="30803" y="16202"/>
                  </a:lnTo>
                  <a:lnTo>
                    <a:pt x="30803" y="7252"/>
                  </a:lnTo>
                  <a:lnTo>
                    <a:pt x="2388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44515" y="1853678"/>
              <a:ext cx="31115" cy="33020"/>
            </a:xfrm>
            <a:custGeom>
              <a:avLst/>
              <a:gdLst/>
              <a:ahLst/>
              <a:cxnLst/>
              <a:rect l="l" t="t" r="r" b="b"/>
              <a:pathLst>
                <a:path w="31114" h="33019">
                  <a:moveTo>
                    <a:pt x="30803" y="16202"/>
                  </a:moveTo>
                  <a:lnTo>
                    <a:pt x="30803" y="7252"/>
                  </a:lnTo>
                  <a:lnTo>
                    <a:pt x="23888" y="0"/>
                  </a:lnTo>
                  <a:lnTo>
                    <a:pt x="15430" y="0"/>
                  </a:lnTo>
                  <a:lnTo>
                    <a:pt x="6915" y="0"/>
                  </a:lnTo>
                  <a:lnTo>
                    <a:pt x="0" y="7252"/>
                  </a:lnTo>
                  <a:lnTo>
                    <a:pt x="0" y="16202"/>
                  </a:lnTo>
                  <a:lnTo>
                    <a:pt x="0" y="25145"/>
                  </a:lnTo>
                  <a:lnTo>
                    <a:pt x="6915" y="32398"/>
                  </a:lnTo>
                  <a:lnTo>
                    <a:pt x="15430" y="32398"/>
                  </a:lnTo>
                  <a:lnTo>
                    <a:pt x="23888" y="32398"/>
                  </a:lnTo>
                  <a:lnTo>
                    <a:pt x="30803" y="25145"/>
                  </a:lnTo>
                  <a:lnTo>
                    <a:pt x="30803" y="162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87517" y="1813176"/>
              <a:ext cx="31115" cy="33020"/>
            </a:xfrm>
            <a:custGeom>
              <a:avLst/>
              <a:gdLst/>
              <a:ahLst/>
              <a:cxnLst/>
              <a:rect l="l" t="t" r="r" b="b"/>
              <a:pathLst>
                <a:path w="31114" h="33019">
                  <a:moveTo>
                    <a:pt x="23888" y="0"/>
                  </a:moveTo>
                  <a:lnTo>
                    <a:pt x="6915" y="0"/>
                  </a:lnTo>
                  <a:lnTo>
                    <a:pt x="0" y="7258"/>
                  </a:lnTo>
                  <a:lnTo>
                    <a:pt x="0" y="25151"/>
                  </a:lnTo>
                  <a:lnTo>
                    <a:pt x="6915" y="32404"/>
                  </a:lnTo>
                  <a:lnTo>
                    <a:pt x="23888" y="32404"/>
                  </a:lnTo>
                  <a:lnTo>
                    <a:pt x="30803" y="25151"/>
                  </a:lnTo>
                  <a:lnTo>
                    <a:pt x="30803" y="16202"/>
                  </a:lnTo>
                  <a:lnTo>
                    <a:pt x="30803" y="7258"/>
                  </a:lnTo>
                  <a:lnTo>
                    <a:pt x="2388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87517" y="1813176"/>
              <a:ext cx="31115" cy="33020"/>
            </a:xfrm>
            <a:custGeom>
              <a:avLst/>
              <a:gdLst/>
              <a:ahLst/>
              <a:cxnLst/>
              <a:rect l="l" t="t" r="r" b="b"/>
              <a:pathLst>
                <a:path w="31114" h="33019">
                  <a:moveTo>
                    <a:pt x="30803" y="16202"/>
                  </a:moveTo>
                  <a:lnTo>
                    <a:pt x="30803" y="7258"/>
                  </a:lnTo>
                  <a:lnTo>
                    <a:pt x="23888" y="0"/>
                  </a:lnTo>
                  <a:lnTo>
                    <a:pt x="15430" y="0"/>
                  </a:lnTo>
                  <a:lnTo>
                    <a:pt x="6915" y="0"/>
                  </a:lnTo>
                  <a:lnTo>
                    <a:pt x="0" y="7258"/>
                  </a:lnTo>
                  <a:lnTo>
                    <a:pt x="0" y="16202"/>
                  </a:lnTo>
                  <a:lnTo>
                    <a:pt x="0" y="25151"/>
                  </a:lnTo>
                  <a:lnTo>
                    <a:pt x="6915" y="32404"/>
                  </a:lnTo>
                  <a:lnTo>
                    <a:pt x="15430" y="32404"/>
                  </a:lnTo>
                  <a:lnTo>
                    <a:pt x="23888" y="32404"/>
                  </a:lnTo>
                  <a:lnTo>
                    <a:pt x="30803" y="25151"/>
                  </a:lnTo>
                  <a:lnTo>
                    <a:pt x="30803" y="162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11557" y="1934677"/>
              <a:ext cx="31115" cy="33020"/>
            </a:xfrm>
            <a:custGeom>
              <a:avLst/>
              <a:gdLst/>
              <a:ahLst/>
              <a:cxnLst/>
              <a:rect l="l" t="t" r="r" b="b"/>
              <a:pathLst>
                <a:path w="31114" h="33019">
                  <a:moveTo>
                    <a:pt x="23888" y="0"/>
                  </a:moveTo>
                  <a:lnTo>
                    <a:pt x="6857" y="0"/>
                  </a:lnTo>
                  <a:lnTo>
                    <a:pt x="0" y="7252"/>
                  </a:lnTo>
                  <a:lnTo>
                    <a:pt x="0" y="25145"/>
                  </a:lnTo>
                  <a:lnTo>
                    <a:pt x="6857" y="32404"/>
                  </a:lnTo>
                  <a:lnTo>
                    <a:pt x="23888" y="32404"/>
                  </a:lnTo>
                  <a:lnTo>
                    <a:pt x="30746" y="25145"/>
                  </a:lnTo>
                  <a:lnTo>
                    <a:pt x="30746" y="16202"/>
                  </a:lnTo>
                  <a:lnTo>
                    <a:pt x="30746" y="7252"/>
                  </a:lnTo>
                  <a:lnTo>
                    <a:pt x="2388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11557" y="1934677"/>
              <a:ext cx="31115" cy="33020"/>
            </a:xfrm>
            <a:custGeom>
              <a:avLst/>
              <a:gdLst/>
              <a:ahLst/>
              <a:cxnLst/>
              <a:rect l="l" t="t" r="r" b="b"/>
              <a:pathLst>
                <a:path w="31114" h="33019">
                  <a:moveTo>
                    <a:pt x="30746" y="16202"/>
                  </a:moveTo>
                  <a:lnTo>
                    <a:pt x="30746" y="7252"/>
                  </a:lnTo>
                  <a:lnTo>
                    <a:pt x="23888" y="0"/>
                  </a:lnTo>
                  <a:lnTo>
                    <a:pt x="15373" y="0"/>
                  </a:lnTo>
                  <a:lnTo>
                    <a:pt x="6857" y="0"/>
                  </a:lnTo>
                  <a:lnTo>
                    <a:pt x="0" y="7252"/>
                  </a:lnTo>
                  <a:lnTo>
                    <a:pt x="0" y="16202"/>
                  </a:lnTo>
                  <a:lnTo>
                    <a:pt x="0" y="25145"/>
                  </a:lnTo>
                  <a:lnTo>
                    <a:pt x="6857" y="32404"/>
                  </a:lnTo>
                  <a:lnTo>
                    <a:pt x="15373" y="32404"/>
                  </a:lnTo>
                  <a:lnTo>
                    <a:pt x="23888" y="32404"/>
                  </a:lnTo>
                  <a:lnTo>
                    <a:pt x="30746" y="25145"/>
                  </a:lnTo>
                  <a:lnTo>
                    <a:pt x="30746" y="1620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14039" y="1999479"/>
              <a:ext cx="31115" cy="33020"/>
            </a:xfrm>
            <a:custGeom>
              <a:avLst/>
              <a:gdLst/>
              <a:ahLst/>
              <a:cxnLst/>
              <a:rect l="l" t="t" r="r" b="b"/>
              <a:pathLst>
                <a:path w="31114" h="33019">
                  <a:moveTo>
                    <a:pt x="23888" y="0"/>
                  </a:moveTo>
                  <a:lnTo>
                    <a:pt x="6857" y="0"/>
                  </a:lnTo>
                  <a:lnTo>
                    <a:pt x="0" y="7252"/>
                  </a:lnTo>
                  <a:lnTo>
                    <a:pt x="0" y="25145"/>
                  </a:lnTo>
                  <a:lnTo>
                    <a:pt x="6857" y="32398"/>
                  </a:lnTo>
                  <a:lnTo>
                    <a:pt x="23888" y="32398"/>
                  </a:lnTo>
                  <a:lnTo>
                    <a:pt x="30746" y="25145"/>
                  </a:lnTo>
                  <a:lnTo>
                    <a:pt x="30746" y="16196"/>
                  </a:lnTo>
                  <a:lnTo>
                    <a:pt x="30746" y="7252"/>
                  </a:lnTo>
                  <a:lnTo>
                    <a:pt x="2388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14039" y="1999479"/>
              <a:ext cx="31115" cy="33020"/>
            </a:xfrm>
            <a:custGeom>
              <a:avLst/>
              <a:gdLst/>
              <a:ahLst/>
              <a:cxnLst/>
              <a:rect l="l" t="t" r="r" b="b"/>
              <a:pathLst>
                <a:path w="31114" h="33019">
                  <a:moveTo>
                    <a:pt x="30746" y="16196"/>
                  </a:moveTo>
                  <a:lnTo>
                    <a:pt x="30746" y="7252"/>
                  </a:lnTo>
                  <a:lnTo>
                    <a:pt x="23888" y="0"/>
                  </a:lnTo>
                  <a:lnTo>
                    <a:pt x="15373" y="0"/>
                  </a:lnTo>
                  <a:lnTo>
                    <a:pt x="6857" y="0"/>
                  </a:lnTo>
                  <a:lnTo>
                    <a:pt x="0" y="7252"/>
                  </a:lnTo>
                  <a:lnTo>
                    <a:pt x="0" y="16196"/>
                  </a:lnTo>
                  <a:lnTo>
                    <a:pt x="0" y="25145"/>
                  </a:lnTo>
                  <a:lnTo>
                    <a:pt x="6857" y="32398"/>
                  </a:lnTo>
                  <a:lnTo>
                    <a:pt x="15373" y="32398"/>
                  </a:lnTo>
                  <a:lnTo>
                    <a:pt x="23888" y="32398"/>
                  </a:lnTo>
                  <a:lnTo>
                    <a:pt x="30746" y="25145"/>
                  </a:lnTo>
                  <a:lnTo>
                    <a:pt x="30746" y="161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2602947" y="2161059"/>
            <a:ext cx="170180" cy="53975"/>
            <a:chOff x="2602947" y="2161059"/>
            <a:chExt cx="170180" cy="53975"/>
          </a:xfrm>
        </p:grpSpPr>
        <p:sp>
          <p:nvSpPr>
            <p:cNvPr id="48" name="object 48"/>
            <p:cNvSpPr/>
            <p:nvPr/>
          </p:nvSpPr>
          <p:spPr>
            <a:xfrm>
              <a:off x="2602947" y="2187803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19">
                  <a:moveTo>
                    <a:pt x="0" y="0"/>
                  </a:moveTo>
                  <a:lnTo>
                    <a:pt x="96526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692787" y="2161059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490"/>
                  </a:lnTo>
                  <a:lnTo>
                    <a:pt x="80238" y="267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850981" y="1859392"/>
            <a:ext cx="135255" cy="9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75" spc="-37" baseline="6172" dirty="0">
                <a:latin typeface="Arial MT"/>
                <a:cs typeface="Arial MT"/>
              </a:rPr>
              <a:t>A</a:t>
            </a:r>
            <a:r>
              <a:rPr sz="300" spc="-25" dirty="0">
                <a:latin typeface="Arial MT"/>
                <a:cs typeface="Arial MT"/>
              </a:rPr>
              <a:t>1</a:t>
            </a:r>
            <a:endParaRPr sz="3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074557" y="1825067"/>
            <a:ext cx="135255" cy="9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75" spc="-37" baseline="6172" dirty="0">
                <a:latin typeface="Arial MT"/>
                <a:cs typeface="Arial MT"/>
              </a:rPr>
              <a:t>A</a:t>
            </a:r>
            <a:r>
              <a:rPr sz="300" spc="-25" dirty="0">
                <a:latin typeface="Arial MT"/>
                <a:cs typeface="Arial MT"/>
              </a:rPr>
              <a:t>2</a:t>
            </a:r>
            <a:endParaRPr sz="3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292413" y="1762191"/>
            <a:ext cx="135255" cy="9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75" spc="-37" baseline="6172" dirty="0">
                <a:latin typeface="Arial MT"/>
                <a:cs typeface="Arial MT"/>
              </a:rPr>
              <a:t>A</a:t>
            </a:r>
            <a:r>
              <a:rPr sz="300" spc="-25" dirty="0">
                <a:latin typeface="Arial MT"/>
                <a:cs typeface="Arial MT"/>
              </a:rPr>
              <a:t>3</a:t>
            </a:r>
            <a:endParaRPr sz="3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535415" y="1725946"/>
            <a:ext cx="135255" cy="9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75" spc="-37" baseline="6172" dirty="0">
                <a:latin typeface="Arial MT"/>
                <a:cs typeface="Arial MT"/>
              </a:rPr>
              <a:t>A</a:t>
            </a:r>
            <a:r>
              <a:rPr sz="300" spc="-25" dirty="0">
                <a:latin typeface="Arial MT"/>
                <a:cs typeface="Arial MT"/>
              </a:rPr>
              <a:t>4</a:t>
            </a:r>
            <a:endParaRPr sz="3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893942" y="1859597"/>
            <a:ext cx="64135" cy="9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" spc="-50" dirty="0">
                <a:latin typeface="Arial MT"/>
                <a:cs typeface="Arial MT"/>
              </a:rPr>
              <a:t>A</a:t>
            </a:r>
            <a:endParaRPr sz="45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932061" y="1887504"/>
            <a:ext cx="46355" cy="70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" spc="-50" dirty="0">
                <a:latin typeface="Arial MT"/>
                <a:cs typeface="Arial MT"/>
              </a:rPr>
              <a:t>5</a:t>
            </a:r>
            <a:endParaRPr sz="3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021418" y="1936544"/>
            <a:ext cx="135255" cy="9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75" spc="-37" baseline="6172" dirty="0">
                <a:latin typeface="Arial MT"/>
                <a:cs typeface="Arial MT"/>
              </a:rPr>
              <a:t>A</a:t>
            </a:r>
            <a:r>
              <a:rPr sz="300" spc="-25" dirty="0">
                <a:latin typeface="Arial MT"/>
                <a:cs typeface="Arial MT"/>
              </a:rPr>
              <a:t>6</a:t>
            </a:r>
            <a:endParaRPr sz="3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862976" y="2061645"/>
            <a:ext cx="34671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48920" algn="l"/>
              </a:tabLst>
            </a:pPr>
            <a:r>
              <a:rPr sz="825" spc="-37" baseline="5050" dirty="0">
                <a:latin typeface="Arial MT"/>
                <a:cs typeface="Arial MT"/>
              </a:rPr>
              <a:t>x</a:t>
            </a:r>
            <a:r>
              <a:rPr sz="350" spc="-25" dirty="0">
                <a:latin typeface="Arial MT"/>
                <a:cs typeface="Arial MT"/>
              </a:rPr>
              <a:t>1</a:t>
            </a:r>
            <a:r>
              <a:rPr sz="350" dirty="0">
                <a:latin typeface="Arial MT"/>
                <a:cs typeface="Arial MT"/>
              </a:rPr>
              <a:t>	</a:t>
            </a:r>
            <a:r>
              <a:rPr sz="825" spc="-37" baseline="5050" dirty="0">
                <a:latin typeface="Arial MT"/>
                <a:cs typeface="Arial MT"/>
              </a:rPr>
              <a:t>x</a:t>
            </a:r>
            <a:r>
              <a:rPr sz="350" spc="-25" dirty="0">
                <a:latin typeface="Arial MT"/>
                <a:cs typeface="Arial MT"/>
              </a:rPr>
              <a:t>2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292299" y="2061645"/>
            <a:ext cx="904875" cy="17335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212090" marR="30480" indent="-174625">
              <a:lnSpc>
                <a:spcPct val="78100"/>
              </a:lnSpc>
              <a:spcBef>
                <a:spcPts val="234"/>
              </a:spcBef>
              <a:tabLst>
                <a:tab pos="280670" algn="l"/>
                <a:tab pos="612775" algn="l"/>
                <a:tab pos="807085" algn="l"/>
              </a:tabLst>
            </a:pPr>
            <a:r>
              <a:rPr sz="825" spc="-37" baseline="5050" dirty="0">
                <a:latin typeface="Arial MT"/>
                <a:cs typeface="Arial MT"/>
              </a:rPr>
              <a:t>x</a:t>
            </a:r>
            <a:r>
              <a:rPr sz="350" spc="-25" dirty="0">
                <a:latin typeface="Arial MT"/>
                <a:cs typeface="Arial MT"/>
              </a:rPr>
              <a:t>3</a:t>
            </a:r>
            <a:r>
              <a:rPr sz="350" dirty="0">
                <a:latin typeface="Arial MT"/>
                <a:cs typeface="Arial MT"/>
              </a:rPr>
              <a:t>		</a:t>
            </a:r>
            <a:r>
              <a:rPr sz="825" spc="-37" baseline="5050" dirty="0">
                <a:latin typeface="Arial MT"/>
                <a:cs typeface="Arial MT"/>
              </a:rPr>
              <a:t>x</a:t>
            </a:r>
            <a:r>
              <a:rPr sz="350" spc="-25" dirty="0">
                <a:latin typeface="Arial MT"/>
                <a:cs typeface="Arial MT"/>
              </a:rPr>
              <a:t>4</a:t>
            </a:r>
            <a:r>
              <a:rPr sz="350" dirty="0">
                <a:latin typeface="Arial MT"/>
                <a:cs typeface="Arial MT"/>
              </a:rPr>
              <a:t>	</a:t>
            </a:r>
            <a:r>
              <a:rPr sz="825" spc="-37" baseline="5050" dirty="0">
                <a:latin typeface="Arial MT"/>
                <a:cs typeface="Arial MT"/>
              </a:rPr>
              <a:t>x</a:t>
            </a:r>
            <a:r>
              <a:rPr sz="350" spc="-25" dirty="0">
                <a:latin typeface="Arial MT"/>
                <a:cs typeface="Arial MT"/>
              </a:rPr>
              <a:t>5</a:t>
            </a:r>
            <a:r>
              <a:rPr sz="350" dirty="0">
                <a:latin typeface="Arial MT"/>
                <a:cs typeface="Arial MT"/>
              </a:rPr>
              <a:t>	</a:t>
            </a:r>
            <a:r>
              <a:rPr sz="825" spc="-37" baseline="5050" dirty="0">
                <a:latin typeface="Arial MT"/>
                <a:cs typeface="Arial MT"/>
              </a:rPr>
              <a:t>x</a:t>
            </a:r>
            <a:r>
              <a:rPr sz="350" spc="-25" dirty="0">
                <a:latin typeface="Arial MT"/>
                <a:cs typeface="Arial MT"/>
              </a:rPr>
              <a:t>6</a:t>
            </a:r>
            <a:r>
              <a:rPr sz="350" spc="500" dirty="0">
                <a:latin typeface="Arial MT"/>
                <a:cs typeface="Arial MT"/>
              </a:rPr>
              <a:t> </a:t>
            </a:r>
            <a:r>
              <a:rPr sz="550" spc="-50" dirty="0">
                <a:latin typeface="Arial MT"/>
                <a:cs typeface="Arial MT"/>
              </a:rPr>
              <a:t>x</a:t>
            </a:r>
            <a:endParaRPr sz="550">
              <a:latin typeface="Arial MT"/>
              <a:cs typeface="Arial MT"/>
            </a:endParaRPr>
          </a:p>
        </p:txBody>
      </p:sp>
      <p:pic>
        <p:nvPicPr>
          <p:cNvPr id="59" name="object 5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2331428"/>
            <a:ext cx="134416" cy="134416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240106" y="233044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77532" y="2215373"/>
            <a:ext cx="3605529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464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Let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-13888" dirty="0">
                <a:latin typeface="Arial"/>
                <a:cs typeface="Arial"/>
              </a:rPr>
              <a:t>i</a:t>
            </a:r>
            <a:r>
              <a:rPr sz="1200" i="1" spc="27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i="1" baseline="-13888" dirty="0">
                <a:latin typeface="Arial"/>
                <a:cs typeface="Arial"/>
              </a:rPr>
              <a:t>i</a:t>
            </a:r>
            <a:r>
              <a:rPr sz="1200" i="1" spc="27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denotes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c.g.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100" dirty="0">
                <a:latin typeface="Arial MT"/>
                <a:cs typeface="Arial MT"/>
              </a:rPr>
              <a:t>-th</a:t>
            </a:r>
            <a:r>
              <a:rPr sz="1100" spc="-10" dirty="0">
                <a:latin typeface="Arial MT"/>
                <a:cs typeface="Arial MT"/>
              </a:rPr>
              <a:t> portion.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200" baseline="27777" dirty="0">
                <a:latin typeface="Cambria"/>
                <a:cs typeface="Cambria"/>
              </a:rPr>
              <a:t>∗</a:t>
            </a:r>
            <a:r>
              <a:rPr sz="1200" spc="232" baseline="27777" dirty="0">
                <a:latin typeface="Cambria"/>
                <a:cs typeface="Cambria"/>
              </a:rPr>
              <a:t> </a:t>
            </a:r>
            <a:r>
              <a:rPr sz="1100" dirty="0">
                <a:latin typeface="Arial MT"/>
                <a:cs typeface="Arial MT"/>
              </a:rPr>
              <a:t>according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CoG</a:t>
            </a:r>
            <a:r>
              <a:rPr sz="1100" spc="-25" dirty="0">
                <a:latin typeface="Arial MT"/>
                <a:cs typeface="Arial MT"/>
              </a:rPr>
              <a:t> is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62" name="object 6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2576804"/>
            <a:ext cx="134416" cy="134416"/>
          </a:xfrm>
          <a:prstGeom prst="rect">
            <a:avLst/>
          </a:prstGeom>
        </p:spPr>
      </p:pic>
      <p:sp>
        <p:nvSpPr>
          <p:cNvPr id="63" name="object 63"/>
          <p:cNvSpPr txBox="1"/>
          <p:nvPr/>
        </p:nvSpPr>
        <p:spPr>
          <a:xfrm>
            <a:off x="240106" y="257518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054821" y="283587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Cambria"/>
                <a:cs typeface="Cambria"/>
              </a:rPr>
              <a:t>∗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972525" y="2848811"/>
            <a:ext cx="314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25" dirty="0">
                <a:latin typeface="Arial"/>
                <a:cs typeface="Arial"/>
              </a:rPr>
              <a:t>  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289429" y="2735642"/>
            <a:ext cx="2324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SimSun-ExtB"/>
                <a:cs typeface="SimSun-ExtB"/>
              </a:rPr>
              <a:t>Σ</a:t>
            </a:r>
            <a:r>
              <a:rPr sz="900" i="1" spc="-37" baseline="-23148" dirty="0">
                <a:latin typeface="Arial"/>
                <a:cs typeface="Arial"/>
              </a:rPr>
              <a:t>n</a:t>
            </a:r>
            <a:endParaRPr sz="900" baseline="-23148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428354" y="2868503"/>
            <a:ext cx="154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10" dirty="0">
                <a:latin typeface="Arial"/>
                <a:cs typeface="Arial"/>
              </a:rPr>
              <a:t>i</a:t>
            </a:r>
            <a:r>
              <a:rPr sz="600" i="1" spc="-120" dirty="0">
                <a:latin typeface="Arial"/>
                <a:cs typeface="Arial"/>
              </a:rPr>
              <a:t> </a:t>
            </a:r>
            <a:r>
              <a:rPr sz="600" spc="-25" dirty="0">
                <a:latin typeface="Verdana"/>
                <a:cs typeface="Verdana"/>
              </a:rPr>
              <a:t>=</a:t>
            </a:r>
            <a:r>
              <a:rPr sz="600" spc="-25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555532" y="2811562"/>
            <a:ext cx="3676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latin typeface="Arial"/>
                <a:cs typeface="Arial"/>
              </a:rPr>
              <a:t>x</a:t>
            </a:r>
            <a:r>
              <a:rPr sz="900" i="1" spc="-15" baseline="-13888" dirty="0">
                <a:latin typeface="Arial"/>
                <a:cs typeface="Arial"/>
              </a:rPr>
              <a:t>i</a:t>
            </a:r>
            <a:r>
              <a:rPr sz="900" i="1" spc="-82" baseline="-13888" dirty="0">
                <a:latin typeface="Arial"/>
                <a:cs typeface="Arial"/>
              </a:rPr>
              <a:t> </a:t>
            </a:r>
            <a:r>
              <a:rPr sz="800" b="1" i="1" spc="-20" dirty="0">
                <a:latin typeface="Roboto Bk"/>
                <a:cs typeface="Roboto Bk"/>
              </a:rPr>
              <a:t>.</a:t>
            </a:r>
            <a:r>
              <a:rPr sz="800" spc="-20" dirty="0">
                <a:latin typeface="Verdana"/>
                <a:cs typeface="Verdana"/>
              </a:rPr>
              <a:t>(</a:t>
            </a:r>
            <a:r>
              <a:rPr sz="800" i="1" spc="-20" dirty="0">
                <a:latin typeface="Arial"/>
                <a:cs typeface="Arial"/>
              </a:rPr>
              <a:t>A</a:t>
            </a:r>
            <a:r>
              <a:rPr sz="900" i="1" spc="-30" baseline="-13888" dirty="0">
                <a:latin typeface="Arial"/>
                <a:cs typeface="Arial"/>
              </a:rPr>
              <a:t>i</a:t>
            </a:r>
            <a:r>
              <a:rPr sz="900" i="1" spc="-82" baseline="-13888" dirty="0">
                <a:latin typeface="Arial"/>
                <a:cs typeface="Arial"/>
              </a:rPr>
              <a:t> </a:t>
            </a:r>
            <a:r>
              <a:rPr sz="800" spc="-50" dirty="0"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327529" y="2965424"/>
            <a:ext cx="557530" cy="0"/>
          </a:xfrm>
          <a:custGeom>
            <a:avLst/>
            <a:gdLst/>
            <a:ahLst/>
            <a:cxnLst/>
            <a:rect l="l" t="t" r="r" b="b"/>
            <a:pathLst>
              <a:path w="557530">
                <a:moveTo>
                  <a:pt x="0" y="0"/>
                </a:moveTo>
                <a:lnTo>
                  <a:pt x="55716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411742" y="2869639"/>
            <a:ext cx="12636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730" dirty="0">
                <a:latin typeface="SimSun-ExtB"/>
                <a:cs typeface="SimSun-ExtB"/>
              </a:rPr>
              <a:t>Σ</a:t>
            </a:r>
            <a:endParaRPr sz="800">
              <a:latin typeface="SimSun-ExtB"/>
              <a:cs typeface="SimSun-ExtB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525267" y="292622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50" dirty="0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677845" y="2945560"/>
            <a:ext cx="933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499867" y="3002501"/>
            <a:ext cx="3136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i="1" spc="-10" dirty="0">
                <a:latin typeface="Arial"/>
                <a:cs typeface="Arial"/>
              </a:rPr>
              <a:t>i</a:t>
            </a:r>
            <a:r>
              <a:rPr sz="600" i="1" spc="-120" dirty="0">
                <a:latin typeface="Arial"/>
                <a:cs typeface="Arial"/>
              </a:rPr>
              <a:t> </a:t>
            </a:r>
            <a:r>
              <a:rPr sz="600" dirty="0">
                <a:latin typeface="Verdana"/>
                <a:cs typeface="Verdana"/>
              </a:rPr>
              <a:t>=</a:t>
            </a:r>
            <a:r>
              <a:rPr sz="600" dirty="0">
                <a:latin typeface="Arial MT"/>
                <a:cs typeface="Arial MT"/>
              </a:rPr>
              <a:t>1</a:t>
            </a:r>
            <a:r>
              <a:rPr sz="600" spc="190" dirty="0">
                <a:latin typeface="Arial MT"/>
                <a:cs typeface="Arial MT"/>
              </a:rPr>
              <a:t>  </a:t>
            </a:r>
            <a:r>
              <a:rPr sz="900" i="1" spc="-75" baseline="9259" dirty="0">
                <a:latin typeface="Arial"/>
                <a:cs typeface="Arial"/>
              </a:rPr>
              <a:t>i</a:t>
            </a:r>
            <a:endParaRPr sz="900" baseline="9259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02932" y="3086873"/>
            <a:ext cx="36226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where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number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smaller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geometrical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componen</a:t>
            </a:r>
            <a:r>
              <a:rPr sz="1100" u="dbl" spc="-10" dirty="0">
                <a:uFill>
                  <a:solidFill>
                    <a:srgbClr val="ADADE0"/>
                  </a:solidFill>
                </a:uFill>
                <a:latin typeface="Arial MT"/>
                <a:cs typeface="Arial MT"/>
              </a:rPr>
              <a:t>t</a:t>
            </a:r>
            <a:r>
              <a:rPr sz="1100" spc="-10" dirty="0">
                <a:latin typeface="Arial MT"/>
                <a:cs typeface="Arial MT"/>
              </a:rPr>
              <a:t>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80" name="object 80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81" name="object 8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82" name="object 8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35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Centroid</a:t>
            </a:r>
            <a:r>
              <a:rPr spc="70" dirty="0"/>
              <a:t> </a:t>
            </a:r>
            <a:r>
              <a:rPr dirty="0"/>
              <a:t>method</a:t>
            </a:r>
            <a:r>
              <a:rPr spc="75" dirty="0"/>
              <a:t> </a:t>
            </a:r>
            <a:r>
              <a:rPr dirty="0"/>
              <a:t>:</a:t>
            </a:r>
            <a:r>
              <a:rPr spc="185" dirty="0"/>
              <a:t> </a:t>
            </a:r>
            <a:r>
              <a:rPr spc="-25" dirty="0"/>
              <a:t>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376960"/>
            <a:ext cx="395351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75" baseline="-13888" dirty="0">
                <a:latin typeface="Arial MT"/>
                <a:cs typeface="Arial MT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67" baseline="-13888" dirty="0">
                <a:latin typeface="Arial MT"/>
                <a:cs typeface="Arial MT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Verdana"/>
                <a:cs typeface="Verdana"/>
              </a:rPr>
              <a:t>....</a:t>
            </a:r>
            <a:r>
              <a:rPr sz="1100" i="1" spc="-50" dirty="0">
                <a:latin typeface="Arial"/>
                <a:cs typeface="Arial"/>
              </a:rPr>
              <a:t>C</a:t>
            </a:r>
            <a:r>
              <a:rPr sz="1200" i="1" spc="-75" baseline="-10416" dirty="0">
                <a:latin typeface="Arial"/>
                <a:cs typeface="Arial"/>
              </a:rPr>
              <a:t>n</a:t>
            </a:r>
            <a:r>
              <a:rPr sz="1100" spc="-50" dirty="0">
                <a:latin typeface="Arial MT"/>
                <a:cs typeface="Arial MT"/>
              </a:rPr>
              <a:t>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 </a:t>
            </a:r>
            <a:r>
              <a:rPr sz="1100" dirty="0">
                <a:latin typeface="Arial MT"/>
                <a:cs typeface="Arial MT"/>
              </a:rPr>
              <a:t>according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8253" y="1021955"/>
            <a:ext cx="365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200" baseline="27777" dirty="0">
                <a:latin typeface="Cambria"/>
                <a:cs typeface="Cambria"/>
              </a:rPr>
              <a:t>∗</a:t>
            </a:r>
            <a:r>
              <a:rPr sz="1200" spc="307" baseline="27777" dirty="0">
                <a:latin typeface="Cambria"/>
                <a:cs typeface="Cambria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0557" y="899057"/>
            <a:ext cx="2324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SimSun-ExtB"/>
                <a:cs typeface="SimSun-ExtB"/>
              </a:rPr>
              <a:t>Σ</a:t>
            </a:r>
            <a:r>
              <a:rPr sz="900" i="1" spc="-37" baseline="-23148" dirty="0">
                <a:latin typeface="Arial"/>
                <a:cs typeface="Arial"/>
              </a:rPr>
              <a:t>n</a:t>
            </a:r>
            <a:endParaRPr sz="900" baseline="-2314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9482" y="1031905"/>
            <a:ext cx="154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10" dirty="0">
                <a:latin typeface="Arial"/>
                <a:cs typeface="Arial"/>
              </a:rPr>
              <a:t>i</a:t>
            </a:r>
            <a:r>
              <a:rPr sz="600" i="1" spc="-120" dirty="0">
                <a:latin typeface="Arial"/>
                <a:cs typeface="Arial"/>
              </a:rPr>
              <a:t> </a:t>
            </a:r>
            <a:r>
              <a:rPr sz="600" spc="-25" dirty="0">
                <a:latin typeface="Verdana"/>
                <a:cs typeface="Verdana"/>
              </a:rPr>
              <a:t>=</a:t>
            </a:r>
            <a:r>
              <a:rPr sz="600" spc="-25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6660" y="974977"/>
            <a:ext cx="2921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latin typeface="Arial"/>
                <a:cs typeface="Arial"/>
              </a:rPr>
              <a:t>x</a:t>
            </a:r>
            <a:r>
              <a:rPr sz="900" i="1" spc="-15" baseline="-13888" dirty="0">
                <a:latin typeface="Arial"/>
                <a:cs typeface="Arial"/>
              </a:rPr>
              <a:t>i</a:t>
            </a:r>
            <a:r>
              <a:rPr sz="900" i="1" spc="-89" baseline="-13888" dirty="0">
                <a:latin typeface="Arial"/>
                <a:cs typeface="Arial"/>
              </a:rPr>
              <a:t> </a:t>
            </a:r>
            <a:r>
              <a:rPr sz="800" b="1" i="1" spc="-25" dirty="0">
                <a:latin typeface="Roboto Bk"/>
                <a:cs typeface="Roboto Bk"/>
              </a:rPr>
              <a:t>.</a:t>
            </a:r>
            <a:r>
              <a:rPr sz="800" i="1" spc="-25" dirty="0">
                <a:latin typeface="Arial"/>
                <a:cs typeface="Arial"/>
              </a:rPr>
              <a:t>A</a:t>
            </a:r>
            <a:r>
              <a:rPr sz="900" i="1" spc="-37" baseline="-9259" dirty="0">
                <a:latin typeface="Arial"/>
                <a:cs typeface="Arial"/>
              </a:rPr>
              <a:t>c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7731" y="1041633"/>
            <a:ext cx="425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50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08657" y="1138555"/>
            <a:ext cx="518159" cy="0"/>
          </a:xfrm>
          <a:custGeom>
            <a:avLst/>
            <a:gdLst/>
            <a:ahLst/>
            <a:cxnLst/>
            <a:rect l="l" t="t" r="r" b="b"/>
            <a:pathLst>
              <a:path w="518160">
                <a:moveTo>
                  <a:pt x="0" y="0"/>
                </a:moveTo>
                <a:lnTo>
                  <a:pt x="517791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51062" y="1042783"/>
            <a:ext cx="12636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400" dirty="0">
                <a:latin typeface="SimSun-ExtB"/>
                <a:cs typeface="SimSun-ExtB"/>
              </a:rPr>
              <a:t>Σ</a:t>
            </a:r>
            <a:endParaRPr sz="800">
              <a:latin typeface="SimSun-ExtB"/>
              <a:cs typeface="SimSun-ExtB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4587" y="109936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50" dirty="0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4587" y="1175631"/>
            <a:ext cx="154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10" dirty="0">
                <a:latin typeface="Arial"/>
                <a:cs typeface="Arial"/>
              </a:rPr>
              <a:t>i</a:t>
            </a:r>
            <a:r>
              <a:rPr sz="600" i="1" spc="-120" dirty="0">
                <a:latin typeface="Arial"/>
                <a:cs typeface="Arial"/>
              </a:rPr>
              <a:t> </a:t>
            </a:r>
            <a:r>
              <a:rPr sz="600" spc="-25" dirty="0">
                <a:latin typeface="Verdana"/>
                <a:cs typeface="Verdana"/>
              </a:rPr>
              <a:t>=</a:t>
            </a:r>
            <a:r>
              <a:rPr sz="600" spc="-25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7165" y="1118690"/>
            <a:ext cx="933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59278" y="1156657"/>
            <a:ext cx="1314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i="1" spc="-25" dirty="0">
                <a:latin typeface="Arial"/>
                <a:cs typeface="Arial"/>
              </a:rPr>
              <a:t>c</a:t>
            </a:r>
            <a:r>
              <a:rPr sz="900" i="1" spc="-37" baseline="-23148" dirty="0">
                <a:latin typeface="Arial"/>
                <a:cs typeface="Arial"/>
              </a:rPr>
              <a:t>i</a:t>
            </a:r>
            <a:endParaRPr sz="900" baseline="-23148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444" y="1316874"/>
            <a:ext cx="4254500" cy="716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Here,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-10416" dirty="0">
                <a:latin typeface="Arial"/>
                <a:cs typeface="Arial"/>
              </a:rPr>
              <a:t>c</a:t>
            </a:r>
            <a:r>
              <a:rPr sz="900" i="1" baseline="-27777" dirty="0">
                <a:latin typeface="Arial"/>
                <a:cs typeface="Arial"/>
              </a:rPr>
              <a:t>i</a:t>
            </a:r>
            <a:r>
              <a:rPr sz="900" i="1" spc="352" baseline="-27777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denotes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region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bounded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C</a:t>
            </a:r>
            <a:r>
              <a:rPr sz="1200" i="1" spc="-37" baseline="-13888" dirty="0">
                <a:latin typeface="Arial"/>
                <a:cs typeface="Arial"/>
              </a:rPr>
              <a:t>i</a:t>
            </a:r>
            <a:endParaRPr sz="1200" baseline="-13888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i="1" baseline="-13888" dirty="0">
                <a:latin typeface="Arial"/>
                <a:cs typeface="Arial"/>
              </a:rPr>
              <a:t>i</a:t>
            </a:r>
            <a:r>
              <a:rPr sz="1200" i="1" spc="262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geometric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center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200" i="1" spc="-15" baseline="-10416" dirty="0">
                <a:latin typeface="Arial"/>
                <a:cs typeface="Arial"/>
              </a:rPr>
              <a:t>c</a:t>
            </a:r>
            <a:r>
              <a:rPr sz="900" i="1" spc="-15" baseline="-27777" dirty="0">
                <a:latin typeface="Arial"/>
                <a:cs typeface="Arial"/>
              </a:rPr>
              <a:t>i</a:t>
            </a:r>
            <a:r>
              <a:rPr sz="900" i="1" spc="-44" baseline="-27777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</a:pPr>
            <a:r>
              <a:rPr sz="1100" spc="-10" dirty="0">
                <a:latin typeface="Arial MT"/>
                <a:cs typeface="Arial MT"/>
              </a:rPr>
              <a:t>Graphically,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96212" y="2272385"/>
            <a:ext cx="887730" cy="654050"/>
            <a:chOff x="696212" y="2272385"/>
            <a:chExt cx="887730" cy="654050"/>
          </a:xfrm>
        </p:grpSpPr>
        <p:sp>
          <p:nvSpPr>
            <p:cNvPr id="17" name="object 17"/>
            <p:cNvSpPr/>
            <p:nvPr/>
          </p:nvSpPr>
          <p:spPr>
            <a:xfrm>
              <a:off x="714043" y="2321420"/>
              <a:ext cx="0" cy="588645"/>
            </a:xfrm>
            <a:custGeom>
              <a:avLst/>
              <a:gdLst/>
              <a:ahLst/>
              <a:cxnLst/>
              <a:rect l="l" t="t" r="r" b="b"/>
              <a:pathLst>
                <a:path h="588644">
                  <a:moveTo>
                    <a:pt x="0" y="0"/>
                  </a:moveTo>
                  <a:lnTo>
                    <a:pt x="0" y="588168"/>
                  </a:lnTo>
                </a:path>
              </a:pathLst>
            </a:custGeom>
            <a:ln w="8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6212" y="2272385"/>
              <a:ext cx="36195" cy="53975"/>
            </a:xfrm>
            <a:custGeom>
              <a:avLst/>
              <a:gdLst/>
              <a:ahLst/>
              <a:cxnLst/>
              <a:rect l="l" t="t" r="r" b="b"/>
              <a:pathLst>
                <a:path w="36195" h="53975">
                  <a:moveTo>
                    <a:pt x="17830" y="0"/>
                  </a:moveTo>
                  <a:lnTo>
                    <a:pt x="0" y="53492"/>
                  </a:lnTo>
                  <a:lnTo>
                    <a:pt x="35661" y="53492"/>
                  </a:lnTo>
                  <a:lnTo>
                    <a:pt x="178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4043" y="2908236"/>
              <a:ext cx="820419" cy="0"/>
            </a:xfrm>
            <a:custGeom>
              <a:avLst/>
              <a:gdLst/>
              <a:ahLst/>
              <a:cxnLst/>
              <a:rect l="l" t="t" r="r" b="b"/>
              <a:pathLst>
                <a:path w="820419">
                  <a:moveTo>
                    <a:pt x="0" y="0"/>
                  </a:moveTo>
                  <a:lnTo>
                    <a:pt x="820357" y="0"/>
                  </a:lnTo>
                </a:path>
              </a:pathLst>
            </a:custGeom>
            <a:ln w="8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29943" y="2890405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4">
                  <a:moveTo>
                    <a:pt x="0" y="0"/>
                  </a:moveTo>
                  <a:lnTo>
                    <a:pt x="0" y="35661"/>
                  </a:lnTo>
                  <a:lnTo>
                    <a:pt x="53492" y="17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11085" y="3051818"/>
            <a:ext cx="14224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-37" baseline="9259" dirty="0">
                <a:latin typeface="Arial MT"/>
                <a:cs typeface="Arial MT"/>
              </a:rPr>
              <a:t>x</a:t>
            </a:r>
            <a:r>
              <a:rPr sz="350" spc="-25" dirty="0">
                <a:latin typeface="Arial MT"/>
                <a:cs typeface="Arial MT"/>
              </a:rPr>
              <a:t>1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24203" y="2900116"/>
            <a:ext cx="59690" cy="99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-50" dirty="0">
                <a:latin typeface="Arial MT"/>
                <a:cs typeface="Arial MT"/>
              </a:rPr>
              <a:t>5</a:t>
            </a:r>
            <a:endParaRPr sz="4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04181" y="2481819"/>
            <a:ext cx="59055" cy="1060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00" spc="-50" dirty="0">
                <a:latin typeface="Times New Roman"/>
                <a:cs typeface="Times New Roman"/>
              </a:rPr>
              <a:t>1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7773" y="2403197"/>
            <a:ext cx="7683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i="1" spc="-50" dirty="0">
                <a:latin typeface="Times New Roman"/>
                <a:cs typeface="Times New Roman"/>
              </a:rPr>
              <a:t>c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879892" y="2281834"/>
            <a:ext cx="1016635" cy="654050"/>
            <a:chOff x="1879892" y="2281834"/>
            <a:chExt cx="1016635" cy="654050"/>
          </a:xfrm>
        </p:grpSpPr>
        <p:sp>
          <p:nvSpPr>
            <p:cNvPr id="26" name="object 26"/>
            <p:cNvSpPr/>
            <p:nvPr/>
          </p:nvSpPr>
          <p:spPr>
            <a:xfrm>
              <a:off x="1897723" y="2330869"/>
              <a:ext cx="0" cy="588645"/>
            </a:xfrm>
            <a:custGeom>
              <a:avLst/>
              <a:gdLst/>
              <a:ahLst/>
              <a:cxnLst/>
              <a:rect l="l" t="t" r="r" b="b"/>
              <a:pathLst>
                <a:path h="588644">
                  <a:moveTo>
                    <a:pt x="0" y="0"/>
                  </a:moveTo>
                  <a:lnTo>
                    <a:pt x="0" y="588168"/>
                  </a:lnTo>
                </a:path>
              </a:pathLst>
            </a:custGeom>
            <a:ln w="8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79892" y="2281834"/>
              <a:ext cx="36195" cy="53975"/>
            </a:xfrm>
            <a:custGeom>
              <a:avLst/>
              <a:gdLst/>
              <a:ahLst/>
              <a:cxnLst/>
              <a:rect l="l" t="t" r="r" b="b"/>
              <a:pathLst>
                <a:path w="36194" h="53975">
                  <a:moveTo>
                    <a:pt x="17830" y="0"/>
                  </a:moveTo>
                  <a:lnTo>
                    <a:pt x="0" y="53492"/>
                  </a:lnTo>
                  <a:lnTo>
                    <a:pt x="35661" y="53492"/>
                  </a:lnTo>
                  <a:lnTo>
                    <a:pt x="178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86521" y="2917689"/>
              <a:ext cx="961390" cy="0"/>
            </a:xfrm>
            <a:custGeom>
              <a:avLst/>
              <a:gdLst/>
              <a:ahLst/>
              <a:cxnLst/>
              <a:rect l="l" t="t" r="r" b="b"/>
              <a:pathLst>
                <a:path w="961389">
                  <a:moveTo>
                    <a:pt x="0" y="0"/>
                  </a:moveTo>
                  <a:lnTo>
                    <a:pt x="960767" y="0"/>
                  </a:lnTo>
                </a:path>
              </a:pathLst>
            </a:custGeom>
            <a:ln w="8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42831" y="2899858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4">
                  <a:moveTo>
                    <a:pt x="0" y="0"/>
                  </a:moveTo>
                  <a:lnTo>
                    <a:pt x="0" y="35661"/>
                  </a:lnTo>
                  <a:lnTo>
                    <a:pt x="53492" y="17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32330" y="2481630"/>
              <a:ext cx="648335" cy="436245"/>
            </a:xfrm>
            <a:custGeom>
              <a:avLst/>
              <a:gdLst/>
              <a:ahLst/>
              <a:cxnLst/>
              <a:rect l="l" t="t" r="r" b="b"/>
              <a:pathLst>
                <a:path w="648335" h="436244">
                  <a:moveTo>
                    <a:pt x="0" y="436058"/>
                  </a:moveTo>
                  <a:lnTo>
                    <a:pt x="162001" y="0"/>
                  </a:lnTo>
                  <a:lnTo>
                    <a:pt x="486003" y="0"/>
                  </a:lnTo>
                  <a:lnTo>
                    <a:pt x="648004" y="436058"/>
                  </a:lnTo>
                </a:path>
              </a:pathLst>
            </a:custGeom>
            <a:ln w="8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304853" y="2238134"/>
            <a:ext cx="17145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900" i="1" spc="-25" dirty="0">
                <a:latin typeface="Times New Roman"/>
                <a:cs typeface="Times New Roman"/>
              </a:rPr>
              <a:t>c</a:t>
            </a:r>
            <a:r>
              <a:rPr sz="750" spc="-37" baseline="-27777" dirty="0">
                <a:latin typeface="Times New Roman"/>
                <a:cs typeface="Times New Roman"/>
              </a:rPr>
              <a:t>2</a:t>
            </a:r>
            <a:endParaRPr sz="750" baseline="-27777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101111" y="2265641"/>
            <a:ext cx="1044575" cy="654050"/>
            <a:chOff x="3101111" y="2265641"/>
            <a:chExt cx="1044575" cy="654050"/>
          </a:xfrm>
        </p:grpSpPr>
        <p:sp>
          <p:nvSpPr>
            <p:cNvPr id="33" name="object 33"/>
            <p:cNvSpPr/>
            <p:nvPr/>
          </p:nvSpPr>
          <p:spPr>
            <a:xfrm>
              <a:off x="3118942" y="2314676"/>
              <a:ext cx="0" cy="588645"/>
            </a:xfrm>
            <a:custGeom>
              <a:avLst/>
              <a:gdLst/>
              <a:ahLst/>
              <a:cxnLst/>
              <a:rect l="l" t="t" r="r" b="b"/>
              <a:pathLst>
                <a:path h="588644">
                  <a:moveTo>
                    <a:pt x="0" y="0"/>
                  </a:moveTo>
                  <a:lnTo>
                    <a:pt x="0" y="588161"/>
                  </a:lnTo>
                </a:path>
              </a:pathLst>
            </a:custGeom>
            <a:ln w="8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01111" y="2265641"/>
              <a:ext cx="36195" cy="53975"/>
            </a:xfrm>
            <a:custGeom>
              <a:avLst/>
              <a:gdLst/>
              <a:ahLst/>
              <a:cxnLst/>
              <a:rect l="l" t="t" r="r" b="b"/>
              <a:pathLst>
                <a:path w="36194" h="53975">
                  <a:moveTo>
                    <a:pt x="17830" y="0"/>
                  </a:moveTo>
                  <a:lnTo>
                    <a:pt x="0" y="53492"/>
                  </a:lnTo>
                  <a:lnTo>
                    <a:pt x="35661" y="53492"/>
                  </a:lnTo>
                  <a:lnTo>
                    <a:pt x="178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18942" y="2901489"/>
              <a:ext cx="977900" cy="0"/>
            </a:xfrm>
            <a:custGeom>
              <a:avLst/>
              <a:gdLst/>
              <a:ahLst/>
              <a:cxnLst/>
              <a:rect l="l" t="t" r="r" b="b"/>
              <a:pathLst>
                <a:path w="977900">
                  <a:moveTo>
                    <a:pt x="0" y="0"/>
                  </a:moveTo>
                  <a:lnTo>
                    <a:pt x="977646" y="0"/>
                  </a:lnTo>
                </a:path>
              </a:pathLst>
            </a:custGeom>
            <a:ln w="8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92130" y="2883658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4">
                  <a:moveTo>
                    <a:pt x="0" y="0"/>
                  </a:moveTo>
                  <a:lnTo>
                    <a:pt x="0" y="35661"/>
                  </a:lnTo>
                  <a:lnTo>
                    <a:pt x="53492" y="17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30003" y="2516720"/>
              <a:ext cx="508000" cy="384810"/>
            </a:xfrm>
            <a:custGeom>
              <a:avLst/>
              <a:gdLst/>
              <a:ahLst/>
              <a:cxnLst/>
              <a:rect l="l" t="t" r="r" b="b"/>
              <a:pathLst>
                <a:path w="508000" h="384810">
                  <a:moveTo>
                    <a:pt x="0" y="384768"/>
                  </a:moveTo>
                  <a:lnTo>
                    <a:pt x="151218" y="0"/>
                  </a:lnTo>
                  <a:lnTo>
                    <a:pt x="367207" y="0"/>
                  </a:lnTo>
                  <a:lnTo>
                    <a:pt x="507606" y="384768"/>
                  </a:lnTo>
                </a:path>
              </a:pathLst>
            </a:custGeom>
            <a:ln w="8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736316" y="2638221"/>
            <a:ext cx="486409" cy="270510"/>
          </a:xfrm>
          <a:custGeom>
            <a:avLst/>
            <a:gdLst/>
            <a:ahLst/>
            <a:cxnLst/>
            <a:rect l="l" t="t" r="r" b="b"/>
            <a:pathLst>
              <a:path w="486409" h="270510">
                <a:moveTo>
                  <a:pt x="0" y="270014"/>
                </a:moveTo>
                <a:lnTo>
                  <a:pt x="270018" y="0"/>
                </a:lnTo>
                <a:lnTo>
                  <a:pt x="486007" y="270014"/>
                </a:lnTo>
              </a:path>
            </a:pathLst>
          </a:custGeom>
          <a:ln w="8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754462" y="2390987"/>
            <a:ext cx="53975" cy="93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spc="-50" dirty="0">
                <a:latin typeface="Times New Roman"/>
                <a:cs typeface="Times New Roman"/>
              </a:rPr>
              <a:t>3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14040" y="2324959"/>
            <a:ext cx="68580" cy="1422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50" i="1" spc="-50" dirty="0">
                <a:latin typeface="Times New Roman"/>
                <a:cs typeface="Times New Roman"/>
              </a:rPr>
              <a:t>c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85390" y="3052054"/>
            <a:ext cx="14224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-37" baseline="9259" dirty="0">
                <a:latin typeface="Arial MT"/>
                <a:cs typeface="Arial MT"/>
              </a:rPr>
              <a:t>x</a:t>
            </a:r>
            <a:r>
              <a:rPr sz="350" spc="-25" dirty="0">
                <a:latin typeface="Arial MT"/>
                <a:cs typeface="Arial MT"/>
              </a:rPr>
              <a:t>2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12883" y="3051818"/>
            <a:ext cx="14224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-37" baseline="9259" dirty="0">
                <a:latin typeface="Arial MT"/>
                <a:cs typeface="Arial MT"/>
              </a:rPr>
              <a:t>x</a:t>
            </a:r>
            <a:r>
              <a:rPr sz="350" spc="-25" dirty="0">
                <a:latin typeface="Arial MT"/>
                <a:cs typeface="Arial MT"/>
              </a:rPr>
              <a:t>3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29030" y="2749418"/>
            <a:ext cx="15494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-37" baseline="9259" dirty="0">
                <a:latin typeface="Arial MT"/>
                <a:cs typeface="Arial MT"/>
              </a:rPr>
              <a:t>A</a:t>
            </a:r>
            <a:r>
              <a:rPr sz="350" spc="-25" dirty="0">
                <a:latin typeface="Arial MT"/>
                <a:cs typeface="Arial MT"/>
              </a:rPr>
              <a:t>1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79027" y="2641904"/>
            <a:ext cx="15494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-37" baseline="9259" dirty="0">
                <a:latin typeface="Arial MT"/>
                <a:cs typeface="Arial MT"/>
              </a:rPr>
              <a:t>A</a:t>
            </a:r>
            <a:r>
              <a:rPr sz="350" spc="-25" dirty="0">
                <a:latin typeface="Arial MT"/>
                <a:cs typeface="Arial MT"/>
              </a:rPr>
              <a:t>2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706520" y="2663240"/>
            <a:ext cx="15494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-37" baseline="9259" dirty="0">
                <a:latin typeface="Arial MT"/>
                <a:cs typeface="Arial MT"/>
              </a:rPr>
              <a:t>A</a:t>
            </a:r>
            <a:r>
              <a:rPr sz="350" spc="-25" dirty="0">
                <a:latin typeface="Arial MT"/>
                <a:cs typeface="Arial MT"/>
              </a:rPr>
              <a:t>3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56081" y="2912221"/>
            <a:ext cx="36195" cy="130810"/>
          </a:xfrm>
          <a:custGeom>
            <a:avLst/>
            <a:gdLst/>
            <a:ahLst/>
            <a:cxnLst/>
            <a:rect l="l" t="t" r="r" b="b"/>
            <a:pathLst>
              <a:path w="36194" h="130810">
                <a:moveTo>
                  <a:pt x="17830" y="0"/>
                </a:moveTo>
                <a:lnTo>
                  <a:pt x="17830" y="130545"/>
                </a:lnTo>
              </a:path>
              <a:path w="36194" h="130810">
                <a:moveTo>
                  <a:pt x="35661" y="17830"/>
                </a:moveTo>
                <a:lnTo>
                  <a:pt x="17830" y="0"/>
                </a:lnTo>
                <a:lnTo>
                  <a:pt x="0" y="17830"/>
                </a:lnTo>
              </a:path>
            </a:pathLst>
          </a:custGeom>
          <a:ln w="8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38501" y="2913166"/>
            <a:ext cx="36195" cy="130175"/>
          </a:xfrm>
          <a:custGeom>
            <a:avLst/>
            <a:gdLst/>
            <a:ahLst/>
            <a:cxnLst/>
            <a:rect l="l" t="t" r="r" b="b"/>
            <a:pathLst>
              <a:path w="36194" h="130175">
                <a:moveTo>
                  <a:pt x="17830" y="0"/>
                </a:moveTo>
                <a:lnTo>
                  <a:pt x="17830" y="129837"/>
                </a:lnTo>
              </a:path>
              <a:path w="36194" h="130175">
                <a:moveTo>
                  <a:pt x="35661" y="17830"/>
                </a:moveTo>
                <a:lnTo>
                  <a:pt x="17830" y="0"/>
                </a:lnTo>
                <a:lnTo>
                  <a:pt x="0" y="17830"/>
                </a:lnTo>
              </a:path>
            </a:pathLst>
          </a:custGeom>
          <a:ln w="8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64089" y="2901488"/>
            <a:ext cx="36195" cy="141605"/>
          </a:xfrm>
          <a:custGeom>
            <a:avLst/>
            <a:gdLst/>
            <a:ahLst/>
            <a:cxnLst/>
            <a:rect l="l" t="t" r="r" b="b"/>
            <a:pathLst>
              <a:path w="36195" h="141605">
                <a:moveTo>
                  <a:pt x="17830" y="0"/>
                </a:moveTo>
                <a:lnTo>
                  <a:pt x="17830" y="141278"/>
                </a:lnTo>
              </a:path>
              <a:path w="36195" h="141605">
                <a:moveTo>
                  <a:pt x="35661" y="17830"/>
                </a:moveTo>
                <a:lnTo>
                  <a:pt x="17830" y="0"/>
                </a:lnTo>
                <a:lnTo>
                  <a:pt x="0" y="17830"/>
                </a:lnTo>
              </a:path>
            </a:pathLst>
          </a:custGeom>
          <a:ln w="8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36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Centroid</a:t>
            </a:r>
            <a:r>
              <a:rPr spc="70" dirty="0"/>
              <a:t> </a:t>
            </a:r>
            <a:r>
              <a:rPr dirty="0"/>
              <a:t>method</a:t>
            </a:r>
            <a:r>
              <a:rPr spc="75" dirty="0"/>
              <a:t> </a:t>
            </a:r>
            <a:r>
              <a:rPr dirty="0"/>
              <a:t>:</a:t>
            </a:r>
            <a:r>
              <a:rPr spc="185" dirty="0"/>
              <a:t> </a:t>
            </a:r>
            <a:r>
              <a:rPr spc="-25" dirty="0"/>
              <a:t>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968653"/>
            <a:ext cx="3797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Note: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433576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0106" y="143259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1396643"/>
            <a:ext cx="407924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overlapping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counted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once,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whereas,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in </a:t>
            </a:r>
            <a:r>
              <a:rPr sz="1100" dirty="0">
                <a:latin typeface="Arial MT"/>
                <a:cs typeface="Arial MT"/>
              </a:rPr>
              <a:t>CoS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overlapping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counted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twice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so.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995690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0106" y="199469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932" y="1958745"/>
            <a:ext cx="4008754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CoS,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center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area</a:t>
            </a:r>
            <a:r>
              <a:rPr sz="11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hence,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name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instead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of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center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gravity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0" dirty="0">
                <a:latin typeface="Arial MT"/>
                <a:cs typeface="Arial MT"/>
              </a:rPr>
              <a:t> CoG.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37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CoS:</a:t>
            </a:r>
            <a:r>
              <a:rPr spc="7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967941"/>
            <a:ext cx="418337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 MT"/>
                <a:cs typeface="Arial MT"/>
              </a:rPr>
              <a:t>Consider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three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shown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plots: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0771" y="1339751"/>
            <a:ext cx="946785" cy="697865"/>
            <a:chOff x="490771" y="1339751"/>
            <a:chExt cx="946785" cy="697865"/>
          </a:xfrm>
        </p:grpSpPr>
        <p:sp>
          <p:nvSpPr>
            <p:cNvPr id="5" name="object 5"/>
            <p:cNvSpPr/>
            <p:nvPr/>
          </p:nvSpPr>
          <p:spPr>
            <a:xfrm>
              <a:off x="509791" y="1392054"/>
              <a:ext cx="0" cy="627380"/>
            </a:xfrm>
            <a:custGeom>
              <a:avLst/>
              <a:gdLst/>
              <a:ahLst/>
              <a:cxnLst/>
              <a:rect l="l" t="t" r="r" b="b"/>
              <a:pathLst>
                <a:path h="627380">
                  <a:moveTo>
                    <a:pt x="0" y="0"/>
                  </a:moveTo>
                  <a:lnTo>
                    <a:pt x="0" y="627375"/>
                  </a:lnTo>
                </a:path>
              </a:pathLst>
            </a:custGeom>
            <a:ln w="8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0771" y="1339751"/>
              <a:ext cx="38100" cy="57150"/>
            </a:xfrm>
            <a:custGeom>
              <a:avLst/>
              <a:gdLst/>
              <a:ahLst/>
              <a:cxnLst/>
              <a:rect l="l" t="t" r="r" b="b"/>
              <a:pathLst>
                <a:path w="38100" h="57150">
                  <a:moveTo>
                    <a:pt x="19019" y="0"/>
                  </a:moveTo>
                  <a:lnTo>
                    <a:pt x="0" y="57058"/>
                  </a:lnTo>
                  <a:lnTo>
                    <a:pt x="38039" y="57058"/>
                  </a:lnTo>
                  <a:lnTo>
                    <a:pt x="190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9791" y="2017987"/>
              <a:ext cx="875665" cy="0"/>
            </a:xfrm>
            <a:custGeom>
              <a:avLst/>
              <a:gdLst/>
              <a:ahLst/>
              <a:cxnLst/>
              <a:rect l="l" t="t" r="r" b="b"/>
              <a:pathLst>
                <a:path w="875665">
                  <a:moveTo>
                    <a:pt x="0" y="0"/>
                  </a:moveTo>
                  <a:lnTo>
                    <a:pt x="875052" y="0"/>
                  </a:lnTo>
                </a:path>
              </a:pathLst>
            </a:custGeom>
            <a:ln w="8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0088" y="1998968"/>
              <a:ext cx="57150" cy="38100"/>
            </a:xfrm>
            <a:custGeom>
              <a:avLst/>
              <a:gdLst/>
              <a:ahLst/>
              <a:cxnLst/>
              <a:rect l="l" t="t" r="r" b="b"/>
              <a:pathLst>
                <a:path w="57150" h="38100">
                  <a:moveTo>
                    <a:pt x="0" y="0"/>
                  </a:moveTo>
                  <a:lnTo>
                    <a:pt x="0" y="38039"/>
                  </a:lnTo>
                  <a:lnTo>
                    <a:pt x="57058" y="19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7005" y="2034151"/>
            <a:ext cx="758825" cy="2044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dirty="0">
                <a:latin typeface="Arial MT"/>
                <a:cs typeface="Arial MT"/>
              </a:rPr>
              <a:t>0</a:t>
            </a:r>
            <a:r>
              <a:rPr sz="500" spc="390" dirty="0">
                <a:latin typeface="Arial MT"/>
                <a:cs typeface="Arial MT"/>
              </a:rPr>
              <a:t> </a:t>
            </a:r>
            <a:r>
              <a:rPr sz="500" dirty="0">
                <a:latin typeface="Arial MT"/>
                <a:cs typeface="Arial MT"/>
              </a:rPr>
              <a:t>1</a:t>
            </a:r>
            <a:r>
              <a:rPr sz="500" spc="240" dirty="0">
                <a:latin typeface="Arial MT"/>
                <a:cs typeface="Arial MT"/>
              </a:rPr>
              <a:t>  </a:t>
            </a:r>
            <a:r>
              <a:rPr sz="500" dirty="0">
                <a:latin typeface="Arial MT"/>
                <a:cs typeface="Arial MT"/>
              </a:rPr>
              <a:t>2</a:t>
            </a:r>
            <a:r>
              <a:rPr sz="500" spc="484" dirty="0">
                <a:latin typeface="Arial MT"/>
                <a:cs typeface="Arial MT"/>
              </a:rPr>
              <a:t> </a:t>
            </a:r>
            <a:r>
              <a:rPr sz="500" dirty="0">
                <a:latin typeface="Arial MT"/>
                <a:cs typeface="Arial MT"/>
              </a:rPr>
              <a:t>3</a:t>
            </a:r>
            <a:r>
              <a:rPr sz="500" spc="484" dirty="0">
                <a:latin typeface="Arial MT"/>
                <a:cs typeface="Arial MT"/>
              </a:rPr>
              <a:t> </a:t>
            </a:r>
            <a:r>
              <a:rPr sz="500" dirty="0">
                <a:latin typeface="Arial MT"/>
                <a:cs typeface="Arial MT"/>
              </a:rPr>
              <a:t>4</a:t>
            </a:r>
            <a:r>
              <a:rPr sz="500" spc="480" dirty="0">
                <a:latin typeface="Arial MT"/>
                <a:cs typeface="Arial MT"/>
              </a:rPr>
              <a:t> </a:t>
            </a:r>
            <a:r>
              <a:rPr sz="500" dirty="0">
                <a:latin typeface="Arial MT"/>
                <a:cs typeface="Arial MT"/>
              </a:rPr>
              <a:t>5</a:t>
            </a:r>
            <a:r>
              <a:rPr sz="500" spc="484" dirty="0">
                <a:latin typeface="Arial MT"/>
                <a:cs typeface="Arial MT"/>
              </a:rPr>
              <a:t> </a:t>
            </a:r>
            <a:r>
              <a:rPr sz="500" spc="-50" dirty="0">
                <a:latin typeface="Arial MT"/>
                <a:cs typeface="Arial MT"/>
              </a:rPr>
              <a:t>6</a:t>
            </a:r>
            <a:endParaRPr sz="500">
              <a:latin typeface="Arial MT"/>
              <a:cs typeface="Arial MT"/>
            </a:endParaRPr>
          </a:p>
          <a:p>
            <a:pPr marR="153035" algn="ctr">
              <a:lnSpc>
                <a:spcPct val="100000"/>
              </a:lnSpc>
              <a:spcBef>
                <a:spcPts val="20"/>
              </a:spcBef>
            </a:pPr>
            <a:r>
              <a:rPr sz="650" spc="-50" dirty="0">
                <a:latin typeface="Arial MT"/>
                <a:cs typeface="Arial MT"/>
              </a:rPr>
              <a:t>x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5555" y="1463891"/>
            <a:ext cx="47625" cy="78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0" spc="-50" dirty="0">
                <a:latin typeface="Times New Roman"/>
                <a:cs typeface="Times New Roman"/>
              </a:rPr>
              <a:t>1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8018" y="1353714"/>
            <a:ext cx="17399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850" spc="-25" dirty="0">
                <a:latin typeface="Symbol"/>
                <a:cs typeface="Symbol"/>
              </a:rPr>
              <a:t></a:t>
            </a:r>
            <a:r>
              <a:rPr sz="675" i="1" spc="-37" baseline="-24691" dirty="0">
                <a:latin typeface="Times New Roman"/>
                <a:cs typeface="Times New Roman"/>
              </a:rPr>
              <a:t>c</a:t>
            </a:r>
            <a:endParaRPr sz="675" baseline="-2469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3101" y="1988686"/>
            <a:ext cx="591820" cy="52069"/>
          </a:xfrm>
          <a:custGeom>
            <a:avLst/>
            <a:gdLst/>
            <a:ahLst/>
            <a:cxnLst/>
            <a:rect l="l" t="t" r="r" b="b"/>
            <a:pathLst>
              <a:path w="591819" h="52069">
                <a:moveTo>
                  <a:pt x="0" y="1918"/>
                </a:moveTo>
                <a:lnTo>
                  <a:pt x="0" y="51840"/>
                </a:lnTo>
              </a:path>
              <a:path w="591819" h="52069">
                <a:moveTo>
                  <a:pt x="130844" y="1918"/>
                </a:moveTo>
                <a:lnTo>
                  <a:pt x="130844" y="51840"/>
                </a:lnTo>
              </a:path>
              <a:path w="591819" h="52069">
                <a:moveTo>
                  <a:pt x="240288" y="0"/>
                </a:moveTo>
                <a:lnTo>
                  <a:pt x="240288" y="49918"/>
                </a:lnTo>
              </a:path>
              <a:path w="591819" h="52069">
                <a:moveTo>
                  <a:pt x="361232" y="0"/>
                </a:moveTo>
                <a:lnTo>
                  <a:pt x="361232" y="49918"/>
                </a:lnTo>
              </a:path>
              <a:path w="591819" h="52069">
                <a:moveTo>
                  <a:pt x="476447" y="0"/>
                </a:moveTo>
                <a:lnTo>
                  <a:pt x="476447" y="49918"/>
                </a:lnTo>
              </a:path>
              <a:path w="591819" h="52069">
                <a:moveTo>
                  <a:pt x="591661" y="0"/>
                </a:moveTo>
                <a:lnTo>
                  <a:pt x="591661" y="49918"/>
                </a:lnTo>
              </a:path>
            </a:pathLst>
          </a:custGeom>
          <a:ln w="87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0853" y="1809509"/>
            <a:ext cx="15240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-20" dirty="0">
                <a:latin typeface="Arial MT"/>
                <a:cs typeface="Arial MT"/>
              </a:rPr>
              <a:t>0.25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0455" y="1642458"/>
            <a:ext cx="116205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-25" dirty="0">
                <a:latin typeface="Arial MT"/>
                <a:cs typeface="Arial MT"/>
              </a:rPr>
              <a:t>0.5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6870" y="1711587"/>
            <a:ext cx="116205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-25" dirty="0">
                <a:latin typeface="Arial MT"/>
                <a:cs typeface="Arial MT"/>
              </a:rPr>
              <a:t>0.3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7471" y="1696285"/>
            <a:ext cx="887094" cy="331470"/>
            <a:chOff x="487471" y="1696285"/>
            <a:chExt cx="887094" cy="331470"/>
          </a:xfrm>
        </p:grpSpPr>
        <p:sp>
          <p:nvSpPr>
            <p:cNvPr id="17" name="object 17"/>
            <p:cNvSpPr/>
            <p:nvPr/>
          </p:nvSpPr>
          <p:spPr>
            <a:xfrm>
              <a:off x="487471" y="1700674"/>
              <a:ext cx="46355" cy="164465"/>
            </a:xfrm>
            <a:custGeom>
              <a:avLst/>
              <a:gdLst/>
              <a:ahLst/>
              <a:cxnLst/>
              <a:rect l="l" t="t" r="r" b="b"/>
              <a:pathLst>
                <a:path w="46354" h="164464">
                  <a:moveTo>
                    <a:pt x="45358" y="164421"/>
                  </a:moveTo>
                  <a:lnTo>
                    <a:pt x="0" y="164421"/>
                  </a:lnTo>
                </a:path>
                <a:path w="46354" h="164464">
                  <a:moveTo>
                    <a:pt x="46077" y="0"/>
                  </a:moveTo>
                  <a:lnTo>
                    <a:pt x="719" y="0"/>
                  </a:lnTo>
                </a:path>
              </a:pathLst>
            </a:custGeom>
            <a:ln w="8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9791" y="1804347"/>
              <a:ext cx="864869" cy="0"/>
            </a:xfrm>
            <a:custGeom>
              <a:avLst/>
              <a:gdLst/>
              <a:ahLst/>
              <a:cxnLst/>
              <a:rect l="l" t="t" r="r" b="b"/>
              <a:pathLst>
                <a:path w="864869">
                  <a:moveTo>
                    <a:pt x="0" y="0"/>
                  </a:moveTo>
                  <a:lnTo>
                    <a:pt x="864729" y="0"/>
                  </a:lnTo>
                </a:path>
              </a:pathLst>
            </a:custGeom>
            <a:ln w="8778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0510" y="1804347"/>
              <a:ext cx="599440" cy="219075"/>
            </a:xfrm>
            <a:custGeom>
              <a:avLst/>
              <a:gdLst/>
              <a:ahLst/>
              <a:cxnLst/>
              <a:rect l="l" t="t" r="r" b="b"/>
              <a:pathLst>
                <a:path w="599440" h="219075">
                  <a:moveTo>
                    <a:pt x="0" y="213640"/>
                  </a:moveTo>
                  <a:lnTo>
                    <a:pt x="138220" y="0"/>
                  </a:lnTo>
                  <a:lnTo>
                    <a:pt x="483823" y="0"/>
                  </a:lnTo>
                  <a:lnTo>
                    <a:pt x="599037" y="218899"/>
                  </a:lnTo>
                </a:path>
              </a:pathLst>
            </a:custGeom>
            <a:ln w="877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780987" y="1350764"/>
            <a:ext cx="1114425" cy="705485"/>
            <a:chOff x="1780987" y="1350764"/>
            <a:chExt cx="1114425" cy="705485"/>
          </a:xfrm>
        </p:grpSpPr>
        <p:sp>
          <p:nvSpPr>
            <p:cNvPr id="21" name="object 21"/>
            <p:cNvSpPr/>
            <p:nvPr/>
          </p:nvSpPr>
          <p:spPr>
            <a:xfrm>
              <a:off x="1807743" y="1403068"/>
              <a:ext cx="0" cy="627380"/>
            </a:xfrm>
            <a:custGeom>
              <a:avLst/>
              <a:gdLst/>
              <a:ahLst/>
              <a:cxnLst/>
              <a:rect l="l" t="t" r="r" b="b"/>
              <a:pathLst>
                <a:path h="627380">
                  <a:moveTo>
                    <a:pt x="0" y="0"/>
                  </a:moveTo>
                  <a:lnTo>
                    <a:pt x="0" y="627375"/>
                  </a:lnTo>
                </a:path>
              </a:pathLst>
            </a:custGeom>
            <a:ln w="8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88723" y="1350764"/>
              <a:ext cx="38100" cy="57150"/>
            </a:xfrm>
            <a:custGeom>
              <a:avLst/>
              <a:gdLst/>
              <a:ahLst/>
              <a:cxnLst/>
              <a:rect l="l" t="t" r="r" b="b"/>
              <a:pathLst>
                <a:path w="38100" h="57150">
                  <a:moveTo>
                    <a:pt x="19019" y="0"/>
                  </a:moveTo>
                  <a:lnTo>
                    <a:pt x="0" y="57058"/>
                  </a:lnTo>
                  <a:lnTo>
                    <a:pt x="38039" y="57058"/>
                  </a:lnTo>
                  <a:lnTo>
                    <a:pt x="190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07743" y="2029005"/>
              <a:ext cx="1035685" cy="0"/>
            </a:xfrm>
            <a:custGeom>
              <a:avLst/>
              <a:gdLst/>
              <a:ahLst/>
              <a:cxnLst/>
              <a:rect l="l" t="t" r="r" b="b"/>
              <a:pathLst>
                <a:path w="1035685">
                  <a:moveTo>
                    <a:pt x="0" y="0"/>
                  </a:moveTo>
                  <a:lnTo>
                    <a:pt x="1035100" y="0"/>
                  </a:lnTo>
                </a:path>
              </a:pathLst>
            </a:custGeom>
            <a:ln w="8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38089" y="2009985"/>
              <a:ext cx="57150" cy="38100"/>
            </a:xfrm>
            <a:custGeom>
              <a:avLst/>
              <a:gdLst/>
              <a:ahLst/>
              <a:cxnLst/>
              <a:rect l="l" t="t" r="r" b="b"/>
              <a:pathLst>
                <a:path w="57150" h="38100">
                  <a:moveTo>
                    <a:pt x="0" y="0"/>
                  </a:moveTo>
                  <a:lnTo>
                    <a:pt x="0" y="38039"/>
                  </a:lnTo>
                  <a:lnTo>
                    <a:pt x="57058" y="19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85432" y="1711688"/>
              <a:ext cx="737870" cy="340360"/>
            </a:xfrm>
            <a:custGeom>
              <a:avLst/>
              <a:gdLst/>
              <a:ahLst/>
              <a:cxnLst/>
              <a:rect l="l" t="t" r="r" b="b"/>
              <a:pathLst>
                <a:path w="737869" h="340360">
                  <a:moveTo>
                    <a:pt x="161259" y="289933"/>
                  </a:moveTo>
                  <a:lnTo>
                    <a:pt x="161259" y="339851"/>
                  </a:lnTo>
                </a:path>
                <a:path w="737869" h="340360">
                  <a:moveTo>
                    <a:pt x="276473" y="289933"/>
                  </a:moveTo>
                  <a:lnTo>
                    <a:pt x="276473" y="339851"/>
                  </a:lnTo>
                </a:path>
                <a:path w="737869" h="340360">
                  <a:moveTo>
                    <a:pt x="385917" y="288011"/>
                  </a:moveTo>
                  <a:lnTo>
                    <a:pt x="385917" y="337933"/>
                  </a:lnTo>
                </a:path>
                <a:path w="737869" h="340360">
                  <a:moveTo>
                    <a:pt x="506862" y="288011"/>
                  </a:moveTo>
                  <a:lnTo>
                    <a:pt x="506862" y="337933"/>
                  </a:lnTo>
                </a:path>
                <a:path w="737869" h="340360">
                  <a:moveTo>
                    <a:pt x="622076" y="288011"/>
                  </a:moveTo>
                  <a:lnTo>
                    <a:pt x="622076" y="337933"/>
                  </a:lnTo>
                </a:path>
                <a:path w="737869" h="340360">
                  <a:moveTo>
                    <a:pt x="737250" y="288011"/>
                  </a:moveTo>
                  <a:lnTo>
                    <a:pt x="737250" y="337933"/>
                  </a:lnTo>
                </a:path>
                <a:path w="737869" h="340360">
                  <a:moveTo>
                    <a:pt x="45354" y="164425"/>
                  </a:moveTo>
                  <a:lnTo>
                    <a:pt x="0" y="164425"/>
                  </a:lnTo>
                </a:path>
                <a:path w="737869" h="340360">
                  <a:moveTo>
                    <a:pt x="46085" y="0"/>
                  </a:moveTo>
                  <a:lnTo>
                    <a:pt x="690" y="0"/>
                  </a:lnTo>
                </a:path>
              </a:pathLst>
            </a:custGeom>
            <a:ln w="8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794962" y="2045164"/>
            <a:ext cx="981710" cy="2044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dirty="0">
                <a:latin typeface="Arial MT"/>
                <a:cs typeface="Arial MT"/>
              </a:rPr>
              <a:t>0</a:t>
            </a:r>
            <a:r>
              <a:rPr sz="500" spc="195" dirty="0">
                <a:latin typeface="Arial MT"/>
                <a:cs typeface="Arial MT"/>
              </a:rPr>
              <a:t>  </a:t>
            </a:r>
            <a:r>
              <a:rPr sz="500" dirty="0">
                <a:latin typeface="Arial MT"/>
                <a:cs typeface="Arial MT"/>
              </a:rPr>
              <a:t>1</a:t>
            </a:r>
            <a:r>
              <a:rPr sz="500" spc="480" dirty="0">
                <a:latin typeface="Arial MT"/>
                <a:cs typeface="Arial MT"/>
              </a:rPr>
              <a:t> </a:t>
            </a:r>
            <a:r>
              <a:rPr sz="500" dirty="0">
                <a:latin typeface="Arial MT"/>
                <a:cs typeface="Arial MT"/>
              </a:rPr>
              <a:t>2</a:t>
            </a:r>
            <a:r>
              <a:rPr sz="500" spc="484" dirty="0">
                <a:latin typeface="Arial MT"/>
                <a:cs typeface="Arial MT"/>
              </a:rPr>
              <a:t> </a:t>
            </a:r>
            <a:r>
              <a:rPr sz="500" dirty="0">
                <a:latin typeface="Arial MT"/>
                <a:cs typeface="Arial MT"/>
              </a:rPr>
              <a:t>3</a:t>
            </a:r>
            <a:r>
              <a:rPr sz="500" spc="484" dirty="0">
                <a:latin typeface="Arial MT"/>
                <a:cs typeface="Arial MT"/>
              </a:rPr>
              <a:t> </a:t>
            </a:r>
            <a:r>
              <a:rPr sz="500" dirty="0">
                <a:latin typeface="Arial MT"/>
                <a:cs typeface="Arial MT"/>
              </a:rPr>
              <a:t>4</a:t>
            </a:r>
            <a:r>
              <a:rPr sz="500" spc="480" dirty="0">
                <a:latin typeface="Arial MT"/>
                <a:cs typeface="Arial MT"/>
              </a:rPr>
              <a:t> </a:t>
            </a:r>
            <a:r>
              <a:rPr sz="500" dirty="0">
                <a:latin typeface="Arial MT"/>
                <a:cs typeface="Arial MT"/>
              </a:rPr>
              <a:t>5</a:t>
            </a:r>
            <a:r>
              <a:rPr sz="500" spc="484" dirty="0">
                <a:latin typeface="Arial MT"/>
                <a:cs typeface="Arial MT"/>
              </a:rPr>
              <a:t> </a:t>
            </a:r>
            <a:r>
              <a:rPr sz="500" dirty="0">
                <a:latin typeface="Arial MT"/>
                <a:cs typeface="Arial MT"/>
              </a:rPr>
              <a:t>6</a:t>
            </a:r>
            <a:r>
              <a:rPr sz="500" spc="425" dirty="0">
                <a:latin typeface="Arial MT"/>
                <a:cs typeface="Arial MT"/>
              </a:rPr>
              <a:t> </a:t>
            </a:r>
            <a:r>
              <a:rPr sz="750" baseline="5555" dirty="0">
                <a:latin typeface="Arial MT"/>
                <a:cs typeface="Arial MT"/>
              </a:rPr>
              <a:t>7</a:t>
            </a:r>
            <a:r>
              <a:rPr sz="750" spc="719" baseline="5555" dirty="0">
                <a:latin typeface="Arial MT"/>
                <a:cs typeface="Arial MT"/>
              </a:rPr>
              <a:t> </a:t>
            </a:r>
            <a:r>
              <a:rPr sz="750" spc="-75" baseline="5555" dirty="0">
                <a:latin typeface="Arial MT"/>
                <a:cs typeface="Arial MT"/>
              </a:rPr>
              <a:t>8</a:t>
            </a:r>
            <a:endParaRPr sz="750" baseline="5555">
              <a:latin typeface="Arial MT"/>
              <a:cs typeface="Arial MT"/>
            </a:endParaRPr>
          </a:p>
          <a:p>
            <a:pPr marL="278130">
              <a:lnSpc>
                <a:spcPct val="100000"/>
              </a:lnSpc>
              <a:spcBef>
                <a:spcPts val="20"/>
              </a:spcBef>
            </a:pPr>
            <a:r>
              <a:rPr sz="650" spc="-50" dirty="0">
                <a:latin typeface="Arial MT"/>
                <a:cs typeface="Arial MT"/>
              </a:rPr>
              <a:t>x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83167" y="1584919"/>
            <a:ext cx="47625" cy="78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0" spc="-50" dirty="0">
                <a:latin typeface="Times New Roman"/>
                <a:cs typeface="Times New Roman"/>
              </a:rPr>
              <a:t>2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61194" y="1475455"/>
            <a:ext cx="173990" cy="15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50" spc="-25" dirty="0">
                <a:latin typeface="Symbol"/>
                <a:cs typeface="Symbol"/>
              </a:rPr>
              <a:t></a:t>
            </a:r>
            <a:r>
              <a:rPr sz="675" i="1" spc="-37" baseline="-24691" dirty="0">
                <a:latin typeface="Times New Roman"/>
                <a:cs typeface="Times New Roman"/>
              </a:rPr>
              <a:t>c</a:t>
            </a:r>
            <a:endParaRPr sz="675" baseline="-24691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28785" y="1820527"/>
            <a:ext cx="15240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-20" dirty="0">
                <a:latin typeface="Arial MT"/>
                <a:cs typeface="Arial MT"/>
              </a:rPr>
              <a:t>0.25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58411" y="1653472"/>
            <a:ext cx="116205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-25" dirty="0">
                <a:latin typeface="Arial MT"/>
                <a:cs typeface="Arial MT"/>
              </a:rPr>
              <a:t>0.5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831517" y="1707299"/>
            <a:ext cx="918844" cy="337185"/>
            <a:chOff x="1831517" y="1707299"/>
            <a:chExt cx="918844" cy="337185"/>
          </a:xfrm>
        </p:grpSpPr>
        <p:sp>
          <p:nvSpPr>
            <p:cNvPr id="32" name="object 32"/>
            <p:cNvSpPr/>
            <p:nvPr/>
          </p:nvSpPr>
          <p:spPr>
            <a:xfrm>
              <a:off x="2630175" y="1994445"/>
              <a:ext cx="115570" cy="50165"/>
            </a:xfrm>
            <a:custGeom>
              <a:avLst/>
              <a:gdLst/>
              <a:ahLst/>
              <a:cxnLst/>
              <a:rect l="l" t="t" r="r" b="b"/>
              <a:pathLst>
                <a:path w="115569" h="50164">
                  <a:moveTo>
                    <a:pt x="0" y="0"/>
                  </a:moveTo>
                  <a:lnTo>
                    <a:pt x="0" y="49922"/>
                  </a:lnTo>
                </a:path>
                <a:path w="115569" h="50164">
                  <a:moveTo>
                    <a:pt x="115214" y="0"/>
                  </a:moveTo>
                  <a:lnTo>
                    <a:pt x="115214" y="49922"/>
                  </a:lnTo>
                </a:path>
              </a:pathLst>
            </a:custGeom>
            <a:ln w="8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31517" y="1711688"/>
              <a:ext cx="890905" cy="0"/>
            </a:xfrm>
            <a:custGeom>
              <a:avLst/>
              <a:gdLst/>
              <a:ahLst/>
              <a:cxnLst/>
              <a:rect l="l" t="t" r="r" b="b"/>
              <a:pathLst>
                <a:path w="890905">
                  <a:moveTo>
                    <a:pt x="0" y="0"/>
                  </a:moveTo>
                  <a:lnTo>
                    <a:pt x="890828" y="0"/>
                  </a:lnTo>
                </a:path>
              </a:pathLst>
            </a:custGeom>
            <a:ln w="8778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69398" y="1712216"/>
              <a:ext cx="461009" cy="316865"/>
            </a:xfrm>
            <a:custGeom>
              <a:avLst/>
              <a:gdLst/>
              <a:ahLst/>
              <a:cxnLst/>
              <a:rect l="l" t="t" r="r" b="b"/>
              <a:pathLst>
                <a:path w="461010" h="316864">
                  <a:moveTo>
                    <a:pt x="0" y="316788"/>
                  </a:moveTo>
                  <a:lnTo>
                    <a:pt x="76809" y="0"/>
                  </a:lnTo>
                  <a:lnTo>
                    <a:pt x="384007" y="0"/>
                  </a:lnTo>
                  <a:lnTo>
                    <a:pt x="460776" y="316788"/>
                  </a:lnTo>
                </a:path>
              </a:pathLst>
            </a:custGeom>
            <a:ln w="8778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3228720" y="1350764"/>
            <a:ext cx="1106805" cy="705485"/>
            <a:chOff x="3228720" y="1350764"/>
            <a:chExt cx="1106805" cy="705485"/>
          </a:xfrm>
        </p:grpSpPr>
        <p:sp>
          <p:nvSpPr>
            <p:cNvPr id="36" name="object 36"/>
            <p:cNvSpPr/>
            <p:nvPr/>
          </p:nvSpPr>
          <p:spPr>
            <a:xfrm>
              <a:off x="3247740" y="1403068"/>
              <a:ext cx="0" cy="627380"/>
            </a:xfrm>
            <a:custGeom>
              <a:avLst/>
              <a:gdLst/>
              <a:ahLst/>
              <a:cxnLst/>
              <a:rect l="l" t="t" r="r" b="b"/>
              <a:pathLst>
                <a:path h="627380">
                  <a:moveTo>
                    <a:pt x="0" y="0"/>
                  </a:moveTo>
                  <a:lnTo>
                    <a:pt x="0" y="627375"/>
                  </a:lnTo>
                </a:path>
              </a:pathLst>
            </a:custGeom>
            <a:ln w="8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228720" y="1350764"/>
              <a:ext cx="38100" cy="57150"/>
            </a:xfrm>
            <a:custGeom>
              <a:avLst/>
              <a:gdLst/>
              <a:ahLst/>
              <a:cxnLst/>
              <a:rect l="l" t="t" r="r" b="b"/>
              <a:pathLst>
                <a:path w="38100" h="57150">
                  <a:moveTo>
                    <a:pt x="19019" y="0"/>
                  </a:moveTo>
                  <a:lnTo>
                    <a:pt x="0" y="57058"/>
                  </a:lnTo>
                  <a:lnTo>
                    <a:pt x="38039" y="57058"/>
                  </a:lnTo>
                  <a:lnTo>
                    <a:pt x="190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47740" y="2029005"/>
              <a:ext cx="1035685" cy="0"/>
            </a:xfrm>
            <a:custGeom>
              <a:avLst/>
              <a:gdLst/>
              <a:ahLst/>
              <a:cxnLst/>
              <a:rect l="l" t="t" r="r" b="b"/>
              <a:pathLst>
                <a:path w="1035685">
                  <a:moveTo>
                    <a:pt x="0" y="0"/>
                  </a:moveTo>
                  <a:lnTo>
                    <a:pt x="1035100" y="0"/>
                  </a:lnTo>
                </a:path>
              </a:pathLst>
            </a:custGeom>
            <a:ln w="8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78086" y="2009985"/>
              <a:ext cx="57150" cy="38100"/>
            </a:xfrm>
            <a:custGeom>
              <a:avLst/>
              <a:gdLst/>
              <a:ahLst/>
              <a:cxnLst/>
              <a:rect l="l" t="t" r="r" b="b"/>
              <a:pathLst>
                <a:path w="57150" h="38100">
                  <a:moveTo>
                    <a:pt x="0" y="0"/>
                  </a:moveTo>
                  <a:lnTo>
                    <a:pt x="0" y="38039"/>
                  </a:lnTo>
                  <a:lnTo>
                    <a:pt x="57058" y="19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86688" y="1999699"/>
              <a:ext cx="576580" cy="52069"/>
            </a:xfrm>
            <a:custGeom>
              <a:avLst/>
              <a:gdLst/>
              <a:ahLst/>
              <a:cxnLst/>
              <a:rect l="l" t="t" r="r" b="b"/>
              <a:pathLst>
                <a:path w="576579" h="52069">
                  <a:moveTo>
                    <a:pt x="0" y="1922"/>
                  </a:moveTo>
                  <a:lnTo>
                    <a:pt x="0" y="51840"/>
                  </a:lnTo>
                </a:path>
                <a:path w="576579" h="52069">
                  <a:moveTo>
                    <a:pt x="115214" y="1922"/>
                  </a:moveTo>
                  <a:lnTo>
                    <a:pt x="115214" y="51840"/>
                  </a:lnTo>
                </a:path>
                <a:path w="576579" h="52069">
                  <a:moveTo>
                    <a:pt x="224657" y="0"/>
                  </a:moveTo>
                  <a:lnTo>
                    <a:pt x="224657" y="49922"/>
                  </a:lnTo>
                </a:path>
                <a:path w="576579" h="52069">
                  <a:moveTo>
                    <a:pt x="345602" y="0"/>
                  </a:moveTo>
                  <a:lnTo>
                    <a:pt x="345602" y="49922"/>
                  </a:lnTo>
                </a:path>
                <a:path w="576579" h="52069">
                  <a:moveTo>
                    <a:pt x="460816" y="0"/>
                  </a:moveTo>
                  <a:lnTo>
                    <a:pt x="460816" y="49922"/>
                  </a:lnTo>
                </a:path>
                <a:path w="576579" h="52069">
                  <a:moveTo>
                    <a:pt x="576031" y="0"/>
                  </a:moveTo>
                  <a:lnTo>
                    <a:pt x="576031" y="49922"/>
                  </a:lnTo>
                </a:path>
              </a:pathLst>
            </a:custGeom>
            <a:ln w="8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933482" y="1568638"/>
            <a:ext cx="128270" cy="157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50" dirty="0">
                <a:latin typeface="Symbol"/>
                <a:cs typeface="Symbol"/>
              </a:rPr>
              <a:t></a:t>
            </a:r>
            <a:endParaRPr sz="85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77901" y="1656151"/>
            <a:ext cx="262255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675" i="1" baseline="12345" dirty="0">
                <a:latin typeface="Times New Roman"/>
                <a:cs typeface="Times New Roman"/>
              </a:rPr>
              <a:t>c</a:t>
            </a:r>
            <a:r>
              <a:rPr sz="350" dirty="0">
                <a:latin typeface="Times New Roman"/>
                <a:cs typeface="Times New Roman"/>
              </a:rPr>
              <a:t>3</a:t>
            </a:r>
            <a:r>
              <a:rPr sz="350" spc="275" dirty="0">
                <a:latin typeface="Times New Roman"/>
                <a:cs typeface="Times New Roman"/>
              </a:rPr>
              <a:t> </a:t>
            </a:r>
            <a:r>
              <a:rPr sz="500" spc="-25" dirty="0">
                <a:latin typeface="Arial MT"/>
                <a:cs typeface="Arial MT"/>
              </a:rPr>
              <a:t>0.5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68822" y="1820527"/>
            <a:ext cx="152400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-20" dirty="0">
                <a:latin typeface="Arial MT"/>
                <a:cs typeface="Arial MT"/>
              </a:rPr>
              <a:t>0.25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225429" y="1711688"/>
            <a:ext cx="46355" cy="164465"/>
          </a:xfrm>
          <a:custGeom>
            <a:avLst/>
            <a:gdLst/>
            <a:ahLst/>
            <a:cxnLst/>
            <a:rect l="l" t="t" r="r" b="b"/>
            <a:pathLst>
              <a:path w="46354" h="164464">
                <a:moveTo>
                  <a:pt x="45354" y="164425"/>
                </a:moveTo>
                <a:lnTo>
                  <a:pt x="0" y="164425"/>
                </a:lnTo>
              </a:path>
              <a:path w="46354" h="164464">
                <a:moveTo>
                  <a:pt x="46085" y="0"/>
                </a:moveTo>
                <a:lnTo>
                  <a:pt x="731" y="0"/>
                </a:lnTo>
              </a:path>
            </a:pathLst>
          </a:custGeom>
          <a:ln w="87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234959" y="2045164"/>
            <a:ext cx="981710" cy="2044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dirty="0">
                <a:latin typeface="Arial MT"/>
                <a:cs typeface="Arial MT"/>
              </a:rPr>
              <a:t>0</a:t>
            </a:r>
            <a:r>
              <a:rPr sz="500" spc="195" dirty="0">
                <a:latin typeface="Arial MT"/>
                <a:cs typeface="Arial MT"/>
              </a:rPr>
              <a:t>  </a:t>
            </a:r>
            <a:r>
              <a:rPr sz="500" dirty="0">
                <a:latin typeface="Arial MT"/>
                <a:cs typeface="Arial MT"/>
              </a:rPr>
              <a:t>1</a:t>
            </a:r>
            <a:r>
              <a:rPr sz="500" spc="480" dirty="0">
                <a:latin typeface="Arial MT"/>
                <a:cs typeface="Arial MT"/>
              </a:rPr>
              <a:t> </a:t>
            </a:r>
            <a:r>
              <a:rPr sz="500" dirty="0">
                <a:latin typeface="Arial MT"/>
                <a:cs typeface="Arial MT"/>
              </a:rPr>
              <a:t>2</a:t>
            </a:r>
            <a:r>
              <a:rPr sz="500" spc="484" dirty="0">
                <a:latin typeface="Arial MT"/>
                <a:cs typeface="Arial MT"/>
              </a:rPr>
              <a:t> </a:t>
            </a:r>
            <a:r>
              <a:rPr sz="500" dirty="0">
                <a:latin typeface="Arial MT"/>
                <a:cs typeface="Arial MT"/>
              </a:rPr>
              <a:t>3</a:t>
            </a:r>
            <a:r>
              <a:rPr sz="500" spc="484" dirty="0">
                <a:latin typeface="Arial MT"/>
                <a:cs typeface="Arial MT"/>
              </a:rPr>
              <a:t> </a:t>
            </a:r>
            <a:r>
              <a:rPr sz="500" dirty="0">
                <a:latin typeface="Arial MT"/>
                <a:cs typeface="Arial MT"/>
              </a:rPr>
              <a:t>4</a:t>
            </a:r>
            <a:r>
              <a:rPr sz="500" spc="480" dirty="0">
                <a:latin typeface="Arial MT"/>
                <a:cs typeface="Arial MT"/>
              </a:rPr>
              <a:t> </a:t>
            </a:r>
            <a:r>
              <a:rPr sz="500" dirty="0">
                <a:latin typeface="Arial MT"/>
                <a:cs typeface="Arial MT"/>
              </a:rPr>
              <a:t>5</a:t>
            </a:r>
            <a:r>
              <a:rPr sz="500" spc="484" dirty="0">
                <a:latin typeface="Arial MT"/>
                <a:cs typeface="Arial MT"/>
              </a:rPr>
              <a:t> </a:t>
            </a:r>
            <a:r>
              <a:rPr sz="500" dirty="0">
                <a:latin typeface="Arial MT"/>
                <a:cs typeface="Arial MT"/>
              </a:rPr>
              <a:t>6</a:t>
            </a:r>
            <a:r>
              <a:rPr sz="500" spc="425" dirty="0">
                <a:latin typeface="Arial MT"/>
                <a:cs typeface="Arial MT"/>
              </a:rPr>
              <a:t> </a:t>
            </a:r>
            <a:r>
              <a:rPr sz="750" baseline="5555" dirty="0">
                <a:latin typeface="Arial MT"/>
                <a:cs typeface="Arial MT"/>
              </a:rPr>
              <a:t>7</a:t>
            </a:r>
            <a:r>
              <a:rPr sz="750" spc="719" baseline="5555" dirty="0">
                <a:latin typeface="Arial MT"/>
                <a:cs typeface="Arial MT"/>
              </a:rPr>
              <a:t> </a:t>
            </a:r>
            <a:r>
              <a:rPr sz="750" spc="-75" baseline="5555" dirty="0">
                <a:latin typeface="Arial MT"/>
                <a:cs typeface="Arial MT"/>
              </a:rPr>
              <a:t>8</a:t>
            </a:r>
            <a:endParaRPr sz="750" baseline="5555">
              <a:latin typeface="Arial MT"/>
              <a:cs typeface="Arial MT"/>
            </a:endParaRPr>
          </a:p>
          <a:p>
            <a:pPr marL="278130">
              <a:lnSpc>
                <a:spcPct val="100000"/>
              </a:lnSpc>
              <a:spcBef>
                <a:spcPts val="20"/>
              </a:spcBef>
            </a:pPr>
            <a:r>
              <a:rPr sz="650" spc="-50" dirty="0">
                <a:latin typeface="Arial MT"/>
                <a:cs typeface="Arial MT"/>
              </a:rPr>
              <a:t>x</a:t>
            </a:r>
            <a:endParaRPr sz="65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229249" y="1488940"/>
            <a:ext cx="1036955" cy="555625"/>
            <a:chOff x="3229249" y="1488940"/>
            <a:chExt cx="1036955" cy="555625"/>
          </a:xfrm>
        </p:grpSpPr>
        <p:sp>
          <p:nvSpPr>
            <p:cNvPr id="47" name="object 47"/>
            <p:cNvSpPr/>
            <p:nvPr/>
          </p:nvSpPr>
          <p:spPr>
            <a:xfrm>
              <a:off x="4070172" y="1994445"/>
              <a:ext cx="109855" cy="50165"/>
            </a:xfrm>
            <a:custGeom>
              <a:avLst/>
              <a:gdLst/>
              <a:ahLst/>
              <a:cxnLst/>
              <a:rect l="l" t="t" r="r" b="b"/>
              <a:pathLst>
                <a:path w="109854" h="50164">
                  <a:moveTo>
                    <a:pt x="0" y="0"/>
                  </a:moveTo>
                  <a:lnTo>
                    <a:pt x="0" y="49922"/>
                  </a:lnTo>
                </a:path>
                <a:path w="109854" h="50164">
                  <a:moveTo>
                    <a:pt x="109443" y="0"/>
                  </a:moveTo>
                  <a:lnTo>
                    <a:pt x="109443" y="49922"/>
                  </a:lnTo>
                </a:path>
              </a:pathLst>
            </a:custGeom>
            <a:ln w="8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247740" y="1493329"/>
              <a:ext cx="1018540" cy="0"/>
            </a:xfrm>
            <a:custGeom>
              <a:avLst/>
              <a:gdLst/>
              <a:ahLst/>
              <a:cxnLst/>
              <a:rect l="l" t="t" r="r" b="b"/>
              <a:pathLst>
                <a:path w="1018539">
                  <a:moveTo>
                    <a:pt x="0" y="0"/>
                  </a:moveTo>
                  <a:lnTo>
                    <a:pt x="1018275" y="0"/>
                  </a:lnTo>
                </a:path>
              </a:pathLst>
            </a:custGeom>
            <a:ln w="8778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229249" y="1493329"/>
              <a:ext cx="45720" cy="0"/>
            </a:xfrm>
            <a:custGeom>
              <a:avLst/>
              <a:gdLst/>
              <a:ahLst/>
              <a:cxnLst/>
              <a:rect l="l" t="t" r="r" b="b"/>
              <a:pathLst>
                <a:path w="45720">
                  <a:moveTo>
                    <a:pt x="45354" y="0"/>
                  </a:moveTo>
                  <a:lnTo>
                    <a:pt x="0" y="0"/>
                  </a:lnTo>
                </a:path>
              </a:pathLst>
            </a:custGeom>
            <a:ln w="8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51325" y="1493329"/>
              <a:ext cx="322580" cy="535940"/>
            </a:xfrm>
            <a:custGeom>
              <a:avLst/>
              <a:gdLst/>
              <a:ahLst/>
              <a:cxnLst/>
              <a:rect l="l" t="t" r="r" b="b"/>
              <a:pathLst>
                <a:path w="322579" h="535939">
                  <a:moveTo>
                    <a:pt x="0" y="535675"/>
                  </a:moveTo>
                  <a:lnTo>
                    <a:pt x="53726" y="0"/>
                  </a:lnTo>
                  <a:lnTo>
                    <a:pt x="268792" y="0"/>
                  </a:lnTo>
                  <a:lnTo>
                    <a:pt x="322559" y="535675"/>
                  </a:lnTo>
                </a:path>
              </a:pathLst>
            </a:custGeom>
            <a:ln w="877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090687" y="1440356"/>
            <a:ext cx="116205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-25" dirty="0">
                <a:latin typeface="Arial MT"/>
                <a:cs typeface="Arial MT"/>
              </a:rPr>
              <a:t>1.0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38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CoS:</a:t>
            </a:r>
            <a:r>
              <a:rPr spc="70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87450" y="504939"/>
            <a:ext cx="739775" cy="544830"/>
            <a:chOff x="887450" y="504939"/>
            <a:chExt cx="739775" cy="544830"/>
          </a:xfrm>
        </p:grpSpPr>
        <p:sp>
          <p:nvSpPr>
            <p:cNvPr id="4" name="object 4"/>
            <p:cNvSpPr/>
            <p:nvPr/>
          </p:nvSpPr>
          <p:spPr>
            <a:xfrm>
              <a:off x="902309" y="545801"/>
              <a:ext cx="0" cy="490220"/>
            </a:xfrm>
            <a:custGeom>
              <a:avLst/>
              <a:gdLst/>
              <a:ahLst/>
              <a:cxnLst/>
              <a:rect l="l" t="t" r="r" b="b"/>
              <a:pathLst>
                <a:path h="490219">
                  <a:moveTo>
                    <a:pt x="0" y="0"/>
                  </a:moveTo>
                  <a:lnTo>
                    <a:pt x="0" y="490137"/>
                  </a:lnTo>
                </a:path>
              </a:pathLst>
            </a:custGeom>
            <a:ln w="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7450" y="504939"/>
              <a:ext cx="29845" cy="45085"/>
            </a:xfrm>
            <a:custGeom>
              <a:avLst/>
              <a:gdLst/>
              <a:ahLst/>
              <a:cxnLst/>
              <a:rect l="l" t="t" r="r" b="b"/>
              <a:pathLst>
                <a:path w="29844" h="45084">
                  <a:moveTo>
                    <a:pt x="14858" y="0"/>
                  </a:moveTo>
                  <a:lnTo>
                    <a:pt x="0" y="44576"/>
                  </a:lnTo>
                  <a:lnTo>
                    <a:pt x="29717" y="44576"/>
                  </a:lnTo>
                  <a:lnTo>
                    <a:pt x="148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2309" y="1034811"/>
              <a:ext cx="683895" cy="0"/>
            </a:xfrm>
            <a:custGeom>
              <a:avLst/>
              <a:gdLst/>
              <a:ahLst/>
              <a:cxnLst/>
              <a:rect l="l" t="t" r="r" b="b"/>
              <a:pathLst>
                <a:path w="683894">
                  <a:moveTo>
                    <a:pt x="0" y="0"/>
                  </a:moveTo>
                  <a:lnTo>
                    <a:pt x="683634" y="0"/>
                  </a:lnTo>
                </a:path>
              </a:pathLst>
            </a:custGeom>
            <a:ln w="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82229" y="1019952"/>
              <a:ext cx="45085" cy="29845"/>
            </a:xfrm>
            <a:custGeom>
              <a:avLst/>
              <a:gdLst/>
              <a:ahLst/>
              <a:cxnLst/>
              <a:rect l="l" t="t" r="r" b="b"/>
              <a:pathLst>
                <a:path w="45085" h="29844">
                  <a:moveTo>
                    <a:pt x="0" y="0"/>
                  </a:moveTo>
                  <a:lnTo>
                    <a:pt x="0" y="29718"/>
                  </a:lnTo>
                  <a:lnTo>
                    <a:pt x="44576" y="14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89542" y="1044661"/>
            <a:ext cx="598170" cy="16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Arial MT"/>
                <a:cs typeface="Arial MT"/>
              </a:rPr>
              <a:t>0</a:t>
            </a:r>
            <a:r>
              <a:rPr sz="400" spc="30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1</a:t>
            </a:r>
            <a:r>
              <a:rPr sz="400" spc="48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2</a:t>
            </a:r>
            <a:r>
              <a:rPr sz="400" spc="37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3</a:t>
            </a:r>
            <a:r>
              <a:rPr sz="400" spc="37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4</a:t>
            </a:r>
            <a:r>
              <a:rPr sz="400" spc="37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5</a:t>
            </a:r>
            <a:r>
              <a:rPr sz="400" spc="370" dirty="0">
                <a:latin typeface="Arial MT"/>
                <a:cs typeface="Arial MT"/>
              </a:rPr>
              <a:t> </a:t>
            </a:r>
            <a:r>
              <a:rPr sz="400" spc="-50" dirty="0">
                <a:latin typeface="Arial MT"/>
                <a:cs typeface="Arial MT"/>
              </a:rPr>
              <a:t>6</a:t>
            </a:r>
            <a:endParaRPr sz="400">
              <a:latin typeface="Arial MT"/>
              <a:cs typeface="Arial MT"/>
            </a:endParaRPr>
          </a:p>
          <a:p>
            <a:pPr marR="118110" algn="ctr">
              <a:lnSpc>
                <a:spcPct val="100000"/>
              </a:lnSpc>
              <a:spcBef>
                <a:spcPts val="20"/>
              </a:spcBef>
            </a:pPr>
            <a:r>
              <a:rPr sz="500" spc="-50" dirty="0">
                <a:latin typeface="Arial MT"/>
                <a:cs typeface="Arial MT"/>
              </a:rPr>
              <a:t>x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5909" y="599146"/>
            <a:ext cx="43180" cy="673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" spc="-50" dirty="0">
                <a:latin typeface="Times New Roman"/>
                <a:cs typeface="Times New Roman"/>
              </a:rPr>
              <a:t>1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8527" y="513069"/>
            <a:ext cx="153035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650" spc="-25" dirty="0">
                <a:latin typeface="Symbol"/>
                <a:cs typeface="Symbol"/>
              </a:rPr>
              <a:t></a:t>
            </a:r>
            <a:r>
              <a:rPr sz="525" i="1" spc="-37" baseline="-23809" dirty="0">
                <a:latin typeface="Times New Roman"/>
                <a:cs typeface="Times New Roman"/>
              </a:rPr>
              <a:t>c</a:t>
            </a:r>
            <a:endParaRPr sz="525" baseline="-2380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98645" y="1011920"/>
            <a:ext cx="462280" cy="40640"/>
          </a:xfrm>
          <a:custGeom>
            <a:avLst/>
            <a:gdLst/>
            <a:ahLst/>
            <a:cxnLst/>
            <a:rect l="l" t="t" r="r" b="b"/>
            <a:pathLst>
              <a:path w="462280" h="40640">
                <a:moveTo>
                  <a:pt x="0" y="1498"/>
                </a:moveTo>
                <a:lnTo>
                  <a:pt x="0" y="40500"/>
                </a:lnTo>
              </a:path>
              <a:path w="462280" h="40640">
                <a:moveTo>
                  <a:pt x="102222" y="1498"/>
                </a:moveTo>
                <a:lnTo>
                  <a:pt x="102222" y="40500"/>
                </a:lnTo>
              </a:path>
              <a:path w="462280" h="40640">
                <a:moveTo>
                  <a:pt x="187725" y="0"/>
                </a:moveTo>
                <a:lnTo>
                  <a:pt x="187725" y="38998"/>
                </a:lnTo>
              </a:path>
              <a:path w="462280" h="40640">
                <a:moveTo>
                  <a:pt x="282213" y="0"/>
                </a:moveTo>
                <a:lnTo>
                  <a:pt x="282213" y="38998"/>
                </a:lnTo>
              </a:path>
              <a:path w="462280" h="40640">
                <a:moveTo>
                  <a:pt x="372224" y="0"/>
                </a:moveTo>
                <a:lnTo>
                  <a:pt x="372224" y="38998"/>
                </a:lnTo>
              </a:path>
              <a:path w="462280" h="40640">
                <a:moveTo>
                  <a:pt x="462235" y="0"/>
                </a:moveTo>
                <a:lnTo>
                  <a:pt x="462235" y="38998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9736" y="869160"/>
            <a:ext cx="12446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0" dirty="0">
                <a:latin typeface="Arial MT"/>
                <a:cs typeface="Arial MT"/>
              </a:rPr>
              <a:t>0.25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2862" y="738651"/>
            <a:ext cx="9652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5" dirty="0">
                <a:latin typeface="Arial MT"/>
                <a:cs typeface="Arial MT"/>
              </a:rPr>
              <a:t>0.5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12875" y="792658"/>
            <a:ext cx="9652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5" dirty="0">
                <a:latin typeface="Arial MT"/>
                <a:cs typeface="Arial MT"/>
              </a:rPr>
              <a:t>0.3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84872" y="783482"/>
            <a:ext cx="693420" cy="259079"/>
            <a:chOff x="884872" y="783482"/>
            <a:chExt cx="693420" cy="259079"/>
          </a:xfrm>
        </p:grpSpPr>
        <p:sp>
          <p:nvSpPr>
            <p:cNvPr id="16" name="object 16"/>
            <p:cNvSpPr/>
            <p:nvPr/>
          </p:nvSpPr>
          <p:spPr>
            <a:xfrm>
              <a:off x="884872" y="786911"/>
              <a:ext cx="36195" cy="128905"/>
            </a:xfrm>
            <a:custGeom>
              <a:avLst/>
              <a:gdLst/>
              <a:ahLst/>
              <a:cxnLst/>
              <a:rect l="l" t="t" r="r" b="b"/>
              <a:pathLst>
                <a:path w="36194" h="128905">
                  <a:moveTo>
                    <a:pt x="35436" y="128454"/>
                  </a:moveTo>
                  <a:lnTo>
                    <a:pt x="0" y="128454"/>
                  </a:lnTo>
                </a:path>
                <a:path w="36194" h="128905">
                  <a:moveTo>
                    <a:pt x="35998" y="0"/>
                  </a:moveTo>
                  <a:lnTo>
                    <a:pt x="561" y="0"/>
                  </a:lnTo>
                </a:path>
              </a:pathLst>
            </a:custGeom>
            <a:ln w="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2309" y="867905"/>
              <a:ext cx="675640" cy="0"/>
            </a:xfrm>
            <a:custGeom>
              <a:avLst/>
              <a:gdLst/>
              <a:ahLst/>
              <a:cxnLst/>
              <a:rect l="l" t="t" r="r" b="b"/>
              <a:pathLst>
                <a:path w="675640">
                  <a:moveTo>
                    <a:pt x="0" y="0"/>
                  </a:moveTo>
                  <a:lnTo>
                    <a:pt x="675570" y="0"/>
                  </a:lnTo>
                </a:path>
              </a:pathLst>
            </a:custGeom>
            <a:ln w="6858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2871" y="867905"/>
              <a:ext cx="467995" cy="171450"/>
            </a:xfrm>
            <a:custGeom>
              <a:avLst/>
              <a:gdLst/>
              <a:ahLst/>
              <a:cxnLst/>
              <a:rect l="l" t="t" r="r" b="b"/>
              <a:pathLst>
                <a:path w="467994" h="171450">
                  <a:moveTo>
                    <a:pt x="0" y="166906"/>
                  </a:moveTo>
                  <a:lnTo>
                    <a:pt x="107984" y="0"/>
                  </a:lnTo>
                  <a:lnTo>
                    <a:pt x="377986" y="0"/>
                  </a:lnTo>
                  <a:lnTo>
                    <a:pt x="467998" y="171015"/>
                  </a:lnTo>
                </a:path>
              </a:pathLst>
            </a:custGeom>
            <a:ln w="685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895411" y="513543"/>
            <a:ext cx="870585" cy="551180"/>
            <a:chOff x="1895411" y="513543"/>
            <a:chExt cx="870585" cy="551180"/>
          </a:xfrm>
        </p:grpSpPr>
        <p:sp>
          <p:nvSpPr>
            <p:cNvPr id="20" name="object 20"/>
            <p:cNvSpPr/>
            <p:nvPr/>
          </p:nvSpPr>
          <p:spPr>
            <a:xfrm>
              <a:off x="1916334" y="554405"/>
              <a:ext cx="0" cy="490220"/>
            </a:xfrm>
            <a:custGeom>
              <a:avLst/>
              <a:gdLst/>
              <a:ahLst/>
              <a:cxnLst/>
              <a:rect l="l" t="t" r="r" b="b"/>
              <a:pathLst>
                <a:path h="490219">
                  <a:moveTo>
                    <a:pt x="0" y="0"/>
                  </a:moveTo>
                  <a:lnTo>
                    <a:pt x="0" y="490137"/>
                  </a:lnTo>
                </a:path>
              </a:pathLst>
            </a:custGeom>
            <a:ln w="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01475" y="513543"/>
              <a:ext cx="29845" cy="45085"/>
            </a:xfrm>
            <a:custGeom>
              <a:avLst/>
              <a:gdLst/>
              <a:ahLst/>
              <a:cxnLst/>
              <a:rect l="l" t="t" r="r" b="b"/>
              <a:pathLst>
                <a:path w="29844" h="45084">
                  <a:moveTo>
                    <a:pt x="14858" y="0"/>
                  </a:moveTo>
                  <a:lnTo>
                    <a:pt x="0" y="44577"/>
                  </a:lnTo>
                  <a:lnTo>
                    <a:pt x="29717" y="44577"/>
                  </a:lnTo>
                  <a:lnTo>
                    <a:pt x="148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16334" y="1043419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89">
                  <a:moveTo>
                    <a:pt x="0" y="0"/>
                  </a:moveTo>
                  <a:lnTo>
                    <a:pt x="808672" y="0"/>
                  </a:lnTo>
                </a:path>
              </a:pathLst>
            </a:custGeom>
            <a:ln w="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21292" y="1028560"/>
              <a:ext cx="45085" cy="29845"/>
            </a:xfrm>
            <a:custGeom>
              <a:avLst/>
              <a:gdLst/>
              <a:ahLst/>
              <a:cxnLst/>
              <a:rect l="l" t="t" r="r" b="b"/>
              <a:pathLst>
                <a:path w="45085" h="29844">
                  <a:moveTo>
                    <a:pt x="0" y="0"/>
                  </a:moveTo>
                  <a:lnTo>
                    <a:pt x="0" y="29718"/>
                  </a:lnTo>
                  <a:lnTo>
                    <a:pt x="44577" y="14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98903" y="795515"/>
              <a:ext cx="576580" cy="266065"/>
            </a:xfrm>
            <a:custGeom>
              <a:avLst/>
              <a:gdLst/>
              <a:ahLst/>
              <a:cxnLst/>
              <a:rect l="l" t="t" r="r" b="b"/>
              <a:pathLst>
                <a:path w="576580" h="266065">
                  <a:moveTo>
                    <a:pt x="125983" y="226510"/>
                  </a:moveTo>
                  <a:lnTo>
                    <a:pt x="125983" y="265509"/>
                  </a:lnTo>
                </a:path>
                <a:path w="576580" h="266065">
                  <a:moveTo>
                    <a:pt x="215995" y="226510"/>
                  </a:moveTo>
                  <a:lnTo>
                    <a:pt x="215995" y="265509"/>
                  </a:lnTo>
                </a:path>
                <a:path w="576580" h="266065">
                  <a:moveTo>
                    <a:pt x="301497" y="225009"/>
                  </a:moveTo>
                  <a:lnTo>
                    <a:pt x="301497" y="264010"/>
                  </a:lnTo>
                </a:path>
                <a:path w="576580" h="266065">
                  <a:moveTo>
                    <a:pt x="395985" y="225009"/>
                  </a:moveTo>
                  <a:lnTo>
                    <a:pt x="395985" y="264010"/>
                  </a:lnTo>
                </a:path>
                <a:path w="576580" h="266065">
                  <a:moveTo>
                    <a:pt x="485997" y="225009"/>
                  </a:moveTo>
                  <a:lnTo>
                    <a:pt x="485997" y="264010"/>
                  </a:lnTo>
                </a:path>
                <a:path w="576580" h="266065">
                  <a:moveTo>
                    <a:pt x="575976" y="225009"/>
                  </a:moveTo>
                  <a:lnTo>
                    <a:pt x="575976" y="264010"/>
                  </a:lnTo>
                </a:path>
                <a:path w="576580" h="266065">
                  <a:moveTo>
                    <a:pt x="35432" y="128457"/>
                  </a:moveTo>
                  <a:lnTo>
                    <a:pt x="0" y="128457"/>
                  </a:lnTo>
                </a:path>
                <a:path w="576580" h="266065">
                  <a:moveTo>
                    <a:pt x="36004" y="0"/>
                  </a:moveTo>
                  <a:lnTo>
                    <a:pt x="539" y="0"/>
                  </a:lnTo>
                </a:path>
              </a:pathLst>
            </a:custGeom>
            <a:ln w="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903571" y="1053265"/>
            <a:ext cx="772160" cy="16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Arial MT"/>
                <a:cs typeface="Arial MT"/>
              </a:rPr>
              <a:t>0</a:t>
            </a:r>
            <a:r>
              <a:rPr sz="400" spc="409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1</a:t>
            </a:r>
            <a:r>
              <a:rPr sz="400" spc="37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2</a:t>
            </a:r>
            <a:r>
              <a:rPr sz="400" spc="37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3</a:t>
            </a:r>
            <a:r>
              <a:rPr sz="400" spc="37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4</a:t>
            </a:r>
            <a:r>
              <a:rPr sz="400" spc="37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5</a:t>
            </a:r>
            <a:r>
              <a:rPr sz="400" spc="37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6</a:t>
            </a:r>
            <a:r>
              <a:rPr sz="400" spc="320" dirty="0">
                <a:latin typeface="Arial MT"/>
                <a:cs typeface="Arial MT"/>
              </a:rPr>
              <a:t> </a:t>
            </a:r>
            <a:r>
              <a:rPr sz="600" baseline="6944" dirty="0">
                <a:latin typeface="Arial MT"/>
                <a:cs typeface="Arial MT"/>
              </a:rPr>
              <a:t>7</a:t>
            </a:r>
            <a:r>
              <a:rPr sz="600" spc="555" baseline="6944" dirty="0">
                <a:latin typeface="Arial MT"/>
                <a:cs typeface="Arial MT"/>
              </a:rPr>
              <a:t> </a:t>
            </a:r>
            <a:r>
              <a:rPr sz="600" spc="-75" baseline="6944" dirty="0">
                <a:latin typeface="Arial MT"/>
                <a:cs typeface="Arial MT"/>
              </a:rPr>
              <a:t>8</a:t>
            </a:r>
            <a:endParaRPr sz="600" baseline="6944">
              <a:latin typeface="Arial MT"/>
              <a:cs typeface="Arial MT"/>
            </a:endParaRPr>
          </a:p>
          <a:p>
            <a:pPr marL="219710">
              <a:lnSpc>
                <a:spcPct val="100000"/>
              </a:lnSpc>
              <a:spcBef>
                <a:spcPts val="20"/>
              </a:spcBef>
            </a:pPr>
            <a:r>
              <a:rPr sz="500" spc="-50" dirty="0">
                <a:latin typeface="Arial MT"/>
                <a:cs typeface="Arial MT"/>
              </a:rPr>
              <a:t>x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16231" y="693698"/>
            <a:ext cx="43180" cy="666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" spc="-50" dirty="0">
                <a:latin typeface="Times New Roman"/>
                <a:cs typeface="Times New Roman"/>
              </a:rPr>
              <a:t>2</a:t>
            </a:r>
            <a:endParaRPr sz="2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15384" y="608180"/>
            <a:ext cx="15240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650" spc="-25" dirty="0">
                <a:latin typeface="Symbol"/>
                <a:cs typeface="Symbol"/>
              </a:rPr>
              <a:t></a:t>
            </a:r>
            <a:r>
              <a:rPr sz="525" i="1" spc="-37" baseline="-23809" dirty="0">
                <a:latin typeface="Times New Roman"/>
                <a:cs typeface="Times New Roman"/>
              </a:rPr>
              <a:t>c</a:t>
            </a:r>
            <a:endParaRPr sz="525" baseline="-2380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73745" y="877767"/>
            <a:ext cx="12446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0" dirty="0">
                <a:latin typeface="Arial MT"/>
                <a:cs typeface="Arial MT"/>
              </a:rPr>
              <a:t>0.25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96891" y="747255"/>
            <a:ext cx="9652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5" dirty="0">
                <a:latin typeface="Arial MT"/>
                <a:cs typeface="Arial MT"/>
              </a:rPr>
              <a:t>0.5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934908" y="792086"/>
            <a:ext cx="717550" cy="263525"/>
            <a:chOff x="1934908" y="792086"/>
            <a:chExt cx="717550" cy="263525"/>
          </a:xfrm>
        </p:grpSpPr>
        <p:sp>
          <p:nvSpPr>
            <p:cNvPr id="31" name="object 31"/>
            <p:cNvSpPr/>
            <p:nvPr/>
          </p:nvSpPr>
          <p:spPr>
            <a:xfrm>
              <a:off x="2558859" y="1016419"/>
              <a:ext cx="90170" cy="39370"/>
            </a:xfrm>
            <a:custGeom>
              <a:avLst/>
              <a:gdLst/>
              <a:ahLst/>
              <a:cxnLst/>
              <a:rect l="l" t="t" r="r" b="b"/>
              <a:pathLst>
                <a:path w="90169" h="39369">
                  <a:moveTo>
                    <a:pt x="0" y="0"/>
                  </a:moveTo>
                  <a:lnTo>
                    <a:pt x="0" y="39001"/>
                  </a:lnTo>
                </a:path>
                <a:path w="90169" h="39369">
                  <a:moveTo>
                    <a:pt x="90011" y="0"/>
                  </a:moveTo>
                  <a:lnTo>
                    <a:pt x="90011" y="39001"/>
                  </a:lnTo>
                </a:path>
              </a:pathLst>
            </a:custGeom>
            <a:ln w="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34908" y="795515"/>
              <a:ext cx="695960" cy="0"/>
            </a:xfrm>
            <a:custGeom>
              <a:avLst/>
              <a:gdLst/>
              <a:ahLst/>
              <a:cxnLst/>
              <a:rect l="l" t="t" r="r" b="b"/>
              <a:pathLst>
                <a:path w="695960">
                  <a:moveTo>
                    <a:pt x="0" y="0"/>
                  </a:moveTo>
                  <a:lnTo>
                    <a:pt x="695960" y="0"/>
                  </a:lnTo>
                </a:path>
              </a:pathLst>
            </a:custGeom>
            <a:ln w="6858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98877" y="795928"/>
              <a:ext cx="360045" cy="247650"/>
            </a:xfrm>
            <a:custGeom>
              <a:avLst/>
              <a:gdLst/>
              <a:ahLst/>
              <a:cxnLst/>
              <a:rect l="l" t="t" r="r" b="b"/>
              <a:pathLst>
                <a:path w="360044" h="247650">
                  <a:moveTo>
                    <a:pt x="0" y="247491"/>
                  </a:moveTo>
                  <a:lnTo>
                    <a:pt x="60007" y="0"/>
                  </a:lnTo>
                  <a:lnTo>
                    <a:pt x="300005" y="0"/>
                  </a:lnTo>
                  <a:lnTo>
                    <a:pt x="359981" y="247491"/>
                  </a:lnTo>
                </a:path>
              </a:pathLst>
            </a:custGeom>
            <a:ln w="6858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3026473" y="513543"/>
            <a:ext cx="864869" cy="551180"/>
            <a:chOff x="3026473" y="513543"/>
            <a:chExt cx="864869" cy="551180"/>
          </a:xfrm>
        </p:grpSpPr>
        <p:sp>
          <p:nvSpPr>
            <p:cNvPr id="35" name="object 35"/>
            <p:cNvSpPr/>
            <p:nvPr/>
          </p:nvSpPr>
          <p:spPr>
            <a:xfrm>
              <a:off x="3041332" y="554405"/>
              <a:ext cx="0" cy="490220"/>
            </a:xfrm>
            <a:custGeom>
              <a:avLst/>
              <a:gdLst/>
              <a:ahLst/>
              <a:cxnLst/>
              <a:rect l="l" t="t" r="r" b="b"/>
              <a:pathLst>
                <a:path h="490219">
                  <a:moveTo>
                    <a:pt x="0" y="0"/>
                  </a:moveTo>
                  <a:lnTo>
                    <a:pt x="0" y="490137"/>
                  </a:lnTo>
                </a:path>
              </a:pathLst>
            </a:custGeom>
            <a:ln w="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26473" y="513543"/>
              <a:ext cx="29845" cy="45085"/>
            </a:xfrm>
            <a:custGeom>
              <a:avLst/>
              <a:gdLst/>
              <a:ahLst/>
              <a:cxnLst/>
              <a:rect l="l" t="t" r="r" b="b"/>
              <a:pathLst>
                <a:path w="29844" h="45084">
                  <a:moveTo>
                    <a:pt x="14859" y="0"/>
                  </a:moveTo>
                  <a:lnTo>
                    <a:pt x="0" y="44577"/>
                  </a:lnTo>
                  <a:lnTo>
                    <a:pt x="29718" y="44577"/>
                  </a:lnTo>
                  <a:lnTo>
                    <a:pt x="14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41332" y="1043419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89">
                  <a:moveTo>
                    <a:pt x="0" y="0"/>
                  </a:moveTo>
                  <a:lnTo>
                    <a:pt x="808672" y="0"/>
                  </a:lnTo>
                </a:path>
              </a:pathLst>
            </a:custGeom>
            <a:ln w="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46290" y="1028560"/>
              <a:ext cx="45085" cy="29845"/>
            </a:xfrm>
            <a:custGeom>
              <a:avLst/>
              <a:gdLst/>
              <a:ahLst/>
              <a:cxnLst/>
              <a:rect l="l" t="t" r="r" b="b"/>
              <a:pathLst>
                <a:path w="45085" h="29844">
                  <a:moveTo>
                    <a:pt x="0" y="0"/>
                  </a:moveTo>
                  <a:lnTo>
                    <a:pt x="0" y="29718"/>
                  </a:lnTo>
                  <a:lnTo>
                    <a:pt x="44576" y="14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49885" y="1020524"/>
              <a:ext cx="450215" cy="40640"/>
            </a:xfrm>
            <a:custGeom>
              <a:avLst/>
              <a:gdLst/>
              <a:ahLst/>
              <a:cxnLst/>
              <a:rect l="l" t="t" r="r" b="b"/>
              <a:pathLst>
                <a:path w="450214" h="40640">
                  <a:moveTo>
                    <a:pt x="0" y="1501"/>
                  </a:moveTo>
                  <a:lnTo>
                    <a:pt x="0" y="40500"/>
                  </a:lnTo>
                </a:path>
                <a:path w="450214" h="40640">
                  <a:moveTo>
                    <a:pt x="90011" y="1501"/>
                  </a:moveTo>
                  <a:lnTo>
                    <a:pt x="90011" y="40500"/>
                  </a:lnTo>
                </a:path>
                <a:path w="450214" h="40640">
                  <a:moveTo>
                    <a:pt x="175514" y="0"/>
                  </a:moveTo>
                  <a:lnTo>
                    <a:pt x="175514" y="39001"/>
                  </a:lnTo>
                </a:path>
                <a:path w="450214" h="40640">
                  <a:moveTo>
                    <a:pt x="270002" y="0"/>
                  </a:moveTo>
                  <a:lnTo>
                    <a:pt x="270002" y="39001"/>
                  </a:lnTo>
                </a:path>
                <a:path w="450214" h="40640">
                  <a:moveTo>
                    <a:pt x="360013" y="0"/>
                  </a:moveTo>
                  <a:lnTo>
                    <a:pt x="360013" y="39001"/>
                  </a:lnTo>
                </a:path>
                <a:path w="450214" h="40640">
                  <a:moveTo>
                    <a:pt x="450024" y="0"/>
                  </a:moveTo>
                  <a:lnTo>
                    <a:pt x="450024" y="39001"/>
                  </a:lnTo>
                </a:path>
              </a:pathLst>
            </a:custGeom>
            <a:ln w="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793040" y="680979"/>
            <a:ext cx="10604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50" dirty="0">
                <a:latin typeface="Symbol"/>
                <a:cs typeface="Symbol"/>
              </a:rPr>
              <a:t></a:t>
            </a:r>
            <a:endParaRPr sz="6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22186" y="749349"/>
            <a:ext cx="22161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25" i="1" baseline="15873" dirty="0">
                <a:latin typeface="Times New Roman"/>
                <a:cs typeface="Times New Roman"/>
              </a:rPr>
              <a:t>c</a:t>
            </a:r>
            <a:r>
              <a:rPr sz="250" dirty="0">
                <a:latin typeface="Times New Roman"/>
                <a:cs typeface="Times New Roman"/>
              </a:rPr>
              <a:t>3</a:t>
            </a:r>
            <a:r>
              <a:rPr sz="250" spc="240" dirty="0">
                <a:latin typeface="Times New Roman"/>
                <a:cs typeface="Times New Roman"/>
              </a:rPr>
              <a:t> </a:t>
            </a:r>
            <a:r>
              <a:rPr sz="400" spc="-25" dirty="0">
                <a:latin typeface="Arial MT"/>
                <a:cs typeface="Arial MT"/>
              </a:rPr>
              <a:t>0.5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98775" y="877767"/>
            <a:ext cx="12446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0" dirty="0">
                <a:latin typeface="Arial MT"/>
                <a:cs typeface="Arial MT"/>
              </a:rPr>
              <a:t>0.25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023901" y="795515"/>
            <a:ext cx="36195" cy="128905"/>
          </a:xfrm>
          <a:custGeom>
            <a:avLst/>
            <a:gdLst/>
            <a:ahLst/>
            <a:cxnLst/>
            <a:rect l="l" t="t" r="r" b="b"/>
            <a:pathLst>
              <a:path w="36194" h="128905">
                <a:moveTo>
                  <a:pt x="35432" y="128457"/>
                </a:moveTo>
                <a:lnTo>
                  <a:pt x="0" y="128457"/>
                </a:lnTo>
              </a:path>
              <a:path w="36194" h="128905">
                <a:moveTo>
                  <a:pt x="36004" y="0"/>
                </a:moveTo>
                <a:lnTo>
                  <a:pt x="571" y="0"/>
                </a:lnTo>
              </a:path>
            </a:pathLst>
          </a:custGeom>
          <a:ln w="68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028569" y="1053265"/>
            <a:ext cx="772160" cy="16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latin typeface="Arial MT"/>
                <a:cs typeface="Arial MT"/>
              </a:rPr>
              <a:t>0</a:t>
            </a:r>
            <a:r>
              <a:rPr sz="400" spc="409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1</a:t>
            </a:r>
            <a:r>
              <a:rPr sz="400" spc="37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2</a:t>
            </a:r>
            <a:r>
              <a:rPr sz="400" spc="37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3</a:t>
            </a:r>
            <a:r>
              <a:rPr sz="400" spc="37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4</a:t>
            </a:r>
            <a:r>
              <a:rPr sz="400" spc="37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5</a:t>
            </a:r>
            <a:r>
              <a:rPr sz="400" spc="370" dirty="0">
                <a:latin typeface="Arial MT"/>
                <a:cs typeface="Arial MT"/>
              </a:rPr>
              <a:t> </a:t>
            </a:r>
            <a:r>
              <a:rPr sz="400" dirty="0">
                <a:latin typeface="Arial MT"/>
                <a:cs typeface="Arial MT"/>
              </a:rPr>
              <a:t>6</a:t>
            </a:r>
            <a:r>
              <a:rPr sz="400" spc="320" dirty="0">
                <a:latin typeface="Arial MT"/>
                <a:cs typeface="Arial MT"/>
              </a:rPr>
              <a:t> </a:t>
            </a:r>
            <a:r>
              <a:rPr sz="600" baseline="6944" dirty="0">
                <a:latin typeface="Arial MT"/>
                <a:cs typeface="Arial MT"/>
              </a:rPr>
              <a:t>7</a:t>
            </a:r>
            <a:r>
              <a:rPr sz="600" spc="555" baseline="6944" dirty="0">
                <a:latin typeface="Arial MT"/>
                <a:cs typeface="Arial MT"/>
              </a:rPr>
              <a:t> </a:t>
            </a:r>
            <a:r>
              <a:rPr sz="600" spc="-75" baseline="6944" dirty="0">
                <a:latin typeface="Arial MT"/>
                <a:cs typeface="Arial MT"/>
              </a:rPr>
              <a:t>8</a:t>
            </a:r>
            <a:endParaRPr sz="600" baseline="6944">
              <a:latin typeface="Arial MT"/>
              <a:cs typeface="Arial MT"/>
            </a:endParaRPr>
          </a:p>
          <a:p>
            <a:pPr marL="219710">
              <a:lnSpc>
                <a:spcPct val="100000"/>
              </a:lnSpc>
              <a:spcBef>
                <a:spcPts val="20"/>
              </a:spcBef>
            </a:pPr>
            <a:r>
              <a:rPr sz="500" spc="-50" dirty="0">
                <a:latin typeface="Arial MT"/>
                <a:cs typeface="Arial MT"/>
              </a:rPr>
              <a:t>x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026886" y="621493"/>
            <a:ext cx="810260" cy="434340"/>
            <a:chOff x="3026886" y="621493"/>
            <a:chExt cx="810260" cy="434340"/>
          </a:xfrm>
        </p:grpSpPr>
        <p:sp>
          <p:nvSpPr>
            <p:cNvPr id="46" name="object 46"/>
            <p:cNvSpPr/>
            <p:nvPr/>
          </p:nvSpPr>
          <p:spPr>
            <a:xfrm>
              <a:off x="3683857" y="1016419"/>
              <a:ext cx="85725" cy="39370"/>
            </a:xfrm>
            <a:custGeom>
              <a:avLst/>
              <a:gdLst/>
              <a:ahLst/>
              <a:cxnLst/>
              <a:rect l="l" t="t" r="r" b="b"/>
              <a:pathLst>
                <a:path w="85725" h="39369">
                  <a:moveTo>
                    <a:pt x="0" y="0"/>
                  </a:moveTo>
                  <a:lnTo>
                    <a:pt x="0" y="39001"/>
                  </a:lnTo>
                </a:path>
                <a:path w="85725" h="39369">
                  <a:moveTo>
                    <a:pt x="85502" y="0"/>
                  </a:moveTo>
                  <a:lnTo>
                    <a:pt x="85502" y="39001"/>
                  </a:lnTo>
                </a:path>
              </a:pathLst>
            </a:custGeom>
            <a:ln w="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41332" y="624922"/>
              <a:ext cx="795655" cy="0"/>
            </a:xfrm>
            <a:custGeom>
              <a:avLst/>
              <a:gdLst/>
              <a:ahLst/>
              <a:cxnLst/>
              <a:rect l="l" t="t" r="r" b="b"/>
              <a:pathLst>
                <a:path w="795654">
                  <a:moveTo>
                    <a:pt x="0" y="0"/>
                  </a:moveTo>
                  <a:lnTo>
                    <a:pt x="795527" y="0"/>
                  </a:lnTo>
                </a:path>
              </a:pathLst>
            </a:custGeom>
            <a:ln w="6858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26886" y="624922"/>
              <a:ext cx="35560" cy="0"/>
            </a:xfrm>
            <a:custGeom>
              <a:avLst/>
              <a:gdLst/>
              <a:ahLst/>
              <a:cxnLst/>
              <a:rect l="l" t="t" r="r" b="b"/>
              <a:pathLst>
                <a:path w="35560">
                  <a:moveTo>
                    <a:pt x="35433" y="0"/>
                  </a:moveTo>
                  <a:lnTo>
                    <a:pt x="0" y="0"/>
                  </a:lnTo>
                </a:path>
              </a:pathLst>
            </a:custGeom>
            <a:ln w="68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512883" y="624922"/>
              <a:ext cx="252095" cy="419100"/>
            </a:xfrm>
            <a:custGeom>
              <a:avLst/>
              <a:gdLst/>
              <a:ahLst/>
              <a:cxnLst/>
              <a:rect l="l" t="t" r="r" b="b"/>
              <a:pathLst>
                <a:path w="252095" h="419100">
                  <a:moveTo>
                    <a:pt x="0" y="418496"/>
                  </a:moveTo>
                  <a:lnTo>
                    <a:pt x="41973" y="0"/>
                  </a:lnTo>
                  <a:lnTo>
                    <a:pt x="209994" y="0"/>
                  </a:lnTo>
                  <a:lnTo>
                    <a:pt x="251999" y="418496"/>
                  </a:lnTo>
                </a:path>
              </a:pathLst>
            </a:custGeom>
            <a:ln w="685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915856" y="580758"/>
            <a:ext cx="9652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5" dirty="0">
                <a:latin typeface="Arial MT"/>
                <a:cs typeface="Arial MT"/>
              </a:rPr>
              <a:t>1.0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25844" y="1344001"/>
            <a:ext cx="1310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case,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have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18249" y="1646185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68859" y="169010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23633" y="157084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sng" spc="-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23633" y="1673185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25844" y="1588082"/>
            <a:ext cx="140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8920" algn="l"/>
                <a:tab pos="512445" algn="l"/>
              </a:tabLst>
            </a:pPr>
            <a:r>
              <a:rPr sz="1100" i="1" spc="-50" dirty="0">
                <a:latin typeface="Arial"/>
                <a:cs typeface="Arial"/>
              </a:rPr>
              <a:t>A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3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dirty="0">
                <a:latin typeface="Arial MT"/>
                <a:cs typeface="Arial MT"/>
              </a:rPr>
              <a:t>3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Arial MT"/>
                <a:cs typeface="Arial MT"/>
              </a:rPr>
              <a:t>5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688299" y="164899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503578" y="1588082"/>
            <a:ext cx="6502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Lucida Sans Unicode"/>
                <a:cs typeface="Lucida Sans Unicode"/>
              </a:rPr>
              <a:t>)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45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2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5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18249" y="1904478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68859" y="194838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23633" y="1829141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sng" spc="-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23633" y="1931465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25844" y="1846362"/>
            <a:ext cx="140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8920" algn="l"/>
                <a:tab pos="512445" algn="l"/>
              </a:tabLst>
            </a:pPr>
            <a:r>
              <a:rPr sz="1100" i="1" spc="-50" dirty="0">
                <a:latin typeface="Arial"/>
                <a:cs typeface="Arial"/>
              </a:rPr>
              <a:t>A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spc="-40" dirty="0">
                <a:latin typeface="Arial MT"/>
                <a:cs typeface="Arial MT"/>
              </a:rPr>
              <a:t>0</a:t>
            </a:r>
            <a:r>
              <a:rPr sz="1100" i="1" spc="-40" dirty="0">
                <a:latin typeface="Verdana"/>
                <a:cs typeface="Verdana"/>
              </a:rPr>
              <a:t>.</a:t>
            </a:r>
            <a:r>
              <a:rPr sz="1100" spc="-40" dirty="0">
                <a:latin typeface="Arial MT"/>
                <a:cs typeface="Arial MT"/>
              </a:rPr>
              <a:t>5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dirty="0">
                <a:latin typeface="Arial MT"/>
                <a:cs typeface="Arial MT"/>
              </a:rPr>
              <a:t>4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688299" y="190727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503578" y="1846362"/>
            <a:ext cx="5346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Lucida Sans Unicode"/>
                <a:cs typeface="Lucida Sans Unicode"/>
              </a:rPr>
              <a:t>)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45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Arial MT"/>
                <a:cs typeface="Arial MT"/>
              </a:rPr>
              <a:t>5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18249" y="2162758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23633" y="2087421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u="sng" spc="-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43459" y="2189758"/>
            <a:ext cx="387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92735" algn="l"/>
              </a:tabLst>
            </a:pPr>
            <a:r>
              <a:rPr sz="900" spc="-75" baseline="4629" dirty="0">
                <a:latin typeface="Arial MT"/>
                <a:cs typeface="Arial MT"/>
              </a:rPr>
              <a:t>3</a:t>
            </a:r>
            <a:r>
              <a:rPr sz="900" baseline="4629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25844" y="2104655"/>
            <a:ext cx="1287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8920" algn="l"/>
                <a:tab pos="512445" algn="l"/>
              </a:tabLst>
            </a:pPr>
            <a:r>
              <a:rPr sz="1100" i="1" spc="-50" dirty="0">
                <a:latin typeface="Arial"/>
                <a:cs typeface="Arial"/>
              </a:rPr>
              <a:t>A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×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dirty="0">
                <a:latin typeface="Arial MT"/>
                <a:cs typeface="Arial MT"/>
              </a:rPr>
              <a:t>3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95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572793" y="2165564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388059" y="2104655"/>
            <a:ext cx="6502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Lucida Sans Unicode"/>
                <a:cs typeface="Lucida Sans Unicode"/>
              </a:rPr>
              <a:t>)</a:t>
            </a:r>
            <a:r>
              <a:rPr sz="1100" i="1" spc="-30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455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6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5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91070" y="2401632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Cambria"/>
                <a:cs typeface="Cambria"/>
              </a:rPr>
              <a:t>∗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25844" y="2414586"/>
            <a:ext cx="697230" cy="483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Thus,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00" dirty="0">
                <a:latin typeface="Arial"/>
                <a:cs typeface="Arial"/>
              </a:rPr>
              <a:t>  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100" b="1" spc="-10" dirty="0">
                <a:latin typeface="Arial"/>
                <a:cs typeface="Arial"/>
              </a:rPr>
              <a:t>Note:</a:t>
            </a:r>
            <a:endParaRPr sz="11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878966" y="2457881"/>
            <a:ext cx="42545" cy="0"/>
          </a:xfrm>
          <a:custGeom>
            <a:avLst/>
            <a:gdLst/>
            <a:ahLst/>
            <a:cxnLst/>
            <a:rect l="l" t="t" r="r" b="b"/>
            <a:pathLst>
              <a:path w="42544">
                <a:moveTo>
                  <a:pt x="0" y="0"/>
                </a:moveTo>
                <a:lnTo>
                  <a:pt x="42202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866266" y="2353188"/>
            <a:ext cx="67945" cy="198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80"/>
              </a:lnSpc>
              <a:spcBef>
                <a:spcPts val="95"/>
              </a:spcBef>
            </a:pP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ts val="680"/>
              </a:lnSpc>
            </a:pP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838147" y="235318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850847" y="2457881"/>
            <a:ext cx="42545" cy="0"/>
          </a:xfrm>
          <a:custGeom>
            <a:avLst/>
            <a:gdLst/>
            <a:ahLst/>
            <a:cxnLst/>
            <a:rect l="l" t="t" r="r" b="b"/>
            <a:pathLst>
              <a:path w="42544">
                <a:moveTo>
                  <a:pt x="0" y="0"/>
                </a:moveTo>
                <a:lnTo>
                  <a:pt x="42202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923658" y="2369272"/>
            <a:ext cx="11372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Cambria"/>
                <a:cs typeface="Cambria"/>
              </a:rPr>
              <a:t>×</a:t>
            </a:r>
            <a:r>
              <a:rPr sz="800" dirty="0">
                <a:latin typeface="Arial MT"/>
                <a:cs typeface="Arial MT"/>
              </a:rPr>
              <a:t>0</a:t>
            </a:r>
            <a:r>
              <a:rPr sz="800" b="1" i="1" dirty="0">
                <a:latin typeface="Roboto Bk"/>
                <a:cs typeface="Roboto Bk"/>
              </a:rPr>
              <a:t>.</a:t>
            </a:r>
            <a:r>
              <a:rPr sz="800" dirty="0">
                <a:latin typeface="Arial MT"/>
                <a:cs typeface="Arial MT"/>
              </a:rPr>
              <a:t>3</a:t>
            </a:r>
            <a:r>
              <a:rPr sz="800" dirty="0">
                <a:latin typeface="Cambria"/>
                <a:cs typeface="Cambria"/>
              </a:rPr>
              <a:t>×</a:t>
            </a:r>
            <a:r>
              <a:rPr sz="800" dirty="0">
                <a:latin typeface="Verdana"/>
                <a:cs typeface="Verdana"/>
              </a:rPr>
              <a:t>(</a:t>
            </a:r>
            <a:r>
              <a:rPr sz="800" dirty="0">
                <a:latin typeface="Arial MT"/>
                <a:cs typeface="Arial MT"/>
              </a:rPr>
              <a:t>3</a:t>
            </a:r>
            <a:r>
              <a:rPr sz="800" dirty="0">
                <a:latin typeface="Verdana"/>
                <a:cs typeface="Verdana"/>
              </a:rPr>
              <a:t>+</a:t>
            </a:r>
            <a:r>
              <a:rPr sz="800" dirty="0">
                <a:latin typeface="Arial MT"/>
                <a:cs typeface="Arial MT"/>
              </a:rPr>
              <a:t>5</a:t>
            </a:r>
            <a:r>
              <a:rPr sz="800" dirty="0">
                <a:latin typeface="Verdana"/>
                <a:cs typeface="Verdana"/>
              </a:rPr>
              <a:t>)</a:t>
            </a:r>
            <a:r>
              <a:rPr sz="800" dirty="0">
                <a:latin typeface="Cambria"/>
                <a:cs typeface="Cambria"/>
              </a:rPr>
              <a:t>×</a:t>
            </a:r>
            <a:r>
              <a:rPr sz="800" dirty="0">
                <a:latin typeface="Arial MT"/>
                <a:cs typeface="Arial MT"/>
              </a:rPr>
              <a:t>2</a:t>
            </a:r>
            <a:r>
              <a:rPr sz="800" b="1" i="1" dirty="0">
                <a:latin typeface="Roboto Bk"/>
                <a:cs typeface="Roboto Bk"/>
              </a:rPr>
              <a:t>.</a:t>
            </a:r>
            <a:r>
              <a:rPr sz="800" dirty="0">
                <a:latin typeface="Arial MT"/>
                <a:cs typeface="Arial MT"/>
              </a:rPr>
              <a:t>5</a:t>
            </a:r>
            <a:r>
              <a:rPr sz="800" dirty="0">
                <a:latin typeface="Verdana"/>
                <a:cs typeface="Verdana"/>
              </a:rPr>
              <a:t>+</a:t>
            </a:r>
            <a:r>
              <a:rPr sz="800" spc="265" dirty="0">
                <a:latin typeface="Verdana"/>
                <a:cs typeface="Verdana"/>
              </a:rPr>
              <a:t>  </a:t>
            </a:r>
            <a:r>
              <a:rPr sz="800" spc="75" dirty="0">
                <a:latin typeface="Cambria"/>
                <a:cs typeface="Cambria"/>
              </a:rPr>
              <a:t>×</a:t>
            </a:r>
            <a:r>
              <a:rPr sz="800" spc="75" dirty="0">
                <a:latin typeface="Arial MT"/>
                <a:cs typeface="Arial MT"/>
              </a:rPr>
              <a:t>0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723883" y="235318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736583" y="2457881"/>
            <a:ext cx="42545" cy="0"/>
          </a:xfrm>
          <a:custGeom>
            <a:avLst/>
            <a:gdLst/>
            <a:ahLst/>
            <a:cxnLst/>
            <a:rect l="l" t="t" r="r" b="b"/>
            <a:pathLst>
              <a:path w="42544">
                <a:moveTo>
                  <a:pt x="0" y="0"/>
                </a:moveTo>
                <a:lnTo>
                  <a:pt x="42202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1838147" y="2434264"/>
            <a:ext cx="953769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97890" algn="l"/>
              </a:tabLst>
            </a:pPr>
            <a:r>
              <a:rPr sz="600" spc="-50" dirty="0">
                <a:latin typeface="Arial MT"/>
                <a:cs typeface="Arial MT"/>
              </a:rPr>
              <a:t>2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035467" y="2369272"/>
            <a:ext cx="15011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i="1" dirty="0">
                <a:latin typeface="Roboto Bk"/>
                <a:cs typeface="Roboto Bk"/>
              </a:rPr>
              <a:t>.</a:t>
            </a:r>
            <a:r>
              <a:rPr sz="800" dirty="0">
                <a:latin typeface="Arial MT"/>
                <a:cs typeface="Arial MT"/>
              </a:rPr>
              <a:t>5</a:t>
            </a:r>
            <a:r>
              <a:rPr sz="800" dirty="0">
                <a:latin typeface="Cambria"/>
                <a:cs typeface="Cambria"/>
              </a:rPr>
              <a:t>×</a:t>
            </a:r>
            <a:r>
              <a:rPr sz="800" dirty="0">
                <a:latin typeface="Verdana"/>
                <a:cs typeface="Verdana"/>
              </a:rPr>
              <a:t>(</a:t>
            </a:r>
            <a:r>
              <a:rPr sz="800" dirty="0">
                <a:latin typeface="Arial MT"/>
                <a:cs typeface="Arial MT"/>
              </a:rPr>
              <a:t>4</a:t>
            </a:r>
            <a:r>
              <a:rPr sz="800" dirty="0">
                <a:latin typeface="Verdana"/>
                <a:cs typeface="Verdana"/>
              </a:rPr>
              <a:t>+</a:t>
            </a:r>
            <a:r>
              <a:rPr sz="800" dirty="0">
                <a:latin typeface="Arial MT"/>
                <a:cs typeface="Arial MT"/>
              </a:rPr>
              <a:t>2</a:t>
            </a:r>
            <a:r>
              <a:rPr sz="800" dirty="0">
                <a:latin typeface="Verdana"/>
                <a:cs typeface="Verdana"/>
              </a:rPr>
              <a:t>)</a:t>
            </a:r>
            <a:r>
              <a:rPr sz="800" dirty="0">
                <a:latin typeface="Cambria"/>
                <a:cs typeface="Cambria"/>
              </a:rPr>
              <a:t>×</a:t>
            </a:r>
            <a:r>
              <a:rPr sz="800" dirty="0">
                <a:latin typeface="Arial MT"/>
                <a:cs typeface="Arial MT"/>
              </a:rPr>
              <a:t>5</a:t>
            </a:r>
            <a:r>
              <a:rPr sz="800" dirty="0">
                <a:latin typeface="Verdana"/>
                <a:cs typeface="Verdana"/>
              </a:rPr>
              <a:t>+</a:t>
            </a:r>
            <a:r>
              <a:rPr sz="800" spc="165" dirty="0">
                <a:latin typeface="Verdana"/>
                <a:cs typeface="Verdana"/>
              </a:rPr>
              <a:t>  </a:t>
            </a:r>
            <a:r>
              <a:rPr sz="800" spc="35" dirty="0">
                <a:latin typeface="Cambria"/>
                <a:cs typeface="Cambria"/>
              </a:rPr>
              <a:t>×</a:t>
            </a:r>
            <a:r>
              <a:rPr sz="800" spc="35" dirty="0">
                <a:latin typeface="Arial MT"/>
                <a:cs typeface="Arial MT"/>
              </a:rPr>
              <a:t>1</a:t>
            </a:r>
            <a:r>
              <a:rPr sz="800" spc="35" dirty="0">
                <a:latin typeface="Cambria"/>
                <a:cs typeface="Cambria"/>
              </a:rPr>
              <a:t>×</a:t>
            </a:r>
            <a:r>
              <a:rPr sz="800" spc="35" dirty="0">
                <a:latin typeface="Verdana"/>
                <a:cs typeface="Verdana"/>
              </a:rPr>
              <a:t>(</a:t>
            </a:r>
            <a:r>
              <a:rPr sz="800" spc="35" dirty="0">
                <a:latin typeface="Arial MT"/>
                <a:cs typeface="Arial MT"/>
              </a:rPr>
              <a:t>3</a:t>
            </a:r>
            <a:r>
              <a:rPr sz="800" spc="35" dirty="0">
                <a:latin typeface="Verdana"/>
                <a:cs typeface="Verdana"/>
              </a:rPr>
              <a:t>+</a:t>
            </a:r>
            <a:r>
              <a:rPr sz="800" spc="35" dirty="0">
                <a:latin typeface="Arial MT"/>
                <a:cs typeface="Arial MT"/>
              </a:rPr>
              <a:t>1</a:t>
            </a:r>
            <a:r>
              <a:rPr sz="800" spc="35" dirty="0">
                <a:latin typeface="Verdana"/>
                <a:cs typeface="Verdana"/>
              </a:rPr>
              <a:t>)</a:t>
            </a:r>
            <a:r>
              <a:rPr sz="800" spc="35" dirty="0">
                <a:latin typeface="Cambria"/>
                <a:cs typeface="Cambria"/>
              </a:rPr>
              <a:t>×</a:t>
            </a:r>
            <a:r>
              <a:rPr sz="800" spc="35" dirty="0">
                <a:latin typeface="Arial MT"/>
                <a:cs typeface="Arial MT"/>
              </a:rPr>
              <a:t>6</a:t>
            </a:r>
            <a:r>
              <a:rPr sz="800" b="1" i="1" spc="35" dirty="0">
                <a:latin typeface="Roboto Bk"/>
                <a:cs typeface="Roboto Bk"/>
              </a:rPr>
              <a:t>.</a:t>
            </a:r>
            <a:r>
              <a:rPr sz="800" spc="35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863790" y="2531198"/>
            <a:ext cx="2660015" cy="0"/>
          </a:xfrm>
          <a:custGeom>
            <a:avLst/>
            <a:gdLst/>
            <a:ahLst/>
            <a:cxnLst/>
            <a:rect l="l" t="t" r="r" b="b"/>
            <a:pathLst>
              <a:path w="2660015">
                <a:moveTo>
                  <a:pt x="0" y="0"/>
                </a:moveTo>
                <a:lnTo>
                  <a:pt x="2659697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95920" y="2609062"/>
            <a:ext cx="42545" cy="0"/>
          </a:xfrm>
          <a:custGeom>
            <a:avLst/>
            <a:gdLst/>
            <a:ahLst/>
            <a:cxnLst/>
            <a:rect l="l" t="t" r="r" b="b"/>
            <a:pathLst>
              <a:path w="42544">
                <a:moveTo>
                  <a:pt x="0" y="0"/>
                </a:moveTo>
                <a:lnTo>
                  <a:pt x="42202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899907" y="2609062"/>
            <a:ext cx="42545" cy="0"/>
          </a:xfrm>
          <a:custGeom>
            <a:avLst/>
            <a:gdLst/>
            <a:ahLst/>
            <a:cxnLst/>
            <a:rect l="l" t="t" r="r" b="b"/>
            <a:pathLst>
              <a:path w="42544">
                <a:moveTo>
                  <a:pt x="0" y="0"/>
                </a:moveTo>
                <a:lnTo>
                  <a:pt x="42202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1183220" y="2585458"/>
            <a:ext cx="7721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16280" algn="l"/>
              </a:tabLst>
            </a:pPr>
            <a:r>
              <a:rPr sz="600" spc="-50" dirty="0">
                <a:latin typeface="Arial MT"/>
                <a:cs typeface="Arial MT"/>
              </a:rPr>
              <a:t>2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2645702" y="2609062"/>
            <a:ext cx="42545" cy="0"/>
          </a:xfrm>
          <a:custGeom>
            <a:avLst/>
            <a:gdLst/>
            <a:ahLst/>
            <a:cxnLst/>
            <a:rect l="l" t="t" r="r" b="b"/>
            <a:pathLst>
              <a:path w="42544">
                <a:moveTo>
                  <a:pt x="0" y="0"/>
                </a:moveTo>
                <a:lnTo>
                  <a:pt x="42202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2633002" y="258545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157820" y="2520453"/>
            <a:ext cx="20872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spc="-15" baseline="32407" dirty="0">
                <a:latin typeface="Arial MT"/>
                <a:cs typeface="Arial MT"/>
              </a:rPr>
              <a:t>1</a:t>
            </a:r>
            <a:r>
              <a:rPr sz="900" spc="127" baseline="32407" dirty="0">
                <a:latin typeface="Arial MT"/>
                <a:cs typeface="Arial MT"/>
              </a:rPr>
              <a:t> </a:t>
            </a:r>
            <a:r>
              <a:rPr sz="800" dirty="0">
                <a:latin typeface="Cambria"/>
                <a:cs typeface="Cambria"/>
              </a:rPr>
              <a:t>×</a:t>
            </a:r>
            <a:r>
              <a:rPr sz="800" dirty="0">
                <a:latin typeface="Arial MT"/>
                <a:cs typeface="Arial MT"/>
              </a:rPr>
              <a:t>0</a:t>
            </a:r>
            <a:r>
              <a:rPr sz="800" b="1" i="1" dirty="0">
                <a:latin typeface="Roboto Bk"/>
                <a:cs typeface="Roboto Bk"/>
              </a:rPr>
              <a:t>.</a:t>
            </a:r>
            <a:r>
              <a:rPr sz="800" dirty="0">
                <a:latin typeface="Arial MT"/>
                <a:cs typeface="Arial MT"/>
              </a:rPr>
              <a:t>3</a:t>
            </a:r>
            <a:r>
              <a:rPr sz="800" dirty="0">
                <a:latin typeface="Cambria"/>
                <a:cs typeface="Cambria"/>
              </a:rPr>
              <a:t>×</a:t>
            </a:r>
            <a:r>
              <a:rPr sz="800" dirty="0">
                <a:latin typeface="Verdana"/>
                <a:cs typeface="Verdana"/>
              </a:rPr>
              <a:t>(</a:t>
            </a:r>
            <a:r>
              <a:rPr sz="800" dirty="0">
                <a:latin typeface="Arial MT"/>
                <a:cs typeface="Arial MT"/>
              </a:rPr>
              <a:t>3</a:t>
            </a:r>
            <a:r>
              <a:rPr sz="800" dirty="0">
                <a:latin typeface="Verdana"/>
                <a:cs typeface="Verdana"/>
              </a:rPr>
              <a:t>+</a:t>
            </a:r>
            <a:r>
              <a:rPr sz="800" dirty="0">
                <a:latin typeface="Arial MT"/>
                <a:cs typeface="Arial MT"/>
              </a:rPr>
              <a:t>5</a:t>
            </a:r>
            <a:r>
              <a:rPr sz="800" dirty="0">
                <a:latin typeface="Verdana"/>
                <a:cs typeface="Verdana"/>
              </a:rPr>
              <a:t>+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900" spc="-15" baseline="32407" dirty="0">
                <a:latin typeface="Arial MT"/>
                <a:cs typeface="Arial MT"/>
              </a:rPr>
              <a:t>1</a:t>
            </a:r>
            <a:r>
              <a:rPr sz="900" spc="127" baseline="32407" dirty="0">
                <a:latin typeface="Arial MT"/>
                <a:cs typeface="Arial MT"/>
              </a:rPr>
              <a:t> </a:t>
            </a:r>
            <a:r>
              <a:rPr sz="800" dirty="0">
                <a:latin typeface="Cambria"/>
                <a:cs typeface="Cambria"/>
              </a:rPr>
              <a:t>×</a:t>
            </a:r>
            <a:r>
              <a:rPr sz="800" dirty="0">
                <a:latin typeface="Arial MT"/>
                <a:cs typeface="Arial MT"/>
              </a:rPr>
              <a:t>0</a:t>
            </a:r>
            <a:r>
              <a:rPr sz="800" b="1" i="1" dirty="0">
                <a:latin typeface="Roboto Bk"/>
                <a:cs typeface="Roboto Bk"/>
              </a:rPr>
              <a:t>.</a:t>
            </a:r>
            <a:r>
              <a:rPr sz="800" dirty="0">
                <a:latin typeface="Arial MT"/>
                <a:cs typeface="Arial MT"/>
              </a:rPr>
              <a:t>5</a:t>
            </a:r>
            <a:r>
              <a:rPr sz="800" dirty="0">
                <a:latin typeface="Cambria"/>
                <a:cs typeface="Cambria"/>
              </a:rPr>
              <a:t>×</a:t>
            </a:r>
            <a:r>
              <a:rPr sz="800" dirty="0">
                <a:latin typeface="Verdana"/>
                <a:cs typeface="Verdana"/>
              </a:rPr>
              <a:t>(</a:t>
            </a:r>
            <a:r>
              <a:rPr sz="800" dirty="0">
                <a:latin typeface="Arial MT"/>
                <a:cs typeface="Arial MT"/>
              </a:rPr>
              <a:t>4</a:t>
            </a:r>
            <a:r>
              <a:rPr sz="800" dirty="0">
                <a:latin typeface="Verdana"/>
                <a:cs typeface="Verdana"/>
              </a:rPr>
              <a:t>+</a:t>
            </a:r>
            <a:r>
              <a:rPr sz="800" dirty="0">
                <a:latin typeface="Arial MT"/>
                <a:cs typeface="Arial MT"/>
              </a:rPr>
              <a:t>2</a:t>
            </a:r>
            <a:r>
              <a:rPr sz="800" dirty="0">
                <a:latin typeface="Verdana"/>
                <a:cs typeface="Verdana"/>
              </a:rPr>
              <a:t>)+</a:t>
            </a:r>
            <a:r>
              <a:rPr sz="800" spc="-10" dirty="0">
                <a:latin typeface="Verdana"/>
                <a:cs typeface="Verdana"/>
              </a:rPr>
              <a:t> </a:t>
            </a:r>
            <a:r>
              <a:rPr sz="900" spc="-15" baseline="32407" dirty="0">
                <a:latin typeface="Arial MT"/>
                <a:cs typeface="Arial MT"/>
              </a:rPr>
              <a:t>1</a:t>
            </a:r>
            <a:r>
              <a:rPr sz="900" spc="127" baseline="32407" dirty="0">
                <a:latin typeface="Arial MT"/>
                <a:cs typeface="Arial MT"/>
              </a:rPr>
              <a:t> </a:t>
            </a:r>
            <a:r>
              <a:rPr sz="800" spc="-10" dirty="0">
                <a:latin typeface="Cambria"/>
                <a:cs typeface="Cambria"/>
              </a:rPr>
              <a:t>×</a:t>
            </a:r>
            <a:r>
              <a:rPr sz="800" spc="-10" dirty="0">
                <a:latin typeface="Arial MT"/>
                <a:cs typeface="Arial MT"/>
              </a:rPr>
              <a:t>1</a:t>
            </a:r>
            <a:r>
              <a:rPr sz="800" spc="-10" dirty="0">
                <a:latin typeface="Cambria"/>
                <a:cs typeface="Cambria"/>
              </a:rPr>
              <a:t>×</a:t>
            </a:r>
            <a:r>
              <a:rPr sz="800" spc="-10" dirty="0">
                <a:latin typeface="Verdana"/>
                <a:cs typeface="Verdana"/>
              </a:rPr>
              <a:t>(</a:t>
            </a:r>
            <a:r>
              <a:rPr sz="800" spc="-10" dirty="0">
                <a:latin typeface="Arial MT"/>
                <a:cs typeface="Arial MT"/>
              </a:rPr>
              <a:t>3</a:t>
            </a:r>
            <a:r>
              <a:rPr sz="800" spc="-10" dirty="0">
                <a:latin typeface="Verdana"/>
                <a:cs typeface="Verdana"/>
              </a:rPr>
              <a:t>+</a:t>
            </a:r>
            <a:r>
              <a:rPr sz="800" spc="-10" dirty="0">
                <a:latin typeface="Arial MT"/>
                <a:cs typeface="Arial MT"/>
              </a:rPr>
              <a:t>1</a:t>
            </a:r>
            <a:r>
              <a:rPr sz="800" spc="-10" dirty="0"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564445" y="2414586"/>
            <a:ext cx="4413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Arial MT"/>
                <a:cs typeface="Arial MT"/>
              </a:rPr>
              <a:t>5</a:t>
            </a:r>
            <a:r>
              <a:rPr sz="1100" i="1" spc="-20" dirty="0">
                <a:latin typeface="Verdana"/>
                <a:cs typeface="Verdana"/>
              </a:rPr>
              <a:t>.</a:t>
            </a:r>
            <a:r>
              <a:rPr sz="1100" spc="-20" dirty="0">
                <a:latin typeface="Arial MT"/>
                <a:cs typeface="Arial MT"/>
              </a:rPr>
              <a:t>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00444" y="2950754"/>
            <a:ext cx="432498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75" baseline="-13888" dirty="0">
                <a:latin typeface="Arial MT"/>
                <a:cs typeface="Arial MT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67" baseline="-13888" dirty="0">
                <a:latin typeface="Arial MT"/>
                <a:cs typeface="Arial MT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baseline="-13888" dirty="0">
                <a:latin typeface="Arial MT"/>
                <a:cs typeface="Arial MT"/>
              </a:rPr>
              <a:t>3</a:t>
            </a:r>
            <a:r>
              <a:rPr sz="1200" spc="157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found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calculated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1200" baseline="27777" dirty="0">
                <a:latin typeface="Cambria"/>
                <a:cs typeface="Cambria"/>
              </a:rPr>
              <a:t>∗</a:t>
            </a:r>
            <a:r>
              <a:rPr sz="1200" spc="254" baseline="27777" dirty="0">
                <a:latin typeface="Cambria"/>
                <a:cs typeface="Cambri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4</a:t>
            </a:r>
            <a:r>
              <a:rPr sz="1100" i="1" spc="-25" dirty="0">
                <a:latin typeface="Verdana"/>
                <a:cs typeface="Verdana"/>
              </a:rPr>
              <a:t>.</a:t>
            </a:r>
            <a:r>
              <a:rPr sz="1100" spc="-25" dirty="0">
                <a:latin typeface="Arial MT"/>
                <a:cs typeface="Arial MT"/>
              </a:rPr>
              <a:t>9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6" name="object 9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97" name="object 97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99" name="object 9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39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65" dirty="0"/>
              <a:t> </a:t>
            </a:r>
            <a:r>
              <a:rPr dirty="0"/>
              <a:t>3:</a:t>
            </a:r>
            <a:r>
              <a:rPr spc="180" dirty="0"/>
              <a:t> </a:t>
            </a:r>
            <a:r>
              <a:rPr dirty="0"/>
              <a:t>Fuzzy</a:t>
            </a:r>
            <a:r>
              <a:rPr spc="70" dirty="0"/>
              <a:t> </a:t>
            </a:r>
            <a:r>
              <a:rPr dirty="0"/>
              <a:t>to</a:t>
            </a:r>
            <a:r>
              <a:rPr spc="65" dirty="0"/>
              <a:t> </a:t>
            </a:r>
            <a:r>
              <a:rPr spc="-10" dirty="0"/>
              <a:t>crisp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376960"/>
            <a:ext cx="3918585" cy="1149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 MT"/>
                <a:cs typeface="Arial MT"/>
              </a:rPr>
              <a:t>Now,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consider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base.</a:t>
            </a:r>
            <a:endParaRPr sz="1100">
              <a:latin typeface="Arial MT"/>
              <a:cs typeface="Arial MT"/>
            </a:endParaRPr>
          </a:p>
          <a:p>
            <a:pPr marL="1439545">
              <a:lnSpc>
                <a:spcPct val="100000"/>
              </a:lnSpc>
              <a:spcBef>
                <a:spcPts val="955"/>
              </a:spcBef>
            </a:pPr>
            <a:r>
              <a:rPr sz="1100" dirty="0">
                <a:latin typeface="Arial MT"/>
                <a:cs typeface="Arial MT"/>
              </a:rPr>
              <a:t>R1: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8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  <a:p>
            <a:pPr marL="1437640">
              <a:lnSpc>
                <a:spcPct val="100000"/>
              </a:lnSpc>
              <a:spcBef>
                <a:spcPts val="600"/>
              </a:spcBef>
            </a:pPr>
            <a:r>
              <a:rPr sz="1100" dirty="0">
                <a:latin typeface="Arial MT"/>
                <a:cs typeface="Arial MT"/>
              </a:rPr>
              <a:t>R2: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8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9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is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D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635"/>
              </a:spcBef>
            </a:pP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pictorial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representation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above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base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shown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figures.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5178" y="1697971"/>
            <a:ext cx="3208020" cy="982980"/>
            <a:chOff x="755178" y="1697971"/>
            <a:chExt cx="3208020" cy="982980"/>
          </a:xfrm>
        </p:grpSpPr>
        <p:sp>
          <p:nvSpPr>
            <p:cNvPr id="5" name="object 5"/>
            <p:cNvSpPr/>
            <p:nvPr/>
          </p:nvSpPr>
          <p:spPr>
            <a:xfrm>
              <a:off x="2589510" y="2357599"/>
              <a:ext cx="1197610" cy="300355"/>
            </a:xfrm>
            <a:custGeom>
              <a:avLst/>
              <a:gdLst/>
              <a:ahLst/>
              <a:cxnLst/>
              <a:rect l="l" t="t" r="r" b="b"/>
              <a:pathLst>
                <a:path w="1197610" h="300355">
                  <a:moveTo>
                    <a:pt x="289936" y="0"/>
                  </a:moveTo>
                  <a:lnTo>
                    <a:pt x="249225" y="2920"/>
                  </a:lnTo>
                  <a:lnTo>
                    <a:pt x="180879" y="30383"/>
                  </a:lnTo>
                  <a:lnTo>
                    <a:pt x="139924" y="76769"/>
                  </a:lnTo>
                  <a:lnTo>
                    <a:pt x="104413" y="132225"/>
                  </a:lnTo>
                  <a:lnTo>
                    <a:pt x="82612" y="164454"/>
                  </a:lnTo>
                  <a:lnTo>
                    <a:pt x="61679" y="193721"/>
                  </a:lnTo>
                  <a:lnTo>
                    <a:pt x="42867" y="220288"/>
                  </a:lnTo>
                  <a:lnTo>
                    <a:pt x="27431" y="244416"/>
                  </a:lnTo>
                  <a:lnTo>
                    <a:pt x="18945" y="259093"/>
                  </a:lnTo>
                  <a:lnTo>
                    <a:pt x="11519" y="271017"/>
                  </a:lnTo>
                  <a:lnTo>
                    <a:pt x="84416" y="289845"/>
                  </a:lnTo>
                  <a:lnTo>
                    <a:pt x="131201" y="290271"/>
                  </a:lnTo>
                  <a:lnTo>
                    <a:pt x="232207" y="290803"/>
                  </a:lnTo>
                  <a:lnTo>
                    <a:pt x="627716" y="291528"/>
                  </a:lnTo>
                  <a:lnTo>
                    <a:pt x="741375" y="292106"/>
                  </a:lnTo>
                  <a:lnTo>
                    <a:pt x="796595" y="292561"/>
                  </a:lnTo>
                  <a:lnTo>
                    <a:pt x="850284" y="293156"/>
                  </a:lnTo>
                  <a:lnTo>
                    <a:pt x="902098" y="293912"/>
                  </a:lnTo>
                  <a:lnTo>
                    <a:pt x="951694" y="294849"/>
                  </a:lnTo>
                  <a:lnTo>
                    <a:pt x="998728" y="295989"/>
                  </a:lnTo>
                  <a:lnTo>
                    <a:pt x="1042856" y="297352"/>
                  </a:lnTo>
                  <a:lnTo>
                    <a:pt x="1115602" y="300126"/>
                  </a:lnTo>
                  <a:lnTo>
                    <a:pt x="1143821" y="299026"/>
                  </a:lnTo>
                  <a:lnTo>
                    <a:pt x="1167357" y="293200"/>
                  </a:lnTo>
                  <a:lnTo>
                    <a:pt x="1185176" y="280186"/>
                  </a:lnTo>
                  <a:lnTo>
                    <a:pt x="1196044" y="258633"/>
                  </a:lnTo>
                  <a:lnTo>
                    <a:pt x="1197328" y="232763"/>
                  </a:lnTo>
                  <a:lnTo>
                    <a:pt x="1186277" y="208063"/>
                  </a:lnTo>
                  <a:lnTo>
                    <a:pt x="1160144" y="190021"/>
                  </a:lnTo>
                  <a:lnTo>
                    <a:pt x="1123136" y="182876"/>
                  </a:lnTo>
                  <a:lnTo>
                    <a:pt x="1076075" y="182342"/>
                  </a:lnTo>
                  <a:lnTo>
                    <a:pt x="1022910" y="185487"/>
                  </a:lnTo>
                  <a:lnTo>
                    <a:pt x="967593" y="189381"/>
                  </a:lnTo>
                  <a:lnTo>
                    <a:pt x="914071" y="191094"/>
                  </a:lnTo>
                  <a:lnTo>
                    <a:pt x="866296" y="187695"/>
                  </a:lnTo>
                  <a:lnTo>
                    <a:pt x="828217" y="176253"/>
                  </a:lnTo>
                  <a:lnTo>
                    <a:pt x="795702" y="145445"/>
                  </a:lnTo>
                  <a:lnTo>
                    <a:pt x="777647" y="103919"/>
                  </a:lnTo>
                  <a:lnTo>
                    <a:pt x="763417" y="61142"/>
                  </a:lnTo>
                  <a:lnTo>
                    <a:pt x="742378" y="26583"/>
                  </a:lnTo>
                  <a:lnTo>
                    <a:pt x="708343" y="7871"/>
                  </a:lnTo>
                  <a:lnTo>
                    <a:pt x="662160" y="1008"/>
                  </a:lnTo>
                  <a:lnTo>
                    <a:pt x="607581" y="1722"/>
                  </a:lnTo>
                  <a:lnTo>
                    <a:pt x="548355" y="5743"/>
                  </a:lnTo>
                  <a:lnTo>
                    <a:pt x="488232" y="8798"/>
                  </a:lnTo>
                  <a:lnTo>
                    <a:pt x="434038" y="7949"/>
                  </a:lnTo>
                  <a:lnTo>
                    <a:pt x="382692" y="4725"/>
                  </a:lnTo>
                  <a:lnTo>
                    <a:pt x="334542" y="1338"/>
                  </a:lnTo>
                  <a:lnTo>
                    <a:pt x="28993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89510" y="2357599"/>
              <a:ext cx="1197610" cy="300355"/>
            </a:xfrm>
            <a:custGeom>
              <a:avLst/>
              <a:gdLst/>
              <a:ahLst/>
              <a:cxnLst/>
              <a:rect l="l" t="t" r="r" b="b"/>
              <a:pathLst>
                <a:path w="1197610" h="300355">
                  <a:moveTo>
                    <a:pt x="0" y="288570"/>
                  </a:moveTo>
                  <a:lnTo>
                    <a:pt x="11519" y="271017"/>
                  </a:lnTo>
                  <a:lnTo>
                    <a:pt x="18945" y="259093"/>
                  </a:lnTo>
                  <a:lnTo>
                    <a:pt x="23756" y="250869"/>
                  </a:lnTo>
                  <a:lnTo>
                    <a:pt x="27431" y="244416"/>
                  </a:lnTo>
                  <a:lnTo>
                    <a:pt x="42867" y="220288"/>
                  </a:lnTo>
                  <a:lnTo>
                    <a:pt x="61679" y="193721"/>
                  </a:lnTo>
                  <a:lnTo>
                    <a:pt x="82612" y="164454"/>
                  </a:lnTo>
                  <a:lnTo>
                    <a:pt x="104413" y="132225"/>
                  </a:lnTo>
                  <a:lnTo>
                    <a:pt x="139924" y="76769"/>
                  </a:lnTo>
                  <a:lnTo>
                    <a:pt x="180879" y="30383"/>
                  </a:lnTo>
                  <a:lnTo>
                    <a:pt x="249225" y="2920"/>
                  </a:lnTo>
                  <a:lnTo>
                    <a:pt x="289936" y="0"/>
                  </a:lnTo>
                  <a:lnTo>
                    <a:pt x="334542" y="1338"/>
                  </a:lnTo>
                  <a:lnTo>
                    <a:pt x="382692" y="4725"/>
                  </a:lnTo>
                  <a:lnTo>
                    <a:pt x="434038" y="7949"/>
                  </a:lnTo>
                  <a:lnTo>
                    <a:pt x="488232" y="8798"/>
                  </a:lnTo>
                  <a:lnTo>
                    <a:pt x="548355" y="5743"/>
                  </a:lnTo>
                  <a:lnTo>
                    <a:pt x="607581" y="1722"/>
                  </a:lnTo>
                  <a:lnTo>
                    <a:pt x="662160" y="1008"/>
                  </a:lnTo>
                  <a:lnTo>
                    <a:pt x="708343" y="7871"/>
                  </a:lnTo>
                  <a:lnTo>
                    <a:pt x="742378" y="26583"/>
                  </a:lnTo>
                  <a:lnTo>
                    <a:pt x="763417" y="61142"/>
                  </a:lnTo>
                  <a:lnTo>
                    <a:pt x="777647" y="103919"/>
                  </a:lnTo>
                  <a:lnTo>
                    <a:pt x="795702" y="145445"/>
                  </a:lnTo>
                  <a:lnTo>
                    <a:pt x="828217" y="176253"/>
                  </a:lnTo>
                  <a:lnTo>
                    <a:pt x="866296" y="187695"/>
                  </a:lnTo>
                  <a:lnTo>
                    <a:pt x="914071" y="191094"/>
                  </a:lnTo>
                  <a:lnTo>
                    <a:pt x="967593" y="189381"/>
                  </a:lnTo>
                  <a:lnTo>
                    <a:pt x="1022910" y="185487"/>
                  </a:lnTo>
                  <a:lnTo>
                    <a:pt x="1076075" y="182342"/>
                  </a:lnTo>
                  <a:lnTo>
                    <a:pt x="1123136" y="182876"/>
                  </a:lnTo>
                  <a:lnTo>
                    <a:pt x="1160144" y="190021"/>
                  </a:lnTo>
                  <a:lnTo>
                    <a:pt x="1186277" y="208063"/>
                  </a:lnTo>
                  <a:lnTo>
                    <a:pt x="1197328" y="232763"/>
                  </a:lnTo>
                  <a:lnTo>
                    <a:pt x="1196044" y="258633"/>
                  </a:lnTo>
                  <a:lnTo>
                    <a:pt x="1185176" y="280186"/>
                  </a:lnTo>
                  <a:lnTo>
                    <a:pt x="1167357" y="293200"/>
                  </a:lnTo>
                  <a:lnTo>
                    <a:pt x="1143821" y="299026"/>
                  </a:lnTo>
                  <a:lnTo>
                    <a:pt x="1115602" y="300126"/>
                  </a:lnTo>
                  <a:lnTo>
                    <a:pt x="1083735" y="298960"/>
                  </a:lnTo>
                  <a:lnTo>
                    <a:pt x="1042856" y="297352"/>
                  </a:lnTo>
                  <a:lnTo>
                    <a:pt x="998728" y="295989"/>
                  </a:lnTo>
                  <a:lnTo>
                    <a:pt x="951694" y="294849"/>
                  </a:lnTo>
                  <a:lnTo>
                    <a:pt x="902098" y="293912"/>
                  </a:lnTo>
                  <a:lnTo>
                    <a:pt x="850284" y="293156"/>
                  </a:lnTo>
                  <a:lnTo>
                    <a:pt x="796595" y="292561"/>
                  </a:lnTo>
                  <a:lnTo>
                    <a:pt x="741375" y="292106"/>
                  </a:lnTo>
                  <a:lnTo>
                    <a:pt x="684967" y="291768"/>
                  </a:lnTo>
                  <a:lnTo>
                    <a:pt x="627716" y="291528"/>
                  </a:lnTo>
                  <a:lnTo>
                    <a:pt x="569966" y="291365"/>
                  </a:lnTo>
                  <a:lnTo>
                    <a:pt x="512058" y="291256"/>
                  </a:lnTo>
                  <a:lnTo>
                    <a:pt x="454338" y="291181"/>
                  </a:lnTo>
                  <a:lnTo>
                    <a:pt x="397150" y="291120"/>
                  </a:lnTo>
                  <a:lnTo>
                    <a:pt x="340836" y="291050"/>
                  </a:lnTo>
                  <a:lnTo>
                    <a:pt x="285740" y="290952"/>
                  </a:lnTo>
                  <a:lnTo>
                    <a:pt x="232207" y="290803"/>
                  </a:lnTo>
                  <a:lnTo>
                    <a:pt x="180579" y="290583"/>
                  </a:lnTo>
                  <a:lnTo>
                    <a:pt x="131201" y="290271"/>
                  </a:lnTo>
                  <a:lnTo>
                    <a:pt x="84416" y="289845"/>
                  </a:lnTo>
                  <a:lnTo>
                    <a:pt x="40567" y="289285"/>
                  </a:lnTo>
                  <a:lnTo>
                    <a:pt x="0" y="2885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3779" y="1773580"/>
              <a:ext cx="0" cy="882650"/>
            </a:xfrm>
            <a:custGeom>
              <a:avLst/>
              <a:gdLst/>
              <a:ahLst/>
              <a:cxnLst/>
              <a:rect l="l" t="t" r="r" b="b"/>
              <a:pathLst>
                <a:path h="882650">
                  <a:moveTo>
                    <a:pt x="0" y="0"/>
                  </a:moveTo>
                  <a:lnTo>
                    <a:pt x="0" y="882241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7032" y="1700028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746" y="0"/>
                  </a:moveTo>
                  <a:lnTo>
                    <a:pt x="0" y="80238"/>
                  </a:lnTo>
                  <a:lnTo>
                    <a:pt x="53492" y="80238"/>
                  </a:lnTo>
                  <a:lnTo>
                    <a:pt x="267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3779" y="2653799"/>
              <a:ext cx="1303655" cy="0"/>
            </a:xfrm>
            <a:custGeom>
              <a:avLst/>
              <a:gdLst/>
              <a:ahLst/>
              <a:cxnLst/>
              <a:rect l="l" t="t" r="r" b="b"/>
              <a:pathLst>
                <a:path w="1303655">
                  <a:moveTo>
                    <a:pt x="0" y="0"/>
                  </a:moveTo>
                  <a:lnTo>
                    <a:pt x="1303442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00535" y="2627053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5178" y="1771523"/>
              <a:ext cx="1830705" cy="882650"/>
            </a:xfrm>
            <a:custGeom>
              <a:avLst/>
              <a:gdLst/>
              <a:ahLst/>
              <a:cxnLst/>
              <a:rect l="l" t="t" r="r" b="b"/>
              <a:pathLst>
                <a:path w="1830705" h="882650">
                  <a:moveTo>
                    <a:pt x="0" y="153276"/>
                  </a:moveTo>
                  <a:lnTo>
                    <a:pt x="93148" y="153276"/>
                  </a:lnTo>
                </a:path>
                <a:path w="1830705" h="882650">
                  <a:moveTo>
                    <a:pt x="1830617" y="0"/>
                  </a:moveTo>
                  <a:lnTo>
                    <a:pt x="1830617" y="882275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59049" y="1697971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746" y="0"/>
                  </a:moveTo>
                  <a:lnTo>
                    <a:pt x="0" y="80238"/>
                  </a:lnTo>
                  <a:lnTo>
                    <a:pt x="53492" y="80238"/>
                  </a:lnTo>
                  <a:lnTo>
                    <a:pt x="267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85796" y="2651770"/>
              <a:ext cx="1303655" cy="0"/>
            </a:xfrm>
            <a:custGeom>
              <a:avLst/>
              <a:gdLst/>
              <a:ahLst/>
              <a:cxnLst/>
              <a:rect l="l" t="t" r="r" b="b"/>
              <a:pathLst>
                <a:path w="1303654">
                  <a:moveTo>
                    <a:pt x="0" y="0"/>
                  </a:moveTo>
                  <a:lnTo>
                    <a:pt x="1303420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82529" y="2625024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492"/>
                  </a:lnTo>
                  <a:lnTo>
                    <a:pt x="80238" y="26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37161" y="1922799"/>
              <a:ext cx="93345" cy="0"/>
            </a:xfrm>
            <a:custGeom>
              <a:avLst/>
              <a:gdLst/>
              <a:ahLst/>
              <a:cxnLst/>
              <a:rect l="l" t="t" r="r" b="b"/>
              <a:pathLst>
                <a:path w="93344">
                  <a:moveTo>
                    <a:pt x="0" y="0"/>
                  </a:moveTo>
                  <a:lnTo>
                    <a:pt x="93154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3779" y="2086819"/>
              <a:ext cx="729615" cy="567055"/>
            </a:xfrm>
            <a:custGeom>
              <a:avLst/>
              <a:gdLst/>
              <a:ahLst/>
              <a:cxnLst/>
              <a:rect l="l" t="t" r="r" b="b"/>
              <a:pathLst>
                <a:path w="729615" h="567055">
                  <a:moveTo>
                    <a:pt x="0" y="566979"/>
                  </a:moveTo>
                  <a:lnTo>
                    <a:pt x="404987" y="0"/>
                  </a:lnTo>
                  <a:lnTo>
                    <a:pt x="729028" y="566979"/>
                  </a:lnTo>
                </a:path>
              </a:pathLst>
            </a:custGeom>
            <a:ln w="12344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89805" y="2102993"/>
              <a:ext cx="728980" cy="551180"/>
            </a:xfrm>
            <a:custGeom>
              <a:avLst/>
              <a:gdLst/>
              <a:ahLst/>
              <a:cxnLst/>
              <a:rect l="l" t="t" r="r" b="b"/>
              <a:pathLst>
                <a:path w="728980" h="551180">
                  <a:moveTo>
                    <a:pt x="0" y="550805"/>
                  </a:moveTo>
                  <a:lnTo>
                    <a:pt x="404964" y="0"/>
                  </a:lnTo>
                  <a:lnTo>
                    <a:pt x="728948" y="550805"/>
                  </a:lnTo>
                </a:path>
              </a:pathLst>
            </a:custGeom>
            <a:ln w="12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85796" y="1924799"/>
              <a:ext cx="891540" cy="727075"/>
            </a:xfrm>
            <a:custGeom>
              <a:avLst/>
              <a:gdLst/>
              <a:ahLst/>
              <a:cxnLst/>
              <a:rect l="l" t="t" r="r" b="b"/>
              <a:pathLst>
                <a:path w="891539" h="727075">
                  <a:moveTo>
                    <a:pt x="0" y="726970"/>
                  </a:moveTo>
                  <a:lnTo>
                    <a:pt x="486003" y="0"/>
                  </a:lnTo>
                  <a:lnTo>
                    <a:pt x="890968" y="726970"/>
                  </a:lnTo>
                </a:path>
              </a:pathLst>
            </a:custGeom>
            <a:ln w="12344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04203" y="2248782"/>
              <a:ext cx="696595" cy="403225"/>
            </a:xfrm>
            <a:custGeom>
              <a:avLst/>
              <a:gdLst/>
              <a:ahLst/>
              <a:cxnLst/>
              <a:rect l="l" t="t" r="r" b="b"/>
              <a:pathLst>
                <a:path w="696595" h="403225">
                  <a:moveTo>
                    <a:pt x="0" y="402987"/>
                  </a:moveTo>
                  <a:lnTo>
                    <a:pt x="534581" y="0"/>
                  </a:lnTo>
                  <a:lnTo>
                    <a:pt x="696601" y="402987"/>
                  </a:lnTo>
                </a:path>
              </a:pathLst>
            </a:custGeom>
            <a:ln w="12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70787" y="2248782"/>
              <a:ext cx="0" cy="405130"/>
            </a:xfrm>
            <a:custGeom>
              <a:avLst/>
              <a:gdLst/>
              <a:ahLst/>
              <a:cxnLst/>
              <a:rect l="l" t="t" r="r" b="b"/>
              <a:pathLst>
                <a:path h="405130">
                  <a:moveTo>
                    <a:pt x="0" y="0"/>
                  </a:moveTo>
                  <a:lnTo>
                    <a:pt x="0" y="405016"/>
                  </a:lnTo>
                </a:path>
              </a:pathLst>
            </a:custGeom>
            <a:ln w="1234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44040" y="2627053"/>
              <a:ext cx="53975" cy="27305"/>
            </a:xfrm>
            <a:custGeom>
              <a:avLst/>
              <a:gdLst/>
              <a:ahLst/>
              <a:cxnLst/>
              <a:rect l="l" t="t" r="r" b="b"/>
              <a:pathLst>
                <a:path w="53975" h="27305">
                  <a:moveTo>
                    <a:pt x="0" y="0"/>
                  </a:moveTo>
                  <a:lnTo>
                    <a:pt x="26746" y="26746"/>
                  </a:lnTo>
                  <a:lnTo>
                    <a:pt x="53492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70787" y="2366248"/>
              <a:ext cx="2385695" cy="175260"/>
            </a:xfrm>
            <a:custGeom>
              <a:avLst/>
              <a:gdLst/>
              <a:ahLst/>
              <a:cxnLst/>
              <a:rect l="l" t="t" r="r" b="b"/>
              <a:pathLst>
                <a:path w="2385695" h="175260">
                  <a:moveTo>
                    <a:pt x="0" y="0"/>
                  </a:moveTo>
                  <a:lnTo>
                    <a:pt x="1946986" y="120"/>
                  </a:lnTo>
                </a:path>
                <a:path w="2385695" h="175260">
                  <a:moveTo>
                    <a:pt x="2457" y="174050"/>
                  </a:moveTo>
                  <a:lnTo>
                    <a:pt x="2385498" y="174907"/>
                  </a:lnTo>
                </a:path>
              </a:pathLst>
            </a:custGeom>
            <a:ln w="1234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6320" y="2098583"/>
            <a:ext cx="14986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0" dirty="0">
                <a:latin typeface="Symbol"/>
                <a:cs typeface="Symbol"/>
              </a:rPr>
              <a:t>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1412" y="1864092"/>
            <a:ext cx="12128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5" dirty="0">
                <a:latin typeface="Arial MT"/>
                <a:cs typeface="Arial MT"/>
              </a:rPr>
              <a:t>1.0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451768" y="2740449"/>
            <a:ext cx="170180" cy="53975"/>
            <a:chOff x="1451768" y="2740449"/>
            <a:chExt cx="170180" cy="53975"/>
          </a:xfrm>
        </p:grpSpPr>
        <p:sp>
          <p:nvSpPr>
            <p:cNvPr id="26" name="object 26"/>
            <p:cNvSpPr/>
            <p:nvPr/>
          </p:nvSpPr>
          <p:spPr>
            <a:xfrm>
              <a:off x="1451768" y="2767197"/>
              <a:ext cx="97155" cy="0"/>
            </a:xfrm>
            <a:custGeom>
              <a:avLst/>
              <a:gdLst/>
              <a:ahLst/>
              <a:cxnLst/>
              <a:rect l="l" t="t" r="r" b="b"/>
              <a:pathLst>
                <a:path w="97155">
                  <a:moveTo>
                    <a:pt x="0" y="0"/>
                  </a:moveTo>
                  <a:lnTo>
                    <a:pt x="96583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41665" y="2740449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494"/>
                  </a:lnTo>
                  <a:lnTo>
                    <a:pt x="80238" y="26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363412" y="1862091"/>
            <a:ext cx="12128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5" dirty="0">
                <a:latin typeface="Arial MT"/>
                <a:cs typeface="Arial MT"/>
              </a:rPr>
              <a:t>1.0</a:t>
            </a:r>
            <a:endParaRPr sz="55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387667" y="2738426"/>
            <a:ext cx="170180" cy="53975"/>
            <a:chOff x="3387667" y="2738426"/>
            <a:chExt cx="170180" cy="53975"/>
          </a:xfrm>
        </p:grpSpPr>
        <p:sp>
          <p:nvSpPr>
            <p:cNvPr id="30" name="object 30"/>
            <p:cNvSpPr/>
            <p:nvPr/>
          </p:nvSpPr>
          <p:spPr>
            <a:xfrm>
              <a:off x="3387667" y="2765172"/>
              <a:ext cx="97155" cy="0"/>
            </a:xfrm>
            <a:custGeom>
              <a:avLst/>
              <a:gdLst/>
              <a:ahLst/>
              <a:cxnLst/>
              <a:rect l="l" t="t" r="r" b="b"/>
              <a:pathLst>
                <a:path w="97154">
                  <a:moveTo>
                    <a:pt x="0" y="0"/>
                  </a:moveTo>
                  <a:lnTo>
                    <a:pt x="96583" y="0"/>
                  </a:lnTo>
                </a:path>
              </a:pathLst>
            </a:custGeom>
            <a:ln w="12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77564" y="2738426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5" h="53975">
                  <a:moveTo>
                    <a:pt x="0" y="0"/>
                  </a:moveTo>
                  <a:lnTo>
                    <a:pt x="0" y="53491"/>
                  </a:lnTo>
                  <a:lnTo>
                    <a:pt x="80238" y="26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7744" y="2706491"/>
            <a:ext cx="4386580" cy="581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65555">
              <a:lnSpc>
                <a:spcPct val="100000"/>
              </a:lnSpc>
              <a:spcBef>
                <a:spcPts val="90"/>
              </a:spcBef>
              <a:tabLst>
                <a:tab pos="3201670" algn="l"/>
              </a:tabLst>
            </a:pPr>
            <a:r>
              <a:rPr sz="550" spc="-50" dirty="0">
                <a:latin typeface="Arial MT"/>
                <a:cs typeface="Arial MT"/>
              </a:rPr>
              <a:t>x</a:t>
            </a:r>
            <a:r>
              <a:rPr sz="550" dirty="0">
                <a:latin typeface="Arial MT"/>
                <a:cs typeface="Arial MT"/>
              </a:rPr>
              <a:t>	</a:t>
            </a:r>
            <a:r>
              <a:rPr sz="550" spc="-50" dirty="0">
                <a:latin typeface="Arial MT"/>
                <a:cs typeface="Arial MT"/>
              </a:rPr>
              <a:t>y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550">
              <a:latin typeface="Arial MT"/>
              <a:cs typeface="Arial MT"/>
            </a:endParaRPr>
          </a:p>
          <a:p>
            <a:pPr marL="50800" marR="43180">
              <a:lnSpc>
                <a:spcPct val="102600"/>
              </a:lnSpc>
            </a:pP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What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is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crisp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value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that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can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be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inferred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from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above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rules</a:t>
            </a:r>
            <a:r>
              <a:rPr sz="11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FF"/>
                </a:solidFill>
                <a:latin typeface="Arial MT"/>
                <a:cs typeface="Arial MT"/>
              </a:rPr>
              <a:t>given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an</a:t>
            </a:r>
            <a:r>
              <a:rPr sz="11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input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FF"/>
                </a:solidFill>
                <a:latin typeface="Arial MT"/>
                <a:cs typeface="Arial MT"/>
              </a:rPr>
              <a:t>say</a:t>
            </a:r>
            <a:r>
              <a:rPr sz="11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100" i="1" spc="-1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100" i="1" spc="-20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900" baseline="64814" dirty="0">
                <a:solidFill>
                  <a:srgbClr val="0000FF"/>
                </a:solidFill>
                <a:latin typeface="Lucida Sans Unicode"/>
                <a:cs typeface="Lucida Sans Unicode"/>
              </a:rPr>
              <a:t>′</a:t>
            </a:r>
            <a:r>
              <a:rPr sz="900" spc="-135" baseline="64814" dirty="0">
                <a:solidFill>
                  <a:srgbClr val="0000FF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solidFill>
                  <a:srgbClr val="0000FF"/>
                </a:solidFill>
                <a:latin typeface="Arial MT"/>
                <a:cs typeface="Arial MT"/>
              </a:rPr>
              <a:t>?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77286" y="2106116"/>
            <a:ext cx="14986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0" dirty="0">
                <a:latin typeface="Symbol"/>
                <a:cs typeface="Symbol"/>
              </a:rPr>
              <a:t>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57033" y="1945073"/>
            <a:ext cx="7175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A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59210" y="1944102"/>
            <a:ext cx="71755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B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18123" y="1767908"/>
            <a:ext cx="7493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C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01339" y="2139497"/>
            <a:ext cx="7493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0" dirty="0">
                <a:latin typeface="Arial MT"/>
                <a:cs typeface="Arial MT"/>
              </a:rPr>
              <a:t>D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33341" y="2107093"/>
            <a:ext cx="74930" cy="107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25" dirty="0">
                <a:latin typeface="Arial MT"/>
                <a:cs typeface="Arial MT"/>
              </a:rPr>
              <a:t>x’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Centroid</a:t>
            </a:r>
            <a:r>
              <a:rPr spc="90" dirty="0"/>
              <a:t> </a:t>
            </a:r>
            <a:r>
              <a:rPr dirty="0"/>
              <a:t>method:</a:t>
            </a:r>
            <a:r>
              <a:rPr spc="215" dirty="0"/>
              <a:t> </a:t>
            </a:r>
            <a:r>
              <a:rPr dirty="0"/>
              <a:t>Certer</a:t>
            </a:r>
            <a:r>
              <a:rPr spc="90" dirty="0"/>
              <a:t> </a:t>
            </a:r>
            <a:r>
              <a:rPr dirty="0"/>
              <a:t>of</a:t>
            </a:r>
            <a:r>
              <a:rPr spc="95" dirty="0"/>
              <a:t> </a:t>
            </a:r>
            <a:r>
              <a:rPr dirty="0"/>
              <a:t>largest</a:t>
            </a:r>
            <a:r>
              <a:rPr spc="95" dirty="0"/>
              <a:t> </a:t>
            </a:r>
            <a:r>
              <a:rPr spc="-20" dirty="0"/>
              <a:t>area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376960"/>
            <a:ext cx="4129404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has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subregions,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center</a:t>
            </a:r>
            <a:r>
              <a:rPr sz="11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11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Arial MT"/>
                <a:cs typeface="Arial MT"/>
              </a:rPr>
              <a:t>gravity</a:t>
            </a:r>
            <a:r>
              <a:rPr sz="11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11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subregion</a:t>
            </a:r>
            <a:r>
              <a:rPr sz="11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with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11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largest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0000"/>
                </a:solidFill>
                <a:latin typeface="Arial MT"/>
                <a:cs typeface="Arial MT"/>
              </a:rPr>
              <a:t>area</a:t>
            </a:r>
            <a:r>
              <a:rPr sz="11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calculate</a:t>
            </a:r>
            <a:r>
              <a:rPr sz="1100" spc="-25" dirty="0">
                <a:latin typeface="Arial MT"/>
                <a:cs typeface="Arial MT"/>
              </a:rPr>
              <a:t> the </a:t>
            </a:r>
            <a:r>
              <a:rPr sz="1100" dirty="0">
                <a:latin typeface="Arial MT"/>
                <a:cs typeface="Arial MT"/>
              </a:rPr>
              <a:t>defuzzified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991678"/>
            <a:ext cx="13823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Mathematically</a:t>
            </a:r>
            <a:r>
              <a:rPr sz="1100" spc="-10" dirty="0">
                <a:latin typeface="Arial MT"/>
                <a:cs typeface="Arial MT"/>
              </a:rPr>
              <a:t>,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45" dirty="0">
                <a:latin typeface="Arial"/>
                <a:cs typeface="Arial"/>
              </a:rPr>
              <a:t>  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8597" y="1008042"/>
            <a:ext cx="889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50" dirty="0">
                <a:latin typeface="Arial"/>
                <a:cs typeface="Arial"/>
              </a:rPr>
              <a:t>m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0911" y="955127"/>
            <a:ext cx="10001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97815" algn="l"/>
              </a:tabLst>
            </a:pPr>
            <a:r>
              <a:rPr sz="1200" spc="-75" baseline="-13888" dirty="0">
                <a:latin typeface="Cambria"/>
                <a:cs typeface="Cambria"/>
              </a:rPr>
              <a:t>∗</a:t>
            </a:r>
            <a:r>
              <a:rPr sz="1200" baseline="-13888" dirty="0">
                <a:latin typeface="Cambria"/>
                <a:cs typeface="Cambria"/>
              </a:rPr>
              <a:t>	</a:t>
            </a:r>
            <a:r>
              <a:rPr sz="1200" baseline="45138" dirty="0">
                <a:latin typeface="SimSun-ExtB"/>
                <a:cs typeface="SimSun-ExtB"/>
              </a:rPr>
              <a:t>,</a:t>
            </a:r>
            <a:r>
              <a:rPr sz="1200" spc="-135" baseline="45138" dirty="0">
                <a:latin typeface="SimSun-ExtB"/>
                <a:cs typeface="SimSun-ExtB"/>
              </a:rPr>
              <a:t> </a:t>
            </a:r>
            <a:r>
              <a:rPr sz="800" b="1" i="1" dirty="0">
                <a:latin typeface="Roboto Bk"/>
                <a:cs typeface="Roboto Bk"/>
              </a:rPr>
              <a:t>µ</a:t>
            </a:r>
            <a:r>
              <a:rPr sz="900" i="1" baseline="-9259" dirty="0">
                <a:latin typeface="Arial"/>
                <a:cs typeface="Arial"/>
              </a:rPr>
              <a:t>c</a:t>
            </a:r>
            <a:r>
              <a:rPr sz="900" i="1" spc="660" baseline="-9259" dirty="0">
                <a:latin typeface="Arial"/>
                <a:cs typeface="Arial"/>
              </a:rPr>
              <a:t> </a:t>
            </a:r>
            <a:r>
              <a:rPr sz="800" spc="-30" dirty="0">
                <a:latin typeface="Verdana"/>
                <a:cs typeface="Verdana"/>
              </a:rPr>
              <a:t>(</a:t>
            </a:r>
            <a:r>
              <a:rPr sz="800" i="1" spc="-30" dirty="0">
                <a:latin typeface="Arial"/>
                <a:cs typeface="Arial"/>
              </a:rPr>
              <a:t>x</a:t>
            </a:r>
            <a:r>
              <a:rPr sz="800" i="1" spc="-150" dirty="0">
                <a:latin typeface="Arial"/>
                <a:cs typeface="Arial"/>
              </a:rPr>
              <a:t> </a:t>
            </a:r>
            <a:r>
              <a:rPr sz="800" spc="-15" dirty="0">
                <a:latin typeface="Verdana"/>
                <a:cs typeface="Verdana"/>
              </a:rPr>
              <a:t>)</a:t>
            </a:r>
            <a:r>
              <a:rPr sz="800" b="1" i="1" spc="-15" dirty="0">
                <a:latin typeface="Roboto Bk"/>
                <a:cs typeface="Roboto Bk"/>
              </a:rPr>
              <a:t>.</a:t>
            </a:r>
            <a:r>
              <a:rPr sz="800" i="1" spc="-15" dirty="0">
                <a:latin typeface="Arial"/>
                <a:cs typeface="Arial"/>
              </a:rPr>
              <a:t>x</a:t>
            </a:r>
            <a:r>
              <a:rPr sz="800" i="1" spc="-150" dirty="0">
                <a:latin typeface="Arial"/>
                <a:cs typeface="Arial"/>
              </a:rPr>
              <a:t> </a:t>
            </a:r>
            <a:r>
              <a:rPr sz="900" baseline="50925" dirty="0">
                <a:latin typeface="Lucida Sans Unicode"/>
                <a:cs typeface="Lucida Sans Unicode"/>
              </a:rPr>
              <a:t>′</a:t>
            </a:r>
            <a:r>
              <a:rPr sz="900" spc="-127" baseline="50925" dirty="0">
                <a:latin typeface="Lucida Sans Unicode"/>
                <a:cs typeface="Lucida Sans Unicode"/>
              </a:rPr>
              <a:t> </a:t>
            </a:r>
            <a:r>
              <a:rPr sz="800" i="1" spc="-25" dirty="0">
                <a:latin typeface="Arial"/>
                <a:cs typeface="Arial"/>
              </a:rPr>
              <a:t>dx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49019" y="1108290"/>
            <a:ext cx="660400" cy="0"/>
          </a:xfrm>
          <a:custGeom>
            <a:avLst/>
            <a:gdLst/>
            <a:ahLst/>
            <a:cxnLst/>
            <a:rect l="l" t="t" r="r" b="b"/>
            <a:pathLst>
              <a:path w="660400">
                <a:moveTo>
                  <a:pt x="0" y="0"/>
                </a:moveTo>
                <a:lnTo>
                  <a:pt x="66023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01533" y="1002676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SimSun-ExtB"/>
                <a:cs typeface="SimSun-ExtB"/>
              </a:rPr>
              <a:t>,</a:t>
            </a:r>
            <a:endParaRPr sz="800">
              <a:latin typeface="SimSun-ExtB"/>
              <a:cs typeface="SimSun-ExtB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5757" y="1096872"/>
            <a:ext cx="5073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b="1" i="1" spc="-15" baseline="6944" dirty="0">
                <a:latin typeface="Roboto Bk"/>
                <a:cs typeface="Roboto Bk"/>
              </a:rPr>
              <a:t>µ</a:t>
            </a:r>
            <a:r>
              <a:rPr sz="600" i="1" spc="-10" dirty="0">
                <a:latin typeface="Arial"/>
                <a:cs typeface="Arial"/>
              </a:rPr>
              <a:t>c</a:t>
            </a:r>
            <a:r>
              <a:rPr sz="900" i="1" spc="-15" baseline="-9259" dirty="0">
                <a:latin typeface="Arial"/>
                <a:cs typeface="Arial"/>
              </a:rPr>
              <a:t>m</a:t>
            </a:r>
            <a:r>
              <a:rPr sz="900" i="1" spc="-60" baseline="-9259" dirty="0">
                <a:latin typeface="Arial"/>
                <a:cs typeface="Arial"/>
              </a:rPr>
              <a:t> </a:t>
            </a:r>
            <a:r>
              <a:rPr sz="1200" spc="-44" baseline="6944" dirty="0">
                <a:latin typeface="Verdana"/>
                <a:cs typeface="Verdana"/>
              </a:rPr>
              <a:t>(</a:t>
            </a:r>
            <a:r>
              <a:rPr sz="1200" i="1" spc="-44" baseline="6944" dirty="0">
                <a:latin typeface="Arial"/>
                <a:cs typeface="Arial"/>
              </a:rPr>
              <a:t>x</a:t>
            </a:r>
            <a:r>
              <a:rPr sz="1200" i="1" spc="-202" baseline="6944" dirty="0">
                <a:latin typeface="Arial"/>
                <a:cs typeface="Arial"/>
              </a:rPr>
              <a:t> </a:t>
            </a:r>
            <a:r>
              <a:rPr sz="1200" spc="-37" baseline="6944" dirty="0">
                <a:latin typeface="Verdana"/>
                <a:cs typeface="Verdana"/>
              </a:rPr>
              <a:t>)</a:t>
            </a:r>
            <a:r>
              <a:rPr sz="1200" i="1" spc="-37" baseline="6944" dirty="0">
                <a:latin typeface="Arial"/>
                <a:cs typeface="Arial"/>
              </a:rPr>
              <a:t>dx</a:t>
            </a:r>
            <a:endParaRPr sz="1200" baseline="694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1743" y="991678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;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444" y="1290648"/>
            <a:ext cx="4234180" cy="535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Here,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i="1" baseline="-10416" dirty="0">
                <a:latin typeface="Arial"/>
                <a:cs typeface="Arial"/>
              </a:rPr>
              <a:t>m</a:t>
            </a:r>
            <a:r>
              <a:rPr sz="1200" i="1" spc="179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region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largest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area,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204" dirty="0">
                <a:latin typeface="Arial"/>
                <a:cs typeface="Arial"/>
              </a:rPr>
              <a:t> </a:t>
            </a:r>
            <a:r>
              <a:rPr sz="900" baseline="64814" dirty="0">
                <a:latin typeface="Lucida Sans Unicode"/>
                <a:cs typeface="Lucida Sans Unicode"/>
              </a:rPr>
              <a:t>′</a:t>
            </a:r>
            <a:r>
              <a:rPr sz="900" spc="262" baseline="64814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center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gravity</a:t>
            </a:r>
            <a:r>
              <a:rPr sz="1100" spc="-25" dirty="0">
                <a:latin typeface="Arial MT"/>
                <a:cs typeface="Arial MT"/>
              </a:rPr>
              <a:t> of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i="1" spc="-25" dirty="0">
                <a:latin typeface="Arial"/>
                <a:cs typeface="Arial"/>
              </a:rPr>
              <a:t>C</a:t>
            </a:r>
            <a:r>
              <a:rPr sz="1200" i="1" spc="-37" baseline="-10416" dirty="0">
                <a:latin typeface="Arial"/>
                <a:cs typeface="Arial"/>
              </a:rPr>
              <a:t>m</a:t>
            </a:r>
            <a:r>
              <a:rPr sz="1100" spc="-2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b="1" spc="-10" dirty="0">
                <a:latin typeface="Arial"/>
                <a:cs typeface="Arial"/>
              </a:rPr>
              <a:t>Graphically,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83639" y="1973655"/>
            <a:ext cx="1575435" cy="981075"/>
            <a:chOff x="1483639" y="1973655"/>
            <a:chExt cx="1575435" cy="981075"/>
          </a:xfrm>
        </p:grpSpPr>
        <p:sp>
          <p:nvSpPr>
            <p:cNvPr id="13" name="object 13"/>
            <p:cNvSpPr/>
            <p:nvPr/>
          </p:nvSpPr>
          <p:spPr>
            <a:xfrm>
              <a:off x="1510402" y="2047067"/>
              <a:ext cx="0" cy="882650"/>
            </a:xfrm>
            <a:custGeom>
              <a:avLst/>
              <a:gdLst/>
              <a:ahLst/>
              <a:cxnLst/>
              <a:rect l="l" t="t" r="r" b="b"/>
              <a:pathLst>
                <a:path h="882650">
                  <a:moveTo>
                    <a:pt x="0" y="0"/>
                  </a:moveTo>
                  <a:lnTo>
                    <a:pt x="0" y="882436"/>
                  </a:lnTo>
                </a:path>
              </a:pathLst>
            </a:custGeom>
            <a:ln w="123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83639" y="1973655"/>
              <a:ext cx="53975" cy="80645"/>
            </a:xfrm>
            <a:custGeom>
              <a:avLst/>
              <a:gdLst/>
              <a:ahLst/>
              <a:cxnLst/>
              <a:rect l="l" t="t" r="r" b="b"/>
              <a:pathLst>
                <a:path w="53975" h="80644">
                  <a:moveTo>
                    <a:pt x="26763" y="0"/>
                  </a:moveTo>
                  <a:lnTo>
                    <a:pt x="0" y="80103"/>
                  </a:lnTo>
                  <a:lnTo>
                    <a:pt x="53526" y="80103"/>
                  </a:lnTo>
                  <a:lnTo>
                    <a:pt x="267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10402" y="2927645"/>
              <a:ext cx="1475105" cy="0"/>
            </a:xfrm>
            <a:custGeom>
              <a:avLst/>
              <a:gdLst/>
              <a:ahLst/>
              <a:cxnLst/>
              <a:rect l="l" t="t" r="r" b="b"/>
              <a:pathLst>
                <a:path w="1475105">
                  <a:moveTo>
                    <a:pt x="0" y="0"/>
                  </a:moveTo>
                  <a:lnTo>
                    <a:pt x="1474754" y="0"/>
                  </a:lnTo>
                </a:path>
              </a:pathLst>
            </a:custGeom>
            <a:ln w="123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78465" y="2900882"/>
              <a:ext cx="80645" cy="53975"/>
            </a:xfrm>
            <a:custGeom>
              <a:avLst/>
              <a:gdLst/>
              <a:ahLst/>
              <a:cxnLst/>
              <a:rect l="l" t="t" r="r" b="b"/>
              <a:pathLst>
                <a:path w="80644" h="53975">
                  <a:moveTo>
                    <a:pt x="0" y="0"/>
                  </a:moveTo>
                  <a:lnTo>
                    <a:pt x="0" y="53526"/>
                  </a:lnTo>
                  <a:lnTo>
                    <a:pt x="80289" y="26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19509" y="2505198"/>
              <a:ext cx="567055" cy="422909"/>
            </a:xfrm>
            <a:custGeom>
              <a:avLst/>
              <a:gdLst/>
              <a:ahLst/>
              <a:cxnLst/>
              <a:rect l="l" t="t" r="r" b="b"/>
              <a:pathLst>
                <a:path w="567055" h="422910">
                  <a:moveTo>
                    <a:pt x="0" y="422446"/>
                  </a:moveTo>
                  <a:lnTo>
                    <a:pt x="323944" y="0"/>
                  </a:lnTo>
                  <a:lnTo>
                    <a:pt x="567041" y="422446"/>
                  </a:lnTo>
                </a:path>
              </a:pathLst>
            </a:custGeom>
            <a:ln w="12346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24485" y="2667263"/>
              <a:ext cx="405765" cy="260985"/>
            </a:xfrm>
            <a:custGeom>
              <a:avLst/>
              <a:gdLst/>
              <a:ahLst/>
              <a:cxnLst/>
              <a:rect l="l" t="t" r="r" b="b"/>
              <a:pathLst>
                <a:path w="405764" h="260985">
                  <a:moveTo>
                    <a:pt x="0" y="260381"/>
                  </a:moveTo>
                  <a:lnTo>
                    <a:pt x="113556" y="0"/>
                  </a:lnTo>
                  <a:lnTo>
                    <a:pt x="291791" y="0"/>
                  </a:lnTo>
                  <a:lnTo>
                    <a:pt x="405162" y="260381"/>
                  </a:lnTo>
                </a:path>
              </a:pathLst>
            </a:custGeom>
            <a:ln w="123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16277" y="2424166"/>
              <a:ext cx="518795" cy="503555"/>
            </a:xfrm>
            <a:custGeom>
              <a:avLst/>
              <a:gdLst/>
              <a:ahLst/>
              <a:cxnLst/>
              <a:rect l="l" t="t" r="r" b="b"/>
              <a:pathLst>
                <a:path w="518794" h="503555">
                  <a:moveTo>
                    <a:pt x="0" y="503479"/>
                  </a:moveTo>
                  <a:lnTo>
                    <a:pt x="275436" y="0"/>
                  </a:lnTo>
                  <a:lnTo>
                    <a:pt x="518533" y="503479"/>
                  </a:lnTo>
                </a:path>
              </a:pathLst>
            </a:custGeom>
            <a:ln w="12346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624517" y="2332968"/>
            <a:ext cx="18859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i="1" dirty="0">
                <a:latin typeface="Times New Roman"/>
                <a:cs typeface="Times New Roman"/>
              </a:rPr>
              <a:t>C</a:t>
            </a:r>
            <a:r>
              <a:rPr sz="800" i="1" spc="-100" dirty="0">
                <a:latin typeface="Times New Roman"/>
                <a:cs typeface="Times New Roman"/>
              </a:rPr>
              <a:t> </a:t>
            </a:r>
            <a:r>
              <a:rPr sz="675" spc="-75" baseline="-24691" dirty="0">
                <a:latin typeface="Times New Roman"/>
                <a:cs typeface="Times New Roman"/>
              </a:rPr>
              <a:t>1</a:t>
            </a:r>
            <a:endParaRPr sz="675" baseline="-24691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26891" y="2493854"/>
            <a:ext cx="189230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800" i="1" dirty="0">
                <a:latin typeface="Times New Roman"/>
                <a:cs typeface="Times New Roman"/>
              </a:rPr>
              <a:t>C</a:t>
            </a:r>
            <a:r>
              <a:rPr sz="800" i="1" spc="-95" dirty="0">
                <a:latin typeface="Times New Roman"/>
                <a:cs typeface="Times New Roman"/>
              </a:rPr>
              <a:t> </a:t>
            </a:r>
            <a:r>
              <a:rPr sz="675" spc="-75" baseline="-24691" dirty="0">
                <a:latin typeface="Times New Roman"/>
                <a:cs typeface="Times New Roman"/>
              </a:rPr>
              <a:t>2</a:t>
            </a:r>
            <a:endParaRPr sz="675" baseline="-24691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21078" y="2300752"/>
            <a:ext cx="187325" cy="153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800" i="1" dirty="0">
                <a:latin typeface="Times New Roman"/>
                <a:cs typeface="Times New Roman"/>
              </a:rPr>
              <a:t>C</a:t>
            </a:r>
            <a:r>
              <a:rPr sz="800" i="1" spc="-114" dirty="0">
                <a:latin typeface="Times New Roman"/>
                <a:cs typeface="Times New Roman"/>
              </a:rPr>
              <a:t> </a:t>
            </a:r>
            <a:r>
              <a:rPr sz="675" spc="-75" baseline="-24691" dirty="0">
                <a:latin typeface="Times New Roman"/>
                <a:cs typeface="Times New Roman"/>
              </a:rPr>
              <a:t>3</a:t>
            </a:r>
            <a:endParaRPr sz="675" baseline="-24691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474946" y="2806985"/>
            <a:ext cx="66040" cy="233045"/>
            <a:chOff x="2474946" y="2806985"/>
            <a:chExt cx="66040" cy="233045"/>
          </a:xfrm>
        </p:grpSpPr>
        <p:sp>
          <p:nvSpPr>
            <p:cNvPr id="24" name="object 24"/>
            <p:cNvSpPr/>
            <p:nvPr/>
          </p:nvSpPr>
          <p:spPr>
            <a:xfrm>
              <a:off x="2507882" y="2813159"/>
              <a:ext cx="0" cy="227329"/>
            </a:xfrm>
            <a:custGeom>
              <a:avLst/>
              <a:gdLst/>
              <a:ahLst/>
              <a:cxnLst/>
              <a:rect l="l" t="t" r="r" b="b"/>
              <a:pathLst>
                <a:path h="227330">
                  <a:moveTo>
                    <a:pt x="0" y="0"/>
                  </a:moveTo>
                  <a:lnTo>
                    <a:pt x="0" y="226742"/>
                  </a:lnTo>
                </a:path>
              </a:pathLst>
            </a:custGeom>
            <a:ln w="1234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81119" y="2813159"/>
              <a:ext cx="53975" cy="27305"/>
            </a:xfrm>
            <a:custGeom>
              <a:avLst/>
              <a:gdLst/>
              <a:ahLst/>
              <a:cxnLst/>
              <a:rect l="l" t="t" r="r" b="b"/>
              <a:pathLst>
                <a:path w="53975" h="27305">
                  <a:moveTo>
                    <a:pt x="53526" y="26763"/>
                  </a:moveTo>
                  <a:lnTo>
                    <a:pt x="26763" y="0"/>
                  </a:lnTo>
                  <a:lnTo>
                    <a:pt x="0" y="26763"/>
                  </a:lnTo>
                </a:path>
              </a:pathLst>
            </a:custGeom>
            <a:ln w="123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525454" y="2960388"/>
            <a:ext cx="101600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i="1" dirty="0">
                <a:latin typeface="Times New Roman"/>
                <a:cs typeface="Times New Roman"/>
              </a:rPr>
              <a:t>x</a:t>
            </a:r>
            <a:r>
              <a:rPr sz="750" i="1" spc="-75" dirty="0">
                <a:latin typeface="Times New Roman"/>
                <a:cs typeface="Times New Roman"/>
              </a:rPr>
              <a:t> </a:t>
            </a:r>
            <a:r>
              <a:rPr sz="750" spc="-50" dirty="0">
                <a:latin typeface="Times New Roman"/>
                <a:cs typeface="Times New Roman"/>
              </a:rPr>
              <a:t>'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41997" y="3008307"/>
            <a:ext cx="371475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i="1" dirty="0">
                <a:latin typeface="Times New Roman"/>
                <a:cs typeface="Times New Roman"/>
              </a:rPr>
              <a:t>C</a:t>
            </a:r>
            <a:r>
              <a:rPr sz="600" i="1" baseline="-27777" dirty="0">
                <a:latin typeface="Times New Roman"/>
                <a:cs typeface="Times New Roman"/>
              </a:rPr>
              <a:t>m</a:t>
            </a:r>
            <a:r>
              <a:rPr sz="600" i="1" spc="225" baseline="-27777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Symbol"/>
                <a:cs typeface="Symbol"/>
              </a:rPr>
              <a:t></a:t>
            </a:r>
            <a:r>
              <a:rPr sz="750" spc="-35" dirty="0">
                <a:latin typeface="Times New Roman"/>
                <a:cs typeface="Times New Roman"/>
              </a:rPr>
              <a:t> </a:t>
            </a:r>
            <a:r>
              <a:rPr sz="750" i="1" spc="-25" dirty="0">
                <a:latin typeface="Times New Roman"/>
                <a:cs typeface="Times New Roman"/>
              </a:rPr>
              <a:t>C</a:t>
            </a:r>
            <a:r>
              <a:rPr sz="600" spc="-37" baseline="-27777" dirty="0">
                <a:latin typeface="Times New Roman"/>
                <a:cs typeface="Times New Roman"/>
              </a:rPr>
              <a:t>3</a:t>
            </a:r>
            <a:endParaRPr sz="600" baseline="-27777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40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682" y="1261070"/>
            <a:ext cx="3954779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solidFill>
                  <a:srgbClr val="00AEEF"/>
                </a:solidFill>
              </a:rPr>
              <a:t>Weighted</a:t>
            </a:r>
            <a:r>
              <a:rPr sz="2450" spc="-10" dirty="0">
                <a:solidFill>
                  <a:srgbClr val="00AEEF"/>
                </a:solidFill>
              </a:rPr>
              <a:t> </a:t>
            </a:r>
            <a:r>
              <a:rPr sz="2450" dirty="0">
                <a:solidFill>
                  <a:srgbClr val="00AEEF"/>
                </a:solidFill>
              </a:rPr>
              <a:t>Average</a:t>
            </a:r>
            <a:r>
              <a:rPr sz="2450" spc="-5" dirty="0">
                <a:solidFill>
                  <a:srgbClr val="00AEEF"/>
                </a:solidFill>
              </a:rPr>
              <a:t> </a:t>
            </a:r>
            <a:r>
              <a:rPr sz="2450" spc="-10" dirty="0">
                <a:solidFill>
                  <a:srgbClr val="00AEEF"/>
                </a:solidFill>
              </a:rPr>
              <a:t>Method</a:t>
            </a:r>
            <a:endParaRPr sz="24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41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Cenroid</a:t>
            </a:r>
            <a:r>
              <a:rPr spc="100" dirty="0"/>
              <a:t> </a:t>
            </a:r>
            <a:r>
              <a:rPr spc="-10" dirty="0"/>
              <a:t>methods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702526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300886"/>
            <a:ext cx="4300855" cy="52197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defuzzification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known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calculate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output.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630"/>
              </a:spcBef>
            </a:pPr>
            <a:r>
              <a:rPr sz="1100" b="1" dirty="0">
                <a:solidFill>
                  <a:srgbClr val="FF7F00"/>
                </a:solidFill>
                <a:latin typeface="Arial"/>
                <a:cs typeface="Arial"/>
              </a:rPr>
              <a:t>Maxima</a:t>
            </a:r>
            <a:r>
              <a:rPr sz="1100" b="1" spc="-50" dirty="0">
                <a:solidFill>
                  <a:srgbClr val="FF7F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7F00"/>
                </a:solidFill>
                <a:latin typeface="Arial"/>
                <a:cs typeface="Arial"/>
              </a:rPr>
              <a:t>Methods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080" y="958735"/>
            <a:ext cx="134416" cy="1344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3481" y="95773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034" y="857739"/>
            <a:ext cx="1326515" cy="92075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Height</a:t>
            </a:r>
            <a:r>
              <a:rPr sz="1000" spc="-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7F00"/>
                </a:solidFill>
                <a:latin typeface="Arial MT"/>
                <a:cs typeface="Arial MT"/>
              </a:rPr>
              <a:t>method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46900"/>
              </a:lnSpc>
            </a:pP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First</a:t>
            </a:r>
            <a:r>
              <a:rPr sz="1000" spc="-2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of</a:t>
            </a:r>
            <a:r>
              <a:rPr sz="1000" spc="-2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maxima</a:t>
            </a:r>
            <a:r>
              <a:rPr sz="1000" spc="-20" dirty="0">
                <a:solidFill>
                  <a:srgbClr val="FF7F00"/>
                </a:solidFill>
                <a:latin typeface="Arial MT"/>
                <a:cs typeface="Arial MT"/>
              </a:rPr>
              <a:t> (FoM)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Last</a:t>
            </a:r>
            <a:r>
              <a:rPr sz="1000" spc="-20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of</a:t>
            </a:r>
            <a:r>
              <a:rPr sz="1000" spc="-1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maxima</a:t>
            </a:r>
            <a:r>
              <a:rPr sz="1000" spc="-1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7F00"/>
                </a:solidFill>
                <a:latin typeface="Arial MT"/>
                <a:cs typeface="Arial MT"/>
              </a:rPr>
              <a:t>(LoM)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Mean</a:t>
            </a:r>
            <a:r>
              <a:rPr sz="1000" spc="-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of</a:t>
            </a:r>
            <a:r>
              <a:rPr sz="1000" spc="-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7F00"/>
                </a:solidFill>
                <a:latin typeface="Arial MT"/>
                <a:cs typeface="Arial MT"/>
              </a:rPr>
              <a:t>maxima(MoM)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0080" y="1182560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23481" y="118157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0080" y="1406398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23481" y="140477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0080" y="1630222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23481" y="162923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9557" y="1968449"/>
            <a:ext cx="76809" cy="7680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02932" y="1896540"/>
            <a:ext cx="12084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solidFill>
                  <a:srgbClr val="FF7F00"/>
                </a:solidFill>
                <a:latin typeface="Arial"/>
                <a:cs typeface="Arial"/>
              </a:rPr>
              <a:t>Centroid</a:t>
            </a:r>
            <a:r>
              <a:rPr sz="1100" b="1" dirty="0">
                <a:solidFill>
                  <a:srgbClr val="FF7F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7F00"/>
                </a:solidFill>
                <a:latin typeface="Arial"/>
                <a:cs typeface="Arial"/>
              </a:rPr>
              <a:t>methods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0080" y="2224658"/>
            <a:ext cx="134416" cy="13441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23481" y="222366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0034" y="2123662"/>
            <a:ext cx="1785620" cy="69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900"/>
              </a:lnSpc>
              <a:spcBef>
                <a:spcPts val="100"/>
              </a:spcBef>
            </a:pP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Center</a:t>
            </a:r>
            <a:r>
              <a:rPr sz="1000" spc="-2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of</a:t>
            </a:r>
            <a:r>
              <a:rPr sz="1000" spc="-20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gravity</a:t>
            </a:r>
            <a:r>
              <a:rPr sz="1000" spc="-20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method</a:t>
            </a:r>
            <a:r>
              <a:rPr sz="1000" spc="-20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7F00"/>
                </a:solidFill>
                <a:latin typeface="Arial MT"/>
                <a:cs typeface="Arial MT"/>
              </a:rPr>
              <a:t>(CoG)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Center</a:t>
            </a:r>
            <a:r>
              <a:rPr sz="1000" spc="-10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of</a:t>
            </a:r>
            <a:r>
              <a:rPr sz="1000" spc="-10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sum</a:t>
            </a:r>
            <a:r>
              <a:rPr sz="1000" spc="-10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method</a:t>
            </a:r>
            <a:r>
              <a:rPr sz="1000" spc="-10" dirty="0">
                <a:solidFill>
                  <a:srgbClr val="FF7F00"/>
                </a:solidFill>
                <a:latin typeface="Arial MT"/>
                <a:cs typeface="Arial MT"/>
              </a:rPr>
              <a:t> (CoS)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Center</a:t>
            </a:r>
            <a:r>
              <a:rPr sz="1000" spc="-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of</a:t>
            </a:r>
            <a:r>
              <a:rPr sz="1000" spc="-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area</a:t>
            </a:r>
            <a:r>
              <a:rPr sz="1000" spc="-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7F00"/>
                </a:solidFill>
                <a:latin typeface="Arial MT"/>
                <a:cs typeface="Arial MT"/>
              </a:rPr>
              <a:t>method</a:t>
            </a:r>
            <a:r>
              <a:rPr sz="1000" spc="-5" dirty="0">
                <a:solidFill>
                  <a:srgbClr val="FF7F0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7F00"/>
                </a:solidFill>
                <a:latin typeface="Arial MT"/>
                <a:cs typeface="Arial MT"/>
              </a:rPr>
              <a:t>(CoA)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0080" y="2448483"/>
            <a:ext cx="134416" cy="13441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23481" y="244749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0080" y="2672308"/>
            <a:ext cx="134416" cy="13441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23481" y="267070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9557" y="3010535"/>
            <a:ext cx="76809" cy="7680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02932" y="2938626"/>
            <a:ext cx="1743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Weighted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average method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42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Weighted</a:t>
            </a:r>
            <a:r>
              <a:rPr spc="105" dirty="0"/>
              <a:t> </a:t>
            </a:r>
            <a:r>
              <a:rPr dirty="0"/>
              <a:t>average</a:t>
            </a:r>
            <a:r>
              <a:rPr spc="105" dirty="0"/>
              <a:t> </a:t>
            </a:r>
            <a:r>
              <a:rPr spc="-10" dirty="0"/>
              <a:t>method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858939"/>
            <a:ext cx="134416" cy="134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106" y="85795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822006"/>
            <a:ext cx="4050665" cy="956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3335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also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alternatively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called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”Sugeno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defuzzification” method.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only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symmetrical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membership functions.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accroding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is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241044"/>
            <a:ext cx="134416" cy="1344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0106" y="124005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623161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0106" y="162154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5975" y="1992095"/>
            <a:ext cx="3651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200" baseline="27777" dirty="0">
                <a:latin typeface="Cambria"/>
                <a:cs typeface="Cambria"/>
              </a:rPr>
              <a:t>∗</a:t>
            </a:r>
            <a:r>
              <a:rPr sz="1200" spc="307" baseline="27777" dirty="0">
                <a:latin typeface="Cambria"/>
                <a:cs typeface="Cambria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=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8278" y="1860764"/>
            <a:ext cx="2324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SimSun-ExtB"/>
                <a:cs typeface="SimSun-ExtB"/>
              </a:rPr>
              <a:t>Σ</a:t>
            </a:r>
            <a:r>
              <a:rPr sz="900" i="1" spc="-37" baseline="-23148" dirty="0">
                <a:latin typeface="Arial"/>
                <a:cs typeface="Arial"/>
              </a:rPr>
              <a:t>n</a:t>
            </a:r>
            <a:endParaRPr sz="900" baseline="-23148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17203" y="1993625"/>
            <a:ext cx="154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10" dirty="0">
                <a:latin typeface="Arial"/>
                <a:cs typeface="Arial"/>
              </a:rPr>
              <a:t>i</a:t>
            </a:r>
            <a:r>
              <a:rPr sz="600" i="1" spc="-120" dirty="0">
                <a:latin typeface="Arial"/>
                <a:cs typeface="Arial"/>
              </a:rPr>
              <a:t> </a:t>
            </a:r>
            <a:r>
              <a:rPr sz="600" spc="-25" dirty="0">
                <a:latin typeface="Verdana"/>
                <a:cs typeface="Verdana"/>
              </a:rPr>
              <a:t>=</a:t>
            </a:r>
            <a:r>
              <a:rPr sz="600" spc="-25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89288" y="2011774"/>
            <a:ext cx="425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50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44381" y="1936685"/>
            <a:ext cx="589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b="1" i="1" dirty="0">
                <a:latin typeface="Roboto Bk"/>
                <a:cs typeface="Roboto Bk"/>
              </a:rPr>
              <a:t>µ</a:t>
            </a:r>
            <a:r>
              <a:rPr sz="900" i="1" baseline="-13888" dirty="0">
                <a:latin typeface="Arial"/>
                <a:cs typeface="Arial"/>
              </a:rPr>
              <a:t>C</a:t>
            </a:r>
            <a:r>
              <a:rPr sz="900" i="1" spc="209" baseline="-13888" dirty="0">
                <a:latin typeface="Arial"/>
                <a:cs typeface="Arial"/>
              </a:rPr>
              <a:t> </a:t>
            </a:r>
            <a:r>
              <a:rPr sz="800" spc="-25" dirty="0">
                <a:latin typeface="Verdana"/>
                <a:cs typeface="Verdana"/>
              </a:rPr>
              <a:t>(</a:t>
            </a: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i="1" spc="-37" baseline="-13888" dirty="0">
                <a:latin typeface="Arial"/>
                <a:cs typeface="Arial"/>
              </a:rPr>
              <a:t>i</a:t>
            </a:r>
            <a:r>
              <a:rPr sz="900" i="1" spc="-89" baseline="-13888" dirty="0">
                <a:latin typeface="Arial"/>
                <a:cs typeface="Arial"/>
              </a:rPr>
              <a:t> </a:t>
            </a:r>
            <a:r>
              <a:rPr sz="800" spc="-25" dirty="0">
                <a:latin typeface="Verdana"/>
                <a:cs typeface="Verdana"/>
              </a:rPr>
              <a:t>)</a:t>
            </a:r>
            <a:r>
              <a:rPr sz="800" b="1" i="1" spc="-25" dirty="0">
                <a:latin typeface="Roboto Bk"/>
                <a:cs typeface="Roboto Bk"/>
              </a:rPr>
              <a:t>.</a:t>
            </a:r>
            <a:r>
              <a:rPr sz="800" spc="-25" dirty="0">
                <a:latin typeface="Verdana"/>
                <a:cs typeface="Verdana"/>
              </a:rPr>
              <a:t>(</a:t>
            </a: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i="1" spc="-37" baseline="-13888" dirty="0">
                <a:latin typeface="Arial"/>
                <a:cs typeface="Arial"/>
              </a:rPr>
              <a:t>i</a:t>
            </a:r>
            <a:r>
              <a:rPr sz="900" i="1" spc="-89" baseline="-13888" dirty="0">
                <a:latin typeface="Arial"/>
                <a:cs typeface="Arial"/>
              </a:rPr>
              <a:t> </a:t>
            </a:r>
            <a:r>
              <a:rPr sz="800" spc="-50" dirty="0"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16378" y="2108695"/>
            <a:ext cx="779780" cy="0"/>
          </a:xfrm>
          <a:custGeom>
            <a:avLst/>
            <a:gdLst/>
            <a:ahLst/>
            <a:cxnLst/>
            <a:rect l="l" t="t" r="r" b="b"/>
            <a:pathLst>
              <a:path w="779780">
                <a:moveTo>
                  <a:pt x="0" y="0"/>
                </a:moveTo>
                <a:lnTo>
                  <a:pt x="779449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00604" y="2012923"/>
            <a:ext cx="12636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730" dirty="0">
                <a:latin typeface="SimSun-ExtB"/>
                <a:cs typeface="SimSun-ExtB"/>
              </a:rPr>
              <a:t>Σ</a:t>
            </a:r>
            <a:endParaRPr sz="800">
              <a:latin typeface="SimSun-ExtB"/>
              <a:cs typeface="SimSun-ExtB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14130" y="206950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50" dirty="0">
                <a:latin typeface="Arial"/>
                <a:cs typeface="Arial"/>
              </a:rPr>
              <a:t>n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14130" y="2145771"/>
            <a:ext cx="1543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10" dirty="0">
                <a:latin typeface="Arial"/>
                <a:cs typeface="Arial"/>
              </a:rPr>
              <a:t>i</a:t>
            </a:r>
            <a:r>
              <a:rPr sz="600" i="1" spc="-120" dirty="0">
                <a:latin typeface="Arial"/>
                <a:cs typeface="Arial"/>
              </a:rPr>
              <a:t> </a:t>
            </a:r>
            <a:r>
              <a:rPr sz="600" spc="-25" dirty="0">
                <a:latin typeface="Verdana"/>
                <a:cs typeface="Verdana"/>
              </a:rPr>
              <a:t>=</a:t>
            </a:r>
            <a:r>
              <a:rPr sz="600" spc="-25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86215" y="2163920"/>
            <a:ext cx="425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50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41308" y="2088831"/>
            <a:ext cx="3962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b="1" i="1" dirty="0">
                <a:latin typeface="Roboto Bk"/>
                <a:cs typeface="Roboto Bk"/>
              </a:rPr>
              <a:t>µ</a:t>
            </a:r>
            <a:r>
              <a:rPr sz="900" i="1" baseline="-13888" dirty="0">
                <a:latin typeface="Arial"/>
                <a:cs typeface="Arial"/>
              </a:rPr>
              <a:t>C</a:t>
            </a:r>
            <a:r>
              <a:rPr sz="900" i="1" spc="179" baseline="-13888" dirty="0">
                <a:latin typeface="Arial"/>
                <a:cs typeface="Arial"/>
              </a:rPr>
              <a:t> </a:t>
            </a:r>
            <a:r>
              <a:rPr sz="800" spc="-25" dirty="0">
                <a:latin typeface="Verdana"/>
                <a:cs typeface="Verdana"/>
              </a:rPr>
              <a:t>(</a:t>
            </a: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i="1" spc="-37" baseline="-13888" dirty="0">
                <a:latin typeface="Arial"/>
                <a:cs typeface="Arial"/>
              </a:rPr>
              <a:t>i</a:t>
            </a:r>
            <a:r>
              <a:rPr sz="900" i="1" spc="-97" baseline="-13888" dirty="0">
                <a:latin typeface="Arial"/>
                <a:cs typeface="Arial"/>
              </a:rPr>
              <a:t> </a:t>
            </a:r>
            <a:r>
              <a:rPr sz="800" spc="-50" dirty="0">
                <a:latin typeface="Verdana"/>
                <a:cs typeface="Verdana"/>
              </a:rPr>
              <a:t>)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7532" y="2293771"/>
            <a:ext cx="406336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where,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i="1" spc="-35" dirty="0">
                <a:latin typeface="Arial"/>
                <a:cs typeface="Arial"/>
              </a:rPr>
              <a:t>C</a:t>
            </a:r>
            <a:r>
              <a:rPr sz="1200" spc="-52" baseline="-13888" dirty="0">
                <a:latin typeface="Arial MT"/>
                <a:cs typeface="Arial MT"/>
              </a:rPr>
              <a:t>1</a:t>
            </a:r>
            <a:r>
              <a:rPr sz="1100" i="1" spc="-3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35" dirty="0">
                <a:latin typeface="Arial"/>
                <a:cs typeface="Arial"/>
              </a:rPr>
              <a:t>C</a:t>
            </a:r>
            <a:r>
              <a:rPr sz="1200" spc="-52" baseline="-13888" dirty="0">
                <a:latin typeface="Arial MT"/>
                <a:cs typeface="Arial MT"/>
              </a:rPr>
              <a:t>2</a:t>
            </a:r>
            <a:r>
              <a:rPr sz="1100" i="1" spc="-35" dirty="0">
                <a:latin typeface="Verdana"/>
                <a:cs typeface="Verdana"/>
              </a:rPr>
              <a:t>,</a:t>
            </a:r>
            <a:r>
              <a:rPr sz="1100" i="1" spc="-204" dirty="0">
                <a:latin typeface="Verdana"/>
                <a:cs typeface="Verdana"/>
              </a:rPr>
              <a:t> </a:t>
            </a:r>
            <a:r>
              <a:rPr sz="1100" i="1" spc="-45" dirty="0">
                <a:latin typeface="Verdana"/>
                <a:cs typeface="Verdana"/>
              </a:rPr>
              <a:t>...</a:t>
            </a:r>
            <a:r>
              <a:rPr sz="1100" i="1" spc="-45" dirty="0">
                <a:latin typeface="Arial"/>
                <a:cs typeface="Arial"/>
              </a:rPr>
              <a:t>C</a:t>
            </a:r>
            <a:r>
              <a:rPr sz="1200" i="1" spc="-67" baseline="-10416" dirty="0">
                <a:latin typeface="Arial"/>
                <a:cs typeface="Arial"/>
              </a:rPr>
              <a:t>n</a:t>
            </a:r>
            <a:r>
              <a:rPr sz="1200" i="1" spc="187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i="1" baseline="-13888" dirty="0">
                <a:latin typeface="Arial"/>
                <a:cs typeface="Arial"/>
              </a:rPr>
              <a:t>i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 </a:t>
            </a:r>
            <a:r>
              <a:rPr sz="1100" dirty="0">
                <a:latin typeface="Arial MT"/>
                <a:cs typeface="Arial MT"/>
              </a:rPr>
              <a:t>where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middle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C</a:t>
            </a:r>
            <a:r>
              <a:rPr sz="1200" i="1" baseline="-13888" dirty="0">
                <a:latin typeface="Arial"/>
                <a:cs typeface="Arial"/>
              </a:rPr>
              <a:t>i</a:t>
            </a:r>
            <a:r>
              <a:rPr sz="1200" i="1" spc="24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observed.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43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2840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Weighted</a:t>
            </a:r>
            <a:r>
              <a:rPr sz="1400" b="1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average</a:t>
            </a:r>
            <a:r>
              <a:rPr sz="1400" b="1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780629"/>
            <a:ext cx="8058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Graphically,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65892" y="1184897"/>
            <a:ext cx="1925320" cy="1198880"/>
            <a:chOff x="1365892" y="1184897"/>
            <a:chExt cx="1925320" cy="1198880"/>
          </a:xfrm>
        </p:grpSpPr>
        <p:sp>
          <p:nvSpPr>
            <p:cNvPr id="5" name="object 5"/>
            <p:cNvSpPr/>
            <p:nvPr/>
          </p:nvSpPr>
          <p:spPr>
            <a:xfrm>
              <a:off x="1398582" y="1274794"/>
              <a:ext cx="0" cy="1078865"/>
            </a:xfrm>
            <a:custGeom>
              <a:avLst/>
              <a:gdLst/>
              <a:ahLst/>
              <a:cxnLst/>
              <a:rect l="l" t="t" r="r" b="b"/>
              <a:pathLst>
                <a:path h="1078864">
                  <a:moveTo>
                    <a:pt x="0" y="0"/>
                  </a:moveTo>
                  <a:lnTo>
                    <a:pt x="0" y="1078330"/>
                  </a:lnTo>
                </a:path>
              </a:pathLst>
            </a:custGeom>
            <a:ln w="15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65892" y="1184897"/>
              <a:ext cx="65405" cy="98425"/>
            </a:xfrm>
            <a:custGeom>
              <a:avLst/>
              <a:gdLst/>
              <a:ahLst/>
              <a:cxnLst/>
              <a:rect l="l" t="t" r="r" b="b"/>
              <a:pathLst>
                <a:path w="65405" h="98425">
                  <a:moveTo>
                    <a:pt x="32689" y="0"/>
                  </a:moveTo>
                  <a:lnTo>
                    <a:pt x="0" y="98069"/>
                  </a:lnTo>
                  <a:lnTo>
                    <a:pt x="65379" y="98069"/>
                  </a:lnTo>
                  <a:lnTo>
                    <a:pt x="32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8582" y="2350651"/>
              <a:ext cx="1802764" cy="0"/>
            </a:xfrm>
            <a:custGeom>
              <a:avLst/>
              <a:gdLst/>
              <a:ahLst/>
              <a:cxnLst/>
              <a:rect l="l" t="t" r="r" b="b"/>
              <a:pathLst>
                <a:path w="1802764">
                  <a:moveTo>
                    <a:pt x="0" y="0"/>
                  </a:moveTo>
                  <a:lnTo>
                    <a:pt x="1802255" y="0"/>
                  </a:lnTo>
                </a:path>
              </a:pathLst>
            </a:custGeom>
            <a:ln w="15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92665" y="2317962"/>
              <a:ext cx="98425" cy="65405"/>
            </a:xfrm>
            <a:custGeom>
              <a:avLst/>
              <a:gdLst/>
              <a:ahLst/>
              <a:cxnLst/>
              <a:rect l="l" t="t" r="r" b="b"/>
              <a:pathLst>
                <a:path w="98425" h="65405">
                  <a:moveTo>
                    <a:pt x="0" y="0"/>
                  </a:moveTo>
                  <a:lnTo>
                    <a:pt x="0" y="65379"/>
                  </a:lnTo>
                  <a:lnTo>
                    <a:pt x="98069" y="326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09716" y="1834551"/>
              <a:ext cx="693420" cy="516255"/>
            </a:xfrm>
            <a:custGeom>
              <a:avLst/>
              <a:gdLst/>
              <a:ahLst/>
              <a:cxnLst/>
              <a:rect l="l" t="t" r="r" b="b"/>
              <a:pathLst>
                <a:path w="693419" h="516255">
                  <a:moveTo>
                    <a:pt x="0" y="516100"/>
                  </a:moveTo>
                  <a:lnTo>
                    <a:pt x="396000" y="0"/>
                  </a:lnTo>
                  <a:lnTo>
                    <a:pt x="693009" y="516100"/>
                  </a:lnTo>
                </a:path>
              </a:pathLst>
            </a:custGeom>
            <a:ln w="15087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61146" y="1735524"/>
              <a:ext cx="633730" cy="615315"/>
            </a:xfrm>
            <a:custGeom>
              <a:avLst/>
              <a:gdLst/>
              <a:ahLst/>
              <a:cxnLst/>
              <a:rect l="l" t="t" r="r" b="b"/>
              <a:pathLst>
                <a:path w="633730" h="615314">
                  <a:moveTo>
                    <a:pt x="0" y="615127"/>
                  </a:moveTo>
                  <a:lnTo>
                    <a:pt x="336607" y="0"/>
                  </a:lnTo>
                  <a:lnTo>
                    <a:pt x="633539" y="615127"/>
                  </a:lnTo>
                </a:path>
              </a:pathLst>
            </a:custGeom>
            <a:ln w="15087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93879" y="1744353"/>
            <a:ext cx="17970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750" i="1" dirty="0">
                <a:latin typeface="Times New Roman"/>
                <a:cs typeface="Times New Roman"/>
              </a:rPr>
              <a:t>C</a:t>
            </a:r>
            <a:r>
              <a:rPr sz="750" i="1" spc="-95" dirty="0">
                <a:latin typeface="Times New Roman"/>
                <a:cs typeface="Times New Roman"/>
              </a:rPr>
              <a:t> </a:t>
            </a:r>
            <a:r>
              <a:rPr sz="600" spc="-75" baseline="-27777" dirty="0">
                <a:latin typeface="Times New Roman"/>
                <a:cs typeface="Times New Roman"/>
              </a:rPr>
              <a:t>1</a:t>
            </a:r>
            <a:endParaRPr sz="600" baseline="-2777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9112" y="1913935"/>
            <a:ext cx="55244" cy="965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50" spc="-50" dirty="0">
                <a:latin typeface="Times New Roman"/>
                <a:cs typeface="Times New Roman"/>
              </a:rPr>
              <a:t>2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59814" y="1844554"/>
            <a:ext cx="939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i="1" spc="-50" dirty="0"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87446" y="1621688"/>
            <a:ext cx="17589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50" i="1" dirty="0">
                <a:latin typeface="Times New Roman"/>
                <a:cs typeface="Times New Roman"/>
              </a:rPr>
              <a:t>C</a:t>
            </a:r>
            <a:r>
              <a:rPr sz="750" i="1" spc="-125" dirty="0">
                <a:latin typeface="Times New Roman"/>
                <a:cs typeface="Times New Roman"/>
              </a:rPr>
              <a:t> </a:t>
            </a:r>
            <a:r>
              <a:rPr sz="600" spc="-75" baseline="-27777" dirty="0">
                <a:latin typeface="Times New Roman"/>
                <a:cs typeface="Times New Roman"/>
              </a:rPr>
              <a:t>3</a:t>
            </a:r>
            <a:endParaRPr sz="600" baseline="-27777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98582" y="1733359"/>
            <a:ext cx="1203960" cy="617855"/>
          </a:xfrm>
          <a:custGeom>
            <a:avLst/>
            <a:gdLst/>
            <a:ahLst/>
            <a:cxnLst/>
            <a:rect l="l" t="t" r="r" b="b"/>
            <a:pathLst>
              <a:path w="1203960" h="617855">
                <a:moveTo>
                  <a:pt x="411465" y="617292"/>
                </a:moveTo>
                <a:lnTo>
                  <a:pt x="407134" y="101191"/>
                </a:lnTo>
                <a:lnTo>
                  <a:pt x="0" y="99019"/>
                </a:lnTo>
              </a:path>
              <a:path w="1203960" h="617855">
                <a:moveTo>
                  <a:pt x="748079" y="297023"/>
                </a:moveTo>
                <a:lnTo>
                  <a:pt x="748079" y="617292"/>
                </a:lnTo>
              </a:path>
              <a:path w="1203960" h="617855">
                <a:moveTo>
                  <a:pt x="0" y="299188"/>
                </a:moveTo>
                <a:lnTo>
                  <a:pt x="748079" y="299188"/>
                </a:lnTo>
              </a:path>
              <a:path w="1203960" h="617855">
                <a:moveTo>
                  <a:pt x="1199170" y="2165"/>
                </a:moveTo>
                <a:lnTo>
                  <a:pt x="0" y="0"/>
                </a:lnTo>
              </a:path>
              <a:path w="1203960" h="617855">
                <a:moveTo>
                  <a:pt x="1202383" y="8870"/>
                </a:moveTo>
                <a:lnTo>
                  <a:pt x="1203501" y="617292"/>
                </a:lnTo>
              </a:path>
            </a:pathLst>
          </a:custGeom>
          <a:ln w="15087">
            <a:solidFill>
              <a:srgbClr val="D9D9D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34287" y="1348127"/>
            <a:ext cx="14224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-50" dirty="0">
                <a:latin typeface="Symbol"/>
                <a:cs typeface="Symbol"/>
              </a:rPr>
              <a:t></a:t>
            </a:r>
            <a:endParaRPr sz="9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89318" y="1714687"/>
            <a:ext cx="50165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spc="-50" dirty="0">
                <a:latin typeface="Times New Roman"/>
                <a:cs typeface="Times New Roman"/>
              </a:rPr>
              <a:t>1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55578" y="1657793"/>
            <a:ext cx="6286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i="1" spc="-50" dirty="0">
                <a:latin typeface="Times New Roman"/>
                <a:cs typeface="Times New Roman"/>
              </a:rPr>
              <a:t>k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94645" y="1849847"/>
            <a:ext cx="50165" cy="8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" spc="-50" dirty="0">
                <a:latin typeface="Times New Roman"/>
                <a:cs typeface="Times New Roman"/>
              </a:rPr>
              <a:t>2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5599" y="1792953"/>
            <a:ext cx="6286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i="1" spc="-50" dirty="0">
                <a:latin typeface="Times New Roman"/>
                <a:cs typeface="Times New Roman"/>
              </a:rPr>
              <a:t>k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18715" y="1967536"/>
            <a:ext cx="13843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650" i="1" spc="-25" dirty="0">
                <a:latin typeface="Times New Roman"/>
                <a:cs typeface="Times New Roman"/>
              </a:rPr>
              <a:t>k</a:t>
            </a:r>
            <a:r>
              <a:rPr sz="525" spc="-37" baseline="-23809" dirty="0">
                <a:latin typeface="Times New Roman"/>
                <a:cs typeface="Times New Roman"/>
              </a:rPr>
              <a:t>3</a:t>
            </a:r>
            <a:endParaRPr sz="525" baseline="-2380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34665" y="2347350"/>
            <a:ext cx="13208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650" i="1" spc="-25" dirty="0">
                <a:latin typeface="Times New Roman"/>
                <a:cs typeface="Times New Roman"/>
              </a:rPr>
              <a:t>x</a:t>
            </a:r>
            <a:r>
              <a:rPr sz="525" spc="-37" baseline="-23809" dirty="0">
                <a:latin typeface="Times New Roman"/>
                <a:cs typeface="Times New Roman"/>
              </a:rPr>
              <a:t>1</a:t>
            </a:r>
            <a:endParaRPr sz="525" baseline="-2380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85327" y="2354280"/>
            <a:ext cx="13716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650" i="1" spc="-25" dirty="0">
                <a:latin typeface="Times New Roman"/>
                <a:cs typeface="Times New Roman"/>
              </a:rPr>
              <a:t>x</a:t>
            </a:r>
            <a:r>
              <a:rPr sz="525" spc="-37" baseline="-23809" dirty="0">
                <a:latin typeface="Times New Roman"/>
                <a:cs typeface="Times New Roman"/>
              </a:rPr>
              <a:t>2</a:t>
            </a:r>
            <a:endParaRPr sz="525" baseline="-2380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45079" y="2347350"/>
            <a:ext cx="1358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650" i="1" spc="-25" dirty="0">
                <a:latin typeface="Times New Roman"/>
                <a:cs typeface="Times New Roman"/>
              </a:rPr>
              <a:t>x</a:t>
            </a:r>
            <a:r>
              <a:rPr sz="525" spc="-37" baseline="-23809" dirty="0">
                <a:latin typeface="Times New Roman"/>
                <a:cs typeface="Times New Roman"/>
              </a:rPr>
              <a:t>3</a:t>
            </a:r>
            <a:endParaRPr sz="525" baseline="-2380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904722" y="2032548"/>
            <a:ext cx="495300" cy="318135"/>
          </a:xfrm>
          <a:custGeom>
            <a:avLst/>
            <a:gdLst/>
            <a:ahLst/>
            <a:cxnLst/>
            <a:rect l="l" t="t" r="r" b="b"/>
            <a:pathLst>
              <a:path w="495300" h="318135">
                <a:moveTo>
                  <a:pt x="0" y="318103"/>
                </a:moveTo>
                <a:lnTo>
                  <a:pt x="138631" y="0"/>
                </a:lnTo>
                <a:lnTo>
                  <a:pt x="356423" y="0"/>
                </a:lnTo>
                <a:lnTo>
                  <a:pt x="495006" y="318103"/>
                </a:lnTo>
              </a:path>
            </a:pathLst>
          </a:custGeom>
          <a:ln w="1508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44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Exercise</a:t>
            </a:r>
            <a:r>
              <a:rPr spc="7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702423"/>
            <a:ext cx="4035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Find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defuzzified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methods.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80045" y="1177163"/>
            <a:ext cx="2409190" cy="1221105"/>
            <a:chOff x="1180045" y="1177163"/>
            <a:chExt cx="2409190" cy="1221105"/>
          </a:xfrm>
        </p:grpSpPr>
        <p:sp>
          <p:nvSpPr>
            <p:cNvPr id="5" name="object 5"/>
            <p:cNvSpPr/>
            <p:nvPr/>
          </p:nvSpPr>
          <p:spPr>
            <a:xfrm>
              <a:off x="1212735" y="2365136"/>
              <a:ext cx="2286635" cy="0"/>
            </a:xfrm>
            <a:custGeom>
              <a:avLst/>
              <a:gdLst/>
              <a:ahLst/>
              <a:cxnLst/>
              <a:rect l="l" t="t" r="r" b="b"/>
              <a:pathLst>
                <a:path w="2286635">
                  <a:moveTo>
                    <a:pt x="0" y="0"/>
                  </a:moveTo>
                  <a:lnTo>
                    <a:pt x="2286120" y="0"/>
                  </a:lnTo>
                </a:path>
              </a:pathLst>
            </a:custGeom>
            <a:ln w="15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90683" y="2332447"/>
              <a:ext cx="98425" cy="65405"/>
            </a:xfrm>
            <a:custGeom>
              <a:avLst/>
              <a:gdLst/>
              <a:ahLst/>
              <a:cxnLst/>
              <a:rect l="l" t="t" r="r" b="b"/>
              <a:pathLst>
                <a:path w="98425" h="65405">
                  <a:moveTo>
                    <a:pt x="0" y="0"/>
                  </a:moveTo>
                  <a:lnTo>
                    <a:pt x="0" y="65379"/>
                  </a:lnTo>
                  <a:lnTo>
                    <a:pt x="98069" y="326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2735" y="1267059"/>
              <a:ext cx="0" cy="1098550"/>
            </a:xfrm>
            <a:custGeom>
              <a:avLst/>
              <a:gdLst/>
              <a:ahLst/>
              <a:cxnLst/>
              <a:rect l="l" t="t" r="r" b="b"/>
              <a:pathLst>
                <a:path h="1098550">
                  <a:moveTo>
                    <a:pt x="0" y="1098076"/>
                  </a:moveTo>
                  <a:lnTo>
                    <a:pt x="0" y="0"/>
                  </a:lnTo>
                </a:path>
              </a:pathLst>
            </a:custGeom>
            <a:ln w="15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80045" y="1177163"/>
              <a:ext cx="65405" cy="98425"/>
            </a:xfrm>
            <a:custGeom>
              <a:avLst/>
              <a:gdLst/>
              <a:ahLst/>
              <a:cxnLst/>
              <a:rect l="l" t="t" r="r" b="b"/>
              <a:pathLst>
                <a:path w="65405" h="98425">
                  <a:moveTo>
                    <a:pt x="32689" y="0"/>
                  </a:moveTo>
                  <a:lnTo>
                    <a:pt x="0" y="98069"/>
                  </a:lnTo>
                  <a:lnTo>
                    <a:pt x="65379" y="98069"/>
                  </a:lnTo>
                  <a:lnTo>
                    <a:pt x="32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57006" y="2392766"/>
            <a:ext cx="723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50" dirty="0">
                <a:latin typeface="Arial MT"/>
                <a:cs typeface="Arial MT"/>
              </a:rPr>
              <a:t>1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69706" y="2498166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617" y="0"/>
                </a:lnTo>
              </a:path>
            </a:pathLst>
          </a:custGeom>
          <a:ln w="6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70710" y="2392766"/>
            <a:ext cx="723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50" dirty="0">
                <a:latin typeface="Arial MT"/>
                <a:cs typeface="Arial MT"/>
              </a:rPr>
              <a:t>2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83410" y="2498166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>
                <a:moveTo>
                  <a:pt x="0" y="0"/>
                </a:moveTo>
                <a:lnTo>
                  <a:pt x="46659" y="0"/>
                </a:lnTo>
              </a:path>
            </a:pathLst>
          </a:custGeom>
          <a:ln w="6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67712" y="2392766"/>
            <a:ext cx="723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50" dirty="0">
                <a:latin typeface="Arial MT"/>
                <a:cs typeface="Arial MT"/>
              </a:rPr>
              <a:t>3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80412" y="2498166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>
                <a:moveTo>
                  <a:pt x="0" y="0"/>
                </a:moveTo>
                <a:lnTo>
                  <a:pt x="46659" y="0"/>
                </a:lnTo>
              </a:path>
            </a:pathLst>
          </a:custGeom>
          <a:ln w="6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64714" y="2392766"/>
            <a:ext cx="723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50" dirty="0">
                <a:latin typeface="Arial MT"/>
                <a:cs typeface="Arial MT"/>
              </a:rPr>
              <a:t>4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77414" y="2498166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>
                <a:moveTo>
                  <a:pt x="0" y="0"/>
                </a:moveTo>
                <a:lnTo>
                  <a:pt x="46659" y="0"/>
                </a:lnTo>
              </a:path>
            </a:pathLst>
          </a:custGeom>
          <a:ln w="6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78410" y="2392766"/>
            <a:ext cx="723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50" dirty="0">
                <a:latin typeface="Arial MT"/>
                <a:cs typeface="Arial MT"/>
              </a:rPr>
              <a:t>5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91110" y="2498166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>
                <a:moveTo>
                  <a:pt x="0" y="0"/>
                </a:moveTo>
                <a:lnTo>
                  <a:pt x="46659" y="0"/>
                </a:lnTo>
              </a:path>
            </a:pathLst>
          </a:custGeom>
          <a:ln w="6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75413" y="2392766"/>
            <a:ext cx="723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50" dirty="0">
                <a:latin typeface="Arial MT"/>
                <a:cs typeface="Arial MT"/>
              </a:rPr>
              <a:t>6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88113" y="2498166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>
                <a:moveTo>
                  <a:pt x="0" y="0"/>
                </a:moveTo>
                <a:lnTo>
                  <a:pt x="46659" y="0"/>
                </a:lnTo>
              </a:path>
            </a:pathLst>
          </a:custGeom>
          <a:ln w="6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49592" y="1798769"/>
            <a:ext cx="14224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25" dirty="0">
                <a:latin typeface="Arial MT"/>
                <a:cs typeface="Arial MT"/>
              </a:rPr>
              <a:t>0.5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35951" y="1314219"/>
            <a:ext cx="14224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25" dirty="0">
                <a:latin typeface="Arial MT"/>
                <a:cs typeface="Arial MT"/>
              </a:rPr>
              <a:t>1.0</a:t>
            </a:r>
            <a:endParaRPr sz="65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194648" y="1367497"/>
            <a:ext cx="2002789" cy="1016000"/>
            <a:chOff x="1194648" y="1367497"/>
            <a:chExt cx="2002789" cy="1016000"/>
          </a:xfrm>
        </p:grpSpPr>
        <p:sp>
          <p:nvSpPr>
            <p:cNvPr id="24" name="object 24"/>
            <p:cNvSpPr/>
            <p:nvPr/>
          </p:nvSpPr>
          <p:spPr>
            <a:xfrm>
              <a:off x="1199093" y="1375117"/>
              <a:ext cx="1993900" cy="495300"/>
            </a:xfrm>
            <a:custGeom>
              <a:avLst/>
              <a:gdLst/>
              <a:ahLst/>
              <a:cxnLst/>
              <a:rect l="l" t="t" r="r" b="b"/>
              <a:pathLst>
                <a:path w="1993900" h="495300">
                  <a:moveTo>
                    <a:pt x="13641" y="495026"/>
                  </a:moveTo>
                  <a:lnTo>
                    <a:pt x="1993609" y="495026"/>
                  </a:lnTo>
                </a:path>
                <a:path w="1993900" h="495300">
                  <a:moveTo>
                    <a:pt x="0" y="0"/>
                  </a:moveTo>
                  <a:lnTo>
                    <a:pt x="1993609" y="0"/>
                  </a:lnTo>
                </a:path>
              </a:pathLst>
            </a:custGeom>
            <a:ln w="8382">
              <a:solidFill>
                <a:srgbClr val="D9D9D9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2735" y="1870144"/>
              <a:ext cx="1188085" cy="495300"/>
            </a:xfrm>
            <a:custGeom>
              <a:avLst/>
              <a:gdLst/>
              <a:ahLst/>
              <a:cxnLst/>
              <a:rect l="l" t="t" r="r" b="b"/>
              <a:pathLst>
                <a:path w="1188085" h="495300">
                  <a:moveTo>
                    <a:pt x="0" y="494992"/>
                  </a:moveTo>
                  <a:lnTo>
                    <a:pt x="296995" y="0"/>
                  </a:lnTo>
                  <a:lnTo>
                    <a:pt x="891006" y="0"/>
                  </a:lnTo>
                  <a:lnTo>
                    <a:pt x="1188008" y="494992"/>
                  </a:lnTo>
                </a:path>
              </a:pathLst>
            </a:custGeom>
            <a:ln w="1508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09730" y="1375117"/>
              <a:ext cx="1485265" cy="1000760"/>
            </a:xfrm>
            <a:custGeom>
              <a:avLst/>
              <a:gdLst/>
              <a:ahLst/>
              <a:cxnLst/>
              <a:rect l="l" t="t" r="r" b="b"/>
              <a:pathLst>
                <a:path w="1485264" h="1000760">
                  <a:moveTo>
                    <a:pt x="0" y="1000468"/>
                  </a:moveTo>
                  <a:lnTo>
                    <a:pt x="1188015" y="0"/>
                  </a:lnTo>
                  <a:lnTo>
                    <a:pt x="1485018" y="1000468"/>
                  </a:lnTo>
                </a:path>
              </a:pathLst>
            </a:custGeom>
            <a:ln w="15087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722609" y="1700909"/>
            <a:ext cx="16764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975" spc="-37" baseline="8547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400" spc="-25" dirty="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21268" y="1803158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245" y="0"/>
                </a:lnTo>
              </a:path>
            </a:pathLst>
          </a:custGeom>
          <a:ln w="39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594406" y="1245487"/>
            <a:ext cx="16764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975" spc="-37" baseline="8547" dirty="0">
                <a:solidFill>
                  <a:srgbClr val="00AF50"/>
                </a:solidFill>
                <a:latin typeface="Arial MT"/>
                <a:cs typeface="Arial MT"/>
              </a:rPr>
              <a:t>C</a:t>
            </a:r>
            <a:r>
              <a:rPr sz="400" spc="-25" dirty="0">
                <a:solidFill>
                  <a:srgbClr val="00AF50"/>
                </a:solidFill>
                <a:latin typeface="Arial MT"/>
                <a:cs typeface="Arial MT"/>
              </a:rPr>
              <a:t>2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693066" y="1347806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14" y="0"/>
                </a:lnTo>
              </a:path>
            </a:pathLst>
          </a:custGeom>
          <a:ln w="399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45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Exercise</a:t>
            </a:r>
            <a:r>
              <a:rPr spc="7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702423"/>
            <a:ext cx="4035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Find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defuzzified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methods.</a:t>
            </a:r>
            <a:endParaRPr sz="11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80045" y="1177163"/>
            <a:ext cx="2409190" cy="1221105"/>
            <a:chOff x="1180045" y="1177163"/>
            <a:chExt cx="2409190" cy="1221105"/>
          </a:xfrm>
        </p:grpSpPr>
        <p:sp>
          <p:nvSpPr>
            <p:cNvPr id="5" name="object 5"/>
            <p:cNvSpPr/>
            <p:nvPr/>
          </p:nvSpPr>
          <p:spPr>
            <a:xfrm>
              <a:off x="1212735" y="2365136"/>
              <a:ext cx="2286635" cy="0"/>
            </a:xfrm>
            <a:custGeom>
              <a:avLst/>
              <a:gdLst/>
              <a:ahLst/>
              <a:cxnLst/>
              <a:rect l="l" t="t" r="r" b="b"/>
              <a:pathLst>
                <a:path w="2286635">
                  <a:moveTo>
                    <a:pt x="0" y="0"/>
                  </a:moveTo>
                  <a:lnTo>
                    <a:pt x="2286120" y="0"/>
                  </a:lnTo>
                </a:path>
              </a:pathLst>
            </a:custGeom>
            <a:ln w="15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90683" y="2332447"/>
              <a:ext cx="98425" cy="65405"/>
            </a:xfrm>
            <a:custGeom>
              <a:avLst/>
              <a:gdLst/>
              <a:ahLst/>
              <a:cxnLst/>
              <a:rect l="l" t="t" r="r" b="b"/>
              <a:pathLst>
                <a:path w="98425" h="65405">
                  <a:moveTo>
                    <a:pt x="0" y="0"/>
                  </a:moveTo>
                  <a:lnTo>
                    <a:pt x="0" y="65379"/>
                  </a:lnTo>
                  <a:lnTo>
                    <a:pt x="98069" y="326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2735" y="1267059"/>
              <a:ext cx="0" cy="1098550"/>
            </a:xfrm>
            <a:custGeom>
              <a:avLst/>
              <a:gdLst/>
              <a:ahLst/>
              <a:cxnLst/>
              <a:rect l="l" t="t" r="r" b="b"/>
              <a:pathLst>
                <a:path h="1098550">
                  <a:moveTo>
                    <a:pt x="0" y="1098076"/>
                  </a:moveTo>
                  <a:lnTo>
                    <a:pt x="0" y="0"/>
                  </a:lnTo>
                </a:path>
              </a:pathLst>
            </a:custGeom>
            <a:ln w="150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80045" y="1177163"/>
              <a:ext cx="65405" cy="98425"/>
            </a:xfrm>
            <a:custGeom>
              <a:avLst/>
              <a:gdLst/>
              <a:ahLst/>
              <a:cxnLst/>
              <a:rect l="l" t="t" r="r" b="b"/>
              <a:pathLst>
                <a:path w="65405" h="98425">
                  <a:moveTo>
                    <a:pt x="32689" y="0"/>
                  </a:moveTo>
                  <a:lnTo>
                    <a:pt x="0" y="98069"/>
                  </a:lnTo>
                  <a:lnTo>
                    <a:pt x="65379" y="98069"/>
                  </a:lnTo>
                  <a:lnTo>
                    <a:pt x="32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45023" y="2364163"/>
            <a:ext cx="723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50" dirty="0">
                <a:latin typeface="Arial MT"/>
                <a:cs typeface="Arial MT"/>
              </a:rPr>
              <a:t>1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57723" y="246956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617" y="0"/>
                </a:lnTo>
              </a:path>
            </a:pathLst>
          </a:custGeom>
          <a:ln w="6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5522" y="2469569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0" y="0"/>
                </a:moveTo>
                <a:lnTo>
                  <a:pt x="46603" y="0"/>
                </a:lnTo>
              </a:path>
            </a:pathLst>
          </a:custGeom>
          <a:ln w="6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62822" y="2364163"/>
            <a:ext cx="26733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07010" algn="l"/>
              </a:tabLst>
            </a:pPr>
            <a:r>
              <a:rPr sz="650" spc="-50" dirty="0">
                <a:latin typeface="Arial MT"/>
                <a:cs typeface="Arial MT"/>
              </a:rPr>
              <a:t>2</a:t>
            </a:r>
            <a:r>
              <a:rPr sz="650" dirty="0">
                <a:latin typeface="Arial MT"/>
                <a:cs typeface="Arial MT"/>
              </a:rPr>
              <a:t>	</a:t>
            </a:r>
            <a:r>
              <a:rPr sz="650" spc="-50" dirty="0">
                <a:latin typeface="Arial MT"/>
                <a:cs typeface="Arial MT"/>
              </a:rPr>
              <a:t>3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70418" y="246956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>
                <a:moveTo>
                  <a:pt x="0" y="0"/>
                </a:moveTo>
                <a:lnTo>
                  <a:pt x="46659" y="0"/>
                </a:lnTo>
              </a:path>
            </a:pathLst>
          </a:custGeom>
          <a:ln w="6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84508" y="2478915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>
                <a:moveTo>
                  <a:pt x="0" y="0"/>
                </a:moveTo>
                <a:lnTo>
                  <a:pt x="46589" y="0"/>
                </a:lnTo>
              </a:path>
            </a:pathLst>
          </a:custGeom>
          <a:ln w="6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99227" y="2479467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>
                <a:moveTo>
                  <a:pt x="0" y="0"/>
                </a:moveTo>
                <a:lnTo>
                  <a:pt x="46589" y="0"/>
                </a:lnTo>
              </a:path>
            </a:pathLst>
          </a:custGeom>
          <a:ln w="6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71808" y="2374060"/>
            <a:ext cx="49212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27329" algn="l"/>
                <a:tab pos="431800" algn="l"/>
              </a:tabLst>
            </a:pPr>
            <a:r>
              <a:rPr sz="650" spc="-50" dirty="0">
                <a:latin typeface="Arial MT"/>
                <a:cs typeface="Arial MT"/>
              </a:rPr>
              <a:t>4</a:t>
            </a:r>
            <a:r>
              <a:rPr sz="650" dirty="0">
                <a:latin typeface="Arial MT"/>
                <a:cs typeface="Arial MT"/>
              </a:rPr>
              <a:t>	</a:t>
            </a:r>
            <a:r>
              <a:rPr sz="650" spc="-50" dirty="0">
                <a:latin typeface="Arial MT"/>
                <a:cs typeface="Arial MT"/>
              </a:rPr>
              <a:t>5</a:t>
            </a:r>
            <a:r>
              <a:rPr sz="650" dirty="0">
                <a:latin typeface="Arial MT"/>
                <a:cs typeface="Arial MT"/>
              </a:rPr>
              <a:t>	</a:t>
            </a:r>
            <a:r>
              <a:rPr sz="650" spc="-50" dirty="0">
                <a:latin typeface="Arial MT"/>
                <a:cs typeface="Arial MT"/>
              </a:rPr>
              <a:t>6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04027" y="2479467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>
                <a:moveTo>
                  <a:pt x="0" y="0"/>
                </a:moveTo>
                <a:lnTo>
                  <a:pt x="46659" y="0"/>
                </a:lnTo>
              </a:path>
            </a:pathLst>
          </a:custGeom>
          <a:ln w="6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49592" y="1798769"/>
            <a:ext cx="14224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25" dirty="0">
                <a:latin typeface="Arial MT"/>
                <a:cs typeface="Arial MT"/>
              </a:rPr>
              <a:t>0.5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5951" y="1314219"/>
            <a:ext cx="14224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25" dirty="0">
                <a:latin typeface="Arial MT"/>
                <a:cs typeface="Arial MT"/>
              </a:rPr>
              <a:t>1.0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99093" y="1375118"/>
            <a:ext cx="1993900" cy="495300"/>
          </a:xfrm>
          <a:custGeom>
            <a:avLst/>
            <a:gdLst/>
            <a:ahLst/>
            <a:cxnLst/>
            <a:rect l="l" t="t" r="r" b="b"/>
            <a:pathLst>
              <a:path w="1993900" h="495300">
                <a:moveTo>
                  <a:pt x="13641" y="495026"/>
                </a:moveTo>
                <a:lnTo>
                  <a:pt x="1993609" y="495026"/>
                </a:lnTo>
              </a:path>
              <a:path w="1993900" h="495300">
                <a:moveTo>
                  <a:pt x="0" y="0"/>
                </a:moveTo>
                <a:lnTo>
                  <a:pt x="1993609" y="0"/>
                </a:lnTo>
              </a:path>
            </a:pathLst>
          </a:custGeom>
          <a:ln w="8382">
            <a:solidFill>
              <a:srgbClr val="D9D9D9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06025" y="1760840"/>
            <a:ext cx="16764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975" spc="-37" baseline="8547" dirty="0">
                <a:solidFill>
                  <a:srgbClr val="2E15E2"/>
                </a:solidFill>
                <a:latin typeface="Arial MT"/>
                <a:cs typeface="Arial MT"/>
              </a:rPr>
              <a:t>C</a:t>
            </a:r>
            <a:r>
              <a:rPr sz="400" spc="-25" dirty="0">
                <a:solidFill>
                  <a:srgbClr val="2E15E2"/>
                </a:solidFill>
                <a:latin typeface="Arial MT"/>
                <a:cs typeface="Arial MT"/>
              </a:rPr>
              <a:t>1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04657" y="1863159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21" y="0"/>
                </a:lnTo>
              </a:path>
            </a:pathLst>
          </a:custGeom>
          <a:ln w="3990">
            <a:solidFill>
              <a:srgbClr val="2E15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178589" y="1265813"/>
            <a:ext cx="16764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975" spc="-37" baseline="8547" dirty="0">
                <a:solidFill>
                  <a:srgbClr val="00AF50"/>
                </a:solidFill>
                <a:latin typeface="Arial MT"/>
                <a:cs typeface="Arial MT"/>
              </a:rPr>
              <a:t>C</a:t>
            </a:r>
            <a:r>
              <a:rPr sz="400" spc="-25" dirty="0">
                <a:solidFill>
                  <a:srgbClr val="00AF50"/>
                </a:solidFill>
                <a:latin typeface="Arial MT"/>
                <a:cs typeface="Arial MT"/>
              </a:rPr>
              <a:t>2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77249" y="1368132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14" y="0"/>
                </a:lnTo>
              </a:path>
            </a:pathLst>
          </a:custGeom>
          <a:ln w="399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75439" y="2468465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>
                <a:moveTo>
                  <a:pt x="0" y="0"/>
                </a:moveTo>
                <a:lnTo>
                  <a:pt x="46589" y="0"/>
                </a:lnTo>
              </a:path>
            </a:pathLst>
          </a:custGeom>
          <a:ln w="6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46781" y="246956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>
                <a:moveTo>
                  <a:pt x="0" y="0"/>
                </a:moveTo>
                <a:lnTo>
                  <a:pt x="46659" y="0"/>
                </a:lnTo>
              </a:path>
            </a:pathLst>
          </a:custGeom>
          <a:ln w="6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08973" y="2469569"/>
            <a:ext cx="46990" cy="0"/>
          </a:xfrm>
          <a:custGeom>
            <a:avLst/>
            <a:gdLst/>
            <a:ahLst/>
            <a:cxnLst/>
            <a:rect l="l" t="t" r="r" b="b"/>
            <a:pathLst>
              <a:path w="46989">
                <a:moveTo>
                  <a:pt x="0" y="0"/>
                </a:moveTo>
                <a:lnTo>
                  <a:pt x="46589" y="0"/>
                </a:lnTo>
              </a:path>
            </a:pathLst>
          </a:custGeom>
          <a:ln w="61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562739" y="2364163"/>
            <a:ext cx="59055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dirty="0">
                <a:latin typeface="Arial MT"/>
                <a:cs typeface="Arial MT"/>
              </a:rPr>
              <a:t>7</a:t>
            </a:r>
            <a:r>
              <a:rPr sz="650" spc="300" dirty="0">
                <a:latin typeface="Arial MT"/>
                <a:cs typeface="Arial MT"/>
              </a:rPr>
              <a:t>  </a:t>
            </a:r>
            <a:r>
              <a:rPr sz="650" dirty="0">
                <a:latin typeface="Arial MT"/>
                <a:cs typeface="Arial MT"/>
              </a:rPr>
              <a:t>8</a:t>
            </a:r>
            <a:r>
              <a:rPr sz="650" spc="265" dirty="0">
                <a:latin typeface="Arial MT"/>
                <a:cs typeface="Arial MT"/>
              </a:rPr>
              <a:t>  </a:t>
            </a:r>
            <a:r>
              <a:rPr sz="650" dirty="0">
                <a:latin typeface="Arial MT"/>
                <a:cs typeface="Arial MT"/>
              </a:rPr>
              <a:t>9</a:t>
            </a:r>
            <a:r>
              <a:rPr sz="650" spc="175" dirty="0">
                <a:latin typeface="Arial MT"/>
                <a:cs typeface="Arial MT"/>
              </a:rPr>
              <a:t>  </a:t>
            </a:r>
            <a:r>
              <a:rPr sz="650" u="sng" spc="-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10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12735" y="1603387"/>
            <a:ext cx="2000250" cy="0"/>
          </a:xfrm>
          <a:custGeom>
            <a:avLst/>
            <a:gdLst/>
            <a:ahLst/>
            <a:cxnLst/>
            <a:rect l="l" t="t" r="r" b="b"/>
            <a:pathLst>
              <a:path w="2000250">
                <a:moveTo>
                  <a:pt x="0" y="0"/>
                </a:moveTo>
                <a:lnTo>
                  <a:pt x="1999805" y="0"/>
                </a:lnTo>
              </a:path>
            </a:pathLst>
          </a:custGeom>
          <a:ln w="5029">
            <a:solidFill>
              <a:srgbClr val="BEBEBE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17098" y="1541371"/>
            <a:ext cx="18859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20" dirty="0">
                <a:latin typeface="Arial MT"/>
                <a:cs typeface="Arial MT"/>
              </a:rPr>
              <a:t>0.75</a:t>
            </a:r>
            <a:endParaRPr sz="65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205115" y="1367497"/>
            <a:ext cx="1896745" cy="1016000"/>
            <a:chOff x="1205115" y="1367497"/>
            <a:chExt cx="1896745" cy="1016000"/>
          </a:xfrm>
        </p:grpSpPr>
        <p:sp>
          <p:nvSpPr>
            <p:cNvPr id="32" name="object 32"/>
            <p:cNvSpPr/>
            <p:nvPr/>
          </p:nvSpPr>
          <p:spPr>
            <a:xfrm>
              <a:off x="1212735" y="1870144"/>
              <a:ext cx="812165" cy="505459"/>
            </a:xfrm>
            <a:custGeom>
              <a:avLst/>
              <a:gdLst/>
              <a:ahLst/>
              <a:cxnLst/>
              <a:rect l="l" t="t" r="r" b="b"/>
              <a:pathLst>
                <a:path w="812164" h="505460">
                  <a:moveTo>
                    <a:pt x="0" y="494992"/>
                  </a:moveTo>
                  <a:lnTo>
                    <a:pt x="178194" y="0"/>
                  </a:lnTo>
                  <a:lnTo>
                    <a:pt x="574167" y="0"/>
                  </a:lnTo>
                  <a:lnTo>
                    <a:pt x="811796" y="504896"/>
                  </a:lnTo>
                </a:path>
              </a:pathLst>
            </a:custGeom>
            <a:ln w="15087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8933" y="1375117"/>
              <a:ext cx="1346835" cy="990600"/>
            </a:xfrm>
            <a:custGeom>
              <a:avLst/>
              <a:gdLst/>
              <a:ahLst/>
              <a:cxnLst/>
              <a:rect l="l" t="t" r="r" b="b"/>
              <a:pathLst>
                <a:path w="1346835" h="990600">
                  <a:moveTo>
                    <a:pt x="0" y="990570"/>
                  </a:moveTo>
                  <a:lnTo>
                    <a:pt x="514808" y="0"/>
                  </a:lnTo>
                  <a:lnTo>
                    <a:pt x="831578" y="0"/>
                  </a:lnTo>
                  <a:lnTo>
                    <a:pt x="1346372" y="990570"/>
                  </a:lnTo>
                </a:path>
              </a:pathLst>
            </a:custGeom>
            <a:ln w="15087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20512" y="1603387"/>
              <a:ext cx="673735" cy="772795"/>
            </a:xfrm>
            <a:custGeom>
              <a:avLst/>
              <a:gdLst/>
              <a:ahLst/>
              <a:cxnLst/>
              <a:rect l="l" t="t" r="r" b="b"/>
              <a:pathLst>
                <a:path w="673735" h="772794">
                  <a:moveTo>
                    <a:pt x="0" y="772198"/>
                  </a:moveTo>
                  <a:lnTo>
                    <a:pt x="316839" y="0"/>
                  </a:lnTo>
                  <a:lnTo>
                    <a:pt x="673214" y="761197"/>
                  </a:lnTo>
                </a:path>
              </a:pathLst>
            </a:custGeom>
            <a:ln w="1508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624721" y="1503443"/>
            <a:ext cx="16764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975" spc="-37" baseline="8547" dirty="0">
                <a:solidFill>
                  <a:srgbClr val="FF0000"/>
                </a:solidFill>
                <a:latin typeface="Arial MT"/>
                <a:cs typeface="Arial MT"/>
              </a:rPr>
              <a:t>C</a:t>
            </a:r>
            <a:r>
              <a:rPr sz="400" spc="-25" dirty="0">
                <a:solidFill>
                  <a:srgbClr val="FF0000"/>
                </a:solidFill>
                <a:latin typeface="Arial MT"/>
                <a:cs typeface="Arial MT"/>
              </a:rPr>
              <a:t>3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723381" y="1605762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245" y="0"/>
                </a:lnTo>
              </a:path>
            </a:pathLst>
          </a:custGeom>
          <a:ln w="399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46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Exercise</a:t>
            </a:r>
            <a:r>
              <a:rPr spc="75" dirty="0"/>
              <a:t> </a:t>
            </a:r>
            <a:r>
              <a:rPr spc="-50" dirty="0"/>
              <a:t>3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650214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578306"/>
            <a:ext cx="406209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function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defining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student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Average,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Good,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Excellent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denoted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respective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functions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25" dirty="0">
                <a:latin typeface="Arial MT"/>
                <a:cs typeface="Arial MT"/>
              </a:rPr>
              <a:t> as </a:t>
            </a:r>
            <a:r>
              <a:rPr sz="1100" dirty="0">
                <a:latin typeface="Arial MT"/>
                <a:cs typeface="Arial MT"/>
              </a:rPr>
              <a:t>shown</a:t>
            </a:r>
            <a:r>
              <a:rPr sz="1100" spc="-7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below.</a:t>
            </a:r>
            <a:endParaRPr sz="1100" dirty="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27772" y="1299546"/>
            <a:ext cx="2736850" cy="976630"/>
            <a:chOff x="1127772" y="1299546"/>
            <a:chExt cx="2736850" cy="976630"/>
          </a:xfrm>
        </p:grpSpPr>
        <p:sp>
          <p:nvSpPr>
            <p:cNvPr id="6" name="object 6"/>
            <p:cNvSpPr/>
            <p:nvPr/>
          </p:nvSpPr>
          <p:spPr>
            <a:xfrm>
              <a:off x="1159271" y="1348790"/>
              <a:ext cx="2606040" cy="895985"/>
            </a:xfrm>
            <a:custGeom>
              <a:avLst/>
              <a:gdLst/>
              <a:ahLst/>
              <a:cxnLst/>
              <a:rect l="l" t="t" r="r" b="b"/>
              <a:pathLst>
                <a:path w="2606040" h="895985">
                  <a:moveTo>
                    <a:pt x="0" y="0"/>
                  </a:moveTo>
                  <a:lnTo>
                    <a:pt x="0" y="895762"/>
                  </a:lnTo>
                  <a:lnTo>
                    <a:pt x="2605744" y="895762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1361" y="1299552"/>
              <a:ext cx="2673350" cy="963294"/>
            </a:xfrm>
            <a:custGeom>
              <a:avLst/>
              <a:gdLst/>
              <a:ahLst/>
              <a:cxnLst/>
              <a:rect l="l" t="t" r="r" b="b"/>
              <a:pathLst>
                <a:path w="2673350" h="963294">
                  <a:moveTo>
                    <a:pt x="35814" y="53721"/>
                  </a:moveTo>
                  <a:lnTo>
                    <a:pt x="17907" y="0"/>
                  </a:lnTo>
                  <a:lnTo>
                    <a:pt x="0" y="53721"/>
                  </a:lnTo>
                  <a:lnTo>
                    <a:pt x="35814" y="53721"/>
                  </a:lnTo>
                  <a:close/>
                </a:path>
                <a:path w="2673350" h="963294">
                  <a:moveTo>
                    <a:pt x="2672892" y="945007"/>
                  </a:moveTo>
                  <a:lnTo>
                    <a:pt x="2619171" y="927100"/>
                  </a:lnTo>
                  <a:lnTo>
                    <a:pt x="2619171" y="962914"/>
                  </a:lnTo>
                  <a:lnTo>
                    <a:pt x="2672892" y="945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27772" y="1434547"/>
              <a:ext cx="2552065" cy="842010"/>
            </a:xfrm>
            <a:custGeom>
              <a:avLst/>
              <a:gdLst/>
              <a:ahLst/>
              <a:cxnLst/>
              <a:rect l="l" t="t" r="r" b="b"/>
              <a:pathLst>
                <a:path w="2552065" h="842010">
                  <a:moveTo>
                    <a:pt x="211512" y="785444"/>
                  </a:moveTo>
                  <a:lnTo>
                    <a:pt x="211512" y="839069"/>
                  </a:lnTo>
                </a:path>
                <a:path w="2552065" h="842010">
                  <a:moveTo>
                    <a:pt x="391502" y="785444"/>
                  </a:moveTo>
                  <a:lnTo>
                    <a:pt x="391502" y="839069"/>
                  </a:lnTo>
                </a:path>
                <a:path w="2552065" h="842010">
                  <a:moveTo>
                    <a:pt x="571493" y="785444"/>
                  </a:moveTo>
                  <a:lnTo>
                    <a:pt x="571493" y="839069"/>
                  </a:lnTo>
                </a:path>
                <a:path w="2552065" h="842010">
                  <a:moveTo>
                    <a:pt x="751484" y="785444"/>
                  </a:moveTo>
                  <a:lnTo>
                    <a:pt x="751484" y="839069"/>
                  </a:lnTo>
                </a:path>
                <a:path w="2552065" h="842010">
                  <a:moveTo>
                    <a:pt x="931506" y="783005"/>
                  </a:moveTo>
                  <a:lnTo>
                    <a:pt x="931506" y="836631"/>
                  </a:lnTo>
                </a:path>
                <a:path w="2552065" h="842010">
                  <a:moveTo>
                    <a:pt x="1111497" y="783005"/>
                  </a:moveTo>
                  <a:lnTo>
                    <a:pt x="1111497" y="836631"/>
                  </a:lnTo>
                </a:path>
                <a:path w="2552065" h="842010">
                  <a:moveTo>
                    <a:pt x="1291488" y="785444"/>
                  </a:moveTo>
                  <a:lnTo>
                    <a:pt x="1291488" y="839069"/>
                  </a:lnTo>
                </a:path>
                <a:path w="2552065" h="842010">
                  <a:moveTo>
                    <a:pt x="1471510" y="785444"/>
                  </a:moveTo>
                  <a:lnTo>
                    <a:pt x="1471510" y="839069"/>
                  </a:lnTo>
                </a:path>
                <a:path w="2552065" h="842010">
                  <a:moveTo>
                    <a:pt x="1651501" y="787882"/>
                  </a:moveTo>
                  <a:lnTo>
                    <a:pt x="1651501" y="841508"/>
                  </a:lnTo>
                </a:path>
                <a:path w="2552065" h="842010">
                  <a:moveTo>
                    <a:pt x="1831492" y="787882"/>
                  </a:moveTo>
                  <a:lnTo>
                    <a:pt x="1831492" y="841508"/>
                  </a:lnTo>
                </a:path>
                <a:path w="2552065" h="842010">
                  <a:moveTo>
                    <a:pt x="2011483" y="785444"/>
                  </a:moveTo>
                  <a:lnTo>
                    <a:pt x="2011483" y="839069"/>
                  </a:lnTo>
                </a:path>
                <a:path w="2552065" h="842010">
                  <a:moveTo>
                    <a:pt x="2191505" y="785444"/>
                  </a:moveTo>
                  <a:lnTo>
                    <a:pt x="2191505" y="839069"/>
                  </a:lnTo>
                </a:path>
                <a:path w="2552065" h="842010">
                  <a:moveTo>
                    <a:pt x="2371496" y="787882"/>
                  </a:moveTo>
                  <a:lnTo>
                    <a:pt x="2371496" y="841508"/>
                  </a:lnTo>
                </a:path>
                <a:path w="2552065" h="842010">
                  <a:moveTo>
                    <a:pt x="2551487" y="787882"/>
                  </a:moveTo>
                  <a:lnTo>
                    <a:pt x="2551487" y="841508"/>
                  </a:lnTo>
                </a:path>
                <a:path w="2552065" h="842010">
                  <a:moveTo>
                    <a:pt x="76498" y="0"/>
                  </a:moveTo>
                  <a:lnTo>
                    <a:pt x="0" y="0"/>
                  </a:lnTo>
                </a:path>
                <a:path w="2552065" h="842010">
                  <a:moveTo>
                    <a:pt x="76498" y="360013"/>
                  </a:moveTo>
                  <a:lnTo>
                    <a:pt x="0" y="360013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9271" y="1434547"/>
              <a:ext cx="900430" cy="810260"/>
            </a:xfrm>
            <a:custGeom>
              <a:avLst/>
              <a:gdLst/>
              <a:ahLst/>
              <a:cxnLst/>
              <a:rect l="l" t="t" r="r" b="b"/>
              <a:pathLst>
                <a:path w="900430" h="810260">
                  <a:moveTo>
                    <a:pt x="0" y="0"/>
                  </a:moveTo>
                  <a:lnTo>
                    <a:pt x="539994" y="0"/>
                  </a:lnTo>
                  <a:lnTo>
                    <a:pt x="900007" y="810006"/>
                  </a:lnTo>
                </a:path>
              </a:pathLst>
            </a:custGeom>
            <a:ln w="990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99266" y="1434547"/>
              <a:ext cx="1800225" cy="810260"/>
            </a:xfrm>
            <a:custGeom>
              <a:avLst/>
              <a:gdLst/>
              <a:ahLst/>
              <a:cxnLst/>
              <a:rect l="l" t="t" r="r" b="b"/>
              <a:pathLst>
                <a:path w="1800225" h="810260">
                  <a:moveTo>
                    <a:pt x="0" y="810006"/>
                  </a:moveTo>
                  <a:lnTo>
                    <a:pt x="540004" y="0"/>
                  </a:lnTo>
                  <a:lnTo>
                    <a:pt x="1259998" y="0"/>
                  </a:lnTo>
                  <a:lnTo>
                    <a:pt x="1800002" y="810006"/>
                  </a:lnTo>
                </a:path>
              </a:pathLst>
            </a:custGeom>
            <a:ln w="9906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79274" y="1434547"/>
              <a:ext cx="1080135" cy="810260"/>
            </a:xfrm>
            <a:custGeom>
              <a:avLst/>
              <a:gdLst/>
              <a:ahLst/>
              <a:cxnLst/>
              <a:rect l="l" t="t" r="r" b="b"/>
              <a:pathLst>
                <a:path w="1080135" h="810260">
                  <a:moveTo>
                    <a:pt x="0" y="810006"/>
                  </a:moveTo>
                  <a:lnTo>
                    <a:pt x="540004" y="0"/>
                  </a:lnTo>
                  <a:lnTo>
                    <a:pt x="1080008" y="0"/>
                  </a:lnTo>
                </a:path>
              </a:pathLst>
            </a:custGeom>
            <a:ln w="990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99266" y="1434547"/>
              <a:ext cx="1980564" cy="828040"/>
            </a:xfrm>
            <a:custGeom>
              <a:avLst/>
              <a:gdLst/>
              <a:ahLst/>
              <a:cxnLst/>
              <a:rect l="l" t="t" r="r" b="b"/>
              <a:pathLst>
                <a:path w="1980564" h="828039">
                  <a:moveTo>
                    <a:pt x="1979993" y="0"/>
                  </a:moveTo>
                  <a:lnTo>
                    <a:pt x="1979993" y="787882"/>
                  </a:lnTo>
                </a:path>
                <a:path w="1980564" h="828039">
                  <a:moveTo>
                    <a:pt x="2603" y="5841"/>
                  </a:moveTo>
                  <a:lnTo>
                    <a:pt x="0" y="828008"/>
                  </a:lnTo>
                </a:path>
                <a:path w="1980564" h="828039">
                  <a:moveTo>
                    <a:pt x="540004" y="0"/>
                  </a:moveTo>
                  <a:lnTo>
                    <a:pt x="540004" y="810006"/>
                  </a:lnTo>
                </a:path>
                <a:path w="1980564" h="828039">
                  <a:moveTo>
                    <a:pt x="1262761" y="4159"/>
                  </a:moveTo>
                  <a:lnTo>
                    <a:pt x="1259998" y="810006"/>
                  </a:lnTo>
                </a:path>
              </a:pathLst>
            </a:custGeom>
            <a:ln w="9906">
              <a:solidFill>
                <a:srgbClr val="BEBEB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11262" y="2286295"/>
            <a:ext cx="9652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5" dirty="0">
                <a:latin typeface="Arial MT"/>
                <a:cs typeface="Arial MT"/>
              </a:rPr>
              <a:t>6.0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71269" y="2286295"/>
            <a:ext cx="9652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5" dirty="0">
                <a:latin typeface="Arial MT"/>
                <a:cs typeface="Arial MT"/>
              </a:rPr>
              <a:t>6.5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52460" y="2286295"/>
            <a:ext cx="5397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50" dirty="0">
                <a:latin typeface="Arial MT"/>
                <a:cs typeface="Arial MT"/>
              </a:rPr>
              <a:t>7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91264" y="2286295"/>
            <a:ext cx="9652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5" dirty="0">
                <a:latin typeface="Arial MT"/>
                <a:cs typeface="Arial MT"/>
              </a:rPr>
              <a:t>7.5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51277" y="2295297"/>
            <a:ext cx="9652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5" dirty="0">
                <a:latin typeface="Arial MT"/>
                <a:cs typeface="Arial MT"/>
              </a:rPr>
              <a:t>8.0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11259" y="2286295"/>
            <a:ext cx="9652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5" dirty="0">
                <a:latin typeface="Arial MT"/>
                <a:cs typeface="Arial MT"/>
              </a:rPr>
              <a:t>8.5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93751" y="2286295"/>
            <a:ext cx="9652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5" dirty="0">
                <a:latin typeface="Arial MT"/>
                <a:cs typeface="Arial MT"/>
              </a:rPr>
              <a:t>9.0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17124" y="2286295"/>
            <a:ext cx="12446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0" dirty="0">
                <a:latin typeface="Arial MT"/>
                <a:cs typeface="Arial MT"/>
              </a:rPr>
              <a:t>10.0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23600" y="1296308"/>
            <a:ext cx="12192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b="1" spc="-25" dirty="0">
                <a:solidFill>
                  <a:srgbClr val="FF0000"/>
                </a:solidFill>
                <a:latin typeface="Arial"/>
                <a:cs typeface="Arial"/>
              </a:rPr>
              <a:t>Avg</a:t>
            </a:r>
            <a:endParaRPr sz="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11272" y="1296308"/>
            <a:ext cx="15811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b="1" spc="-20" dirty="0">
                <a:solidFill>
                  <a:srgbClr val="2E15E2"/>
                </a:solidFill>
                <a:latin typeface="Arial"/>
                <a:cs typeface="Arial"/>
              </a:rPr>
              <a:t>Good</a:t>
            </a:r>
            <a:endParaRPr sz="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56025" y="1278306"/>
            <a:ext cx="24892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b="1" spc="-10" dirty="0">
                <a:solidFill>
                  <a:srgbClr val="00AF50"/>
                </a:solidFill>
                <a:latin typeface="Arial"/>
                <a:cs typeface="Arial"/>
              </a:rPr>
              <a:t>Excellent</a:t>
            </a:r>
            <a:endParaRPr sz="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98762" y="1746301"/>
            <a:ext cx="9652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5" dirty="0">
                <a:latin typeface="Arial MT"/>
                <a:cs typeface="Arial MT"/>
              </a:rPr>
              <a:t>0.5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8762" y="1395305"/>
            <a:ext cx="9652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5" dirty="0">
                <a:latin typeface="Arial MT"/>
                <a:cs typeface="Arial MT"/>
              </a:rPr>
              <a:t>1.0</a:t>
            </a:r>
            <a:endParaRPr sz="400">
              <a:latin typeface="Arial MT"/>
              <a:cs typeface="Arial MT"/>
            </a:endParaRP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2622029"/>
            <a:ext cx="76809" cy="76809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402932" y="2550120"/>
            <a:ext cx="363664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Find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”Good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Student”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100" dirty="0">
                <a:latin typeface="Arial MT"/>
                <a:cs typeface="Arial MT"/>
              </a:rPr>
              <a:t>Hint: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portion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”Good”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calculate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it.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2904058"/>
            <a:ext cx="76809" cy="76809"/>
          </a:xfrm>
          <a:prstGeom prst="rect">
            <a:avLst/>
          </a:prstGeom>
        </p:spPr>
      </p:pic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47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Exercise</a:t>
            </a:r>
            <a:r>
              <a:rPr spc="75" dirty="0"/>
              <a:t> </a:t>
            </a:r>
            <a:r>
              <a:rPr spc="-50" dirty="0"/>
              <a:t>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21092" y="633266"/>
            <a:ext cx="2035175" cy="981710"/>
            <a:chOff x="1321092" y="633266"/>
            <a:chExt cx="2035175" cy="981710"/>
          </a:xfrm>
        </p:grpSpPr>
        <p:sp>
          <p:nvSpPr>
            <p:cNvPr id="4" name="object 4"/>
            <p:cNvSpPr/>
            <p:nvPr/>
          </p:nvSpPr>
          <p:spPr>
            <a:xfrm>
              <a:off x="1371410" y="1283283"/>
              <a:ext cx="1771650" cy="308610"/>
            </a:xfrm>
            <a:custGeom>
              <a:avLst/>
              <a:gdLst/>
              <a:ahLst/>
              <a:cxnLst/>
              <a:rect l="l" t="t" r="r" b="b"/>
              <a:pathLst>
                <a:path w="1771650" h="308609">
                  <a:moveTo>
                    <a:pt x="1460376" y="292751"/>
                  </a:moveTo>
                  <a:lnTo>
                    <a:pt x="623372" y="292751"/>
                  </a:lnTo>
                  <a:lnTo>
                    <a:pt x="862725" y="296120"/>
                  </a:lnTo>
                  <a:lnTo>
                    <a:pt x="946871" y="296120"/>
                  </a:lnTo>
                  <a:lnTo>
                    <a:pt x="977171" y="296499"/>
                  </a:lnTo>
                  <a:lnTo>
                    <a:pt x="1007585" y="297466"/>
                  </a:lnTo>
                  <a:lnTo>
                    <a:pt x="1056997" y="300521"/>
                  </a:lnTo>
                  <a:lnTo>
                    <a:pt x="1056791" y="300521"/>
                  </a:lnTo>
                  <a:lnTo>
                    <a:pt x="1104414" y="304202"/>
                  </a:lnTo>
                  <a:lnTo>
                    <a:pt x="1153398" y="307305"/>
                  </a:lnTo>
                  <a:lnTo>
                    <a:pt x="1203387" y="308372"/>
                  </a:lnTo>
                  <a:lnTo>
                    <a:pt x="1238263" y="307305"/>
                  </a:lnTo>
                  <a:lnTo>
                    <a:pt x="1239979" y="307305"/>
                  </a:lnTo>
                  <a:lnTo>
                    <a:pt x="1279587" y="304755"/>
                  </a:lnTo>
                  <a:lnTo>
                    <a:pt x="1351787" y="298555"/>
                  </a:lnTo>
                  <a:lnTo>
                    <a:pt x="1397092" y="295127"/>
                  </a:lnTo>
                  <a:lnTo>
                    <a:pt x="1437130" y="293186"/>
                  </a:lnTo>
                  <a:lnTo>
                    <a:pt x="1430154" y="293186"/>
                  </a:lnTo>
                  <a:lnTo>
                    <a:pt x="1460376" y="292751"/>
                  </a:lnTo>
                  <a:close/>
                </a:path>
                <a:path w="1771650" h="308609">
                  <a:moveTo>
                    <a:pt x="190289" y="6904"/>
                  </a:moveTo>
                  <a:lnTo>
                    <a:pt x="190134" y="7043"/>
                  </a:lnTo>
                  <a:lnTo>
                    <a:pt x="160837" y="47642"/>
                  </a:lnTo>
                  <a:lnTo>
                    <a:pt x="131691" y="93631"/>
                  </a:lnTo>
                  <a:lnTo>
                    <a:pt x="102035" y="141157"/>
                  </a:lnTo>
                  <a:lnTo>
                    <a:pt x="71100" y="186518"/>
                  </a:lnTo>
                  <a:lnTo>
                    <a:pt x="38114" y="226012"/>
                  </a:lnTo>
                  <a:lnTo>
                    <a:pt x="27090" y="236900"/>
                  </a:lnTo>
                  <a:lnTo>
                    <a:pt x="16729" y="246818"/>
                  </a:lnTo>
                  <a:lnTo>
                    <a:pt x="7986" y="255790"/>
                  </a:lnTo>
                  <a:lnTo>
                    <a:pt x="1818" y="263839"/>
                  </a:lnTo>
                  <a:lnTo>
                    <a:pt x="0" y="278510"/>
                  </a:lnTo>
                  <a:lnTo>
                    <a:pt x="13275" y="289289"/>
                  </a:lnTo>
                  <a:lnTo>
                    <a:pt x="39491" y="296682"/>
                  </a:lnTo>
                  <a:lnTo>
                    <a:pt x="76492" y="301192"/>
                  </a:lnTo>
                  <a:lnTo>
                    <a:pt x="122126" y="303327"/>
                  </a:lnTo>
                  <a:lnTo>
                    <a:pt x="174239" y="303590"/>
                  </a:lnTo>
                  <a:lnTo>
                    <a:pt x="230676" y="302486"/>
                  </a:lnTo>
                  <a:lnTo>
                    <a:pt x="401994" y="296120"/>
                  </a:lnTo>
                  <a:lnTo>
                    <a:pt x="401305" y="296120"/>
                  </a:lnTo>
                  <a:lnTo>
                    <a:pt x="466038" y="294185"/>
                  </a:lnTo>
                  <a:lnTo>
                    <a:pt x="518760" y="293186"/>
                  </a:lnTo>
                  <a:lnTo>
                    <a:pt x="513914" y="293186"/>
                  </a:lnTo>
                  <a:lnTo>
                    <a:pt x="1460376" y="292751"/>
                  </a:lnTo>
                  <a:lnTo>
                    <a:pt x="1483982" y="292412"/>
                  </a:lnTo>
                  <a:lnTo>
                    <a:pt x="1766761" y="292412"/>
                  </a:lnTo>
                  <a:lnTo>
                    <a:pt x="1771490" y="288474"/>
                  </a:lnTo>
                  <a:lnTo>
                    <a:pt x="1755841" y="246992"/>
                  </a:lnTo>
                  <a:lnTo>
                    <a:pt x="1718076" y="185654"/>
                  </a:lnTo>
                  <a:lnTo>
                    <a:pt x="1684054" y="130929"/>
                  </a:lnTo>
                  <a:lnTo>
                    <a:pt x="1651063" y="75242"/>
                  </a:lnTo>
                  <a:lnTo>
                    <a:pt x="1628266" y="31115"/>
                  </a:lnTo>
                  <a:lnTo>
                    <a:pt x="1623665" y="16712"/>
                  </a:lnTo>
                  <a:lnTo>
                    <a:pt x="233369" y="16712"/>
                  </a:lnTo>
                  <a:lnTo>
                    <a:pt x="214045" y="14526"/>
                  </a:lnTo>
                  <a:lnTo>
                    <a:pt x="190289" y="6904"/>
                  </a:lnTo>
                  <a:close/>
                </a:path>
                <a:path w="1771650" h="308609">
                  <a:moveTo>
                    <a:pt x="1766761" y="292412"/>
                  </a:moveTo>
                  <a:lnTo>
                    <a:pt x="1483982" y="292412"/>
                  </a:lnTo>
                  <a:lnTo>
                    <a:pt x="1532049" y="293339"/>
                  </a:lnTo>
                  <a:lnTo>
                    <a:pt x="1591521" y="296120"/>
                  </a:lnTo>
                  <a:lnTo>
                    <a:pt x="1590351" y="296120"/>
                  </a:lnTo>
                  <a:lnTo>
                    <a:pt x="1692944" y="302942"/>
                  </a:lnTo>
                  <a:lnTo>
                    <a:pt x="1732011" y="303590"/>
                  </a:lnTo>
                  <a:lnTo>
                    <a:pt x="1729621" y="303590"/>
                  </a:lnTo>
                  <a:lnTo>
                    <a:pt x="1758147" y="299584"/>
                  </a:lnTo>
                  <a:lnTo>
                    <a:pt x="1766761" y="292412"/>
                  </a:lnTo>
                  <a:close/>
                </a:path>
                <a:path w="1771650" h="308609">
                  <a:moveTo>
                    <a:pt x="624929" y="6604"/>
                  </a:moveTo>
                  <a:lnTo>
                    <a:pt x="315251" y="6604"/>
                  </a:lnTo>
                  <a:lnTo>
                    <a:pt x="265587" y="12700"/>
                  </a:lnTo>
                  <a:lnTo>
                    <a:pt x="249966" y="15440"/>
                  </a:lnTo>
                  <a:lnTo>
                    <a:pt x="233369" y="16712"/>
                  </a:lnTo>
                  <a:lnTo>
                    <a:pt x="1623665" y="16712"/>
                  </a:lnTo>
                  <a:lnTo>
                    <a:pt x="1622014" y="11544"/>
                  </a:lnTo>
                  <a:lnTo>
                    <a:pt x="1622329" y="7669"/>
                  </a:lnTo>
                  <a:lnTo>
                    <a:pt x="1317978" y="7669"/>
                  </a:lnTo>
                  <a:lnTo>
                    <a:pt x="657821" y="6904"/>
                  </a:lnTo>
                  <a:lnTo>
                    <a:pt x="624929" y="6604"/>
                  </a:lnTo>
                  <a:close/>
                </a:path>
                <a:path w="1771650" h="308609">
                  <a:moveTo>
                    <a:pt x="1622739" y="2616"/>
                  </a:moveTo>
                  <a:lnTo>
                    <a:pt x="1620419" y="3271"/>
                  </a:lnTo>
                  <a:lnTo>
                    <a:pt x="1597088" y="4997"/>
                  </a:lnTo>
                  <a:lnTo>
                    <a:pt x="1549755" y="6604"/>
                  </a:lnTo>
                  <a:lnTo>
                    <a:pt x="1539057" y="6604"/>
                  </a:lnTo>
                  <a:lnTo>
                    <a:pt x="1436825" y="7669"/>
                  </a:lnTo>
                  <a:lnTo>
                    <a:pt x="1622329" y="7669"/>
                  </a:lnTo>
                  <a:lnTo>
                    <a:pt x="1622415" y="6604"/>
                  </a:lnTo>
                  <a:lnTo>
                    <a:pt x="1622495" y="5619"/>
                  </a:lnTo>
                  <a:lnTo>
                    <a:pt x="1622583" y="4540"/>
                  </a:lnTo>
                  <a:lnTo>
                    <a:pt x="1622686" y="3271"/>
                  </a:lnTo>
                  <a:lnTo>
                    <a:pt x="1622739" y="2616"/>
                  </a:lnTo>
                  <a:close/>
                </a:path>
                <a:path w="1771650" h="308609">
                  <a:moveTo>
                    <a:pt x="1062608" y="6604"/>
                  </a:moveTo>
                  <a:lnTo>
                    <a:pt x="859666" y="6604"/>
                  </a:lnTo>
                  <a:lnTo>
                    <a:pt x="773997" y="6904"/>
                  </a:lnTo>
                  <a:lnTo>
                    <a:pt x="1139921" y="6904"/>
                  </a:lnTo>
                  <a:lnTo>
                    <a:pt x="1062608" y="6604"/>
                  </a:lnTo>
                  <a:close/>
                </a:path>
                <a:path w="1771650" h="308609">
                  <a:moveTo>
                    <a:pt x="428956" y="3632"/>
                  </a:moveTo>
                  <a:lnTo>
                    <a:pt x="372672" y="3798"/>
                  </a:lnTo>
                  <a:lnTo>
                    <a:pt x="312184" y="6604"/>
                  </a:lnTo>
                  <a:lnTo>
                    <a:pt x="615553" y="6604"/>
                  </a:lnTo>
                  <a:lnTo>
                    <a:pt x="428956" y="3632"/>
                  </a:lnTo>
                  <a:close/>
                </a:path>
                <a:path w="1771650" h="308609">
                  <a:moveTo>
                    <a:pt x="1626323" y="0"/>
                  </a:moveTo>
                  <a:lnTo>
                    <a:pt x="1622761" y="2346"/>
                  </a:lnTo>
                  <a:lnTo>
                    <a:pt x="1622739" y="2616"/>
                  </a:lnTo>
                  <a:lnTo>
                    <a:pt x="1628520" y="984"/>
                  </a:lnTo>
                  <a:lnTo>
                    <a:pt x="162632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7671" y="682510"/>
              <a:ext cx="1948814" cy="895985"/>
            </a:xfrm>
            <a:custGeom>
              <a:avLst/>
              <a:gdLst/>
              <a:ahLst/>
              <a:cxnLst/>
              <a:rect l="l" t="t" r="r" b="b"/>
              <a:pathLst>
                <a:path w="1948814" h="895985">
                  <a:moveTo>
                    <a:pt x="0" y="0"/>
                  </a:moveTo>
                  <a:lnTo>
                    <a:pt x="0" y="895762"/>
                  </a:lnTo>
                  <a:lnTo>
                    <a:pt x="1948741" y="895762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9761" y="633272"/>
              <a:ext cx="2016125" cy="963294"/>
            </a:xfrm>
            <a:custGeom>
              <a:avLst/>
              <a:gdLst/>
              <a:ahLst/>
              <a:cxnLst/>
              <a:rect l="l" t="t" r="r" b="b"/>
              <a:pathLst>
                <a:path w="2016125" h="963294">
                  <a:moveTo>
                    <a:pt x="35814" y="53721"/>
                  </a:moveTo>
                  <a:lnTo>
                    <a:pt x="17907" y="0"/>
                  </a:lnTo>
                  <a:lnTo>
                    <a:pt x="0" y="53721"/>
                  </a:lnTo>
                  <a:lnTo>
                    <a:pt x="35814" y="53721"/>
                  </a:lnTo>
                  <a:close/>
                </a:path>
                <a:path w="2016125" h="963294">
                  <a:moveTo>
                    <a:pt x="2015896" y="945007"/>
                  </a:moveTo>
                  <a:lnTo>
                    <a:pt x="1962175" y="927100"/>
                  </a:lnTo>
                  <a:lnTo>
                    <a:pt x="1962175" y="962914"/>
                  </a:lnTo>
                  <a:lnTo>
                    <a:pt x="2015896" y="945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26172" y="750265"/>
              <a:ext cx="1831975" cy="859790"/>
            </a:xfrm>
            <a:custGeom>
              <a:avLst/>
              <a:gdLst/>
              <a:ahLst/>
              <a:cxnLst/>
              <a:rect l="l" t="t" r="r" b="b"/>
              <a:pathLst>
                <a:path w="1831975" h="859790">
                  <a:moveTo>
                    <a:pt x="211512" y="803446"/>
                  </a:moveTo>
                  <a:lnTo>
                    <a:pt x="211512" y="857072"/>
                  </a:lnTo>
                </a:path>
                <a:path w="1831975" h="859790">
                  <a:moveTo>
                    <a:pt x="391502" y="803446"/>
                  </a:moveTo>
                  <a:lnTo>
                    <a:pt x="391502" y="857072"/>
                  </a:lnTo>
                </a:path>
                <a:path w="1831975" h="859790">
                  <a:moveTo>
                    <a:pt x="571493" y="803446"/>
                  </a:moveTo>
                  <a:lnTo>
                    <a:pt x="571493" y="857072"/>
                  </a:lnTo>
                </a:path>
                <a:path w="1831975" h="859790">
                  <a:moveTo>
                    <a:pt x="751484" y="803446"/>
                  </a:moveTo>
                  <a:lnTo>
                    <a:pt x="751484" y="857072"/>
                  </a:lnTo>
                </a:path>
                <a:path w="1831975" h="859790">
                  <a:moveTo>
                    <a:pt x="931506" y="801008"/>
                  </a:moveTo>
                  <a:lnTo>
                    <a:pt x="931506" y="854633"/>
                  </a:lnTo>
                </a:path>
                <a:path w="1831975" h="859790">
                  <a:moveTo>
                    <a:pt x="1111497" y="801008"/>
                  </a:moveTo>
                  <a:lnTo>
                    <a:pt x="1111497" y="854633"/>
                  </a:lnTo>
                </a:path>
                <a:path w="1831975" h="859790">
                  <a:moveTo>
                    <a:pt x="1291488" y="803446"/>
                  </a:moveTo>
                  <a:lnTo>
                    <a:pt x="1291488" y="857072"/>
                  </a:lnTo>
                </a:path>
                <a:path w="1831975" h="859790">
                  <a:moveTo>
                    <a:pt x="1471510" y="803446"/>
                  </a:moveTo>
                  <a:lnTo>
                    <a:pt x="1471510" y="857072"/>
                  </a:lnTo>
                </a:path>
                <a:path w="1831975" h="859790">
                  <a:moveTo>
                    <a:pt x="1651501" y="805884"/>
                  </a:moveTo>
                  <a:lnTo>
                    <a:pt x="1651501" y="859510"/>
                  </a:lnTo>
                </a:path>
                <a:path w="1831975" h="859790">
                  <a:moveTo>
                    <a:pt x="1831492" y="805884"/>
                  </a:moveTo>
                  <a:lnTo>
                    <a:pt x="1831492" y="859510"/>
                  </a:lnTo>
                </a:path>
                <a:path w="1831975" h="859790">
                  <a:moveTo>
                    <a:pt x="76498" y="0"/>
                  </a:moveTo>
                  <a:lnTo>
                    <a:pt x="0" y="0"/>
                  </a:lnTo>
                </a:path>
                <a:path w="1831975" h="859790">
                  <a:moveTo>
                    <a:pt x="76498" y="378015"/>
                  </a:moveTo>
                  <a:lnTo>
                    <a:pt x="0" y="378015"/>
                  </a:lnTo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66672" y="750265"/>
              <a:ext cx="1066800" cy="828040"/>
            </a:xfrm>
            <a:custGeom>
              <a:avLst/>
              <a:gdLst/>
              <a:ahLst/>
              <a:cxnLst/>
              <a:rect l="l" t="t" r="r" b="b"/>
              <a:pathLst>
                <a:path w="1066800" h="828040">
                  <a:moveTo>
                    <a:pt x="0" y="828008"/>
                  </a:moveTo>
                  <a:lnTo>
                    <a:pt x="530993" y="0"/>
                  </a:lnTo>
                  <a:lnTo>
                    <a:pt x="1066488" y="828008"/>
                  </a:lnTo>
                </a:path>
              </a:pathLst>
            </a:custGeom>
            <a:ln w="9906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7675" y="750265"/>
              <a:ext cx="1440180" cy="837565"/>
            </a:xfrm>
            <a:custGeom>
              <a:avLst/>
              <a:gdLst/>
              <a:ahLst/>
              <a:cxnLst/>
              <a:rect l="l" t="t" r="r" b="b"/>
              <a:pathLst>
                <a:path w="1440180" h="837565">
                  <a:moveTo>
                    <a:pt x="0" y="837009"/>
                  </a:moveTo>
                  <a:lnTo>
                    <a:pt x="945007" y="0"/>
                  </a:lnTo>
                  <a:lnTo>
                    <a:pt x="1439989" y="832510"/>
                  </a:lnTo>
                </a:path>
              </a:pathLst>
            </a:custGeom>
            <a:ln w="990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57671" y="750265"/>
              <a:ext cx="1980564" cy="0"/>
            </a:xfrm>
            <a:custGeom>
              <a:avLst/>
              <a:gdLst/>
              <a:ahLst/>
              <a:cxnLst/>
              <a:rect l="l" t="t" r="r" b="b"/>
              <a:pathLst>
                <a:path w="1980564">
                  <a:moveTo>
                    <a:pt x="0" y="0"/>
                  </a:moveTo>
                  <a:lnTo>
                    <a:pt x="1979983" y="0"/>
                  </a:lnTo>
                </a:path>
              </a:pathLst>
            </a:custGeom>
            <a:ln w="990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57671" y="1289412"/>
              <a:ext cx="1625600" cy="1270"/>
            </a:xfrm>
            <a:custGeom>
              <a:avLst/>
              <a:gdLst/>
              <a:ahLst/>
              <a:cxnLst/>
              <a:rect l="l" t="t" r="r" b="b"/>
              <a:pathLst>
                <a:path w="1625600" h="1269">
                  <a:moveTo>
                    <a:pt x="0" y="857"/>
                  </a:moveTo>
                  <a:lnTo>
                    <a:pt x="1625558" y="0"/>
                  </a:lnTo>
                </a:path>
              </a:pathLst>
            </a:custGeom>
            <a:ln w="9906">
              <a:solidFill>
                <a:srgbClr val="BEBEB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30845" y="1620015"/>
            <a:ext cx="5397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50" dirty="0">
                <a:latin typeface="Arial MT"/>
                <a:cs typeface="Arial MT"/>
              </a:rPr>
              <a:t>5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90846" y="1620015"/>
            <a:ext cx="5397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50" dirty="0">
                <a:latin typeface="Arial MT"/>
                <a:cs typeface="Arial MT"/>
              </a:rPr>
              <a:t>6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50859" y="1620015"/>
            <a:ext cx="5397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50" dirty="0">
                <a:latin typeface="Arial MT"/>
                <a:cs typeface="Arial MT"/>
              </a:rPr>
              <a:t>7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10841" y="1620015"/>
            <a:ext cx="5397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50" dirty="0">
                <a:latin typeface="Arial MT"/>
                <a:cs typeface="Arial MT"/>
              </a:rPr>
              <a:t>8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70854" y="1629017"/>
            <a:ext cx="5397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50" dirty="0">
                <a:latin typeface="Arial MT"/>
                <a:cs typeface="Arial MT"/>
              </a:rPr>
              <a:t>9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16707" y="1620015"/>
            <a:ext cx="8191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5" dirty="0">
                <a:latin typeface="Arial MT"/>
                <a:cs typeface="Arial MT"/>
              </a:rPr>
              <a:t>10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97162" y="729024"/>
            <a:ext cx="96520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5" dirty="0">
                <a:latin typeface="Arial MT"/>
                <a:cs typeface="Arial MT"/>
              </a:rPr>
              <a:t>1.0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32526" y="578067"/>
            <a:ext cx="28638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050" spc="-15" baseline="15873" dirty="0">
                <a:latin typeface="Symbol"/>
                <a:cs typeface="Symbol"/>
              </a:rPr>
              <a:t></a:t>
            </a:r>
            <a:r>
              <a:rPr sz="400" i="1" spc="-10" dirty="0">
                <a:latin typeface="Times New Roman"/>
                <a:cs typeface="Times New Roman"/>
              </a:rPr>
              <a:t>narrow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70111" y="587155"/>
            <a:ext cx="220979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975" spc="-15" baseline="12820" dirty="0">
                <a:latin typeface="Symbol"/>
                <a:cs typeface="Symbol"/>
              </a:rPr>
              <a:t></a:t>
            </a:r>
            <a:r>
              <a:rPr sz="350" i="1" spc="-10" dirty="0">
                <a:latin typeface="Times New Roman"/>
                <a:cs typeface="Times New Roman"/>
              </a:rPr>
              <a:t>wide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99767" y="705275"/>
            <a:ext cx="845819" cy="108585"/>
          </a:xfrm>
          <a:custGeom>
            <a:avLst/>
            <a:gdLst/>
            <a:ahLst/>
            <a:cxnLst/>
            <a:rect l="l" t="t" r="r" b="b"/>
            <a:pathLst>
              <a:path w="845819" h="108584">
                <a:moveTo>
                  <a:pt x="17907" y="0"/>
                </a:moveTo>
                <a:lnTo>
                  <a:pt x="17907" y="90011"/>
                </a:lnTo>
              </a:path>
              <a:path w="845819" h="108584">
                <a:moveTo>
                  <a:pt x="0" y="72104"/>
                </a:moveTo>
                <a:lnTo>
                  <a:pt x="17907" y="90011"/>
                </a:lnTo>
                <a:lnTo>
                  <a:pt x="35814" y="72104"/>
                </a:lnTo>
              </a:path>
              <a:path w="845819" h="108584">
                <a:moveTo>
                  <a:pt x="827913" y="0"/>
                </a:moveTo>
                <a:lnTo>
                  <a:pt x="827913" y="108013"/>
                </a:lnTo>
              </a:path>
              <a:path w="845819" h="108584">
                <a:moveTo>
                  <a:pt x="810006" y="90106"/>
                </a:moveTo>
                <a:lnTo>
                  <a:pt x="827913" y="108013"/>
                </a:lnTo>
                <a:lnTo>
                  <a:pt x="845819" y="90106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97162" y="1080021"/>
            <a:ext cx="147320" cy="271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spc="-25" dirty="0">
                <a:latin typeface="Arial MT"/>
                <a:cs typeface="Arial MT"/>
              </a:rPr>
              <a:t>0.5</a:t>
            </a:r>
            <a:endParaRPr sz="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400">
              <a:latin typeface="Arial MT"/>
              <a:cs typeface="Arial MT"/>
            </a:endParaRPr>
          </a:p>
          <a:p>
            <a:pPr marL="72390">
              <a:lnSpc>
                <a:spcPct val="100000"/>
              </a:lnSpc>
              <a:spcBef>
                <a:spcPts val="5"/>
              </a:spcBef>
            </a:pPr>
            <a:r>
              <a:rPr sz="350" spc="-25" dirty="0">
                <a:latin typeface="Arial MT"/>
                <a:cs typeface="Arial MT"/>
              </a:rPr>
              <a:t>0.4</a:t>
            </a:r>
            <a:endParaRPr sz="350">
              <a:latin typeface="Arial MT"/>
              <a:cs typeface="Arial M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107565"/>
            <a:ext cx="76809" cy="7680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02932" y="2035669"/>
            <a:ext cx="4025265" cy="1100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193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width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road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narrow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wide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fuzzy </a:t>
            </a:r>
            <a:r>
              <a:rPr sz="1100" dirty="0">
                <a:latin typeface="Arial MT"/>
                <a:cs typeface="Arial MT"/>
              </a:rPr>
              <a:t>sets,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whose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functions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plotted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shown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above.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  <a:spcBef>
                <a:spcPts val="865"/>
              </a:spcBef>
            </a:pPr>
            <a:r>
              <a:rPr sz="1100" dirty="0">
                <a:latin typeface="Arial MT"/>
                <a:cs typeface="Arial MT"/>
              </a:rPr>
              <a:t>If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road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degree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0.4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what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will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width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crisp)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measure.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100" dirty="0">
                <a:latin typeface="Arial MT"/>
                <a:cs typeface="Arial MT"/>
              </a:rPr>
              <a:t>Hint: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shadded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region.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2561679"/>
            <a:ext cx="76809" cy="7680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3015780"/>
            <a:ext cx="76809" cy="76809"/>
          </a:xfrm>
          <a:prstGeom prst="rect">
            <a:avLst/>
          </a:prstGeom>
        </p:spPr>
      </p:pic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4283683" y="3331252"/>
            <a:ext cx="25781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53</a:t>
            </a:r>
            <a:r>
              <a:rPr sz="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 MT"/>
                <a:cs typeface="Arial MT"/>
              </a:rPr>
              <a:t>55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Exercise</a:t>
            </a:r>
            <a:r>
              <a:rPr spc="75" dirty="0"/>
              <a:t> </a:t>
            </a:r>
            <a:r>
              <a:rPr spc="-50" dirty="0"/>
              <a:t>5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480491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408595"/>
            <a:ext cx="3957320" cy="9467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faulty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measure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circuit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fuzzily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three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fuzzy </a:t>
            </a:r>
            <a:r>
              <a:rPr sz="1100" dirty="0">
                <a:latin typeface="Arial MT"/>
                <a:cs typeface="Arial MT"/>
              </a:rPr>
              <a:t>sets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namely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Faulty(F),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Fault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tolerant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(FT)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Robust(R)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defined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three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functions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number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faults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occur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as </a:t>
            </a:r>
            <a:r>
              <a:rPr sz="1100" spc="-10" dirty="0">
                <a:latin typeface="Arial MT"/>
                <a:cs typeface="Arial MT"/>
              </a:rPr>
              <a:t>universe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discourses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shown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below.</a:t>
            </a:r>
            <a:endParaRPr sz="1100">
              <a:latin typeface="Arial MT"/>
              <a:cs typeface="Arial MT"/>
            </a:endParaRPr>
          </a:p>
          <a:p>
            <a:pPr marL="298450">
              <a:lnSpc>
                <a:spcPct val="100000"/>
              </a:lnSpc>
              <a:spcBef>
                <a:spcPts val="1040"/>
              </a:spcBef>
              <a:tabLst>
                <a:tab pos="1447800" algn="l"/>
                <a:tab pos="2597150" algn="l"/>
              </a:tabLst>
            </a:pPr>
            <a:r>
              <a:rPr sz="700" spc="-30" dirty="0">
                <a:latin typeface="Symbol"/>
                <a:cs typeface="Symbol"/>
              </a:rPr>
              <a:t></a:t>
            </a:r>
            <a:r>
              <a:rPr sz="700" spc="-105" dirty="0">
                <a:latin typeface="Times New Roman"/>
                <a:cs typeface="Times New Roman"/>
              </a:rPr>
              <a:t> </a:t>
            </a:r>
            <a:r>
              <a:rPr sz="650" spc="-25" dirty="0">
                <a:latin typeface="Times New Roman"/>
                <a:cs typeface="Times New Roman"/>
              </a:rPr>
              <a:t>(</a:t>
            </a:r>
            <a:r>
              <a:rPr sz="650" i="1" spc="-25" dirty="0">
                <a:latin typeface="Times New Roman"/>
                <a:cs typeface="Times New Roman"/>
              </a:rPr>
              <a:t>x</a:t>
            </a:r>
            <a:r>
              <a:rPr sz="650" spc="-25" dirty="0">
                <a:latin typeface="Times New Roman"/>
                <a:cs typeface="Times New Roman"/>
              </a:rPr>
              <a:t>)</a:t>
            </a:r>
            <a:r>
              <a:rPr sz="650" dirty="0">
                <a:latin typeface="Times New Roman"/>
                <a:cs typeface="Times New Roman"/>
              </a:rPr>
              <a:t>	</a:t>
            </a:r>
            <a:r>
              <a:rPr sz="700" spc="-30" dirty="0">
                <a:latin typeface="Symbol"/>
                <a:cs typeface="Symbol"/>
              </a:rPr>
              <a:t></a:t>
            </a:r>
            <a:r>
              <a:rPr sz="700" spc="-105" dirty="0">
                <a:latin typeface="Times New Roman"/>
                <a:cs typeface="Times New Roman"/>
              </a:rPr>
              <a:t> </a:t>
            </a:r>
            <a:r>
              <a:rPr sz="650" spc="-25" dirty="0">
                <a:latin typeface="Times New Roman"/>
                <a:cs typeface="Times New Roman"/>
              </a:rPr>
              <a:t>(</a:t>
            </a:r>
            <a:r>
              <a:rPr sz="650" i="1" spc="-25" dirty="0">
                <a:latin typeface="Times New Roman"/>
                <a:cs typeface="Times New Roman"/>
              </a:rPr>
              <a:t>x</a:t>
            </a:r>
            <a:r>
              <a:rPr sz="650" spc="-25" dirty="0">
                <a:latin typeface="Times New Roman"/>
                <a:cs typeface="Times New Roman"/>
              </a:rPr>
              <a:t>)</a:t>
            </a:r>
            <a:r>
              <a:rPr sz="650" dirty="0">
                <a:latin typeface="Times New Roman"/>
                <a:cs typeface="Times New Roman"/>
              </a:rPr>
              <a:t>	</a:t>
            </a:r>
            <a:r>
              <a:rPr sz="700" spc="-30" dirty="0">
                <a:latin typeface="Symbol"/>
                <a:cs typeface="Symbol"/>
              </a:rPr>
              <a:t></a:t>
            </a:r>
            <a:r>
              <a:rPr sz="700" spc="-105" dirty="0">
                <a:latin typeface="Times New Roman"/>
                <a:cs typeface="Times New Roman"/>
              </a:rPr>
              <a:t> </a:t>
            </a:r>
            <a:r>
              <a:rPr sz="650" spc="-25" dirty="0">
                <a:latin typeface="Times New Roman"/>
                <a:cs typeface="Times New Roman"/>
              </a:rPr>
              <a:t>(</a:t>
            </a:r>
            <a:r>
              <a:rPr sz="650" i="1" spc="-25" dirty="0">
                <a:latin typeface="Times New Roman"/>
                <a:cs typeface="Times New Roman"/>
              </a:rPr>
              <a:t>x</a:t>
            </a:r>
            <a:r>
              <a:rPr sz="650" spc="-25" dirty="0">
                <a:latin typeface="Times New Roman"/>
                <a:cs typeface="Times New Roman"/>
              </a:rPr>
              <a:t>)</a:t>
            </a:r>
            <a:r>
              <a:rPr sz="650" spc="500" dirty="0">
                <a:latin typeface="Times New Roman"/>
                <a:cs typeface="Times New Roman"/>
              </a:rPr>
              <a:t> </a:t>
            </a:r>
            <a:endParaRPr sz="6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5585" y="1369695"/>
            <a:ext cx="1029969" cy="654685"/>
            <a:chOff x="765585" y="1369695"/>
            <a:chExt cx="1029969" cy="654685"/>
          </a:xfrm>
        </p:grpSpPr>
        <p:sp>
          <p:nvSpPr>
            <p:cNvPr id="6" name="object 6"/>
            <p:cNvSpPr/>
            <p:nvPr/>
          </p:nvSpPr>
          <p:spPr>
            <a:xfrm>
              <a:off x="795720" y="1399274"/>
              <a:ext cx="970280" cy="602615"/>
            </a:xfrm>
            <a:custGeom>
              <a:avLst/>
              <a:gdLst/>
              <a:ahLst/>
              <a:cxnLst/>
              <a:rect l="l" t="t" r="r" b="b"/>
              <a:pathLst>
                <a:path w="970280" h="602614">
                  <a:moveTo>
                    <a:pt x="0" y="0"/>
                  </a:moveTo>
                  <a:lnTo>
                    <a:pt x="0" y="602559"/>
                  </a:lnTo>
                  <a:lnTo>
                    <a:pt x="970063" y="602559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4987" y="1369707"/>
              <a:ext cx="1010919" cy="643255"/>
            </a:xfrm>
            <a:custGeom>
              <a:avLst/>
              <a:gdLst/>
              <a:ahLst/>
              <a:cxnLst/>
              <a:rect l="l" t="t" r="r" b="b"/>
              <a:pathLst>
                <a:path w="1010919" h="643255">
                  <a:moveTo>
                    <a:pt x="21463" y="32194"/>
                  </a:moveTo>
                  <a:lnTo>
                    <a:pt x="10731" y="0"/>
                  </a:lnTo>
                  <a:lnTo>
                    <a:pt x="0" y="32194"/>
                  </a:lnTo>
                  <a:lnTo>
                    <a:pt x="21463" y="32194"/>
                  </a:lnTo>
                  <a:close/>
                </a:path>
                <a:path w="1010919" h="643255">
                  <a:moveTo>
                    <a:pt x="1010373" y="632129"/>
                  </a:moveTo>
                  <a:lnTo>
                    <a:pt x="978179" y="621398"/>
                  </a:lnTo>
                  <a:lnTo>
                    <a:pt x="978179" y="642861"/>
                  </a:lnTo>
                  <a:lnTo>
                    <a:pt x="1010373" y="6321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9220" y="1987175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9526" y="1987175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59831" y="1987175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49875" y="1987175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40180" y="1985605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30486" y="1985605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20791" y="1987175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10835" y="1987175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01140" y="1988484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91446" y="1988484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8760" y="1504761"/>
              <a:ext cx="46355" cy="0"/>
            </a:xfrm>
            <a:custGeom>
              <a:avLst/>
              <a:gdLst/>
              <a:ahLst/>
              <a:cxnLst/>
              <a:rect l="l" t="t" r="r" b="b"/>
              <a:pathLst>
                <a:path w="46355">
                  <a:moveTo>
                    <a:pt x="46068" y="0"/>
                  </a:moveTo>
                  <a:lnTo>
                    <a:pt x="0" y="0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8760" y="1731703"/>
              <a:ext cx="46355" cy="0"/>
            </a:xfrm>
            <a:custGeom>
              <a:avLst/>
              <a:gdLst/>
              <a:ahLst/>
              <a:cxnLst/>
              <a:rect l="l" t="t" r="r" b="b"/>
              <a:pathLst>
                <a:path w="46355">
                  <a:moveTo>
                    <a:pt x="46068" y="0"/>
                  </a:moveTo>
                  <a:lnTo>
                    <a:pt x="0" y="0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4256" y="1612866"/>
              <a:ext cx="46355" cy="0"/>
            </a:xfrm>
            <a:custGeom>
              <a:avLst/>
              <a:gdLst/>
              <a:ahLst/>
              <a:cxnLst/>
              <a:rect l="l" t="t" r="r" b="b"/>
              <a:pathLst>
                <a:path w="46355">
                  <a:moveTo>
                    <a:pt x="45807" y="0"/>
                  </a:moveTo>
                  <a:lnTo>
                    <a:pt x="0" y="0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1377" y="1872265"/>
              <a:ext cx="46355" cy="0"/>
            </a:xfrm>
            <a:custGeom>
              <a:avLst/>
              <a:gdLst/>
              <a:ahLst/>
              <a:cxnLst/>
              <a:rect l="l" t="t" r="r" b="b"/>
              <a:pathLst>
                <a:path w="46355">
                  <a:moveTo>
                    <a:pt x="46068" y="0"/>
                  </a:moveTo>
                  <a:lnTo>
                    <a:pt x="0" y="0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94277" y="1697269"/>
            <a:ext cx="67945" cy="6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" spc="-25" dirty="0">
                <a:latin typeface="Arial MT"/>
                <a:cs typeface="Arial MT"/>
              </a:rPr>
              <a:t>0.5</a:t>
            </a:r>
            <a:endParaRPr sz="2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4277" y="1486566"/>
            <a:ext cx="67945" cy="6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" spc="-25" dirty="0">
                <a:latin typeface="Arial MT"/>
                <a:cs typeface="Arial MT"/>
              </a:rPr>
              <a:t>1.0</a:t>
            </a:r>
            <a:endParaRPr sz="2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5648" y="1578440"/>
            <a:ext cx="85090" cy="6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" spc="-20" dirty="0">
                <a:latin typeface="Arial MT"/>
                <a:cs typeface="Arial MT"/>
              </a:rPr>
              <a:t>0.75</a:t>
            </a:r>
            <a:endParaRPr sz="2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5648" y="1837837"/>
            <a:ext cx="85090" cy="6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" spc="-20" dirty="0">
                <a:latin typeface="Arial MT"/>
                <a:cs typeface="Arial MT"/>
              </a:rPr>
              <a:t>0.25</a:t>
            </a:r>
            <a:endParaRPr sz="25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92747" y="1501788"/>
            <a:ext cx="651510" cy="503555"/>
            <a:chOff x="792747" y="1501788"/>
            <a:chExt cx="651510" cy="503555"/>
          </a:xfrm>
        </p:grpSpPr>
        <p:sp>
          <p:nvSpPr>
            <p:cNvPr id="27" name="object 27"/>
            <p:cNvSpPr/>
            <p:nvPr/>
          </p:nvSpPr>
          <p:spPr>
            <a:xfrm>
              <a:off x="795720" y="1801853"/>
              <a:ext cx="443230" cy="200025"/>
            </a:xfrm>
            <a:custGeom>
              <a:avLst/>
              <a:gdLst/>
              <a:ahLst/>
              <a:cxnLst/>
              <a:rect l="l" t="t" r="r" b="b"/>
              <a:pathLst>
                <a:path w="443230" h="200025">
                  <a:moveTo>
                    <a:pt x="0" y="199980"/>
                  </a:moveTo>
                  <a:lnTo>
                    <a:pt x="81144" y="0"/>
                  </a:lnTo>
                  <a:lnTo>
                    <a:pt x="351275" y="0"/>
                  </a:lnTo>
                  <a:lnTo>
                    <a:pt x="443151" y="199980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71891" y="1504761"/>
              <a:ext cx="140335" cy="309245"/>
            </a:xfrm>
            <a:custGeom>
              <a:avLst/>
              <a:gdLst/>
              <a:ahLst/>
              <a:cxnLst/>
              <a:rect l="l" t="t" r="r" b="b"/>
              <a:pathLst>
                <a:path w="140334" h="309244">
                  <a:moveTo>
                    <a:pt x="0" y="309132"/>
                  </a:moveTo>
                  <a:lnTo>
                    <a:pt x="140038" y="0"/>
                  </a:lnTo>
                </a:path>
              </a:pathLst>
            </a:custGeom>
            <a:ln w="594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11930" y="1504761"/>
              <a:ext cx="135255" cy="297180"/>
            </a:xfrm>
            <a:custGeom>
              <a:avLst/>
              <a:gdLst/>
              <a:ahLst/>
              <a:cxnLst/>
              <a:rect l="l" t="t" r="r" b="b"/>
              <a:pathLst>
                <a:path w="135255" h="297180">
                  <a:moveTo>
                    <a:pt x="0" y="0"/>
                  </a:moveTo>
                  <a:lnTo>
                    <a:pt x="135065" y="297091"/>
                  </a:lnTo>
                </a:path>
              </a:pathLst>
            </a:custGeom>
            <a:ln w="594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76341" y="1803423"/>
              <a:ext cx="3175" cy="184150"/>
            </a:xfrm>
            <a:custGeom>
              <a:avLst/>
              <a:gdLst/>
              <a:ahLst/>
              <a:cxnLst/>
              <a:rect l="l" t="t" r="r" b="b"/>
              <a:pathLst>
                <a:path w="3175" h="184150">
                  <a:moveTo>
                    <a:pt x="0" y="0"/>
                  </a:moveTo>
                  <a:lnTo>
                    <a:pt x="2879" y="183751"/>
                  </a:lnTo>
                </a:path>
              </a:pathLst>
            </a:custGeom>
            <a:ln w="594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46996" y="1801853"/>
              <a:ext cx="3175" cy="189865"/>
            </a:xfrm>
            <a:custGeom>
              <a:avLst/>
              <a:gdLst/>
              <a:ahLst/>
              <a:cxnLst/>
              <a:rect l="l" t="t" r="r" b="b"/>
              <a:pathLst>
                <a:path w="3175" h="189864">
                  <a:moveTo>
                    <a:pt x="0" y="0"/>
                  </a:moveTo>
                  <a:lnTo>
                    <a:pt x="2879" y="189248"/>
                  </a:lnTo>
                </a:path>
              </a:pathLst>
            </a:custGeom>
            <a:ln w="594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06714" y="1504761"/>
              <a:ext cx="637540" cy="0"/>
            </a:xfrm>
            <a:custGeom>
              <a:avLst/>
              <a:gdLst/>
              <a:ahLst/>
              <a:cxnLst/>
              <a:rect l="l" t="t" r="r" b="b"/>
              <a:pathLst>
                <a:path w="637540">
                  <a:moveTo>
                    <a:pt x="0" y="0"/>
                  </a:moveTo>
                  <a:lnTo>
                    <a:pt x="637373" y="0"/>
                  </a:lnTo>
                </a:path>
              </a:pathLst>
            </a:custGeom>
            <a:ln w="594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95720" y="1801853"/>
              <a:ext cx="513715" cy="0"/>
            </a:xfrm>
            <a:custGeom>
              <a:avLst/>
              <a:gdLst/>
              <a:ahLst/>
              <a:cxnLst/>
              <a:rect l="l" t="t" r="r" b="b"/>
              <a:pathLst>
                <a:path w="513715">
                  <a:moveTo>
                    <a:pt x="0" y="0"/>
                  </a:moveTo>
                  <a:lnTo>
                    <a:pt x="513301" y="0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312812" y="1767689"/>
            <a:ext cx="68580" cy="6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" spc="-25" dirty="0">
                <a:latin typeface="Arial MT"/>
                <a:cs typeface="Arial MT"/>
              </a:rPr>
              <a:t>0.3</a:t>
            </a:r>
            <a:endParaRPr sz="25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42439" y="2016356"/>
            <a:ext cx="1108710" cy="76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75" baseline="11111" dirty="0">
                <a:latin typeface="Arial MT"/>
                <a:cs typeface="Arial MT"/>
              </a:rPr>
              <a:t>0</a:t>
            </a:r>
            <a:r>
              <a:rPr sz="375" spc="375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1</a:t>
            </a:r>
            <a:r>
              <a:rPr sz="375" spc="315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2</a:t>
            </a:r>
            <a:r>
              <a:rPr sz="375" spc="367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3</a:t>
            </a:r>
            <a:r>
              <a:rPr sz="375" spc="337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4</a:t>
            </a:r>
            <a:r>
              <a:rPr sz="375" spc="359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5</a:t>
            </a:r>
            <a:r>
              <a:rPr sz="375" spc="337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6</a:t>
            </a:r>
            <a:r>
              <a:rPr sz="375" spc="375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7</a:t>
            </a:r>
            <a:r>
              <a:rPr sz="375" spc="322" baseline="11111" dirty="0">
                <a:latin typeface="Arial MT"/>
                <a:cs typeface="Arial MT"/>
              </a:rPr>
              <a:t>  </a:t>
            </a:r>
            <a:r>
              <a:rPr sz="250" dirty="0">
                <a:latin typeface="Arial MT"/>
                <a:cs typeface="Arial MT"/>
              </a:rPr>
              <a:t>8</a:t>
            </a:r>
            <a:r>
              <a:rPr sz="250" spc="250" dirty="0">
                <a:latin typeface="Arial MT"/>
                <a:cs typeface="Arial MT"/>
              </a:rPr>
              <a:t>  </a:t>
            </a:r>
            <a:r>
              <a:rPr sz="250" dirty="0">
                <a:latin typeface="Arial MT"/>
                <a:cs typeface="Arial MT"/>
              </a:rPr>
              <a:t>9</a:t>
            </a:r>
            <a:r>
              <a:rPr sz="250" spc="434" dirty="0">
                <a:latin typeface="Arial MT"/>
                <a:cs typeface="Arial MT"/>
              </a:rPr>
              <a:t> </a:t>
            </a:r>
            <a:r>
              <a:rPr sz="250" dirty="0">
                <a:latin typeface="Arial MT"/>
                <a:cs typeface="Arial MT"/>
              </a:rPr>
              <a:t>10</a:t>
            </a:r>
            <a:r>
              <a:rPr sz="250" spc="405" dirty="0">
                <a:latin typeface="Arial MT"/>
                <a:cs typeface="Arial MT"/>
              </a:rPr>
              <a:t> </a:t>
            </a:r>
            <a:r>
              <a:rPr sz="300" spc="-50" dirty="0">
                <a:solidFill>
                  <a:srgbClr val="FF0000"/>
                </a:solidFill>
                <a:latin typeface="Arial MT"/>
                <a:cs typeface="Arial MT"/>
              </a:rPr>
              <a:t>x</a:t>
            </a:r>
            <a:endParaRPr sz="3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954214" y="1380427"/>
            <a:ext cx="1029969" cy="654685"/>
            <a:chOff x="1954214" y="1380427"/>
            <a:chExt cx="1029969" cy="654685"/>
          </a:xfrm>
        </p:grpSpPr>
        <p:sp>
          <p:nvSpPr>
            <p:cNvPr id="37" name="object 37"/>
            <p:cNvSpPr/>
            <p:nvPr/>
          </p:nvSpPr>
          <p:spPr>
            <a:xfrm>
              <a:off x="1984611" y="1410006"/>
              <a:ext cx="970280" cy="602615"/>
            </a:xfrm>
            <a:custGeom>
              <a:avLst/>
              <a:gdLst/>
              <a:ahLst/>
              <a:cxnLst/>
              <a:rect l="l" t="t" r="r" b="b"/>
              <a:pathLst>
                <a:path w="970280" h="602614">
                  <a:moveTo>
                    <a:pt x="0" y="0"/>
                  </a:moveTo>
                  <a:lnTo>
                    <a:pt x="0" y="602559"/>
                  </a:lnTo>
                  <a:lnTo>
                    <a:pt x="970063" y="602559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973872" y="1380439"/>
              <a:ext cx="1010285" cy="643255"/>
            </a:xfrm>
            <a:custGeom>
              <a:avLst/>
              <a:gdLst/>
              <a:ahLst/>
              <a:cxnLst/>
              <a:rect l="l" t="t" r="r" b="b"/>
              <a:pathLst>
                <a:path w="1010285" h="643255">
                  <a:moveTo>
                    <a:pt x="21463" y="32194"/>
                  </a:moveTo>
                  <a:lnTo>
                    <a:pt x="10731" y="0"/>
                  </a:lnTo>
                  <a:lnTo>
                    <a:pt x="0" y="32194"/>
                  </a:lnTo>
                  <a:lnTo>
                    <a:pt x="21463" y="32194"/>
                  </a:lnTo>
                  <a:close/>
                </a:path>
                <a:path w="1010285" h="643255">
                  <a:moveTo>
                    <a:pt x="1010119" y="632129"/>
                  </a:moveTo>
                  <a:lnTo>
                    <a:pt x="977912" y="621398"/>
                  </a:lnTo>
                  <a:lnTo>
                    <a:pt x="977912" y="642861"/>
                  </a:lnTo>
                  <a:lnTo>
                    <a:pt x="1010119" y="6321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68111" y="1997907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58155" y="1997907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48460" y="1997907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338766" y="1997907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28810" y="1996337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19115" y="1996337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09421" y="1997907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699726" y="1997907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789770" y="1999478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80075" y="1999478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57389" y="1515493"/>
              <a:ext cx="46355" cy="0"/>
            </a:xfrm>
            <a:custGeom>
              <a:avLst/>
              <a:gdLst/>
              <a:ahLst/>
              <a:cxnLst/>
              <a:rect l="l" t="t" r="r" b="b"/>
              <a:pathLst>
                <a:path w="46355">
                  <a:moveTo>
                    <a:pt x="46068" y="0"/>
                  </a:moveTo>
                  <a:lnTo>
                    <a:pt x="0" y="0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57389" y="1742434"/>
              <a:ext cx="46355" cy="0"/>
            </a:xfrm>
            <a:custGeom>
              <a:avLst/>
              <a:gdLst/>
              <a:ahLst/>
              <a:cxnLst/>
              <a:rect l="l" t="t" r="r" b="b"/>
              <a:pathLst>
                <a:path w="46355">
                  <a:moveTo>
                    <a:pt x="46068" y="0"/>
                  </a:moveTo>
                  <a:lnTo>
                    <a:pt x="0" y="0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962886" y="1623598"/>
              <a:ext cx="46355" cy="0"/>
            </a:xfrm>
            <a:custGeom>
              <a:avLst/>
              <a:gdLst/>
              <a:ahLst/>
              <a:cxnLst/>
              <a:rect l="l" t="t" r="r" b="b"/>
              <a:pathLst>
                <a:path w="46355">
                  <a:moveTo>
                    <a:pt x="46068" y="0"/>
                  </a:moveTo>
                  <a:lnTo>
                    <a:pt x="0" y="0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960268" y="1882997"/>
              <a:ext cx="46355" cy="0"/>
            </a:xfrm>
            <a:custGeom>
              <a:avLst/>
              <a:gdLst/>
              <a:ahLst/>
              <a:cxnLst/>
              <a:rect l="l" t="t" r="r" b="b"/>
              <a:pathLst>
                <a:path w="46355">
                  <a:moveTo>
                    <a:pt x="45807" y="0"/>
                  </a:moveTo>
                  <a:lnTo>
                    <a:pt x="0" y="0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882875" y="1708245"/>
            <a:ext cx="67945" cy="6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" spc="-25" dirty="0">
                <a:latin typeface="Arial MT"/>
                <a:cs typeface="Arial MT"/>
              </a:rPr>
              <a:t>0.5</a:t>
            </a:r>
            <a:endParaRPr sz="2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882875" y="1497543"/>
            <a:ext cx="67945" cy="6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" spc="-25" dirty="0">
                <a:latin typeface="Arial MT"/>
                <a:cs typeface="Arial MT"/>
              </a:rPr>
              <a:t>1.0</a:t>
            </a:r>
            <a:endParaRPr sz="25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874539" y="1589433"/>
            <a:ext cx="85090" cy="6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" spc="-20" dirty="0">
                <a:latin typeface="Arial MT"/>
                <a:cs typeface="Arial MT"/>
              </a:rPr>
              <a:t>0.75</a:t>
            </a:r>
            <a:endParaRPr sz="25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874539" y="1848585"/>
            <a:ext cx="85090" cy="6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" spc="-20" dirty="0">
                <a:latin typeface="Arial MT"/>
                <a:cs typeface="Arial MT"/>
              </a:rPr>
              <a:t>0.25</a:t>
            </a:r>
            <a:endParaRPr sz="250">
              <a:latin typeface="Arial MT"/>
              <a:cs typeface="Arial MT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984611" y="1512520"/>
            <a:ext cx="918844" cy="503555"/>
            <a:chOff x="1984611" y="1512520"/>
            <a:chExt cx="918844" cy="503555"/>
          </a:xfrm>
        </p:grpSpPr>
        <p:sp>
          <p:nvSpPr>
            <p:cNvPr id="58" name="object 58"/>
            <p:cNvSpPr/>
            <p:nvPr/>
          </p:nvSpPr>
          <p:spPr>
            <a:xfrm>
              <a:off x="2335625" y="1515493"/>
              <a:ext cx="90170" cy="227329"/>
            </a:xfrm>
            <a:custGeom>
              <a:avLst/>
              <a:gdLst/>
              <a:ahLst/>
              <a:cxnLst/>
              <a:rect l="l" t="t" r="r" b="b"/>
              <a:pathLst>
                <a:path w="90169" h="227330">
                  <a:moveTo>
                    <a:pt x="0" y="226941"/>
                  </a:moveTo>
                  <a:lnTo>
                    <a:pt x="90043" y="0"/>
                  </a:lnTo>
                </a:path>
              </a:pathLst>
            </a:custGeom>
            <a:ln w="594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425668" y="1515493"/>
              <a:ext cx="83185" cy="227329"/>
            </a:xfrm>
            <a:custGeom>
              <a:avLst/>
              <a:gdLst/>
              <a:ahLst/>
              <a:cxnLst/>
              <a:rect l="l" t="t" r="r" b="b"/>
              <a:pathLst>
                <a:path w="83185" h="227330">
                  <a:moveTo>
                    <a:pt x="0" y="0"/>
                  </a:moveTo>
                  <a:lnTo>
                    <a:pt x="82976" y="226941"/>
                  </a:lnTo>
                </a:path>
              </a:pathLst>
            </a:custGeom>
            <a:ln w="594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334839" y="1745314"/>
              <a:ext cx="3810" cy="252729"/>
            </a:xfrm>
            <a:custGeom>
              <a:avLst/>
              <a:gdLst/>
              <a:ahLst/>
              <a:cxnLst/>
              <a:rect l="l" t="t" r="r" b="b"/>
              <a:pathLst>
                <a:path w="3810" h="252730">
                  <a:moveTo>
                    <a:pt x="0" y="0"/>
                  </a:moveTo>
                  <a:lnTo>
                    <a:pt x="3402" y="252593"/>
                  </a:lnTo>
                </a:path>
              </a:pathLst>
            </a:custGeom>
            <a:ln w="594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509692" y="1745052"/>
              <a:ext cx="10160" cy="257175"/>
            </a:xfrm>
            <a:custGeom>
              <a:avLst/>
              <a:gdLst/>
              <a:ahLst/>
              <a:cxnLst/>
              <a:rect l="l" t="t" r="r" b="b"/>
              <a:pathLst>
                <a:path w="10160" h="257175">
                  <a:moveTo>
                    <a:pt x="0" y="0"/>
                  </a:moveTo>
                  <a:lnTo>
                    <a:pt x="9684" y="256781"/>
                  </a:lnTo>
                </a:path>
              </a:pathLst>
            </a:custGeom>
            <a:ln w="594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003458" y="1515493"/>
              <a:ext cx="899794" cy="0"/>
            </a:xfrm>
            <a:custGeom>
              <a:avLst/>
              <a:gdLst/>
              <a:ahLst/>
              <a:cxnLst/>
              <a:rect l="l" t="t" r="r" b="b"/>
              <a:pathLst>
                <a:path w="899794">
                  <a:moveTo>
                    <a:pt x="0" y="0"/>
                  </a:moveTo>
                  <a:lnTo>
                    <a:pt x="899651" y="0"/>
                  </a:lnTo>
                </a:path>
              </a:pathLst>
            </a:custGeom>
            <a:ln w="594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984611" y="1742435"/>
              <a:ext cx="783590" cy="0"/>
            </a:xfrm>
            <a:custGeom>
              <a:avLst/>
              <a:gdLst/>
              <a:ahLst/>
              <a:cxnLst/>
              <a:rect l="l" t="t" r="r" b="b"/>
              <a:pathLst>
                <a:path w="783589">
                  <a:moveTo>
                    <a:pt x="0" y="0"/>
                  </a:moveTo>
                  <a:lnTo>
                    <a:pt x="783432" y="0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251078" y="1742435"/>
              <a:ext cx="85090" cy="270510"/>
            </a:xfrm>
            <a:custGeom>
              <a:avLst/>
              <a:gdLst/>
              <a:ahLst/>
              <a:cxnLst/>
              <a:rect l="l" t="t" r="r" b="b"/>
              <a:pathLst>
                <a:path w="85089" h="270510">
                  <a:moveTo>
                    <a:pt x="0" y="270131"/>
                  </a:moveTo>
                  <a:lnTo>
                    <a:pt x="84546" y="0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508645" y="1742435"/>
              <a:ext cx="97790" cy="270510"/>
            </a:xfrm>
            <a:custGeom>
              <a:avLst/>
              <a:gdLst/>
              <a:ahLst/>
              <a:cxnLst/>
              <a:rect l="l" t="t" r="r" b="b"/>
              <a:pathLst>
                <a:path w="97789" h="270510">
                  <a:moveTo>
                    <a:pt x="0" y="0"/>
                  </a:moveTo>
                  <a:lnTo>
                    <a:pt x="97372" y="270131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2788063" y="1689162"/>
            <a:ext cx="67945" cy="6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" spc="-25" dirty="0">
                <a:latin typeface="Arial MT"/>
                <a:cs typeface="Arial MT"/>
              </a:rPr>
              <a:t>0.5</a:t>
            </a:r>
            <a:endParaRPr sz="250">
              <a:latin typeface="Arial MT"/>
              <a:cs typeface="Arial M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3088922" y="1380427"/>
            <a:ext cx="1029969" cy="654685"/>
            <a:chOff x="3088922" y="1380427"/>
            <a:chExt cx="1029969" cy="654685"/>
          </a:xfrm>
        </p:grpSpPr>
        <p:sp>
          <p:nvSpPr>
            <p:cNvPr id="68" name="object 68"/>
            <p:cNvSpPr/>
            <p:nvPr/>
          </p:nvSpPr>
          <p:spPr>
            <a:xfrm>
              <a:off x="3119319" y="1410006"/>
              <a:ext cx="970280" cy="602615"/>
            </a:xfrm>
            <a:custGeom>
              <a:avLst/>
              <a:gdLst/>
              <a:ahLst/>
              <a:cxnLst/>
              <a:rect l="l" t="t" r="r" b="b"/>
              <a:pathLst>
                <a:path w="970279" h="602614">
                  <a:moveTo>
                    <a:pt x="0" y="0"/>
                  </a:moveTo>
                  <a:lnTo>
                    <a:pt x="0" y="602559"/>
                  </a:lnTo>
                  <a:lnTo>
                    <a:pt x="969802" y="602559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108325" y="1380439"/>
              <a:ext cx="1010919" cy="643255"/>
            </a:xfrm>
            <a:custGeom>
              <a:avLst/>
              <a:gdLst/>
              <a:ahLst/>
              <a:cxnLst/>
              <a:rect l="l" t="t" r="r" b="b"/>
              <a:pathLst>
                <a:path w="1010920" h="643255">
                  <a:moveTo>
                    <a:pt x="21717" y="32194"/>
                  </a:moveTo>
                  <a:lnTo>
                    <a:pt x="10985" y="0"/>
                  </a:lnTo>
                  <a:lnTo>
                    <a:pt x="0" y="32194"/>
                  </a:lnTo>
                  <a:lnTo>
                    <a:pt x="21717" y="32194"/>
                  </a:lnTo>
                  <a:close/>
                </a:path>
                <a:path w="1010920" h="643255">
                  <a:moveTo>
                    <a:pt x="1010373" y="632129"/>
                  </a:moveTo>
                  <a:lnTo>
                    <a:pt x="978166" y="621398"/>
                  </a:lnTo>
                  <a:lnTo>
                    <a:pt x="978166" y="642861"/>
                  </a:lnTo>
                  <a:lnTo>
                    <a:pt x="1010373" y="6321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202819" y="1997907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292863" y="1997907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383168" y="1997907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473474" y="1997907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563517" y="1996337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653823" y="1996337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744128" y="1997907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834172" y="1997907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924477" y="1999478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014783" y="1999478"/>
              <a:ext cx="0" cy="32384"/>
            </a:xfrm>
            <a:custGeom>
              <a:avLst/>
              <a:gdLst/>
              <a:ahLst/>
              <a:cxnLst/>
              <a:rect l="l" t="t" r="r" b="b"/>
              <a:pathLst>
                <a:path h="32385">
                  <a:moveTo>
                    <a:pt x="0" y="0"/>
                  </a:moveTo>
                  <a:lnTo>
                    <a:pt x="0" y="32195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092097" y="1515493"/>
              <a:ext cx="46355" cy="0"/>
            </a:xfrm>
            <a:custGeom>
              <a:avLst/>
              <a:gdLst/>
              <a:ahLst/>
              <a:cxnLst/>
              <a:rect l="l" t="t" r="r" b="b"/>
              <a:pathLst>
                <a:path w="46355">
                  <a:moveTo>
                    <a:pt x="46068" y="0"/>
                  </a:moveTo>
                  <a:lnTo>
                    <a:pt x="0" y="0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092097" y="1742434"/>
              <a:ext cx="46355" cy="0"/>
            </a:xfrm>
            <a:custGeom>
              <a:avLst/>
              <a:gdLst/>
              <a:ahLst/>
              <a:cxnLst/>
              <a:rect l="l" t="t" r="r" b="b"/>
              <a:pathLst>
                <a:path w="46355">
                  <a:moveTo>
                    <a:pt x="46068" y="0"/>
                  </a:moveTo>
                  <a:lnTo>
                    <a:pt x="0" y="0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097593" y="1623598"/>
              <a:ext cx="46355" cy="0"/>
            </a:xfrm>
            <a:custGeom>
              <a:avLst/>
              <a:gdLst/>
              <a:ahLst/>
              <a:cxnLst/>
              <a:rect l="l" t="t" r="r" b="b"/>
              <a:pathLst>
                <a:path w="46355">
                  <a:moveTo>
                    <a:pt x="45807" y="0"/>
                  </a:moveTo>
                  <a:lnTo>
                    <a:pt x="0" y="0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094976" y="1882997"/>
              <a:ext cx="46355" cy="0"/>
            </a:xfrm>
            <a:custGeom>
              <a:avLst/>
              <a:gdLst/>
              <a:ahLst/>
              <a:cxnLst/>
              <a:rect l="l" t="t" r="r" b="b"/>
              <a:pathLst>
                <a:path w="46355">
                  <a:moveTo>
                    <a:pt x="45807" y="0"/>
                  </a:moveTo>
                  <a:lnTo>
                    <a:pt x="0" y="0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3017583" y="1708245"/>
            <a:ext cx="67945" cy="6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" spc="-25" dirty="0">
                <a:latin typeface="Arial MT"/>
                <a:cs typeface="Arial MT"/>
              </a:rPr>
              <a:t>0.5</a:t>
            </a:r>
            <a:endParaRPr sz="25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017583" y="1497543"/>
            <a:ext cx="67945" cy="6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" spc="-25" dirty="0">
                <a:latin typeface="Arial MT"/>
                <a:cs typeface="Arial MT"/>
              </a:rPr>
              <a:t>1.0</a:t>
            </a:r>
            <a:endParaRPr sz="25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009246" y="1589433"/>
            <a:ext cx="85090" cy="6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" spc="-20" dirty="0">
                <a:latin typeface="Arial MT"/>
                <a:cs typeface="Arial MT"/>
              </a:rPr>
              <a:t>0.75</a:t>
            </a:r>
            <a:endParaRPr sz="25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009246" y="1848585"/>
            <a:ext cx="85090" cy="6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" spc="-20" dirty="0">
                <a:latin typeface="Arial MT"/>
                <a:cs typeface="Arial MT"/>
              </a:rPr>
              <a:t>0.25</a:t>
            </a:r>
            <a:endParaRPr sz="250">
              <a:latin typeface="Arial MT"/>
              <a:cs typeface="Arial MT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3138166" y="1512520"/>
            <a:ext cx="765175" cy="503555"/>
            <a:chOff x="3138166" y="1512520"/>
            <a:chExt cx="765175" cy="503555"/>
          </a:xfrm>
        </p:grpSpPr>
        <p:sp>
          <p:nvSpPr>
            <p:cNvPr id="89" name="object 89"/>
            <p:cNvSpPr/>
            <p:nvPr/>
          </p:nvSpPr>
          <p:spPr>
            <a:xfrm>
              <a:off x="3138166" y="1515493"/>
              <a:ext cx="765175" cy="0"/>
            </a:xfrm>
            <a:custGeom>
              <a:avLst/>
              <a:gdLst/>
              <a:ahLst/>
              <a:cxnLst/>
              <a:rect l="l" t="t" r="r" b="b"/>
              <a:pathLst>
                <a:path w="765175">
                  <a:moveTo>
                    <a:pt x="0" y="0"/>
                  </a:moveTo>
                  <a:lnTo>
                    <a:pt x="764586" y="0"/>
                  </a:lnTo>
                </a:path>
              </a:pathLst>
            </a:custGeom>
            <a:ln w="594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564041" y="1515493"/>
              <a:ext cx="95885" cy="497205"/>
            </a:xfrm>
            <a:custGeom>
              <a:avLst/>
              <a:gdLst/>
              <a:ahLst/>
              <a:cxnLst/>
              <a:rect l="l" t="t" r="r" b="b"/>
              <a:pathLst>
                <a:path w="95885" h="497205">
                  <a:moveTo>
                    <a:pt x="0" y="497072"/>
                  </a:moveTo>
                  <a:lnTo>
                    <a:pt x="95540" y="0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740464" y="1515493"/>
              <a:ext cx="93980" cy="484505"/>
            </a:xfrm>
            <a:custGeom>
              <a:avLst/>
              <a:gdLst/>
              <a:ahLst/>
              <a:cxnLst/>
              <a:rect l="l" t="t" r="r" b="b"/>
              <a:pathLst>
                <a:path w="93979" h="484505">
                  <a:moveTo>
                    <a:pt x="0" y="0"/>
                  </a:moveTo>
                  <a:lnTo>
                    <a:pt x="93708" y="484508"/>
                  </a:lnTo>
                </a:path>
              </a:pathLst>
            </a:custGeom>
            <a:ln w="59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653823" y="1523869"/>
              <a:ext cx="4445" cy="483870"/>
            </a:xfrm>
            <a:custGeom>
              <a:avLst/>
              <a:gdLst/>
              <a:ahLst/>
              <a:cxnLst/>
              <a:rect l="l" t="t" r="r" b="b"/>
              <a:pathLst>
                <a:path w="4445" h="483869">
                  <a:moveTo>
                    <a:pt x="0" y="483461"/>
                  </a:moveTo>
                  <a:lnTo>
                    <a:pt x="4188" y="0"/>
                  </a:lnTo>
                </a:path>
              </a:pathLst>
            </a:custGeom>
            <a:ln w="594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742558" y="1525963"/>
              <a:ext cx="1905" cy="476250"/>
            </a:xfrm>
            <a:custGeom>
              <a:avLst/>
              <a:gdLst/>
              <a:ahLst/>
              <a:cxnLst/>
              <a:rect l="l" t="t" r="r" b="b"/>
              <a:pathLst>
                <a:path w="1904" h="476250">
                  <a:moveTo>
                    <a:pt x="1570" y="475870"/>
                  </a:moveTo>
                  <a:lnTo>
                    <a:pt x="0" y="0"/>
                  </a:lnTo>
                </a:path>
              </a:pathLst>
            </a:custGeom>
            <a:ln w="594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3922771" y="1481329"/>
            <a:ext cx="67945" cy="6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" spc="-25" dirty="0">
                <a:latin typeface="Arial MT"/>
                <a:cs typeface="Arial MT"/>
              </a:rPr>
              <a:t>1.0</a:t>
            </a:r>
            <a:endParaRPr sz="25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931068" y="2026549"/>
            <a:ext cx="2243455" cy="76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75" baseline="11111" dirty="0">
                <a:latin typeface="Arial MT"/>
                <a:cs typeface="Arial MT"/>
              </a:rPr>
              <a:t>0</a:t>
            </a:r>
            <a:r>
              <a:rPr sz="375" spc="375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1</a:t>
            </a:r>
            <a:r>
              <a:rPr sz="375" spc="322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2</a:t>
            </a:r>
            <a:r>
              <a:rPr sz="375" spc="367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3</a:t>
            </a:r>
            <a:r>
              <a:rPr sz="375" spc="337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4</a:t>
            </a:r>
            <a:r>
              <a:rPr sz="375" spc="359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5</a:t>
            </a:r>
            <a:r>
              <a:rPr sz="375" spc="337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6</a:t>
            </a:r>
            <a:r>
              <a:rPr sz="375" spc="382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7</a:t>
            </a:r>
            <a:r>
              <a:rPr sz="375" spc="322" baseline="11111" dirty="0">
                <a:latin typeface="Arial MT"/>
                <a:cs typeface="Arial MT"/>
              </a:rPr>
              <a:t>  </a:t>
            </a:r>
            <a:r>
              <a:rPr sz="250" dirty="0">
                <a:latin typeface="Arial MT"/>
                <a:cs typeface="Arial MT"/>
              </a:rPr>
              <a:t>8</a:t>
            </a:r>
            <a:r>
              <a:rPr sz="250" spc="250" dirty="0">
                <a:latin typeface="Arial MT"/>
                <a:cs typeface="Arial MT"/>
              </a:rPr>
              <a:t>  </a:t>
            </a:r>
            <a:r>
              <a:rPr sz="250" dirty="0">
                <a:latin typeface="Arial MT"/>
                <a:cs typeface="Arial MT"/>
              </a:rPr>
              <a:t>9</a:t>
            </a:r>
            <a:r>
              <a:rPr sz="250" spc="440" dirty="0">
                <a:latin typeface="Arial MT"/>
                <a:cs typeface="Arial MT"/>
              </a:rPr>
              <a:t> </a:t>
            </a:r>
            <a:r>
              <a:rPr sz="250" dirty="0">
                <a:latin typeface="Arial MT"/>
                <a:cs typeface="Arial MT"/>
              </a:rPr>
              <a:t>10</a:t>
            </a:r>
            <a:r>
              <a:rPr sz="250" spc="215" dirty="0">
                <a:latin typeface="Arial MT"/>
                <a:cs typeface="Arial MT"/>
              </a:rPr>
              <a:t>  </a:t>
            </a:r>
            <a:r>
              <a:rPr sz="450" baseline="18518" dirty="0">
                <a:solidFill>
                  <a:srgbClr val="FF0000"/>
                </a:solidFill>
                <a:latin typeface="Arial MT"/>
                <a:cs typeface="Arial MT"/>
              </a:rPr>
              <a:t>x</a:t>
            </a:r>
            <a:r>
              <a:rPr sz="450" spc="585" baseline="18518" dirty="0">
                <a:solidFill>
                  <a:srgbClr val="FF0000"/>
                </a:solidFill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0</a:t>
            </a:r>
            <a:r>
              <a:rPr sz="375" spc="382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1</a:t>
            </a:r>
            <a:r>
              <a:rPr sz="375" spc="315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2</a:t>
            </a:r>
            <a:r>
              <a:rPr sz="375" spc="375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3</a:t>
            </a:r>
            <a:r>
              <a:rPr sz="375" spc="330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4</a:t>
            </a:r>
            <a:r>
              <a:rPr sz="375" spc="367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5</a:t>
            </a:r>
            <a:r>
              <a:rPr sz="375" spc="337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6</a:t>
            </a:r>
            <a:r>
              <a:rPr sz="375" spc="375" baseline="11111" dirty="0">
                <a:latin typeface="Arial MT"/>
                <a:cs typeface="Arial MT"/>
              </a:rPr>
              <a:t>  </a:t>
            </a:r>
            <a:r>
              <a:rPr sz="375" baseline="11111" dirty="0">
                <a:latin typeface="Arial MT"/>
                <a:cs typeface="Arial MT"/>
              </a:rPr>
              <a:t>7</a:t>
            </a:r>
            <a:r>
              <a:rPr sz="375" spc="322" baseline="11111" dirty="0">
                <a:latin typeface="Arial MT"/>
                <a:cs typeface="Arial MT"/>
              </a:rPr>
              <a:t>  </a:t>
            </a:r>
            <a:r>
              <a:rPr sz="250" dirty="0">
                <a:latin typeface="Arial MT"/>
                <a:cs typeface="Arial MT"/>
              </a:rPr>
              <a:t>8</a:t>
            </a:r>
            <a:r>
              <a:rPr sz="250" spc="250" dirty="0">
                <a:latin typeface="Arial MT"/>
                <a:cs typeface="Arial MT"/>
              </a:rPr>
              <a:t>  </a:t>
            </a:r>
            <a:r>
              <a:rPr sz="250" dirty="0">
                <a:latin typeface="Arial MT"/>
                <a:cs typeface="Arial MT"/>
              </a:rPr>
              <a:t>9</a:t>
            </a:r>
            <a:r>
              <a:rPr sz="250" spc="440" dirty="0">
                <a:latin typeface="Arial MT"/>
                <a:cs typeface="Arial MT"/>
              </a:rPr>
              <a:t> </a:t>
            </a:r>
            <a:r>
              <a:rPr sz="250" spc="-10" dirty="0">
                <a:latin typeface="Arial MT"/>
                <a:cs typeface="Arial MT"/>
              </a:rPr>
              <a:t>10</a:t>
            </a:r>
            <a:r>
              <a:rPr sz="250" spc="-50" dirty="0">
                <a:latin typeface="Arial MT"/>
                <a:cs typeface="Arial MT"/>
              </a:rPr>
              <a:t> </a:t>
            </a:r>
            <a:r>
              <a:rPr sz="450" spc="-75" baseline="27777" dirty="0">
                <a:solidFill>
                  <a:srgbClr val="FF0000"/>
                </a:solidFill>
                <a:latin typeface="Arial MT"/>
                <a:cs typeface="Arial MT"/>
              </a:rPr>
              <a:t>x</a:t>
            </a:r>
            <a:endParaRPr sz="450" baseline="27777">
              <a:latin typeface="Arial MT"/>
              <a:cs typeface="Arial M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122266" y="2159282"/>
            <a:ext cx="130810" cy="6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" b="1" spc="-10" dirty="0">
                <a:solidFill>
                  <a:srgbClr val="7030A0"/>
                </a:solidFill>
                <a:latin typeface="Arial"/>
                <a:cs typeface="Arial"/>
              </a:rPr>
              <a:t>Robust</a:t>
            </a:r>
            <a:endParaRPr sz="25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375027" y="2159282"/>
            <a:ext cx="219075" cy="6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" b="1" spc="-10" dirty="0">
                <a:solidFill>
                  <a:srgbClr val="7030A0"/>
                </a:solidFill>
                <a:latin typeface="Arial"/>
                <a:cs typeface="Arial"/>
              </a:rPr>
              <a:t>Fault</a:t>
            </a:r>
            <a:r>
              <a:rPr sz="250" b="1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50" b="1" spc="-10" dirty="0">
                <a:solidFill>
                  <a:srgbClr val="7030A0"/>
                </a:solidFill>
                <a:latin typeface="Arial"/>
                <a:cs typeface="Arial"/>
              </a:rPr>
              <a:t>tolerant</a:t>
            </a:r>
            <a:endParaRPr sz="25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561300" y="2159282"/>
            <a:ext cx="115570" cy="6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" b="1" spc="-10" dirty="0">
                <a:solidFill>
                  <a:srgbClr val="7030A0"/>
                </a:solidFill>
                <a:latin typeface="Arial"/>
                <a:cs typeface="Arial"/>
              </a:rPr>
              <a:t>Faulty</a:t>
            </a:r>
            <a:endParaRPr sz="250">
              <a:latin typeface="Arial"/>
              <a:cs typeface="Arial"/>
            </a:endParaRPr>
          </a:p>
        </p:txBody>
      </p:sp>
      <p:pic>
        <p:nvPicPr>
          <p:cNvPr id="99" name="object 9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2398953"/>
            <a:ext cx="76809" cy="76809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2987167"/>
            <a:ext cx="76809" cy="76809"/>
          </a:xfrm>
          <a:prstGeom prst="rect">
            <a:avLst/>
          </a:prstGeom>
        </p:spPr>
      </p:pic>
      <p:pic>
        <p:nvPicPr>
          <p:cNvPr id="101" name="object 10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557" y="3231248"/>
            <a:ext cx="76809" cy="76809"/>
          </a:xfrm>
          <a:prstGeom prst="rect">
            <a:avLst/>
          </a:prstGeom>
        </p:spPr>
      </p:pic>
      <p:sp>
        <p:nvSpPr>
          <p:cNvPr id="102" name="object 102"/>
          <p:cNvSpPr txBox="1"/>
          <p:nvPr/>
        </p:nvSpPr>
        <p:spPr>
          <a:xfrm>
            <a:off x="364832" y="2327045"/>
            <a:ext cx="2947035" cy="1024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 MT"/>
                <a:cs typeface="Arial MT"/>
              </a:rPr>
              <a:t>Reliability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measured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200" baseline="27777" dirty="0">
                <a:latin typeface="Cambria"/>
                <a:cs typeface="Cambria"/>
              </a:rPr>
              <a:t>∗</a:t>
            </a:r>
            <a:r>
              <a:rPr sz="1200" spc="262" baseline="27777" dirty="0">
                <a:latin typeface="Cambria"/>
                <a:cs typeface="Cambria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70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FT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R</a:t>
            </a:r>
            <a:r>
              <a:rPr sz="1100" spc="-2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certain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observation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testing</a:t>
            </a:r>
            <a:endParaRPr sz="11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95" dirty="0">
                <a:latin typeface="Verdana"/>
                <a:cs typeface="Verdana"/>
              </a:rPr>
              <a:t> </a:t>
            </a:r>
            <a:r>
              <a:rPr sz="1100" spc="-10" dirty="0">
                <a:latin typeface="Arial MT"/>
                <a:cs typeface="Arial MT"/>
              </a:rPr>
              <a:t>0</a:t>
            </a:r>
            <a:r>
              <a:rPr sz="1100" i="1" spc="-10" dirty="0">
                <a:latin typeface="Verdana"/>
                <a:cs typeface="Verdana"/>
              </a:rPr>
              <a:t>.</a:t>
            </a:r>
            <a:r>
              <a:rPr sz="1100" spc="-10" dirty="0">
                <a:latin typeface="Arial MT"/>
                <a:cs typeface="Arial MT"/>
              </a:rPr>
              <a:t>3</a:t>
            </a:r>
            <a:r>
              <a:rPr sz="1100" spc="-10" dirty="0">
                <a:latin typeface="Lucida Sans Unicode"/>
                <a:cs typeface="Lucida Sans Unicode"/>
              </a:rPr>
              <a:t>)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i="1" spc="-40" dirty="0">
                <a:latin typeface="Arial"/>
                <a:cs typeface="Arial"/>
              </a:rPr>
              <a:t>R</a:t>
            </a:r>
            <a:r>
              <a:rPr sz="1100" i="1" spc="-40" dirty="0">
                <a:latin typeface="Verdana"/>
                <a:cs typeface="Verdana"/>
              </a:rPr>
              <a:t>,</a:t>
            </a:r>
            <a:r>
              <a:rPr sz="1100" i="1" spc="-195" dirty="0">
                <a:latin typeface="Verdana"/>
                <a:cs typeface="Verdan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95" dirty="0">
                <a:latin typeface="Verdana"/>
                <a:cs typeface="Verdana"/>
              </a:rPr>
              <a:t> </a:t>
            </a:r>
            <a:r>
              <a:rPr sz="1100" spc="-10" dirty="0">
                <a:latin typeface="Arial MT"/>
                <a:cs typeface="Arial MT"/>
              </a:rPr>
              <a:t>0</a:t>
            </a:r>
            <a:r>
              <a:rPr sz="1100" i="1" spc="-10" dirty="0">
                <a:latin typeface="Verdana"/>
                <a:cs typeface="Verdana"/>
              </a:rPr>
              <a:t>.</a:t>
            </a:r>
            <a:r>
              <a:rPr sz="1100" spc="-10" dirty="0">
                <a:latin typeface="Arial MT"/>
                <a:cs typeface="Arial MT"/>
              </a:rPr>
              <a:t>5</a:t>
            </a:r>
            <a:r>
              <a:rPr sz="1100" spc="-10" dirty="0">
                <a:latin typeface="Lucida Sans Unicode"/>
                <a:cs typeface="Lucida Sans Unicode"/>
              </a:rPr>
              <a:t>)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FT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95" dirty="0">
                <a:latin typeface="Verdana"/>
                <a:cs typeface="Verdan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dirty="0">
                <a:latin typeface="Verdana"/>
                <a:cs typeface="Verdana"/>
              </a:rPr>
              <a:t>,</a:t>
            </a:r>
            <a:r>
              <a:rPr sz="1100" i="1" spc="-190" dirty="0">
                <a:latin typeface="Verdana"/>
                <a:cs typeface="Verdana"/>
              </a:rPr>
              <a:t> </a:t>
            </a:r>
            <a:r>
              <a:rPr sz="1100" spc="-10" dirty="0">
                <a:latin typeface="Arial MT"/>
                <a:cs typeface="Arial MT"/>
              </a:rPr>
              <a:t>0</a:t>
            </a:r>
            <a:r>
              <a:rPr sz="1100" i="1" spc="-10" dirty="0">
                <a:latin typeface="Verdana"/>
                <a:cs typeface="Verdana"/>
              </a:rPr>
              <a:t>.</a:t>
            </a:r>
            <a:r>
              <a:rPr sz="1100" spc="-10" dirty="0">
                <a:latin typeface="Arial MT"/>
                <a:cs typeface="Arial MT"/>
              </a:rPr>
              <a:t>8</a:t>
            </a:r>
            <a:r>
              <a:rPr sz="1100" spc="-10" dirty="0">
                <a:latin typeface="Lucida Sans Unicode"/>
                <a:cs typeface="Lucida Sans Unicode"/>
              </a:rPr>
              <a:t>)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F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50800" marR="43180">
              <a:lnSpc>
                <a:spcPct val="145600"/>
              </a:lnSpc>
            </a:pPr>
            <a:r>
              <a:rPr sz="1100" spc="-10" dirty="0">
                <a:latin typeface="Arial MT"/>
                <a:cs typeface="Arial MT"/>
              </a:rPr>
              <a:t>Calculate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reliability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measure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value. Calculate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1)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2)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7" name="object 10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08" name="object 108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110" name="object 1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49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Why</a:t>
            </a:r>
            <a:r>
              <a:rPr spc="30" dirty="0"/>
              <a:t> </a:t>
            </a:r>
            <a:r>
              <a:rPr spc="-10" dirty="0"/>
              <a:t>defuzzification?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17780">
              <a:lnSpc>
                <a:spcPct val="102600"/>
              </a:lnSpc>
              <a:spcBef>
                <a:spcPts val="55"/>
              </a:spcBef>
            </a:pPr>
            <a:r>
              <a:rPr dirty="0">
                <a:latin typeface="Arial MT"/>
                <a:cs typeface="Arial MT"/>
              </a:rPr>
              <a:t>The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fuzzy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results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generated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can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not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be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used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an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application,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where decision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has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to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be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taken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only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on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crisp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values.</a:t>
            </a:r>
          </a:p>
          <a:p>
            <a:pPr marL="50800">
              <a:lnSpc>
                <a:spcPct val="100000"/>
              </a:lnSpc>
              <a:spcBef>
                <a:spcPts val="885"/>
              </a:spcBef>
            </a:pPr>
            <a:r>
              <a:rPr b="1" spc="-10" dirty="0">
                <a:latin typeface="Arial"/>
                <a:cs typeface="Arial"/>
              </a:rPr>
              <a:t>Example:</a:t>
            </a:r>
          </a:p>
          <a:p>
            <a:pPr marL="129539" algn="ctr">
              <a:lnSpc>
                <a:spcPct val="100000"/>
              </a:lnSpc>
              <a:spcBef>
                <a:spcPts val="1230"/>
              </a:spcBef>
            </a:pPr>
            <a:r>
              <a:rPr dirty="0">
                <a:latin typeface="Arial MT"/>
                <a:cs typeface="Arial MT"/>
              </a:rPr>
              <a:t>If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i="1" dirty="0">
                <a:latin typeface="Arial"/>
                <a:cs typeface="Arial"/>
              </a:rPr>
              <a:t>T</a:t>
            </a:r>
            <a:r>
              <a:rPr sz="1200" i="1" baseline="-13888" dirty="0">
                <a:latin typeface="Arial"/>
                <a:cs typeface="Arial"/>
              </a:rPr>
              <a:t>HIGH</a:t>
            </a:r>
            <a:r>
              <a:rPr sz="1200" i="1" spc="262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rotate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spc="-10" dirty="0">
                <a:latin typeface="Arial"/>
                <a:cs typeface="Arial"/>
              </a:rPr>
              <a:t>R</a:t>
            </a:r>
            <a:r>
              <a:rPr sz="1200" i="1" spc="-15" baseline="-13888" dirty="0">
                <a:latin typeface="Arial"/>
                <a:cs typeface="Arial"/>
              </a:rPr>
              <a:t>FIRST</a:t>
            </a:r>
            <a:r>
              <a:rPr sz="1200" i="1" spc="-97" baseline="-13888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50800" marR="52069">
              <a:lnSpc>
                <a:spcPct val="102600"/>
              </a:lnSpc>
              <a:spcBef>
                <a:spcPts val="1195"/>
              </a:spcBef>
            </a:pPr>
            <a:r>
              <a:rPr dirty="0">
                <a:latin typeface="Arial MT"/>
                <a:cs typeface="Arial MT"/>
              </a:rPr>
              <a:t>Here,</a:t>
            </a:r>
            <a:r>
              <a:rPr spc="-4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may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be</a:t>
            </a:r>
            <a:r>
              <a:rPr spc="-4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input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i="1" dirty="0">
                <a:latin typeface="Arial"/>
                <a:cs typeface="Arial"/>
              </a:rPr>
              <a:t>T</a:t>
            </a:r>
            <a:r>
              <a:rPr sz="1200" i="1" baseline="-13888" dirty="0">
                <a:latin typeface="Arial"/>
                <a:cs typeface="Arial"/>
              </a:rPr>
              <a:t>HIGH</a:t>
            </a:r>
            <a:r>
              <a:rPr sz="1200" i="1" spc="21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fuzzy,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but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action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b="1" dirty="0">
                <a:latin typeface="Arial"/>
                <a:cs typeface="Arial"/>
              </a:rPr>
              <a:t>rotate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should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based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spc="-10" dirty="0">
                <a:latin typeface="Arial"/>
                <a:cs typeface="Arial"/>
              </a:rPr>
              <a:t>R</a:t>
            </a:r>
            <a:r>
              <a:rPr sz="1200" i="1" spc="-15" baseline="-13888" dirty="0">
                <a:latin typeface="Arial"/>
                <a:cs typeface="Arial"/>
              </a:rPr>
              <a:t>FIRST</a:t>
            </a:r>
            <a:r>
              <a:rPr sz="1200" i="1" spc="-97" baseline="-13888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5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Generic</a:t>
            </a:r>
            <a:r>
              <a:rPr spc="75" dirty="0"/>
              <a:t> </a:t>
            </a:r>
            <a:r>
              <a:rPr dirty="0"/>
              <a:t>structure</a:t>
            </a:r>
            <a:r>
              <a:rPr spc="75" dirty="0"/>
              <a:t> </a:t>
            </a:r>
            <a:r>
              <a:rPr dirty="0"/>
              <a:t>of</a:t>
            </a:r>
            <a:r>
              <a:rPr spc="75" dirty="0"/>
              <a:t> </a:t>
            </a:r>
            <a:r>
              <a:rPr dirty="0"/>
              <a:t>a</a:t>
            </a:r>
            <a:r>
              <a:rPr spc="80" dirty="0"/>
              <a:t> </a:t>
            </a:r>
            <a:r>
              <a:rPr dirty="0"/>
              <a:t>Fuzzy</a:t>
            </a:r>
            <a:r>
              <a:rPr spc="75" dirty="0"/>
              <a:t> 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3" y="748879"/>
            <a:ext cx="4132439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figures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shows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general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fra</a:t>
            </a:r>
            <a:r>
              <a:rPr lang="en-US" sz="1100" spc="-10" dirty="0">
                <a:latin typeface="Arial MT"/>
                <a:cs typeface="Arial MT"/>
              </a:rPr>
              <a:t>m</a:t>
            </a:r>
            <a:r>
              <a:rPr sz="1100" spc="-10" dirty="0">
                <a:latin typeface="Arial MT"/>
                <a:cs typeface="Arial MT"/>
              </a:rPr>
              <a:t>ework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system.</a:t>
            </a:r>
            <a:endParaRPr sz="11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18296" y="1316108"/>
            <a:ext cx="509905" cy="545465"/>
            <a:chOff x="2118296" y="1316108"/>
            <a:chExt cx="509905" cy="545465"/>
          </a:xfrm>
        </p:grpSpPr>
        <p:sp>
          <p:nvSpPr>
            <p:cNvPr id="5" name="object 5"/>
            <p:cNvSpPr/>
            <p:nvPr/>
          </p:nvSpPr>
          <p:spPr>
            <a:xfrm>
              <a:off x="2127503" y="1325315"/>
              <a:ext cx="491490" cy="527050"/>
            </a:xfrm>
            <a:custGeom>
              <a:avLst/>
              <a:gdLst/>
              <a:ahLst/>
              <a:cxnLst/>
              <a:rect l="l" t="t" r="r" b="b"/>
              <a:pathLst>
                <a:path w="491489" h="527050">
                  <a:moveTo>
                    <a:pt x="491403" y="0"/>
                  </a:moveTo>
                  <a:lnTo>
                    <a:pt x="0" y="0"/>
                  </a:lnTo>
                  <a:lnTo>
                    <a:pt x="0" y="526503"/>
                  </a:lnTo>
                  <a:lnTo>
                    <a:pt x="491403" y="526503"/>
                  </a:lnTo>
                  <a:lnTo>
                    <a:pt x="49140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27503" y="1325315"/>
              <a:ext cx="491490" cy="527050"/>
            </a:xfrm>
            <a:custGeom>
              <a:avLst/>
              <a:gdLst/>
              <a:ahLst/>
              <a:cxnLst/>
              <a:rect l="l" t="t" r="r" b="b"/>
              <a:pathLst>
                <a:path w="491489" h="527050">
                  <a:moveTo>
                    <a:pt x="0" y="526503"/>
                  </a:moveTo>
                  <a:lnTo>
                    <a:pt x="491403" y="526503"/>
                  </a:lnTo>
                  <a:lnTo>
                    <a:pt x="491403" y="0"/>
                  </a:lnTo>
                  <a:lnTo>
                    <a:pt x="0" y="0"/>
                  </a:lnTo>
                  <a:lnTo>
                    <a:pt x="0" y="526503"/>
                  </a:lnTo>
                  <a:close/>
                </a:path>
              </a:pathLst>
            </a:custGeom>
            <a:ln w="1783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36419" y="1340626"/>
            <a:ext cx="473709" cy="471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120" marR="63500" algn="ctr">
              <a:lnSpc>
                <a:spcPct val="102600"/>
              </a:lnSpc>
              <a:spcBef>
                <a:spcPts val="95"/>
              </a:spcBef>
            </a:pPr>
            <a:r>
              <a:rPr sz="950" spc="-10" dirty="0">
                <a:latin typeface="Arial MT"/>
                <a:cs typeface="Arial MT"/>
              </a:rPr>
              <a:t>Fuzzy </a:t>
            </a:r>
            <a:r>
              <a:rPr sz="950" spc="-20" dirty="0">
                <a:latin typeface="Arial MT"/>
                <a:cs typeface="Arial MT"/>
              </a:rPr>
              <a:t>rule base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8717" y="1652923"/>
            <a:ext cx="585470" cy="199390"/>
          </a:xfrm>
          <a:prstGeom prst="rect">
            <a:avLst/>
          </a:prstGeom>
          <a:solidFill>
            <a:srgbClr val="FCEEE2"/>
          </a:solidFill>
          <a:ln w="17830">
            <a:solidFill>
              <a:srgbClr val="F8B57D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25"/>
              </a:spcBef>
            </a:pPr>
            <a:r>
              <a:rPr sz="950" spc="-10" dirty="0">
                <a:latin typeface="Arial MT"/>
                <a:cs typeface="Arial MT"/>
              </a:rPr>
              <a:t>Fuzzifier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3370" y="1576870"/>
            <a:ext cx="649605" cy="274955"/>
          </a:xfrm>
          <a:prstGeom prst="rect">
            <a:avLst/>
          </a:prstGeom>
          <a:solidFill>
            <a:srgbClr val="D1EBF0"/>
          </a:solidFill>
          <a:ln w="17830">
            <a:solidFill>
              <a:srgbClr val="70BED2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425"/>
              </a:spcBef>
            </a:pPr>
            <a:r>
              <a:rPr sz="950" spc="-10" dirty="0">
                <a:latin typeface="Arial MT"/>
                <a:cs typeface="Arial MT"/>
              </a:rPr>
              <a:t>Defuzzifier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717" y="1578700"/>
            <a:ext cx="314960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" marR="5080" indent="-10795">
              <a:lnSpc>
                <a:spcPct val="102600"/>
              </a:lnSpc>
              <a:spcBef>
                <a:spcPts val="95"/>
              </a:spcBef>
            </a:pPr>
            <a:r>
              <a:rPr sz="950" spc="-10" dirty="0">
                <a:latin typeface="Arial MT"/>
                <a:cs typeface="Arial MT"/>
              </a:rPr>
              <a:t>Crisp input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46224" y="2220373"/>
            <a:ext cx="877569" cy="292735"/>
          </a:xfrm>
          <a:prstGeom prst="rect">
            <a:avLst/>
          </a:prstGeom>
          <a:solidFill>
            <a:srgbClr val="F8B57D"/>
          </a:solidFill>
          <a:ln w="17830">
            <a:solidFill>
              <a:srgbClr val="D968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0340">
              <a:lnSpc>
                <a:spcPts val="1050"/>
              </a:lnSpc>
            </a:pPr>
            <a:r>
              <a:rPr sz="950" spc="-10" dirty="0">
                <a:latin typeface="Arial MT"/>
                <a:cs typeface="Arial MT"/>
              </a:rPr>
              <a:t>Inference</a:t>
            </a:r>
            <a:endParaRPr sz="950">
              <a:latin typeface="Arial MT"/>
              <a:cs typeface="Arial MT"/>
            </a:endParaRPr>
          </a:p>
          <a:p>
            <a:pPr marL="121920">
              <a:lnSpc>
                <a:spcPct val="100000"/>
              </a:lnSpc>
              <a:spcBef>
                <a:spcPts val="30"/>
              </a:spcBef>
            </a:pPr>
            <a:r>
              <a:rPr sz="950" spc="-10" dirty="0">
                <a:latin typeface="Arial MT"/>
                <a:cs typeface="Arial MT"/>
              </a:rPr>
              <a:t>mechanism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6699" y="1657769"/>
            <a:ext cx="283210" cy="189230"/>
            <a:chOff x="716699" y="1657769"/>
            <a:chExt cx="283210" cy="189230"/>
          </a:xfrm>
        </p:grpSpPr>
        <p:sp>
          <p:nvSpPr>
            <p:cNvPr id="13" name="object 13"/>
            <p:cNvSpPr/>
            <p:nvPr/>
          </p:nvSpPr>
          <p:spPr>
            <a:xfrm>
              <a:off x="717690" y="1658759"/>
              <a:ext cx="281305" cy="187325"/>
            </a:xfrm>
            <a:custGeom>
              <a:avLst/>
              <a:gdLst/>
              <a:ahLst/>
              <a:cxnLst/>
              <a:rect l="l" t="t" r="r" b="b"/>
              <a:pathLst>
                <a:path w="281305" h="187325">
                  <a:moveTo>
                    <a:pt x="187206" y="0"/>
                  </a:moveTo>
                  <a:lnTo>
                    <a:pt x="187206" y="61829"/>
                  </a:lnTo>
                  <a:lnTo>
                    <a:pt x="0" y="61829"/>
                  </a:lnTo>
                  <a:lnTo>
                    <a:pt x="0" y="125434"/>
                  </a:lnTo>
                  <a:lnTo>
                    <a:pt x="187206" y="125434"/>
                  </a:lnTo>
                  <a:lnTo>
                    <a:pt x="187206" y="187215"/>
                  </a:lnTo>
                  <a:lnTo>
                    <a:pt x="280777" y="93611"/>
                  </a:lnTo>
                  <a:lnTo>
                    <a:pt x="187206" y="0"/>
                  </a:lnTo>
                  <a:close/>
                </a:path>
              </a:pathLst>
            </a:custGeom>
            <a:solidFill>
              <a:srgbClr val="DDE1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7690" y="1658759"/>
              <a:ext cx="281305" cy="187325"/>
            </a:xfrm>
            <a:custGeom>
              <a:avLst/>
              <a:gdLst/>
              <a:ahLst/>
              <a:cxnLst/>
              <a:rect l="l" t="t" r="r" b="b"/>
              <a:pathLst>
                <a:path w="281305" h="187325">
                  <a:moveTo>
                    <a:pt x="280777" y="93611"/>
                  </a:moveTo>
                  <a:lnTo>
                    <a:pt x="187206" y="0"/>
                  </a:lnTo>
                  <a:lnTo>
                    <a:pt x="187206" y="61829"/>
                  </a:lnTo>
                  <a:lnTo>
                    <a:pt x="0" y="61829"/>
                  </a:lnTo>
                  <a:lnTo>
                    <a:pt x="0" y="125434"/>
                  </a:lnTo>
                  <a:lnTo>
                    <a:pt x="187206" y="125434"/>
                  </a:lnTo>
                  <a:lnTo>
                    <a:pt x="187206" y="187215"/>
                  </a:lnTo>
                  <a:lnTo>
                    <a:pt x="280777" y="9361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352276" y="1842904"/>
            <a:ext cx="594360" cy="562610"/>
            <a:chOff x="1352276" y="1842904"/>
            <a:chExt cx="594360" cy="562610"/>
          </a:xfrm>
        </p:grpSpPr>
        <p:sp>
          <p:nvSpPr>
            <p:cNvPr id="16" name="object 16"/>
            <p:cNvSpPr/>
            <p:nvPr/>
          </p:nvSpPr>
          <p:spPr>
            <a:xfrm>
              <a:off x="1361192" y="1851819"/>
              <a:ext cx="517525" cy="514984"/>
            </a:xfrm>
            <a:custGeom>
              <a:avLst/>
              <a:gdLst/>
              <a:ahLst/>
              <a:cxnLst/>
              <a:rect l="l" t="t" r="r" b="b"/>
              <a:pathLst>
                <a:path w="517525" h="514985">
                  <a:moveTo>
                    <a:pt x="0" y="0"/>
                  </a:moveTo>
                  <a:lnTo>
                    <a:pt x="0" y="514806"/>
                  </a:lnTo>
                  <a:lnTo>
                    <a:pt x="517423" y="514806"/>
                  </a:lnTo>
                </a:path>
              </a:pathLst>
            </a:custGeom>
            <a:ln w="1783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68957" y="2327992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69">
                  <a:moveTo>
                    <a:pt x="0" y="0"/>
                  </a:moveTo>
                  <a:lnTo>
                    <a:pt x="0" y="77266"/>
                  </a:lnTo>
                  <a:lnTo>
                    <a:pt x="77266" y="38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814815" y="1851819"/>
            <a:ext cx="542290" cy="523875"/>
            <a:chOff x="2814815" y="1851819"/>
            <a:chExt cx="542290" cy="523875"/>
          </a:xfrm>
        </p:grpSpPr>
        <p:sp>
          <p:nvSpPr>
            <p:cNvPr id="19" name="object 19"/>
            <p:cNvSpPr/>
            <p:nvPr/>
          </p:nvSpPr>
          <p:spPr>
            <a:xfrm>
              <a:off x="2823730" y="1919427"/>
              <a:ext cx="494665" cy="447675"/>
            </a:xfrm>
            <a:custGeom>
              <a:avLst/>
              <a:gdLst/>
              <a:ahLst/>
              <a:cxnLst/>
              <a:rect l="l" t="t" r="r" b="b"/>
              <a:pathLst>
                <a:path w="494664" h="447675">
                  <a:moveTo>
                    <a:pt x="0" y="447198"/>
                  </a:moveTo>
                  <a:lnTo>
                    <a:pt x="494309" y="447198"/>
                  </a:lnTo>
                  <a:lnTo>
                    <a:pt x="494309" y="0"/>
                  </a:lnTo>
                </a:path>
              </a:pathLst>
            </a:custGeom>
            <a:ln w="1783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79406" y="1851819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70" h="77469">
                  <a:moveTo>
                    <a:pt x="38633" y="0"/>
                  </a:moveTo>
                  <a:lnTo>
                    <a:pt x="0" y="77266"/>
                  </a:lnTo>
                  <a:lnTo>
                    <a:pt x="77266" y="77266"/>
                  </a:lnTo>
                  <a:lnTo>
                    <a:pt x="38633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711885" y="1657769"/>
            <a:ext cx="283210" cy="189230"/>
            <a:chOff x="3711885" y="1657769"/>
            <a:chExt cx="283210" cy="189230"/>
          </a:xfrm>
        </p:grpSpPr>
        <p:sp>
          <p:nvSpPr>
            <p:cNvPr id="22" name="object 22"/>
            <p:cNvSpPr/>
            <p:nvPr/>
          </p:nvSpPr>
          <p:spPr>
            <a:xfrm>
              <a:off x="3712876" y="1658759"/>
              <a:ext cx="281305" cy="187325"/>
            </a:xfrm>
            <a:custGeom>
              <a:avLst/>
              <a:gdLst/>
              <a:ahLst/>
              <a:cxnLst/>
              <a:rect l="l" t="t" r="r" b="b"/>
              <a:pathLst>
                <a:path w="281304" h="187325">
                  <a:moveTo>
                    <a:pt x="187223" y="0"/>
                  </a:moveTo>
                  <a:lnTo>
                    <a:pt x="187223" y="61829"/>
                  </a:lnTo>
                  <a:lnTo>
                    <a:pt x="0" y="61829"/>
                  </a:lnTo>
                  <a:lnTo>
                    <a:pt x="0" y="125434"/>
                  </a:lnTo>
                  <a:lnTo>
                    <a:pt x="187223" y="125434"/>
                  </a:lnTo>
                  <a:lnTo>
                    <a:pt x="187223" y="187215"/>
                  </a:lnTo>
                  <a:lnTo>
                    <a:pt x="280835" y="93611"/>
                  </a:lnTo>
                  <a:lnTo>
                    <a:pt x="187223" y="0"/>
                  </a:lnTo>
                  <a:close/>
                </a:path>
              </a:pathLst>
            </a:custGeom>
            <a:solidFill>
              <a:srgbClr val="DDE1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12876" y="1658759"/>
              <a:ext cx="281305" cy="187325"/>
            </a:xfrm>
            <a:custGeom>
              <a:avLst/>
              <a:gdLst/>
              <a:ahLst/>
              <a:cxnLst/>
              <a:rect l="l" t="t" r="r" b="b"/>
              <a:pathLst>
                <a:path w="281304" h="187325">
                  <a:moveTo>
                    <a:pt x="280835" y="93611"/>
                  </a:moveTo>
                  <a:lnTo>
                    <a:pt x="187223" y="0"/>
                  </a:lnTo>
                  <a:lnTo>
                    <a:pt x="187223" y="61829"/>
                  </a:lnTo>
                  <a:lnTo>
                    <a:pt x="0" y="61829"/>
                  </a:lnTo>
                  <a:lnTo>
                    <a:pt x="0" y="125434"/>
                  </a:lnTo>
                  <a:lnTo>
                    <a:pt x="187223" y="125434"/>
                  </a:lnTo>
                  <a:lnTo>
                    <a:pt x="187223" y="187215"/>
                  </a:lnTo>
                  <a:lnTo>
                    <a:pt x="280835" y="9361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130592" y="1578700"/>
            <a:ext cx="370205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7305">
              <a:lnSpc>
                <a:spcPct val="102600"/>
              </a:lnSpc>
              <a:spcBef>
                <a:spcPts val="95"/>
              </a:spcBef>
            </a:pPr>
            <a:r>
              <a:rPr sz="950" spc="-10" dirty="0">
                <a:latin typeface="Arial MT"/>
                <a:cs typeface="Arial MT"/>
              </a:rPr>
              <a:t>Crisp output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126513" y="1283404"/>
            <a:ext cx="493395" cy="937260"/>
            <a:chOff x="2126513" y="1283404"/>
            <a:chExt cx="493395" cy="937260"/>
          </a:xfrm>
        </p:grpSpPr>
        <p:sp>
          <p:nvSpPr>
            <p:cNvPr id="26" name="object 26"/>
            <p:cNvSpPr/>
            <p:nvPr/>
          </p:nvSpPr>
          <p:spPr>
            <a:xfrm>
              <a:off x="2127504" y="1284395"/>
              <a:ext cx="491490" cy="59055"/>
            </a:xfrm>
            <a:custGeom>
              <a:avLst/>
              <a:gdLst/>
              <a:ahLst/>
              <a:cxnLst/>
              <a:rect l="l" t="t" r="r" b="b"/>
              <a:pathLst>
                <a:path w="491489" h="59055">
                  <a:moveTo>
                    <a:pt x="245751" y="0"/>
                  </a:moveTo>
                  <a:lnTo>
                    <a:pt x="168079" y="1485"/>
                  </a:lnTo>
                  <a:lnTo>
                    <a:pt x="100619" y="5626"/>
                  </a:lnTo>
                  <a:lnTo>
                    <a:pt x="47419" y="11946"/>
                  </a:lnTo>
                  <a:lnTo>
                    <a:pt x="0" y="29222"/>
                  </a:lnTo>
                  <a:lnTo>
                    <a:pt x="12529" y="38474"/>
                  </a:lnTo>
                  <a:lnTo>
                    <a:pt x="47419" y="46498"/>
                  </a:lnTo>
                  <a:lnTo>
                    <a:pt x="100619" y="52818"/>
                  </a:lnTo>
                  <a:lnTo>
                    <a:pt x="168079" y="56959"/>
                  </a:lnTo>
                  <a:lnTo>
                    <a:pt x="245751" y="58445"/>
                  </a:lnTo>
                  <a:lnTo>
                    <a:pt x="323414" y="56959"/>
                  </a:lnTo>
                  <a:lnTo>
                    <a:pt x="390854" y="52818"/>
                  </a:lnTo>
                  <a:lnTo>
                    <a:pt x="444029" y="46498"/>
                  </a:lnTo>
                  <a:lnTo>
                    <a:pt x="478898" y="38474"/>
                  </a:lnTo>
                  <a:lnTo>
                    <a:pt x="491420" y="29222"/>
                  </a:lnTo>
                  <a:lnTo>
                    <a:pt x="478898" y="19970"/>
                  </a:lnTo>
                  <a:lnTo>
                    <a:pt x="444029" y="11946"/>
                  </a:lnTo>
                  <a:lnTo>
                    <a:pt x="390854" y="5626"/>
                  </a:lnTo>
                  <a:lnTo>
                    <a:pt x="323414" y="1485"/>
                  </a:lnTo>
                  <a:lnTo>
                    <a:pt x="24575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27504" y="1284395"/>
              <a:ext cx="491490" cy="59055"/>
            </a:xfrm>
            <a:custGeom>
              <a:avLst/>
              <a:gdLst/>
              <a:ahLst/>
              <a:cxnLst/>
              <a:rect l="l" t="t" r="r" b="b"/>
              <a:pathLst>
                <a:path w="491489" h="59055">
                  <a:moveTo>
                    <a:pt x="491420" y="29222"/>
                  </a:moveTo>
                  <a:lnTo>
                    <a:pt x="444029" y="11946"/>
                  </a:lnTo>
                  <a:lnTo>
                    <a:pt x="390854" y="5626"/>
                  </a:lnTo>
                  <a:lnTo>
                    <a:pt x="323414" y="1485"/>
                  </a:lnTo>
                  <a:lnTo>
                    <a:pt x="245751" y="0"/>
                  </a:lnTo>
                  <a:lnTo>
                    <a:pt x="168079" y="1485"/>
                  </a:lnTo>
                  <a:lnTo>
                    <a:pt x="100619" y="5626"/>
                  </a:lnTo>
                  <a:lnTo>
                    <a:pt x="47419" y="11946"/>
                  </a:lnTo>
                  <a:lnTo>
                    <a:pt x="12529" y="19970"/>
                  </a:lnTo>
                  <a:lnTo>
                    <a:pt x="0" y="29222"/>
                  </a:lnTo>
                  <a:lnTo>
                    <a:pt x="12529" y="38474"/>
                  </a:lnTo>
                  <a:lnTo>
                    <a:pt x="47419" y="46498"/>
                  </a:lnTo>
                  <a:lnTo>
                    <a:pt x="100619" y="52818"/>
                  </a:lnTo>
                  <a:lnTo>
                    <a:pt x="168079" y="56959"/>
                  </a:lnTo>
                  <a:lnTo>
                    <a:pt x="245751" y="58445"/>
                  </a:lnTo>
                  <a:lnTo>
                    <a:pt x="323414" y="56959"/>
                  </a:lnTo>
                  <a:lnTo>
                    <a:pt x="390854" y="52818"/>
                  </a:lnTo>
                  <a:lnTo>
                    <a:pt x="444029" y="46498"/>
                  </a:lnTo>
                  <a:lnTo>
                    <a:pt x="478898" y="38474"/>
                  </a:lnTo>
                  <a:lnTo>
                    <a:pt x="491420" y="292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50948" y="1828424"/>
              <a:ext cx="467995" cy="59055"/>
            </a:xfrm>
            <a:custGeom>
              <a:avLst/>
              <a:gdLst/>
              <a:ahLst/>
              <a:cxnLst/>
              <a:rect l="l" t="t" r="r" b="b"/>
              <a:pathLst>
                <a:path w="467994" h="59055">
                  <a:moveTo>
                    <a:pt x="234029" y="0"/>
                  </a:moveTo>
                  <a:lnTo>
                    <a:pt x="160049" y="1490"/>
                  </a:lnTo>
                  <a:lnTo>
                    <a:pt x="95804" y="5642"/>
                  </a:lnTo>
                  <a:lnTo>
                    <a:pt x="45147" y="11973"/>
                  </a:lnTo>
                  <a:lnTo>
                    <a:pt x="0" y="29247"/>
                  </a:lnTo>
                  <a:lnTo>
                    <a:pt x="11928" y="38492"/>
                  </a:lnTo>
                  <a:lnTo>
                    <a:pt x="45147" y="46521"/>
                  </a:lnTo>
                  <a:lnTo>
                    <a:pt x="95804" y="52852"/>
                  </a:lnTo>
                  <a:lnTo>
                    <a:pt x="160049" y="57004"/>
                  </a:lnTo>
                  <a:lnTo>
                    <a:pt x="234029" y="58494"/>
                  </a:lnTo>
                  <a:lnTo>
                    <a:pt x="307968" y="57004"/>
                  </a:lnTo>
                  <a:lnTo>
                    <a:pt x="372188" y="52852"/>
                  </a:lnTo>
                  <a:lnTo>
                    <a:pt x="422833" y="46521"/>
                  </a:lnTo>
                  <a:lnTo>
                    <a:pt x="456047" y="38492"/>
                  </a:lnTo>
                  <a:lnTo>
                    <a:pt x="467975" y="29247"/>
                  </a:lnTo>
                  <a:lnTo>
                    <a:pt x="456047" y="20002"/>
                  </a:lnTo>
                  <a:lnTo>
                    <a:pt x="422833" y="11973"/>
                  </a:lnTo>
                  <a:lnTo>
                    <a:pt x="372188" y="5642"/>
                  </a:lnTo>
                  <a:lnTo>
                    <a:pt x="307968" y="1490"/>
                  </a:lnTo>
                  <a:lnTo>
                    <a:pt x="23402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50948" y="1828424"/>
              <a:ext cx="467995" cy="59055"/>
            </a:xfrm>
            <a:custGeom>
              <a:avLst/>
              <a:gdLst/>
              <a:ahLst/>
              <a:cxnLst/>
              <a:rect l="l" t="t" r="r" b="b"/>
              <a:pathLst>
                <a:path w="467994" h="59055">
                  <a:moveTo>
                    <a:pt x="467975" y="29247"/>
                  </a:moveTo>
                  <a:lnTo>
                    <a:pt x="422833" y="11973"/>
                  </a:lnTo>
                  <a:lnTo>
                    <a:pt x="372188" y="5642"/>
                  </a:lnTo>
                  <a:lnTo>
                    <a:pt x="307968" y="1490"/>
                  </a:lnTo>
                  <a:lnTo>
                    <a:pt x="234029" y="0"/>
                  </a:lnTo>
                  <a:lnTo>
                    <a:pt x="160049" y="1490"/>
                  </a:lnTo>
                  <a:lnTo>
                    <a:pt x="95804" y="5642"/>
                  </a:lnTo>
                  <a:lnTo>
                    <a:pt x="45147" y="11973"/>
                  </a:lnTo>
                  <a:lnTo>
                    <a:pt x="11928" y="20002"/>
                  </a:lnTo>
                  <a:lnTo>
                    <a:pt x="0" y="29247"/>
                  </a:lnTo>
                  <a:lnTo>
                    <a:pt x="11928" y="38492"/>
                  </a:lnTo>
                  <a:lnTo>
                    <a:pt x="45147" y="46521"/>
                  </a:lnTo>
                  <a:lnTo>
                    <a:pt x="95804" y="52852"/>
                  </a:lnTo>
                  <a:lnTo>
                    <a:pt x="160049" y="57004"/>
                  </a:lnTo>
                  <a:lnTo>
                    <a:pt x="234029" y="58494"/>
                  </a:lnTo>
                  <a:lnTo>
                    <a:pt x="307968" y="57004"/>
                  </a:lnTo>
                  <a:lnTo>
                    <a:pt x="372188" y="52852"/>
                  </a:lnTo>
                  <a:lnTo>
                    <a:pt x="422833" y="46521"/>
                  </a:lnTo>
                  <a:lnTo>
                    <a:pt x="456047" y="38492"/>
                  </a:lnTo>
                  <a:lnTo>
                    <a:pt x="467975" y="292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84977" y="1886919"/>
              <a:ext cx="0" cy="266065"/>
            </a:xfrm>
            <a:custGeom>
              <a:avLst/>
              <a:gdLst/>
              <a:ahLst/>
              <a:cxnLst/>
              <a:rect l="l" t="t" r="r" b="b"/>
              <a:pathLst>
                <a:path h="266064">
                  <a:moveTo>
                    <a:pt x="0" y="0"/>
                  </a:moveTo>
                  <a:lnTo>
                    <a:pt x="0" y="265844"/>
                  </a:lnTo>
                </a:path>
              </a:pathLst>
            </a:custGeom>
            <a:ln w="1783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46344" y="2143105"/>
              <a:ext cx="77470" cy="77470"/>
            </a:xfrm>
            <a:custGeom>
              <a:avLst/>
              <a:gdLst/>
              <a:ahLst/>
              <a:cxnLst/>
              <a:rect l="l" t="t" r="r" b="b"/>
              <a:pathLst>
                <a:path w="77469" h="77469">
                  <a:moveTo>
                    <a:pt x="77266" y="0"/>
                  </a:moveTo>
                  <a:lnTo>
                    <a:pt x="0" y="0"/>
                  </a:lnTo>
                  <a:lnTo>
                    <a:pt x="38633" y="77266"/>
                  </a:lnTo>
                  <a:lnTo>
                    <a:pt x="77266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6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316" y="1261883"/>
            <a:ext cx="40614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solidFill>
                  <a:srgbClr val="00AEEF"/>
                </a:solidFill>
              </a:rPr>
              <a:t>Defuzzification</a:t>
            </a:r>
            <a:r>
              <a:rPr sz="2450" spc="170" dirty="0">
                <a:solidFill>
                  <a:srgbClr val="00AEEF"/>
                </a:solidFill>
              </a:rPr>
              <a:t> </a:t>
            </a:r>
            <a:r>
              <a:rPr sz="2450" spc="-10" dirty="0">
                <a:solidFill>
                  <a:srgbClr val="00AEEF"/>
                </a:solidFill>
              </a:rPr>
              <a:t>Techniques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7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Defuzzification</a:t>
            </a:r>
            <a:r>
              <a:rPr spc="20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891995"/>
            <a:ext cx="3527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A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number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defuzzification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methods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known.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Such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as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248917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0106" y="124793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1211985"/>
            <a:ext cx="13493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Lambda-</a:t>
            </a:r>
            <a:r>
              <a:rPr sz="1100" b="1" dirty="0">
                <a:latin typeface="Arial"/>
                <a:cs typeface="Arial"/>
              </a:rPr>
              <a:t>cut </a:t>
            </a:r>
            <a:r>
              <a:rPr sz="1100" b="1" spc="-10" dirty="0">
                <a:latin typeface="Arial"/>
                <a:cs typeface="Arial"/>
              </a:rPr>
              <a:t>method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602955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0106" y="160195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932" y="1566010"/>
            <a:ext cx="17430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Weighted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average method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956981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0106" y="195537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932" y="1920048"/>
            <a:ext cx="1149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Maxima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methods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705" y="2311019"/>
            <a:ext cx="134416" cy="13441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0106" y="231002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2932" y="2274073"/>
            <a:ext cx="12084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Centroid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methods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17.01.2016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8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222" y="1284578"/>
            <a:ext cx="303403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solidFill>
                  <a:srgbClr val="00AEEF"/>
                </a:solidFill>
              </a:rPr>
              <a:t>Lambda-cut</a:t>
            </a:r>
            <a:r>
              <a:rPr sz="2450" spc="135" dirty="0">
                <a:solidFill>
                  <a:srgbClr val="00AEEF"/>
                </a:solidFill>
              </a:rPr>
              <a:t> </a:t>
            </a:r>
            <a:r>
              <a:rPr sz="2450" spc="-10" dirty="0">
                <a:solidFill>
                  <a:srgbClr val="00AEEF"/>
                </a:solidFill>
              </a:rPr>
              <a:t>method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9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3497</Words>
  <Application>Microsoft Office PowerPoint</Application>
  <PresentationFormat>Custom</PresentationFormat>
  <Paragraphs>805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SimSun-ExtB</vt:lpstr>
      <vt:lpstr>Arial</vt:lpstr>
      <vt:lpstr>Arial MT</vt:lpstr>
      <vt:lpstr>Cambria</vt:lpstr>
      <vt:lpstr>Lucida Sans Unicode</vt:lpstr>
      <vt:lpstr>Roboto Bk</vt:lpstr>
      <vt:lpstr>Symbol</vt:lpstr>
      <vt:lpstr>Times New Roman</vt:lpstr>
      <vt:lpstr>Verdana</vt:lpstr>
      <vt:lpstr>Office Theme</vt:lpstr>
      <vt:lpstr>Defuzzification Techniques</vt:lpstr>
      <vt:lpstr>What is defuzzification?</vt:lpstr>
      <vt:lpstr>Example 2: Fuzzy to crisp</vt:lpstr>
      <vt:lpstr>Example 3: Fuzzy to crisp</vt:lpstr>
      <vt:lpstr>Why defuzzification?</vt:lpstr>
      <vt:lpstr>Generic structure of a Fuzzy system</vt:lpstr>
      <vt:lpstr>Defuzzification Techniques</vt:lpstr>
      <vt:lpstr>Defuzzification methods</vt:lpstr>
      <vt:lpstr>Lambda-cut method</vt:lpstr>
      <vt:lpstr>Lambda-cut method</vt:lpstr>
      <vt:lpstr>Lamda-cut method for fuzzy set</vt:lpstr>
      <vt:lpstr>Lambda-cut for a fuzzy set : Example</vt:lpstr>
      <vt:lpstr>Lambda-cut sets : Example</vt:lpstr>
      <vt:lpstr>Some properties of λ-cut sets</vt:lpstr>
      <vt:lpstr>Summary: Lambda-cut methods</vt:lpstr>
      <vt:lpstr>Output of a Fuzzy System</vt:lpstr>
      <vt:lpstr>Output of a fuzzy System</vt:lpstr>
      <vt:lpstr>Output fuzzy set : Illustration</vt:lpstr>
      <vt:lpstr>Output fuzzy set : Illustration</vt:lpstr>
      <vt:lpstr>Output fuzzy set : Illustration</vt:lpstr>
      <vt:lpstr>Output fuzzy set : Illustration</vt:lpstr>
      <vt:lpstr>Defuzzification Methods</vt:lpstr>
      <vt:lpstr>Defuzzification Technique Maxima Methods</vt:lpstr>
      <vt:lpstr>Maxima methods</vt:lpstr>
      <vt:lpstr>Maxima method : Height method</vt:lpstr>
      <vt:lpstr>PowerPoint Presentation</vt:lpstr>
      <vt:lpstr>PowerPoint Presentation</vt:lpstr>
      <vt:lpstr>Maxima method : MoM</vt:lpstr>
      <vt:lpstr>MoM : Example 1</vt:lpstr>
      <vt:lpstr>MoM : Example 2</vt:lpstr>
      <vt:lpstr>Defuzzification Technique Centroid Methods</vt:lpstr>
      <vt:lpstr>Cenroid methods</vt:lpstr>
      <vt:lpstr>Centroid method : CoG</vt:lpstr>
      <vt:lpstr>Centroid method : CoG</vt:lpstr>
      <vt:lpstr>CoG : A geometrical method of calculation</vt:lpstr>
      <vt:lpstr>Centroid method : CoS</vt:lpstr>
      <vt:lpstr>Centroid method : CoS</vt:lpstr>
      <vt:lpstr>CoS: Example</vt:lpstr>
      <vt:lpstr>CoS: Example</vt:lpstr>
      <vt:lpstr>Centroid method: Certer of largest area</vt:lpstr>
      <vt:lpstr>Weighted Average Method</vt:lpstr>
      <vt:lpstr>Cenroid methods</vt:lpstr>
      <vt:lpstr>Weighted average method</vt:lpstr>
      <vt:lpstr>PowerPoint Presentation</vt:lpstr>
      <vt:lpstr>Exercise 1</vt:lpstr>
      <vt:lpstr>Exercise 1</vt:lpstr>
      <vt:lpstr>Exercise 3</vt:lpstr>
      <vt:lpstr>Exercise 4</vt:lpstr>
      <vt:lpstr>Exercise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Defuzzification Techniques</dc:title>
  <dc:creator>Debasis Samanta</dc:creator>
  <cp:lastModifiedBy>Asst. Prof. (Dr.) Diya Vadhwani</cp:lastModifiedBy>
  <cp:revision>7</cp:revision>
  <dcterms:created xsi:type="dcterms:W3CDTF">2025-08-22T06:46:43Z</dcterms:created>
  <dcterms:modified xsi:type="dcterms:W3CDTF">2025-09-12T10:13:37Z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2016-01-24T00:00:00Z</vt:filetime>
  </property>
  <property fmtid="{D5CDD505-2E9C-101B-9397-08002B2CF9AE}" pid="3" name="Creator">
    <vt:lpwstr>LaTeX with Beamer class version 3.20</vt:lpwstr>
  </property>
  <property fmtid="{D5CDD505-2E9C-101B-9397-08002B2CF9AE}" pid="4" name="LastSaved">
    <vt:filetime>2025-08-22T00:00:00Z</vt:filetime>
  </property>
  <property fmtid="{D5CDD505-2E9C-101B-9397-08002B2CF9AE}" pid="5" name="PTEX.Fullbanner">
    <vt:lpwstr>This is MiKTeX-pdfTeX 2.9.4535 (1.40.13)</vt:lpwstr>
  </property>
  <property fmtid="{D5CDD505-2E9C-101B-9397-08002B2CF9AE}" pid="6" name="Producer">
    <vt:lpwstr>pdfTeX-1.40.13</vt:lpwstr>
  </property>
</Properties>
</file>