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159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7543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34658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17878"/>
            <a:ext cx="4062095" cy="2370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30866" y="3331252"/>
            <a:ext cx="447979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58283" y="3331252"/>
            <a:ext cx="28351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16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4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787069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7743" y="831498"/>
            <a:ext cx="4483735" cy="396240"/>
            <a:chOff x="87743" y="831498"/>
            <a:chExt cx="4483735" cy="39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544" y="1125817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" y="1113116"/>
              <a:ext cx="4381765" cy="114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0310" y="837641"/>
              <a:ext cx="50800" cy="2881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743" y="831498"/>
              <a:ext cx="4432935" cy="345440"/>
            </a:xfrm>
            <a:custGeom>
              <a:avLst/>
              <a:gdLst/>
              <a:ahLst/>
              <a:cxnLst/>
              <a:rect l="l" t="t" r="r" b="b"/>
              <a:pathLst>
                <a:path w="4432935" h="345440">
                  <a:moveTo>
                    <a:pt x="4432566" y="0"/>
                  </a:moveTo>
                  <a:lnTo>
                    <a:pt x="0" y="0"/>
                  </a:lnTo>
                  <a:lnTo>
                    <a:pt x="0" y="294318"/>
                  </a:lnTo>
                  <a:lnTo>
                    <a:pt x="4008" y="314043"/>
                  </a:lnTo>
                  <a:lnTo>
                    <a:pt x="14922" y="330196"/>
                  </a:lnTo>
                  <a:lnTo>
                    <a:pt x="31075" y="341110"/>
                  </a:lnTo>
                  <a:lnTo>
                    <a:pt x="50800" y="345118"/>
                  </a:lnTo>
                  <a:lnTo>
                    <a:pt x="4381765" y="345118"/>
                  </a:lnTo>
                  <a:lnTo>
                    <a:pt x="4401490" y="341110"/>
                  </a:lnTo>
                  <a:lnTo>
                    <a:pt x="4417643" y="330196"/>
                  </a:lnTo>
                  <a:lnTo>
                    <a:pt x="4428558" y="314043"/>
                  </a:lnTo>
                  <a:lnTo>
                    <a:pt x="4432566" y="29431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20310" y="875735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40">
                  <a:moveTo>
                    <a:pt x="0" y="269131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20310" y="863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20310" y="8503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20310" y="8376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11186" y="847341"/>
            <a:ext cx="1986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Fuzzy</a:t>
            </a:r>
            <a:r>
              <a:rPr sz="14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r>
              <a:rPr sz="1400" b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7662" y="1393150"/>
            <a:ext cx="1536065" cy="3500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100" dirty="0">
                <a:latin typeface="Arial"/>
                <a:cs typeface="Arial"/>
              </a:rPr>
              <a:t>             </a:t>
            </a:r>
            <a:r>
              <a:rPr lang="en-US" sz="1100" b="1" dirty="0">
                <a:latin typeface="Arial"/>
                <a:cs typeface="Arial"/>
              </a:rPr>
              <a:t>By 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1100" b="1" dirty="0">
                <a:latin typeface="Arial"/>
                <a:cs typeface="Arial"/>
              </a:rPr>
              <a:t>Dr. Diya Vadhwani</a:t>
            </a:r>
            <a:endParaRPr sz="1100" b="1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Mamdani</a:t>
            </a:r>
            <a:r>
              <a:rPr spc="75" dirty="0"/>
              <a:t> </a:t>
            </a:r>
            <a:r>
              <a:rPr dirty="0"/>
              <a:t>approach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Mobile</a:t>
            </a:r>
            <a:r>
              <a:rPr spc="80" dirty="0"/>
              <a:t> </a:t>
            </a:r>
            <a:r>
              <a:rPr spc="-10" dirty="0"/>
              <a:t>Robot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7997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616088"/>
            <a:ext cx="4079240" cy="2242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from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an </a:t>
            </a:r>
            <a:r>
              <a:rPr sz="1100" dirty="0">
                <a:latin typeface="Arial MT"/>
                <a:cs typeface="Arial MT"/>
              </a:rPr>
              <a:t>object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angle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respect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spc="-10" dirty="0">
                <a:latin typeface="Arial MT"/>
                <a:cs typeface="Arial MT"/>
              </a:rPr>
              <a:t>robot.</a:t>
            </a:r>
            <a:endParaRPr sz="1100">
              <a:latin typeface="Arial MT"/>
              <a:cs typeface="Arial MT"/>
            </a:endParaRPr>
          </a:p>
          <a:p>
            <a:pPr marL="12700" marR="249554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respect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most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critical </a:t>
            </a:r>
            <a:r>
              <a:rPr sz="1100" dirty="0">
                <a:latin typeface="Arial MT"/>
                <a:cs typeface="Arial MT"/>
              </a:rPr>
              <a:t>object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decide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deviation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Calibri"/>
                <a:cs typeface="Calibri"/>
              </a:rPr>
              <a:t>δ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assume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[0.1,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2.2]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spc="-50" dirty="0">
                <a:latin typeface="Calibri"/>
                <a:cs typeface="Calibri"/>
              </a:rPr>
              <a:t>θ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0" dirty="0">
                <a:latin typeface="Arial MT"/>
                <a:cs typeface="Arial MT"/>
              </a:rPr>
              <a:t> [-</a:t>
            </a:r>
            <a:r>
              <a:rPr sz="1100" dirty="0">
                <a:latin typeface="Arial MT"/>
                <a:cs typeface="Arial MT"/>
              </a:rPr>
              <a:t>90,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0,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90]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0" dirty="0">
                <a:latin typeface="Arial MT"/>
                <a:cs typeface="Arial MT"/>
              </a:rPr>
              <a:t> degree.</a:t>
            </a:r>
            <a:endParaRPr sz="1100">
              <a:latin typeface="Arial MT"/>
              <a:cs typeface="Arial MT"/>
            </a:endParaRPr>
          </a:p>
          <a:p>
            <a:pPr marL="12700" marR="146050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After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identifying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relevant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their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range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Mamdani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select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meaningful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”linguistic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states”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each </a:t>
            </a:r>
            <a:r>
              <a:rPr sz="1100" spc="-10" dirty="0">
                <a:latin typeface="Arial MT"/>
                <a:cs typeface="Arial MT"/>
              </a:rPr>
              <a:t>variable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appropriate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242187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732292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222398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Linguistic</a:t>
            </a:r>
            <a:r>
              <a:rPr spc="20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276725" cy="608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current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consider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dirty="0">
                <a:latin typeface="Arial"/>
                <a:cs typeface="Arial"/>
              </a:rPr>
              <a:t>Distance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states: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33754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03275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918982"/>
            <a:ext cx="950594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6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VN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Near </a:t>
            </a:r>
            <a:r>
              <a:rPr sz="1100" dirty="0">
                <a:latin typeface="Arial MT"/>
                <a:cs typeface="Arial MT"/>
              </a:rPr>
              <a:t>NR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Near</a:t>
            </a:r>
            <a:endParaRPr sz="1100">
              <a:latin typeface="Arial MT"/>
              <a:cs typeface="Arial MT"/>
            </a:endParaRPr>
          </a:p>
          <a:p>
            <a:pPr marL="12700" marR="119380">
              <a:lnSpc>
                <a:spcPct val="145600"/>
              </a:lnSpc>
            </a:pPr>
            <a:r>
              <a:rPr sz="1100" dirty="0">
                <a:latin typeface="Arial MT"/>
                <a:cs typeface="Arial MT"/>
              </a:rPr>
              <a:t>VF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Very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Far </a:t>
            </a:r>
            <a:r>
              <a:rPr sz="1100" dirty="0">
                <a:latin typeface="Arial MT"/>
                <a:cs typeface="Arial MT"/>
              </a:rPr>
              <a:t>FR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Far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77823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27683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521904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5202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1765973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176498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844" y="1932748"/>
            <a:ext cx="434213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Angle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both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angular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direction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</a:t>
            </a:r>
            <a:r>
              <a:rPr sz="1100" i="1" spc="-10" dirty="0">
                <a:latin typeface="Calibri"/>
                <a:cs typeface="Calibri"/>
              </a:rPr>
              <a:t>θ</a:t>
            </a:r>
            <a:r>
              <a:rPr sz="1100" spc="-10" dirty="0">
                <a:latin typeface="Arial MT"/>
                <a:cs typeface="Arial MT"/>
              </a:rPr>
              <a:t>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deviation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Calibri"/>
                <a:cs typeface="Calibri"/>
              </a:rPr>
              <a:t>δ</a:t>
            </a:r>
            <a:r>
              <a:rPr sz="1100" dirty="0">
                <a:latin typeface="Arial MT"/>
                <a:cs typeface="Arial MT"/>
              </a:rPr>
              <a:t>))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represented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states: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6705" y="2345461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34447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6705" y="255353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55255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6705" y="2761614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06" y="275999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6705" y="2969691"/>
            <a:ext cx="134416" cy="13441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40106" y="2968693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6705" y="3177756"/>
            <a:ext cx="134416" cy="13441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40106" y="317543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2932" y="2266706"/>
            <a:ext cx="1096010" cy="10661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00" spc="-75" dirty="0">
                <a:latin typeface="Arial MT"/>
                <a:cs typeface="Arial MT"/>
              </a:rPr>
              <a:t>LT</a:t>
            </a:r>
            <a:r>
              <a:rPr sz="1100" dirty="0">
                <a:latin typeface="Arial MT"/>
                <a:cs typeface="Arial MT"/>
              </a:rPr>
              <a:t> : </a:t>
            </a:r>
            <a:r>
              <a:rPr sz="1100" spc="-20" dirty="0">
                <a:latin typeface="Arial MT"/>
                <a:cs typeface="Arial MT"/>
              </a:rPr>
              <a:t>Left</a:t>
            </a:r>
            <a:endParaRPr sz="1100">
              <a:latin typeface="Arial MT"/>
              <a:cs typeface="Arial MT"/>
            </a:endParaRPr>
          </a:p>
          <a:p>
            <a:pPr marL="12700" marR="120014">
              <a:lnSpc>
                <a:spcPct val="124100"/>
              </a:lnSpc>
            </a:pPr>
            <a:r>
              <a:rPr sz="1100" dirty="0">
                <a:latin typeface="Arial MT"/>
                <a:cs typeface="Arial MT"/>
              </a:rPr>
              <a:t>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Ahead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Left </a:t>
            </a:r>
            <a:r>
              <a:rPr sz="1100" dirty="0">
                <a:latin typeface="Arial MT"/>
                <a:cs typeface="Arial MT"/>
              </a:rPr>
              <a:t>AA: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Ahead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24100"/>
              </a:lnSpc>
            </a:pPr>
            <a:r>
              <a:rPr sz="1100" dirty="0">
                <a:latin typeface="Arial MT"/>
                <a:cs typeface="Arial MT"/>
              </a:rPr>
              <a:t>AR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Ahead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Right </a:t>
            </a:r>
            <a:r>
              <a:rPr sz="1100" dirty="0">
                <a:latin typeface="Arial MT"/>
                <a:cs typeface="Arial MT"/>
              </a:rPr>
              <a:t>RT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Right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Linguistic</a:t>
            </a:r>
            <a:r>
              <a:rPr spc="200" dirty="0"/>
              <a:t> </a:t>
            </a:r>
            <a:r>
              <a:rPr spc="-10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9106"/>
            <a:ext cx="423608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 below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(Figure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3).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48542" y="2189614"/>
            <a:ext cx="1863089" cy="680720"/>
            <a:chOff x="2748542" y="2189614"/>
            <a:chExt cx="1863089" cy="680720"/>
          </a:xfrm>
        </p:grpSpPr>
        <p:sp>
          <p:nvSpPr>
            <p:cNvPr id="5" name="object 5"/>
            <p:cNvSpPr/>
            <p:nvPr/>
          </p:nvSpPr>
          <p:spPr>
            <a:xfrm>
              <a:off x="2752035" y="2284907"/>
              <a:ext cx="1856105" cy="0"/>
            </a:xfrm>
            <a:custGeom>
              <a:avLst/>
              <a:gdLst/>
              <a:ahLst/>
              <a:cxnLst/>
              <a:rect l="l" t="t" r="r" b="b"/>
              <a:pathLst>
                <a:path w="1856104">
                  <a:moveTo>
                    <a:pt x="0" y="0"/>
                  </a:moveTo>
                  <a:lnTo>
                    <a:pt x="1855968" y="0"/>
                  </a:lnTo>
                </a:path>
              </a:pathLst>
            </a:custGeom>
            <a:ln w="6736">
              <a:solidFill>
                <a:srgbClr val="D9D9D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4885" y="2193107"/>
              <a:ext cx="0" cy="642620"/>
            </a:xfrm>
            <a:custGeom>
              <a:avLst/>
              <a:gdLst/>
              <a:ahLst/>
              <a:cxnLst/>
              <a:rect l="l" t="t" r="r" b="b"/>
              <a:pathLst>
                <a:path h="642619">
                  <a:moveTo>
                    <a:pt x="0" y="0"/>
                  </a:moveTo>
                  <a:lnTo>
                    <a:pt x="0" y="64260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2035" y="2832343"/>
              <a:ext cx="1856105" cy="6985"/>
            </a:xfrm>
            <a:custGeom>
              <a:avLst/>
              <a:gdLst/>
              <a:ahLst/>
              <a:cxnLst/>
              <a:rect l="l" t="t" r="r" b="b"/>
              <a:pathLst>
                <a:path w="1856104" h="6985">
                  <a:moveTo>
                    <a:pt x="1855968" y="0"/>
                  </a:moveTo>
                  <a:lnTo>
                    <a:pt x="0" y="0"/>
                  </a:lnTo>
                  <a:lnTo>
                    <a:pt x="0" y="6736"/>
                  </a:lnTo>
                  <a:lnTo>
                    <a:pt x="1855968" y="6736"/>
                  </a:lnTo>
                  <a:lnTo>
                    <a:pt x="1855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52297" y="2789811"/>
              <a:ext cx="795020" cy="76835"/>
            </a:xfrm>
            <a:custGeom>
              <a:avLst/>
              <a:gdLst/>
              <a:ahLst/>
              <a:cxnLst/>
              <a:rect l="l" t="t" r="r" b="b"/>
              <a:pathLst>
                <a:path w="795020" h="76835">
                  <a:moveTo>
                    <a:pt x="0" y="0"/>
                  </a:moveTo>
                  <a:lnTo>
                    <a:pt x="0" y="76493"/>
                  </a:lnTo>
                </a:path>
                <a:path w="795020" h="76835">
                  <a:moveTo>
                    <a:pt x="394492" y="0"/>
                  </a:moveTo>
                  <a:lnTo>
                    <a:pt x="394492" y="76493"/>
                  </a:lnTo>
                </a:path>
                <a:path w="795020" h="76835">
                  <a:moveTo>
                    <a:pt x="794706" y="0"/>
                  </a:moveTo>
                  <a:lnTo>
                    <a:pt x="794706" y="76493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77290" y="1081356"/>
            <a:ext cx="1567815" cy="680720"/>
            <a:chOff x="1677290" y="1081356"/>
            <a:chExt cx="1567815" cy="680720"/>
          </a:xfrm>
        </p:grpSpPr>
        <p:sp>
          <p:nvSpPr>
            <p:cNvPr id="10" name="object 10"/>
            <p:cNvSpPr/>
            <p:nvPr/>
          </p:nvSpPr>
          <p:spPr>
            <a:xfrm>
              <a:off x="1680782" y="1084849"/>
              <a:ext cx="1560830" cy="642620"/>
            </a:xfrm>
            <a:custGeom>
              <a:avLst/>
              <a:gdLst/>
              <a:ahLst/>
              <a:cxnLst/>
              <a:rect l="l" t="t" r="r" b="b"/>
              <a:pathLst>
                <a:path w="1560830" h="642619">
                  <a:moveTo>
                    <a:pt x="0" y="0"/>
                  </a:moveTo>
                  <a:lnTo>
                    <a:pt x="0" y="642604"/>
                  </a:lnTo>
                  <a:lnTo>
                    <a:pt x="1560611" y="64260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80782" y="1176649"/>
              <a:ext cx="1499870" cy="0"/>
            </a:xfrm>
            <a:custGeom>
              <a:avLst/>
              <a:gdLst/>
              <a:ahLst/>
              <a:cxnLst/>
              <a:rect l="l" t="t" r="r" b="b"/>
              <a:pathLst>
                <a:path w="1499870">
                  <a:moveTo>
                    <a:pt x="0" y="0"/>
                  </a:moveTo>
                  <a:lnTo>
                    <a:pt x="1499403" y="0"/>
                  </a:lnTo>
                </a:path>
              </a:pathLst>
            </a:custGeom>
            <a:ln w="6736">
              <a:solidFill>
                <a:srgbClr val="D9D9D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15303" y="1681553"/>
              <a:ext cx="850900" cy="76835"/>
            </a:xfrm>
            <a:custGeom>
              <a:avLst/>
              <a:gdLst/>
              <a:ahLst/>
              <a:cxnLst/>
              <a:rect l="l" t="t" r="r" b="b"/>
              <a:pathLst>
                <a:path w="850900" h="76835">
                  <a:moveTo>
                    <a:pt x="0" y="0"/>
                  </a:moveTo>
                  <a:lnTo>
                    <a:pt x="0" y="76493"/>
                  </a:lnTo>
                </a:path>
                <a:path w="850900" h="76835">
                  <a:moveTo>
                    <a:pt x="422278" y="0"/>
                  </a:moveTo>
                  <a:lnTo>
                    <a:pt x="422278" y="76493"/>
                  </a:lnTo>
                </a:path>
                <a:path w="850900" h="76835">
                  <a:moveTo>
                    <a:pt x="850689" y="0"/>
                  </a:moveTo>
                  <a:lnTo>
                    <a:pt x="850689" y="76493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41181" y="1773305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0.1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9592" y="1788591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0.8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4149" y="1788591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2.2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77290" y="1173157"/>
            <a:ext cx="1292225" cy="564515"/>
            <a:chOff x="1677290" y="1173157"/>
            <a:chExt cx="1292225" cy="564515"/>
          </a:xfrm>
        </p:grpSpPr>
        <p:sp>
          <p:nvSpPr>
            <p:cNvPr id="17" name="object 17"/>
            <p:cNvSpPr/>
            <p:nvPr/>
          </p:nvSpPr>
          <p:spPr>
            <a:xfrm>
              <a:off x="1680782" y="1176649"/>
              <a:ext cx="434975" cy="551180"/>
            </a:xfrm>
            <a:custGeom>
              <a:avLst/>
              <a:gdLst/>
              <a:ahLst/>
              <a:cxnLst/>
              <a:rect l="l" t="t" r="r" b="b"/>
              <a:pathLst>
                <a:path w="434975" h="551180">
                  <a:moveTo>
                    <a:pt x="0" y="0"/>
                  </a:moveTo>
                  <a:lnTo>
                    <a:pt x="434520" y="550804"/>
                  </a:lnTo>
                </a:path>
              </a:pathLst>
            </a:custGeom>
            <a:ln w="673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80782" y="1176649"/>
              <a:ext cx="857250" cy="551180"/>
            </a:xfrm>
            <a:custGeom>
              <a:avLst/>
              <a:gdLst/>
              <a:ahLst/>
              <a:cxnLst/>
              <a:rect l="l" t="t" r="r" b="b"/>
              <a:pathLst>
                <a:path w="857250" h="551180">
                  <a:moveTo>
                    <a:pt x="0" y="550804"/>
                  </a:moveTo>
                  <a:lnTo>
                    <a:pt x="428410" y="0"/>
                  </a:lnTo>
                </a:path>
                <a:path w="857250" h="551180">
                  <a:moveTo>
                    <a:pt x="423703" y="6045"/>
                  </a:moveTo>
                  <a:lnTo>
                    <a:pt x="856799" y="550804"/>
                  </a:lnTo>
                </a:path>
              </a:pathLst>
            </a:custGeom>
            <a:ln w="673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15303" y="1176649"/>
              <a:ext cx="850900" cy="557530"/>
            </a:xfrm>
            <a:custGeom>
              <a:avLst/>
              <a:gdLst/>
              <a:ahLst/>
              <a:cxnLst/>
              <a:rect l="l" t="t" r="r" b="b"/>
              <a:pathLst>
                <a:path w="850900" h="557530">
                  <a:moveTo>
                    <a:pt x="0" y="556914"/>
                  </a:moveTo>
                  <a:lnTo>
                    <a:pt x="422278" y="0"/>
                  </a:lnTo>
                </a:path>
                <a:path w="850900" h="557530">
                  <a:moveTo>
                    <a:pt x="415456" y="9003"/>
                  </a:moveTo>
                  <a:lnTo>
                    <a:pt x="850689" y="550804"/>
                  </a:lnTo>
                </a:path>
              </a:pathLst>
            </a:custGeom>
            <a:ln w="6736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7581" y="1176649"/>
              <a:ext cx="428625" cy="544830"/>
            </a:xfrm>
            <a:custGeom>
              <a:avLst/>
              <a:gdLst/>
              <a:ahLst/>
              <a:cxnLst/>
              <a:rect l="l" t="t" r="r" b="b"/>
              <a:pathLst>
                <a:path w="428625" h="544830">
                  <a:moveTo>
                    <a:pt x="0" y="544672"/>
                  </a:moveTo>
                  <a:lnTo>
                    <a:pt x="428410" y="0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068296" y="1100107"/>
            <a:ext cx="9461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00AF50"/>
                </a:solidFill>
                <a:latin typeface="Arial MT"/>
                <a:cs typeface="Arial MT"/>
              </a:rPr>
              <a:t>NR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4055" y="1100107"/>
            <a:ext cx="8890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C00000"/>
                </a:solidFill>
                <a:latin typeface="Arial MT"/>
                <a:cs typeface="Arial MT"/>
              </a:rPr>
              <a:t>FR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91380" y="1054136"/>
            <a:ext cx="42799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425" spc="-307" baseline="14619" dirty="0">
                <a:latin typeface="Symbol"/>
                <a:cs typeface="Symbol"/>
              </a:rPr>
              <a:t></a:t>
            </a:r>
            <a:r>
              <a:rPr sz="750" i="1" spc="-307" baseline="5555" dirty="0">
                <a:latin typeface="Times New Roman"/>
                <a:cs typeface="Times New Roman"/>
              </a:rPr>
              <a:t>D</a:t>
            </a:r>
            <a:r>
              <a:rPr sz="750" i="1" spc="277" baseline="5555" dirty="0">
                <a:latin typeface="Times New Roman"/>
                <a:cs typeface="Times New Roman"/>
              </a:rPr>
              <a:t> </a:t>
            </a:r>
            <a:r>
              <a:rPr sz="350" dirty="0">
                <a:latin typeface="Arial MT"/>
                <a:cs typeface="Arial MT"/>
              </a:rPr>
              <a:t>1.0</a:t>
            </a:r>
            <a:r>
              <a:rPr sz="350" spc="459" dirty="0">
                <a:latin typeface="Arial MT"/>
                <a:cs typeface="Arial MT"/>
              </a:rPr>
              <a:t> </a:t>
            </a:r>
            <a:r>
              <a:rPr sz="525" spc="-37" baseline="39682" dirty="0">
                <a:solidFill>
                  <a:srgbClr val="2E15E2"/>
                </a:solidFill>
                <a:latin typeface="Arial MT"/>
                <a:cs typeface="Arial MT"/>
              </a:rPr>
              <a:t>VN</a:t>
            </a:r>
            <a:endParaRPr sz="525" baseline="39682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8118" y="1100107"/>
            <a:ext cx="36004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80670" algn="l"/>
              </a:tabLst>
            </a:pPr>
            <a:r>
              <a:rPr sz="350" u="sng" spc="-1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50" spc="5" dirty="0">
                <a:latin typeface="Arial MT"/>
                <a:cs typeface="Arial MT"/>
              </a:rPr>
              <a:t>V</a:t>
            </a:r>
            <a:r>
              <a:rPr sz="350" u="sng" spc="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</a:t>
            </a:r>
            <a:r>
              <a:rPr sz="3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1</a:t>
            </a:r>
            <a:r>
              <a:rPr sz="350" dirty="0">
                <a:latin typeface="Arial MT"/>
                <a:cs typeface="Arial MT"/>
              </a:rPr>
              <a:t>.0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67754" y="1650890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0.0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00406" y="1176332"/>
            <a:ext cx="566420" cy="556895"/>
            <a:chOff x="2400406" y="1176332"/>
            <a:chExt cx="566420" cy="556895"/>
          </a:xfrm>
        </p:grpSpPr>
        <p:sp>
          <p:nvSpPr>
            <p:cNvPr id="27" name="object 27"/>
            <p:cNvSpPr/>
            <p:nvPr/>
          </p:nvSpPr>
          <p:spPr>
            <a:xfrm>
              <a:off x="2537582" y="1176649"/>
              <a:ext cx="428625" cy="556260"/>
            </a:xfrm>
            <a:custGeom>
              <a:avLst/>
              <a:gdLst/>
              <a:ahLst/>
              <a:cxnLst/>
              <a:rect l="l" t="t" r="r" b="b"/>
              <a:pathLst>
                <a:path w="428625" h="556260">
                  <a:moveTo>
                    <a:pt x="0" y="0"/>
                  </a:moveTo>
                  <a:lnTo>
                    <a:pt x="0" y="550804"/>
                  </a:lnTo>
                </a:path>
                <a:path w="428625" h="556260">
                  <a:moveTo>
                    <a:pt x="428410" y="4836"/>
                  </a:moveTo>
                  <a:lnTo>
                    <a:pt x="428410" y="55564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2946" y="1560390"/>
              <a:ext cx="1905" cy="167640"/>
            </a:xfrm>
            <a:custGeom>
              <a:avLst/>
              <a:gdLst/>
              <a:ahLst/>
              <a:cxnLst/>
              <a:rect l="l" t="t" r="r" b="b"/>
              <a:pathLst>
                <a:path w="1905" h="167639">
                  <a:moveTo>
                    <a:pt x="0" y="167063"/>
                  </a:moveTo>
                  <a:lnTo>
                    <a:pt x="1813" y="0"/>
                  </a:lnTo>
                </a:path>
              </a:pathLst>
            </a:custGeom>
            <a:ln w="4663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334846" y="1712097"/>
            <a:ext cx="11811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0" dirty="0">
                <a:latin typeface="Arial MT"/>
                <a:cs typeface="Arial MT"/>
              </a:rPr>
              <a:t>1.04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8046" y="1788591"/>
            <a:ext cx="416559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1.5</a:t>
            </a:r>
            <a:endParaRPr sz="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" b="1" dirty="0">
                <a:latin typeface="Arial"/>
                <a:cs typeface="Arial"/>
              </a:rPr>
              <a:t>Distance</a:t>
            </a:r>
            <a:r>
              <a:rPr sz="350" b="1" spc="40" dirty="0">
                <a:latin typeface="Arial"/>
                <a:cs typeface="Arial"/>
              </a:rPr>
              <a:t> </a:t>
            </a:r>
            <a:r>
              <a:rPr sz="350" b="1" dirty="0">
                <a:latin typeface="Arial"/>
                <a:cs typeface="Arial"/>
              </a:rPr>
              <a:t>D</a:t>
            </a:r>
            <a:r>
              <a:rPr sz="350" b="1" spc="45" dirty="0">
                <a:latin typeface="Arial"/>
                <a:cs typeface="Arial"/>
              </a:rPr>
              <a:t> </a:t>
            </a:r>
            <a:r>
              <a:rPr sz="350" b="1" dirty="0">
                <a:latin typeface="Arial"/>
                <a:cs typeface="Arial"/>
              </a:rPr>
              <a:t>in</a:t>
            </a:r>
            <a:r>
              <a:rPr sz="350" b="1" spc="45" dirty="0">
                <a:latin typeface="Arial"/>
                <a:cs typeface="Arial"/>
              </a:rPr>
              <a:t> </a:t>
            </a:r>
            <a:r>
              <a:rPr sz="350" b="1" spc="-25" dirty="0">
                <a:latin typeface="Arial"/>
                <a:cs typeface="Arial"/>
              </a:rPr>
              <a:t>mt</a:t>
            </a:r>
            <a:endParaRPr sz="35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2932" y="2174307"/>
            <a:ext cx="1922780" cy="680720"/>
            <a:chOff x="422932" y="2174307"/>
            <a:chExt cx="1922780" cy="680720"/>
          </a:xfrm>
        </p:grpSpPr>
        <p:sp>
          <p:nvSpPr>
            <p:cNvPr id="32" name="object 32"/>
            <p:cNvSpPr/>
            <p:nvPr/>
          </p:nvSpPr>
          <p:spPr>
            <a:xfrm>
              <a:off x="426425" y="2177799"/>
              <a:ext cx="1915795" cy="642620"/>
            </a:xfrm>
            <a:custGeom>
              <a:avLst/>
              <a:gdLst/>
              <a:ahLst/>
              <a:cxnLst/>
              <a:rect l="l" t="t" r="r" b="b"/>
              <a:pathLst>
                <a:path w="1915795" h="642619">
                  <a:moveTo>
                    <a:pt x="2849" y="0"/>
                  </a:moveTo>
                  <a:lnTo>
                    <a:pt x="2849" y="642604"/>
                  </a:lnTo>
                </a:path>
                <a:path w="1915795" h="642619">
                  <a:moveTo>
                    <a:pt x="0" y="642604"/>
                  </a:moveTo>
                  <a:lnTo>
                    <a:pt x="1915313" y="64260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6425" y="2269600"/>
              <a:ext cx="1887220" cy="0"/>
            </a:xfrm>
            <a:custGeom>
              <a:avLst/>
              <a:gdLst/>
              <a:ahLst/>
              <a:cxnLst/>
              <a:rect l="l" t="t" r="r" b="b"/>
              <a:pathLst>
                <a:path w="1887220">
                  <a:moveTo>
                    <a:pt x="0" y="0"/>
                  </a:moveTo>
                  <a:lnTo>
                    <a:pt x="1886728" y="0"/>
                  </a:lnTo>
                </a:path>
              </a:pathLst>
            </a:custGeom>
            <a:ln w="6736">
              <a:solidFill>
                <a:srgbClr val="D9D9D9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26687" y="2774504"/>
              <a:ext cx="795020" cy="76835"/>
            </a:xfrm>
            <a:custGeom>
              <a:avLst/>
              <a:gdLst/>
              <a:ahLst/>
              <a:cxnLst/>
              <a:rect l="l" t="t" r="r" b="b"/>
              <a:pathLst>
                <a:path w="795019" h="76835">
                  <a:moveTo>
                    <a:pt x="0" y="0"/>
                  </a:moveTo>
                  <a:lnTo>
                    <a:pt x="0" y="76493"/>
                  </a:lnTo>
                </a:path>
                <a:path w="795019" h="76835">
                  <a:moveTo>
                    <a:pt x="394514" y="0"/>
                  </a:moveTo>
                  <a:lnTo>
                    <a:pt x="394514" y="76493"/>
                  </a:lnTo>
                </a:path>
                <a:path w="795019" h="76835">
                  <a:moveTo>
                    <a:pt x="794727" y="0"/>
                  </a:moveTo>
                  <a:lnTo>
                    <a:pt x="794727" y="76493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70874" y="2843305"/>
            <a:ext cx="9461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dirty="0">
                <a:latin typeface="Arial MT"/>
                <a:cs typeface="Arial MT"/>
              </a:rPr>
              <a:t>-</a:t>
            </a:r>
            <a:r>
              <a:rPr sz="350" spc="-25" dirty="0">
                <a:latin typeface="Arial MT"/>
                <a:cs typeface="Arial MT"/>
              </a:rPr>
              <a:t>90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65366" y="2858602"/>
            <a:ext cx="9461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dirty="0">
                <a:latin typeface="Arial MT"/>
                <a:cs typeface="Arial MT"/>
              </a:rPr>
              <a:t>-</a:t>
            </a:r>
            <a:r>
              <a:rPr sz="350" spc="-25" dirty="0">
                <a:latin typeface="Arial MT"/>
                <a:cs typeface="Arial MT"/>
              </a:rPr>
              <a:t>45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9580" y="2858602"/>
            <a:ext cx="52069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96581" y="2858602"/>
            <a:ext cx="787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45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7281" y="2266107"/>
            <a:ext cx="1207770" cy="564515"/>
            <a:chOff x="517281" y="2266107"/>
            <a:chExt cx="1207770" cy="564515"/>
          </a:xfrm>
        </p:grpSpPr>
        <p:sp>
          <p:nvSpPr>
            <p:cNvPr id="40" name="object 40"/>
            <p:cNvSpPr/>
            <p:nvPr/>
          </p:nvSpPr>
          <p:spPr>
            <a:xfrm>
              <a:off x="520773" y="2269600"/>
              <a:ext cx="406400" cy="551180"/>
            </a:xfrm>
            <a:custGeom>
              <a:avLst/>
              <a:gdLst/>
              <a:ahLst/>
              <a:cxnLst/>
              <a:rect l="l" t="t" r="r" b="b"/>
              <a:pathLst>
                <a:path w="406400" h="551180">
                  <a:moveTo>
                    <a:pt x="0" y="0"/>
                  </a:moveTo>
                  <a:lnTo>
                    <a:pt x="405913" y="550804"/>
                  </a:lnTo>
                </a:path>
              </a:pathLst>
            </a:custGeom>
            <a:ln w="67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0773" y="2269600"/>
              <a:ext cx="800735" cy="551180"/>
            </a:xfrm>
            <a:custGeom>
              <a:avLst/>
              <a:gdLst/>
              <a:ahLst/>
              <a:cxnLst/>
              <a:rect l="l" t="t" r="r" b="b"/>
              <a:pathLst>
                <a:path w="800735" h="551180">
                  <a:moveTo>
                    <a:pt x="0" y="550804"/>
                  </a:moveTo>
                  <a:lnTo>
                    <a:pt x="400213" y="0"/>
                  </a:lnTo>
                </a:path>
                <a:path w="800735" h="551180">
                  <a:moveTo>
                    <a:pt x="395809" y="6045"/>
                  </a:moveTo>
                  <a:lnTo>
                    <a:pt x="800427" y="550804"/>
                  </a:lnTo>
                </a:path>
              </a:pathLst>
            </a:custGeom>
            <a:ln w="673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26687" y="2269600"/>
              <a:ext cx="795020" cy="557530"/>
            </a:xfrm>
            <a:custGeom>
              <a:avLst/>
              <a:gdLst/>
              <a:ahLst/>
              <a:cxnLst/>
              <a:rect l="l" t="t" r="r" b="b"/>
              <a:pathLst>
                <a:path w="795019" h="557530">
                  <a:moveTo>
                    <a:pt x="0" y="556914"/>
                  </a:moveTo>
                  <a:lnTo>
                    <a:pt x="394514" y="0"/>
                  </a:lnTo>
                </a:path>
                <a:path w="795019" h="557530">
                  <a:moveTo>
                    <a:pt x="388145" y="9003"/>
                  </a:moveTo>
                  <a:lnTo>
                    <a:pt x="794727" y="55080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321201" y="2269600"/>
              <a:ext cx="400685" cy="544830"/>
            </a:xfrm>
            <a:custGeom>
              <a:avLst/>
              <a:gdLst/>
              <a:ahLst/>
              <a:cxnLst/>
              <a:rect l="l" t="t" r="r" b="b"/>
              <a:pathLst>
                <a:path w="400685" h="544830">
                  <a:moveTo>
                    <a:pt x="0" y="544672"/>
                  </a:moveTo>
                  <a:lnTo>
                    <a:pt x="400213" y="0"/>
                  </a:lnTo>
                </a:path>
              </a:pathLst>
            </a:custGeom>
            <a:ln w="673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6065" y="2193058"/>
            <a:ext cx="8128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FF0000"/>
                </a:solidFill>
                <a:latin typeface="Arial MT"/>
                <a:cs typeface="Arial MT"/>
              </a:rPr>
              <a:t>LT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4948" y="2193058"/>
            <a:ext cx="8382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2E15E2"/>
                </a:solidFill>
                <a:latin typeface="Arial MT"/>
                <a:cs typeface="Arial MT"/>
              </a:rPr>
              <a:t>AL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268235" y="2193058"/>
            <a:ext cx="8890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AA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70004" y="2193058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00AF50"/>
                </a:solidFill>
                <a:latin typeface="Arial MT"/>
                <a:cs typeface="Arial MT"/>
              </a:rPr>
              <a:t>AR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9256" y="2743862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0.0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9256" y="2223651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1.0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1454" y="2083088"/>
            <a:ext cx="19113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spc="-37" baseline="-24691" dirty="0">
                <a:latin typeface="Symbol"/>
                <a:cs typeface="Symbol"/>
              </a:rPr>
              <a:t></a:t>
            </a:r>
            <a:endParaRPr sz="675" baseline="-24691">
              <a:latin typeface="Symbol"/>
              <a:cs typeface="Symbo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28957" y="2269282"/>
            <a:ext cx="1696720" cy="577850"/>
            <a:chOff x="428957" y="2269282"/>
            <a:chExt cx="1696720" cy="577850"/>
          </a:xfrm>
        </p:grpSpPr>
        <p:sp>
          <p:nvSpPr>
            <p:cNvPr id="52" name="object 52"/>
            <p:cNvSpPr/>
            <p:nvPr/>
          </p:nvSpPr>
          <p:spPr>
            <a:xfrm>
              <a:off x="520773" y="2269600"/>
              <a:ext cx="1200785" cy="556260"/>
            </a:xfrm>
            <a:custGeom>
              <a:avLst/>
              <a:gdLst/>
              <a:ahLst/>
              <a:cxnLst/>
              <a:rect l="l" t="t" r="r" b="b"/>
              <a:pathLst>
                <a:path w="1200785" h="556260">
                  <a:moveTo>
                    <a:pt x="0" y="0"/>
                  </a:moveTo>
                  <a:lnTo>
                    <a:pt x="0" y="550804"/>
                  </a:lnTo>
                </a:path>
                <a:path w="1200785" h="556260">
                  <a:moveTo>
                    <a:pt x="405913" y="0"/>
                  </a:moveTo>
                  <a:lnTo>
                    <a:pt x="405913" y="550804"/>
                  </a:lnTo>
                </a:path>
                <a:path w="1200785" h="556260">
                  <a:moveTo>
                    <a:pt x="800427" y="0"/>
                  </a:moveTo>
                  <a:lnTo>
                    <a:pt x="800427" y="550804"/>
                  </a:lnTo>
                </a:path>
                <a:path w="1200785" h="556260">
                  <a:moveTo>
                    <a:pt x="1200641" y="4836"/>
                  </a:moveTo>
                  <a:lnTo>
                    <a:pt x="1200641" y="55564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9275" y="2269600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1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721415" y="2766861"/>
              <a:ext cx="400685" cy="76835"/>
            </a:xfrm>
            <a:custGeom>
              <a:avLst/>
              <a:gdLst/>
              <a:ahLst/>
              <a:cxnLst/>
              <a:rect l="l" t="t" r="r" b="b"/>
              <a:pathLst>
                <a:path w="400685" h="76835">
                  <a:moveTo>
                    <a:pt x="0" y="0"/>
                  </a:moveTo>
                  <a:lnTo>
                    <a:pt x="0" y="76493"/>
                  </a:lnTo>
                </a:path>
                <a:path w="400685" h="76835">
                  <a:moveTo>
                    <a:pt x="400213" y="0"/>
                  </a:moveTo>
                  <a:lnTo>
                    <a:pt x="400213" y="76493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984888" y="2988651"/>
            <a:ext cx="42418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dirty="0">
                <a:latin typeface="Arial"/>
                <a:cs typeface="Arial"/>
              </a:rPr>
              <a:t>Angle</a:t>
            </a:r>
            <a:r>
              <a:rPr sz="350" b="1" spc="35" dirty="0">
                <a:latin typeface="Arial"/>
                <a:cs typeface="Arial"/>
              </a:rPr>
              <a:t> </a:t>
            </a:r>
            <a:r>
              <a:rPr sz="350" b="1" dirty="0">
                <a:latin typeface="Arial"/>
                <a:cs typeface="Arial"/>
              </a:rPr>
              <a:t>ɵ</a:t>
            </a:r>
            <a:r>
              <a:rPr sz="350" b="1" spc="35" dirty="0">
                <a:latin typeface="Arial"/>
                <a:cs typeface="Arial"/>
              </a:rPr>
              <a:t> </a:t>
            </a:r>
            <a:r>
              <a:rPr sz="350" b="1" dirty="0">
                <a:latin typeface="Arial"/>
                <a:cs typeface="Arial"/>
              </a:rPr>
              <a:t>in</a:t>
            </a:r>
            <a:r>
              <a:rPr sz="350" b="1" spc="35" dirty="0">
                <a:latin typeface="Arial"/>
                <a:cs typeface="Arial"/>
              </a:rPr>
              <a:t> </a:t>
            </a:r>
            <a:r>
              <a:rPr sz="350" b="1" spc="-10" dirty="0">
                <a:latin typeface="Arial"/>
                <a:cs typeface="Arial"/>
              </a:rPr>
              <a:t>degree</a:t>
            </a:r>
            <a:endParaRPr sz="3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096795" y="2850953"/>
            <a:ext cx="787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90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711553" y="2258465"/>
            <a:ext cx="414020" cy="558165"/>
            <a:chOff x="1711553" y="2258465"/>
            <a:chExt cx="414020" cy="558165"/>
          </a:xfrm>
        </p:grpSpPr>
        <p:sp>
          <p:nvSpPr>
            <p:cNvPr id="58" name="object 58"/>
            <p:cNvSpPr/>
            <p:nvPr/>
          </p:nvSpPr>
          <p:spPr>
            <a:xfrm>
              <a:off x="1715046" y="2270939"/>
              <a:ext cx="407034" cy="542290"/>
            </a:xfrm>
            <a:custGeom>
              <a:avLst/>
              <a:gdLst/>
              <a:ahLst/>
              <a:cxnLst/>
              <a:rect l="l" t="t" r="r" b="b"/>
              <a:pathLst>
                <a:path w="407035" h="542289">
                  <a:moveTo>
                    <a:pt x="0" y="0"/>
                  </a:moveTo>
                  <a:lnTo>
                    <a:pt x="406582" y="541822"/>
                  </a:lnTo>
                </a:path>
              </a:pathLst>
            </a:custGeom>
            <a:ln w="673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21415" y="2261957"/>
              <a:ext cx="400685" cy="544830"/>
            </a:xfrm>
            <a:custGeom>
              <a:avLst/>
              <a:gdLst/>
              <a:ahLst/>
              <a:cxnLst/>
              <a:rect l="l" t="t" r="r" b="b"/>
              <a:pathLst>
                <a:path w="400685" h="544830">
                  <a:moveTo>
                    <a:pt x="0" y="544672"/>
                  </a:moveTo>
                  <a:lnTo>
                    <a:pt x="400213" y="0"/>
                  </a:lnTo>
                </a:path>
              </a:pathLst>
            </a:custGeom>
            <a:ln w="67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071556" y="2185393"/>
            <a:ext cx="14859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R</a:t>
            </a:r>
            <a:r>
              <a:rPr sz="350" u="sng" spc="-25" dirty="0">
                <a:uFill>
                  <a:solidFill>
                    <a:srgbClr val="6F2F9F"/>
                  </a:solidFill>
                </a:uFill>
                <a:latin typeface="Arial MT"/>
                <a:cs typeface="Arial MT"/>
              </a:rPr>
              <a:t>T</a:t>
            </a:r>
            <a:r>
              <a:rPr sz="350" u="sng" spc="500" dirty="0">
                <a:uFill>
                  <a:solidFill>
                    <a:srgbClr val="6F2F9F"/>
                  </a:solidFill>
                </a:uFill>
                <a:latin typeface="Arial MT"/>
                <a:cs typeface="Arial MT"/>
              </a:rPr>
              <a:t> 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42207" y="2266793"/>
            <a:ext cx="1680210" cy="551180"/>
            <a:chOff x="442207" y="2266793"/>
            <a:chExt cx="1680210" cy="551180"/>
          </a:xfrm>
        </p:grpSpPr>
        <p:sp>
          <p:nvSpPr>
            <p:cNvPr id="62" name="object 62"/>
            <p:cNvSpPr/>
            <p:nvPr/>
          </p:nvSpPr>
          <p:spPr>
            <a:xfrm>
              <a:off x="2121628" y="2266793"/>
              <a:ext cx="0" cy="551180"/>
            </a:xfrm>
            <a:custGeom>
              <a:avLst/>
              <a:gdLst/>
              <a:ahLst/>
              <a:cxnLst/>
              <a:rect l="l" t="t" r="r" b="b"/>
              <a:pathLst>
                <a:path h="551180">
                  <a:moveTo>
                    <a:pt x="0" y="0"/>
                  </a:moveTo>
                  <a:lnTo>
                    <a:pt x="0" y="550804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4539" y="2269600"/>
              <a:ext cx="78740" cy="3810"/>
            </a:xfrm>
            <a:custGeom>
              <a:avLst/>
              <a:gdLst/>
              <a:ahLst/>
              <a:cxnLst/>
              <a:rect l="l" t="t" r="r" b="b"/>
              <a:pathLst>
                <a:path w="78740" h="3810">
                  <a:moveTo>
                    <a:pt x="0" y="0"/>
                  </a:moveTo>
                  <a:lnTo>
                    <a:pt x="78609" y="3238"/>
                  </a:lnTo>
                </a:path>
              </a:pathLst>
            </a:custGeom>
            <a:ln w="466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796484" y="2858602"/>
            <a:ext cx="9461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dirty="0">
                <a:latin typeface="Arial MT"/>
                <a:cs typeface="Arial MT"/>
              </a:rPr>
              <a:t>-</a:t>
            </a:r>
            <a:r>
              <a:rPr sz="350" spc="-25" dirty="0">
                <a:latin typeface="Arial MT"/>
                <a:cs typeface="Arial MT"/>
              </a:rPr>
              <a:t>90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90976" y="2873901"/>
            <a:ext cx="94615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dirty="0">
                <a:latin typeface="Arial MT"/>
                <a:cs typeface="Arial MT"/>
              </a:rPr>
              <a:t>-</a:t>
            </a:r>
            <a:r>
              <a:rPr sz="350" spc="-25" dirty="0">
                <a:latin typeface="Arial MT"/>
                <a:cs typeface="Arial MT"/>
              </a:rPr>
              <a:t>45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35169" y="2873901"/>
            <a:ext cx="52069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50" dirty="0">
                <a:latin typeface="Arial MT"/>
                <a:cs typeface="Arial MT"/>
              </a:rPr>
              <a:t>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022191" y="2873901"/>
            <a:ext cx="787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45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842869" y="2281415"/>
            <a:ext cx="1207770" cy="564515"/>
            <a:chOff x="2842869" y="2281415"/>
            <a:chExt cx="1207770" cy="564515"/>
          </a:xfrm>
        </p:grpSpPr>
        <p:sp>
          <p:nvSpPr>
            <p:cNvPr id="69" name="object 69"/>
            <p:cNvSpPr/>
            <p:nvPr/>
          </p:nvSpPr>
          <p:spPr>
            <a:xfrm>
              <a:off x="2846362" y="2284907"/>
              <a:ext cx="406400" cy="551180"/>
            </a:xfrm>
            <a:custGeom>
              <a:avLst/>
              <a:gdLst/>
              <a:ahLst/>
              <a:cxnLst/>
              <a:rect l="l" t="t" r="r" b="b"/>
              <a:pathLst>
                <a:path w="406400" h="551180">
                  <a:moveTo>
                    <a:pt x="0" y="0"/>
                  </a:moveTo>
                  <a:lnTo>
                    <a:pt x="405935" y="550804"/>
                  </a:lnTo>
                </a:path>
              </a:pathLst>
            </a:custGeom>
            <a:ln w="67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46362" y="2284907"/>
              <a:ext cx="800735" cy="551180"/>
            </a:xfrm>
            <a:custGeom>
              <a:avLst/>
              <a:gdLst/>
              <a:ahLst/>
              <a:cxnLst/>
              <a:rect l="l" t="t" r="r" b="b"/>
              <a:pathLst>
                <a:path w="800735" h="551180">
                  <a:moveTo>
                    <a:pt x="0" y="550804"/>
                  </a:moveTo>
                  <a:lnTo>
                    <a:pt x="400213" y="0"/>
                  </a:lnTo>
                </a:path>
                <a:path w="800735" h="551180">
                  <a:moveTo>
                    <a:pt x="395809" y="6045"/>
                  </a:moveTo>
                  <a:lnTo>
                    <a:pt x="800427" y="550804"/>
                  </a:lnTo>
                </a:path>
              </a:pathLst>
            </a:custGeom>
            <a:ln w="6736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252297" y="2284907"/>
              <a:ext cx="795020" cy="557530"/>
            </a:xfrm>
            <a:custGeom>
              <a:avLst/>
              <a:gdLst/>
              <a:ahLst/>
              <a:cxnLst/>
              <a:rect l="l" t="t" r="r" b="b"/>
              <a:pathLst>
                <a:path w="795020" h="557530">
                  <a:moveTo>
                    <a:pt x="0" y="556914"/>
                  </a:moveTo>
                  <a:lnTo>
                    <a:pt x="394492" y="0"/>
                  </a:lnTo>
                </a:path>
                <a:path w="795020" h="557530">
                  <a:moveTo>
                    <a:pt x="388123" y="8981"/>
                  </a:moveTo>
                  <a:lnTo>
                    <a:pt x="794706" y="55080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46789" y="2284907"/>
              <a:ext cx="400685" cy="544830"/>
            </a:xfrm>
            <a:custGeom>
              <a:avLst/>
              <a:gdLst/>
              <a:ahLst/>
              <a:cxnLst/>
              <a:rect l="l" t="t" r="r" b="b"/>
              <a:pathLst>
                <a:path w="400685" h="544830">
                  <a:moveTo>
                    <a:pt x="0" y="544672"/>
                  </a:moveTo>
                  <a:lnTo>
                    <a:pt x="400213" y="0"/>
                  </a:lnTo>
                </a:path>
              </a:pathLst>
            </a:custGeom>
            <a:ln w="673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2831675" y="2208343"/>
            <a:ext cx="8128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FF0000"/>
                </a:solidFill>
                <a:latin typeface="Arial MT"/>
                <a:cs typeface="Arial MT"/>
              </a:rPr>
              <a:t>LT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210558" y="2208343"/>
            <a:ext cx="8382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2E15E2"/>
                </a:solidFill>
                <a:latin typeface="Arial MT"/>
                <a:cs typeface="Arial MT"/>
              </a:rPr>
              <a:t>AL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593846" y="2208343"/>
            <a:ext cx="8890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AA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995592" y="2208343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solidFill>
                  <a:srgbClr val="00AF50"/>
                </a:solidFill>
                <a:latin typeface="Arial MT"/>
                <a:cs typeface="Arial MT"/>
              </a:rPr>
              <a:t>AR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654853" y="2759148"/>
            <a:ext cx="914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0.0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531795" y="1961998"/>
            <a:ext cx="240029" cy="35941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5"/>
              </a:spcBef>
            </a:pPr>
            <a:endParaRPr sz="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1000" spc="-25" dirty="0">
                <a:latin typeface="Symbol"/>
                <a:cs typeface="Symbol"/>
              </a:rPr>
              <a:t></a:t>
            </a:r>
            <a:r>
              <a:rPr sz="825" spc="-37" baseline="-25252" dirty="0">
                <a:latin typeface="Symbol"/>
                <a:cs typeface="Symbol"/>
              </a:rPr>
              <a:t></a:t>
            </a:r>
            <a:endParaRPr sz="825" baseline="-25252">
              <a:latin typeface="Symbol"/>
              <a:cs typeface="Symbol"/>
            </a:endParaRPr>
          </a:p>
          <a:p>
            <a:pPr marL="135255">
              <a:lnSpc>
                <a:spcPct val="100000"/>
              </a:lnSpc>
              <a:spcBef>
                <a:spcPts val="285"/>
              </a:spcBef>
            </a:pPr>
            <a:r>
              <a:rPr sz="350" spc="-25" dirty="0">
                <a:latin typeface="Arial MT"/>
                <a:cs typeface="Arial MT"/>
              </a:rPr>
              <a:t>1.0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754567" y="2284590"/>
            <a:ext cx="1696720" cy="577850"/>
            <a:chOff x="2754567" y="2284590"/>
            <a:chExt cx="1696720" cy="577850"/>
          </a:xfrm>
        </p:grpSpPr>
        <p:sp>
          <p:nvSpPr>
            <p:cNvPr id="80" name="object 80"/>
            <p:cNvSpPr/>
            <p:nvPr/>
          </p:nvSpPr>
          <p:spPr>
            <a:xfrm>
              <a:off x="2846362" y="2284907"/>
              <a:ext cx="1200785" cy="556260"/>
            </a:xfrm>
            <a:custGeom>
              <a:avLst/>
              <a:gdLst/>
              <a:ahLst/>
              <a:cxnLst/>
              <a:rect l="l" t="t" r="r" b="b"/>
              <a:pathLst>
                <a:path w="1200785" h="556260">
                  <a:moveTo>
                    <a:pt x="0" y="0"/>
                  </a:moveTo>
                  <a:lnTo>
                    <a:pt x="0" y="550804"/>
                  </a:lnTo>
                </a:path>
                <a:path w="1200785" h="556260">
                  <a:moveTo>
                    <a:pt x="405935" y="0"/>
                  </a:moveTo>
                  <a:lnTo>
                    <a:pt x="405935" y="550804"/>
                  </a:lnTo>
                </a:path>
                <a:path w="1200785" h="556260">
                  <a:moveTo>
                    <a:pt x="800427" y="0"/>
                  </a:moveTo>
                  <a:lnTo>
                    <a:pt x="800427" y="550804"/>
                  </a:lnTo>
                </a:path>
                <a:path w="1200785" h="556260">
                  <a:moveTo>
                    <a:pt x="1200641" y="4836"/>
                  </a:moveTo>
                  <a:lnTo>
                    <a:pt x="1200641" y="555640"/>
                  </a:lnTo>
                </a:path>
              </a:pathLst>
            </a:custGeom>
            <a:ln w="3175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754885" y="2284907"/>
              <a:ext cx="95250" cy="0"/>
            </a:xfrm>
            <a:custGeom>
              <a:avLst/>
              <a:gdLst/>
              <a:ahLst/>
              <a:cxnLst/>
              <a:rect l="l" t="t" r="r" b="b"/>
              <a:pathLst>
                <a:path w="95250">
                  <a:moveTo>
                    <a:pt x="0" y="0"/>
                  </a:moveTo>
                  <a:lnTo>
                    <a:pt x="95147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47003" y="2782147"/>
              <a:ext cx="400685" cy="76835"/>
            </a:xfrm>
            <a:custGeom>
              <a:avLst/>
              <a:gdLst/>
              <a:ahLst/>
              <a:cxnLst/>
              <a:rect l="l" t="t" r="r" b="b"/>
              <a:pathLst>
                <a:path w="400685" h="76835">
                  <a:moveTo>
                    <a:pt x="0" y="0"/>
                  </a:moveTo>
                  <a:lnTo>
                    <a:pt x="0" y="76514"/>
                  </a:lnTo>
                </a:path>
                <a:path w="400685" h="76835">
                  <a:moveTo>
                    <a:pt x="400213" y="0"/>
                  </a:moveTo>
                  <a:lnTo>
                    <a:pt x="400213" y="76514"/>
                  </a:lnTo>
                </a:path>
              </a:pathLst>
            </a:custGeom>
            <a:ln w="6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3402839" y="2996942"/>
            <a:ext cx="531495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25" b="1" baseline="7936" dirty="0">
                <a:latin typeface="Arial"/>
                <a:cs typeface="Arial"/>
              </a:rPr>
              <a:t>Deviation</a:t>
            </a:r>
            <a:r>
              <a:rPr sz="525" b="1" spc="82" baseline="7936" dirty="0">
                <a:latin typeface="Arial"/>
                <a:cs typeface="Arial"/>
              </a:rPr>
              <a:t> </a:t>
            </a:r>
            <a:r>
              <a:rPr sz="450" dirty="0">
                <a:latin typeface="Symbol"/>
                <a:cs typeface="Symbol"/>
              </a:rPr>
              <a:t></a:t>
            </a:r>
            <a:r>
              <a:rPr sz="450" spc="35" dirty="0">
                <a:latin typeface="Times New Roman"/>
                <a:cs typeface="Times New Roman"/>
              </a:rPr>
              <a:t> </a:t>
            </a:r>
            <a:r>
              <a:rPr sz="525" b="1" baseline="7936" dirty="0">
                <a:latin typeface="Arial"/>
                <a:cs typeface="Arial"/>
              </a:rPr>
              <a:t>in</a:t>
            </a:r>
            <a:r>
              <a:rPr sz="525" b="1" spc="52" baseline="7936" dirty="0">
                <a:latin typeface="Arial"/>
                <a:cs typeface="Arial"/>
              </a:rPr>
              <a:t> </a:t>
            </a:r>
            <a:r>
              <a:rPr sz="525" b="1" spc="-15" baseline="7936" dirty="0">
                <a:latin typeface="Arial"/>
                <a:cs typeface="Arial"/>
              </a:rPr>
              <a:t>degree</a:t>
            </a:r>
            <a:endParaRPr sz="525" baseline="7936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22405" y="2866251"/>
            <a:ext cx="7874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90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4037141" y="2273750"/>
            <a:ext cx="414020" cy="558165"/>
            <a:chOff x="4037141" y="2273750"/>
            <a:chExt cx="414020" cy="558165"/>
          </a:xfrm>
        </p:grpSpPr>
        <p:sp>
          <p:nvSpPr>
            <p:cNvPr id="86" name="object 86"/>
            <p:cNvSpPr/>
            <p:nvPr/>
          </p:nvSpPr>
          <p:spPr>
            <a:xfrm>
              <a:off x="4040634" y="2286246"/>
              <a:ext cx="407034" cy="542290"/>
            </a:xfrm>
            <a:custGeom>
              <a:avLst/>
              <a:gdLst/>
              <a:ahLst/>
              <a:cxnLst/>
              <a:rect l="l" t="t" r="r" b="b"/>
              <a:pathLst>
                <a:path w="407035" h="542289">
                  <a:moveTo>
                    <a:pt x="0" y="0"/>
                  </a:moveTo>
                  <a:lnTo>
                    <a:pt x="406582" y="541801"/>
                  </a:lnTo>
                </a:path>
              </a:pathLst>
            </a:custGeom>
            <a:ln w="673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47003" y="2277243"/>
              <a:ext cx="400685" cy="544830"/>
            </a:xfrm>
            <a:custGeom>
              <a:avLst/>
              <a:gdLst/>
              <a:ahLst/>
              <a:cxnLst/>
              <a:rect l="l" t="t" r="r" b="b"/>
              <a:pathLst>
                <a:path w="400685" h="544830">
                  <a:moveTo>
                    <a:pt x="0" y="544694"/>
                  </a:moveTo>
                  <a:lnTo>
                    <a:pt x="400213" y="0"/>
                  </a:lnTo>
                </a:path>
              </a:pathLst>
            </a:custGeom>
            <a:ln w="673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397145" y="2200701"/>
            <a:ext cx="88900" cy="825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spc="-25" dirty="0">
                <a:latin typeface="Arial MT"/>
                <a:cs typeface="Arial MT"/>
              </a:rPr>
              <a:t>RT</a:t>
            </a:r>
            <a:endParaRPr sz="35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752035" y="2278733"/>
            <a:ext cx="1796414" cy="557530"/>
            <a:chOff x="2752035" y="2278733"/>
            <a:chExt cx="1796414" cy="557530"/>
          </a:xfrm>
        </p:grpSpPr>
        <p:sp>
          <p:nvSpPr>
            <p:cNvPr id="90" name="object 90"/>
            <p:cNvSpPr/>
            <p:nvPr/>
          </p:nvSpPr>
          <p:spPr>
            <a:xfrm>
              <a:off x="2752035" y="2284907"/>
              <a:ext cx="79375" cy="0"/>
            </a:xfrm>
            <a:custGeom>
              <a:avLst/>
              <a:gdLst/>
              <a:ahLst/>
              <a:cxnLst/>
              <a:rect l="l" t="t" r="r" b="b"/>
              <a:pathLst>
                <a:path w="79375">
                  <a:moveTo>
                    <a:pt x="0" y="0"/>
                  </a:moveTo>
                  <a:lnTo>
                    <a:pt x="79300" y="0"/>
                  </a:lnTo>
                </a:path>
              </a:pathLst>
            </a:custGeom>
            <a:ln w="673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447217" y="2282101"/>
              <a:ext cx="97790" cy="551180"/>
            </a:xfrm>
            <a:custGeom>
              <a:avLst/>
              <a:gdLst/>
              <a:ahLst/>
              <a:cxnLst/>
              <a:rect l="l" t="t" r="r" b="b"/>
              <a:pathLst>
                <a:path w="97789" h="551180">
                  <a:moveTo>
                    <a:pt x="97716" y="2806"/>
                  </a:moveTo>
                  <a:lnTo>
                    <a:pt x="0" y="0"/>
                  </a:lnTo>
                  <a:lnTo>
                    <a:pt x="0" y="550782"/>
                  </a:lnTo>
                </a:path>
              </a:pathLst>
            </a:custGeom>
            <a:ln w="6736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2115303" y="1176649"/>
            <a:ext cx="0" cy="551180"/>
          </a:xfrm>
          <a:custGeom>
            <a:avLst/>
            <a:gdLst/>
            <a:ahLst/>
            <a:cxnLst/>
            <a:rect l="l" t="t" r="r" b="b"/>
            <a:pathLst>
              <a:path h="551180">
                <a:moveTo>
                  <a:pt x="0" y="0"/>
                </a:moveTo>
                <a:lnTo>
                  <a:pt x="0" y="550804"/>
                </a:lnTo>
              </a:path>
            </a:pathLst>
          </a:custGeom>
          <a:ln w="3175">
            <a:solidFill>
              <a:srgbClr val="D9D9D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8" name="object 9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65" dirty="0"/>
              <a:t> </a:t>
            </a:r>
            <a:r>
              <a:rPr dirty="0"/>
              <a:t>rule</a:t>
            </a:r>
            <a:r>
              <a:rPr spc="70" dirty="0"/>
              <a:t> </a:t>
            </a:r>
            <a:r>
              <a:rPr spc="-20" dirty="0"/>
              <a:t>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706817"/>
            <a:ext cx="4284345" cy="780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Once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25" dirty="0">
                <a:latin typeface="Arial MT"/>
                <a:cs typeface="Arial MT"/>
              </a:rPr>
              <a:t> in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design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FLC.</a:t>
            </a:r>
            <a:endParaRPr sz="1100">
              <a:latin typeface="Arial MT"/>
              <a:cs typeface="Arial MT"/>
            </a:endParaRPr>
          </a:p>
          <a:p>
            <a:pPr marL="12700" marR="194310">
              <a:lnSpc>
                <a:spcPct val="102699"/>
              </a:lnSpc>
              <a:spcBef>
                <a:spcPts val="56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mobile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table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8864" y="222301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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5869" y="1910650"/>
            <a:ext cx="9436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i="1" dirty="0">
                <a:latin typeface="Arial"/>
                <a:cs typeface="Arial"/>
              </a:rPr>
              <a:t>VN</a:t>
            </a:r>
            <a:r>
              <a:rPr sz="800" i="1" spc="280" dirty="0">
                <a:latin typeface="Arial"/>
                <a:cs typeface="Arial"/>
              </a:rPr>
              <a:t> </a:t>
            </a:r>
            <a:r>
              <a:rPr sz="1650" spc="-562" baseline="40404" dirty="0">
                <a:latin typeface="Arial MT"/>
                <a:cs typeface="Arial MT"/>
              </a:rPr>
              <a:t></a:t>
            </a:r>
            <a:r>
              <a:rPr sz="1650" spc="277" baseline="40404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AA</a:t>
            </a:r>
            <a:r>
              <a:rPr sz="1100" i="1" spc="180" dirty="0">
                <a:latin typeface="Arial"/>
                <a:cs typeface="Arial"/>
              </a:rPr>
              <a:t>  </a:t>
            </a:r>
            <a:r>
              <a:rPr sz="1100" i="1" spc="-25" dirty="0">
                <a:latin typeface="Arial"/>
                <a:cs typeface="Arial"/>
              </a:rPr>
              <a:t>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5422" y="2254794"/>
            <a:ext cx="8883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1475" algn="l"/>
                <a:tab pos="690245" algn="l"/>
              </a:tabLst>
            </a:pPr>
            <a:r>
              <a:rPr sz="800" i="1" spc="-25" dirty="0">
                <a:latin typeface="Arial"/>
                <a:cs typeface="Arial"/>
              </a:rPr>
              <a:t>FR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8212" y="2254794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AA</a:t>
            </a:r>
            <a:r>
              <a:rPr sz="1100" i="1" spc="170" dirty="0">
                <a:latin typeface="Arial"/>
                <a:cs typeface="Arial"/>
              </a:rPr>
              <a:t>  </a:t>
            </a: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4457" y="2426867"/>
            <a:ext cx="8890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72110" algn="l"/>
                <a:tab pos="690880" algn="l"/>
              </a:tabLst>
            </a:pPr>
            <a:r>
              <a:rPr sz="800" i="1" spc="-25" dirty="0">
                <a:latin typeface="Arial"/>
                <a:cs typeface="Arial"/>
              </a:rPr>
              <a:t>VF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8212" y="2426867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AA</a:t>
            </a:r>
            <a:r>
              <a:rPr sz="1100" i="1" spc="170" dirty="0">
                <a:latin typeface="Arial"/>
                <a:cs typeface="Arial"/>
              </a:rPr>
              <a:t>  </a:t>
            </a: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94409" y="1744879"/>
            <a:ext cx="2094864" cy="87376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68910" algn="ctr">
              <a:lnSpc>
                <a:spcPct val="100000"/>
              </a:lnSpc>
              <a:spcBef>
                <a:spcPts val="244"/>
              </a:spcBef>
              <a:tabLst>
                <a:tab pos="486409" algn="l"/>
                <a:tab pos="807085" algn="l"/>
                <a:tab pos="1120775" algn="l"/>
                <a:tab pos="1431925" algn="l"/>
              </a:tabLst>
            </a:pPr>
            <a:r>
              <a:rPr sz="800" i="1" spc="-25" dirty="0">
                <a:latin typeface="Arial"/>
                <a:cs typeface="Arial"/>
              </a:rPr>
              <a:t>LT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AL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AA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AR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Arial"/>
                <a:cs typeface="Arial"/>
              </a:rPr>
              <a:t>RT</a:t>
            </a:r>
            <a:endParaRPr sz="800">
              <a:latin typeface="Arial"/>
              <a:cs typeface="Arial"/>
            </a:endParaRPr>
          </a:p>
          <a:p>
            <a:pPr marL="1054735">
              <a:lnSpc>
                <a:spcPct val="100000"/>
              </a:lnSpc>
              <a:spcBef>
                <a:spcPts val="190"/>
              </a:spcBef>
              <a:tabLst>
                <a:tab pos="1373505" algn="l"/>
                <a:tab pos="1677670" algn="l"/>
              </a:tabLst>
            </a:pPr>
            <a:r>
              <a:rPr sz="1100" i="1" spc="-25" dirty="0">
                <a:latin typeface="Arial"/>
                <a:cs typeface="Arial"/>
              </a:rPr>
              <a:t>AL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AL</a:t>
            </a:r>
            <a:r>
              <a:rPr sz="1100" i="1" dirty="0">
                <a:latin typeface="Arial"/>
                <a:cs typeface="Arial"/>
              </a:rPr>
              <a:t>	AA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650" spc="-637" baseline="40404" dirty="0">
                <a:latin typeface="Arial MT"/>
                <a:cs typeface="Arial MT"/>
              </a:rPr>
              <a:t></a:t>
            </a:r>
            <a:endParaRPr sz="1650" baseline="40404">
              <a:latin typeface="Arial MT"/>
              <a:cs typeface="Arial MT"/>
            </a:endParaRPr>
          </a:p>
          <a:p>
            <a:pPr marL="38100">
              <a:lnSpc>
                <a:spcPts val="865"/>
              </a:lnSpc>
              <a:spcBef>
                <a:spcPts val="35"/>
              </a:spcBef>
              <a:tabLst>
                <a:tab pos="402590" algn="l"/>
                <a:tab pos="721360" algn="l"/>
                <a:tab pos="1039494" algn="l"/>
                <a:tab pos="1365885" algn="l"/>
              </a:tabLst>
            </a:pPr>
            <a:r>
              <a:rPr sz="800" i="1" spc="-25" dirty="0">
                <a:latin typeface="Arial"/>
                <a:cs typeface="Arial"/>
              </a:rPr>
              <a:t>NR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AA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25" dirty="0">
                <a:latin typeface="Arial"/>
                <a:cs typeface="Arial"/>
              </a:rPr>
              <a:t>RT</a:t>
            </a:r>
            <a:r>
              <a:rPr sz="1100" i="1" dirty="0">
                <a:latin typeface="Arial"/>
                <a:cs typeface="Arial"/>
              </a:rPr>
              <a:t>	AA</a:t>
            </a:r>
            <a:r>
              <a:rPr sz="1100" i="1" spc="170" dirty="0">
                <a:latin typeface="Arial"/>
                <a:cs typeface="Arial"/>
              </a:rPr>
              <a:t>  </a:t>
            </a: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  <a:p>
            <a:pPr marL="170815" algn="ctr">
              <a:lnSpc>
                <a:spcPts val="865"/>
              </a:lnSpc>
              <a:tabLst>
                <a:tab pos="963930" algn="l"/>
                <a:tab pos="1849120" algn="l"/>
              </a:tabLst>
            </a:pPr>
            <a:r>
              <a:rPr sz="1100" spc="-425" dirty="0">
                <a:latin typeface="Arial MT"/>
                <a:cs typeface="Arial MT"/>
              </a:rPr>
              <a:t>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650" i="1" spc="-37" baseline="-47979" dirty="0">
                <a:latin typeface="Arial"/>
                <a:cs typeface="Arial"/>
              </a:rPr>
              <a:t>AR</a:t>
            </a:r>
            <a:r>
              <a:rPr sz="1650" i="1" baseline="-47979" dirty="0">
                <a:latin typeface="Arial"/>
                <a:cs typeface="Arial"/>
              </a:rPr>
              <a:t>	</a:t>
            </a:r>
            <a:r>
              <a:rPr sz="1100" spc="-425" dirty="0">
                <a:latin typeface="Arial MT"/>
                <a:cs typeface="Arial MT"/>
              </a:rPr>
              <a:t></a:t>
            </a:r>
            <a:endParaRPr sz="1100">
              <a:latin typeface="Arial MT"/>
              <a:cs typeface="Arial MT"/>
            </a:endParaRPr>
          </a:p>
          <a:p>
            <a:pPr marL="1047115">
              <a:lnSpc>
                <a:spcPct val="100000"/>
              </a:lnSpc>
              <a:spcBef>
                <a:spcPts val="985"/>
              </a:spcBef>
            </a:pPr>
            <a:r>
              <a:rPr sz="1100" i="1" spc="-25" dirty="0">
                <a:latin typeface="Arial"/>
                <a:cs typeface="Arial"/>
              </a:rPr>
              <a:t>AA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7588" y="2223019"/>
            <a:ext cx="118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25" dirty="0">
                <a:latin typeface="Arial MT"/>
                <a:cs typeface="Arial MT"/>
              </a:rPr>
              <a:t>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60" dirty="0"/>
              <a:t> </a:t>
            </a:r>
            <a:r>
              <a:rPr dirty="0"/>
              <a:t>rule</a:t>
            </a:r>
            <a:r>
              <a:rPr spc="65" dirty="0"/>
              <a:t> </a:t>
            </a:r>
            <a:r>
              <a:rPr dirty="0"/>
              <a:t>base</a:t>
            </a:r>
            <a:r>
              <a:rPr spc="65" dirty="0"/>
              <a:t> </a:t>
            </a:r>
            <a:r>
              <a:rPr dirty="0"/>
              <a:t>for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mobile</a:t>
            </a:r>
            <a:r>
              <a:rPr spc="65" dirty="0"/>
              <a:t> </a:t>
            </a:r>
            <a:r>
              <a:rPr spc="-10" dirty="0"/>
              <a:t>robot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4471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844" y="580744"/>
            <a:ext cx="4356735" cy="683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1305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defines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instances.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simple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forms.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200"/>
              </a:spcBef>
            </a:pP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(angle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LT)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942" y="125750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942" y="1308111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942" y="1461972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468803"/>
            <a:ext cx="3942079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13: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AA)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is AR)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94522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2942" y="2077439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2942" y="2128048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942" y="2281909"/>
            <a:ext cx="641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932" y="2288740"/>
            <a:ext cx="3643629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434"/>
              </a:spcBef>
            </a:pPr>
            <a:r>
              <a:rPr sz="1100" spc="-5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20: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RT)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Then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AA)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614460"/>
            <a:ext cx="76809" cy="76809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Fuzzification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inputs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84364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4832" y="612456"/>
            <a:ext cx="4107179" cy="23583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31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fuzzification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inputs.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Let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consider,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any </a:t>
            </a:r>
            <a:r>
              <a:rPr sz="1100" dirty="0">
                <a:latin typeface="Arial MT"/>
                <a:cs typeface="Arial MT"/>
              </a:rPr>
              <a:t>instante,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object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O</a:t>
            </a:r>
            <a:r>
              <a:rPr sz="1200" baseline="-13888" dirty="0">
                <a:latin typeface="Arial MT"/>
                <a:cs typeface="Arial MT"/>
              </a:rPr>
              <a:t>3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critical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Mobile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Robot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distance </a:t>
            </a:r>
            <a:r>
              <a:rPr sz="1100" dirty="0">
                <a:latin typeface="Arial MT"/>
                <a:cs typeface="Arial MT"/>
              </a:rPr>
              <a:t>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1.04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angle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30</a:t>
            </a:r>
            <a:r>
              <a:rPr sz="1200" i="1" baseline="27777" dirty="0">
                <a:latin typeface="Arial"/>
                <a:cs typeface="Arial"/>
              </a:rPr>
              <a:t>o</a:t>
            </a:r>
            <a:r>
              <a:rPr sz="1200" i="1" spc="17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(see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2).</a:t>
            </a:r>
            <a:endParaRPr sz="1100">
              <a:latin typeface="Arial MT"/>
              <a:cs typeface="Arial MT"/>
            </a:endParaRPr>
          </a:p>
          <a:p>
            <a:pPr marL="50800" marR="309880">
              <a:lnSpc>
                <a:spcPct val="102699"/>
              </a:lnSpc>
              <a:spcBef>
                <a:spcPts val="865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decide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deviation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δ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robot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100">
              <a:latin typeface="Arial MT"/>
              <a:cs typeface="Arial MT"/>
            </a:endParaRPr>
          </a:p>
          <a:p>
            <a:pPr marL="50800" marR="83820">
              <a:lnSpc>
                <a:spcPct val="102600"/>
              </a:lnSpc>
            </a:pPr>
            <a:r>
              <a:rPr sz="1100" spc="-10" dirty="0">
                <a:latin typeface="Arial MT"/>
                <a:cs typeface="Arial MT"/>
              </a:rPr>
              <a:t>From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parameters’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say </a:t>
            </a:r>
            <a:r>
              <a:rPr sz="1100" dirty="0">
                <a:latin typeface="Arial MT"/>
                <a:cs typeface="Arial MT"/>
              </a:rPr>
              <a:t>that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distance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1.04m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(near)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or </a:t>
            </a:r>
            <a:r>
              <a:rPr sz="1100" dirty="0">
                <a:latin typeface="Arial MT"/>
                <a:cs typeface="Arial MT"/>
              </a:rPr>
              <a:t>FR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(far).</a:t>
            </a:r>
            <a:endParaRPr sz="1100">
              <a:latin typeface="Arial MT"/>
              <a:cs typeface="Arial MT"/>
            </a:endParaRPr>
          </a:p>
          <a:p>
            <a:pPr marL="50800" marR="248285">
              <a:lnSpc>
                <a:spcPct val="102600"/>
              </a:lnSpc>
              <a:spcBef>
                <a:spcPts val="865"/>
              </a:spcBef>
            </a:pPr>
            <a:r>
              <a:rPr sz="1100" spc="-20" dirty="0">
                <a:latin typeface="Arial MT"/>
                <a:cs typeface="Arial MT"/>
              </a:rPr>
              <a:t>Similarly,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angle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i="1" spc="6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30</a:t>
            </a:r>
            <a:r>
              <a:rPr sz="1200" i="1" baseline="27777" dirty="0">
                <a:latin typeface="Arial"/>
                <a:cs typeface="Arial"/>
              </a:rPr>
              <a:t>o</a:t>
            </a:r>
            <a:r>
              <a:rPr sz="1200" i="1" spc="179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declared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AA </a:t>
            </a:r>
            <a:r>
              <a:rPr sz="1100" dirty="0">
                <a:latin typeface="Arial MT"/>
                <a:cs typeface="Arial MT"/>
              </a:rPr>
              <a:t>(ahead)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AR(ahead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right).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10538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052650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678823"/>
            <a:ext cx="76809" cy="768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Fuzzification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inputs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4316095" cy="16522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Hence,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88265" algn="ctr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7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1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04</a:t>
            </a:r>
            <a:r>
              <a:rPr sz="1100" i="1" spc="-1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  <a:p>
            <a:pPr marL="91440" algn="ctr">
              <a:lnSpc>
                <a:spcPct val="100000"/>
              </a:lnSpc>
              <a:spcBef>
                <a:spcPts val="31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NR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6571</a:t>
            </a:r>
            <a:endParaRPr sz="1100">
              <a:latin typeface="Arial MT"/>
              <a:cs typeface="Arial MT"/>
            </a:endParaRPr>
          </a:p>
          <a:p>
            <a:pPr marL="91440" algn="ctr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FR</a:t>
            </a:r>
            <a:r>
              <a:rPr sz="1200" i="1" spc="-20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3429</a:t>
            </a:r>
            <a:endParaRPr sz="1100">
              <a:latin typeface="Arial MT"/>
              <a:cs typeface="Arial MT"/>
            </a:endParaRPr>
          </a:p>
          <a:p>
            <a:pPr marL="81915" algn="ctr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30</a:t>
            </a:r>
            <a:r>
              <a:rPr sz="1200" i="1" spc="-37" baseline="27777" dirty="0">
                <a:latin typeface="Arial"/>
                <a:cs typeface="Arial"/>
              </a:rPr>
              <a:t>o</a:t>
            </a:r>
            <a:endParaRPr sz="1200" baseline="27777">
              <a:latin typeface="Arial"/>
              <a:cs typeface="Arial"/>
            </a:endParaRPr>
          </a:p>
          <a:p>
            <a:pPr marL="91440" algn="ctr">
              <a:lnSpc>
                <a:spcPct val="100000"/>
              </a:lnSpc>
              <a:spcBef>
                <a:spcPts val="315"/>
              </a:spcBef>
            </a:pP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i="1" spc="15" baseline="-13888" dirty="0">
                <a:latin typeface="Arial"/>
                <a:cs typeface="Arial"/>
              </a:rPr>
              <a:t>AA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3333</a:t>
            </a:r>
            <a:endParaRPr sz="1100">
              <a:latin typeface="Arial MT"/>
              <a:cs typeface="Arial MT"/>
            </a:endParaRPr>
          </a:p>
          <a:p>
            <a:pPr marL="91440" algn="ctr">
              <a:lnSpc>
                <a:spcPct val="100000"/>
              </a:lnSpc>
              <a:spcBef>
                <a:spcPts val="320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</a:t>
            </a:r>
            <a:r>
              <a:rPr sz="1100" spc="-1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2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6667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344" y="2259459"/>
            <a:ext cx="1577340" cy="812165"/>
          </a:xfrm>
          <a:custGeom>
            <a:avLst/>
            <a:gdLst/>
            <a:ahLst/>
            <a:cxnLst/>
            <a:rect l="l" t="t" r="r" b="b"/>
            <a:pathLst>
              <a:path w="1577339" h="812164">
                <a:moveTo>
                  <a:pt x="2355" y="0"/>
                </a:moveTo>
                <a:lnTo>
                  <a:pt x="2355" y="811888"/>
                </a:lnTo>
              </a:path>
              <a:path w="1577339" h="812164">
                <a:moveTo>
                  <a:pt x="0" y="811888"/>
                </a:moveTo>
                <a:lnTo>
                  <a:pt x="1577320" y="811888"/>
                </a:lnTo>
              </a:path>
            </a:pathLst>
          </a:custGeom>
          <a:ln w="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79677" y="3069990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0.8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3281" y="3075031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1.5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083" y="3006053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0.0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083" y="2577662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1.0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18697" y="2541579"/>
            <a:ext cx="456565" cy="643890"/>
            <a:chOff x="1018697" y="2541579"/>
            <a:chExt cx="456565" cy="643890"/>
          </a:xfrm>
        </p:grpSpPr>
        <p:sp>
          <p:nvSpPr>
            <p:cNvPr id="10" name="object 10"/>
            <p:cNvSpPr/>
            <p:nvPr/>
          </p:nvSpPr>
          <p:spPr>
            <a:xfrm>
              <a:off x="1465841" y="2545059"/>
              <a:ext cx="6350" cy="526415"/>
            </a:xfrm>
            <a:custGeom>
              <a:avLst/>
              <a:gdLst/>
              <a:ahLst/>
              <a:cxnLst/>
              <a:rect l="l" t="t" r="r" b="b"/>
              <a:pathLst>
                <a:path w="6350" h="526414">
                  <a:moveTo>
                    <a:pt x="0" y="0"/>
                  </a:moveTo>
                  <a:lnTo>
                    <a:pt x="5938" y="526288"/>
                  </a:lnTo>
                </a:path>
              </a:pathLst>
            </a:custGeom>
            <a:ln w="554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555" y="2544437"/>
              <a:ext cx="5080" cy="527050"/>
            </a:xfrm>
            <a:custGeom>
              <a:avLst/>
              <a:gdLst/>
              <a:ahLst/>
              <a:cxnLst/>
              <a:rect l="l" t="t" r="r" b="b"/>
              <a:pathLst>
                <a:path w="5080" h="527050">
                  <a:moveTo>
                    <a:pt x="4907" y="0"/>
                  </a:moveTo>
                  <a:lnTo>
                    <a:pt x="0" y="526910"/>
                  </a:lnTo>
                </a:path>
              </a:pathLst>
            </a:custGeom>
            <a:ln w="5547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9377" y="2762758"/>
              <a:ext cx="1270" cy="419734"/>
            </a:xfrm>
            <a:custGeom>
              <a:avLst/>
              <a:gdLst/>
              <a:ahLst/>
              <a:cxnLst/>
              <a:rect l="l" t="t" r="r" b="b"/>
              <a:pathLst>
                <a:path w="1269" h="419735">
                  <a:moveTo>
                    <a:pt x="0" y="0"/>
                  </a:moveTo>
                  <a:lnTo>
                    <a:pt x="693" y="419250"/>
                  </a:lnTo>
                </a:path>
              </a:pathLst>
            </a:custGeom>
            <a:ln w="5547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9997" y="3185911"/>
            <a:ext cx="10160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0" dirty="0">
                <a:latin typeface="Arial MT"/>
                <a:cs typeface="Arial MT"/>
              </a:rPr>
              <a:t>1.04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4122" y="2479161"/>
            <a:ext cx="819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solidFill>
                  <a:srgbClr val="00AF50"/>
                </a:solidFill>
                <a:latin typeface="Arial MT"/>
                <a:cs typeface="Arial MT"/>
              </a:rPr>
              <a:t>NR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31609" y="2470235"/>
            <a:ext cx="7810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solidFill>
                  <a:srgbClr val="C00000"/>
                </a:solidFill>
                <a:latin typeface="Arial MT"/>
                <a:cs typeface="Arial MT"/>
              </a:rPr>
              <a:t>FR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77292" y="2259459"/>
            <a:ext cx="1577340" cy="812165"/>
          </a:xfrm>
          <a:custGeom>
            <a:avLst/>
            <a:gdLst/>
            <a:ahLst/>
            <a:cxnLst/>
            <a:rect l="l" t="t" r="r" b="b"/>
            <a:pathLst>
              <a:path w="1577339" h="812164">
                <a:moveTo>
                  <a:pt x="2346" y="0"/>
                </a:moveTo>
                <a:lnTo>
                  <a:pt x="2346" y="811888"/>
                </a:lnTo>
              </a:path>
              <a:path w="1577339" h="812164">
                <a:moveTo>
                  <a:pt x="0" y="811888"/>
                </a:moveTo>
                <a:lnTo>
                  <a:pt x="1577317" y="811888"/>
                </a:lnTo>
              </a:path>
            </a:pathLst>
          </a:custGeom>
          <a:ln w="55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40653" y="3089001"/>
            <a:ext cx="4762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50" dirty="0">
                <a:latin typeface="Arial MT"/>
                <a:cs typeface="Arial MT"/>
              </a:rPr>
              <a:t>0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33764" y="3083960"/>
            <a:ext cx="692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45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5019" y="3006053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0.0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5019" y="2577662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1.0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54941" y="2541579"/>
            <a:ext cx="520700" cy="636270"/>
            <a:chOff x="3254941" y="2541579"/>
            <a:chExt cx="520700" cy="636270"/>
          </a:xfrm>
        </p:grpSpPr>
        <p:sp>
          <p:nvSpPr>
            <p:cNvPr id="22" name="object 22"/>
            <p:cNvSpPr/>
            <p:nvPr/>
          </p:nvSpPr>
          <p:spPr>
            <a:xfrm>
              <a:off x="3257798" y="2544437"/>
              <a:ext cx="510540" cy="527050"/>
            </a:xfrm>
            <a:custGeom>
              <a:avLst/>
              <a:gdLst/>
              <a:ahLst/>
              <a:cxnLst/>
              <a:rect l="l" t="t" r="r" b="b"/>
              <a:pathLst>
                <a:path w="510539" h="527050">
                  <a:moveTo>
                    <a:pt x="0" y="526910"/>
                  </a:moveTo>
                  <a:lnTo>
                    <a:pt x="510072" y="0"/>
                  </a:lnTo>
                </a:path>
              </a:pathLst>
            </a:custGeom>
            <a:ln w="554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57923" y="2544437"/>
              <a:ext cx="514984" cy="527050"/>
            </a:xfrm>
            <a:custGeom>
              <a:avLst/>
              <a:gdLst/>
              <a:ahLst/>
              <a:cxnLst/>
              <a:rect l="l" t="t" r="r" b="b"/>
              <a:pathLst>
                <a:path w="514985" h="527050">
                  <a:moveTo>
                    <a:pt x="508916" y="622"/>
                  </a:moveTo>
                  <a:lnTo>
                    <a:pt x="514837" y="526910"/>
                  </a:lnTo>
                </a:path>
                <a:path w="514985" h="527050">
                  <a:moveTo>
                    <a:pt x="4907" y="0"/>
                  </a:moveTo>
                  <a:lnTo>
                    <a:pt x="0" y="526910"/>
                  </a:lnTo>
                </a:path>
              </a:pathLst>
            </a:custGeom>
            <a:ln w="5547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19235" y="2801269"/>
              <a:ext cx="2540" cy="373380"/>
            </a:xfrm>
            <a:custGeom>
              <a:avLst/>
              <a:gdLst/>
              <a:ahLst/>
              <a:cxnLst/>
              <a:rect l="l" t="t" r="r" b="b"/>
              <a:pathLst>
                <a:path w="2539" h="373380">
                  <a:moveTo>
                    <a:pt x="0" y="0"/>
                  </a:moveTo>
                  <a:lnTo>
                    <a:pt x="2026" y="373173"/>
                  </a:lnTo>
                </a:path>
              </a:pathLst>
            </a:custGeom>
            <a:ln w="5547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488204" y="3170790"/>
            <a:ext cx="692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30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15761" y="2470235"/>
            <a:ext cx="7810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AA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8359" y="2469080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solidFill>
                  <a:srgbClr val="00AF50"/>
                </a:solidFill>
                <a:latin typeface="Arial MT"/>
                <a:cs typeface="Arial MT"/>
              </a:rPr>
              <a:t>AR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23712" y="3099080"/>
            <a:ext cx="81915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10" dirty="0">
                <a:latin typeface="Arial MT"/>
                <a:cs typeface="Arial MT"/>
              </a:rPr>
              <a:t>-</a:t>
            </a:r>
            <a:r>
              <a:rPr sz="300" spc="-25" dirty="0">
                <a:latin typeface="Arial MT"/>
                <a:cs typeface="Arial MT"/>
              </a:rPr>
              <a:t>45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36697" y="2541663"/>
            <a:ext cx="948055" cy="635000"/>
            <a:chOff x="2836697" y="2541663"/>
            <a:chExt cx="948055" cy="635000"/>
          </a:xfrm>
        </p:grpSpPr>
        <p:sp>
          <p:nvSpPr>
            <p:cNvPr id="30" name="object 30"/>
            <p:cNvSpPr/>
            <p:nvPr/>
          </p:nvSpPr>
          <p:spPr>
            <a:xfrm>
              <a:off x="2839471" y="2544437"/>
              <a:ext cx="942975" cy="527050"/>
            </a:xfrm>
            <a:custGeom>
              <a:avLst/>
              <a:gdLst/>
              <a:ahLst/>
              <a:cxnLst/>
              <a:rect l="l" t="t" r="r" b="b"/>
              <a:pathLst>
                <a:path w="942975" h="527050">
                  <a:moveTo>
                    <a:pt x="428409" y="0"/>
                  </a:moveTo>
                  <a:lnTo>
                    <a:pt x="942482" y="526910"/>
                  </a:lnTo>
                </a:path>
                <a:path w="942975" h="527050">
                  <a:moveTo>
                    <a:pt x="423324" y="3360"/>
                  </a:moveTo>
                  <a:lnTo>
                    <a:pt x="0" y="526910"/>
                  </a:lnTo>
                </a:path>
              </a:pathLst>
            </a:custGeom>
            <a:ln w="5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21014" y="3087385"/>
              <a:ext cx="2540" cy="87630"/>
            </a:xfrm>
            <a:custGeom>
              <a:avLst/>
              <a:gdLst/>
              <a:ahLst/>
              <a:cxnLst/>
              <a:rect l="l" t="t" r="r" b="b"/>
              <a:pathLst>
                <a:path w="2539" h="87630">
                  <a:moveTo>
                    <a:pt x="2044" y="87057"/>
                  </a:moveTo>
                  <a:lnTo>
                    <a:pt x="0" y="0"/>
                  </a:lnTo>
                </a:path>
              </a:pathLst>
            </a:custGeom>
            <a:ln w="3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12799" y="3074797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5" h="17144">
                  <a:moveTo>
                    <a:pt x="7929" y="0"/>
                  </a:moveTo>
                  <a:lnTo>
                    <a:pt x="0" y="16819"/>
                  </a:lnTo>
                  <a:lnTo>
                    <a:pt x="5173" y="14081"/>
                  </a:lnTo>
                  <a:lnTo>
                    <a:pt x="11343" y="13939"/>
                  </a:lnTo>
                  <a:lnTo>
                    <a:pt x="16642" y="16428"/>
                  </a:lnTo>
                  <a:lnTo>
                    <a:pt x="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07842" y="2613393"/>
            <a:ext cx="1320800" cy="461009"/>
            <a:chOff x="607842" y="2613393"/>
            <a:chExt cx="1320800" cy="461009"/>
          </a:xfrm>
        </p:grpSpPr>
        <p:sp>
          <p:nvSpPr>
            <p:cNvPr id="34" name="object 34"/>
            <p:cNvSpPr/>
            <p:nvPr/>
          </p:nvSpPr>
          <p:spPr>
            <a:xfrm>
              <a:off x="610700" y="2616250"/>
              <a:ext cx="861694" cy="455295"/>
            </a:xfrm>
            <a:custGeom>
              <a:avLst/>
              <a:gdLst/>
              <a:ahLst/>
              <a:cxnLst/>
              <a:rect l="l" t="t" r="r" b="b"/>
              <a:pathLst>
                <a:path w="861694" h="455294">
                  <a:moveTo>
                    <a:pt x="0" y="453496"/>
                  </a:moveTo>
                  <a:lnTo>
                    <a:pt x="415104" y="0"/>
                  </a:lnTo>
                  <a:lnTo>
                    <a:pt x="861080" y="455096"/>
                  </a:lnTo>
                </a:path>
              </a:pathLst>
            </a:custGeom>
            <a:ln w="554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18176" y="2618757"/>
              <a:ext cx="907415" cy="452755"/>
            </a:xfrm>
            <a:custGeom>
              <a:avLst/>
              <a:gdLst/>
              <a:ahLst/>
              <a:cxnLst/>
              <a:rect l="l" t="t" r="r" b="b"/>
              <a:pathLst>
                <a:path w="907414" h="452755">
                  <a:moveTo>
                    <a:pt x="0" y="452589"/>
                  </a:moveTo>
                  <a:lnTo>
                    <a:pt x="448500" y="0"/>
                  </a:lnTo>
                  <a:lnTo>
                    <a:pt x="907206" y="452589"/>
                  </a:lnTo>
                </a:path>
              </a:pathLst>
            </a:custGeom>
            <a:ln w="5547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884093" y="3085110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2.2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5090" y="3069990"/>
            <a:ext cx="80010" cy="72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" spc="-25" dirty="0">
                <a:latin typeface="Arial MT"/>
                <a:cs typeface="Arial MT"/>
              </a:rPr>
              <a:t>0.1</a:t>
            </a:r>
            <a:endParaRPr sz="3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61608" y="3077304"/>
            <a:ext cx="17145" cy="106680"/>
            <a:chOff x="1161608" y="3077304"/>
            <a:chExt cx="17145" cy="106680"/>
          </a:xfrm>
        </p:grpSpPr>
        <p:sp>
          <p:nvSpPr>
            <p:cNvPr id="39" name="object 39"/>
            <p:cNvSpPr/>
            <p:nvPr/>
          </p:nvSpPr>
          <p:spPr>
            <a:xfrm>
              <a:off x="1169911" y="3089892"/>
              <a:ext cx="635" cy="92710"/>
            </a:xfrm>
            <a:custGeom>
              <a:avLst/>
              <a:gdLst/>
              <a:ahLst/>
              <a:cxnLst/>
              <a:rect l="l" t="t" r="r" b="b"/>
              <a:pathLst>
                <a:path w="634" h="92710">
                  <a:moveTo>
                    <a:pt x="160" y="92116"/>
                  </a:moveTo>
                  <a:lnTo>
                    <a:pt x="0" y="0"/>
                  </a:lnTo>
                </a:path>
              </a:pathLst>
            </a:custGeom>
            <a:ln w="3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1608" y="3077304"/>
              <a:ext cx="17145" cy="17145"/>
            </a:xfrm>
            <a:custGeom>
              <a:avLst/>
              <a:gdLst/>
              <a:ahLst/>
              <a:cxnLst/>
              <a:rect l="l" t="t" r="r" b="b"/>
              <a:pathLst>
                <a:path w="17144" h="17144">
                  <a:moveTo>
                    <a:pt x="8285" y="0"/>
                  </a:moveTo>
                  <a:lnTo>
                    <a:pt x="0" y="16659"/>
                  </a:lnTo>
                  <a:lnTo>
                    <a:pt x="5227" y="14028"/>
                  </a:lnTo>
                  <a:lnTo>
                    <a:pt x="11396" y="14010"/>
                  </a:lnTo>
                  <a:lnTo>
                    <a:pt x="16642" y="16624"/>
                  </a:lnTo>
                  <a:lnTo>
                    <a:pt x="82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373629" y="3138651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-50" dirty="0">
                <a:latin typeface="Arial MT"/>
                <a:cs typeface="Arial MT"/>
              </a:rPr>
              <a:t>x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316076" y="3113451"/>
            <a:ext cx="46990" cy="768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00" spc="-50" dirty="0">
                <a:latin typeface="Arial MT"/>
                <a:cs typeface="Arial MT"/>
              </a:rPr>
              <a:t>y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Fuzzification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inputs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376960"/>
            <a:ext cx="26904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b="1" dirty="0">
                <a:latin typeface="Arial"/>
                <a:cs typeface="Arial"/>
              </a:rPr>
              <a:t>Hint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principle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similarity.</a:t>
            </a:r>
            <a:r>
              <a:rPr sz="1100" spc="135" dirty="0">
                <a:latin typeface="Arial MT"/>
                <a:cs typeface="Arial MT"/>
              </a:rPr>
              <a:t> </a:t>
            </a:r>
            <a:r>
              <a:rPr sz="1200" i="1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spc="337" baseline="3125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200" i="1" u="sng" spc="-37" baseline="34722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δ</a:t>
            </a:r>
            <a:r>
              <a:rPr sz="900" u="sng" spc="-37" baseline="32407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endParaRPr sz="900" baseline="3240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9080" y="462062"/>
            <a:ext cx="441959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13690" algn="l"/>
              </a:tabLst>
            </a:pPr>
            <a:r>
              <a:rPr sz="800" i="1" spc="-50" dirty="0">
                <a:latin typeface="Arial"/>
                <a:cs typeface="Arial"/>
              </a:rPr>
              <a:t>y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25" dirty="0">
                <a:latin typeface="Sitka Text"/>
                <a:cs typeface="Sitka Text"/>
              </a:rPr>
              <a:t>δ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endParaRPr sz="900" baseline="-13888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92730" y="861936"/>
            <a:ext cx="1127125" cy="580390"/>
          </a:xfrm>
          <a:custGeom>
            <a:avLst/>
            <a:gdLst/>
            <a:ahLst/>
            <a:cxnLst/>
            <a:rect l="l" t="t" r="r" b="b"/>
            <a:pathLst>
              <a:path w="1127125" h="580390">
                <a:moveTo>
                  <a:pt x="1682" y="0"/>
                </a:moveTo>
                <a:lnTo>
                  <a:pt x="1682" y="579920"/>
                </a:lnTo>
              </a:path>
              <a:path w="1127125" h="580390">
                <a:moveTo>
                  <a:pt x="0" y="579920"/>
                </a:moveTo>
                <a:lnTo>
                  <a:pt x="1126657" y="579920"/>
                </a:lnTo>
              </a:path>
            </a:pathLst>
          </a:custGeom>
          <a:ln w="3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54340" y="1437258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0.8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8343" y="1440859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1.5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0344" y="1391589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0.0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0344" y="1085595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1.0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385658" y="1063269"/>
            <a:ext cx="326390" cy="460375"/>
            <a:chOff x="1385658" y="1063269"/>
            <a:chExt cx="326390" cy="460375"/>
          </a:xfrm>
        </p:grpSpPr>
        <p:sp>
          <p:nvSpPr>
            <p:cNvPr id="11" name="object 11"/>
            <p:cNvSpPr/>
            <p:nvPr/>
          </p:nvSpPr>
          <p:spPr>
            <a:xfrm>
              <a:off x="1705229" y="1065936"/>
              <a:ext cx="4445" cy="375920"/>
            </a:xfrm>
            <a:custGeom>
              <a:avLst/>
              <a:gdLst/>
              <a:ahLst/>
              <a:cxnLst/>
              <a:rect l="l" t="t" r="r" b="b"/>
              <a:pathLst>
                <a:path w="4444" h="375919">
                  <a:moveTo>
                    <a:pt x="0" y="0"/>
                  </a:moveTo>
                  <a:lnTo>
                    <a:pt x="4241" y="375920"/>
                  </a:lnTo>
                </a:path>
              </a:pathLst>
            </a:custGeom>
            <a:ln w="396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7881" y="1065491"/>
              <a:ext cx="3810" cy="376555"/>
            </a:xfrm>
            <a:custGeom>
              <a:avLst/>
              <a:gdLst/>
              <a:ahLst/>
              <a:cxnLst/>
              <a:rect l="l" t="t" r="r" b="b"/>
              <a:pathLst>
                <a:path w="3809" h="376555">
                  <a:moveTo>
                    <a:pt x="3505" y="0"/>
                  </a:moveTo>
                  <a:lnTo>
                    <a:pt x="0" y="376364"/>
                  </a:lnTo>
                </a:path>
              </a:pathLst>
            </a:custGeom>
            <a:ln w="3962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93469" y="1221435"/>
              <a:ext cx="635" cy="299720"/>
            </a:xfrm>
            <a:custGeom>
              <a:avLst/>
              <a:gdLst/>
              <a:ahLst/>
              <a:cxnLst/>
              <a:rect l="l" t="t" r="r" b="b"/>
              <a:pathLst>
                <a:path w="634" h="299719">
                  <a:moveTo>
                    <a:pt x="0" y="0"/>
                  </a:moveTo>
                  <a:lnTo>
                    <a:pt x="495" y="299464"/>
                  </a:lnTo>
                </a:path>
              </a:pathLst>
            </a:custGeom>
            <a:ln w="3962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54569" y="1520058"/>
            <a:ext cx="8001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0" dirty="0">
                <a:latin typeface="Arial MT"/>
                <a:cs typeface="Arial MT"/>
              </a:rPr>
              <a:t>1.04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7515" y="1015237"/>
            <a:ext cx="660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solidFill>
                  <a:srgbClr val="00AF50"/>
                </a:solidFill>
                <a:latin typeface="Arial MT"/>
                <a:cs typeface="Arial MT"/>
              </a:rPr>
              <a:t>NR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77149" y="1008862"/>
            <a:ext cx="6286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solidFill>
                  <a:srgbClr val="C00000"/>
                </a:solidFill>
                <a:latin typeface="Arial MT"/>
                <a:cs typeface="Arial MT"/>
              </a:rPr>
              <a:t>FR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27693" y="861936"/>
            <a:ext cx="1127125" cy="580390"/>
          </a:xfrm>
          <a:custGeom>
            <a:avLst/>
            <a:gdLst/>
            <a:ahLst/>
            <a:cxnLst/>
            <a:rect l="l" t="t" r="r" b="b"/>
            <a:pathLst>
              <a:path w="1127125" h="580390">
                <a:moveTo>
                  <a:pt x="1676" y="0"/>
                </a:moveTo>
                <a:lnTo>
                  <a:pt x="1676" y="579920"/>
                </a:lnTo>
              </a:path>
              <a:path w="1127125" h="580390">
                <a:moveTo>
                  <a:pt x="0" y="579920"/>
                </a:moveTo>
                <a:lnTo>
                  <a:pt x="1126655" y="579920"/>
                </a:lnTo>
              </a:path>
            </a:pathLst>
          </a:custGeom>
          <a:ln w="39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9323" y="1450837"/>
            <a:ext cx="4127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50" dirty="0">
                <a:latin typeface="Arial MT"/>
                <a:cs typeface="Arial MT"/>
              </a:rPr>
              <a:t>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21545" y="1447236"/>
            <a:ext cx="5651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45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65298" y="1391589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0.0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5298" y="1085595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1.0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82976" y="1063269"/>
            <a:ext cx="372745" cy="454659"/>
            <a:chOff x="2982976" y="1063269"/>
            <a:chExt cx="372745" cy="454659"/>
          </a:xfrm>
        </p:grpSpPr>
        <p:sp>
          <p:nvSpPr>
            <p:cNvPr id="23" name="object 23"/>
            <p:cNvSpPr/>
            <p:nvPr/>
          </p:nvSpPr>
          <p:spPr>
            <a:xfrm>
              <a:off x="2985198" y="1065491"/>
              <a:ext cx="364490" cy="376555"/>
            </a:xfrm>
            <a:custGeom>
              <a:avLst/>
              <a:gdLst/>
              <a:ahLst/>
              <a:cxnLst/>
              <a:rect l="l" t="t" r="r" b="b"/>
              <a:pathLst>
                <a:path w="364489" h="376555">
                  <a:moveTo>
                    <a:pt x="0" y="376364"/>
                  </a:moveTo>
                  <a:lnTo>
                    <a:pt x="364337" y="0"/>
                  </a:lnTo>
                </a:path>
              </a:pathLst>
            </a:custGeom>
            <a:ln w="396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5287" y="1065491"/>
              <a:ext cx="368300" cy="376555"/>
            </a:xfrm>
            <a:custGeom>
              <a:avLst/>
              <a:gdLst/>
              <a:ahLst/>
              <a:cxnLst/>
              <a:rect l="l" t="t" r="r" b="b"/>
              <a:pathLst>
                <a:path w="368300" h="376555">
                  <a:moveTo>
                    <a:pt x="363512" y="444"/>
                  </a:moveTo>
                  <a:lnTo>
                    <a:pt x="367741" y="376364"/>
                  </a:lnTo>
                </a:path>
                <a:path w="368300" h="376555">
                  <a:moveTo>
                    <a:pt x="3505" y="0"/>
                  </a:moveTo>
                  <a:lnTo>
                    <a:pt x="0" y="376364"/>
                  </a:lnTo>
                </a:path>
              </a:pathLst>
            </a:custGeom>
            <a:ln w="3962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71939" y="1248943"/>
              <a:ext cx="1905" cy="266700"/>
            </a:xfrm>
            <a:custGeom>
              <a:avLst/>
              <a:gdLst/>
              <a:ahLst/>
              <a:cxnLst/>
              <a:rect l="l" t="t" r="r" b="b"/>
              <a:pathLst>
                <a:path w="1905" h="266700">
                  <a:moveTo>
                    <a:pt x="0" y="0"/>
                  </a:moveTo>
                  <a:lnTo>
                    <a:pt x="1447" y="266552"/>
                  </a:lnTo>
                </a:path>
              </a:pathLst>
            </a:custGeom>
            <a:ln w="3962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146145" y="1509258"/>
            <a:ext cx="5651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30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51543" y="1008862"/>
            <a:ext cx="62865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AA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17684" y="1008036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solidFill>
                  <a:srgbClr val="00AF50"/>
                </a:solidFill>
                <a:latin typeface="Arial MT"/>
                <a:cs typeface="Arial MT"/>
              </a:rPr>
              <a:t>AR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71508" y="1458037"/>
            <a:ext cx="66040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dirty="0">
                <a:latin typeface="Arial MT"/>
                <a:cs typeface="Arial MT"/>
              </a:rPr>
              <a:t>-</a:t>
            </a:r>
            <a:r>
              <a:rPr sz="200" spc="-25" dirty="0">
                <a:latin typeface="Arial MT"/>
                <a:cs typeface="Arial MT"/>
              </a:rPr>
              <a:t>45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84411" y="1063510"/>
            <a:ext cx="677545" cy="453390"/>
            <a:chOff x="2684411" y="1063510"/>
            <a:chExt cx="677545" cy="453390"/>
          </a:xfrm>
        </p:grpSpPr>
        <p:sp>
          <p:nvSpPr>
            <p:cNvPr id="31" name="object 31"/>
            <p:cNvSpPr/>
            <p:nvPr/>
          </p:nvSpPr>
          <p:spPr>
            <a:xfrm>
              <a:off x="2686392" y="1065491"/>
              <a:ext cx="673735" cy="376555"/>
            </a:xfrm>
            <a:custGeom>
              <a:avLst/>
              <a:gdLst/>
              <a:ahLst/>
              <a:cxnLst/>
              <a:rect l="l" t="t" r="r" b="b"/>
              <a:pathLst>
                <a:path w="673735" h="376555">
                  <a:moveTo>
                    <a:pt x="306006" y="0"/>
                  </a:moveTo>
                  <a:lnTo>
                    <a:pt x="673201" y="376364"/>
                  </a:lnTo>
                </a:path>
                <a:path w="673735" h="376555">
                  <a:moveTo>
                    <a:pt x="302374" y="2400"/>
                  </a:moveTo>
                  <a:lnTo>
                    <a:pt x="0" y="376364"/>
                  </a:lnTo>
                </a:path>
              </a:pathLst>
            </a:custGeom>
            <a:ln w="39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173209" y="1453311"/>
              <a:ext cx="1905" cy="62230"/>
            </a:xfrm>
            <a:custGeom>
              <a:avLst/>
              <a:gdLst/>
              <a:ahLst/>
              <a:cxnLst/>
              <a:rect l="l" t="t" r="r" b="b"/>
              <a:pathLst>
                <a:path w="1905" h="62230">
                  <a:moveTo>
                    <a:pt x="1460" y="6218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67341" y="1444320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4" h="12065">
                  <a:moveTo>
                    <a:pt x="5664" y="0"/>
                  </a:moveTo>
                  <a:lnTo>
                    <a:pt x="0" y="12014"/>
                  </a:lnTo>
                  <a:lnTo>
                    <a:pt x="3695" y="10058"/>
                  </a:lnTo>
                  <a:lnTo>
                    <a:pt x="8102" y="9956"/>
                  </a:lnTo>
                  <a:lnTo>
                    <a:pt x="11887" y="11734"/>
                  </a:lnTo>
                  <a:lnTo>
                    <a:pt x="5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92191" y="1114564"/>
            <a:ext cx="943610" cy="329565"/>
            <a:chOff x="1092191" y="1114564"/>
            <a:chExt cx="943610" cy="329565"/>
          </a:xfrm>
        </p:grpSpPr>
        <p:sp>
          <p:nvSpPr>
            <p:cNvPr id="35" name="object 35"/>
            <p:cNvSpPr/>
            <p:nvPr/>
          </p:nvSpPr>
          <p:spPr>
            <a:xfrm>
              <a:off x="1094413" y="1116787"/>
              <a:ext cx="615315" cy="325120"/>
            </a:xfrm>
            <a:custGeom>
              <a:avLst/>
              <a:gdLst/>
              <a:ahLst/>
              <a:cxnLst/>
              <a:rect l="l" t="t" r="r" b="b"/>
              <a:pathLst>
                <a:path w="615314" h="325119">
                  <a:moveTo>
                    <a:pt x="0" y="323926"/>
                  </a:moveTo>
                  <a:lnTo>
                    <a:pt x="296503" y="0"/>
                  </a:lnTo>
                  <a:lnTo>
                    <a:pt x="615057" y="325069"/>
                  </a:lnTo>
                </a:path>
              </a:pathLst>
            </a:custGeom>
            <a:ln w="3962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85468" y="1118578"/>
              <a:ext cx="648335" cy="323850"/>
            </a:xfrm>
            <a:custGeom>
              <a:avLst/>
              <a:gdLst/>
              <a:ahLst/>
              <a:cxnLst/>
              <a:rect l="l" t="t" r="r" b="b"/>
              <a:pathLst>
                <a:path w="648335" h="323850">
                  <a:moveTo>
                    <a:pt x="0" y="323278"/>
                  </a:moveTo>
                  <a:lnTo>
                    <a:pt x="320357" y="0"/>
                  </a:lnTo>
                  <a:lnTo>
                    <a:pt x="648004" y="323278"/>
                  </a:lnTo>
                </a:path>
              </a:pathLst>
            </a:custGeom>
            <a:ln w="396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000351" y="1448058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2.2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5349" y="1437258"/>
            <a:ext cx="64769" cy="59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" spc="-25" dirty="0">
                <a:latin typeface="Arial MT"/>
                <a:cs typeface="Arial MT"/>
              </a:rPr>
              <a:t>0.1</a:t>
            </a:r>
            <a:endParaRPr sz="2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487919" y="1446110"/>
            <a:ext cx="12065" cy="74930"/>
            <a:chOff x="1487919" y="1446110"/>
            <a:chExt cx="12065" cy="74930"/>
          </a:xfrm>
        </p:grpSpPr>
        <p:sp>
          <p:nvSpPr>
            <p:cNvPr id="40" name="object 40"/>
            <p:cNvSpPr/>
            <p:nvPr/>
          </p:nvSpPr>
          <p:spPr>
            <a:xfrm>
              <a:off x="1493850" y="1455102"/>
              <a:ext cx="635" cy="66040"/>
            </a:xfrm>
            <a:custGeom>
              <a:avLst/>
              <a:gdLst/>
              <a:ahLst/>
              <a:cxnLst/>
              <a:rect l="l" t="t" r="r" b="b"/>
              <a:pathLst>
                <a:path w="634" h="66040">
                  <a:moveTo>
                    <a:pt x="114" y="6579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87919" y="1446110"/>
              <a:ext cx="12065" cy="12065"/>
            </a:xfrm>
            <a:custGeom>
              <a:avLst/>
              <a:gdLst/>
              <a:ahLst/>
              <a:cxnLst/>
              <a:rect l="l" t="t" r="r" b="b"/>
              <a:pathLst>
                <a:path w="12065" h="12065">
                  <a:moveTo>
                    <a:pt x="5918" y="0"/>
                  </a:moveTo>
                  <a:lnTo>
                    <a:pt x="0" y="11899"/>
                  </a:lnTo>
                  <a:lnTo>
                    <a:pt x="3733" y="10020"/>
                  </a:lnTo>
                  <a:lnTo>
                    <a:pt x="8140" y="10007"/>
                  </a:lnTo>
                  <a:lnTo>
                    <a:pt x="11887" y="11874"/>
                  </a:lnTo>
                  <a:lnTo>
                    <a:pt x="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635734" y="1486301"/>
            <a:ext cx="4064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-50" dirty="0">
                <a:latin typeface="Arial MT"/>
                <a:cs typeface="Arial MT"/>
              </a:rPr>
              <a:t>x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23196" y="1468302"/>
            <a:ext cx="40640" cy="622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00" spc="-50" dirty="0">
                <a:latin typeface="Arial MT"/>
                <a:cs typeface="Arial MT"/>
              </a:rPr>
              <a:t>y</a:t>
            </a:r>
            <a:endParaRPr sz="2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5881" y="1802458"/>
            <a:ext cx="6959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69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10" dirty="0">
                <a:latin typeface="Arial MT"/>
                <a:cs typeface="Arial MT"/>
              </a:rPr>
              <a:t>1</a:t>
            </a:r>
            <a:r>
              <a:rPr sz="800" i="1" spc="-10" dirty="0">
                <a:latin typeface="Sitka Text"/>
                <a:cs typeface="Sitka Text"/>
              </a:rPr>
              <a:t>.</a:t>
            </a:r>
            <a:r>
              <a:rPr sz="800" spc="-10" dirty="0">
                <a:latin typeface="Arial MT"/>
                <a:cs typeface="Arial MT"/>
              </a:rPr>
              <a:t>5</a:t>
            </a:r>
            <a:r>
              <a:rPr sz="800" spc="-10" dirty="0">
                <a:latin typeface="Cambria"/>
                <a:cs typeface="Cambria"/>
              </a:rPr>
              <a:t>−</a:t>
            </a:r>
            <a:r>
              <a:rPr sz="800" spc="-10" dirty="0">
                <a:latin typeface="Arial MT"/>
                <a:cs typeface="Arial MT"/>
              </a:rPr>
              <a:t>0</a:t>
            </a:r>
            <a:r>
              <a:rPr sz="800" i="1" spc="-10" dirty="0">
                <a:latin typeface="Sitka Text"/>
                <a:cs typeface="Sitka Text"/>
              </a:rPr>
              <a:t>.</a:t>
            </a:r>
            <a:r>
              <a:rPr sz="800" spc="-10" dirty="0"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0444" y="1717356"/>
            <a:ext cx="24022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10" dirty="0">
                <a:latin typeface="Arial MT"/>
                <a:cs typeface="Arial MT"/>
              </a:rPr>
              <a:t>Thus,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200" i="1" u="sng" spc="15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spc="345" baseline="31250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=</a:t>
            </a:r>
            <a:r>
              <a:rPr sz="1100" spc="40" dirty="0">
                <a:latin typeface="Lucida Sans Unicode"/>
                <a:cs typeface="Lucida Sans Unicode"/>
              </a:rPr>
              <a:t> </a:t>
            </a:r>
            <a:r>
              <a:rPr sz="1200" u="sng" spc="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i="1" u="sng" spc="15" baseline="3125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.</a:t>
            </a:r>
            <a:r>
              <a:rPr sz="1200" u="sng" spc="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</a:t>
            </a:r>
            <a:r>
              <a:rPr sz="1200" u="sng" spc="15" baseline="3125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1200" u="sng" spc="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</a:t>
            </a:r>
            <a:r>
              <a:rPr sz="1200" i="1" u="sng" spc="15" baseline="3125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.</a:t>
            </a:r>
            <a:r>
              <a:rPr sz="1200" u="sng" spc="15" baseline="3125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04</a:t>
            </a:r>
            <a:r>
              <a:rPr sz="1200" spc="-157" baseline="3125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that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10" dirty="0">
                <a:latin typeface="Arial MT"/>
                <a:cs typeface="Arial MT"/>
              </a:rPr>
              <a:t>is,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6571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91540" y="2098431"/>
            <a:ext cx="967740" cy="789940"/>
            <a:chOff x="1891540" y="2098431"/>
            <a:chExt cx="967740" cy="789940"/>
          </a:xfrm>
        </p:grpSpPr>
        <p:sp>
          <p:nvSpPr>
            <p:cNvPr id="47" name="object 47"/>
            <p:cNvSpPr/>
            <p:nvPr/>
          </p:nvSpPr>
          <p:spPr>
            <a:xfrm>
              <a:off x="1894710" y="2101601"/>
              <a:ext cx="0" cy="664210"/>
            </a:xfrm>
            <a:custGeom>
              <a:avLst/>
              <a:gdLst/>
              <a:ahLst/>
              <a:cxnLst/>
              <a:rect l="l" t="t" r="r" b="b"/>
              <a:pathLst>
                <a:path h="664210">
                  <a:moveTo>
                    <a:pt x="0" y="0"/>
                  </a:moveTo>
                  <a:lnTo>
                    <a:pt x="0" y="664128"/>
                  </a:lnTo>
                </a:path>
              </a:pathLst>
            </a:custGeom>
            <a:ln w="6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892067" y="2765730"/>
              <a:ext cx="963930" cy="0"/>
            </a:xfrm>
            <a:custGeom>
              <a:avLst/>
              <a:gdLst/>
              <a:ahLst/>
              <a:cxnLst/>
              <a:rect l="l" t="t" r="r" b="b"/>
              <a:pathLst>
                <a:path w="963930">
                  <a:moveTo>
                    <a:pt x="0" y="0"/>
                  </a:moveTo>
                  <a:lnTo>
                    <a:pt x="963701" y="0"/>
                  </a:lnTo>
                </a:path>
              </a:pathLst>
            </a:custGeom>
            <a:ln w="6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894710" y="2101601"/>
              <a:ext cx="961390" cy="664210"/>
            </a:xfrm>
            <a:custGeom>
              <a:avLst/>
              <a:gdLst/>
              <a:ahLst/>
              <a:cxnLst/>
              <a:rect l="l" t="t" r="r" b="b"/>
              <a:pathLst>
                <a:path w="961389" h="664210">
                  <a:moveTo>
                    <a:pt x="0" y="0"/>
                  </a:moveTo>
                  <a:lnTo>
                    <a:pt x="961058" y="664128"/>
                  </a:lnTo>
                </a:path>
              </a:pathLst>
            </a:custGeom>
            <a:ln w="6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79446" y="2367421"/>
              <a:ext cx="635" cy="517525"/>
            </a:xfrm>
            <a:custGeom>
              <a:avLst/>
              <a:gdLst/>
              <a:ahLst/>
              <a:cxnLst/>
              <a:rect l="l" t="t" r="r" b="b"/>
              <a:pathLst>
                <a:path w="635" h="517525">
                  <a:moveTo>
                    <a:pt x="0" y="0"/>
                  </a:moveTo>
                  <a:lnTo>
                    <a:pt x="480" y="517465"/>
                  </a:lnTo>
                </a:path>
              </a:pathLst>
            </a:custGeom>
            <a:ln w="6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802012" y="2369784"/>
            <a:ext cx="93980" cy="210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00" i="1" spc="-5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152033" y="2465142"/>
            <a:ext cx="105410" cy="241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i="1" spc="-50" dirty="0">
                <a:latin typeface="Times New Roman"/>
                <a:cs typeface="Times New Roman"/>
              </a:rPr>
              <a:t>x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904079" y="2963323"/>
            <a:ext cx="944880" cy="23495"/>
            <a:chOff x="1904079" y="2963323"/>
            <a:chExt cx="944880" cy="23495"/>
          </a:xfrm>
        </p:grpSpPr>
        <p:sp>
          <p:nvSpPr>
            <p:cNvPr id="54" name="object 54"/>
            <p:cNvSpPr/>
            <p:nvPr/>
          </p:nvSpPr>
          <p:spPr>
            <a:xfrm>
              <a:off x="1935550" y="2974854"/>
              <a:ext cx="882015" cy="0"/>
            </a:xfrm>
            <a:custGeom>
              <a:avLst/>
              <a:gdLst/>
              <a:ahLst/>
              <a:cxnLst/>
              <a:rect l="l" t="t" r="r" b="b"/>
              <a:pathLst>
                <a:path w="882014">
                  <a:moveTo>
                    <a:pt x="0" y="0"/>
                  </a:moveTo>
                  <a:lnTo>
                    <a:pt x="881540" y="0"/>
                  </a:lnTo>
                </a:path>
              </a:pathLst>
            </a:custGeom>
            <a:ln w="63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04072" y="2963329"/>
              <a:ext cx="944880" cy="23495"/>
            </a:xfrm>
            <a:custGeom>
              <a:avLst/>
              <a:gdLst/>
              <a:ahLst/>
              <a:cxnLst/>
              <a:rect l="l" t="t" r="r" b="b"/>
              <a:pathLst>
                <a:path w="944880" h="23494">
                  <a:moveTo>
                    <a:pt x="34353" y="0"/>
                  </a:moveTo>
                  <a:lnTo>
                    <a:pt x="0" y="11531"/>
                  </a:lnTo>
                  <a:lnTo>
                    <a:pt x="34353" y="22948"/>
                  </a:lnTo>
                  <a:lnTo>
                    <a:pt x="34353" y="0"/>
                  </a:lnTo>
                  <a:close/>
                </a:path>
                <a:path w="944880" h="23494">
                  <a:moveTo>
                    <a:pt x="944600" y="11531"/>
                  </a:moveTo>
                  <a:lnTo>
                    <a:pt x="910132" y="0"/>
                  </a:lnTo>
                  <a:lnTo>
                    <a:pt x="910132" y="22948"/>
                  </a:lnTo>
                  <a:lnTo>
                    <a:pt x="944600" y="11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263600" y="2679852"/>
            <a:ext cx="387985" cy="4762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24790">
              <a:lnSpc>
                <a:spcPct val="100000"/>
              </a:lnSpc>
              <a:spcBef>
                <a:spcPts val="545"/>
              </a:spcBef>
            </a:pPr>
            <a:r>
              <a:rPr sz="1050" spc="-25" dirty="0">
                <a:latin typeface="Symbol"/>
                <a:cs typeface="Symbol"/>
              </a:rPr>
              <a:t></a:t>
            </a:r>
            <a:r>
              <a:rPr sz="900" spc="-37" baseline="-23148" dirty="0">
                <a:latin typeface="Times New Roman"/>
                <a:cs typeface="Times New Roman"/>
              </a:rPr>
              <a:t>1</a:t>
            </a:r>
            <a:endParaRPr sz="900" baseline="-23148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59"/>
              </a:spcBef>
            </a:pPr>
            <a:r>
              <a:rPr sz="1150" spc="-25" dirty="0">
                <a:latin typeface="Symbol"/>
                <a:cs typeface="Symbol"/>
              </a:rPr>
              <a:t></a:t>
            </a:r>
            <a:r>
              <a:rPr sz="900" spc="-37" baseline="-27777" dirty="0">
                <a:latin typeface="Times New Roman"/>
                <a:cs typeface="Times New Roman"/>
              </a:rPr>
              <a:t>2</a:t>
            </a:r>
            <a:endParaRPr sz="900" baseline="-27777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Rule</a:t>
            </a:r>
            <a:r>
              <a:rPr spc="90" dirty="0"/>
              <a:t> </a:t>
            </a:r>
            <a:r>
              <a:rPr dirty="0"/>
              <a:t>strength</a:t>
            </a:r>
            <a:r>
              <a:rPr spc="90" dirty="0"/>
              <a:t> </a:t>
            </a:r>
            <a:r>
              <a:rPr spc="-10" dirty="0"/>
              <a:t>computation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1192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993950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275979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558008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744" y="731798"/>
            <a:ext cx="4353560" cy="1946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48260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be </a:t>
            </a:r>
            <a:r>
              <a:rPr sz="1100" spc="-10" dirty="0">
                <a:latin typeface="Arial MT"/>
                <a:cs typeface="Arial MT"/>
              </a:rPr>
              <a:t>applicable.</a:t>
            </a:r>
            <a:endParaRPr sz="1100">
              <a:latin typeface="Arial MT"/>
              <a:cs typeface="Arial MT"/>
            </a:endParaRPr>
          </a:p>
          <a:p>
            <a:pPr marL="50800" marR="43180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given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04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θ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30</a:t>
            </a:r>
            <a:r>
              <a:rPr sz="1200" i="1" spc="-15" baseline="27777" dirty="0">
                <a:latin typeface="Arial"/>
                <a:cs typeface="Arial"/>
              </a:rPr>
              <a:t>o</a:t>
            </a:r>
            <a:r>
              <a:rPr sz="1200" i="1" spc="-22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20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firable.</a:t>
            </a:r>
            <a:endParaRPr sz="1100">
              <a:latin typeface="Arial MT"/>
              <a:cs typeface="Arial MT"/>
            </a:endParaRPr>
          </a:p>
          <a:p>
            <a:pPr marL="327660" marR="139700" algn="just">
              <a:lnSpc>
                <a:spcPct val="168200"/>
              </a:lnSpc>
              <a:spcBef>
                <a:spcPts val="295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NR)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AA)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RT)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NR)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AA)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3: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AA)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AR)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4: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(distance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(angle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(deviation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Rule</a:t>
            </a:r>
            <a:r>
              <a:rPr spc="90" dirty="0"/>
              <a:t> </a:t>
            </a:r>
            <a:r>
              <a:rPr dirty="0"/>
              <a:t>strength</a:t>
            </a:r>
            <a:r>
              <a:rPr spc="90" dirty="0"/>
              <a:t> </a:t>
            </a:r>
            <a:r>
              <a:rPr spc="-10" dirty="0"/>
              <a:t>computation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52563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534604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81663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098662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444" y="760601"/>
            <a:ext cx="4407535" cy="19500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strength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(also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65" dirty="0">
                <a:latin typeface="Calibri"/>
                <a:cs typeface="Calibri"/>
              </a:rPr>
              <a:t>α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values)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firable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314960" algn="just">
              <a:lnSpc>
                <a:spcPct val="100000"/>
              </a:lnSpc>
              <a:spcBef>
                <a:spcPts val="635"/>
              </a:spcBef>
            </a:pPr>
            <a:r>
              <a:rPr sz="1100" i="1" spc="10" dirty="0">
                <a:latin typeface="Calibri"/>
                <a:cs typeface="Calibri"/>
              </a:rPr>
              <a:t>α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 MT"/>
                <a:cs typeface="Arial MT"/>
              </a:rPr>
              <a:t>1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</a:t>
            </a:r>
            <a:r>
              <a:rPr sz="1100" i="1" spc="10" dirty="0">
                <a:latin typeface="Arial"/>
                <a:cs typeface="Arial"/>
              </a:rPr>
              <a:t>min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i="1" spc="15" baseline="-13888" dirty="0">
                <a:latin typeface="Arial"/>
                <a:cs typeface="Arial"/>
              </a:rPr>
              <a:t>NR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i="1" spc="-195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i="1" spc="10" dirty="0">
                <a:latin typeface="Calibri"/>
                <a:cs typeface="Calibri"/>
              </a:rPr>
              <a:t>,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i="1" spc="15" baseline="-13888" dirty="0">
                <a:latin typeface="Arial"/>
                <a:cs typeface="Arial"/>
              </a:rPr>
              <a:t>AA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dirty="0">
                <a:latin typeface="Lucida Sans Unicode"/>
                <a:cs typeface="Lucida Sans Unicode"/>
              </a:rPr>
              <a:t> =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6571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45" dirty="0">
                <a:latin typeface="Calibri"/>
                <a:cs typeface="Calibri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i="1" spc="10" dirty="0">
                <a:latin typeface="Calibri"/>
                <a:cs typeface="Calibri"/>
              </a:rPr>
              <a:t>.</a:t>
            </a:r>
            <a:r>
              <a:rPr sz="1100" spc="10" dirty="0">
                <a:latin typeface="Arial MT"/>
                <a:cs typeface="Arial MT"/>
              </a:rPr>
              <a:t>3333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dirty="0">
                <a:latin typeface="Lucida Sans Unicode"/>
                <a:cs typeface="Lucida Sans Unicode"/>
              </a:rPr>
              <a:t> =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3333</a:t>
            </a:r>
            <a:endParaRPr sz="1100">
              <a:latin typeface="Arial MT"/>
              <a:cs typeface="Arial MT"/>
            </a:endParaRPr>
          </a:p>
          <a:p>
            <a:pPr marL="314960" marR="230504" algn="just">
              <a:lnSpc>
                <a:spcPct val="168200"/>
              </a:lnSpc>
            </a:pPr>
            <a:r>
              <a:rPr sz="1100" i="1" dirty="0">
                <a:latin typeface="Calibri"/>
                <a:cs typeface="Calibri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NR</a:t>
            </a:r>
            <a:r>
              <a:rPr sz="1200" i="1" spc="-89" baseline="-13888" dirty="0">
                <a:latin typeface="Arial"/>
                <a:cs typeface="Arial"/>
              </a:rPr>
              <a:t> </a:t>
            </a:r>
            <a:r>
              <a:rPr sz="1100" spc="-85" dirty="0">
                <a:latin typeface="Lucida Sans Unicode"/>
                <a:cs typeface="Lucida Sans Unicode"/>
              </a:rPr>
              <a:t>(</a:t>
            </a:r>
            <a:r>
              <a:rPr sz="1100" i="1" spc="-85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AR</a:t>
            </a:r>
            <a:r>
              <a:rPr sz="1200" i="1" spc="-52" baseline="-13888" dirty="0">
                <a:latin typeface="Arial"/>
                <a:cs typeface="Arial"/>
              </a:rPr>
              <a:t> </a:t>
            </a:r>
            <a:r>
              <a:rPr sz="1100" spc="-80" dirty="0">
                <a:latin typeface="Lucida Sans Unicode"/>
                <a:cs typeface="Lucida Sans Unicode"/>
              </a:rPr>
              <a:t>(</a:t>
            </a:r>
            <a:r>
              <a:rPr sz="1100" i="1" spc="-80" dirty="0">
                <a:latin typeface="Arial"/>
                <a:cs typeface="Arial"/>
              </a:rPr>
              <a:t>y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dirty="0">
                <a:latin typeface="Lucida Sans Unicode"/>
                <a:cs typeface="Lucida Sans Unicode"/>
              </a:rPr>
              <a:t> =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6571</a:t>
            </a:r>
            <a:r>
              <a:rPr sz="1100" i="1" dirty="0">
                <a:latin typeface="Calibri"/>
                <a:cs typeface="Calibri"/>
              </a:rPr>
              <a:t>,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6667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7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7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6571 </a:t>
            </a:r>
            <a:r>
              <a:rPr sz="1100" i="1" dirty="0">
                <a:latin typeface="Calibri"/>
                <a:cs typeface="Calibri"/>
              </a:rPr>
              <a:t>α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8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FR</a:t>
            </a:r>
            <a:r>
              <a:rPr sz="1200" i="1" spc="-89" baseline="-13888" dirty="0">
                <a:latin typeface="Arial"/>
                <a:cs typeface="Arial"/>
              </a:rPr>
              <a:t> </a:t>
            </a:r>
            <a:r>
              <a:rPr sz="1100" spc="-85" dirty="0">
                <a:latin typeface="Lucida Sans Unicode"/>
                <a:cs typeface="Lucida Sans Unicode"/>
              </a:rPr>
              <a:t>(</a:t>
            </a:r>
            <a:r>
              <a:rPr sz="1100" i="1" spc="-85" dirty="0">
                <a:latin typeface="Arial"/>
                <a:cs typeface="Arial"/>
              </a:rPr>
              <a:t>x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AA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3429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3333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5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3333 </a:t>
            </a:r>
            <a:r>
              <a:rPr sz="1100" i="1" spc="10" dirty="0">
                <a:latin typeface="Calibri"/>
                <a:cs typeface="Calibri"/>
              </a:rPr>
              <a:t>α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R</a:t>
            </a:r>
            <a:r>
              <a:rPr sz="1100" spc="10" dirty="0">
                <a:latin typeface="Arial MT"/>
                <a:cs typeface="Arial MT"/>
              </a:rPr>
              <a:t>4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spc="10" dirty="0">
                <a:latin typeface="Arial"/>
                <a:cs typeface="Arial"/>
              </a:rPr>
              <a:t>min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i="1" spc="15" baseline="-13888" dirty="0">
                <a:latin typeface="Arial"/>
                <a:cs typeface="Arial"/>
              </a:rPr>
              <a:t>FR</a:t>
            </a:r>
            <a:r>
              <a:rPr sz="1200" i="1" spc="-195" baseline="-13888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i="1" spc="10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spc="10" dirty="0">
                <a:latin typeface="Calibri"/>
                <a:cs typeface="Calibri"/>
              </a:rPr>
              <a:t>µ</a:t>
            </a:r>
            <a:r>
              <a:rPr sz="1200" i="1" spc="15" baseline="-13888" dirty="0">
                <a:latin typeface="Arial"/>
                <a:cs typeface="Arial"/>
              </a:rPr>
              <a:t>AR</a:t>
            </a:r>
            <a:r>
              <a:rPr sz="1200" i="1" spc="-187" baseline="-13888" dirty="0">
                <a:latin typeface="Arial"/>
                <a:cs typeface="Arial"/>
              </a:rPr>
              <a:t> </a:t>
            </a:r>
            <a:r>
              <a:rPr sz="1100" spc="10" dirty="0">
                <a:latin typeface="Lucida Sans Unicode"/>
                <a:cs typeface="Lucida Sans Unicode"/>
              </a:rPr>
              <a:t>(</a:t>
            </a: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i="1" spc="-190" dirty="0">
                <a:latin typeface="Arial"/>
                <a:cs typeface="Arial"/>
              </a:rPr>
              <a:t> </a:t>
            </a:r>
            <a:r>
              <a:rPr sz="1100" spc="55" dirty="0">
                <a:latin typeface="Lucida Sans Unicode"/>
                <a:cs typeface="Lucida Sans Unicode"/>
              </a:rPr>
              <a:t>))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min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3429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spc="10" dirty="0">
                <a:latin typeface="Arial MT"/>
                <a:cs typeface="Arial MT"/>
              </a:rPr>
              <a:t>0</a:t>
            </a:r>
            <a:r>
              <a:rPr sz="1100" i="1" spc="10" dirty="0">
                <a:latin typeface="Calibri"/>
                <a:cs typeface="Calibri"/>
              </a:rPr>
              <a:t>.</a:t>
            </a:r>
            <a:r>
              <a:rPr sz="1100" spc="10" dirty="0">
                <a:latin typeface="Arial MT"/>
                <a:cs typeface="Arial MT"/>
              </a:rPr>
              <a:t>6667</a:t>
            </a:r>
            <a:r>
              <a:rPr sz="1100" spc="10" dirty="0">
                <a:latin typeface="Lucida Sans Unicode"/>
                <a:cs typeface="Lucida Sans Unicode"/>
              </a:rPr>
              <a:t>)</a:t>
            </a:r>
            <a:r>
              <a:rPr sz="1100" spc="-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1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0</a:t>
            </a:r>
            <a:r>
              <a:rPr sz="1100" i="1" spc="-10" dirty="0">
                <a:latin typeface="Calibri"/>
                <a:cs typeface="Calibri"/>
              </a:rPr>
              <a:t>.</a:t>
            </a:r>
            <a:r>
              <a:rPr sz="1100" spc="-10" dirty="0">
                <a:latin typeface="Arial MT"/>
                <a:cs typeface="Arial MT"/>
              </a:rPr>
              <a:t>3429</a:t>
            </a:r>
            <a:endParaRPr sz="1100">
              <a:latin typeface="Arial MT"/>
              <a:cs typeface="Arial MT"/>
            </a:endParaRPr>
          </a:p>
          <a:p>
            <a:pPr marL="38100" marR="267335">
              <a:lnSpc>
                <a:spcPct val="102699"/>
              </a:lnSpc>
              <a:spcBef>
                <a:spcPts val="1160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practice,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certain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threshold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rule </a:t>
            </a:r>
            <a:r>
              <a:rPr sz="1100" dirty="0">
                <a:latin typeface="Arial MT"/>
                <a:cs typeface="Arial MT"/>
              </a:rPr>
              <a:t>strngth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selected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computation.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19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892" y="1261070"/>
            <a:ext cx="418846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00AEEF"/>
                </a:solidFill>
              </a:rPr>
              <a:t>Applications</a:t>
            </a:r>
            <a:r>
              <a:rPr sz="2450" spc="75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of</a:t>
            </a:r>
            <a:r>
              <a:rPr sz="2450" spc="85" dirty="0">
                <a:solidFill>
                  <a:srgbClr val="00AEEF"/>
                </a:solidFill>
              </a:rPr>
              <a:t> </a:t>
            </a:r>
            <a:r>
              <a:rPr sz="2450" dirty="0">
                <a:solidFill>
                  <a:srgbClr val="00AEEF"/>
                </a:solidFill>
              </a:rPr>
              <a:t>Fuzzy</a:t>
            </a:r>
            <a:r>
              <a:rPr sz="2450" spc="85" dirty="0">
                <a:solidFill>
                  <a:srgbClr val="00AEEF"/>
                </a:solidFill>
              </a:rPr>
              <a:t> </a:t>
            </a:r>
            <a:r>
              <a:rPr sz="2450" spc="-10" dirty="0">
                <a:solidFill>
                  <a:srgbClr val="00AEEF"/>
                </a:solidFill>
              </a:rPr>
              <a:t>Logic</a:t>
            </a:r>
            <a:endParaRPr sz="245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80412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162441"/>
            <a:ext cx="76809" cy="7680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444" y="556144"/>
            <a:ext cx="4340225" cy="17265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6637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next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corresponding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to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  <a:p>
            <a:pPr marL="38100" marR="349885">
              <a:lnSpc>
                <a:spcPct val="102600"/>
              </a:lnSpc>
              <a:spcBef>
                <a:spcPts val="57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working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principle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doing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first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discussed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we </a:t>
            </a:r>
            <a:r>
              <a:rPr sz="1100" spc="-10" dirty="0">
                <a:latin typeface="Arial MT"/>
                <a:cs typeface="Arial MT"/>
              </a:rPr>
              <a:t>illustrate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running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example.</a:t>
            </a:r>
            <a:endParaRPr sz="1100">
              <a:latin typeface="Arial MT"/>
              <a:cs typeface="Arial MT"/>
            </a:endParaRPr>
          </a:p>
          <a:p>
            <a:pPr marL="38100" marR="30480">
              <a:lnSpc>
                <a:spcPct val="102699"/>
              </a:lnSpc>
              <a:spcBef>
                <a:spcPts val="565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which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decide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output.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63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1</a:t>
            </a:r>
            <a:r>
              <a:rPr sz="1100" spc="-2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314960">
              <a:lnSpc>
                <a:spcPct val="100000"/>
              </a:lnSpc>
              <a:spcBef>
                <a:spcPts val="900"/>
              </a:spcBef>
            </a:pPr>
            <a:r>
              <a:rPr sz="1100" i="1" dirty="0">
                <a:latin typeface="Arial"/>
                <a:cs typeface="Arial"/>
              </a:rPr>
              <a:t>R</a:t>
            </a:r>
            <a:r>
              <a:rPr sz="1100" dirty="0">
                <a:latin typeface="Arial MT"/>
                <a:cs typeface="Arial MT"/>
              </a:rPr>
              <a:t>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C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902" y="2491052"/>
            <a:ext cx="5232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402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4" y="2410535"/>
            <a:ext cx="42462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 MT"/>
                <a:cs typeface="Arial MT"/>
              </a:rPr>
              <a:t>Suppose,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54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27777" dirty="0">
                <a:latin typeface="Cambria"/>
                <a:cs typeface="Cambria"/>
              </a:rPr>
              <a:t>∗</a:t>
            </a:r>
            <a:r>
              <a:rPr sz="1200" spc="254" baseline="27777" dirty="0">
                <a:latin typeface="Cambria"/>
                <a:cs typeface="Cambria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0" dirty="0">
                <a:latin typeface="Arial MT"/>
                <a:cs typeface="Arial MT"/>
              </a:rPr>
              <a:t> variables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µ</a:t>
            </a:r>
            <a:r>
              <a:rPr sz="1200" i="1" spc="-30" baseline="-13888" dirty="0">
                <a:latin typeface="Arial"/>
                <a:cs typeface="Arial"/>
              </a:rPr>
              <a:t>A</a:t>
            </a:r>
            <a:r>
              <a:rPr sz="1200" spc="-30" baseline="-13888" dirty="0">
                <a:latin typeface="Arial MT"/>
                <a:cs typeface="Arial MT"/>
              </a:rPr>
              <a:t>1</a:t>
            </a:r>
            <a:r>
              <a:rPr sz="1100" spc="-20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444" y="2582607"/>
            <a:ext cx="415290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B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254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C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54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different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sets.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output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54061"/>
            <a:ext cx="40570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computation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graphically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 figure.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8726" y="1112266"/>
            <a:ext cx="2668905" cy="1684020"/>
            <a:chOff x="558726" y="1112266"/>
            <a:chExt cx="2668905" cy="1684020"/>
          </a:xfrm>
        </p:grpSpPr>
        <p:sp>
          <p:nvSpPr>
            <p:cNvPr id="5" name="object 5"/>
            <p:cNvSpPr/>
            <p:nvPr/>
          </p:nvSpPr>
          <p:spPr>
            <a:xfrm>
              <a:off x="561304" y="1114488"/>
              <a:ext cx="2491740" cy="648335"/>
            </a:xfrm>
            <a:custGeom>
              <a:avLst/>
              <a:gdLst/>
              <a:ahLst/>
              <a:cxnLst/>
              <a:rect l="l" t="t" r="r" b="b"/>
              <a:pathLst>
                <a:path w="2491740" h="648335">
                  <a:moveTo>
                    <a:pt x="0" y="0"/>
                  </a:moveTo>
                  <a:lnTo>
                    <a:pt x="0" y="648004"/>
                  </a:lnTo>
                  <a:lnTo>
                    <a:pt x="719998" y="648004"/>
                  </a:lnTo>
                </a:path>
                <a:path w="2491740" h="648335">
                  <a:moveTo>
                    <a:pt x="0" y="648004"/>
                  </a:moveTo>
                  <a:lnTo>
                    <a:pt x="359999" y="143997"/>
                  </a:lnTo>
                  <a:lnTo>
                    <a:pt x="576000" y="648004"/>
                  </a:lnTo>
                </a:path>
                <a:path w="2491740" h="648335">
                  <a:moveTo>
                    <a:pt x="892799" y="0"/>
                  </a:moveTo>
                  <a:lnTo>
                    <a:pt x="892799" y="648004"/>
                  </a:lnTo>
                  <a:lnTo>
                    <a:pt x="1612798" y="648004"/>
                  </a:lnTo>
                </a:path>
                <a:path w="2491740" h="648335">
                  <a:moveTo>
                    <a:pt x="1079997" y="648004"/>
                  </a:moveTo>
                  <a:lnTo>
                    <a:pt x="1252799" y="143997"/>
                  </a:lnTo>
                  <a:lnTo>
                    <a:pt x="1411203" y="648004"/>
                  </a:lnTo>
                </a:path>
                <a:path w="2491740" h="648335">
                  <a:moveTo>
                    <a:pt x="1771202" y="0"/>
                  </a:moveTo>
                  <a:lnTo>
                    <a:pt x="1771202" y="648004"/>
                  </a:lnTo>
                  <a:lnTo>
                    <a:pt x="2491201" y="648004"/>
                  </a:lnTo>
                </a:path>
                <a:path w="2491740" h="648335">
                  <a:moveTo>
                    <a:pt x="1771202" y="648004"/>
                  </a:moveTo>
                  <a:lnTo>
                    <a:pt x="2131202" y="143997"/>
                  </a:lnTo>
                  <a:lnTo>
                    <a:pt x="2347203" y="648004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150" y="1360726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8802"/>
                  </a:lnTo>
                </a:path>
              </a:pathLst>
            </a:custGeom>
            <a:ln w="4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0506" y="1402494"/>
              <a:ext cx="2159635" cy="0"/>
            </a:xfrm>
            <a:custGeom>
              <a:avLst/>
              <a:gdLst/>
              <a:ahLst/>
              <a:cxnLst/>
              <a:rect l="l" t="t" r="r" b="b"/>
              <a:pathLst>
                <a:path w="2159635">
                  <a:moveTo>
                    <a:pt x="0" y="0"/>
                  </a:moveTo>
                  <a:lnTo>
                    <a:pt x="2159640" y="0"/>
                  </a:lnTo>
                </a:path>
              </a:pathLst>
            </a:custGeom>
            <a:ln w="4145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22734" y="1333375"/>
              <a:ext cx="739775" cy="891540"/>
            </a:xfrm>
            <a:custGeom>
              <a:avLst/>
              <a:gdLst/>
              <a:ahLst/>
              <a:cxnLst/>
              <a:rect l="l" t="t" r="r" b="b"/>
              <a:pathLst>
                <a:path w="739775" h="891539">
                  <a:moveTo>
                    <a:pt x="0" y="200151"/>
                  </a:moveTo>
                  <a:lnTo>
                    <a:pt x="739373" y="200527"/>
                  </a:lnTo>
                </a:path>
                <a:path w="739775" h="891539">
                  <a:moveTo>
                    <a:pt x="5333" y="0"/>
                  </a:moveTo>
                  <a:lnTo>
                    <a:pt x="4968" y="891357"/>
                  </a:lnTo>
                </a:path>
              </a:pathLst>
            </a:custGeom>
            <a:ln w="4145">
              <a:solidFill>
                <a:srgbClr val="2E15E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21783" y="1533883"/>
              <a:ext cx="390525" cy="4445"/>
            </a:xfrm>
            <a:custGeom>
              <a:avLst/>
              <a:gdLst/>
              <a:ahLst/>
              <a:cxnLst/>
              <a:rect l="l" t="t" r="r" b="b"/>
              <a:pathLst>
                <a:path w="390525" h="4444">
                  <a:moveTo>
                    <a:pt x="390418" y="3891"/>
                  </a:moveTo>
                  <a:lnTo>
                    <a:pt x="0" y="0"/>
                  </a:lnTo>
                </a:path>
              </a:pathLst>
            </a:custGeom>
            <a:ln w="4145">
              <a:solidFill>
                <a:srgbClr val="2E15E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948" y="1972734"/>
              <a:ext cx="2664460" cy="652145"/>
            </a:xfrm>
            <a:custGeom>
              <a:avLst/>
              <a:gdLst/>
              <a:ahLst/>
              <a:cxnLst/>
              <a:rect l="l" t="t" r="r" b="b"/>
              <a:pathLst>
                <a:path w="2664460" h="652144">
                  <a:moveTo>
                    <a:pt x="0" y="0"/>
                  </a:moveTo>
                  <a:lnTo>
                    <a:pt x="0" y="647994"/>
                  </a:lnTo>
                  <a:lnTo>
                    <a:pt x="719998" y="647994"/>
                  </a:lnTo>
                </a:path>
                <a:path w="2664460" h="652144">
                  <a:moveTo>
                    <a:pt x="143997" y="647994"/>
                  </a:moveTo>
                  <a:lnTo>
                    <a:pt x="411012" y="284185"/>
                  </a:lnTo>
                </a:path>
                <a:path w="2664460" h="652144">
                  <a:moveTo>
                    <a:pt x="409590" y="281066"/>
                  </a:moveTo>
                  <a:lnTo>
                    <a:pt x="576000" y="647994"/>
                  </a:lnTo>
                </a:path>
                <a:path w="2664460" h="652144">
                  <a:moveTo>
                    <a:pt x="892799" y="0"/>
                  </a:moveTo>
                  <a:lnTo>
                    <a:pt x="892799" y="647994"/>
                  </a:lnTo>
                  <a:lnTo>
                    <a:pt x="1612798" y="647994"/>
                  </a:lnTo>
                </a:path>
                <a:path w="2664460" h="652144">
                  <a:moveTo>
                    <a:pt x="892799" y="647994"/>
                  </a:moveTo>
                  <a:lnTo>
                    <a:pt x="1252799" y="143997"/>
                  </a:lnTo>
                  <a:lnTo>
                    <a:pt x="1526397" y="647994"/>
                  </a:lnTo>
                </a:path>
                <a:path w="2664460" h="652144">
                  <a:moveTo>
                    <a:pt x="1771192" y="0"/>
                  </a:moveTo>
                  <a:lnTo>
                    <a:pt x="1771192" y="647994"/>
                  </a:lnTo>
                  <a:lnTo>
                    <a:pt x="2664358" y="652139"/>
                  </a:lnTo>
                </a:path>
                <a:path w="2664460" h="652144">
                  <a:moveTo>
                    <a:pt x="2030760" y="647994"/>
                  </a:moveTo>
                  <a:lnTo>
                    <a:pt x="2390759" y="143997"/>
                  </a:lnTo>
                </a:path>
                <a:path w="2664460" h="652144">
                  <a:moveTo>
                    <a:pt x="2387996" y="147858"/>
                  </a:moveTo>
                  <a:lnTo>
                    <a:pt x="2603997" y="651855"/>
                  </a:lnTo>
                </a:path>
              </a:pathLst>
            </a:custGeom>
            <a:ln w="41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0150" y="204472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8803"/>
                  </a:lnTo>
                </a:path>
              </a:pathLst>
            </a:custGeom>
            <a:ln w="4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0150" y="2455131"/>
              <a:ext cx="1627505" cy="3810"/>
            </a:xfrm>
            <a:custGeom>
              <a:avLst/>
              <a:gdLst/>
              <a:ahLst/>
              <a:cxnLst/>
              <a:rect l="l" t="t" r="r" b="b"/>
              <a:pathLst>
                <a:path w="1627505" h="3810">
                  <a:moveTo>
                    <a:pt x="0" y="3779"/>
                  </a:moveTo>
                  <a:lnTo>
                    <a:pt x="1627418" y="0"/>
                  </a:lnTo>
                </a:path>
              </a:pathLst>
            </a:custGeom>
            <a:ln w="4145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7702" y="2191611"/>
              <a:ext cx="0" cy="558800"/>
            </a:xfrm>
            <a:custGeom>
              <a:avLst/>
              <a:gdLst/>
              <a:ahLst/>
              <a:cxnLst/>
              <a:rect l="l" t="t" r="r" b="b"/>
              <a:pathLst>
                <a:path h="558800">
                  <a:moveTo>
                    <a:pt x="0" y="0"/>
                  </a:moveTo>
                  <a:lnTo>
                    <a:pt x="0" y="558718"/>
                  </a:lnTo>
                </a:path>
              </a:pathLst>
            </a:custGeom>
            <a:ln w="4145">
              <a:solidFill>
                <a:srgbClr val="2E15E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21427" y="2453922"/>
              <a:ext cx="664845" cy="1270"/>
            </a:xfrm>
            <a:custGeom>
              <a:avLst/>
              <a:gdLst/>
              <a:ahLst/>
              <a:cxnLst/>
              <a:rect l="l" t="t" r="r" b="b"/>
              <a:pathLst>
                <a:path w="664844" h="1269">
                  <a:moveTo>
                    <a:pt x="664677" y="1209"/>
                  </a:moveTo>
                  <a:lnTo>
                    <a:pt x="0" y="0"/>
                  </a:lnTo>
                </a:path>
              </a:pathLst>
            </a:custGeom>
            <a:ln w="4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13306" y="2239129"/>
              <a:ext cx="1296035" cy="0"/>
            </a:xfrm>
            <a:custGeom>
              <a:avLst/>
              <a:gdLst/>
              <a:ahLst/>
              <a:cxnLst/>
              <a:rect l="l" t="t" r="r" b="b"/>
              <a:pathLst>
                <a:path w="1296035">
                  <a:moveTo>
                    <a:pt x="0" y="0"/>
                  </a:moveTo>
                  <a:lnTo>
                    <a:pt x="1295999" y="0"/>
                  </a:lnTo>
                </a:path>
              </a:pathLst>
            </a:custGeom>
            <a:ln w="4145">
              <a:solidFill>
                <a:srgbClr val="2E15E2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95853" y="1046973"/>
            <a:ext cx="26797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00" spc="-37" baseline="13888" dirty="0">
                <a:latin typeface="Symbol"/>
                <a:cs typeface="Symbol"/>
              </a:rPr>
              <a:t></a:t>
            </a:r>
            <a:r>
              <a:rPr sz="650" i="1" spc="-25" dirty="0">
                <a:latin typeface="Times New Roman"/>
                <a:cs typeface="Times New Roman"/>
              </a:rPr>
              <a:t>B</a:t>
            </a:r>
            <a:r>
              <a:rPr sz="650" spc="-25" dirty="0">
                <a:latin typeface="Times New Roman"/>
                <a:cs typeface="Times New Roman"/>
              </a:rPr>
              <a:t>1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8675" y="1063105"/>
            <a:ext cx="2081530" cy="234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  <a:tabLst>
                <a:tab pos="1826260" algn="l"/>
              </a:tabLst>
            </a:pPr>
            <a:r>
              <a:rPr sz="1950" spc="-37" baseline="12820" dirty="0">
                <a:latin typeface="Symbol"/>
                <a:cs typeface="Symbol"/>
              </a:rPr>
              <a:t></a:t>
            </a:r>
            <a:r>
              <a:rPr sz="700" i="1" spc="-25" dirty="0">
                <a:latin typeface="Times New Roman"/>
                <a:cs typeface="Times New Roman"/>
              </a:rPr>
              <a:t>A</a:t>
            </a:r>
            <a:r>
              <a:rPr sz="700" spc="-25" dirty="0">
                <a:latin typeface="Times New Roman"/>
                <a:cs typeface="Times New Roman"/>
              </a:rPr>
              <a:t>1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2025" spc="-37" baseline="16460" dirty="0">
                <a:latin typeface="Symbol"/>
                <a:cs typeface="Symbol"/>
              </a:rPr>
              <a:t></a:t>
            </a:r>
            <a:r>
              <a:rPr sz="1125" i="1" spc="-37" baseline="3703" dirty="0">
                <a:latin typeface="Times New Roman"/>
                <a:cs typeface="Times New Roman"/>
              </a:rPr>
              <a:t>C</a:t>
            </a:r>
            <a:r>
              <a:rPr sz="1125" spc="-37" baseline="3703" dirty="0">
                <a:latin typeface="Times New Roman"/>
                <a:cs typeface="Times New Roman"/>
              </a:rPr>
              <a:t>1</a:t>
            </a:r>
            <a:endParaRPr sz="1125" baseline="370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5713" y="1917557"/>
            <a:ext cx="28194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spc="-37" baseline="13888" dirty="0">
                <a:latin typeface="Symbol"/>
                <a:cs typeface="Symbol"/>
              </a:rPr>
              <a:t></a:t>
            </a:r>
            <a:r>
              <a:rPr sz="750" i="1" spc="-25" dirty="0">
                <a:latin typeface="Times New Roman"/>
                <a:cs typeface="Times New Roman"/>
              </a:rPr>
              <a:t>A</a:t>
            </a:r>
            <a:r>
              <a:rPr sz="750" spc="-25" dirty="0">
                <a:latin typeface="Times New Roman"/>
                <a:cs typeface="Times New Roman"/>
              </a:rPr>
              <a:t>2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79740" y="1919908"/>
            <a:ext cx="300355" cy="2679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400" spc="-37" baseline="13888" dirty="0">
                <a:latin typeface="Symbol"/>
                <a:cs typeface="Symbol"/>
              </a:rPr>
              <a:t></a:t>
            </a:r>
            <a:r>
              <a:rPr sz="850" i="1" spc="-25" dirty="0">
                <a:latin typeface="Times New Roman"/>
                <a:cs typeface="Times New Roman"/>
              </a:rPr>
              <a:t>B</a:t>
            </a:r>
            <a:r>
              <a:rPr sz="850" spc="-25" dirty="0">
                <a:latin typeface="Times New Roman"/>
                <a:cs typeface="Times New Roman"/>
              </a:rPr>
              <a:t>2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83838" y="1940956"/>
            <a:ext cx="28448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875" spc="-359" baseline="13333" dirty="0">
                <a:latin typeface="Symbol"/>
                <a:cs typeface="Symbol"/>
              </a:rPr>
              <a:t></a:t>
            </a:r>
            <a:r>
              <a:rPr sz="700" i="1" spc="-240" dirty="0">
                <a:latin typeface="Times New Roman"/>
                <a:cs typeface="Times New Roman"/>
              </a:rPr>
              <a:t>C</a:t>
            </a:r>
            <a:r>
              <a:rPr sz="700" i="1" spc="-105" dirty="0">
                <a:latin typeface="Times New Roman"/>
                <a:cs typeface="Times New Roman"/>
              </a:rPr>
              <a:t> </a:t>
            </a:r>
            <a:r>
              <a:rPr sz="700" spc="-50" dirty="0">
                <a:latin typeface="Times New Roman"/>
                <a:cs typeface="Times New Roman"/>
              </a:rPr>
              <a:t>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0366" y="2712248"/>
            <a:ext cx="62230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50" spc="-50" dirty="0">
                <a:latin typeface="Times New Roman"/>
                <a:cs typeface="Times New Roman"/>
              </a:rPr>
              <a:t>1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7557" y="2568873"/>
            <a:ext cx="160020" cy="17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i="1" spc="-37" baseline="-25000" dirty="0">
                <a:latin typeface="Times New Roman"/>
                <a:cs typeface="Times New Roman"/>
              </a:rPr>
              <a:t>s</a:t>
            </a:r>
            <a:r>
              <a:rPr sz="550" spc="-25" dirty="0">
                <a:latin typeface="Times New Roman"/>
                <a:cs typeface="Times New Roman"/>
              </a:rPr>
              <a:t>*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18859" y="2698388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59984" y="2575495"/>
            <a:ext cx="143510" cy="156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75" i="1" spc="-37" baseline="-26143" dirty="0">
                <a:latin typeface="Times New Roman"/>
                <a:cs typeface="Times New Roman"/>
              </a:rPr>
              <a:t>s</a:t>
            </a:r>
            <a:r>
              <a:rPr sz="500" spc="-25" dirty="0">
                <a:latin typeface="Times New Roman"/>
                <a:cs typeface="Times New Roman"/>
              </a:rPr>
              <a:t>*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49116" y="1957606"/>
            <a:ext cx="956310" cy="648335"/>
          </a:xfrm>
          <a:custGeom>
            <a:avLst/>
            <a:gdLst/>
            <a:ahLst/>
            <a:cxnLst/>
            <a:rect l="l" t="t" r="r" b="b"/>
            <a:pathLst>
              <a:path w="956310" h="648335">
                <a:moveTo>
                  <a:pt x="0" y="0"/>
                </a:moveTo>
                <a:lnTo>
                  <a:pt x="0" y="648004"/>
                </a:lnTo>
                <a:lnTo>
                  <a:pt x="956188" y="648004"/>
                </a:lnTo>
              </a:path>
            </a:pathLst>
          </a:custGeom>
          <a:ln w="4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44471" y="1867248"/>
            <a:ext cx="222885" cy="2051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150" spc="-25" dirty="0">
                <a:latin typeface="Symbol"/>
                <a:cs typeface="Symbol"/>
              </a:rPr>
              <a:t></a:t>
            </a:r>
            <a:r>
              <a:rPr sz="975" i="1" spc="-37" baseline="-25641" dirty="0">
                <a:latin typeface="Times New Roman"/>
                <a:cs typeface="Times New Roman"/>
              </a:rPr>
              <a:t>C</a:t>
            </a:r>
            <a:endParaRPr sz="975" baseline="-25641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354786" y="2377671"/>
            <a:ext cx="828675" cy="228600"/>
            <a:chOff x="3354786" y="2377671"/>
            <a:chExt cx="828675" cy="228600"/>
          </a:xfrm>
        </p:grpSpPr>
        <p:sp>
          <p:nvSpPr>
            <p:cNvPr id="28" name="object 28"/>
            <p:cNvSpPr/>
            <p:nvPr/>
          </p:nvSpPr>
          <p:spPr>
            <a:xfrm>
              <a:off x="3527709" y="2455130"/>
              <a:ext cx="86995" cy="150495"/>
            </a:xfrm>
            <a:custGeom>
              <a:avLst/>
              <a:gdLst/>
              <a:ahLst/>
              <a:cxnLst/>
              <a:rect l="l" t="t" r="r" b="b"/>
              <a:pathLst>
                <a:path w="86995" h="150494">
                  <a:moveTo>
                    <a:pt x="0" y="150479"/>
                  </a:moveTo>
                  <a:lnTo>
                    <a:pt x="86400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54908" y="2377793"/>
              <a:ext cx="576580" cy="227965"/>
            </a:xfrm>
            <a:custGeom>
              <a:avLst/>
              <a:gdLst/>
              <a:ahLst/>
              <a:cxnLst/>
              <a:rect l="l" t="t" r="r" b="b"/>
              <a:pathLst>
                <a:path w="576579" h="227964">
                  <a:moveTo>
                    <a:pt x="167985" y="0"/>
                  </a:moveTo>
                  <a:lnTo>
                    <a:pt x="0" y="227817"/>
                  </a:lnTo>
                  <a:lnTo>
                    <a:pt x="576000" y="227817"/>
                  </a:lnTo>
                  <a:lnTo>
                    <a:pt x="479694" y="3098"/>
                  </a:lnTo>
                  <a:lnTo>
                    <a:pt x="167985" y="0"/>
                  </a:lnTo>
                  <a:close/>
                </a:path>
              </a:pathLst>
            </a:custGeom>
            <a:solidFill>
              <a:srgbClr val="719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354908" y="2377793"/>
              <a:ext cx="576580" cy="227965"/>
            </a:xfrm>
            <a:custGeom>
              <a:avLst/>
              <a:gdLst/>
              <a:ahLst/>
              <a:cxnLst/>
              <a:rect l="l" t="t" r="r" b="b"/>
              <a:pathLst>
                <a:path w="576579" h="227964">
                  <a:moveTo>
                    <a:pt x="167985" y="0"/>
                  </a:moveTo>
                  <a:lnTo>
                    <a:pt x="479694" y="3098"/>
                  </a:lnTo>
                  <a:lnTo>
                    <a:pt x="576000" y="227817"/>
                  </a:lnTo>
                  <a:lnTo>
                    <a:pt x="0" y="227817"/>
                  </a:lnTo>
                  <a:lnTo>
                    <a:pt x="1679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592509" y="2432809"/>
              <a:ext cx="590550" cy="173355"/>
            </a:xfrm>
            <a:custGeom>
              <a:avLst/>
              <a:gdLst/>
              <a:ahLst/>
              <a:cxnLst/>
              <a:rect l="l" t="t" r="r" b="b"/>
              <a:pathLst>
                <a:path w="590550" h="173355">
                  <a:moveTo>
                    <a:pt x="518393" y="0"/>
                  </a:moveTo>
                  <a:lnTo>
                    <a:pt x="115194" y="0"/>
                  </a:lnTo>
                  <a:lnTo>
                    <a:pt x="0" y="172801"/>
                  </a:lnTo>
                  <a:lnTo>
                    <a:pt x="590397" y="172801"/>
                  </a:lnTo>
                  <a:lnTo>
                    <a:pt x="518393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92509" y="2432809"/>
              <a:ext cx="590550" cy="173355"/>
            </a:xfrm>
            <a:custGeom>
              <a:avLst/>
              <a:gdLst/>
              <a:ahLst/>
              <a:cxnLst/>
              <a:rect l="l" t="t" r="r" b="b"/>
              <a:pathLst>
                <a:path w="590550" h="173355">
                  <a:moveTo>
                    <a:pt x="115194" y="0"/>
                  </a:moveTo>
                  <a:lnTo>
                    <a:pt x="518393" y="0"/>
                  </a:lnTo>
                  <a:lnTo>
                    <a:pt x="590397" y="172801"/>
                  </a:lnTo>
                  <a:lnTo>
                    <a:pt x="0" y="172801"/>
                  </a:lnTo>
                  <a:lnTo>
                    <a:pt x="115194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34176" y="2039759"/>
            <a:ext cx="492759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b="1" dirty="0">
                <a:latin typeface="Arial"/>
                <a:cs typeface="Arial"/>
              </a:rPr>
              <a:t>Combine</a:t>
            </a:r>
            <a:r>
              <a:rPr sz="450" b="1" spc="120" dirty="0">
                <a:latin typeface="Arial"/>
                <a:cs typeface="Arial"/>
              </a:rPr>
              <a:t> </a:t>
            </a:r>
            <a:r>
              <a:rPr sz="450" b="1" spc="-10" dirty="0">
                <a:latin typeface="Arial"/>
                <a:cs typeface="Arial"/>
              </a:rPr>
              <a:t>output</a:t>
            </a:r>
            <a:endParaRPr sz="45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32385" y="1534553"/>
            <a:ext cx="835660" cy="1094105"/>
            <a:chOff x="2332385" y="1534553"/>
            <a:chExt cx="835660" cy="1094105"/>
          </a:xfrm>
        </p:grpSpPr>
        <p:sp>
          <p:nvSpPr>
            <p:cNvPr id="35" name="object 35"/>
            <p:cNvSpPr/>
            <p:nvPr/>
          </p:nvSpPr>
          <p:spPr>
            <a:xfrm>
              <a:off x="2332507" y="1534675"/>
              <a:ext cx="576580" cy="227965"/>
            </a:xfrm>
            <a:custGeom>
              <a:avLst/>
              <a:gdLst/>
              <a:ahLst/>
              <a:cxnLst/>
              <a:rect l="l" t="t" r="r" b="b"/>
              <a:pathLst>
                <a:path w="576580" h="227964">
                  <a:moveTo>
                    <a:pt x="167985" y="0"/>
                  </a:moveTo>
                  <a:lnTo>
                    <a:pt x="0" y="227817"/>
                  </a:lnTo>
                  <a:lnTo>
                    <a:pt x="576000" y="227817"/>
                  </a:lnTo>
                  <a:lnTo>
                    <a:pt x="479694" y="3098"/>
                  </a:lnTo>
                  <a:lnTo>
                    <a:pt x="167985" y="0"/>
                  </a:lnTo>
                  <a:close/>
                </a:path>
              </a:pathLst>
            </a:custGeom>
            <a:solidFill>
              <a:srgbClr val="719F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32507" y="1534675"/>
              <a:ext cx="576580" cy="227965"/>
            </a:xfrm>
            <a:custGeom>
              <a:avLst/>
              <a:gdLst/>
              <a:ahLst/>
              <a:cxnLst/>
              <a:rect l="l" t="t" r="r" b="b"/>
              <a:pathLst>
                <a:path w="576580" h="227964">
                  <a:moveTo>
                    <a:pt x="167985" y="0"/>
                  </a:moveTo>
                  <a:lnTo>
                    <a:pt x="479694" y="3098"/>
                  </a:lnTo>
                  <a:lnTo>
                    <a:pt x="576000" y="227817"/>
                  </a:lnTo>
                  <a:lnTo>
                    <a:pt x="0" y="227817"/>
                  </a:lnTo>
                  <a:lnTo>
                    <a:pt x="16798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91709" y="2455131"/>
              <a:ext cx="576580" cy="173355"/>
            </a:xfrm>
            <a:custGeom>
              <a:avLst/>
              <a:gdLst/>
              <a:ahLst/>
              <a:cxnLst/>
              <a:rect l="l" t="t" r="r" b="b"/>
              <a:pathLst>
                <a:path w="576580" h="173355">
                  <a:moveTo>
                    <a:pt x="505754" y="0"/>
                  </a:moveTo>
                  <a:lnTo>
                    <a:pt x="112389" y="0"/>
                  </a:lnTo>
                  <a:lnTo>
                    <a:pt x="0" y="172801"/>
                  </a:lnTo>
                  <a:lnTo>
                    <a:pt x="576000" y="172801"/>
                  </a:lnTo>
                  <a:lnTo>
                    <a:pt x="505754" y="0"/>
                  </a:lnTo>
                  <a:close/>
                </a:path>
              </a:pathLst>
            </a:custGeom>
            <a:solidFill>
              <a:srgbClr val="F9C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91709" y="2455131"/>
              <a:ext cx="576580" cy="173355"/>
            </a:xfrm>
            <a:custGeom>
              <a:avLst/>
              <a:gdLst/>
              <a:ahLst/>
              <a:cxnLst/>
              <a:rect l="l" t="t" r="r" b="b"/>
              <a:pathLst>
                <a:path w="576580" h="173355">
                  <a:moveTo>
                    <a:pt x="112389" y="0"/>
                  </a:moveTo>
                  <a:lnTo>
                    <a:pt x="505754" y="0"/>
                  </a:lnTo>
                  <a:lnTo>
                    <a:pt x="576000" y="172801"/>
                  </a:lnTo>
                  <a:lnTo>
                    <a:pt x="0" y="172801"/>
                  </a:lnTo>
                  <a:lnTo>
                    <a:pt x="11238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spc="-10" dirty="0"/>
              <a:t>output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95768"/>
            <a:ext cx="76809" cy="76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713801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203907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967865"/>
            <a:ext cx="3933825" cy="1356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rule.</a:t>
            </a:r>
            <a:endParaRPr sz="1100">
              <a:latin typeface="Arial MT"/>
              <a:cs typeface="Arial MT"/>
            </a:endParaRPr>
          </a:p>
          <a:p>
            <a:pPr marL="289560" marR="5080">
              <a:lnSpc>
                <a:spcPct val="102600"/>
              </a:lnSpc>
              <a:spcBef>
                <a:spcPts val="1145"/>
              </a:spcBef>
            </a:pP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obtained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aggregating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result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rule.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185"/>
              </a:spcBef>
            </a:pP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nothing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Illustration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Mobile</a:t>
            </a:r>
            <a:r>
              <a:rPr spc="80" dirty="0"/>
              <a:t> </a:t>
            </a:r>
            <a:r>
              <a:rPr spc="-10" dirty="0"/>
              <a:t>Robot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26409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results.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79103" y="904185"/>
            <a:ext cx="2270125" cy="1916430"/>
            <a:chOff x="1179103" y="904185"/>
            <a:chExt cx="2270125" cy="1916430"/>
          </a:xfrm>
        </p:grpSpPr>
        <p:sp>
          <p:nvSpPr>
            <p:cNvPr id="5" name="object 5"/>
            <p:cNvSpPr/>
            <p:nvPr/>
          </p:nvSpPr>
          <p:spPr>
            <a:xfrm>
              <a:off x="2774785" y="1099121"/>
              <a:ext cx="674370" cy="1721485"/>
            </a:xfrm>
            <a:custGeom>
              <a:avLst/>
              <a:gdLst/>
              <a:ahLst/>
              <a:cxnLst/>
              <a:rect l="l" t="t" r="r" b="b"/>
              <a:pathLst>
                <a:path w="674370" h="1721485">
                  <a:moveTo>
                    <a:pt x="328142" y="138277"/>
                  </a:moveTo>
                  <a:lnTo>
                    <a:pt x="324523" y="134442"/>
                  </a:lnTo>
                  <a:lnTo>
                    <a:pt x="323672" y="121691"/>
                  </a:lnTo>
                  <a:lnTo>
                    <a:pt x="323875" y="94335"/>
                  </a:lnTo>
                  <a:lnTo>
                    <a:pt x="325475" y="59931"/>
                  </a:lnTo>
                  <a:lnTo>
                    <a:pt x="325170" y="27343"/>
                  </a:lnTo>
                  <a:lnTo>
                    <a:pt x="319633" y="5359"/>
                  </a:lnTo>
                  <a:lnTo>
                    <a:pt x="312801" y="368"/>
                  </a:lnTo>
                  <a:lnTo>
                    <a:pt x="303288" y="0"/>
                  </a:lnTo>
                  <a:lnTo>
                    <a:pt x="291249" y="2260"/>
                  </a:lnTo>
                  <a:lnTo>
                    <a:pt x="276885" y="5156"/>
                  </a:lnTo>
                  <a:lnTo>
                    <a:pt x="232359" y="7823"/>
                  </a:lnTo>
                  <a:lnTo>
                    <a:pt x="183667" y="6858"/>
                  </a:lnTo>
                  <a:lnTo>
                    <a:pt x="140436" y="7480"/>
                  </a:lnTo>
                  <a:lnTo>
                    <a:pt x="112293" y="14935"/>
                  </a:lnTo>
                  <a:lnTo>
                    <a:pt x="105702" y="19824"/>
                  </a:lnTo>
                  <a:lnTo>
                    <a:pt x="104432" y="27266"/>
                  </a:lnTo>
                  <a:lnTo>
                    <a:pt x="100177" y="34709"/>
                  </a:lnTo>
                  <a:lnTo>
                    <a:pt x="93281" y="44119"/>
                  </a:lnTo>
                  <a:lnTo>
                    <a:pt x="84099" y="53695"/>
                  </a:lnTo>
                  <a:lnTo>
                    <a:pt x="73596" y="63652"/>
                  </a:lnTo>
                  <a:lnTo>
                    <a:pt x="62750" y="74269"/>
                  </a:lnTo>
                  <a:lnTo>
                    <a:pt x="50431" y="87820"/>
                  </a:lnTo>
                  <a:lnTo>
                    <a:pt x="37261" y="102679"/>
                  </a:lnTo>
                  <a:lnTo>
                    <a:pt x="21577" y="118846"/>
                  </a:lnTo>
                  <a:lnTo>
                    <a:pt x="1714" y="136359"/>
                  </a:lnTo>
                  <a:lnTo>
                    <a:pt x="0" y="144297"/>
                  </a:lnTo>
                  <a:lnTo>
                    <a:pt x="5651" y="148056"/>
                  </a:lnTo>
                  <a:lnTo>
                    <a:pt x="17208" y="149098"/>
                  </a:lnTo>
                  <a:lnTo>
                    <a:pt x="33197" y="148907"/>
                  </a:lnTo>
                  <a:lnTo>
                    <a:pt x="84404" y="149301"/>
                  </a:lnTo>
                  <a:lnTo>
                    <a:pt x="145453" y="150571"/>
                  </a:lnTo>
                  <a:lnTo>
                    <a:pt x="208254" y="151561"/>
                  </a:lnTo>
                  <a:lnTo>
                    <a:pt x="264718" y="151142"/>
                  </a:lnTo>
                  <a:lnTo>
                    <a:pt x="306730" y="148158"/>
                  </a:lnTo>
                  <a:lnTo>
                    <a:pt x="326224" y="141465"/>
                  </a:lnTo>
                  <a:lnTo>
                    <a:pt x="328142" y="138277"/>
                  </a:lnTo>
                  <a:close/>
                </a:path>
                <a:path w="674370" h="1721485">
                  <a:moveTo>
                    <a:pt x="664121" y="1201521"/>
                  </a:moveTo>
                  <a:lnTo>
                    <a:pt x="660933" y="1198753"/>
                  </a:lnTo>
                  <a:lnTo>
                    <a:pt x="653923" y="1195362"/>
                  </a:lnTo>
                  <a:lnTo>
                    <a:pt x="645833" y="1185570"/>
                  </a:lnTo>
                  <a:lnTo>
                    <a:pt x="639445" y="1177112"/>
                  </a:lnTo>
                  <a:lnTo>
                    <a:pt x="632625" y="1167955"/>
                  </a:lnTo>
                  <a:lnTo>
                    <a:pt x="625297" y="1159941"/>
                  </a:lnTo>
                  <a:lnTo>
                    <a:pt x="617347" y="1154950"/>
                  </a:lnTo>
                  <a:lnTo>
                    <a:pt x="612660" y="1153033"/>
                  </a:lnTo>
                  <a:lnTo>
                    <a:pt x="607555" y="1153883"/>
                  </a:lnTo>
                  <a:lnTo>
                    <a:pt x="602462" y="1154531"/>
                  </a:lnTo>
                  <a:lnTo>
                    <a:pt x="577621" y="1156804"/>
                  </a:lnTo>
                  <a:lnTo>
                    <a:pt x="552107" y="1158087"/>
                  </a:lnTo>
                  <a:lnTo>
                    <a:pt x="526199" y="1158659"/>
                  </a:lnTo>
                  <a:lnTo>
                    <a:pt x="448449" y="1158938"/>
                  </a:lnTo>
                  <a:lnTo>
                    <a:pt x="397294" y="1158887"/>
                  </a:lnTo>
                  <a:lnTo>
                    <a:pt x="346862" y="1158659"/>
                  </a:lnTo>
                  <a:lnTo>
                    <a:pt x="297281" y="1158328"/>
                  </a:lnTo>
                  <a:lnTo>
                    <a:pt x="155092" y="1157211"/>
                  </a:lnTo>
                  <a:lnTo>
                    <a:pt x="110363" y="1156957"/>
                  </a:lnTo>
                  <a:lnTo>
                    <a:pt x="67221" y="1156868"/>
                  </a:lnTo>
                  <a:lnTo>
                    <a:pt x="25095" y="1178877"/>
                  </a:lnTo>
                  <a:lnTo>
                    <a:pt x="12788" y="1195451"/>
                  </a:lnTo>
                  <a:lnTo>
                    <a:pt x="14058" y="1201305"/>
                  </a:lnTo>
                  <a:lnTo>
                    <a:pt x="14058" y="1201521"/>
                  </a:lnTo>
                  <a:lnTo>
                    <a:pt x="14262" y="1201521"/>
                  </a:lnTo>
                  <a:lnTo>
                    <a:pt x="14262" y="1201737"/>
                  </a:lnTo>
                  <a:lnTo>
                    <a:pt x="23495" y="1206373"/>
                  </a:lnTo>
                  <a:lnTo>
                    <a:pt x="38188" y="1208227"/>
                  </a:lnTo>
                  <a:lnTo>
                    <a:pt x="56070" y="1208316"/>
                  </a:lnTo>
                  <a:lnTo>
                    <a:pt x="74866" y="1207693"/>
                  </a:lnTo>
                  <a:lnTo>
                    <a:pt x="107861" y="1207325"/>
                  </a:lnTo>
                  <a:lnTo>
                    <a:pt x="137045" y="1207820"/>
                  </a:lnTo>
                  <a:lnTo>
                    <a:pt x="163474" y="1208671"/>
                  </a:lnTo>
                  <a:lnTo>
                    <a:pt x="188214" y="1209395"/>
                  </a:lnTo>
                  <a:lnTo>
                    <a:pt x="229565" y="1209763"/>
                  </a:lnTo>
                  <a:lnTo>
                    <a:pt x="271741" y="1209090"/>
                  </a:lnTo>
                  <a:lnTo>
                    <a:pt x="317436" y="1208100"/>
                  </a:lnTo>
                  <a:lnTo>
                    <a:pt x="369354" y="1207528"/>
                  </a:lnTo>
                  <a:lnTo>
                    <a:pt x="430212" y="1208112"/>
                  </a:lnTo>
                  <a:lnTo>
                    <a:pt x="485622" y="1209713"/>
                  </a:lnTo>
                  <a:lnTo>
                    <a:pt x="542417" y="1211503"/>
                  </a:lnTo>
                  <a:lnTo>
                    <a:pt x="594614" y="1212557"/>
                  </a:lnTo>
                  <a:lnTo>
                    <a:pt x="636282" y="1211884"/>
                  </a:lnTo>
                  <a:lnTo>
                    <a:pt x="661428" y="1208519"/>
                  </a:lnTo>
                  <a:lnTo>
                    <a:pt x="664121" y="1201521"/>
                  </a:lnTo>
                  <a:close/>
                </a:path>
                <a:path w="674370" h="1721485">
                  <a:moveTo>
                    <a:pt x="667296" y="667321"/>
                  </a:moveTo>
                  <a:lnTo>
                    <a:pt x="660298" y="654164"/>
                  </a:lnTo>
                  <a:lnTo>
                    <a:pt x="647954" y="643178"/>
                  </a:lnTo>
                  <a:lnTo>
                    <a:pt x="631063" y="630377"/>
                  </a:lnTo>
                  <a:lnTo>
                    <a:pt x="611619" y="615848"/>
                  </a:lnTo>
                  <a:lnTo>
                    <a:pt x="591616" y="599719"/>
                  </a:lnTo>
                  <a:lnTo>
                    <a:pt x="566661" y="576516"/>
                  </a:lnTo>
                  <a:lnTo>
                    <a:pt x="543077" y="552361"/>
                  </a:lnTo>
                  <a:lnTo>
                    <a:pt x="519722" y="528916"/>
                  </a:lnTo>
                  <a:lnTo>
                    <a:pt x="488886" y="502945"/>
                  </a:lnTo>
                  <a:lnTo>
                    <a:pt x="443496" y="489013"/>
                  </a:lnTo>
                  <a:lnTo>
                    <a:pt x="430961" y="489038"/>
                  </a:lnTo>
                  <a:lnTo>
                    <a:pt x="418299" y="489572"/>
                  </a:lnTo>
                  <a:lnTo>
                    <a:pt x="380657" y="491464"/>
                  </a:lnTo>
                  <a:lnTo>
                    <a:pt x="345097" y="493077"/>
                  </a:lnTo>
                  <a:lnTo>
                    <a:pt x="310883" y="494055"/>
                  </a:lnTo>
                  <a:lnTo>
                    <a:pt x="277317" y="494030"/>
                  </a:lnTo>
                  <a:lnTo>
                    <a:pt x="253606" y="493420"/>
                  </a:lnTo>
                  <a:lnTo>
                    <a:pt x="207645" y="491642"/>
                  </a:lnTo>
                  <a:lnTo>
                    <a:pt x="186093" y="491274"/>
                  </a:lnTo>
                  <a:lnTo>
                    <a:pt x="152628" y="524713"/>
                  </a:lnTo>
                  <a:lnTo>
                    <a:pt x="107188" y="564616"/>
                  </a:lnTo>
                  <a:lnTo>
                    <a:pt x="60921" y="605701"/>
                  </a:lnTo>
                  <a:lnTo>
                    <a:pt x="25019" y="642696"/>
                  </a:lnTo>
                  <a:lnTo>
                    <a:pt x="10655" y="670318"/>
                  </a:lnTo>
                  <a:lnTo>
                    <a:pt x="22656" y="683742"/>
                  </a:lnTo>
                  <a:lnTo>
                    <a:pt x="55410" y="688657"/>
                  </a:lnTo>
                  <a:lnTo>
                    <a:pt x="104368" y="687946"/>
                  </a:lnTo>
                  <a:lnTo>
                    <a:pt x="165036" y="684491"/>
                  </a:lnTo>
                  <a:lnTo>
                    <a:pt x="232867" y="681164"/>
                  </a:lnTo>
                  <a:lnTo>
                    <a:pt x="293674" y="680135"/>
                  </a:lnTo>
                  <a:lnTo>
                    <a:pt x="354876" y="680669"/>
                  </a:lnTo>
                  <a:lnTo>
                    <a:pt x="414870" y="682167"/>
                  </a:lnTo>
                  <a:lnTo>
                    <a:pt x="472071" y="683983"/>
                  </a:lnTo>
                  <a:lnTo>
                    <a:pt x="524878" y="685533"/>
                  </a:lnTo>
                  <a:lnTo>
                    <a:pt x="571703" y="686181"/>
                  </a:lnTo>
                  <a:lnTo>
                    <a:pt x="610946" y="685292"/>
                  </a:lnTo>
                  <a:lnTo>
                    <a:pt x="641019" y="682269"/>
                  </a:lnTo>
                  <a:lnTo>
                    <a:pt x="660336" y="676490"/>
                  </a:lnTo>
                  <a:lnTo>
                    <a:pt x="667296" y="667321"/>
                  </a:lnTo>
                  <a:close/>
                </a:path>
                <a:path w="674370" h="1721485">
                  <a:moveTo>
                    <a:pt x="674331" y="1710182"/>
                  </a:moveTo>
                  <a:lnTo>
                    <a:pt x="671144" y="1707413"/>
                  </a:lnTo>
                  <a:lnTo>
                    <a:pt x="664121" y="1704009"/>
                  </a:lnTo>
                  <a:lnTo>
                    <a:pt x="656043" y="1694230"/>
                  </a:lnTo>
                  <a:lnTo>
                    <a:pt x="642937" y="1676692"/>
                  </a:lnTo>
                  <a:lnTo>
                    <a:pt x="635622" y="1668691"/>
                  </a:lnTo>
                  <a:lnTo>
                    <a:pt x="627761" y="1663611"/>
                  </a:lnTo>
                  <a:lnTo>
                    <a:pt x="622871" y="1661909"/>
                  </a:lnTo>
                  <a:lnTo>
                    <a:pt x="612660" y="1663192"/>
                  </a:lnTo>
                  <a:lnTo>
                    <a:pt x="587870" y="1665554"/>
                  </a:lnTo>
                  <a:lnTo>
                    <a:pt x="562432" y="1666849"/>
                  </a:lnTo>
                  <a:lnTo>
                    <a:pt x="536587" y="1667433"/>
                  </a:lnTo>
                  <a:lnTo>
                    <a:pt x="510590" y="1667649"/>
                  </a:lnTo>
                  <a:lnTo>
                    <a:pt x="458863" y="1667814"/>
                  </a:lnTo>
                  <a:lnTo>
                    <a:pt x="407695" y="1667751"/>
                  </a:lnTo>
                  <a:lnTo>
                    <a:pt x="357238" y="1667535"/>
                  </a:lnTo>
                  <a:lnTo>
                    <a:pt x="307619" y="1667205"/>
                  </a:lnTo>
                  <a:lnTo>
                    <a:pt x="165430" y="1666074"/>
                  </a:lnTo>
                  <a:lnTo>
                    <a:pt x="120738" y="1665833"/>
                  </a:lnTo>
                  <a:lnTo>
                    <a:pt x="77635" y="1665744"/>
                  </a:lnTo>
                  <a:lnTo>
                    <a:pt x="35293" y="1687664"/>
                  </a:lnTo>
                  <a:lnTo>
                    <a:pt x="22999" y="1704327"/>
                  </a:lnTo>
                  <a:lnTo>
                    <a:pt x="24257" y="1710182"/>
                  </a:lnTo>
                  <a:lnTo>
                    <a:pt x="24257" y="1710397"/>
                  </a:lnTo>
                  <a:lnTo>
                    <a:pt x="24472" y="1710397"/>
                  </a:lnTo>
                  <a:lnTo>
                    <a:pt x="24472" y="1710613"/>
                  </a:lnTo>
                  <a:lnTo>
                    <a:pt x="33705" y="1715211"/>
                  </a:lnTo>
                  <a:lnTo>
                    <a:pt x="48399" y="1717014"/>
                  </a:lnTo>
                  <a:lnTo>
                    <a:pt x="66281" y="1717103"/>
                  </a:lnTo>
                  <a:lnTo>
                    <a:pt x="85077" y="1716557"/>
                  </a:lnTo>
                  <a:lnTo>
                    <a:pt x="118160" y="1716074"/>
                  </a:lnTo>
                  <a:lnTo>
                    <a:pt x="147332" y="1716532"/>
                  </a:lnTo>
                  <a:lnTo>
                    <a:pt x="198424" y="1718259"/>
                  </a:lnTo>
                  <a:lnTo>
                    <a:pt x="239864" y="1718538"/>
                  </a:lnTo>
                  <a:lnTo>
                    <a:pt x="282041" y="1717814"/>
                  </a:lnTo>
                  <a:lnTo>
                    <a:pt x="327710" y="1716824"/>
                  </a:lnTo>
                  <a:lnTo>
                    <a:pt x="379590" y="1716303"/>
                  </a:lnTo>
                  <a:lnTo>
                    <a:pt x="440423" y="1716989"/>
                  </a:lnTo>
                  <a:lnTo>
                    <a:pt x="495833" y="1718487"/>
                  </a:lnTo>
                  <a:lnTo>
                    <a:pt x="552615" y="1720227"/>
                  </a:lnTo>
                  <a:lnTo>
                    <a:pt x="604824" y="1721243"/>
                  </a:lnTo>
                  <a:lnTo>
                    <a:pt x="646480" y="1720545"/>
                  </a:lnTo>
                  <a:lnTo>
                    <a:pt x="671639" y="1717179"/>
                  </a:lnTo>
                  <a:lnTo>
                    <a:pt x="674331" y="1710182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83548" y="908630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01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83548" y="1241640"/>
              <a:ext cx="396875" cy="0"/>
            </a:xfrm>
            <a:custGeom>
              <a:avLst/>
              <a:gdLst/>
              <a:ahLst/>
              <a:cxnLst/>
              <a:rect l="l" t="t" r="r" b="b"/>
              <a:pathLst>
                <a:path w="396875">
                  <a:moveTo>
                    <a:pt x="0" y="0"/>
                  </a:moveTo>
                  <a:lnTo>
                    <a:pt x="396380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3548" y="911394"/>
              <a:ext cx="396875" cy="330835"/>
            </a:xfrm>
            <a:custGeom>
              <a:avLst/>
              <a:gdLst/>
              <a:ahLst/>
              <a:cxnLst/>
              <a:rect l="l" t="t" r="r" b="b"/>
              <a:pathLst>
                <a:path w="396875" h="330834">
                  <a:moveTo>
                    <a:pt x="0" y="0"/>
                  </a:moveTo>
                  <a:lnTo>
                    <a:pt x="396380" y="330245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532142" y="1256797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272" y="1177671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0582" y="860616"/>
            <a:ext cx="281305" cy="228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400" dirty="0">
                <a:latin typeface="Arial MT"/>
                <a:cs typeface="Arial MT"/>
              </a:rPr>
              <a:t>R1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: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86971" y="1435172"/>
            <a:ext cx="405765" cy="342265"/>
            <a:chOff x="1186971" y="1435172"/>
            <a:chExt cx="405765" cy="342265"/>
          </a:xfrm>
        </p:grpSpPr>
        <p:sp>
          <p:nvSpPr>
            <p:cNvPr id="13" name="object 13"/>
            <p:cNvSpPr/>
            <p:nvPr/>
          </p:nvSpPr>
          <p:spPr>
            <a:xfrm>
              <a:off x="1191416" y="1439617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01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91416" y="1772628"/>
              <a:ext cx="396875" cy="0"/>
            </a:xfrm>
            <a:custGeom>
              <a:avLst/>
              <a:gdLst/>
              <a:ahLst/>
              <a:cxnLst/>
              <a:rect l="l" t="t" r="r" b="b"/>
              <a:pathLst>
                <a:path w="396875">
                  <a:moveTo>
                    <a:pt x="0" y="0"/>
                  </a:moveTo>
                  <a:lnTo>
                    <a:pt x="396380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1416" y="1442382"/>
              <a:ext cx="396875" cy="330835"/>
            </a:xfrm>
            <a:custGeom>
              <a:avLst/>
              <a:gdLst/>
              <a:ahLst/>
              <a:cxnLst/>
              <a:rect l="l" t="t" r="r" b="b"/>
              <a:pathLst>
                <a:path w="396875" h="330835">
                  <a:moveTo>
                    <a:pt x="0" y="0"/>
                  </a:moveTo>
                  <a:lnTo>
                    <a:pt x="396380" y="330245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43629" y="1787997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40011" y="1787997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8342" y="1708670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8652" y="1534293"/>
            <a:ext cx="1181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 MT"/>
                <a:cs typeface="Arial MT"/>
              </a:rPr>
              <a:t>R2</a:t>
            </a:r>
            <a:r>
              <a:rPr sz="400" spc="-25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: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191012" y="1989977"/>
            <a:ext cx="452755" cy="342265"/>
            <a:chOff x="1191012" y="1989977"/>
            <a:chExt cx="452755" cy="342265"/>
          </a:xfrm>
        </p:grpSpPr>
        <p:sp>
          <p:nvSpPr>
            <p:cNvPr id="21" name="object 21"/>
            <p:cNvSpPr/>
            <p:nvPr/>
          </p:nvSpPr>
          <p:spPr>
            <a:xfrm>
              <a:off x="1195457" y="1994422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01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95457" y="2327432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801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47669" y="2342802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44051" y="2342802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8107" y="1946420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92181" y="2263475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2490" y="2089097"/>
            <a:ext cx="1181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 MT"/>
                <a:cs typeface="Arial MT"/>
              </a:rPr>
              <a:t>R3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: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191012" y="2094601"/>
            <a:ext cx="454025" cy="753110"/>
            <a:chOff x="1191012" y="2094601"/>
            <a:chExt cx="454025" cy="753110"/>
          </a:xfrm>
        </p:grpSpPr>
        <p:sp>
          <p:nvSpPr>
            <p:cNvPr id="29" name="object 29"/>
            <p:cNvSpPr/>
            <p:nvPr/>
          </p:nvSpPr>
          <p:spPr>
            <a:xfrm>
              <a:off x="1195457" y="2099046"/>
              <a:ext cx="445134" cy="220979"/>
            </a:xfrm>
            <a:custGeom>
              <a:avLst/>
              <a:gdLst/>
              <a:ahLst/>
              <a:cxnLst/>
              <a:rect l="l" t="t" r="r" b="b"/>
              <a:pathLst>
                <a:path w="445135" h="220980">
                  <a:moveTo>
                    <a:pt x="0" y="220518"/>
                  </a:moveTo>
                  <a:lnTo>
                    <a:pt x="444651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40108" y="2099046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386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95457" y="2509673"/>
              <a:ext cx="0" cy="333375"/>
            </a:xfrm>
            <a:custGeom>
              <a:avLst/>
              <a:gdLst/>
              <a:ahLst/>
              <a:cxnLst/>
              <a:rect l="l" t="t" r="r" b="b"/>
              <a:pathLst>
                <a:path h="333375">
                  <a:moveTo>
                    <a:pt x="0" y="0"/>
                  </a:moveTo>
                  <a:lnTo>
                    <a:pt x="0" y="33301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5457" y="2842684"/>
              <a:ext cx="443865" cy="0"/>
            </a:xfrm>
            <a:custGeom>
              <a:avLst/>
              <a:gdLst/>
              <a:ahLst/>
              <a:cxnLst/>
              <a:rect l="l" t="t" r="r" b="b"/>
              <a:pathLst>
                <a:path w="443864">
                  <a:moveTo>
                    <a:pt x="0" y="0"/>
                  </a:moveTo>
                  <a:lnTo>
                    <a:pt x="443801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47669" y="2857841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44051" y="2857841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8107" y="2461661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92181" y="2778716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0.0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2490" y="2604338"/>
            <a:ext cx="1181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latin typeface="Arial MT"/>
                <a:cs typeface="Arial MT"/>
              </a:rPr>
              <a:t>R4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-50" dirty="0">
                <a:latin typeface="Arial MT"/>
                <a:cs typeface="Arial MT"/>
              </a:rPr>
              <a:t>: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191012" y="864631"/>
            <a:ext cx="1243330" cy="2188845"/>
            <a:chOff x="1191012" y="864631"/>
            <a:chExt cx="1243330" cy="2188845"/>
          </a:xfrm>
        </p:grpSpPr>
        <p:sp>
          <p:nvSpPr>
            <p:cNvPr id="39" name="object 39"/>
            <p:cNvSpPr/>
            <p:nvPr/>
          </p:nvSpPr>
          <p:spPr>
            <a:xfrm>
              <a:off x="1195457" y="2614297"/>
              <a:ext cx="445134" cy="220345"/>
            </a:xfrm>
            <a:custGeom>
              <a:avLst/>
              <a:gdLst/>
              <a:ahLst/>
              <a:cxnLst/>
              <a:rect l="l" t="t" r="r" b="b"/>
              <a:pathLst>
                <a:path w="445135" h="220344">
                  <a:moveTo>
                    <a:pt x="0" y="220305"/>
                  </a:moveTo>
                  <a:lnTo>
                    <a:pt x="444651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40108" y="261429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386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20282" y="869076"/>
              <a:ext cx="0" cy="2179955"/>
            </a:xfrm>
            <a:custGeom>
              <a:avLst/>
              <a:gdLst/>
              <a:ahLst/>
              <a:cxnLst/>
              <a:rect l="l" t="t" r="r" b="b"/>
              <a:pathLst>
                <a:path h="2179955">
                  <a:moveTo>
                    <a:pt x="0" y="0"/>
                  </a:moveTo>
                  <a:lnTo>
                    <a:pt x="0" y="2179665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54405" y="908629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54405" y="1249508"/>
              <a:ext cx="475615" cy="0"/>
            </a:xfrm>
            <a:custGeom>
              <a:avLst/>
              <a:gdLst/>
              <a:ahLst/>
              <a:cxnLst/>
              <a:rect l="l" t="t" r="r" b="b"/>
              <a:pathLst>
                <a:path w="475614">
                  <a:moveTo>
                    <a:pt x="0" y="0"/>
                  </a:moveTo>
                  <a:lnTo>
                    <a:pt x="475486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54405" y="908629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0" y="0"/>
                  </a:moveTo>
                  <a:lnTo>
                    <a:pt x="335562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951275" y="1256797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38544" y="1256797"/>
            <a:ext cx="812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953788" y="1431344"/>
            <a:ext cx="485140" cy="349885"/>
            <a:chOff x="1953788" y="1431344"/>
            <a:chExt cx="485140" cy="349885"/>
          </a:xfrm>
        </p:grpSpPr>
        <p:sp>
          <p:nvSpPr>
            <p:cNvPr id="48" name="object 48"/>
            <p:cNvSpPr/>
            <p:nvPr/>
          </p:nvSpPr>
          <p:spPr>
            <a:xfrm>
              <a:off x="1958233" y="1435789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58233" y="1776668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698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293795" y="1463434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0"/>
                  </a:moveTo>
                  <a:lnTo>
                    <a:pt x="0" y="313233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955315" y="1783957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42383" y="1783957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949960" y="1458989"/>
            <a:ext cx="500380" cy="876935"/>
            <a:chOff x="1949960" y="1458989"/>
            <a:chExt cx="500380" cy="876935"/>
          </a:xfrm>
        </p:grpSpPr>
        <p:sp>
          <p:nvSpPr>
            <p:cNvPr id="54" name="object 54"/>
            <p:cNvSpPr/>
            <p:nvPr/>
          </p:nvSpPr>
          <p:spPr>
            <a:xfrm>
              <a:off x="1954405" y="1463434"/>
              <a:ext cx="339725" cy="313690"/>
            </a:xfrm>
            <a:custGeom>
              <a:avLst/>
              <a:gdLst/>
              <a:ahLst/>
              <a:cxnLst/>
              <a:rect l="l" t="t" r="r" b="b"/>
              <a:pathLst>
                <a:path w="339725" h="313689">
                  <a:moveTo>
                    <a:pt x="339389" y="0"/>
                  </a:moveTo>
                  <a:lnTo>
                    <a:pt x="0" y="313233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70141" y="1990594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70141" y="2331472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698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70141" y="1990594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0" y="0"/>
                  </a:moveTo>
                  <a:lnTo>
                    <a:pt x="335562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967223" y="2338761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254291" y="2338761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969737" y="2497360"/>
            <a:ext cx="484505" cy="349885"/>
            <a:chOff x="1969737" y="2497360"/>
            <a:chExt cx="484505" cy="349885"/>
          </a:xfrm>
        </p:grpSpPr>
        <p:sp>
          <p:nvSpPr>
            <p:cNvPr id="61" name="object 61"/>
            <p:cNvSpPr/>
            <p:nvPr/>
          </p:nvSpPr>
          <p:spPr>
            <a:xfrm>
              <a:off x="1974182" y="2501805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74182" y="2842684"/>
              <a:ext cx="475615" cy="0"/>
            </a:xfrm>
            <a:custGeom>
              <a:avLst/>
              <a:gdLst/>
              <a:ahLst/>
              <a:cxnLst/>
              <a:rect l="l" t="t" r="r" b="b"/>
              <a:pathLst>
                <a:path w="475614">
                  <a:moveTo>
                    <a:pt x="0" y="0"/>
                  </a:moveTo>
                  <a:lnTo>
                    <a:pt x="475486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309744" y="2529450"/>
              <a:ext cx="0" cy="313690"/>
            </a:xfrm>
            <a:custGeom>
              <a:avLst/>
              <a:gdLst/>
              <a:ahLst/>
              <a:cxnLst/>
              <a:rect l="l" t="t" r="r" b="b"/>
              <a:pathLst>
                <a:path h="313689">
                  <a:moveTo>
                    <a:pt x="0" y="0"/>
                  </a:moveTo>
                  <a:lnTo>
                    <a:pt x="0" y="313233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971264" y="2849972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258332" y="2849972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965697" y="864631"/>
            <a:ext cx="1277620" cy="2188845"/>
            <a:chOff x="1965697" y="864631"/>
            <a:chExt cx="1277620" cy="2188845"/>
          </a:xfrm>
        </p:grpSpPr>
        <p:sp>
          <p:nvSpPr>
            <p:cNvPr id="67" name="object 67"/>
            <p:cNvSpPr/>
            <p:nvPr/>
          </p:nvSpPr>
          <p:spPr>
            <a:xfrm>
              <a:off x="1970142" y="2529450"/>
              <a:ext cx="339725" cy="313690"/>
            </a:xfrm>
            <a:custGeom>
              <a:avLst/>
              <a:gdLst/>
              <a:ahLst/>
              <a:cxnLst/>
              <a:rect l="l" t="t" r="r" b="b"/>
              <a:pathLst>
                <a:path w="339725" h="313689">
                  <a:moveTo>
                    <a:pt x="339602" y="0"/>
                  </a:moveTo>
                  <a:lnTo>
                    <a:pt x="0" y="313233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52596" y="869076"/>
              <a:ext cx="0" cy="2179955"/>
            </a:xfrm>
            <a:custGeom>
              <a:avLst/>
              <a:gdLst/>
              <a:ahLst/>
              <a:cxnLst/>
              <a:rect l="l" t="t" r="r" b="b"/>
              <a:pathLst>
                <a:path h="2179955">
                  <a:moveTo>
                    <a:pt x="0" y="0"/>
                  </a:moveTo>
                  <a:lnTo>
                    <a:pt x="0" y="2179665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762689" y="908629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335562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762689" y="1249508"/>
              <a:ext cx="476250" cy="0"/>
            </a:xfrm>
            <a:custGeom>
              <a:avLst/>
              <a:gdLst/>
              <a:ahLst/>
              <a:cxnLst/>
              <a:rect l="l" t="t" r="r" b="b"/>
              <a:pathLst>
                <a:path w="476250">
                  <a:moveTo>
                    <a:pt x="0" y="0"/>
                  </a:moveTo>
                  <a:lnTo>
                    <a:pt x="475698" y="0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98251" y="908629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745736" y="1256797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46865" y="1256797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90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766325" y="1431344"/>
            <a:ext cx="682625" cy="351155"/>
            <a:chOff x="2766325" y="1431344"/>
            <a:chExt cx="682625" cy="351155"/>
          </a:xfrm>
        </p:grpSpPr>
        <p:sp>
          <p:nvSpPr>
            <p:cNvPr id="75" name="object 75"/>
            <p:cNvSpPr/>
            <p:nvPr/>
          </p:nvSpPr>
          <p:spPr>
            <a:xfrm>
              <a:off x="2770770" y="1435789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335562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70770" y="1776668"/>
              <a:ext cx="673735" cy="1270"/>
            </a:xfrm>
            <a:custGeom>
              <a:avLst/>
              <a:gdLst/>
              <a:ahLst/>
              <a:cxnLst/>
              <a:rect l="l" t="t" r="r" b="b"/>
              <a:pathLst>
                <a:path w="673735" h="1269">
                  <a:moveTo>
                    <a:pt x="0" y="0"/>
                  </a:moveTo>
                  <a:lnTo>
                    <a:pt x="673676" y="1275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06332" y="1435789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2745311" y="1783957"/>
            <a:ext cx="9842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-</a:t>
            </a:r>
            <a:r>
              <a:rPr sz="400" spc="-3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76830" y="1783957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3106332" y="1439617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0"/>
                </a:moveTo>
                <a:lnTo>
                  <a:pt x="340665" y="340878"/>
                </a:lnTo>
              </a:path>
            </a:pathLst>
          </a:custGeom>
          <a:ln w="8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3395595" y="1772048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770153" y="1961056"/>
            <a:ext cx="682625" cy="351155"/>
            <a:chOff x="2770153" y="1961056"/>
            <a:chExt cx="682625" cy="351155"/>
          </a:xfrm>
        </p:grpSpPr>
        <p:sp>
          <p:nvSpPr>
            <p:cNvPr id="83" name="object 83"/>
            <p:cNvSpPr/>
            <p:nvPr/>
          </p:nvSpPr>
          <p:spPr>
            <a:xfrm>
              <a:off x="2774598" y="1965501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335562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774598" y="2306380"/>
              <a:ext cx="673735" cy="1270"/>
            </a:xfrm>
            <a:custGeom>
              <a:avLst/>
              <a:gdLst/>
              <a:ahLst/>
              <a:cxnLst/>
              <a:rect l="l" t="t" r="r" b="b"/>
              <a:pathLst>
                <a:path w="673735" h="1269">
                  <a:moveTo>
                    <a:pt x="0" y="0"/>
                  </a:moveTo>
                  <a:lnTo>
                    <a:pt x="673676" y="1275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110160" y="1965501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771679" y="2313668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066862" y="2313668"/>
            <a:ext cx="812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110160" y="1969329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0"/>
                </a:moveTo>
                <a:lnTo>
                  <a:pt x="340878" y="340878"/>
                </a:lnTo>
              </a:path>
            </a:pathLst>
          </a:custGeom>
          <a:ln w="8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399636" y="2301760"/>
            <a:ext cx="8191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90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774193" y="2469503"/>
            <a:ext cx="682625" cy="351155"/>
            <a:chOff x="2774193" y="2469503"/>
            <a:chExt cx="682625" cy="351155"/>
          </a:xfrm>
        </p:grpSpPr>
        <p:sp>
          <p:nvSpPr>
            <p:cNvPr id="91" name="object 91"/>
            <p:cNvSpPr/>
            <p:nvPr/>
          </p:nvSpPr>
          <p:spPr>
            <a:xfrm>
              <a:off x="2778638" y="2473948"/>
              <a:ext cx="335915" cy="340995"/>
            </a:xfrm>
            <a:custGeom>
              <a:avLst/>
              <a:gdLst/>
              <a:ahLst/>
              <a:cxnLst/>
              <a:rect l="l" t="t" r="r" b="b"/>
              <a:pathLst>
                <a:path w="335914" h="340994">
                  <a:moveTo>
                    <a:pt x="335562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778638" y="2814826"/>
              <a:ext cx="673735" cy="1270"/>
            </a:xfrm>
            <a:custGeom>
              <a:avLst/>
              <a:gdLst/>
              <a:ahLst/>
              <a:cxnLst/>
              <a:rect l="l" t="t" r="r" b="b"/>
              <a:pathLst>
                <a:path w="673735" h="1269">
                  <a:moveTo>
                    <a:pt x="0" y="0"/>
                  </a:moveTo>
                  <a:lnTo>
                    <a:pt x="673676" y="1275"/>
                  </a:lnTo>
                </a:path>
              </a:pathLst>
            </a:custGeom>
            <a:ln w="87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114200" y="2473948"/>
              <a:ext cx="0" cy="340995"/>
            </a:xfrm>
            <a:custGeom>
              <a:avLst/>
              <a:gdLst/>
              <a:ahLst/>
              <a:cxnLst/>
              <a:rect l="l" t="t" r="r" b="b"/>
              <a:pathLst>
                <a:path h="340994">
                  <a:moveTo>
                    <a:pt x="0" y="0"/>
                  </a:moveTo>
                  <a:lnTo>
                    <a:pt x="0" y="340878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753179" y="2822328"/>
            <a:ext cx="9842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-</a:t>
            </a: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084698" y="2822328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0" dirty="0">
                <a:latin typeface="Arial MT"/>
                <a:cs typeface="Arial MT"/>
              </a:rPr>
              <a:t>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3114200" y="2477989"/>
            <a:ext cx="340995" cy="340995"/>
          </a:xfrm>
          <a:custGeom>
            <a:avLst/>
            <a:gdLst/>
            <a:ahLst/>
            <a:cxnLst/>
            <a:rect l="l" t="t" r="r" b="b"/>
            <a:pathLst>
              <a:path w="340995" h="340994">
                <a:moveTo>
                  <a:pt x="0" y="0"/>
                </a:moveTo>
                <a:lnTo>
                  <a:pt x="340665" y="340878"/>
                </a:lnTo>
              </a:path>
            </a:pathLst>
          </a:custGeom>
          <a:ln w="8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3403676" y="2810419"/>
            <a:ext cx="8128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45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309883" y="1015826"/>
            <a:ext cx="1880870" cy="233679"/>
            <a:chOff x="1309883" y="1015826"/>
            <a:chExt cx="1880870" cy="233679"/>
          </a:xfrm>
        </p:grpSpPr>
        <p:sp>
          <p:nvSpPr>
            <p:cNvPr id="99" name="object 99"/>
            <p:cNvSpPr/>
            <p:nvPr/>
          </p:nvSpPr>
          <p:spPr>
            <a:xfrm>
              <a:off x="1314328" y="1020271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80">
                  <a:moveTo>
                    <a:pt x="0" y="0"/>
                  </a:moveTo>
                  <a:lnTo>
                    <a:pt x="957138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152596" y="1106819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0" y="0"/>
                  </a:moveTo>
                  <a:lnTo>
                    <a:pt x="945655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182886" y="1128085"/>
              <a:ext cx="0" cy="100330"/>
            </a:xfrm>
            <a:custGeom>
              <a:avLst/>
              <a:gdLst/>
              <a:ahLst/>
              <a:cxnLst/>
              <a:rect l="l" t="t" r="r" b="b"/>
              <a:pathLst>
                <a:path h="100330">
                  <a:moveTo>
                    <a:pt x="0" y="0"/>
                  </a:moveTo>
                  <a:lnTo>
                    <a:pt x="0" y="100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175228" y="1106830"/>
              <a:ext cx="15875" cy="142875"/>
            </a:xfrm>
            <a:custGeom>
              <a:avLst/>
              <a:gdLst/>
              <a:ahLst/>
              <a:cxnLst/>
              <a:rect l="l" t="t" r="r" b="b"/>
              <a:pathLst>
                <a:path w="15875" h="142875">
                  <a:moveTo>
                    <a:pt x="15303" y="119507"/>
                  </a:moveTo>
                  <a:lnTo>
                    <a:pt x="0" y="119507"/>
                  </a:lnTo>
                  <a:lnTo>
                    <a:pt x="7645" y="142684"/>
                  </a:lnTo>
                  <a:lnTo>
                    <a:pt x="15303" y="119507"/>
                  </a:lnTo>
                  <a:close/>
                </a:path>
                <a:path w="15875" h="142875">
                  <a:moveTo>
                    <a:pt x="15303" y="23177"/>
                  </a:moveTo>
                  <a:lnTo>
                    <a:pt x="7645" y="0"/>
                  </a:lnTo>
                  <a:lnTo>
                    <a:pt x="0" y="23177"/>
                  </a:lnTo>
                  <a:lnTo>
                    <a:pt x="15303" y="231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175715" y="1137925"/>
            <a:ext cx="17970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0.3333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1315837" y="1538308"/>
            <a:ext cx="2175510" cy="1236980"/>
            <a:chOff x="1315837" y="1538308"/>
            <a:chExt cx="2175510" cy="1236980"/>
          </a:xfrm>
        </p:grpSpPr>
        <p:sp>
          <p:nvSpPr>
            <p:cNvPr id="105" name="object 105"/>
            <p:cNvSpPr/>
            <p:nvPr/>
          </p:nvSpPr>
          <p:spPr>
            <a:xfrm>
              <a:off x="1320282" y="1542753"/>
              <a:ext cx="1030605" cy="0"/>
            </a:xfrm>
            <a:custGeom>
              <a:avLst/>
              <a:gdLst/>
              <a:ahLst/>
              <a:cxnLst/>
              <a:rect l="l" t="t" r="r" b="b"/>
              <a:pathLst>
                <a:path w="1030605">
                  <a:moveTo>
                    <a:pt x="0" y="0"/>
                  </a:moveTo>
                  <a:lnTo>
                    <a:pt x="1030290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152596" y="1590386"/>
              <a:ext cx="1104900" cy="0"/>
            </a:xfrm>
            <a:custGeom>
              <a:avLst/>
              <a:gdLst/>
              <a:ahLst/>
              <a:cxnLst/>
              <a:rect l="l" t="t" r="r" b="b"/>
              <a:pathLst>
                <a:path w="1104900">
                  <a:moveTo>
                    <a:pt x="0" y="0"/>
                  </a:moveTo>
                  <a:lnTo>
                    <a:pt x="1104292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1320282" y="2255982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899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152596" y="2182192"/>
              <a:ext cx="198120" cy="0"/>
            </a:xfrm>
            <a:custGeom>
              <a:avLst/>
              <a:gdLst/>
              <a:ahLst/>
              <a:cxnLst/>
              <a:rect l="l" t="t" r="r" b="b"/>
              <a:pathLst>
                <a:path w="198119">
                  <a:moveTo>
                    <a:pt x="0" y="0"/>
                  </a:moveTo>
                  <a:lnTo>
                    <a:pt x="197977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1325173" y="2769957"/>
              <a:ext cx="2135505" cy="635"/>
            </a:xfrm>
            <a:custGeom>
              <a:avLst/>
              <a:gdLst/>
              <a:ahLst/>
              <a:cxnLst/>
              <a:rect l="l" t="t" r="r" b="b"/>
              <a:pathLst>
                <a:path w="2135504" h="635">
                  <a:moveTo>
                    <a:pt x="0" y="425"/>
                  </a:moveTo>
                  <a:lnTo>
                    <a:pt x="2135008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152596" y="2691915"/>
              <a:ext cx="316865" cy="0"/>
            </a:xfrm>
            <a:custGeom>
              <a:avLst/>
              <a:gdLst/>
              <a:ahLst/>
              <a:cxnLst/>
              <a:rect l="l" t="t" r="r" b="b"/>
              <a:pathLst>
                <a:path w="316864">
                  <a:moveTo>
                    <a:pt x="0" y="0"/>
                  </a:moveTo>
                  <a:lnTo>
                    <a:pt x="316848" y="0"/>
                  </a:lnTo>
                </a:path>
              </a:pathLst>
            </a:custGeom>
            <a:ln w="872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80596" y="1607611"/>
              <a:ext cx="3175" cy="151765"/>
            </a:xfrm>
            <a:custGeom>
              <a:avLst/>
              <a:gdLst/>
              <a:ahLst/>
              <a:cxnLst/>
              <a:rect l="l" t="t" r="r" b="b"/>
              <a:pathLst>
                <a:path w="3175" h="151764">
                  <a:moveTo>
                    <a:pt x="0" y="0"/>
                  </a:moveTo>
                  <a:lnTo>
                    <a:pt x="2977" y="1516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472726" y="1586357"/>
              <a:ext cx="19050" cy="194310"/>
            </a:xfrm>
            <a:custGeom>
              <a:avLst/>
              <a:gdLst/>
              <a:ahLst/>
              <a:cxnLst/>
              <a:rect l="l" t="t" r="r" b="b"/>
              <a:pathLst>
                <a:path w="19050" h="194310">
                  <a:moveTo>
                    <a:pt x="15519" y="22961"/>
                  </a:moveTo>
                  <a:lnTo>
                    <a:pt x="7226" y="0"/>
                  </a:lnTo>
                  <a:lnTo>
                    <a:pt x="0" y="23393"/>
                  </a:lnTo>
                  <a:lnTo>
                    <a:pt x="15519" y="22961"/>
                  </a:lnTo>
                  <a:close/>
                </a:path>
                <a:path w="19050" h="194310">
                  <a:moveTo>
                    <a:pt x="18491" y="170967"/>
                  </a:moveTo>
                  <a:lnTo>
                    <a:pt x="3187" y="171183"/>
                  </a:lnTo>
                  <a:lnTo>
                    <a:pt x="11264" y="194144"/>
                  </a:lnTo>
                  <a:lnTo>
                    <a:pt x="18491" y="1709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245488" y="3060071"/>
            <a:ext cx="18923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solidFill>
                  <a:srgbClr val="FF0000"/>
                </a:solidFill>
                <a:latin typeface="Arial MT"/>
                <a:cs typeface="Arial MT"/>
              </a:rPr>
              <a:t>D=1.04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063552" y="3060071"/>
            <a:ext cx="17843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dirty="0">
                <a:solidFill>
                  <a:srgbClr val="FF0000"/>
                </a:solidFill>
                <a:latin typeface="Microsoft Sans Serif"/>
                <a:cs typeface="Microsoft Sans Serif"/>
              </a:rPr>
              <a:t>Ɵ</a:t>
            </a:r>
            <a:r>
              <a:rPr sz="4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400" dirty="0">
                <a:solidFill>
                  <a:srgbClr val="FF0000"/>
                </a:solidFill>
                <a:latin typeface="Arial MT"/>
                <a:cs typeface="Arial MT"/>
              </a:rPr>
              <a:t>=</a:t>
            </a:r>
            <a:r>
              <a:rPr sz="4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400" spc="-25" dirty="0">
                <a:solidFill>
                  <a:srgbClr val="FF0000"/>
                </a:solidFill>
                <a:latin typeface="Arial MT"/>
                <a:cs typeface="Arial MT"/>
              </a:rPr>
              <a:t>30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492563" y="1639780"/>
            <a:ext cx="17970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0.6571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465720" y="2250249"/>
            <a:ext cx="24765" cy="67310"/>
            <a:chOff x="3465720" y="2250249"/>
            <a:chExt cx="24765" cy="67310"/>
          </a:xfrm>
        </p:grpSpPr>
        <p:sp>
          <p:nvSpPr>
            <p:cNvPr id="117" name="object 117"/>
            <p:cNvSpPr/>
            <p:nvPr/>
          </p:nvSpPr>
          <p:spPr>
            <a:xfrm>
              <a:off x="3478045" y="2252154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369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467625" y="2252154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4">
                  <a:moveTo>
                    <a:pt x="20839" y="10419"/>
                  </a:moveTo>
                  <a:lnTo>
                    <a:pt x="10419" y="0"/>
                  </a:lnTo>
                  <a:lnTo>
                    <a:pt x="0" y="10419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467625" y="2305104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4">
                  <a:moveTo>
                    <a:pt x="0" y="0"/>
                  </a:moveTo>
                  <a:lnTo>
                    <a:pt x="10419" y="10419"/>
                  </a:lnTo>
                  <a:lnTo>
                    <a:pt x="20839" y="0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3488736" y="2238178"/>
            <a:ext cx="17970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0.3333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3503586" y="2763176"/>
            <a:ext cx="24765" cy="67310"/>
            <a:chOff x="3503586" y="2763176"/>
            <a:chExt cx="24765" cy="67310"/>
          </a:xfrm>
        </p:grpSpPr>
        <p:sp>
          <p:nvSpPr>
            <p:cNvPr id="122" name="object 122"/>
            <p:cNvSpPr/>
            <p:nvPr/>
          </p:nvSpPr>
          <p:spPr>
            <a:xfrm>
              <a:off x="3515684" y="2764854"/>
              <a:ext cx="0" cy="63500"/>
            </a:xfrm>
            <a:custGeom>
              <a:avLst/>
              <a:gdLst/>
              <a:ahLst/>
              <a:cxnLst/>
              <a:rect l="l" t="t" r="r" b="b"/>
              <a:pathLst>
                <a:path h="63500">
                  <a:moveTo>
                    <a:pt x="0" y="0"/>
                  </a:moveTo>
                  <a:lnTo>
                    <a:pt x="0" y="63369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3505264" y="2764854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4">
                  <a:moveTo>
                    <a:pt x="20839" y="10419"/>
                  </a:moveTo>
                  <a:lnTo>
                    <a:pt x="10419" y="0"/>
                  </a:lnTo>
                  <a:lnTo>
                    <a:pt x="0" y="10419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505264" y="2817804"/>
              <a:ext cx="20955" cy="10795"/>
            </a:xfrm>
            <a:custGeom>
              <a:avLst/>
              <a:gdLst/>
              <a:ahLst/>
              <a:cxnLst/>
              <a:rect l="l" t="t" r="r" b="b"/>
              <a:pathLst>
                <a:path w="20954" h="10794">
                  <a:moveTo>
                    <a:pt x="0" y="0"/>
                  </a:moveTo>
                  <a:lnTo>
                    <a:pt x="10419" y="10419"/>
                  </a:lnTo>
                  <a:lnTo>
                    <a:pt x="20839" y="0"/>
                  </a:lnTo>
                </a:path>
              </a:pathLst>
            </a:custGeom>
            <a:ln w="33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526375" y="2750877"/>
            <a:ext cx="17970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10" dirty="0">
                <a:latin typeface="Arial MT"/>
                <a:cs typeface="Arial MT"/>
              </a:rPr>
              <a:t>0.3333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104066" y="1226077"/>
            <a:ext cx="185420" cy="25146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35"/>
              </a:spcBef>
            </a:pPr>
            <a:r>
              <a:rPr sz="400" spc="-25" dirty="0">
                <a:latin typeface="Arial MT"/>
                <a:cs typeface="Arial MT"/>
              </a:rPr>
              <a:t>0.8</a:t>
            </a:r>
            <a:endParaRPr sz="400">
              <a:latin typeface="Arial MT"/>
              <a:cs typeface="Arial MT"/>
            </a:endParaRPr>
          </a:p>
          <a:p>
            <a:pPr marL="99695">
              <a:lnSpc>
                <a:spcPts val="409"/>
              </a:lnSpc>
              <a:spcBef>
                <a:spcPts val="240"/>
              </a:spcBef>
            </a:pPr>
            <a:r>
              <a:rPr sz="400" spc="-25" dirty="0">
                <a:latin typeface="Arial MT"/>
                <a:cs typeface="Arial MT"/>
              </a:rPr>
              <a:t>NR</a:t>
            </a:r>
            <a:endParaRPr sz="400">
              <a:latin typeface="Arial MT"/>
              <a:cs typeface="Arial MT"/>
            </a:endParaRPr>
          </a:p>
          <a:p>
            <a:pPr marL="12700">
              <a:lnSpc>
                <a:spcPts val="409"/>
              </a:lnSpc>
            </a:pPr>
            <a:r>
              <a:rPr sz="400" spc="-25" dirty="0">
                <a:latin typeface="Arial MT"/>
                <a:cs typeface="Arial MT"/>
              </a:rPr>
              <a:t>1.0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152369" y="690298"/>
            <a:ext cx="9842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NR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979353" y="690298"/>
            <a:ext cx="927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970937" y="706022"/>
            <a:ext cx="927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RT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2016597" y="1347994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009693" y="1363920"/>
            <a:ext cx="927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2018109" y="1902777"/>
            <a:ext cx="927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3008433" y="1918703"/>
            <a:ext cx="9525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2009592" y="2441634"/>
            <a:ext cx="9588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2993969" y="2449698"/>
            <a:ext cx="92710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25" dirty="0">
                <a:latin typeface="Arial MT"/>
                <a:cs typeface="Arial MT"/>
              </a:rPr>
              <a:t>AA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40" name="object 1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1" name="object 14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2" name="object 14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43" name="object 1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2847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Illustration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Robot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673" y="1045286"/>
            <a:ext cx="3773804" cy="994410"/>
            <a:chOff x="464673" y="1045286"/>
            <a:chExt cx="3773804" cy="994410"/>
          </a:xfrm>
        </p:grpSpPr>
        <p:sp>
          <p:nvSpPr>
            <p:cNvPr id="5" name="object 5"/>
            <p:cNvSpPr/>
            <p:nvPr/>
          </p:nvSpPr>
          <p:spPr>
            <a:xfrm>
              <a:off x="1024204" y="1449511"/>
              <a:ext cx="2794635" cy="590550"/>
            </a:xfrm>
            <a:custGeom>
              <a:avLst/>
              <a:gdLst/>
              <a:ahLst/>
              <a:cxnLst/>
              <a:rect l="l" t="t" r="r" b="b"/>
              <a:pathLst>
                <a:path w="2794635" h="590550">
                  <a:moveTo>
                    <a:pt x="1181561" y="0"/>
                  </a:moveTo>
                  <a:lnTo>
                    <a:pt x="1134742" y="962"/>
                  </a:lnTo>
                  <a:lnTo>
                    <a:pt x="1081563" y="4833"/>
                  </a:lnTo>
                  <a:lnTo>
                    <a:pt x="1022442" y="9514"/>
                  </a:lnTo>
                  <a:lnTo>
                    <a:pt x="957795" y="12906"/>
                  </a:lnTo>
                  <a:lnTo>
                    <a:pt x="903915" y="13591"/>
                  </a:lnTo>
                  <a:lnTo>
                    <a:pt x="848020" y="12841"/>
                  </a:lnTo>
                  <a:lnTo>
                    <a:pt x="791207" y="11280"/>
                  </a:lnTo>
                  <a:lnTo>
                    <a:pt x="734567" y="9533"/>
                  </a:lnTo>
                  <a:lnTo>
                    <a:pt x="679196" y="8224"/>
                  </a:lnTo>
                  <a:lnTo>
                    <a:pt x="626187" y="7977"/>
                  </a:lnTo>
                  <a:lnTo>
                    <a:pt x="576635" y="9417"/>
                  </a:lnTo>
                  <a:lnTo>
                    <a:pt x="531634" y="13168"/>
                  </a:lnTo>
                  <a:lnTo>
                    <a:pt x="492276" y="19854"/>
                  </a:lnTo>
                  <a:lnTo>
                    <a:pt x="434872" y="44529"/>
                  </a:lnTo>
                  <a:lnTo>
                    <a:pt x="400709" y="88534"/>
                  </a:lnTo>
                  <a:lnTo>
                    <a:pt x="376358" y="120268"/>
                  </a:lnTo>
                  <a:lnTo>
                    <a:pt x="346488" y="154717"/>
                  </a:lnTo>
                  <a:lnTo>
                    <a:pt x="314011" y="189761"/>
                  </a:lnTo>
                  <a:lnTo>
                    <a:pt x="281837" y="223281"/>
                  </a:lnTo>
                  <a:lnTo>
                    <a:pt x="235855" y="269843"/>
                  </a:lnTo>
                  <a:lnTo>
                    <a:pt x="188492" y="313451"/>
                  </a:lnTo>
                  <a:lnTo>
                    <a:pt x="153205" y="343308"/>
                  </a:lnTo>
                  <a:lnTo>
                    <a:pt x="116796" y="376065"/>
                  </a:lnTo>
                  <a:lnTo>
                    <a:pt x="82747" y="413377"/>
                  </a:lnTo>
                  <a:lnTo>
                    <a:pt x="54537" y="456894"/>
                  </a:lnTo>
                  <a:lnTo>
                    <a:pt x="35648" y="508269"/>
                  </a:lnTo>
                  <a:lnTo>
                    <a:pt x="33290" y="503219"/>
                  </a:lnTo>
                  <a:lnTo>
                    <a:pt x="26266" y="497347"/>
                  </a:lnTo>
                  <a:lnTo>
                    <a:pt x="20217" y="489856"/>
                  </a:lnTo>
                  <a:lnTo>
                    <a:pt x="20789" y="479948"/>
                  </a:lnTo>
                  <a:lnTo>
                    <a:pt x="0" y="507882"/>
                  </a:lnTo>
                  <a:lnTo>
                    <a:pt x="37299" y="539511"/>
                  </a:lnTo>
                  <a:lnTo>
                    <a:pt x="101304" y="551074"/>
                  </a:lnTo>
                  <a:lnTo>
                    <a:pt x="158310" y="558692"/>
                  </a:lnTo>
                  <a:lnTo>
                    <a:pt x="209584" y="563068"/>
                  </a:lnTo>
                  <a:lnTo>
                    <a:pt x="256390" y="564907"/>
                  </a:lnTo>
                  <a:lnTo>
                    <a:pt x="299997" y="564913"/>
                  </a:lnTo>
                  <a:lnTo>
                    <a:pt x="341670" y="563791"/>
                  </a:lnTo>
                  <a:lnTo>
                    <a:pt x="382675" y="562244"/>
                  </a:lnTo>
                  <a:lnTo>
                    <a:pt x="436062" y="560545"/>
                  </a:lnTo>
                  <a:lnTo>
                    <a:pt x="490170" y="559283"/>
                  </a:lnTo>
                  <a:lnTo>
                    <a:pt x="544710" y="558406"/>
                  </a:lnTo>
                  <a:lnTo>
                    <a:pt x="599394" y="557866"/>
                  </a:lnTo>
                  <a:lnTo>
                    <a:pt x="653933" y="557612"/>
                  </a:lnTo>
                  <a:lnTo>
                    <a:pt x="708039" y="557593"/>
                  </a:lnTo>
                  <a:lnTo>
                    <a:pt x="761421" y="557760"/>
                  </a:lnTo>
                  <a:lnTo>
                    <a:pt x="813793" y="558061"/>
                  </a:lnTo>
                  <a:lnTo>
                    <a:pt x="961954" y="559272"/>
                  </a:lnTo>
                  <a:lnTo>
                    <a:pt x="1050378" y="559831"/>
                  </a:lnTo>
                  <a:lnTo>
                    <a:pt x="1106742" y="559913"/>
                  </a:lnTo>
                  <a:lnTo>
                    <a:pt x="1158687" y="559759"/>
                  </a:lnTo>
                  <a:lnTo>
                    <a:pt x="1298591" y="558846"/>
                  </a:lnTo>
                  <a:lnTo>
                    <a:pt x="1343447" y="558717"/>
                  </a:lnTo>
                  <a:lnTo>
                    <a:pt x="1389179" y="558836"/>
                  </a:lnTo>
                  <a:lnTo>
                    <a:pt x="1436848" y="559302"/>
                  </a:lnTo>
                  <a:lnTo>
                    <a:pt x="1487512" y="560212"/>
                  </a:lnTo>
                  <a:lnTo>
                    <a:pt x="1537742" y="561505"/>
                  </a:lnTo>
                  <a:lnTo>
                    <a:pt x="1699814" y="566386"/>
                  </a:lnTo>
                  <a:lnTo>
                    <a:pt x="1754452" y="567756"/>
                  </a:lnTo>
                  <a:lnTo>
                    <a:pt x="1807809" y="568701"/>
                  </a:lnTo>
                  <a:lnTo>
                    <a:pt x="1858930" y="569044"/>
                  </a:lnTo>
                  <a:lnTo>
                    <a:pt x="1906862" y="568608"/>
                  </a:lnTo>
                  <a:lnTo>
                    <a:pt x="1950652" y="567215"/>
                  </a:lnTo>
                  <a:lnTo>
                    <a:pt x="1989346" y="564687"/>
                  </a:lnTo>
                  <a:lnTo>
                    <a:pt x="2034675" y="559322"/>
                  </a:lnTo>
                  <a:lnTo>
                    <a:pt x="2060980" y="559077"/>
                  </a:lnTo>
                  <a:lnTo>
                    <a:pt x="2115432" y="561606"/>
                  </a:lnTo>
                  <a:lnTo>
                    <a:pt x="2212555" y="568404"/>
                  </a:lnTo>
                  <a:lnTo>
                    <a:pt x="2338151" y="578155"/>
                  </a:lnTo>
                  <a:lnTo>
                    <a:pt x="2380068" y="581231"/>
                  </a:lnTo>
                  <a:lnTo>
                    <a:pt x="2483726" y="587500"/>
                  </a:lnTo>
                  <a:lnTo>
                    <a:pt x="2560024" y="590027"/>
                  </a:lnTo>
                  <a:lnTo>
                    <a:pt x="2613946" y="589629"/>
                  </a:lnTo>
                  <a:lnTo>
                    <a:pt x="2674592" y="583333"/>
                  </a:lnTo>
                  <a:lnTo>
                    <a:pt x="2715302" y="571030"/>
                  </a:lnTo>
                  <a:lnTo>
                    <a:pt x="2743705" y="544637"/>
                  </a:lnTo>
                  <a:lnTo>
                    <a:pt x="2758553" y="480852"/>
                  </a:lnTo>
                  <a:lnTo>
                    <a:pt x="2765630" y="426071"/>
                  </a:lnTo>
                  <a:lnTo>
                    <a:pt x="2775002" y="351302"/>
                  </a:lnTo>
                  <a:lnTo>
                    <a:pt x="2789770" y="244490"/>
                  </a:lnTo>
                  <a:lnTo>
                    <a:pt x="2794236" y="185304"/>
                  </a:lnTo>
                  <a:lnTo>
                    <a:pt x="2790182" y="136482"/>
                  </a:lnTo>
                  <a:lnTo>
                    <a:pt x="2778481" y="97060"/>
                  </a:lnTo>
                  <a:lnTo>
                    <a:pt x="2735627" y="42559"/>
                  </a:lnTo>
                  <a:lnTo>
                    <a:pt x="2672656" y="14083"/>
                  </a:lnTo>
                  <a:lnTo>
                    <a:pt x="2596549" y="3916"/>
                  </a:lnTo>
                  <a:lnTo>
                    <a:pt x="2555752" y="3286"/>
                  </a:lnTo>
                  <a:lnTo>
                    <a:pt x="2514288" y="4339"/>
                  </a:lnTo>
                  <a:lnTo>
                    <a:pt x="2473032" y="6111"/>
                  </a:lnTo>
                  <a:lnTo>
                    <a:pt x="2396986" y="9150"/>
                  </a:lnTo>
                  <a:lnTo>
                    <a:pt x="2324790" y="11403"/>
                  </a:lnTo>
                  <a:lnTo>
                    <a:pt x="2256359" y="12975"/>
                  </a:lnTo>
                  <a:lnTo>
                    <a:pt x="2191613" y="13967"/>
                  </a:lnTo>
                  <a:lnTo>
                    <a:pt x="2130466" y="14481"/>
                  </a:lnTo>
                  <a:lnTo>
                    <a:pt x="2072838" y="14620"/>
                  </a:lnTo>
                  <a:lnTo>
                    <a:pt x="2018644" y="14487"/>
                  </a:lnTo>
                  <a:lnTo>
                    <a:pt x="1834559" y="13277"/>
                  </a:lnTo>
                  <a:lnTo>
                    <a:pt x="1796295" y="13318"/>
                  </a:lnTo>
                  <a:lnTo>
                    <a:pt x="1728499" y="14526"/>
                  </a:lnTo>
                  <a:lnTo>
                    <a:pt x="1671789" y="17922"/>
                  </a:lnTo>
                  <a:lnTo>
                    <a:pt x="1662003" y="18792"/>
                  </a:lnTo>
                  <a:lnTo>
                    <a:pt x="1651604" y="19208"/>
                  </a:lnTo>
                  <a:lnTo>
                    <a:pt x="1639597" y="18601"/>
                  </a:lnTo>
                  <a:lnTo>
                    <a:pt x="1624989" y="16398"/>
                  </a:lnTo>
                  <a:lnTo>
                    <a:pt x="1594374" y="9665"/>
                  </a:lnTo>
                  <a:lnTo>
                    <a:pt x="1555568" y="4206"/>
                  </a:lnTo>
                  <a:lnTo>
                    <a:pt x="1509689" y="6844"/>
                  </a:lnTo>
                  <a:lnTo>
                    <a:pt x="1457857" y="24399"/>
                  </a:lnTo>
                  <a:lnTo>
                    <a:pt x="1423503" y="44725"/>
                  </a:lnTo>
                  <a:lnTo>
                    <a:pt x="1359675" y="89282"/>
                  </a:lnTo>
                  <a:lnTo>
                    <a:pt x="1335429" y="102822"/>
                  </a:lnTo>
                  <a:lnTo>
                    <a:pt x="1318495" y="104792"/>
                  </a:lnTo>
                  <a:lnTo>
                    <a:pt x="1308204" y="96821"/>
                  </a:lnTo>
                  <a:lnTo>
                    <a:pt x="1301889" y="82944"/>
                  </a:lnTo>
                  <a:lnTo>
                    <a:pt x="1296885" y="67198"/>
                  </a:lnTo>
                  <a:lnTo>
                    <a:pt x="1279681" y="35544"/>
                  </a:lnTo>
                  <a:lnTo>
                    <a:pt x="1254448" y="15192"/>
                  </a:lnTo>
                  <a:lnTo>
                    <a:pt x="1221602" y="4043"/>
                  </a:lnTo>
                  <a:lnTo>
                    <a:pt x="1181561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833" y="1055446"/>
              <a:ext cx="3753485" cy="958215"/>
            </a:xfrm>
            <a:custGeom>
              <a:avLst/>
              <a:gdLst/>
              <a:ahLst/>
              <a:cxnLst/>
              <a:rect l="l" t="t" r="r" b="b"/>
              <a:pathLst>
                <a:path w="3753485" h="958214">
                  <a:moveTo>
                    <a:pt x="1430648" y="0"/>
                  </a:moveTo>
                  <a:lnTo>
                    <a:pt x="493642" y="951737"/>
                  </a:lnTo>
                </a:path>
                <a:path w="3753485" h="958214">
                  <a:moveTo>
                    <a:pt x="0" y="950785"/>
                  </a:moveTo>
                  <a:lnTo>
                    <a:pt x="3752970" y="95815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5482" y="1055446"/>
              <a:ext cx="0" cy="951865"/>
            </a:xfrm>
            <a:custGeom>
              <a:avLst/>
              <a:gdLst/>
              <a:ahLst/>
              <a:cxnLst/>
              <a:rect l="l" t="t" r="r" b="b"/>
              <a:pathLst>
                <a:path h="951864">
                  <a:moveTo>
                    <a:pt x="0" y="0"/>
                  </a:moveTo>
                  <a:lnTo>
                    <a:pt x="0" y="951737"/>
                  </a:lnTo>
                </a:path>
              </a:pathLst>
            </a:custGeom>
            <a:ln w="19812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5482" y="1066495"/>
              <a:ext cx="951865" cy="951865"/>
            </a:xfrm>
            <a:custGeom>
              <a:avLst/>
              <a:gdLst/>
              <a:ahLst/>
              <a:cxnLst/>
              <a:rect l="l" t="t" r="r" b="b"/>
              <a:pathLst>
                <a:path w="951864" h="951864">
                  <a:moveTo>
                    <a:pt x="0" y="0"/>
                  </a:moveTo>
                  <a:lnTo>
                    <a:pt x="951738" y="95173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9584" y="2069407"/>
            <a:ext cx="1911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-</a:t>
            </a:r>
            <a:r>
              <a:rPr sz="900" spc="-35" dirty="0">
                <a:latin typeface="Arial MT"/>
                <a:cs typeface="Arial MT"/>
              </a:rPr>
              <a:t>45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3603" y="2069407"/>
            <a:ext cx="89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latin typeface="Arial MT"/>
                <a:cs typeface="Arial MT"/>
              </a:rPr>
              <a:t>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1493" y="2036203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45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43387" y="1462798"/>
            <a:ext cx="76835" cy="550545"/>
          </a:xfrm>
          <a:custGeom>
            <a:avLst/>
            <a:gdLst/>
            <a:ahLst/>
            <a:cxnLst/>
            <a:rect l="l" t="t" r="r" b="b"/>
            <a:pathLst>
              <a:path w="76835" h="550544">
                <a:moveTo>
                  <a:pt x="41465" y="0"/>
                </a:moveTo>
                <a:lnTo>
                  <a:pt x="35369" y="550290"/>
                </a:lnTo>
              </a:path>
              <a:path w="76835" h="550544">
                <a:moveTo>
                  <a:pt x="76835" y="36194"/>
                </a:moveTo>
                <a:lnTo>
                  <a:pt x="41465" y="0"/>
                </a:lnTo>
                <a:lnTo>
                  <a:pt x="5270" y="35432"/>
                </a:lnTo>
              </a:path>
              <a:path w="76835" h="550544">
                <a:moveTo>
                  <a:pt x="0" y="514095"/>
                </a:moveTo>
                <a:lnTo>
                  <a:pt x="35369" y="550290"/>
                </a:lnTo>
                <a:lnTo>
                  <a:pt x="71564" y="51485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29811" y="1640090"/>
            <a:ext cx="375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0.3333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2706" y="881519"/>
            <a:ext cx="178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AA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4657" y="1041539"/>
            <a:ext cx="1909445" cy="983615"/>
            <a:chOff x="1904657" y="1041539"/>
            <a:chExt cx="1909445" cy="983615"/>
          </a:xfrm>
        </p:grpSpPr>
        <p:sp>
          <p:nvSpPr>
            <p:cNvPr id="16" name="object 16"/>
            <p:cNvSpPr/>
            <p:nvPr/>
          </p:nvSpPr>
          <p:spPr>
            <a:xfrm>
              <a:off x="1914817" y="1051699"/>
              <a:ext cx="937260" cy="951865"/>
            </a:xfrm>
            <a:custGeom>
              <a:avLst/>
              <a:gdLst/>
              <a:ahLst/>
              <a:cxnLst/>
              <a:rect l="l" t="t" r="r" b="b"/>
              <a:pathLst>
                <a:path w="937260" h="951864">
                  <a:moveTo>
                    <a:pt x="937006" y="0"/>
                  </a:moveTo>
                  <a:lnTo>
                    <a:pt x="0" y="95180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51823" y="1051699"/>
              <a:ext cx="0" cy="951865"/>
            </a:xfrm>
            <a:custGeom>
              <a:avLst/>
              <a:gdLst/>
              <a:ahLst/>
              <a:cxnLst/>
              <a:rect l="l" t="t" r="r" b="b"/>
              <a:pathLst>
                <a:path h="951864">
                  <a:moveTo>
                    <a:pt x="0" y="0"/>
                  </a:moveTo>
                  <a:lnTo>
                    <a:pt x="0" y="951801"/>
                  </a:lnTo>
                </a:path>
              </a:pathLst>
            </a:custGeom>
            <a:ln w="19812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51823" y="1062812"/>
              <a:ext cx="951865" cy="951865"/>
            </a:xfrm>
            <a:custGeom>
              <a:avLst/>
              <a:gdLst/>
              <a:ahLst/>
              <a:cxnLst/>
              <a:rect l="l" t="t" r="r" b="b"/>
              <a:pathLst>
                <a:path w="951864" h="951864">
                  <a:moveTo>
                    <a:pt x="0" y="0"/>
                  </a:moveTo>
                  <a:lnTo>
                    <a:pt x="951801" y="95173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97833" y="2032514"/>
            <a:ext cx="153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85592" y="859421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AR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1106" y="1030490"/>
            <a:ext cx="3174365" cy="998219"/>
            <a:chOff x="621106" y="1030490"/>
            <a:chExt cx="3174365" cy="998219"/>
          </a:xfrm>
        </p:grpSpPr>
        <p:sp>
          <p:nvSpPr>
            <p:cNvPr id="22" name="object 22"/>
            <p:cNvSpPr/>
            <p:nvPr/>
          </p:nvSpPr>
          <p:spPr>
            <a:xfrm>
              <a:off x="2866618" y="1040650"/>
              <a:ext cx="918844" cy="977900"/>
            </a:xfrm>
            <a:custGeom>
              <a:avLst/>
              <a:gdLst/>
              <a:ahLst/>
              <a:cxnLst/>
              <a:rect l="l" t="t" r="r" b="b"/>
              <a:pathLst>
                <a:path w="918845" h="977900">
                  <a:moveTo>
                    <a:pt x="0" y="977582"/>
                  </a:moveTo>
                  <a:lnTo>
                    <a:pt x="918527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2833" y="1040650"/>
              <a:ext cx="3112770" cy="972185"/>
            </a:xfrm>
            <a:custGeom>
              <a:avLst/>
              <a:gdLst/>
              <a:ahLst/>
              <a:cxnLst/>
              <a:rect l="l" t="t" r="r" b="b"/>
              <a:pathLst>
                <a:path w="3112770" h="972185">
                  <a:moveTo>
                    <a:pt x="3112312" y="0"/>
                  </a:moveTo>
                  <a:lnTo>
                    <a:pt x="3112312" y="972121"/>
                  </a:lnTo>
                </a:path>
                <a:path w="3112770" h="972185">
                  <a:moveTo>
                    <a:pt x="341998" y="422147"/>
                  </a:moveTo>
                  <a:lnTo>
                    <a:pt x="3112312" y="422147"/>
                  </a:lnTo>
                </a:path>
                <a:path w="3112770" h="972185">
                  <a:moveTo>
                    <a:pt x="0" y="331787"/>
                  </a:moveTo>
                  <a:lnTo>
                    <a:pt x="1540497" y="333628"/>
                  </a:lnTo>
                </a:path>
              </a:pathLst>
            </a:custGeom>
            <a:ln w="19812">
              <a:solidFill>
                <a:srgbClr val="BEBEBE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1266" y="1372438"/>
              <a:ext cx="77470" cy="635635"/>
            </a:xfrm>
            <a:custGeom>
              <a:avLst/>
              <a:gdLst/>
              <a:ahLst/>
              <a:cxnLst/>
              <a:rect l="l" t="t" r="r" b="b"/>
              <a:pathLst>
                <a:path w="77470" h="635635">
                  <a:moveTo>
                    <a:pt x="41567" y="0"/>
                  </a:moveTo>
                  <a:lnTo>
                    <a:pt x="35464" y="635508"/>
                  </a:lnTo>
                </a:path>
                <a:path w="77470" h="635635">
                  <a:moveTo>
                    <a:pt x="77038" y="36131"/>
                  </a:moveTo>
                  <a:lnTo>
                    <a:pt x="41567" y="0"/>
                  </a:lnTo>
                  <a:lnTo>
                    <a:pt x="5410" y="35496"/>
                  </a:lnTo>
                </a:path>
                <a:path w="77470" h="635635">
                  <a:moveTo>
                    <a:pt x="0" y="599313"/>
                  </a:moveTo>
                  <a:lnTo>
                    <a:pt x="35464" y="635508"/>
                  </a:lnTo>
                  <a:lnTo>
                    <a:pt x="71621" y="60001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18407" y="859421"/>
            <a:ext cx="1778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RT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3834" y="1604086"/>
            <a:ext cx="3752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MT"/>
                <a:cs typeface="Arial MT"/>
              </a:rPr>
              <a:t>0.6571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55332" y="1462798"/>
            <a:ext cx="77470" cy="550545"/>
          </a:xfrm>
          <a:custGeom>
            <a:avLst/>
            <a:gdLst/>
            <a:ahLst/>
            <a:cxnLst/>
            <a:rect l="l" t="t" r="r" b="b"/>
            <a:pathLst>
              <a:path w="77469" h="550544">
                <a:moveTo>
                  <a:pt x="41528" y="0"/>
                </a:moveTo>
                <a:lnTo>
                  <a:pt x="35432" y="550290"/>
                </a:lnTo>
              </a:path>
              <a:path w="77469" h="550544">
                <a:moveTo>
                  <a:pt x="76898" y="36194"/>
                </a:moveTo>
                <a:lnTo>
                  <a:pt x="41528" y="0"/>
                </a:lnTo>
                <a:lnTo>
                  <a:pt x="5270" y="35432"/>
                </a:lnTo>
              </a:path>
              <a:path w="77469" h="550544">
                <a:moveTo>
                  <a:pt x="0" y="514095"/>
                </a:moveTo>
                <a:lnTo>
                  <a:pt x="35432" y="550290"/>
                </a:lnTo>
                <a:lnTo>
                  <a:pt x="71627" y="514857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82739" y="1640090"/>
            <a:ext cx="3035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MT"/>
                <a:cs typeface="Arial MT"/>
              </a:rPr>
              <a:t>0.34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63039" y="2470746"/>
            <a:ext cx="1403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6F2F9F"/>
                </a:solidFill>
                <a:latin typeface="Arial"/>
                <a:cs typeface="Arial"/>
              </a:rPr>
              <a:t>Aggregation</a:t>
            </a:r>
            <a:r>
              <a:rPr sz="900" b="1" spc="-20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6F2F9F"/>
                </a:solidFill>
                <a:latin typeface="Arial"/>
                <a:cs typeface="Arial"/>
              </a:rPr>
              <a:t>of</a:t>
            </a:r>
            <a:r>
              <a:rPr sz="9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900" b="1" dirty="0">
                <a:solidFill>
                  <a:srgbClr val="6F2F9F"/>
                </a:solidFill>
                <a:latin typeface="Arial"/>
                <a:cs typeface="Arial"/>
              </a:rPr>
              <a:t>all</a:t>
            </a:r>
            <a:r>
              <a:rPr sz="900" b="1" spc="-15" dirty="0">
                <a:solidFill>
                  <a:srgbClr val="6F2F9F"/>
                </a:solidFill>
                <a:latin typeface="Arial"/>
                <a:cs typeface="Arial"/>
              </a:rPr>
              <a:t> </a:t>
            </a:r>
            <a:r>
              <a:rPr sz="900" b="1" spc="-10" dirty="0">
                <a:solidFill>
                  <a:srgbClr val="6F2F9F"/>
                </a:solidFill>
                <a:latin typeface="Arial"/>
                <a:cs typeface="Arial"/>
              </a:rPr>
              <a:t>results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527086" y="1379042"/>
            <a:ext cx="757555" cy="73660"/>
            <a:chOff x="1527086" y="1379042"/>
            <a:chExt cx="757555" cy="73660"/>
          </a:xfrm>
        </p:grpSpPr>
        <p:sp>
          <p:nvSpPr>
            <p:cNvPr id="31" name="object 31"/>
            <p:cNvSpPr/>
            <p:nvPr/>
          </p:nvSpPr>
          <p:spPr>
            <a:xfrm>
              <a:off x="1527848" y="1379804"/>
              <a:ext cx="756285" cy="72390"/>
            </a:xfrm>
            <a:custGeom>
              <a:avLst/>
              <a:gdLst/>
              <a:ahLst/>
              <a:cxnLst/>
              <a:rect l="l" t="t" r="r" b="b"/>
              <a:pathLst>
                <a:path w="756285" h="72390">
                  <a:moveTo>
                    <a:pt x="680402" y="0"/>
                  </a:moveTo>
                  <a:lnTo>
                    <a:pt x="75565" y="0"/>
                  </a:lnTo>
                  <a:lnTo>
                    <a:pt x="0" y="72009"/>
                  </a:lnTo>
                  <a:lnTo>
                    <a:pt x="755967" y="72009"/>
                  </a:lnTo>
                  <a:lnTo>
                    <a:pt x="68040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27848" y="1379804"/>
              <a:ext cx="756285" cy="72390"/>
            </a:xfrm>
            <a:custGeom>
              <a:avLst/>
              <a:gdLst/>
              <a:ahLst/>
              <a:cxnLst/>
              <a:rect l="l" t="t" r="r" b="b"/>
              <a:pathLst>
                <a:path w="756285" h="72390">
                  <a:moveTo>
                    <a:pt x="0" y="72009"/>
                  </a:moveTo>
                  <a:lnTo>
                    <a:pt x="75565" y="0"/>
                  </a:lnTo>
                  <a:lnTo>
                    <a:pt x="680402" y="0"/>
                  </a:lnTo>
                  <a:lnTo>
                    <a:pt x="755967" y="72009"/>
                  </a:lnTo>
                  <a:lnTo>
                    <a:pt x="0" y="72009"/>
                  </a:lnTo>
                  <a:close/>
                </a:path>
              </a:pathLst>
            </a:custGeom>
            <a:ln w="317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Defuzzification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395830"/>
            <a:ext cx="42678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needs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be </a:t>
            </a:r>
            <a:r>
              <a:rPr sz="1100" dirty="0">
                <a:latin typeface="Arial MT"/>
                <a:cs typeface="Arial MT"/>
              </a:rPr>
              <a:t>determined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take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decision.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Illustration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Mobile</a:t>
            </a:r>
            <a:r>
              <a:rPr spc="80" dirty="0"/>
              <a:t> </a:t>
            </a:r>
            <a:r>
              <a:rPr spc="-10" dirty="0"/>
              <a:t>Robot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44" y="452512"/>
            <a:ext cx="4267200" cy="792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From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combined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fuzzified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crisp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Center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method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Arial MT"/>
              <a:cs typeface="Arial MT"/>
            </a:endParaRPr>
          </a:p>
          <a:p>
            <a:pPr marL="63500">
              <a:lnSpc>
                <a:spcPts val="1215"/>
              </a:lnSpc>
            </a:pPr>
            <a:r>
              <a:rPr sz="1650" i="1" spc="15" baseline="-22727" dirty="0">
                <a:latin typeface="Arial"/>
                <a:cs typeface="Arial"/>
              </a:rPr>
              <a:t>v</a:t>
            </a:r>
            <a:r>
              <a:rPr sz="1650" i="1" spc="277" baseline="-22727" dirty="0">
                <a:latin typeface="Arial"/>
                <a:cs typeface="Arial"/>
              </a:rPr>
              <a:t> </a:t>
            </a:r>
            <a:r>
              <a:rPr sz="1650" spc="15" baseline="-22727" dirty="0">
                <a:latin typeface="Lucida Sans Unicode"/>
                <a:cs typeface="Lucida Sans Unicode"/>
              </a:rPr>
              <a:t>=</a:t>
            </a:r>
            <a:r>
              <a:rPr sz="1650" spc="247" baseline="-22727" dirty="0">
                <a:latin typeface="Lucida Sans Unicode"/>
                <a:cs typeface="Lucida Sans Unicode"/>
              </a:rPr>
              <a:t> 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12</a:t>
            </a:r>
            <a:r>
              <a:rPr sz="800" i="1" u="sng" spc="1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.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×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71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×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45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800" i="1" u="sng" spc="1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.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56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×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+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25</a:t>
            </a:r>
            <a:r>
              <a:rPr sz="800" i="1" u="sng" spc="10" dirty="0">
                <a:uFill>
                  <a:solidFill>
                    <a:srgbClr val="000000"/>
                  </a:solidFill>
                </a:uFill>
                <a:latin typeface="Sitka Text"/>
                <a:cs typeface="Sitka Text"/>
              </a:rPr>
              <a:t>.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56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×</a:t>
            </a:r>
            <a:r>
              <a:rPr sz="800" u="sng" spc="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0</a:t>
            </a:r>
            <a:r>
              <a:rPr sz="800" spc="290" dirty="0">
                <a:latin typeface="Arial MT"/>
                <a:cs typeface="Arial MT"/>
              </a:rPr>
              <a:t> </a:t>
            </a:r>
            <a:r>
              <a:rPr sz="1650" baseline="-22727" dirty="0">
                <a:latin typeface="Lucida Sans Unicode"/>
                <a:cs typeface="Lucida Sans Unicode"/>
              </a:rPr>
              <a:t>=</a:t>
            </a:r>
            <a:r>
              <a:rPr sz="1650" spc="22" baseline="-22727" dirty="0">
                <a:latin typeface="Lucida Sans Unicode"/>
                <a:cs typeface="Lucida Sans Unicode"/>
              </a:rPr>
              <a:t> </a:t>
            </a:r>
            <a:r>
              <a:rPr sz="1650" spc="-30" baseline="-22727" dirty="0">
                <a:latin typeface="Arial MT"/>
                <a:cs typeface="Arial MT"/>
              </a:rPr>
              <a:t>19</a:t>
            </a:r>
            <a:r>
              <a:rPr sz="1650" i="1" spc="-30" baseline="-22727" dirty="0">
                <a:latin typeface="Calibri"/>
                <a:cs typeface="Calibri"/>
              </a:rPr>
              <a:t>.</a:t>
            </a:r>
            <a:r>
              <a:rPr sz="1650" spc="-30" baseline="-22727" dirty="0">
                <a:latin typeface="Arial MT"/>
                <a:cs typeface="Arial MT"/>
              </a:rPr>
              <a:t>59</a:t>
            </a:r>
            <a:endParaRPr sz="1650" baseline="-22727">
              <a:latin typeface="Arial MT"/>
              <a:cs typeface="Arial MT"/>
            </a:endParaRPr>
          </a:p>
          <a:p>
            <a:pPr marL="682625">
              <a:lnSpc>
                <a:spcPts val="855"/>
              </a:lnSpc>
            </a:pPr>
            <a:r>
              <a:rPr sz="800" spc="-10" dirty="0">
                <a:latin typeface="Arial MT"/>
                <a:cs typeface="Arial MT"/>
              </a:rPr>
              <a:t>12</a:t>
            </a:r>
            <a:r>
              <a:rPr sz="800" i="1" spc="-10" dirty="0">
                <a:latin typeface="Sitka Text"/>
                <a:cs typeface="Sitka Text"/>
              </a:rPr>
              <a:t>.</a:t>
            </a:r>
            <a:r>
              <a:rPr sz="800" spc="-10" dirty="0">
                <a:latin typeface="Arial MT"/>
                <a:cs typeface="Arial MT"/>
              </a:rPr>
              <a:t>5</a:t>
            </a:r>
            <a:r>
              <a:rPr sz="800" spc="-10" dirty="0">
                <a:latin typeface="Verdana"/>
                <a:cs typeface="Verdana"/>
              </a:rPr>
              <a:t>+</a:t>
            </a:r>
            <a:r>
              <a:rPr sz="800" spc="-10" dirty="0">
                <a:latin typeface="Arial MT"/>
                <a:cs typeface="Arial MT"/>
              </a:rPr>
              <a:t>39</a:t>
            </a:r>
            <a:r>
              <a:rPr sz="800" i="1" spc="-10" dirty="0">
                <a:latin typeface="Sitka Text"/>
                <a:cs typeface="Sitka Text"/>
              </a:rPr>
              <a:t>.</a:t>
            </a:r>
            <a:r>
              <a:rPr sz="800" spc="-10" dirty="0">
                <a:latin typeface="Arial MT"/>
                <a:cs typeface="Arial MT"/>
              </a:rPr>
              <a:t>79</a:t>
            </a:r>
            <a:r>
              <a:rPr sz="800" spc="-10" dirty="0">
                <a:latin typeface="Verdana"/>
                <a:cs typeface="Verdana"/>
              </a:rPr>
              <a:t>+</a:t>
            </a:r>
            <a:r>
              <a:rPr sz="800" spc="-10" dirty="0">
                <a:latin typeface="Arial MT"/>
                <a:cs typeface="Arial MT"/>
              </a:rPr>
              <a:t>25</a:t>
            </a:r>
            <a:r>
              <a:rPr sz="800" spc="-10" dirty="0">
                <a:latin typeface="Verdana"/>
                <a:cs typeface="Verdana"/>
              </a:rPr>
              <a:t>+</a:t>
            </a:r>
            <a:r>
              <a:rPr sz="800" spc="-10" dirty="0">
                <a:latin typeface="Arial MT"/>
                <a:cs typeface="Arial MT"/>
              </a:rPr>
              <a:t>25</a:t>
            </a:r>
            <a:r>
              <a:rPr sz="800" i="1" spc="-10" dirty="0">
                <a:latin typeface="Sitka Text"/>
                <a:cs typeface="Sitka Text"/>
              </a:rPr>
              <a:t>.</a:t>
            </a:r>
            <a:r>
              <a:rPr sz="800" spc="-10" dirty="0">
                <a:latin typeface="Arial MT"/>
                <a:cs typeface="Arial MT"/>
              </a:rPr>
              <a:t>56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46459" y="1579067"/>
            <a:ext cx="2264410" cy="596265"/>
            <a:chOff x="1146459" y="1579067"/>
            <a:chExt cx="2264410" cy="596265"/>
          </a:xfrm>
        </p:grpSpPr>
        <p:sp>
          <p:nvSpPr>
            <p:cNvPr id="5" name="object 5"/>
            <p:cNvSpPr/>
            <p:nvPr/>
          </p:nvSpPr>
          <p:spPr>
            <a:xfrm>
              <a:off x="1482119" y="1716900"/>
              <a:ext cx="1675764" cy="458470"/>
            </a:xfrm>
            <a:custGeom>
              <a:avLst/>
              <a:gdLst/>
              <a:ahLst/>
              <a:cxnLst/>
              <a:rect l="l" t="t" r="r" b="b"/>
              <a:pathLst>
                <a:path w="1675764" h="458469">
                  <a:moveTo>
                    <a:pt x="543618" y="0"/>
                  </a:moveTo>
                  <a:lnTo>
                    <a:pt x="493313" y="1857"/>
                  </a:lnTo>
                  <a:lnTo>
                    <a:pt x="442395" y="9475"/>
                  </a:lnTo>
                  <a:lnTo>
                    <a:pt x="392450" y="23406"/>
                  </a:lnTo>
                  <a:lnTo>
                    <a:pt x="345066" y="44203"/>
                  </a:lnTo>
                  <a:lnTo>
                    <a:pt x="301827" y="72420"/>
                  </a:lnTo>
                  <a:lnTo>
                    <a:pt x="264320" y="108610"/>
                  </a:lnTo>
                  <a:lnTo>
                    <a:pt x="238150" y="144314"/>
                  </a:lnTo>
                  <a:lnTo>
                    <a:pt x="217838" y="176961"/>
                  </a:lnTo>
                  <a:lnTo>
                    <a:pt x="201978" y="201799"/>
                  </a:lnTo>
                  <a:lnTo>
                    <a:pt x="191082" y="216385"/>
                  </a:lnTo>
                  <a:lnTo>
                    <a:pt x="181887" y="226071"/>
                  </a:lnTo>
                  <a:lnTo>
                    <a:pt x="171127" y="236207"/>
                  </a:lnTo>
                  <a:lnTo>
                    <a:pt x="159920" y="247285"/>
                  </a:lnTo>
                  <a:lnTo>
                    <a:pt x="146334" y="260853"/>
                  </a:lnTo>
                  <a:lnTo>
                    <a:pt x="130933" y="275871"/>
                  </a:lnTo>
                  <a:lnTo>
                    <a:pt x="114282" y="291299"/>
                  </a:lnTo>
                  <a:lnTo>
                    <a:pt x="85822" y="316058"/>
                  </a:lnTo>
                  <a:lnTo>
                    <a:pt x="58704" y="342064"/>
                  </a:lnTo>
                  <a:lnTo>
                    <a:pt x="36144" y="372266"/>
                  </a:lnTo>
                  <a:lnTo>
                    <a:pt x="21356" y="409611"/>
                  </a:lnTo>
                  <a:lnTo>
                    <a:pt x="19959" y="406585"/>
                  </a:lnTo>
                  <a:lnTo>
                    <a:pt x="15746" y="403060"/>
                  </a:lnTo>
                  <a:lnTo>
                    <a:pt x="12119" y="398562"/>
                  </a:lnTo>
                  <a:lnTo>
                    <a:pt x="12479" y="392619"/>
                  </a:lnTo>
                  <a:lnTo>
                    <a:pt x="0" y="409383"/>
                  </a:lnTo>
                  <a:lnTo>
                    <a:pt x="86772" y="438931"/>
                  </a:lnTo>
                  <a:lnTo>
                    <a:pt x="140066" y="443207"/>
                  </a:lnTo>
                  <a:lnTo>
                    <a:pt x="186317" y="443474"/>
                  </a:lnTo>
                  <a:lnTo>
                    <a:pt x="229611" y="442004"/>
                  </a:lnTo>
                  <a:lnTo>
                    <a:pt x="281892" y="440480"/>
                  </a:lnTo>
                  <a:lnTo>
                    <a:pt x="335028" y="439598"/>
                  </a:lnTo>
                  <a:lnTo>
                    <a:pt x="388276" y="439227"/>
                  </a:lnTo>
                  <a:lnTo>
                    <a:pt x="440895" y="439241"/>
                  </a:lnTo>
                  <a:lnTo>
                    <a:pt x="492142" y="439509"/>
                  </a:lnTo>
                  <a:lnTo>
                    <a:pt x="587553" y="440293"/>
                  </a:lnTo>
                  <a:lnTo>
                    <a:pt x="630232" y="440552"/>
                  </a:lnTo>
                  <a:lnTo>
                    <a:pt x="689166" y="440527"/>
                  </a:lnTo>
                  <a:lnTo>
                    <a:pt x="789895" y="439909"/>
                  </a:lnTo>
                  <a:lnTo>
                    <a:pt x="839101" y="439991"/>
                  </a:lnTo>
                  <a:lnTo>
                    <a:pt x="892475" y="440785"/>
                  </a:lnTo>
                  <a:lnTo>
                    <a:pt x="948927" y="442335"/>
                  </a:lnTo>
                  <a:lnTo>
                    <a:pt x="1008873" y="444164"/>
                  </a:lnTo>
                  <a:lnTo>
                    <a:pt x="1068792" y="445615"/>
                  </a:lnTo>
                  <a:lnTo>
                    <a:pt x="1125161" y="446034"/>
                  </a:lnTo>
                  <a:lnTo>
                    <a:pt x="1174459" y="444764"/>
                  </a:lnTo>
                  <a:lnTo>
                    <a:pt x="1213162" y="441151"/>
                  </a:lnTo>
                  <a:lnTo>
                    <a:pt x="1220789" y="440238"/>
                  </a:lnTo>
                  <a:lnTo>
                    <a:pt x="1236570" y="440096"/>
                  </a:lnTo>
                  <a:lnTo>
                    <a:pt x="1269232" y="441616"/>
                  </a:lnTo>
                  <a:lnTo>
                    <a:pt x="1327501" y="445688"/>
                  </a:lnTo>
                  <a:lnTo>
                    <a:pt x="1402880" y="451531"/>
                  </a:lnTo>
                  <a:lnTo>
                    <a:pt x="1428008" y="453377"/>
                  </a:lnTo>
                  <a:lnTo>
                    <a:pt x="1514980" y="458145"/>
                  </a:lnTo>
                  <a:lnTo>
                    <a:pt x="1568369" y="458418"/>
                  </a:lnTo>
                  <a:lnTo>
                    <a:pt x="1598269" y="455853"/>
                  </a:lnTo>
                  <a:lnTo>
                    <a:pt x="1635695" y="443859"/>
                  </a:lnTo>
                  <a:lnTo>
                    <a:pt x="1654353" y="398480"/>
                  </a:lnTo>
                  <a:lnTo>
                    <a:pt x="1661404" y="343914"/>
                  </a:lnTo>
                  <a:lnTo>
                    <a:pt x="1673868" y="251371"/>
                  </a:lnTo>
                  <a:lnTo>
                    <a:pt x="1675291" y="194338"/>
                  </a:lnTo>
                  <a:lnTo>
                    <a:pt x="1662801" y="154346"/>
                  </a:lnTo>
                  <a:lnTo>
                    <a:pt x="1606620" y="113854"/>
                  </a:lnTo>
                  <a:lnTo>
                    <a:pt x="1568198" y="107539"/>
                  </a:lnTo>
                  <a:lnTo>
                    <a:pt x="1526401" y="106633"/>
                  </a:lnTo>
                  <a:lnTo>
                    <a:pt x="1404327" y="111172"/>
                  </a:lnTo>
                  <a:lnTo>
                    <a:pt x="1331960" y="112819"/>
                  </a:lnTo>
                  <a:lnTo>
                    <a:pt x="1266490" y="113482"/>
                  </a:lnTo>
                  <a:lnTo>
                    <a:pt x="1207646" y="113474"/>
                  </a:lnTo>
                  <a:lnTo>
                    <a:pt x="1155159" y="113106"/>
                  </a:lnTo>
                  <a:lnTo>
                    <a:pt x="1108756" y="112691"/>
                  </a:lnTo>
                  <a:lnTo>
                    <a:pt x="1068167" y="112541"/>
                  </a:lnTo>
                  <a:lnTo>
                    <a:pt x="1033120" y="112969"/>
                  </a:lnTo>
                  <a:lnTo>
                    <a:pt x="1003346" y="114287"/>
                  </a:lnTo>
                  <a:lnTo>
                    <a:pt x="997526" y="114676"/>
                  </a:lnTo>
                  <a:lnTo>
                    <a:pt x="991306" y="114887"/>
                  </a:lnTo>
                  <a:lnTo>
                    <a:pt x="984058" y="114683"/>
                  </a:lnTo>
                  <a:lnTo>
                    <a:pt x="975152" y="113830"/>
                  </a:lnTo>
                  <a:lnTo>
                    <a:pt x="956414" y="111180"/>
                  </a:lnTo>
                  <a:lnTo>
                    <a:pt x="932837" y="109005"/>
                  </a:lnTo>
                  <a:lnTo>
                    <a:pt x="875292" y="117068"/>
                  </a:lnTo>
                  <a:lnTo>
                    <a:pt x="837077" y="135099"/>
                  </a:lnTo>
                  <a:lnTo>
                    <a:pt x="793529" y="162369"/>
                  </a:lnTo>
                  <a:lnTo>
                    <a:pt x="794101" y="161912"/>
                  </a:lnTo>
                  <a:lnTo>
                    <a:pt x="771707" y="99937"/>
                  </a:lnTo>
                  <a:lnTo>
                    <a:pt x="735655" y="58891"/>
                  </a:lnTo>
                  <a:lnTo>
                    <a:pt x="675000" y="23456"/>
                  </a:lnTo>
                  <a:lnTo>
                    <a:pt x="636048" y="11352"/>
                  </a:lnTo>
                  <a:lnTo>
                    <a:pt x="591726" y="3349"/>
                  </a:lnTo>
                  <a:lnTo>
                    <a:pt x="5436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52491" y="1585099"/>
              <a:ext cx="2252345" cy="575310"/>
            </a:xfrm>
            <a:custGeom>
              <a:avLst/>
              <a:gdLst/>
              <a:ahLst/>
              <a:cxnLst/>
              <a:rect l="l" t="t" r="r" b="b"/>
              <a:pathLst>
                <a:path w="2252345" h="575310">
                  <a:moveTo>
                    <a:pt x="858400" y="0"/>
                  </a:moveTo>
                  <a:lnTo>
                    <a:pt x="296197" y="571050"/>
                  </a:lnTo>
                </a:path>
                <a:path w="2252345" h="575310">
                  <a:moveTo>
                    <a:pt x="0" y="570467"/>
                  </a:moveTo>
                  <a:lnTo>
                    <a:pt x="2251793" y="574883"/>
                  </a:lnTo>
                </a:path>
              </a:pathLst>
            </a:custGeom>
            <a:ln w="11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10892" y="1585099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050"/>
                  </a:lnTo>
                </a:path>
              </a:pathLst>
            </a:custGeom>
            <a:ln w="11887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26273" y="2188404"/>
            <a:ext cx="12509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-</a:t>
            </a:r>
            <a:r>
              <a:rPr sz="500" spc="-25" dirty="0">
                <a:latin typeface="Arial MT"/>
                <a:cs typeface="Arial MT"/>
              </a:rPr>
              <a:t>45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74684" y="2188404"/>
            <a:ext cx="641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50" dirty="0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10892" y="159172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0" y="0"/>
                </a:moveTo>
                <a:lnTo>
                  <a:pt x="571042" y="571058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513380" y="2168485"/>
            <a:ext cx="1022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45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3597" y="1829511"/>
            <a:ext cx="46355" cy="330200"/>
          </a:xfrm>
          <a:custGeom>
            <a:avLst/>
            <a:gdLst/>
            <a:ahLst/>
            <a:cxnLst/>
            <a:rect l="l" t="t" r="r" b="b"/>
            <a:pathLst>
              <a:path w="46354" h="330200">
                <a:moveTo>
                  <a:pt x="24879" y="0"/>
                </a:moveTo>
                <a:lnTo>
                  <a:pt x="21259" y="330178"/>
                </a:lnTo>
              </a:path>
              <a:path w="46354" h="330200">
                <a:moveTo>
                  <a:pt x="46139" y="21717"/>
                </a:moveTo>
                <a:lnTo>
                  <a:pt x="24879" y="0"/>
                </a:lnTo>
                <a:lnTo>
                  <a:pt x="3162" y="21259"/>
                </a:lnTo>
              </a:path>
              <a:path w="46354" h="330200">
                <a:moveTo>
                  <a:pt x="0" y="308453"/>
                </a:moveTo>
                <a:lnTo>
                  <a:pt x="21259" y="330178"/>
                </a:lnTo>
                <a:lnTo>
                  <a:pt x="42976" y="308926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80409" y="1930806"/>
            <a:ext cx="23558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10" dirty="0">
                <a:latin typeface="Arial MT"/>
                <a:cs typeface="Arial MT"/>
              </a:rPr>
              <a:t>0.3333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38108" y="1475701"/>
            <a:ext cx="11747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AA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16493" y="1582889"/>
            <a:ext cx="1133475" cy="577850"/>
          </a:xfrm>
          <a:custGeom>
            <a:avLst/>
            <a:gdLst/>
            <a:ahLst/>
            <a:cxnLst/>
            <a:rect l="l" t="t" r="r" b="b"/>
            <a:pathLst>
              <a:path w="1133475" h="577850">
                <a:moveTo>
                  <a:pt x="562203" y="0"/>
                </a:moveTo>
                <a:lnTo>
                  <a:pt x="0" y="571046"/>
                </a:lnTo>
              </a:path>
              <a:path w="1133475" h="577850">
                <a:moveTo>
                  <a:pt x="562203" y="6629"/>
                </a:moveTo>
                <a:lnTo>
                  <a:pt x="1133246" y="577683"/>
                </a:lnTo>
              </a:path>
            </a:pathLst>
          </a:custGeom>
          <a:ln w="118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81185" y="2166272"/>
            <a:ext cx="1022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90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33840" y="1462405"/>
            <a:ext cx="12128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AR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581503" y="1570189"/>
            <a:ext cx="563245" cy="598805"/>
            <a:chOff x="2581503" y="1570189"/>
            <a:chExt cx="563245" cy="598805"/>
          </a:xfrm>
        </p:grpSpPr>
        <p:sp>
          <p:nvSpPr>
            <p:cNvPr id="19" name="object 19"/>
            <p:cNvSpPr/>
            <p:nvPr/>
          </p:nvSpPr>
          <p:spPr>
            <a:xfrm>
              <a:off x="2587536" y="1576222"/>
              <a:ext cx="551180" cy="586740"/>
            </a:xfrm>
            <a:custGeom>
              <a:avLst/>
              <a:gdLst/>
              <a:ahLst/>
              <a:cxnLst/>
              <a:rect l="l" t="t" r="r" b="b"/>
              <a:pathLst>
                <a:path w="551180" h="586739">
                  <a:moveTo>
                    <a:pt x="0" y="586564"/>
                  </a:moveTo>
                  <a:lnTo>
                    <a:pt x="551154" y="0"/>
                  </a:lnTo>
                </a:path>
              </a:pathLst>
            </a:custGeom>
            <a:ln w="11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38690" y="1576222"/>
              <a:ext cx="0" cy="583565"/>
            </a:xfrm>
            <a:custGeom>
              <a:avLst/>
              <a:gdLst/>
              <a:ahLst/>
              <a:cxnLst/>
              <a:rect l="l" t="t" r="r" b="b"/>
              <a:pathLst>
                <a:path h="583564">
                  <a:moveTo>
                    <a:pt x="0" y="0"/>
                  </a:moveTo>
                  <a:lnTo>
                    <a:pt x="0" y="583284"/>
                  </a:lnTo>
                </a:path>
              </a:pathLst>
            </a:custGeom>
            <a:ln w="11887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93567" y="1462405"/>
            <a:ext cx="116839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25" dirty="0">
                <a:latin typeface="Arial MT"/>
                <a:cs typeface="Arial MT"/>
              </a:rPr>
              <a:t>RT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53991" y="1730476"/>
            <a:ext cx="1991360" cy="435609"/>
            <a:chOff x="1153991" y="1730476"/>
            <a:chExt cx="1991360" cy="435609"/>
          </a:xfrm>
        </p:grpSpPr>
        <p:sp>
          <p:nvSpPr>
            <p:cNvPr id="23" name="object 23"/>
            <p:cNvSpPr/>
            <p:nvPr/>
          </p:nvSpPr>
          <p:spPr>
            <a:xfrm>
              <a:off x="1271291" y="1736509"/>
              <a:ext cx="1867535" cy="93345"/>
            </a:xfrm>
            <a:custGeom>
              <a:avLst/>
              <a:gdLst/>
              <a:ahLst/>
              <a:cxnLst/>
              <a:rect l="l" t="t" r="r" b="b"/>
              <a:pathLst>
                <a:path w="1867535" h="93344">
                  <a:moveTo>
                    <a:pt x="205210" y="93002"/>
                  </a:moveTo>
                  <a:lnTo>
                    <a:pt x="1867399" y="93002"/>
                  </a:lnTo>
                </a:path>
                <a:path w="1867535" h="93344">
                  <a:moveTo>
                    <a:pt x="0" y="0"/>
                  </a:moveTo>
                  <a:lnTo>
                    <a:pt x="924271" y="1143"/>
                  </a:lnTo>
                </a:path>
              </a:pathLst>
            </a:custGeom>
            <a:ln w="11887">
              <a:solidFill>
                <a:srgbClr val="D9D9D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60024" y="1736509"/>
              <a:ext cx="240665" cy="423545"/>
            </a:xfrm>
            <a:custGeom>
              <a:avLst/>
              <a:gdLst/>
              <a:ahLst/>
              <a:cxnLst/>
              <a:rect l="l" t="t" r="r" b="b"/>
              <a:pathLst>
                <a:path w="240665" h="423544">
                  <a:moveTo>
                    <a:pt x="26662" y="0"/>
                  </a:moveTo>
                  <a:lnTo>
                    <a:pt x="21206" y="420090"/>
                  </a:lnTo>
                </a:path>
                <a:path w="240665" h="423544">
                  <a:moveTo>
                    <a:pt x="47868" y="21793"/>
                  </a:moveTo>
                  <a:lnTo>
                    <a:pt x="26662" y="0"/>
                  </a:lnTo>
                  <a:lnTo>
                    <a:pt x="4895" y="21221"/>
                  </a:lnTo>
                </a:path>
                <a:path w="240665" h="423544">
                  <a:moveTo>
                    <a:pt x="0" y="398327"/>
                  </a:moveTo>
                  <a:lnTo>
                    <a:pt x="21206" y="420090"/>
                  </a:lnTo>
                  <a:lnTo>
                    <a:pt x="42972" y="398884"/>
                  </a:lnTo>
                </a:path>
                <a:path w="240665" h="423544">
                  <a:moveTo>
                    <a:pt x="219265" y="93002"/>
                  </a:moveTo>
                  <a:lnTo>
                    <a:pt x="215634" y="423180"/>
                  </a:lnTo>
                </a:path>
                <a:path w="240665" h="423544">
                  <a:moveTo>
                    <a:pt x="240506" y="114719"/>
                  </a:moveTo>
                  <a:lnTo>
                    <a:pt x="219265" y="93002"/>
                  </a:lnTo>
                  <a:lnTo>
                    <a:pt x="197544" y="114261"/>
                  </a:lnTo>
                </a:path>
                <a:path w="240665" h="423544">
                  <a:moveTo>
                    <a:pt x="194382" y="401455"/>
                  </a:moveTo>
                  <a:lnTo>
                    <a:pt x="215634" y="423180"/>
                  </a:lnTo>
                  <a:lnTo>
                    <a:pt x="237343" y="401928"/>
                  </a:lnTo>
                </a:path>
              </a:pathLst>
            </a:custGeom>
            <a:ln w="118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71152" y="1909203"/>
            <a:ext cx="44005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.6571</a:t>
            </a:r>
            <a:r>
              <a:rPr sz="500" spc="420" dirty="0">
                <a:latin typeface="Arial MT"/>
                <a:cs typeface="Arial MT"/>
              </a:rPr>
              <a:t> </a:t>
            </a:r>
            <a:r>
              <a:rPr sz="750" spc="-30" baseline="-16666" dirty="0">
                <a:latin typeface="Arial MT"/>
                <a:cs typeface="Arial MT"/>
              </a:rPr>
              <a:t>0.34</a:t>
            </a:r>
            <a:endParaRPr sz="750" baseline="-16666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12986" y="1989670"/>
            <a:ext cx="134620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750" spc="-37" baseline="555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50" spc="-25" dirty="0">
                <a:solidFill>
                  <a:srgbClr val="C00000"/>
                </a:solidFill>
                <a:latin typeface="Arial MT"/>
                <a:cs typeface="Arial MT"/>
              </a:rPr>
              <a:t>1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37434" y="1895259"/>
            <a:ext cx="5905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500" spc="-50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583154" y="1928754"/>
            <a:ext cx="38100" cy="79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50" spc="-50" dirty="0">
                <a:solidFill>
                  <a:srgbClr val="C00000"/>
                </a:solidFill>
                <a:latin typeface="Arial MT"/>
                <a:cs typeface="Arial MT"/>
              </a:rPr>
              <a:t>2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578697" y="1582889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046"/>
                </a:lnTo>
              </a:path>
            </a:pathLst>
          </a:custGeom>
          <a:ln w="11887">
            <a:solidFill>
              <a:srgbClr val="D9D9D9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428203" y="1739277"/>
            <a:ext cx="60261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19050" algn="r">
              <a:lnSpc>
                <a:spcPct val="100000"/>
              </a:lnSpc>
              <a:spcBef>
                <a:spcPts val="140"/>
              </a:spcBef>
            </a:pPr>
            <a:r>
              <a:rPr sz="750" spc="-37" baseline="555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50" spc="-25" dirty="0">
                <a:solidFill>
                  <a:srgbClr val="C00000"/>
                </a:solidFill>
                <a:latin typeface="Arial MT"/>
                <a:cs typeface="Arial MT"/>
              </a:rPr>
              <a:t>3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28203" y="1947189"/>
            <a:ext cx="60261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40"/>
              </a:spcBef>
            </a:pPr>
            <a:r>
              <a:rPr sz="750" spc="-37" baseline="5555" dirty="0">
                <a:solidFill>
                  <a:srgbClr val="C00000"/>
                </a:solidFill>
                <a:latin typeface="Arial MT"/>
                <a:cs typeface="Arial MT"/>
              </a:rPr>
              <a:t>A</a:t>
            </a:r>
            <a:r>
              <a:rPr sz="350" spc="-25" dirty="0">
                <a:solidFill>
                  <a:srgbClr val="C00000"/>
                </a:solidFill>
                <a:latin typeface="Arial MT"/>
                <a:cs typeface="Arial MT"/>
              </a:rPr>
              <a:t>4</a:t>
            </a:r>
            <a:endParaRPr sz="3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68615" y="1412417"/>
            <a:ext cx="2165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10" dirty="0">
                <a:latin typeface="Arial MT"/>
                <a:cs typeface="Arial MT"/>
              </a:rPr>
              <a:t>39.7/0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04555" y="1522984"/>
            <a:ext cx="1160145" cy="786130"/>
            <a:chOff x="1704555" y="1522984"/>
            <a:chExt cx="1160145" cy="786130"/>
          </a:xfrm>
        </p:grpSpPr>
        <p:sp>
          <p:nvSpPr>
            <p:cNvPr id="34" name="object 34"/>
            <p:cNvSpPr/>
            <p:nvPr/>
          </p:nvSpPr>
          <p:spPr>
            <a:xfrm>
              <a:off x="1708683" y="1527111"/>
              <a:ext cx="218440" cy="259715"/>
            </a:xfrm>
            <a:custGeom>
              <a:avLst/>
              <a:gdLst/>
              <a:ahLst/>
              <a:cxnLst/>
              <a:rect l="l" t="t" r="r" b="b"/>
              <a:pathLst>
                <a:path w="218439" h="259714">
                  <a:moveTo>
                    <a:pt x="0" y="0"/>
                  </a:moveTo>
                  <a:lnTo>
                    <a:pt x="215988" y="259194"/>
                  </a:lnTo>
                </a:path>
                <a:path w="218439" h="259714">
                  <a:moveTo>
                    <a:pt x="190881" y="256908"/>
                  </a:moveTo>
                  <a:lnTo>
                    <a:pt x="215988" y="259194"/>
                  </a:lnTo>
                  <a:lnTo>
                    <a:pt x="218274" y="234086"/>
                  </a:lnTo>
                </a:path>
              </a:pathLst>
            </a:custGeom>
            <a:ln w="8229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8683" y="1998446"/>
              <a:ext cx="1151890" cy="306705"/>
            </a:xfrm>
            <a:custGeom>
              <a:avLst/>
              <a:gdLst/>
              <a:ahLst/>
              <a:cxnLst/>
              <a:rect l="l" t="t" r="r" b="b"/>
              <a:pathLst>
                <a:path w="1151889" h="306705">
                  <a:moveTo>
                    <a:pt x="108013" y="42443"/>
                  </a:moveTo>
                  <a:lnTo>
                    <a:pt x="0" y="306266"/>
                  </a:lnTo>
                </a:path>
                <a:path w="1151889" h="306705">
                  <a:moveTo>
                    <a:pt x="117767" y="65722"/>
                  </a:moveTo>
                  <a:lnTo>
                    <a:pt x="108013" y="42443"/>
                  </a:lnTo>
                  <a:lnTo>
                    <a:pt x="84734" y="52197"/>
                  </a:lnTo>
                </a:path>
                <a:path w="1151889" h="306705">
                  <a:moveTo>
                    <a:pt x="810006" y="0"/>
                  </a:moveTo>
                  <a:lnTo>
                    <a:pt x="626402" y="306266"/>
                  </a:lnTo>
                </a:path>
                <a:path w="1151889" h="306705">
                  <a:moveTo>
                    <a:pt x="816140" y="24460"/>
                  </a:moveTo>
                  <a:lnTo>
                    <a:pt x="810006" y="0"/>
                  </a:lnTo>
                  <a:lnTo>
                    <a:pt x="785545" y="6096"/>
                  </a:lnTo>
                </a:path>
                <a:path w="1151889" h="306705">
                  <a:moveTo>
                    <a:pt x="1134008" y="84924"/>
                  </a:moveTo>
                  <a:lnTo>
                    <a:pt x="1134008" y="306266"/>
                  </a:lnTo>
                </a:path>
                <a:path w="1151889" h="306705">
                  <a:moveTo>
                    <a:pt x="1151839" y="102759"/>
                  </a:moveTo>
                  <a:lnTo>
                    <a:pt x="1134008" y="84924"/>
                  </a:lnTo>
                  <a:lnTo>
                    <a:pt x="1116177" y="102759"/>
                  </a:lnTo>
                </a:path>
              </a:pathLst>
            </a:custGeom>
            <a:ln w="82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68615" y="2330406"/>
            <a:ext cx="2927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25.56</a:t>
            </a:r>
            <a:r>
              <a:rPr sz="500" spc="65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/</a:t>
            </a:r>
            <a:r>
              <a:rPr sz="500" spc="70" dirty="0">
                <a:latin typeface="Arial MT"/>
                <a:cs typeface="Arial MT"/>
              </a:rPr>
              <a:t> </a:t>
            </a:r>
            <a:r>
              <a:rPr sz="500" spc="-50" dirty="0">
                <a:latin typeface="Arial MT"/>
                <a:cs typeface="Arial MT"/>
              </a:rPr>
              <a:t>0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3594" y="2298006"/>
            <a:ext cx="19748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spc="-10" dirty="0">
                <a:latin typeface="Arial MT"/>
                <a:cs typeface="Arial MT"/>
              </a:rPr>
              <a:t>25/45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70098" y="2319605"/>
            <a:ext cx="292735" cy="107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00" dirty="0">
                <a:latin typeface="Arial MT"/>
                <a:cs typeface="Arial MT"/>
              </a:rPr>
              <a:t>12.5</a:t>
            </a:r>
            <a:r>
              <a:rPr sz="500" spc="55" dirty="0">
                <a:latin typeface="Arial MT"/>
                <a:cs typeface="Arial MT"/>
              </a:rPr>
              <a:t> </a:t>
            </a:r>
            <a:r>
              <a:rPr sz="500" dirty="0">
                <a:latin typeface="Arial MT"/>
                <a:cs typeface="Arial MT"/>
              </a:rPr>
              <a:t>/</a:t>
            </a:r>
            <a:r>
              <a:rPr sz="500" spc="60" dirty="0">
                <a:latin typeface="Arial MT"/>
                <a:cs typeface="Arial MT"/>
              </a:rPr>
              <a:t> </a:t>
            </a:r>
            <a:r>
              <a:rPr sz="500" spc="-35" dirty="0">
                <a:latin typeface="Arial MT"/>
                <a:cs typeface="Arial MT"/>
              </a:rPr>
              <a:t>71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99082" y="1494726"/>
            <a:ext cx="97790" cy="661670"/>
          </a:xfrm>
          <a:custGeom>
            <a:avLst/>
            <a:gdLst/>
            <a:ahLst/>
            <a:cxnLst/>
            <a:rect l="l" t="t" r="r" b="b"/>
            <a:pathLst>
              <a:path w="97790" h="661669">
                <a:moveTo>
                  <a:pt x="50406" y="661416"/>
                </a:moveTo>
                <a:lnTo>
                  <a:pt x="50406" y="0"/>
                </a:lnTo>
              </a:path>
              <a:path w="97790" h="661669">
                <a:moveTo>
                  <a:pt x="7200" y="302399"/>
                </a:moveTo>
                <a:lnTo>
                  <a:pt x="97193" y="302399"/>
                </a:lnTo>
              </a:path>
              <a:path w="97790" h="661669">
                <a:moveTo>
                  <a:pt x="93611" y="107975"/>
                </a:moveTo>
                <a:lnTo>
                  <a:pt x="0" y="107975"/>
                </a:lnTo>
              </a:path>
            </a:pathLst>
          </a:custGeom>
          <a:ln w="82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295205" y="1563331"/>
            <a:ext cx="7874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latin typeface="Arial MT"/>
                <a:cs typeface="Arial MT"/>
              </a:rPr>
              <a:t>1.0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11405" y="1763128"/>
            <a:ext cx="78740" cy="7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" spc="-25" dirty="0">
                <a:latin typeface="Arial MT"/>
                <a:cs typeface="Arial MT"/>
              </a:rPr>
              <a:t>0.5</a:t>
            </a:r>
            <a:endParaRPr sz="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0444" y="2642373"/>
            <a:ext cx="440753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spc="-10" dirty="0">
                <a:latin typeface="Arial"/>
                <a:cs typeface="Arial"/>
              </a:rPr>
              <a:t>Conclusion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Therefore,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robot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should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deviate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19.58089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degree towards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right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respect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line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joining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direction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avoid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collision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obstacle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O</a:t>
            </a:r>
            <a:r>
              <a:rPr sz="1200" spc="-37" baseline="-13888" dirty="0">
                <a:latin typeface="Arial MT"/>
                <a:cs typeface="Arial MT"/>
              </a:rPr>
              <a:t>3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Takagi</a:t>
            </a:r>
            <a:r>
              <a:rPr spc="45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dirty="0"/>
              <a:t>Sugeno’s</a:t>
            </a:r>
            <a:r>
              <a:rPr spc="45" dirty="0"/>
              <a:t> </a:t>
            </a:r>
            <a:r>
              <a:rPr spc="-1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480491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2132" y="408595"/>
            <a:ext cx="3826510" cy="815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177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composed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antecedent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functional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consequent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parts.</a:t>
            </a:r>
            <a:endParaRPr sz="1100">
              <a:latin typeface="Arial MT"/>
              <a:cs typeface="Arial MT"/>
            </a:endParaRPr>
          </a:p>
          <a:p>
            <a:pPr marL="63500" marR="496570">
              <a:lnSpc>
                <a:spcPts val="1350"/>
              </a:lnSpc>
              <a:spcBef>
                <a:spcPts val="620"/>
              </a:spcBef>
            </a:pPr>
            <a:r>
              <a:rPr sz="1100" dirty="0">
                <a:latin typeface="Arial MT"/>
                <a:cs typeface="Arial MT"/>
              </a:rPr>
              <a:t>Thus,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i-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represented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2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2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)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......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42" baseline="27777" dirty="0">
                <a:latin typeface="Arial"/>
                <a:cs typeface="Arial"/>
              </a:rPr>
              <a:t> </a:t>
            </a:r>
            <a:r>
              <a:rPr sz="1100" spc="-50" dirty="0">
                <a:latin typeface="Arial MT"/>
                <a:cs typeface="Arial MT"/>
              </a:rPr>
              <a:t>)</a:t>
            </a:r>
            <a:endParaRPr sz="1100">
              <a:latin typeface="Arial MT"/>
              <a:cs typeface="Arial MT"/>
            </a:endParaRPr>
          </a:p>
          <a:p>
            <a:pPr marL="626110">
              <a:lnSpc>
                <a:spcPts val="235"/>
              </a:lnSpc>
              <a:tabLst>
                <a:tab pos="1490345" algn="l"/>
                <a:tab pos="263525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200" i="1" spc="-75" baseline="3472" dirty="0">
                <a:latin typeface="Arial"/>
                <a:cs typeface="Arial"/>
              </a:rPr>
              <a:t>n</a:t>
            </a:r>
            <a:endParaRPr sz="1200" baseline="3472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896645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312799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8090" y="1321408"/>
            <a:ext cx="15576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1310" algn="l"/>
                <a:tab pos="762000" algn="l"/>
                <a:tab pos="1487805" algn="l"/>
              </a:tabLst>
            </a:pPr>
            <a:r>
              <a:rPr sz="800" spc="-50" dirty="0">
                <a:latin typeface="Arial MT"/>
                <a:cs typeface="Arial MT"/>
              </a:rPr>
              <a:t>0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1200" i="1" spc="-75" baseline="3472" dirty="0">
                <a:latin typeface="Arial"/>
                <a:cs typeface="Arial"/>
              </a:rPr>
              <a:t>n</a:t>
            </a:r>
            <a:endParaRPr sz="1200" baseline="347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240890"/>
            <a:ext cx="25171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Then,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50" dirty="0">
                <a:latin typeface="Arial"/>
                <a:cs typeface="Arial"/>
              </a:rPr>
              <a:t>y</a:t>
            </a:r>
            <a:r>
              <a:rPr sz="1200" i="1" spc="75" baseline="27777" dirty="0">
                <a:latin typeface="Arial"/>
                <a:cs typeface="Arial"/>
              </a:rPr>
              <a:t>i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494" baseline="27777" dirty="0">
                <a:latin typeface="Arial"/>
                <a:cs typeface="Arial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35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97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27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04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...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50" baseline="27777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i="1" spc="-37" baseline="-10416" dirty="0">
                <a:latin typeface="Arial"/>
                <a:cs typeface="Arial"/>
              </a:rPr>
              <a:t>n</a:t>
            </a:r>
            <a:endParaRPr sz="1200" baseline="-10416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4832" y="1335135"/>
            <a:ext cx="4138929" cy="685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00"/>
              </a:spcBef>
            </a:pPr>
            <a:r>
              <a:rPr sz="1100" dirty="0">
                <a:latin typeface="Arial MT"/>
                <a:cs typeface="Arial MT"/>
              </a:rPr>
              <a:t>where,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0</a:t>
            </a:r>
            <a:r>
              <a:rPr sz="1100" dirty="0">
                <a:latin typeface="Arial MT"/>
                <a:cs typeface="Arial MT"/>
              </a:rPr>
              <a:t>,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25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are 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co-efficients.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60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weight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i-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 MT"/>
                <a:cs typeface="Arial MT"/>
              </a:rPr>
              <a:t>2</a:t>
            </a:r>
            <a:r>
              <a:rPr sz="1100" spc="-25" dirty="0">
                <a:latin typeface="Arial MT"/>
                <a:cs typeface="Arial MT"/>
              </a:rPr>
              <a:t>,</a:t>
            </a:r>
            <a:endParaRPr sz="1100">
              <a:latin typeface="Arial MT"/>
              <a:cs typeface="Arial MT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....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1728940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2132" y="2073184"/>
            <a:ext cx="4116704" cy="78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ts val="985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w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390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345" baseline="27777" dirty="0">
                <a:latin typeface="Arial"/>
                <a:cs typeface="Arial"/>
              </a:rPr>
              <a:t> 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05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345" baseline="27777" dirty="0">
                <a:latin typeface="Arial"/>
                <a:cs typeface="Arial"/>
              </a:rPr>
              <a:t> 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10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.....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10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352" baseline="27777" dirty="0">
                <a:latin typeface="Arial"/>
                <a:cs typeface="Arial"/>
              </a:rPr>
              <a:t>  </a:t>
            </a:r>
            <a:r>
              <a:rPr sz="1100" spc="-20" dirty="0">
                <a:latin typeface="Lucida Sans Unicode"/>
                <a:cs typeface="Lucida Sans Unicode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200" i="1" spc="-30" baseline="-10416" dirty="0">
                <a:latin typeface="Arial"/>
                <a:cs typeface="Arial"/>
              </a:rPr>
              <a:t>n</a:t>
            </a:r>
            <a:r>
              <a:rPr sz="1100" spc="-20" dirty="0">
                <a:latin typeface="Lucida Sans Unicode"/>
                <a:cs typeface="Lucida Sans Unicode"/>
              </a:rPr>
              <a:t>)</a:t>
            </a:r>
            <a:endParaRPr sz="1100">
              <a:latin typeface="Lucida Sans Unicode"/>
              <a:cs typeface="Lucida Sans Unicode"/>
            </a:endParaRPr>
          </a:p>
          <a:p>
            <a:pPr marL="482600">
              <a:lnSpc>
                <a:spcPts val="625"/>
              </a:lnSpc>
              <a:tabLst>
                <a:tab pos="1097280" algn="l"/>
                <a:tab pos="2073910" algn="l"/>
              </a:tabLst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13888" dirty="0">
                <a:latin typeface="Arial MT"/>
                <a:cs typeface="Arial MT"/>
              </a:rPr>
              <a:t>1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13888" dirty="0">
                <a:latin typeface="Arial MT"/>
                <a:cs typeface="Arial MT"/>
              </a:rPr>
              <a:t>2</a:t>
            </a:r>
            <a:r>
              <a:rPr sz="900" baseline="-13888" dirty="0">
                <a:latin typeface="Arial MT"/>
                <a:cs typeface="Arial MT"/>
              </a:rPr>
              <a:t>	</a:t>
            </a: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i="1" spc="-37" baseline="-9259" dirty="0">
                <a:latin typeface="Arial"/>
                <a:cs typeface="Arial"/>
              </a:rPr>
              <a:t>n</a:t>
            </a:r>
            <a:endParaRPr sz="900" baseline="-9259">
              <a:latin typeface="Arial"/>
              <a:cs typeface="Arial"/>
            </a:endParaRPr>
          </a:p>
          <a:p>
            <a:pPr marL="62865" marR="43180">
              <a:lnSpc>
                <a:spcPct val="102600"/>
              </a:lnSpc>
              <a:spcBef>
                <a:spcPts val="270"/>
              </a:spcBef>
            </a:pP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....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200" i="1" spc="202" baseline="-10416" dirty="0">
                <a:latin typeface="Arial"/>
                <a:cs typeface="Arial"/>
              </a:rPr>
              <a:t> </a:t>
            </a:r>
            <a:r>
              <a:rPr sz="1100" spc="-10" dirty="0">
                <a:latin typeface="Arial MT"/>
                <a:cs typeface="Arial MT"/>
              </a:rPr>
              <a:t>indicates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distributions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hedges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represent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variables</a:t>
            </a:r>
            <a:r>
              <a:rPr sz="1100" spc="-25" dirty="0">
                <a:latin typeface="Arial MT"/>
                <a:cs typeface="Arial MT"/>
              </a:rPr>
              <a:t> and </a:t>
            </a:r>
            <a:r>
              <a:rPr sz="1100" i="1" spc="60" dirty="0">
                <a:latin typeface="Calibri"/>
                <a:cs typeface="Calibri"/>
              </a:rPr>
              <a:t>µ</a:t>
            </a:r>
            <a:r>
              <a:rPr sz="1100" i="1" spc="20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membership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905391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2932" y="2833483"/>
            <a:ext cx="28289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combined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obtained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9503" y="3042175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0577" y="2949510"/>
            <a:ext cx="4502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307" baseline="20833" dirty="0">
                <a:latin typeface="Lucida Sans Unicode"/>
                <a:cs typeface="Lucida Sans Unicode"/>
              </a:rPr>
              <a:t>Σ</a:t>
            </a:r>
            <a:r>
              <a:rPr sz="900" i="1" spc="307" baseline="4629" dirty="0">
                <a:latin typeface="Arial"/>
                <a:cs typeface="Arial"/>
              </a:rPr>
              <a:t>k</a:t>
            </a:r>
            <a:r>
              <a:rPr sz="900" i="1" spc="187" baseline="4629" dirty="0">
                <a:latin typeface="Arial"/>
                <a:cs typeface="Arial"/>
              </a:rPr>
              <a:t> </a:t>
            </a:r>
            <a:r>
              <a:rPr sz="1200" i="1" baseline="-20833" dirty="0">
                <a:latin typeface="Arial"/>
                <a:cs typeface="Arial"/>
              </a:rPr>
              <a:t>w</a:t>
            </a:r>
            <a:r>
              <a:rPr sz="600" i="1" dirty="0">
                <a:latin typeface="Arial"/>
                <a:cs typeface="Arial"/>
              </a:rPr>
              <a:t>i</a:t>
            </a:r>
            <a:r>
              <a:rPr sz="600" i="1" spc="-50" dirty="0">
                <a:latin typeface="Arial"/>
                <a:cs typeface="Arial"/>
              </a:rPr>
              <a:t> </a:t>
            </a:r>
            <a:r>
              <a:rPr sz="1200" i="1" spc="-37" baseline="-20833" dirty="0">
                <a:latin typeface="Arial"/>
                <a:cs typeface="Arial"/>
              </a:rPr>
              <a:t>y</a:t>
            </a:r>
            <a:r>
              <a:rPr sz="600" i="1" spc="-25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8677" y="3139097"/>
            <a:ext cx="386715" cy="0"/>
          </a:xfrm>
          <a:custGeom>
            <a:avLst/>
            <a:gdLst/>
            <a:ahLst/>
            <a:cxnLst/>
            <a:rect l="l" t="t" r="r" b="b"/>
            <a:pathLst>
              <a:path w="386715">
                <a:moveTo>
                  <a:pt x="0" y="0"/>
                </a:moveTo>
                <a:lnTo>
                  <a:pt x="386473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44715" y="3189914"/>
            <a:ext cx="425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i="1" spc="-50" dirty="0">
                <a:latin typeface="Arial"/>
                <a:cs typeface="Arial"/>
              </a:rPr>
              <a:t>i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532" y="3022484"/>
            <a:ext cx="34766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409" dirty="0">
                <a:latin typeface="Lucida Sans Unicode"/>
                <a:cs typeface="Lucida Sans Unicode"/>
              </a:rPr>
              <a:t> </a:t>
            </a:r>
            <a:r>
              <a:rPr sz="800" spc="204" dirty="0">
                <a:latin typeface="Lucida Sans Unicode"/>
                <a:cs typeface="Lucida Sans Unicode"/>
              </a:rPr>
              <a:t>Σ</a:t>
            </a:r>
            <a:r>
              <a:rPr sz="900" i="1" spc="307" baseline="-18518" dirty="0">
                <a:latin typeface="Arial"/>
                <a:cs typeface="Arial"/>
              </a:rPr>
              <a:t>k</a:t>
            </a:r>
            <a:r>
              <a:rPr sz="900" i="1" spc="97" baseline="-18518" dirty="0">
                <a:latin typeface="Arial"/>
                <a:cs typeface="Arial"/>
              </a:rPr>
              <a:t> </a:t>
            </a:r>
            <a:r>
              <a:rPr sz="1200" i="1" baseline="-41666" dirty="0">
                <a:latin typeface="Arial"/>
                <a:cs typeface="Arial"/>
              </a:rPr>
              <a:t>w</a:t>
            </a:r>
            <a:r>
              <a:rPr sz="900" i="1" baseline="-32407" dirty="0">
                <a:latin typeface="Arial"/>
                <a:cs typeface="Arial"/>
              </a:rPr>
              <a:t>i</a:t>
            </a:r>
            <a:r>
              <a:rPr sz="900" i="1" spc="382" baseline="-32407" dirty="0">
                <a:latin typeface="Arial"/>
                <a:cs typeface="Arial"/>
              </a:rPr>
              <a:t> 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denotes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total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Illustration: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828216"/>
            <a:ext cx="4107815" cy="1800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MT"/>
                <a:cs typeface="Arial MT"/>
              </a:rPr>
              <a:t>Consider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Arial MT"/>
                <a:cs typeface="Arial MT"/>
              </a:rPr>
              <a:t>.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 linguistic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states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42" baseline="-13888" dirty="0">
                <a:latin typeface="Arial MT"/>
                <a:cs typeface="Arial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L(low),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M(Medium),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H(High)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04" baseline="-13888" dirty="0">
                <a:latin typeface="Arial MT"/>
                <a:cs typeface="Arial MT"/>
              </a:rPr>
              <a:t> </a:t>
            </a:r>
            <a:r>
              <a:rPr sz="1100" spc="-50" dirty="0">
                <a:latin typeface="Lucida Sans Unicode"/>
                <a:cs typeface="Lucida Sans Unicode"/>
              </a:rPr>
              <a:t>: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NR(Near),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(Far),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VF(Very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Far)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1170"/>
              </a:spcBef>
            </a:pPr>
            <a:r>
              <a:rPr sz="1100" b="1" spc="-10" dirty="0">
                <a:latin typeface="Arial"/>
                <a:cs typeface="Arial"/>
              </a:rPr>
              <a:t>Note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8100" marR="313690">
              <a:lnSpc>
                <a:spcPct val="102600"/>
              </a:lnSpc>
              <a:spcBef>
                <a:spcPts val="1135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such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decided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maximum</a:t>
            </a:r>
            <a:r>
              <a:rPr sz="1100" spc="-25" dirty="0">
                <a:latin typeface="Arial MT"/>
                <a:cs typeface="Arial MT"/>
              </a:rPr>
              <a:t> of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feasible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Illustration: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644" y="889303"/>
            <a:ext cx="4178935" cy="1486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i-</a:t>
            </a:r>
            <a:r>
              <a:rPr sz="1100" dirty="0">
                <a:latin typeface="Arial MT"/>
                <a:cs typeface="Arial MT"/>
              </a:rPr>
              <a:t>th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  <a:p>
            <a:pPr marL="88900">
              <a:lnSpc>
                <a:spcPts val="985"/>
              </a:lnSpc>
              <a:spcBef>
                <a:spcPts val="1170"/>
              </a:spcBef>
            </a:pPr>
            <a:r>
              <a:rPr sz="1100" i="1" spc="50" dirty="0">
                <a:latin typeface="Arial"/>
                <a:cs typeface="Arial"/>
              </a:rPr>
              <a:t>y</a:t>
            </a:r>
            <a:r>
              <a:rPr sz="1200" i="1" spc="75" baseline="27777" dirty="0">
                <a:latin typeface="Arial"/>
                <a:cs typeface="Arial"/>
              </a:rPr>
              <a:t>i</a:t>
            </a:r>
            <a:r>
              <a:rPr sz="1200" i="1" spc="31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160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a</a:t>
            </a:r>
            <a:r>
              <a:rPr sz="1200" i="1" spc="-15" baseline="27777" dirty="0">
                <a:latin typeface="Arial"/>
                <a:cs typeface="Arial"/>
              </a:rPr>
              <a:t>i</a:t>
            </a:r>
            <a:r>
              <a:rPr sz="1200" i="1" spc="-157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20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157" baseline="2777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20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;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where, j,k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=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1,2,3.</a:t>
            </a:r>
            <a:endParaRPr sz="1100">
              <a:latin typeface="Arial MT"/>
              <a:cs typeface="Arial MT"/>
            </a:endParaRPr>
          </a:p>
          <a:p>
            <a:pPr marL="1084580">
              <a:lnSpc>
                <a:spcPts val="625"/>
              </a:lnSpc>
              <a:tabLst>
                <a:tab pos="1470025" algn="l"/>
              </a:tabLst>
            </a:pP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800">
              <a:latin typeface="Arial"/>
              <a:cs typeface="Arial"/>
            </a:endParaRPr>
          </a:p>
          <a:p>
            <a:pPr marL="88265">
              <a:lnSpc>
                <a:spcPts val="980"/>
              </a:lnSpc>
            </a:pPr>
            <a:r>
              <a:rPr sz="1100" b="1" spc="-10" dirty="0">
                <a:latin typeface="Arial"/>
                <a:cs typeface="Arial"/>
              </a:rPr>
              <a:t>Suppose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69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69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69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 marL="875665">
              <a:lnSpc>
                <a:spcPts val="620"/>
              </a:lnSpc>
              <a:tabLst>
                <a:tab pos="1353820" algn="l"/>
                <a:tab pos="1831975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88265">
              <a:lnSpc>
                <a:spcPts val="980"/>
              </a:lnSpc>
              <a:spcBef>
                <a:spcPts val="890"/>
              </a:spcBef>
            </a:pP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47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5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200" i="1" baseline="27777" dirty="0">
                <a:latin typeface="Arial"/>
                <a:cs typeface="Arial"/>
              </a:rPr>
              <a:t>i</a:t>
            </a:r>
            <a:r>
              <a:rPr sz="1200" i="1" spc="555" baseline="27777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if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9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NR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FR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VF</a:t>
            </a:r>
            <a:r>
              <a:rPr sz="1100" i="1" spc="-17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respectively.</a:t>
            </a:r>
            <a:endParaRPr sz="1100">
              <a:latin typeface="Arial MT"/>
              <a:cs typeface="Arial MT"/>
            </a:endParaRPr>
          </a:p>
          <a:p>
            <a:pPr marL="165735">
              <a:lnSpc>
                <a:spcPts val="620"/>
              </a:lnSpc>
              <a:tabLst>
                <a:tab pos="643890" algn="l"/>
                <a:tab pos="1122680" algn="l"/>
              </a:tabLst>
            </a:pPr>
            <a:r>
              <a:rPr sz="800" spc="-50" dirty="0">
                <a:latin typeface="Arial MT"/>
                <a:cs typeface="Arial MT"/>
              </a:rPr>
              <a:t>1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2</a:t>
            </a:r>
            <a:r>
              <a:rPr sz="800" dirty="0">
                <a:latin typeface="Arial MT"/>
                <a:cs typeface="Arial MT"/>
              </a:rPr>
              <a:t>	</a:t>
            </a:r>
            <a:r>
              <a:rPr sz="800" spc="-50" dirty="0"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  <a:p>
            <a:pPr marL="88265">
              <a:lnSpc>
                <a:spcPct val="100000"/>
              </a:lnSpc>
              <a:spcBef>
                <a:spcPts val="885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2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29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Systems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Logic</a:t>
            </a:r>
            <a:r>
              <a:rPr spc="85" dirty="0"/>
              <a:t> </a:t>
            </a:r>
            <a:r>
              <a:rPr spc="-10" dirty="0"/>
              <a:t>Controller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629145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57236"/>
            <a:ext cx="4079240" cy="2496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Concept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theory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many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applications,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such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reasoning,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clustering,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programming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  <a:p>
            <a:pPr marL="12700" marR="172085">
              <a:lnSpc>
                <a:spcPct val="102699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applications,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reasoning,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also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”fuzzy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(FLC)”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important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application.</a:t>
            </a:r>
            <a:endParaRPr sz="1100">
              <a:latin typeface="Arial MT"/>
              <a:cs typeface="Arial MT"/>
            </a:endParaRPr>
          </a:p>
          <a:p>
            <a:pPr marL="12700" marR="143510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logic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special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expert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systems.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employs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knowledge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base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expressed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terms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fuzzy inference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inference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engine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solve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problem.</a:t>
            </a:r>
            <a:endParaRPr sz="1100">
              <a:latin typeface="Arial MT"/>
              <a:cs typeface="Arial MT"/>
            </a:endParaRPr>
          </a:p>
          <a:p>
            <a:pPr marL="12700" marR="349885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exact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mathematical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formulation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 </a:t>
            </a:r>
            <a:r>
              <a:rPr sz="1100" dirty="0">
                <a:latin typeface="Arial MT"/>
                <a:cs typeface="Arial MT"/>
              </a:rPr>
              <a:t>problem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possible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very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difficult.</a:t>
            </a:r>
            <a:endParaRPr sz="1100">
              <a:latin typeface="Arial MT"/>
              <a:cs typeface="Arial MT"/>
            </a:endParaRPr>
          </a:p>
          <a:p>
            <a:pPr marL="12700" marR="46355">
              <a:lnSpc>
                <a:spcPct val="102600"/>
              </a:lnSpc>
              <a:spcBef>
                <a:spcPts val="1150"/>
              </a:spcBef>
            </a:pPr>
            <a:r>
              <a:rPr sz="1100" dirty="0">
                <a:latin typeface="Arial MT"/>
                <a:cs typeface="Arial MT"/>
              </a:rPr>
              <a:t>These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difficulties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due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non-</a:t>
            </a:r>
            <a:r>
              <a:rPr sz="1100" spc="-10" dirty="0">
                <a:latin typeface="Arial MT"/>
                <a:cs typeface="Arial MT"/>
              </a:rPr>
              <a:t>linearities,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time-</a:t>
            </a:r>
            <a:r>
              <a:rPr sz="1100" dirty="0">
                <a:latin typeface="Arial MT"/>
                <a:cs typeface="Arial MT"/>
              </a:rPr>
              <a:t>varying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nature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of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process,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large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unpredictable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environment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disturbances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etc.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119251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609356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271547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761653"/>
            <a:ext cx="76809" cy="7680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Illustration: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800263"/>
            <a:ext cx="33248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Given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distribution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6841" y="1229901"/>
            <a:ext cx="1457960" cy="930910"/>
            <a:chOff x="696841" y="1229901"/>
            <a:chExt cx="1457960" cy="930910"/>
          </a:xfrm>
        </p:grpSpPr>
        <p:sp>
          <p:nvSpPr>
            <p:cNvPr id="5" name="object 5"/>
            <p:cNvSpPr/>
            <p:nvPr/>
          </p:nvSpPr>
          <p:spPr>
            <a:xfrm>
              <a:off x="703699" y="1229901"/>
              <a:ext cx="1443990" cy="923925"/>
            </a:xfrm>
            <a:custGeom>
              <a:avLst/>
              <a:gdLst/>
              <a:ahLst/>
              <a:cxnLst/>
              <a:rect l="l" t="t" r="r" b="b"/>
              <a:pathLst>
                <a:path w="1443989" h="923925">
                  <a:moveTo>
                    <a:pt x="0" y="921102"/>
                  </a:moveTo>
                  <a:lnTo>
                    <a:pt x="1443730" y="923467"/>
                  </a:lnTo>
                </a:path>
                <a:path w="1443989" h="923925">
                  <a:moveTo>
                    <a:pt x="0" y="921102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3699" y="1409628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0" y="0"/>
                  </a:moveTo>
                  <a:lnTo>
                    <a:pt x="358272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1971" y="1409628"/>
              <a:ext cx="448945" cy="742950"/>
            </a:xfrm>
            <a:custGeom>
              <a:avLst/>
              <a:gdLst/>
              <a:ahLst/>
              <a:cxnLst/>
              <a:rect l="l" t="t" r="r" b="b"/>
              <a:pathLst>
                <a:path w="448944" h="742950">
                  <a:moveTo>
                    <a:pt x="0" y="0"/>
                  </a:moveTo>
                  <a:lnTo>
                    <a:pt x="448529" y="742951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5084" y="1409628"/>
              <a:ext cx="405765" cy="742950"/>
            </a:xfrm>
            <a:custGeom>
              <a:avLst/>
              <a:gdLst/>
              <a:ahLst/>
              <a:cxnLst/>
              <a:rect l="l" t="t" r="r" b="b"/>
              <a:pathLst>
                <a:path w="405764" h="742950">
                  <a:moveTo>
                    <a:pt x="0" y="742951"/>
                  </a:moveTo>
                  <a:lnTo>
                    <a:pt x="405174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6711" y="1409628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6326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9065" y="1414752"/>
              <a:ext cx="451484" cy="737235"/>
            </a:xfrm>
            <a:custGeom>
              <a:avLst/>
              <a:gdLst/>
              <a:ahLst/>
              <a:cxnLst/>
              <a:rect l="l" t="t" r="r" b="b"/>
              <a:pathLst>
                <a:path w="451484" h="737235">
                  <a:moveTo>
                    <a:pt x="0" y="737039"/>
                  </a:moveTo>
                  <a:lnTo>
                    <a:pt x="451288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7989" y="1409628"/>
              <a:ext cx="382905" cy="739775"/>
            </a:xfrm>
            <a:custGeom>
              <a:avLst/>
              <a:gdLst/>
              <a:ahLst/>
              <a:cxnLst/>
              <a:rect l="l" t="t" r="r" b="b"/>
              <a:pathLst>
                <a:path w="382905" h="739775">
                  <a:moveTo>
                    <a:pt x="0" y="0"/>
                  </a:moveTo>
                  <a:lnTo>
                    <a:pt x="382708" y="739404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26711" y="1415934"/>
              <a:ext cx="0" cy="737235"/>
            </a:xfrm>
            <a:custGeom>
              <a:avLst/>
              <a:gdLst/>
              <a:ahLst/>
              <a:cxnLst/>
              <a:rect l="l" t="t" r="r" b="b"/>
              <a:pathLst>
                <a:path h="737235">
                  <a:moveTo>
                    <a:pt x="0" y="0"/>
                  </a:moveTo>
                  <a:lnTo>
                    <a:pt x="0" y="737039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1971" y="1409628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4">
                  <a:moveTo>
                    <a:pt x="0" y="0"/>
                  </a:moveTo>
                  <a:lnTo>
                    <a:pt x="0" y="747287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989" y="1409628"/>
              <a:ext cx="0" cy="738505"/>
            </a:xfrm>
            <a:custGeom>
              <a:avLst/>
              <a:gdLst/>
              <a:ahLst/>
              <a:cxnLst/>
              <a:rect l="l" t="t" r="r" b="b"/>
              <a:pathLst>
                <a:path h="738505">
                  <a:moveTo>
                    <a:pt x="0" y="0"/>
                  </a:moveTo>
                  <a:lnTo>
                    <a:pt x="0" y="738221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82661" y="2139879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5.0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24975" y="2131199"/>
            <a:ext cx="2108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latin typeface="Arial MT"/>
                <a:cs typeface="Arial MT"/>
              </a:rPr>
              <a:t>15.0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8239" y="2133965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0.0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9082" y="1260938"/>
            <a:ext cx="8382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50" dirty="0">
                <a:latin typeface="Arial"/>
                <a:cs typeface="Arial"/>
              </a:rPr>
              <a:t>L</a:t>
            </a:r>
            <a:endParaRPr sz="7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54418" y="1260938"/>
            <a:ext cx="10541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50" dirty="0">
                <a:latin typeface="Arial"/>
                <a:cs typeface="Arial"/>
              </a:rPr>
              <a:t>M</a:t>
            </a:r>
            <a:endParaRPr sz="7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5587" y="1260938"/>
            <a:ext cx="946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50" dirty="0">
                <a:latin typeface="Arial"/>
                <a:cs typeface="Arial"/>
              </a:rPr>
              <a:t>H</a:t>
            </a:r>
            <a:endParaRPr sz="7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294" y="1329899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1.0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53345" y="1247637"/>
            <a:ext cx="1457960" cy="930910"/>
            <a:chOff x="2653345" y="1247637"/>
            <a:chExt cx="1457960" cy="930910"/>
          </a:xfrm>
        </p:grpSpPr>
        <p:sp>
          <p:nvSpPr>
            <p:cNvPr id="23" name="object 23"/>
            <p:cNvSpPr/>
            <p:nvPr/>
          </p:nvSpPr>
          <p:spPr>
            <a:xfrm>
              <a:off x="2660204" y="1247637"/>
              <a:ext cx="1444625" cy="923925"/>
            </a:xfrm>
            <a:custGeom>
              <a:avLst/>
              <a:gdLst/>
              <a:ahLst/>
              <a:cxnLst/>
              <a:rect l="l" t="t" r="r" b="b"/>
              <a:pathLst>
                <a:path w="1444625" h="923925">
                  <a:moveTo>
                    <a:pt x="0" y="921496"/>
                  </a:moveTo>
                  <a:lnTo>
                    <a:pt x="1444124" y="923861"/>
                  </a:lnTo>
                </a:path>
                <a:path w="1444625" h="923925">
                  <a:moveTo>
                    <a:pt x="0" y="921496"/>
                  </a:move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60204" y="1427758"/>
              <a:ext cx="358775" cy="0"/>
            </a:xfrm>
            <a:custGeom>
              <a:avLst/>
              <a:gdLst/>
              <a:ahLst/>
              <a:cxnLst/>
              <a:rect l="l" t="t" r="r" b="b"/>
              <a:pathLst>
                <a:path w="358775">
                  <a:moveTo>
                    <a:pt x="0" y="0"/>
                  </a:moveTo>
                  <a:lnTo>
                    <a:pt x="358272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18476" y="1427758"/>
              <a:ext cx="448945" cy="742950"/>
            </a:xfrm>
            <a:custGeom>
              <a:avLst/>
              <a:gdLst/>
              <a:ahLst/>
              <a:cxnLst/>
              <a:rect l="l" t="t" r="r" b="b"/>
              <a:pathLst>
                <a:path w="448945" h="742950">
                  <a:moveTo>
                    <a:pt x="0" y="0"/>
                  </a:moveTo>
                  <a:lnTo>
                    <a:pt x="448924" y="742557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1589" y="1427758"/>
              <a:ext cx="405765" cy="742950"/>
            </a:xfrm>
            <a:custGeom>
              <a:avLst/>
              <a:gdLst/>
              <a:ahLst/>
              <a:cxnLst/>
              <a:rect l="l" t="t" r="r" b="b"/>
              <a:pathLst>
                <a:path w="405764" h="742950">
                  <a:moveTo>
                    <a:pt x="0" y="742951"/>
                  </a:moveTo>
                  <a:lnTo>
                    <a:pt x="405568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83216" y="1427758"/>
              <a:ext cx="167005" cy="0"/>
            </a:xfrm>
            <a:custGeom>
              <a:avLst/>
              <a:gdLst/>
              <a:ahLst/>
              <a:cxnLst/>
              <a:rect l="l" t="t" r="r" b="b"/>
              <a:pathLst>
                <a:path w="167004">
                  <a:moveTo>
                    <a:pt x="0" y="0"/>
                  </a:moveTo>
                  <a:lnTo>
                    <a:pt x="16672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25570" y="1432488"/>
              <a:ext cx="451484" cy="737870"/>
            </a:xfrm>
            <a:custGeom>
              <a:avLst/>
              <a:gdLst/>
              <a:ahLst/>
              <a:cxnLst/>
              <a:rect l="l" t="t" r="r" b="b"/>
              <a:pathLst>
                <a:path w="451485" h="737869">
                  <a:moveTo>
                    <a:pt x="0" y="737433"/>
                  </a:moveTo>
                  <a:lnTo>
                    <a:pt x="451288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4494" y="1427758"/>
              <a:ext cx="382905" cy="739140"/>
            </a:xfrm>
            <a:custGeom>
              <a:avLst/>
              <a:gdLst/>
              <a:ahLst/>
              <a:cxnLst/>
              <a:rect l="l" t="t" r="r" b="b"/>
              <a:pathLst>
                <a:path w="382904" h="739139">
                  <a:moveTo>
                    <a:pt x="0" y="0"/>
                  </a:moveTo>
                  <a:lnTo>
                    <a:pt x="382708" y="73901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83610" y="1434064"/>
              <a:ext cx="0" cy="737235"/>
            </a:xfrm>
            <a:custGeom>
              <a:avLst/>
              <a:gdLst/>
              <a:ahLst/>
              <a:cxnLst/>
              <a:rect l="l" t="t" r="r" b="b"/>
              <a:pathLst>
                <a:path h="737235">
                  <a:moveTo>
                    <a:pt x="0" y="0"/>
                  </a:moveTo>
                  <a:lnTo>
                    <a:pt x="0" y="737039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18476" y="1427758"/>
              <a:ext cx="0" cy="747395"/>
            </a:xfrm>
            <a:custGeom>
              <a:avLst/>
              <a:gdLst/>
              <a:ahLst/>
              <a:cxnLst/>
              <a:rect l="l" t="t" r="r" b="b"/>
              <a:pathLst>
                <a:path h="747394">
                  <a:moveTo>
                    <a:pt x="0" y="0"/>
                  </a:moveTo>
                  <a:lnTo>
                    <a:pt x="0" y="746892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74494" y="1427758"/>
              <a:ext cx="0" cy="737870"/>
            </a:xfrm>
            <a:custGeom>
              <a:avLst/>
              <a:gdLst/>
              <a:ahLst/>
              <a:cxnLst/>
              <a:rect l="l" t="t" r="r" b="b"/>
              <a:pathLst>
                <a:path h="737869">
                  <a:moveTo>
                    <a:pt x="0" y="0"/>
                  </a:moveTo>
                  <a:lnTo>
                    <a:pt x="0" y="737827"/>
                  </a:lnTo>
                </a:path>
              </a:pathLst>
            </a:custGeom>
            <a:ln w="13716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39560" y="2158009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73546" y="2148948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2.0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07912" y="2148948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3.0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94756" y="2151714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0.0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26207" y="1278687"/>
            <a:ext cx="1625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NR</a:t>
            </a:r>
            <a:endParaRPr sz="7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87376" y="1278687"/>
            <a:ext cx="15303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FR</a:t>
            </a:r>
            <a:endParaRPr sz="7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3570" y="1278687"/>
            <a:ext cx="14795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VF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05288" y="1348030"/>
            <a:ext cx="15811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25" dirty="0">
                <a:latin typeface="Arial MT"/>
                <a:cs typeface="Arial MT"/>
              </a:rPr>
              <a:t>1.0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9796" y="1304013"/>
            <a:ext cx="47625" cy="78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" spc="-50" dirty="0">
                <a:latin typeface="Times New Roman"/>
                <a:cs typeface="Times New Roman"/>
              </a:rPr>
              <a:t>1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3350" y="1193086"/>
            <a:ext cx="167640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85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I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327751" y="2131199"/>
            <a:ext cx="299085" cy="32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750" spc="-20" dirty="0">
                <a:latin typeface="Arial MT"/>
                <a:cs typeface="Arial MT"/>
              </a:rPr>
              <a:t>10.0</a:t>
            </a:r>
            <a:endParaRPr sz="75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585"/>
              </a:spcBef>
            </a:pPr>
            <a:r>
              <a:rPr sz="750" b="1" spc="-25" dirty="0">
                <a:latin typeface="Arial"/>
                <a:cs typeface="Arial"/>
              </a:rPr>
              <a:t>I</a:t>
            </a:r>
            <a:r>
              <a:rPr sz="675" b="1" spc="-37" baseline="-12345" dirty="0">
                <a:latin typeface="Arial"/>
                <a:cs typeface="Arial"/>
              </a:rPr>
              <a:t>1</a:t>
            </a:r>
            <a:endParaRPr sz="675" baseline="-12345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72223" y="1260344"/>
            <a:ext cx="46355" cy="749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" spc="-50" dirty="0">
                <a:latin typeface="Times New Roman"/>
                <a:cs typeface="Times New Roman"/>
              </a:rPr>
              <a:t>2</a:t>
            </a:r>
            <a:endParaRPr sz="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469572" y="1157463"/>
            <a:ext cx="15240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latin typeface="Symbol"/>
                <a:cs typeface="Symbol"/>
              </a:rPr>
              <a:t></a:t>
            </a:r>
            <a:r>
              <a:rPr sz="675" i="1" spc="-37" baseline="-24691" dirty="0">
                <a:latin typeface="Times New Roman"/>
                <a:cs typeface="Times New Roman"/>
              </a:rPr>
              <a:t>I</a:t>
            </a:r>
            <a:endParaRPr sz="675" baseline="-24691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494341" y="2363286"/>
            <a:ext cx="186690" cy="73660"/>
            <a:chOff x="1494341" y="2363286"/>
            <a:chExt cx="186690" cy="73660"/>
          </a:xfrm>
        </p:grpSpPr>
        <p:sp>
          <p:nvSpPr>
            <p:cNvPr id="47" name="object 47"/>
            <p:cNvSpPr/>
            <p:nvPr/>
          </p:nvSpPr>
          <p:spPr>
            <a:xfrm>
              <a:off x="1494341" y="2399704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79727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44508" y="2370144"/>
              <a:ext cx="29845" cy="59690"/>
            </a:xfrm>
            <a:custGeom>
              <a:avLst/>
              <a:gdLst/>
              <a:ahLst/>
              <a:cxnLst/>
              <a:rect l="l" t="t" r="r" b="b"/>
              <a:pathLst>
                <a:path w="29844" h="59689">
                  <a:moveTo>
                    <a:pt x="0" y="59514"/>
                  </a:moveTo>
                  <a:lnTo>
                    <a:pt x="29560" y="2956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127783" y="2320001"/>
            <a:ext cx="1371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" b="1" spc="-25" dirty="0">
                <a:latin typeface="Arial"/>
                <a:cs typeface="Arial"/>
              </a:rPr>
              <a:t>I</a:t>
            </a:r>
            <a:r>
              <a:rPr sz="675" b="1" spc="-37" baseline="-12345" dirty="0">
                <a:latin typeface="Arial"/>
                <a:cs typeface="Arial"/>
              </a:rPr>
              <a:t>2</a:t>
            </a:r>
            <a:endParaRPr sz="675" baseline="-12345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93979" y="2363286"/>
            <a:ext cx="187325" cy="73660"/>
            <a:chOff x="3293979" y="2363286"/>
            <a:chExt cx="187325" cy="73660"/>
          </a:xfrm>
        </p:grpSpPr>
        <p:sp>
          <p:nvSpPr>
            <p:cNvPr id="51" name="object 51"/>
            <p:cNvSpPr/>
            <p:nvPr/>
          </p:nvSpPr>
          <p:spPr>
            <a:xfrm>
              <a:off x="3293979" y="2399704"/>
              <a:ext cx="180340" cy="0"/>
            </a:xfrm>
            <a:custGeom>
              <a:avLst/>
              <a:gdLst/>
              <a:ahLst/>
              <a:cxnLst/>
              <a:rect l="l" t="t" r="r" b="b"/>
              <a:pathLst>
                <a:path w="180339">
                  <a:moveTo>
                    <a:pt x="0" y="0"/>
                  </a:moveTo>
                  <a:lnTo>
                    <a:pt x="180121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44540" y="2370144"/>
              <a:ext cx="29845" cy="59690"/>
            </a:xfrm>
            <a:custGeom>
              <a:avLst/>
              <a:gdLst/>
              <a:ahLst/>
              <a:cxnLst/>
              <a:rect l="l" t="t" r="r" b="b"/>
              <a:pathLst>
                <a:path w="29845" h="59689">
                  <a:moveTo>
                    <a:pt x="0" y="59514"/>
                  </a:moveTo>
                  <a:lnTo>
                    <a:pt x="29560" y="29560"/>
                  </a:lnTo>
                  <a:lnTo>
                    <a:pt x="0" y="0"/>
                  </a:lnTo>
                </a:path>
              </a:pathLst>
            </a:custGeom>
            <a:ln w="137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30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623251"/>
            <a:ext cx="4268470" cy="2300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8120" indent="-160020">
              <a:lnSpc>
                <a:spcPct val="100000"/>
              </a:lnSpc>
              <a:spcBef>
                <a:spcPts val="90"/>
              </a:spcBef>
              <a:buAutoNum type="alphaLcParenR"/>
              <a:tabLst>
                <a:tab pos="198120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65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called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M.</a:t>
            </a:r>
            <a:r>
              <a:rPr sz="1100" spc="-20" dirty="0">
                <a:latin typeface="Arial MT"/>
                <a:cs typeface="Arial MT"/>
              </a:rPr>
              <a:t> Similarly,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input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57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declared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either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or</a:t>
            </a:r>
            <a:r>
              <a:rPr sz="1100" spc="-25" dirty="0">
                <a:latin typeface="Arial MT"/>
                <a:cs typeface="Arial MT"/>
              </a:rPr>
              <a:t> VF.</a:t>
            </a:r>
            <a:endParaRPr sz="1100">
              <a:latin typeface="Arial MT"/>
              <a:cs typeface="Arial MT"/>
            </a:endParaRPr>
          </a:p>
          <a:p>
            <a:pPr marL="198120" indent="-160020">
              <a:lnSpc>
                <a:spcPct val="100000"/>
              </a:lnSpc>
              <a:spcBef>
                <a:spcPts val="885"/>
              </a:spcBef>
              <a:buAutoNum type="alphaLcParenR" startAt="2"/>
              <a:tabLst>
                <a:tab pos="198120" algn="l"/>
              </a:tabLst>
            </a:pPr>
            <a:r>
              <a:rPr sz="1100" dirty="0">
                <a:latin typeface="Arial MT"/>
                <a:cs typeface="Arial MT"/>
              </a:rPr>
              <a:t>Using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principal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similarity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triangle,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have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L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6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M</a:t>
            </a:r>
            <a:r>
              <a:rPr sz="1200" i="1" spc="-12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FR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3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3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VF</a:t>
            </a:r>
            <a:r>
              <a:rPr sz="1200" i="1" spc="-6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(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100" dirty="0">
                <a:latin typeface="Lucida Sans Unicode"/>
                <a:cs typeface="Lucida Sans Unicode"/>
              </a:rPr>
              <a:t>)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  <a:p>
            <a:pPr marL="38100" marR="30480" indent="152400">
              <a:lnSpc>
                <a:spcPct val="102699"/>
              </a:lnSpc>
              <a:spcBef>
                <a:spcPts val="850"/>
              </a:spcBef>
              <a:buAutoNum type="alphaLcParenR" startAt="3"/>
              <a:tabLst>
                <a:tab pos="190500" algn="l"/>
              </a:tabLst>
            </a:pP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set,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fired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9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rules. </a:t>
            </a:r>
            <a:r>
              <a:rPr sz="1100" dirty="0">
                <a:latin typeface="Arial MT"/>
                <a:cs typeface="Arial MT"/>
              </a:rPr>
              <a:t>R1: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FR</a:t>
            </a:r>
            <a:endParaRPr sz="1100">
              <a:latin typeface="Arial MT"/>
              <a:cs typeface="Arial MT"/>
            </a:endParaRPr>
          </a:p>
          <a:p>
            <a:pPr marL="38100" marR="2794635">
              <a:lnSpc>
                <a:spcPct val="102600"/>
              </a:lnSpc>
            </a:pPr>
            <a:r>
              <a:rPr sz="1100" dirty="0">
                <a:latin typeface="Arial MT"/>
                <a:cs typeface="Arial MT"/>
              </a:rPr>
              <a:t>R2: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VF </a:t>
            </a:r>
            <a:r>
              <a:rPr sz="1100" dirty="0">
                <a:latin typeface="Arial MT"/>
                <a:cs typeface="Arial MT"/>
              </a:rPr>
              <a:t>R3: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FR </a:t>
            </a:r>
            <a:r>
              <a:rPr sz="1100" dirty="0">
                <a:latin typeface="Arial MT"/>
                <a:cs typeface="Arial MT"/>
              </a:rPr>
              <a:t>R4:</a:t>
            </a:r>
            <a:r>
              <a:rPr sz="1100" spc="45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2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VF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31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707236"/>
            <a:ext cx="4326890" cy="20847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 indent="160020">
              <a:lnSpc>
                <a:spcPct val="102600"/>
              </a:lnSpc>
              <a:spcBef>
                <a:spcPts val="55"/>
              </a:spcBef>
              <a:buAutoNum type="alphaLcParenR" startAt="4"/>
              <a:tabLst>
                <a:tab pos="198120" algn="l"/>
              </a:tabLst>
            </a:pPr>
            <a:r>
              <a:rPr sz="1100" spc="-25" dirty="0">
                <a:latin typeface="Arial MT"/>
                <a:cs typeface="Arial MT"/>
              </a:rPr>
              <a:t>Now,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weights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R1: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1</a:t>
            </a:r>
            <a:r>
              <a:rPr sz="1200" spc="20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L</a:t>
            </a:r>
            <a:r>
              <a:rPr sz="1200" i="1" spc="112" baseline="-13888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FR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R2: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2</a:t>
            </a:r>
            <a:r>
              <a:rPr sz="1200" spc="20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L</a:t>
            </a:r>
            <a:r>
              <a:rPr sz="1200" i="1" spc="112" baseline="-13888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VF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16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R3: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3</a:t>
            </a:r>
            <a:r>
              <a:rPr sz="1200" spc="20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M</a:t>
            </a:r>
            <a:r>
              <a:rPr sz="1200" i="1" spc="209" baseline="-13888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FR</a:t>
            </a:r>
            <a:r>
              <a:rPr sz="1200" i="1" spc="247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8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16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Arial MT"/>
                <a:cs typeface="Arial MT"/>
              </a:rPr>
              <a:t>R4: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i="1" spc="-25" dirty="0">
                <a:latin typeface="Arial"/>
                <a:cs typeface="Arial"/>
              </a:rPr>
              <a:t>w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4</a:t>
            </a:r>
            <a:r>
              <a:rPr sz="1200" spc="20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0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M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0" dirty="0">
                <a:latin typeface="Verdana"/>
                <a:cs typeface="Verdana"/>
              </a:rPr>
              <a:t> </a:t>
            </a:r>
            <a:r>
              <a:rPr sz="1100" i="1" dirty="0">
                <a:latin typeface="Calibri"/>
                <a:cs typeface="Calibri"/>
              </a:rPr>
              <a:t>µ</a:t>
            </a:r>
            <a:r>
              <a:rPr sz="1200" i="1" baseline="-13888" dirty="0">
                <a:latin typeface="Arial"/>
                <a:cs typeface="Arial"/>
              </a:rPr>
              <a:t>VF</a:t>
            </a:r>
            <a:r>
              <a:rPr sz="1200" i="1" spc="352" baseline="-13888" dirty="0">
                <a:latin typeface="Arial"/>
                <a:cs typeface="Arial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0</a:t>
            </a:r>
            <a:r>
              <a:rPr sz="1100" i="1" spc="-25" dirty="0">
                <a:latin typeface="Calibri"/>
                <a:cs typeface="Calibri"/>
              </a:rPr>
              <a:t>.</a:t>
            </a:r>
            <a:r>
              <a:rPr sz="1100" spc="-25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38100" marR="66040" indent="160020">
              <a:lnSpc>
                <a:spcPct val="102600"/>
              </a:lnSpc>
              <a:buAutoNum type="alphaLcParenR" startAt="5"/>
              <a:tabLst>
                <a:tab pos="198120" algn="l"/>
              </a:tabLst>
            </a:pP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functional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consequent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values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each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calculated </a:t>
            </a:r>
            <a:r>
              <a:rPr sz="1100" dirty="0">
                <a:latin typeface="Arial MT"/>
                <a:cs typeface="Arial MT"/>
              </a:rPr>
              <a:t>as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below.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1</a:t>
            </a:r>
            <a:r>
              <a:rPr sz="1200" spc="14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89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10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2</a:t>
            </a:r>
            <a:r>
              <a:rPr sz="1200" spc="142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89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12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3</a:t>
            </a:r>
            <a:r>
              <a:rPr sz="1200" spc="127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89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16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1100" i="1" spc="-10" dirty="0">
                <a:latin typeface="Arial"/>
                <a:cs typeface="Arial"/>
              </a:rPr>
              <a:t>y</a:t>
            </a:r>
            <a:r>
              <a:rPr sz="1100" i="1" spc="-200" dirty="0">
                <a:latin typeface="Arial"/>
                <a:cs typeface="Arial"/>
              </a:rPr>
              <a:t> </a:t>
            </a:r>
            <a:r>
              <a:rPr sz="1200" baseline="27777" dirty="0">
                <a:latin typeface="Arial MT"/>
                <a:cs typeface="Arial MT"/>
              </a:rPr>
              <a:t>4</a:t>
            </a:r>
            <a:r>
              <a:rPr sz="1200" spc="127" baseline="27777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1</a:t>
            </a:r>
            <a:r>
              <a:rPr sz="1200" spc="89" baseline="-13888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i="1" dirty="0">
                <a:latin typeface="Arial"/>
                <a:cs typeface="Arial"/>
              </a:rPr>
              <a:t>I</a:t>
            </a:r>
            <a:r>
              <a:rPr sz="1200" baseline="-13888" dirty="0">
                <a:latin typeface="Arial MT"/>
                <a:cs typeface="Arial MT"/>
              </a:rPr>
              <a:t>2</a:t>
            </a:r>
            <a:r>
              <a:rPr sz="1200" spc="179" baseline="-13888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6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0</a:t>
            </a:r>
            <a:r>
              <a:rPr sz="1100" spc="-75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+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Arial MT"/>
                <a:cs typeface="Arial MT"/>
              </a:rPr>
              <a:t>3</a:t>
            </a:r>
            <a:r>
              <a:rPr sz="1100" spc="-70" dirty="0">
                <a:latin typeface="Arial MT"/>
                <a:cs typeface="Arial MT"/>
              </a:rPr>
              <a:t> </a:t>
            </a:r>
            <a:r>
              <a:rPr sz="1100" i="1" spc="-60" dirty="0">
                <a:latin typeface="Verdana"/>
                <a:cs typeface="Verdana"/>
              </a:rPr>
              <a:t>×</a:t>
            </a:r>
            <a:r>
              <a:rPr sz="1100" i="1" spc="-145" dirty="0">
                <a:latin typeface="Verdana"/>
                <a:cs typeface="Verdana"/>
              </a:rPr>
              <a:t> 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i="1" dirty="0">
                <a:latin typeface="Calibri"/>
                <a:cs typeface="Calibri"/>
              </a:rPr>
              <a:t>.</a:t>
            </a:r>
            <a:r>
              <a:rPr sz="1100" dirty="0">
                <a:latin typeface="Arial MT"/>
                <a:cs typeface="Arial MT"/>
              </a:rPr>
              <a:t>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=</a:t>
            </a:r>
            <a:r>
              <a:rPr sz="1100" spc="-50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Arial MT"/>
                <a:cs typeface="Arial MT"/>
              </a:rPr>
              <a:t>18</a:t>
            </a:r>
            <a:r>
              <a:rPr sz="1100" i="1" spc="-20" dirty="0">
                <a:latin typeface="Calibri"/>
                <a:cs typeface="Calibri"/>
              </a:rPr>
              <a:t>.</a:t>
            </a:r>
            <a:r>
              <a:rPr sz="1100" spc="-2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32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1311946"/>
            <a:ext cx="392557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f)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Therefore,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output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determined</a:t>
            </a:r>
            <a:r>
              <a:rPr sz="1100" spc="-25" dirty="0">
                <a:latin typeface="Arial MT"/>
                <a:cs typeface="Arial MT"/>
              </a:rPr>
              <a:t> as </a:t>
            </a:r>
            <a:r>
              <a:rPr sz="1100" spc="-10" dirty="0">
                <a:latin typeface="Arial MT"/>
                <a:cs typeface="Arial MT"/>
              </a:rPr>
              <a:t>follows.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1576" y="1772704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5">
                <a:moveTo>
                  <a:pt x="0" y="0"/>
                </a:moveTo>
                <a:lnTo>
                  <a:pt x="121415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2018" y="1749398"/>
            <a:ext cx="8470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900" baseline="23148" dirty="0">
                <a:latin typeface="Arial MT"/>
                <a:cs typeface="Arial MT"/>
              </a:rPr>
              <a:t>1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900" baseline="23148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10" dirty="0">
                <a:latin typeface="Arial"/>
                <a:cs typeface="Arial"/>
              </a:rPr>
              <a:t> </a:t>
            </a:r>
            <a:r>
              <a:rPr sz="900" baseline="23148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14" dirty="0">
                <a:latin typeface="Arial"/>
                <a:cs typeface="Arial"/>
              </a:rPr>
              <a:t> </a:t>
            </a:r>
            <a:r>
              <a:rPr sz="900" spc="-75" baseline="23148" dirty="0">
                <a:latin typeface="Arial MT"/>
                <a:cs typeface="Arial MT"/>
              </a:rPr>
              <a:t>4</a:t>
            </a:r>
            <a:endParaRPr sz="900" baseline="2314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444" y="1591486"/>
            <a:ext cx="21202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baseline="-25252" dirty="0">
                <a:latin typeface="Arial"/>
                <a:cs typeface="Arial"/>
              </a:rPr>
              <a:t>y</a:t>
            </a:r>
            <a:r>
              <a:rPr sz="1650" i="1" spc="202" baseline="-25252" dirty="0">
                <a:latin typeface="Arial"/>
                <a:cs typeface="Arial"/>
              </a:rPr>
              <a:t> </a:t>
            </a:r>
            <a:r>
              <a:rPr sz="1650" baseline="-25252" dirty="0">
                <a:latin typeface="Lucida Sans Unicode"/>
                <a:cs typeface="Lucida Sans Unicode"/>
              </a:rPr>
              <a:t>=</a:t>
            </a:r>
            <a:r>
              <a:rPr sz="1650" spc="172" baseline="-25252" dirty="0">
                <a:latin typeface="Lucida Sans Unicode"/>
                <a:cs typeface="Lucida Sans Unicode"/>
              </a:rPr>
              <a:t> 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1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1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2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2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3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-135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3</a:t>
            </a:r>
            <a:r>
              <a:rPr sz="800" dirty="0">
                <a:latin typeface="Verdana"/>
                <a:cs typeface="Verdana"/>
              </a:rPr>
              <a:t>+</a:t>
            </a:r>
            <a:r>
              <a:rPr sz="800" i="1" dirty="0">
                <a:latin typeface="Arial"/>
                <a:cs typeface="Arial"/>
              </a:rPr>
              <a:t>w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4</a:t>
            </a:r>
            <a:r>
              <a:rPr sz="800" i="1" dirty="0">
                <a:latin typeface="Arial"/>
                <a:cs typeface="Arial"/>
              </a:rPr>
              <a:t>y</a:t>
            </a:r>
            <a:r>
              <a:rPr sz="800" i="1" spc="-140" dirty="0">
                <a:latin typeface="Arial"/>
                <a:cs typeface="Arial"/>
              </a:rPr>
              <a:t> </a:t>
            </a:r>
            <a:r>
              <a:rPr sz="900" baseline="27777" dirty="0">
                <a:latin typeface="Arial MT"/>
                <a:cs typeface="Arial MT"/>
              </a:rPr>
              <a:t>4</a:t>
            </a:r>
            <a:r>
              <a:rPr sz="900" spc="502" baseline="27777" dirty="0">
                <a:latin typeface="Arial MT"/>
                <a:cs typeface="Arial MT"/>
              </a:rPr>
              <a:t> </a:t>
            </a:r>
            <a:r>
              <a:rPr sz="1650" baseline="-25252" dirty="0">
                <a:latin typeface="Lucida Sans Unicode"/>
                <a:cs typeface="Lucida Sans Unicode"/>
              </a:rPr>
              <a:t>=</a:t>
            </a:r>
            <a:r>
              <a:rPr sz="1650" spc="-30" baseline="-25252" dirty="0">
                <a:latin typeface="Lucida Sans Unicode"/>
                <a:cs typeface="Lucida Sans Unicode"/>
              </a:rPr>
              <a:t> </a:t>
            </a:r>
            <a:r>
              <a:rPr sz="1650" spc="-30" baseline="-25252" dirty="0">
                <a:latin typeface="Arial MT"/>
                <a:cs typeface="Arial MT"/>
              </a:rPr>
              <a:t>12</a:t>
            </a:r>
            <a:r>
              <a:rPr sz="1650" i="1" spc="-30" baseline="-25252" dirty="0">
                <a:latin typeface="Calibri"/>
                <a:cs typeface="Calibri"/>
              </a:rPr>
              <a:t>.</a:t>
            </a:r>
            <a:r>
              <a:rPr sz="1650" spc="-30" baseline="-25252" dirty="0">
                <a:latin typeface="Arial MT"/>
                <a:cs typeface="Arial MT"/>
              </a:rPr>
              <a:t>04</a:t>
            </a:r>
            <a:endParaRPr sz="1650" baseline="-25252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33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4214" y="1261070"/>
            <a:ext cx="239966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solidFill>
                  <a:srgbClr val="FFBFBF"/>
                </a:solidFill>
              </a:rPr>
              <a:t>Happy</a:t>
            </a:r>
            <a:r>
              <a:rPr sz="2450" spc="-25" dirty="0">
                <a:solidFill>
                  <a:srgbClr val="FFBFBF"/>
                </a:solidFill>
              </a:rPr>
              <a:t> </a:t>
            </a:r>
            <a:r>
              <a:rPr sz="2450" spc="-10" dirty="0">
                <a:solidFill>
                  <a:srgbClr val="FFBFBF"/>
                </a:solidFill>
              </a:rPr>
              <a:t>Learning</a:t>
            </a:r>
            <a:endParaRPr sz="245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34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Systems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Logic</a:t>
            </a:r>
            <a:r>
              <a:rPr spc="8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376960"/>
            <a:ext cx="4326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scheme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figure.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843" y="922068"/>
            <a:ext cx="3063240" cy="2162175"/>
          </a:xfrm>
          <a:custGeom>
            <a:avLst/>
            <a:gdLst/>
            <a:ahLst/>
            <a:cxnLst/>
            <a:rect l="l" t="t" r="r" b="b"/>
            <a:pathLst>
              <a:path w="3063240" h="2162175">
                <a:moveTo>
                  <a:pt x="0" y="2161798"/>
                </a:moveTo>
                <a:lnTo>
                  <a:pt x="3062771" y="2161798"/>
                </a:lnTo>
                <a:lnTo>
                  <a:pt x="3062771" y="0"/>
                </a:lnTo>
                <a:lnTo>
                  <a:pt x="0" y="0"/>
                </a:lnTo>
                <a:lnTo>
                  <a:pt x="0" y="2161798"/>
                </a:lnTo>
                <a:close/>
              </a:path>
            </a:pathLst>
          </a:custGeom>
          <a:ln w="9913">
            <a:solidFill>
              <a:srgbClr val="FF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6315" y="1755233"/>
            <a:ext cx="563245" cy="248285"/>
          </a:xfrm>
          <a:prstGeom prst="rect">
            <a:avLst/>
          </a:prstGeom>
          <a:ln w="9913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184785" marR="67945" indent="-109220">
              <a:lnSpc>
                <a:spcPct val="100000"/>
              </a:lnSpc>
              <a:spcBef>
                <a:spcPts val="60"/>
              </a:spcBef>
            </a:pPr>
            <a:r>
              <a:rPr sz="700" dirty="0">
                <a:latin typeface="Arial MT"/>
                <a:cs typeface="Arial MT"/>
              </a:rPr>
              <a:t>Fuzzy </a:t>
            </a:r>
            <a:r>
              <a:rPr sz="700" spc="-20" dirty="0">
                <a:latin typeface="Arial MT"/>
                <a:cs typeface="Arial MT"/>
              </a:rPr>
              <a:t>rule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20" dirty="0">
                <a:latin typeface="Arial MT"/>
                <a:cs typeface="Arial MT"/>
              </a:rPr>
              <a:t>base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19779" y="1755233"/>
            <a:ext cx="720725" cy="248285"/>
          </a:xfrm>
          <a:custGeom>
            <a:avLst/>
            <a:gdLst/>
            <a:ahLst/>
            <a:cxnLst/>
            <a:rect l="l" t="t" r="r" b="b"/>
            <a:pathLst>
              <a:path w="720725" h="248285">
                <a:moveTo>
                  <a:pt x="0" y="247734"/>
                </a:moveTo>
                <a:lnTo>
                  <a:pt x="720375" y="247734"/>
                </a:lnTo>
                <a:lnTo>
                  <a:pt x="720375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3067" y="1750589"/>
            <a:ext cx="6534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marR="5080" indent="-18097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Fuzzy </a:t>
            </a:r>
            <a:r>
              <a:rPr sz="700" spc="-10" dirty="0">
                <a:latin typeface="Arial MT"/>
                <a:cs typeface="Arial MT"/>
              </a:rPr>
              <a:t>inference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engine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24545" y="1102330"/>
            <a:ext cx="687070" cy="247650"/>
          </a:xfrm>
          <a:custGeom>
            <a:avLst/>
            <a:gdLst/>
            <a:ahLst/>
            <a:cxnLst/>
            <a:rect l="l" t="t" r="r" b="b"/>
            <a:pathLst>
              <a:path w="687069" h="247650">
                <a:moveTo>
                  <a:pt x="0" y="247398"/>
                </a:moveTo>
                <a:lnTo>
                  <a:pt x="686807" y="247398"/>
                </a:lnTo>
                <a:lnTo>
                  <a:pt x="686807" y="0"/>
                </a:lnTo>
                <a:lnTo>
                  <a:pt x="0" y="0"/>
                </a:lnTo>
                <a:lnTo>
                  <a:pt x="0" y="247398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65890" y="1097685"/>
            <a:ext cx="603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 marR="5080" indent="-14351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MT"/>
                <a:cs typeface="Arial MT"/>
              </a:rPr>
              <a:t>Defuzzification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module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69526" y="2419550"/>
            <a:ext cx="563245" cy="248285"/>
          </a:xfrm>
          <a:custGeom>
            <a:avLst/>
            <a:gdLst/>
            <a:ahLst/>
            <a:cxnLst/>
            <a:rect l="l" t="t" r="r" b="b"/>
            <a:pathLst>
              <a:path w="563244" h="248285">
                <a:moveTo>
                  <a:pt x="0" y="247734"/>
                </a:moveTo>
                <a:lnTo>
                  <a:pt x="562940" y="247734"/>
                </a:lnTo>
                <a:lnTo>
                  <a:pt x="562940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91066" y="2414906"/>
            <a:ext cx="520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latin typeface="Arial MT"/>
                <a:cs typeface="Arial MT"/>
              </a:rPr>
              <a:t>Fuzzification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module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39348" y="1755233"/>
            <a:ext cx="833755" cy="248285"/>
          </a:xfrm>
          <a:custGeom>
            <a:avLst/>
            <a:gdLst/>
            <a:ahLst/>
            <a:cxnLst/>
            <a:rect l="l" t="t" r="r" b="b"/>
            <a:pathLst>
              <a:path w="833754" h="248285">
                <a:moveTo>
                  <a:pt x="0" y="247734"/>
                </a:moveTo>
                <a:lnTo>
                  <a:pt x="833165" y="247734"/>
                </a:lnTo>
                <a:lnTo>
                  <a:pt x="833165" y="0"/>
                </a:lnTo>
                <a:lnTo>
                  <a:pt x="0" y="0"/>
                </a:lnTo>
                <a:lnTo>
                  <a:pt x="0" y="247734"/>
                </a:lnTo>
                <a:close/>
              </a:path>
            </a:pathLst>
          </a:custGeom>
          <a:ln w="99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70992" y="1750589"/>
            <a:ext cx="5702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080" indent="-79375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latin typeface="Arial MT"/>
                <a:cs typeface="Arial MT"/>
              </a:rPr>
              <a:t>Process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dirty="0">
                <a:latin typeface="Arial MT"/>
                <a:cs typeface="Arial MT"/>
              </a:rPr>
              <a:t>to</a:t>
            </a:r>
            <a:r>
              <a:rPr sz="700" spc="-5" dirty="0">
                <a:latin typeface="Arial MT"/>
                <a:cs typeface="Arial MT"/>
              </a:rPr>
              <a:t> </a:t>
            </a:r>
            <a:r>
              <a:rPr sz="700" spc="-25" dirty="0">
                <a:latin typeface="Arial MT"/>
                <a:cs typeface="Arial MT"/>
              </a:rPr>
              <a:t>be</a:t>
            </a:r>
            <a:r>
              <a:rPr sz="700" spc="500" dirty="0">
                <a:latin typeface="Arial MT"/>
                <a:cs typeface="Arial MT"/>
              </a:rPr>
              <a:t> </a:t>
            </a:r>
            <a:r>
              <a:rPr sz="700" spc="-10" dirty="0">
                <a:latin typeface="Arial MT"/>
                <a:cs typeface="Arial MT"/>
              </a:rPr>
              <a:t>controlled</a:t>
            </a:r>
            <a:endParaRPr sz="7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59255" y="1208070"/>
            <a:ext cx="3396615" cy="1353820"/>
            <a:chOff x="859255" y="1208070"/>
            <a:chExt cx="3396615" cy="1353820"/>
          </a:xfrm>
        </p:grpSpPr>
        <p:sp>
          <p:nvSpPr>
            <p:cNvPr id="15" name="object 15"/>
            <p:cNvSpPr/>
            <p:nvPr/>
          </p:nvSpPr>
          <p:spPr>
            <a:xfrm>
              <a:off x="859255" y="1822705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178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6070" y="1804914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0" y="0"/>
                  </a:moveTo>
                  <a:lnTo>
                    <a:pt x="0" y="35918"/>
                  </a:lnTo>
                  <a:lnTo>
                    <a:pt x="53709" y="1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8601" y="1957985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311178" y="0"/>
                  </a:moveTo>
                  <a:lnTo>
                    <a:pt x="0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9255" y="1939859"/>
              <a:ext cx="53975" cy="36195"/>
            </a:xfrm>
            <a:custGeom>
              <a:avLst/>
              <a:gdLst/>
              <a:ahLst/>
              <a:cxnLst/>
              <a:rect l="l" t="t" r="r" b="b"/>
              <a:pathLst>
                <a:path w="53975" h="36194">
                  <a:moveTo>
                    <a:pt x="53709" y="0"/>
                  </a:moveTo>
                  <a:lnTo>
                    <a:pt x="0" y="18126"/>
                  </a:lnTo>
                  <a:lnTo>
                    <a:pt x="53709" y="35918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9967" y="1225861"/>
              <a:ext cx="813435" cy="529590"/>
            </a:xfrm>
            <a:custGeom>
              <a:avLst/>
              <a:gdLst/>
              <a:ahLst/>
              <a:cxnLst/>
              <a:rect l="l" t="t" r="r" b="b"/>
              <a:pathLst>
                <a:path w="813435" h="529589">
                  <a:moveTo>
                    <a:pt x="0" y="529372"/>
                  </a:moveTo>
                  <a:lnTo>
                    <a:pt x="0" y="0"/>
                  </a:lnTo>
                  <a:lnTo>
                    <a:pt x="813024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8627" y="120807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0" y="0"/>
                  </a:moveTo>
                  <a:lnTo>
                    <a:pt x="0" y="35918"/>
                  </a:lnTo>
                  <a:lnTo>
                    <a:pt x="35918" y="177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79967" y="2034186"/>
              <a:ext cx="889635" cy="509270"/>
            </a:xfrm>
            <a:custGeom>
              <a:avLst/>
              <a:gdLst/>
              <a:ahLst/>
              <a:cxnLst/>
              <a:rect l="l" t="t" r="r" b="b"/>
              <a:pathLst>
                <a:path w="889635" h="509269">
                  <a:moveTo>
                    <a:pt x="889559" y="509231"/>
                  </a:moveTo>
                  <a:lnTo>
                    <a:pt x="0" y="509231"/>
                  </a:lnTo>
                  <a:lnTo>
                    <a:pt x="0" y="0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62175" y="2002967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7791" y="0"/>
                  </a:moveTo>
                  <a:lnTo>
                    <a:pt x="0" y="35918"/>
                  </a:lnTo>
                  <a:lnTo>
                    <a:pt x="35582" y="35918"/>
                  </a:lnTo>
                  <a:lnTo>
                    <a:pt x="177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11352" y="1225861"/>
              <a:ext cx="845185" cy="498475"/>
            </a:xfrm>
            <a:custGeom>
              <a:avLst/>
              <a:gdLst/>
              <a:ahLst/>
              <a:cxnLst/>
              <a:rect l="l" t="t" r="r" b="b"/>
              <a:pathLst>
                <a:path w="845185" h="498475">
                  <a:moveTo>
                    <a:pt x="0" y="0"/>
                  </a:moveTo>
                  <a:lnTo>
                    <a:pt x="844578" y="0"/>
                  </a:lnTo>
                  <a:lnTo>
                    <a:pt x="844578" y="498153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37804" y="17193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5918" y="0"/>
                  </a:moveTo>
                  <a:lnTo>
                    <a:pt x="0" y="0"/>
                  </a:lnTo>
                  <a:lnTo>
                    <a:pt x="18126" y="35918"/>
                  </a:lnTo>
                  <a:lnTo>
                    <a:pt x="3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64021" y="2002967"/>
              <a:ext cx="892175" cy="541020"/>
            </a:xfrm>
            <a:custGeom>
              <a:avLst/>
              <a:gdLst/>
              <a:ahLst/>
              <a:cxnLst/>
              <a:rect l="l" t="t" r="r" b="b"/>
              <a:pathLst>
                <a:path w="892175" h="541019">
                  <a:moveTo>
                    <a:pt x="891909" y="0"/>
                  </a:moveTo>
                  <a:lnTo>
                    <a:pt x="891909" y="540449"/>
                  </a:lnTo>
                  <a:lnTo>
                    <a:pt x="0" y="540449"/>
                  </a:lnTo>
                </a:path>
              </a:pathLst>
            </a:custGeom>
            <a:ln w="99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32467" y="252562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5918" y="0"/>
                  </a:moveTo>
                  <a:lnTo>
                    <a:pt x="0" y="17791"/>
                  </a:lnTo>
                  <a:lnTo>
                    <a:pt x="35918" y="35918"/>
                  </a:lnTo>
                  <a:lnTo>
                    <a:pt x="359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9143" y="1372554"/>
              <a:ext cx="126364" cy="382905"/>
            </a:xfrm>
            <a:custGeom>
              <a:avLst/>
              <a:gdLst/>
              <a:ahLst/>
              <a:cxnLst/>
              <a:rect l="l" t="t" r="r" b="b"/>
              <a:pathLst>
                <a:path w="126364" h="382905">
                  <a:moveTo>
                    <a:pt x="84592" y="0"/>
                  </a:moveTo>
                  <a:lnTo>
                    <a:pt x="41624" y="0"/>
                  </a:lnTo>
                  <a:lnTo>
                    <a:pt x="41624" y="319570"/>
                  </a:lnTo>
                  <a:lnTo>
                    <a:pt x="0" y="319570"/>
                  </a:lnTo>
                  <a:lnTo>
                    <a:pt x="63108" y="382678"/>
                  </a:lnTo>
                  <a:lnTo>
                    <a:pt x="126216" y="319570"/>
                  </a:lnTo>
                  <a:lnTo>
                    <a:pt x="84592" y="319570"/>
                  </a:lnTo>
                  <a:lnTo>
                    <a:pt x="84592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29143" y="1372554"/>
              <a:ext cx="126364" cy="382905"/>
            </a:xfrm>
            <a:custGeom>
              <a:avLst/>
              <a:gdLst/>
              <a:ahLst/>
              <a:cxnLst/>
              <a:rect l="l" t="t" r="r" b="b"/>
              <a:pathLst>
                <a:path w="126364" h="382905">
                  <a:moveTo>
                    <a:pt x="63108" y="382678"/>
                  </a:moveTo>
                  <a:lnTo>
                    <a:pt x="126216" y="319570"/>
                  </a:lnTo>
                  <a:lnTo>
                    <a:pt x="84592" y="319570"/>
                  </a:lnTo>
                  <a:lnTo>
                    <a:pt x="84592" y="0"/>
                  </a:lnTo>
                  <a:lnTo>
                    <a:pt x="41624" y="0"/>
                  </a:lnTo>
                  <a:lnTo>
                    <a:pt x="41624" y="319570"/>
                  </a:lnTo>
                  <a:lnTo>
                    <a:pt x="0" y="319570"/>
                  </a:lnTo>
                  <a:lnTo>
                    <a:pt x="63108" y="38267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29143" y="2002967"/>
              <a:ext cx="126364" cy="383540"/>
            </a:xfrm>
            <a:custGeom>
              <a:avLst/>
              <a:gdLst/>
              <a:ahLst/>
              <a:cxnLst/>
              <a:rect l="l" t="t" r="r" b="b"/>
              <a:pathLst>
                <a:path w="126364" h="383539">
                  <a:moveTo>
                    <a:pt x="84592" y="0"/>
                  </a:moveTo>
                  <a:lnTo>
                    <a:pt x="41624" y="0"/>
                  </a:lnTo>
                  <a:lnTo>
                    <a:pt x="41624" y="319905"/>
                  </a:lnTo>
                  <a:lnTo>
                    <a:pt x="0" y="319905"/>
                  </a:lnTo>
                  <a:lnTo>
                    <a:pt x="63108" y="383014"/>
                  </a:lnTo>
                  <a:lnTo>
                    <a:pt x="126216" y="319905"/>
                  </a:lnTo>
                  <a:lnTo>
                    <a:pt x="84592" y="319905"/>
                  </a:lnTo>
                  <a:lnTo>
                    <a:pt x="84592" y="0"/>
                  </a:lnTo>
                  <a:close/>
                </a:path>
              </a:pathLst>
            </a:custGeom>
            <a:solidFill>
              <a:srgbClr val="DDE2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9143" y="2002967"/>
              <a:ext cx="126364" cy="383540"/>
            </a:xfrm>
            <a:custGeom>
              <a:avLst/>
              <a:gdLst/>
              <a:ahLst/>
              <a:cxnLst/>
              <a:rect l="l" t="t" r="r" b="b"/>
              <a:pathLst>
                <a:path w="126364" h="383539">
                  <a:moveTo>
                    <a:pt x="63108" y="383014"/>
                  </a:moveTo>
                  <a:lnTo>
                    <a:pt x="126216" y="319905"/>
                  </a:lnTo>
                  <a:lnTo>
                    <a:pt x="84592" y="319905"/>
                  </a:lnTo>
                  <a:lnTo>
                    <a:pt x="84592" y="0"/>
                  </a:lnTo>
                  <a:lnTo>
                    <a:pt x="41624" y="0"/>
                  </a:lnTo>
                  <a:lnTo>
                    <a:pt x="41624" y="319905"/>
                  </a:lnTo>
                  <a:lnTo>
                    <a:pt x="0" y="319905"/>
                  </a:lnTo>
                  <a:lnTo>
                    <a:pt x="63108" y="3830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85930" y="1236658"/>
            <a:ext cx="2381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Input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27877" y="2328612"/>
            <a:ext cx="31178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Output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20590" y="1067441"/>
            <a:ext cx="327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actions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23540" y="2553886"/>
            <a:ext cx="47625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10" dirty="0">
                <a:latin typeface="Arial MT"/>
                <a:cs typeface="Arial MT"/>
              </a:rPr>
              <a:t>Conditions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93014" y="932529"/>
            <a:ext cx="7721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b="1" u="sng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Fuzzy</a:t>
            </a:r>
            <a:r>
              <a:rPr sz="750" b="1" u="sng" spc="-35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 </a:t>
            </a:r>
            <a:r>
              <a:rPr sz="750" b="1" u="sng" spc="-10" dirty="0">
                <a:solidFill>
                  <a:srgbClr val="7030A0"/>
                </a:solidFill>
                <a:uFill>
                  <a:solidFill>
                    <a:srgbClr val="7030A0"/>
                  </a:solidFill>
                </a:uFill>
                <a:latin typeface="Arial"/>
                <a:cs typeface="Arial"/>
              </a:rPr>
              <a:t>Controller</a:t>
            </a:r>
            <a:endParaRPr sz="7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38544" y="3245348"/>
            <a:ext cx="539115" cy="174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b="1" dirty="0">
                <a:latin typeface="Arial"/>
                <a:cs typeface="Arial"/>
              </a:rPr>
              <a:t>Figure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4</a:t>
            </a:fld>
            <a:r>
              <a:rPr spc="-10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3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Systems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Logic</a:t>
            </a:r>
            <a:r>
              <a:rPr spc="8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964106"/>
            <a:ext cx="31540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general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consists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modules: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249032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24804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212099"/>
            <a:ext cx="1111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rule</a:t>
            </a:r>
            <a:r>
              <a:rPr sz="1100" spc="-20" dirty="0">
                <a:latin typeface="Arial MT"/>
                <a:cs typeface="Arial MT"/>
              </a:rPr>
              <a:t> base,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567065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56606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530120"/>
            <a:ext cx="15595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10" dirty="0">
                <a:latin typeface="Arial MT"/>
                <a:cs typeface="Arial MT"/>
              </a:rPr>
              <a:t> inference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engine,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885099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88347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932" y="1848153"/>
            <a:ext cx="16637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fuzzification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module,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203132"/>
            <a:ext cx="134416" cy="13441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40106" y="220213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932" y="2166186"/>
            <a:ext cx="15481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defuzzification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module.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5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Systems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Logic</a:t>
            </a:r>
            <a:r>
              <a:rPr spc="8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35773"/>
            <a:ext cx="42856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As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shown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Figure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controller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operates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repeating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cycle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four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steps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854811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85382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9812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Measurements</a:t>
            </a:r>
            <a:r>
              <a:rPr spc="-25" dirty="0"/>
              <a:t> </a:t>
            </a:r>
            <a:r>
              <a:rPr dirty="0"/>
              <a:t>(inputs)</a:t>
            </a:r>
            <a:r>
              <a:rPr spc="-20" dirty="0"/>
              <a:t> </a:t>
            </a:r>
            <a:r>
              <a:rPr dirty="0"/>
              <a:t>are</a:t>
            </a:r>
            <a:r>
              <a:rPr spc="-20" dirty="0"/>
              <a:t> </a:t>
            </a:r>
            <a:r>
              <a:rPr dirty="0"/>
              <a:t>taken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spc="-10" dirty="0"/>
              <a:t>variables</a:t>
            </a:r>
            <a:r>
              <a:rPr spc="-20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spc="-10" dirty="0"/>
              <a:t>represent relevant</a:t>
            </a:r>
            <a:r>
              <a:rPr spc="-30" dirty="0"/>
              <a:t> </a:t>
            </a:r>
            <a:r>
              <a:rPr spc="-10" dirty="0"/>
              <a:t>condition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controller</a:t>
            </a:r>
            <a:r>
              <a:rPr spc="-30" dirty="0"/>
              <a:t> </a:t>
            </a:r>
            <a:r>
              <a:rPr spc="-10" dirty="0"/>
              <a:t>process.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These</a:t>
            </a:r>
            <a:r>
              <a:rPr spc="-30" dirty="0"/>
              <a:t> </a:t>
            </a:r>
            <a:r>
              <a:rPr spc="-10" dirty="0"/>
              <a:t>measurements</a:t>
            </a:r>
            <a:r>
              <a:rPr spc="-3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converted</a:t>
            </a:r>
            <a:r>
              <a:rPr spc="-30" dirty="0"/>
              <a:t> </a:t>
            </a:r>
            <a:r>
              <a:rPr dirty="0"/>
              <a:t>into</a:t>
            </a:r>
            <a:r>
              <a:rPr spc="-30" dirty="0"/>
              <a:t> </a:t>
            </a:r>
            <a:r>
              <a:rPr dirty="0"/>
              <a:t>appropriate</a:t>
            </a:r>
            <a:r>
              <a:rPr spc="-30" dirty="0"/>
              <a:t> </a:t>
            </a:r>
            <a:r>
              <a:rPr dirty="0"/>
              <a:t>fuzzy</a:t>
            </a:r>
            <a:r>
              <a:rPr spc="-30" dirty="0"/>
              <a:t> </a:t>
            </a:r>
            <a:r>
              <a:rPr dirty="0"/>
              <a:t>sets</a:t>
            </a:r>
            <a:r>
              <a:rPr spc="-30" dirty="0"/>
              <a:t> </a:t>
            </a:r>
            <a:r>
              <a:rPr spc="-25" dirty="0"/>
              <a:t>to </a:t>
            </a:r>
            <a:r>
              <a:rPr spc="-10" dirty="0"/>
              <a:t>express</a:t>
            </a:r>
            <a:r>
              <a:rPr spc="-20" dirty="0"/>
              <a:t> </a:t>
            </a:r>
            <a:r>
              <a:rPr spc="-10" dirty="0"/>
              <a:t>measurements</a:t>
            </a:r>
            <a:r>
              <a:rPr spc="-15" dirty="0"/>
              <a:t> </a:t>
            </a:r>
            <a:r>
              <a:rPr dirty="0"/>
              <a:t>uncertainties.</a:t>
            </a:r>
            <a:r>
              <a:rPr spc="50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step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called fuzzification.</a:t>
            </a:r>
          </a:p>
          <a:p>
            <a:pPr marL="12700" marR="80645">
              <a:lnSpc>
                <a:spcPct val="102600"/>
              </a:lnSpc>
              <a:spcBef>
                <a:spcPts val="3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fuzzified</a:t>
            </a:r>
            <a:r>
              <a:rPr spc="-25" dirty="0"/>
              <a:t> </a:t>
            </a:r>
            <a:r>
              <a:rPr spc="-10" dirty="0"/>
              <a:t>measurements</a:t>
            </a:r>
            <a:r>
              <a:rPr spc="-2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then</a:t>
            </a:r>
            <a:r>
              <a:rPr spc="-20" dirty="0"/>
              <a:t> </a:t>
            </a:r>
            <a:r>
              <a:rPr dirty="0"/>
              <a:t>used</a:t>
            </a:r>
            <a:r>
              <a:rPr spc="-25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inference </a:t>
            </a:r>
            <a:r>
              <a:rPr dirty="0"/>
              <a:t>engine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10" dirty="0"/>
              <a:t>evaluate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control</a:t>
            </a:r>
            <a:r>
              <a:rPr spc="-30" dirty="0"/>
              <a:t> </a:t>
            </a:r>
            <a:r>
              <a:rPr dirty="0"/>
              <a:t>rules</a:t>
            </a:r>
            <a:r>
              <a:rPr spc="-30" dirty="0"/>
              <a:t> </a:t>
            </a:r>
            <a:r>
              <a:rPr dirty="0"/>
              <a:t>stroed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fuzzy</a:t>
            </a:r>
            <a:r>
              <a:rPr spc="-30" dirty="0"/>
              <a:t> </a:t>
            </a:r>
            <a:r>
              <a:rPr dirty="0"/>
              <a:t>rule</a:t>
            </a:r>
            <a:r>
              <a:rPr spc="-30" dirty="0"/>
              <a:t> </a:t>
            </a:r>
            <a:r>
              <a:rPr spc="-10" dirty="0"/>
              <a:t>base.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result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spc="-10" dirty="0"/>
              <a:t>evaluation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fuzzy</a:t>
            </a:r>
            <a:r>
              <a:rPr spc="-30" dirty="0"/>
              <a:t> </a:t>
            </a:r>
            <a:r>
              <a:rPr dirty="0"/>
              <a:t>set</a:t>
            </a:r>
            <a:r>
              <a:rPr spc="-30" dirty="0"/>
              <a:t> </a:t>
            </a:r>
            <a:r>
              <a:rPr dirty="0"/>
              <a:t>(or</a:t>
            </a:r>
            <a:r>
              <a:rPr spc="-30" dirty="0"/>
              <a:t> </a:t>
            </a:r>
            <a:r>
              <a:rPr spc="-10" dirty="0"/>
              <a:t>several</a:t>
            </a:r>
            <a:r>
              <a:rPr spc="-30" dirty="0"/>
              <a:t> </a:t>
            </a:r>
            <a:r>
              <a:rPr dirty="0"/>
              <a:t>fuzzy</a:t>
            </a:r>
            <a:r>
              <a:rPr spc="-30" dirty="0"/>
              <a:t> </a:t>
            </a:r>
            <a:r>
              <a:rPr spc="-10" dirty="0"/>
              <a:t>sets) </a:t>
            </a:r>
            <a:r>
              <a:rPr dirty="0"/>
              <a:t>defined</a:t>
            </a:r>
            <a:r>
              <a:rPr spc="-2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universe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possible</a:t>
            </a:r>
            <a:r>
              <a:rPr spc="-25" dirty="0"/>
              <a:t> </a:t>
            </a:r>
            <a:r>
              <a:rPr spc="-10" dirty="0"/>
              <a:t>actions.</a:t>
            </a:r>
          </a:p>
          <a:p>
            <a:pPr marL="12700" marR="42545">
              <a:lnSpc>
                <a:spcPct val="102600"/>
              </a:lnSpc>
              <a:spcBef>
                <a:spcPts val="300"/>
              </a:spcBef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output</a:t>
            </a:r>
            <a:r>
              <a:rPr spc="-35" dirty="0"/>
              <a:t> </a:t>
            </a:r>
            <a:r>
              <a:rPr dirty="0"/>
              <a:t>fuzzy</a:t>
            </a:r>
            <a:r>
              <a:rPr spc="-30" dirty="0"/>
              <a:t> </a:t>
            </a:r>
            <a:r>
              <a:rPr dirty="0"/>
              <a:t>set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then</a:t>
            </a:r>
            <a:r>
              <a:rPr spc="-30" dirty="0"/>
              <a:t> </a:t>
            </a:r>
            <a:r>
              <a:rPr dirty="0"/>
              <a:t>converted</a:t>
            </a:r>
            <a:r>
              <a:rPr spc="-35" dirty="0"/>
              <a:t> </a:t>
            </a:r>
            <a:r>
              <a:rPr dirty="0"/>
              <a:t>into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single</a:t>
            </a:r>
            <a:r>
              <a:rPr spc="-35" dirty="0"/>
              <a:t> </a:t>
            </a:r>
            <a:r>
              <a:rPr dirty="0"/>
              <a:t>(crisp)</a:t>
            </a:r>
            <a:r>
              <a:rPr spc="-35" dirty="0"/>
              <a:t> </a:t>
            </a:r>
            <a:r>
              <a:rPr spc="-10" dirty="0"/>
              <a:t>value </a:t>
            </a:r>
            <a:r>
              <a:rPr dirty="0"/>
              <a:t>(or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vector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values).</a:t>
            </a:r>
            <a:r>
              <a:rPr spc="25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final</a:t>
            </a:r>
            <a:r>
              <a:rPr spc="-35" dirty="0"/>
              <a:t> </a:t>
            </a:r>
            <a:r>
              <a:rPr dirty="0"/>
              <a:t>step</a:t>
            </a:r>
            <a:r>
              <a:rPr spc="-35" dirty="0"/>
              <a:t> </a:t>
            </a:r>
            <a:r>
              <a:rPr dirty="0"/>
              <a:t>called</a:t>
            </a:r>
            <a:r>
              <a:rPr spc="-35" dirty="0"/>
              <a:t> </a:t>
            </a:r>
            <a:r>
              <a:rPr spc="-10" dirty="0"/>
              <a:t>defuzzification.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defuzzified</a:t>
            </a:r>
            <a:r>
              <a:rPr spc="-40" dirty="0"/>
              <a:t> </a:t>
            </a:r>
            <a:r>
              <a:rPr spc="-10" dirty="0"/>
              <a:t>values</a:t>
            </a:r>
            <a:r>
              <a:rPr spc="-35" dirty="0"/>
              <a:t> </a:t>
            </a:r>
            <a:r>
              <a:rPr dirty="0"/>
              <a:t>represent</a:t>
            </a:r>
            <a:r>
              <a:rPr spc="-40" dirty="0"/>
              <a:t> </a:t>
            </a:r>
            <a:r>
              <a:rPr dirty="0"/>
              <a:t>actions</a:t>
            </a:r>
            <a:r>
              <a:rPr spc="-3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taken</a:t>
            </a:r>
            <a:r>
              <a:rPr spc="-40" dirty="0"/>
              <a:t> </a:t>
            </a:r>
            <a:r>
              <a:rPr dirty="0"/>
              <a:t>by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fuzzy contoller.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236916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23593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791106"/>
            <a:ext cx="134416" cy="13441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40106" y="178948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6705" y="2517356"/>
            <a:ext cx="134416" cy="1344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0106" y="251637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6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Systems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Fuzzy</a:t>
            </a:r>
            <a:r>
              <a:rPr spc="80" dirty="0"/>
              <a:t> </a:t>
            </a:r>
            <a:r>
              <a:rPr dirty="0"/>
              <a:t>Logic</a:t>
            </a:r>
            <a:r>
              <a:rPr spc="8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603007"/>
            <a:ext cx="2571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There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are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FLC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known.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67942"/>
            <a:ext cx="134416" cy="1344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0106" y="106694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30997"/>
            <a:ext cx="12115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 MT"/>
                <a:cs typeface="Arial MT"/>
              </a:rPr>
              <a:t>Mamdani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approach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457972"/>
            <a:ext cx="134416" cy="1344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40106" y="145697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421027"/>
            <a:ext cx="18973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Arial MT"/>
                <a:cs typeface="Arial MT"/>
              </a:rPr>
              <a:t>Takagi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sugeno’s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approach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1816849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744940"/>
            <a:ext cx="4055110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91185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 MT"/>
                <a:cs typeface="Arial MT"/>
              </a:rPr>
              <a:t>Mamdani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linguistic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and </a:t>
            </a:r>
            <a:r>
              <a:rPr sz="1100" dirty="0">
                <a:latin typeface="Arial MT"/>
                <a:cs typeface="Arial MT"/>
              </a:rPr>
              <a:t>chacterized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its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interpretability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low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accuracy.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Arial MT"/>
                <a:cs typeface="Arial MT"/>
              </a:rPr>
              <a:t>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other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hand,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Takagi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Sugeno’s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follows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precise </a:t>
            </a:r>
            <a:r>
              <a:rPr sz="1100" dirty="0">
                <a:latin typeface="Arial MT"/>
                <a:cs typeface="Arial MT"/>
              </a:rPr>
              <a:t>fuzzy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modeling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obtains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high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accuracy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but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cost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low </a:t>
            </a:r>
            <a:r>
              <a:rPr sz="1100" spc="-10" dirty="0">
                <a:latin typeface="Arial MT"/>
                <a:cs typeface="Arial MT"/>
              </a:rPr>
              <a:t>interpretabily.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dirty="0">
                <a:latin typeface="Arial MT"/>
                <a:cs typeface="Arial MT"/>
              </a:rPr>
              <a:t>We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illustrate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above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approaches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two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examples.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98954"/>
            <a:ext cx="76809" cy="768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9557" y="2753131"/>
            <a:ext cx="76809" cy="7680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7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Mamdani</a:t>
            </a:r>
            <a:r>
              <a:rPr spc="75" dirty="0"/>
              <a:t> </a:t>
            </a:r>
            <a:r>
              <a:rPr dirty="0"/>
              <a:t>approach</a:t>
            </a:r>
            <a:r>
              <a:rPr spc="80" dirty="0"/>
              <a:t> </a:t>
            </a:r>
            <a:r>
              <a:rPr dirty="0"/>
              <a:t>:</a:t>
            </a:r>
            <a:r>
              <a:rPr spc="190" dirty="0"/>
              <a:t> </a:t>
            </a:r>
            <a:r>
              <a:rPr dirty="0"/>
              <a:t>Mobile</a:t>
            </a:r>
            <a:r>
              <a:rPr spc="80" dirty="0"/>
              <a:t> </a:t>
            </a:r>
            <a:r>
              <a:rPr spc="-10" dirty="0"/>
              <a:t>Robot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58887"/>
            <a:ext cx="76809" cy="768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6098" rIns="0" bIns="0" rtlCol="0">
            <a:spAutoFit/>
          </a:bodyPr>
          <a:lstStyle/>
          <a:p>
            <a:pPr marL="12700" marR="382270">
              <a:lnSpc>
                <a:spcPct val="102600"/>
              </a:lnSpc>
              <a:spcBef>
                <a:spcPts val="55"/>
              </a:spcBef>
            </a:pPr>
            <a:r>
              <a:rPr spc="-10" dirty="0"/>
              <a:t>Consider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control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navigation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mobile</a:t>
            </a:r>
            <a:r>
              <a:rPr spc="-25" dirty="0"/>
              <a:t> </a:t>
            </a:r>
            <a:r>
              <a:rPr dirty="0"/>
              <a:t>robot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the </a:t>
            </a:r>
            <a:r>
              <a:rPr dirty="0"/>
              <a:t>pressure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number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10" dirty="0"/>
              <a:t>moving</a:t>
            </a:r>
            <a:r>
              <a:rPr spc="-30" dirty="0"/>
              <a:t> </a:t>
            </a:r>
            <a:r>
              <a:rPr spc="-10" dirty="0"/>
              <a:t>objects.</a:t>
            </a:r>
          </a:p>
          <a:p>
            <a:pPr marL="12700" marR="5080">
              <a:lnSpc>
                <a:spcPct val="102600"/>
              </a:lnSpc>
              <a:spcBef>
                <a:spcPts val="1150"/>
              </a:spcBef>
            </a:pPr>
            <a:r>
              <a:rPr spc="-80" dirty="0"/>
              <a:t>To</a:t>
            </a:r>
            <a:r>
              <a:rPr spc="-5" dirty="0"/>
              <a:t> </a:t>
            </a:r>
            <a:r>
              <a:rPr dirty="0"/>
              <a:t>make</a:t>
            </a:r>
            <a:r>
              <a:rPr spc="-7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problem</a:t>
            </a:r>
            <a:r>
              <a:rPr spc="-40" dirty="0"/>
              <a:t> </a:t>
            </a:r>
            <a:r>
              <a:rPr spc="-10" dirty="0"/>
              <a:t>simple,</a:t>
            </a:r>
            <a:r>
              <a:rPr spc="-35" dirty="0"/>
              <a:t> </a:t>
            </a:r>
            <a:r>
              <a:rPr dirty="0"/>
              <a:t>consider</a:t>
            </a:r>
            <a:r>
              <a:rPr spc="-35" dirty="0"/>
              <a:t> </a:t>
            </a:r>
            <a:r>
              <a:rPr dirty="0"/>
              <a:t>only</a:t>
            </a:r>
            <a:r>
              <a:rPr spc="-40" dirty="0"/>
              <a:t> </a:t>
            </a:r>
            <a:r>
              <a:rPr dirty="0"/>
              <a:t>four</a:t>
            </a:r>
            <a:r>
              <a:rPr spc="-35" dirty="0"/>
              <a:t> </a:t>
            </a:r>
            <a:r>
              <a:rPr spc="-10" dirty="0"/>
              <a:t>moving</a:t>
            </a:r>
            <a:r>
              <a:rPr spc="-35" dirty="0"/>
              <a:t> </a:t>
            </a:r>
            <a:r>
              <a:rPr spc="-10" dirty="0"/>
              <a:t>objects, </a:t>
            </a: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equal</a:t>
            </a:r>
            <a:r>
              <a:rPr spc="-35" dirty="0"/>
              <a:t> </a:t>
            </a:r>
            <a:r>
              <a:rPr dirty="0"/>
              <a:t>size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moving</a:t>
            </a:r>
            <a:r>
              <a:rPr spc="-3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same</a:t>
            </a:r>
            <a:r>
              <a:rPr spc="-35" dirty="0"/>
              <a:t> </a:t>
            </a:r>
            <a:r>
              <a:rPr spc="-10" dirty="0"/>
              <a:t>speed.</a:t>
            </a: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typical</a:t>
            </a:r>
            <a:r>
              <a:rPr spc="-45" dirty="0"/>
              <a:t> </a:t>
            </a:r>
            <a:r>
              <a:rPr dirty="0"/>
              <a:t>scenario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shown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Figure</a:t>
            </a:r>
            <a:r>
              <a:rPr spc="-40" dirty="0"/>
              <a:t> </a:t>
            </a:r>
            <a:r>
              <a:rPr spc="-25" dirty="0"/>
              <a:t>2.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648993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9557" y="2139111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8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30086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Mamdani</a:t>
            </a:r>
            <a:r>
              <a:rPr sz="1400" b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approach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4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Robot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6170" y="799269"/>
            <a:ext cx="4043679" cy="1927225"/>
            <a:chOff x="256170" y="799269"/>
            <a:chExt cx="4043679" cy="1927225"/>
          </a:xfrm>
        </p:grpSpPr>
        <p:sp>
          <p:nvSpPr>
            <p:cNvPr id="5" name="object 5"/>
            <p:cNvSpPr/>
            <p:nvPr/>
          </p:nvSpPr>
          <p:spPr>
            <a:xfrm>
              <a:off x="261885" y="805005"/>
              <a:ext cx="4032250" cy="1915795"/>
            </a:xfrm>
            <a:custGeom>
              <a:avLst/>
              <a:gdLst/>
              <a:ahLst/>
              <a:cxnLst/>
              <a:rect l="l" t="t" r="r" b="b"/>
              <a:pathLst>
                <a:path w="4032250" h="1915795">
                  <a:moveTo>
                    <a:pt x="4032006" y="0"/>
                  </a:moveTo>
                  <a:lnTo>
                    <a:pt x="0" y="0"/>
                  </a:lnTo>
                  <a:lnTo>
                    <a:pt x="0" y="1915190"/>
                  </a:lnTo>
                  <a:lnTo>
                    <a:pt x="4032006" y="1915190"/>
                  </a:lnTo>
                  <a:lnTo>
                    <a:pt x="4032006" y="0"/>
                  </a:lnTo>
                  <a:close/>
                </a:path>
              </a:pathLst>
            </a:custGeom>
            <a:solidFill>
              <a:srgbClr val="FBFD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1885" y="805005"/>
              <a:ext cx="4032250" cy="1915795"/>
            </a:xfrm>
            <a:custGeom>
              <a:avLst/>
              <a:gdLst/>
              <a:ahLst/>
              <a:cxnLst/>
              <a:rect l="l" t="t" r="r" b="b"/>
              <a:pathLst>
                <a:path w="4032250" h="1915795">
                  <a:moveTo>
                    <a:pt x="0" y="1915190"/>
                  </a:moveTo>
                  <a:lnTo>
                    <a:pt x="4032006" y="1915190"/>
                  </a:lnTo>
                  <a:lnTo>
                    <a:pt x="4032006" y="0"/>
                  </a:lnTo>
                  <a:lnTo>
                    <a:pt x="0" y="0"/>
                  </a:lnTo>
                  <a:lnTo>
                    <a:pt x="0" y="191519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578" y="2101494"/>
              <a:ext cx="224790" cy="280035"/>
            </a:xfrm>
            <a:custGeom>
              <a:avLst/>
              <a:gdLst/>
              <a:ahLst/>
              <a:cxnLst/>
              <a:rect l="l" t="t" r="r" b="b"/>
              <a:pathLst>
                <a:path w="224789" h="280035">
                  <a:moveTo>
                    <a:pt x="224163" y="0"/>
                  </a:moveTo>
                  <a:lnTo>
                    <a:pt x="0" y="0"/>
                  </a:lnTo>
                  <a:lnTo>
                    <a:pt x="0" y="279793"/>
                  </a:lnTo>
                  <a:lnTo>
                    <a:pt x="224163" y="279793"/>
                  </a:lnTo>
                  <a:lnTo>
                    <a:pt x="22416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1885" y="804984"/>
              <a:ext cx="4032250" cy="1915795"/>
            </a:xfrm>
            <a:custGeom>
              <a:avLst/>
              <a:gdLst/>
              <a:ahLst/>
              <a:cxnLst/>
              <a:rect l="l" t="t" r="r" b="b"/>
              <a:pathLst>
                <a:path w="4032250" h="1915795">
                  <a:moveTo>
                    <a:pt x="0" y="0"/>
                  </a:moveTo>
                  <a:lnTo>
                    <a:pt x="0" y="1828157"/>
                  </a:lnTo>
                </a:path>
                <a:path w="4032250" h="1915795">
                  <a:moveTo>
                    <a:pt x="4031984" y="0"/>
                  </a:moveTo>
                  <a:lnTo>
                    <a:pt x="4031984" y="1915211"/>
                  </a:lnTo>
                </a:path>
              </a:pathLst>
            </a:custGeom>
            <a:ln w="11094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9748" y="102264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4" h="348615">
                  <a:moveTo>
                    <a:pt x="171577" y="0"/>
                  </a:move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9748" y="102264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4" h="348615">
                  <a:moveTo>
                    <a:pt x="343154" y="174101"/>
                  </a:move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close/>
                </a:path>
              </a:pathLst>
            </a:custGeom>
            <a:ln w="11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9247" y="202376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4" h="348614">
                  <a:moveTo>
                    <a:pt x="171577" y="0"/>
                  </a:move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EBF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9247" y="202376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4" h="348614">
                  <a:moveTo>
                    <a:pt x="343154" y="174101"/>
                  </a:move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close/>
                </a:path>
              </a:pathLst>
            </a:custGeom>
            <a:ln w="11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63404" y="1414376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5" h="348614">
                  <a:moveTo>
                    <a:pt x="171577" y="0"/>
                  </a:moveTo>
                  <a:lnTo>
                    <a:pt x="125974" y="6219"/>
                  </a:lnTo>
                  <a:lnTo>
                    <a:pt x="84991" y="23769"/>
                  </a:lnTo>
                  <a:lnTo>
                    <a:pt x="50264" y="50993"/>
                  </a:lnTo>
                  <a:lnTo>
                    <a:pt x="23431" y="86229"/>
                  </a:lnTo>
                  <a:lnTo>
                    <a:pt x="6130" y="127818"/>
                  </a:lnTo>
                  <a:lnTo>
                    <a:pt x="0" y="174101"/>
                  </a:lnTo>
                  <a:lnTo>
                    <a:pt x="6130" y="220385"/>
                  </a:lnTo>
                  <a:lnTo>
                    <a:pt x="23431" y="261974"/>
                  </a:lnTo>
                  <a:lnTo>
                    <a:pt x="50264" y="297210"/>
                  </a:lnTo>
                  <a:lnTo>
                    <a:pt x="84991" y="324433"/>
                  </a:lnTo>
                  <a:lnTo>
                    <a:pt x="125974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D2C8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63404" y="1414376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5" h="348614">
                  <a:moveTo>
                    <a:pt x="343154" y="174101"/>
                  </a:move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lnTo>
                    <a:pt x="125974" y="6219"/>
                  </a:lnTo>
                  <a:lnTo>
                    <a:pt x="84991" y="23769"/>
                  </a:lnTo>
                  <a:lnTo>
                    <a:pt x="50264" y="50993"/>
                  </a:lnTo>
                  <a:lnTo>
                    <a:pt x="23431" y="86229"/>
                  </a:lnTo>
                  <a:lnTo>
                    <a:pt x="6130" y="127818"/>
                  </a:lnTo>
                  <a:lnTo>
                    <a:pt x="0" y="174101"/>
                  </a:lnTo>
                  <a:lnTo>
                    <a:pt x="6130" y="220385"/>
                  </a:lnTo>
                  <a:lnTo>
                    <a:pt x="23431" y="261974"/>
                  </a:lnTo>
                  <a:lnTo>
                    <a:pt x="50264" y="297210"/>
                  </a:lnTo>
                  <a:lnTo>
                    <a:pt x="84991" y="324433"/>
                  </a:lnTo>
                  <a:lnTo>
                    <a:pt x="125974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close/>
                </a:path>
              </a:pathLst>
            </a:custGeom>
            <a:ln w="11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3368" y="202376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5" h="348614">
                  <a:moveTo>
                    <a:pt x="171577" y="0"/>
                  </a:move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close/>
                </a:path>
              </a:pathLst>
            </a:custGeom>
            <a:solidFill>
              <a:srgbClr val="D1EB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3368" y="2023767"/>
              <a:ext cx="343535" cy="348615"/>
            </a:xfrm>
            <a:custGeom>
              <a:avLst/>
              <a:gdLst/>
              <a:ahLst/>
              <a:cxnLst/>
              <a:rect l="l" t="t" r="r" b="b"/>
              <a:pathLst>
                <a:path w="343535" h="348614">
                  <a:moveTo>
                    <a:pt x="343154" y="174101"/>
                  </a:moveTo>
                  <a:lnTo>
                    <a:pt x="337025" y="127818"/>
                  </a:lnTo>
                  <a:lnTo>
                    <a:pt x="319730" y="86229"/>
                  </a:lnTo>
                  <a:lnTo>
                    <a:pt x="292903" y="50993"/>
                  </a:lnTo>
                  <a:lnTo>
                    <a:pt x="258178" y="23769"/>
                  </a:lnTo>
                  <a:lnTo>
                    <a:pt x="217191" y="6219"/>
                  </a:lnTo>
                  <a:lnTo>
                    <a:pt x="171577" y="0"/>
                  </a:lnTo>
                  <a:lnTo>
                    <a:pt x="125962" y="6219"/>
                  </a:lnTo>
                  <a:lnTo>
                    <a:pt x="84975" y="23769"/>
                  </a:lnTo>
                  <a:lnTo>
                    <a:pt x="50250" y="50993"/>
                  </a:lnTo>
                  <a:lnTo>
                    <a:pt x="23423" y="86229"/>
                  </a:lnTo>
                  <a:lnTo>
                    <a:pt x="6128" y="127818"/>
                  </a:lnTo>
                  <a:lnTo>
                    <a:pt x="0" y="174101"/>
                  </a:lnTo>
                  <a:lnTo>
                    <a:pt x="6128" y="220385"/>
                  </a:lnTo>
                  <a:lnTo>
                    <a:pt x="23423" y="261974"/>
                  </a:lnTo>
                  <a:lnTo>
                    <a:pt x="50250" y="297210"/>
                  </a:lnTo>
                  <a:lnTo>
                    <a:pt x="84975" y="324433"/>
                  </a:lnTo>
                  <a:lnTo>
                    <a:pt x="125962" y="341984"/>
                  </a:lnTo>
                  <a:lnTo>
                    <a:pt x="171577" y="348203"/>
                  </a:lnTo>
                  <a:lnTo>
                    <a:pt x="217191" y="341984"/>
                  </a:lnTo>
                  <a:lnTo>
                    <a:pt x="258178" y="324433"/>
                  </a:lnTo>
                  <a:lnTo>
                    <a:pt x="292903" y="297210"/>
                  </a:lnTo>
                  <a:lnTo>
                    <a:pt x="319730" y="261974"/>
                  </a:lnTo>
                  <a:lnTo>
                    <a:pt x="337025" y="220385"/>
                  </a:lnTo>
                  <a:lnTo>
                    <a:pt x="343154" y="174101"/>
                  </a:lnTo>
                  <a:close/>
                </a:path>
              </a:pathLst>
            </a:custGeom>
            <a:ln w="11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2401" y="1438059"/>
              <a:ext cx="2695575" cy="1282700"/>
            </a:xfrm>
            <a:custGeom>
              <a:avLst/>
              <a:gdLst/>
              <a:ahLst/>
              <a:cxnLst/>
              <a:rect l="l" t="t" r="r" b="b"/>
              <a:pathLst>
                <a:path w="2695575" h="1282700">
                  <a:moveTo>
                    <a:pt x="0" y="1282137"/>
                  </a:moveTo>
                  <a:lnTo>
                    <a:pt x="2695376" y="0"/>
                  </a:lnTo>
                </a:path>
              </a:pathLst>
            </a:custGeom>
            <a:ln w="11094">
              <a:solidFill>
                <a:srgbClr val="C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44656" y="1414376"/>
              <a:ext cx="63500" cy="44450"/>
            </a:xfrm>
            <a:custGeom>
              <a:avLst/>
              <a:gdLst/>
              <a:ahLst/>
              <a:cxnLst/>
              <a:rect l="l" t="t" r="r" b="b"/>
              <a:pathLst>
                <a:path w="63500" h="44450">
                  <a:moveTo>
                    <a:pt x="62941" y="0"/>
                  </a:moveTo>
                  <a:lnTo>
                    <a:pt x="0" y="7752"/>
                  </a:lnTo>
                  <a:lnTo>
                    <a:pt x="17211" y="43952"/>
                  </a:lnTo>
                  <a:lnTo>
                    <a:pt x="6294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7691" y="1598221"/>
              <a:ext cx="328295" cy="723900"/>
            </a:xfrm>
            <a:custGeom>
              <a:avLst/>
              <a:gdLst/>
              <a:ahLst/>
              <a:cxnLst/>
              <a:rect l="l" t="t" r="r" b="b"/>
              <a:pathLst>
                <a:path w="328294" h="723900">
                  <a:moveTo>
                    <a:pt x="0" y="0"/>
                  </a:moveTo>
                  <a:lnTo>
                    <a:pt x="327685" y="723503"/>
                  </a:lnTo>
                </a:path>
              </a:pathLst>
            </a:custGeom>
            <a:ln w="1109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35036" y="2308887"/>
              <a:ext cx="43180" cy="63500"/>
            </a:xfrm>
            <a:custGeom>
              <a:avLst/>
              <a:gdLst/>
              <a:ahLst/>
              <a:cxnLst/>
              <a:rect l="l" t="t" r="r" b="b"/>
              <a:pathLst>
                <a:path w="43180" h="63500">
                  <a:moveTo>
                    <a:pt x="36555" y="0"/>
                  </a:moveTo>
                  <a:lnTo>
                    <a:pt x="0" y="16570"/>
                  </a:lnTo>
                  <a:lnTo>
                    <a:pt x="43098" y="63083"/>
                  </a:lnTo>
                  <a:lnTo>
                    <a:pt x="365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1883" y="1588477"/>
              <a:ext cx="323215" cy="633095"/>
            </a:xfrm>
            <a:custGeom>
              <a:avLst/>
              <a:gdLst/>
              <a:ahLst/>
              <a:cxnLst/>
              <a:rect l="l" t="t" r="r" b="b"/>
              <a:pathLst>
                <a:path w="323214" h="633094">
                  <a:moveTo>
                    <a:pt x="0" y="632505"/>
                  </a:moveTo>
                  <a:lnTo>
                    <a:pt x="323098" y="0"/>
                  </a:lnTo>
                </a:path>
              </a:pathLst>
            </a:custGeom>
            <a:ln w="11094">
              <a:solidFill>
                <a:srgbClr val="BEBEB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34479" y="1414376"/>
              <a:ext cx="1458595" cy="438784"/>
            </a:xfrm>
            <a:custGeom>
              <a:avLst/>
              <a:gdLst/>
              <a:ahLst/>
              <a:cxnLst/>
              <a:rect l="l" t="t" r="r" b="b"/>
              <a:pathLst>
                <a:path w="1458595" h="438785">
                  <a:moveTo>
                    <a:pt x="0" y="0"/>
                  </a:moveTo>
                  <a:lnTo>
                    <a:pt x="1458386" y="438490"/>
                  </a:lnTo>
                </a:path>
              </a:pathLst>
            </a:custGeom>
            <a:ln w="11094">
              <a:solidFill>
                <a:srgbClr val="A6A6A6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90690" y="1642137"/>
              <a:ext cx="133350" cy="556260"/>
            </a:xfrm>
            <a:custGeom>
              <a:avLst/>
              <a:gdLst/>
              <a:ahLst/>
              <a:cxnLst/>
              <a:rect l="l" t="t" r="r" b="b"/>
              <a:pathLst>
                <a:path w="133350" h="556260">
                  <a:moveTo>
                    <a:pt x="0" y="555731"/>
                  </a:moveTo>
                  <a:lnTo>
                    <a:pt x="132994" y="0"/>
                  </a:lnTo>
                </a:path>
              </a:pathLst>
            </a:custGeom>
            <a:ln w="1109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3024" y="1588477"/>
              <a:ext cx="39370" cy="63500"/>
            </a:xfrm>
            <a:custGeom>
              <a:avLst/>
              <a:gdLst/>
              <a:ahLst/>
              <a:cxnLst/>
              <a:rect l="l" t="t" r="r" b="b"/>
              <a:pathLst>
                <a:path w="39370" h="63500">
                  <a:moveTo>
                    <a:pt x="33497" y="0"/>
                  </a:moveTo>
                  <a:lnTo>
                    <a:pt x="0" y="53873"/>
                  </a:lnTo>
                  <a:lnTo>
                    <a:pt x="39009" y="63190"/>
                  </a:lnTo>
                  <a:lnTo>
                    <a:pt x="334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91325" y="924003"/>
              <a:ext cx="384175" cy="273050"/>
            </a:xfrm>
            <a:custGeom>
              <a:avLst/>
              <a:gdLst/>
              <a:ahLst/>
              <a:cxnLst/>
              <a:rect l="l" t="t" r="r" b="b"/>
              <a:pathLst>
                <a:path w="384175" h="273050">
                  <a:moveTo>
                    <a:pt x="0" y="272745"/>
                  </a:moveTo>
                  <a:lnTo>
                    <a:pt x="383976" y="0"/>
                  </a:lnTo>
                </a:path>
              </a:pathLst>
            </a:custGeom>
            <a:ln w="1109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59620" y="892035"/>
              <a:ext cx="60960" cy="51435"/>
            </a:xfrm>
            <a:custGeom>
              <a:avLst/>
              <a:gdLst/>
              <a:ahLst/>
              <a:cxnLst/>
              <a:rect l="l" t="t" r="r" b="b"/>
              <a:pathLst>
                <a:path w="60960" h="51434">
                  <a:moveTo>
                    <a:pt x="60665" y="0"/>
                  </a:moveTo>
                  <a:lnTo>
                    <a:pt x="0" y="18491"/>
                  </a:lnTo>
                  <a:lnTo>
                    <a:pt x="23220" y="51206"/>
                  </a:lnTo>
                  <a:lnTo>
                    <a:pt x="606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9480" y="1813892"/>
              <a:ext cx="151765" cy="384175"/>
            </a:xfrm>
            <a:custGeom>
              <a:avLst/>
              <a:gdLst/>
              <a:ahLst/>
              <a:cxnLst/>
              <a:rect l="l" t="t" r="r" b="b"/>
              <a:pathLst>
                <a:path w="151765" h="384175">
                  <a:moveTo>
                    <a:pt x="151343" y="383976"/>
                  </a:moveTo>
                  <a:lnTo>
                    <a:pt x="0" y="0"/>
                  </a:lnTo>
                </a:path>
              </a:pathLst>
            </a:custGeom>
            <a:ln w="1109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9247" y="1762579"/>
              <a:ext cx="41275" cy="63500"/>
            </a:xfrm>
            <a:custGeom>
              <a:avLst/>
              <a:gdLst/>
              <a:ahLst/>
              <a:cxnLst/>
              <a:rect l="l" t="t" r="r" b="b"/>
              <a:pathLst>
                <a:path w="41275" h="63500">
                  <a:moveTo>
                    <a:pt x="0" y="0"/>
                  </a:moveTo>
                  <a:lnTo>
                    <a:pt x="3413" y="63332"/>
                  </a:lnTo>
                  <a:lnTo>
                    <a:pt x="40716" y="486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29012" y="1795935"/>
              <a:ext cx="154305" cy="52069"/>
            </a:xfrm>
            <a:custGeom>
              <a:avLst/>
              <a:gdLst/>
              <a:ahLst/>
              <a:cxnLst/>
              <a:rect l="l" t="t" r="r" b="b"/>
              <a:pathLst>
                <a:path w="154305" h="52069">
                  <a:moveTo>
                    <a:pt x="0" y="0"/>
                  </a:moveTo>
                  <a:lnTo>
                    <a:pt x="41828" y="31227"/>
                  </a:lnTo>
                  <a:lnTo>
                    <a:pt x="83050" y="48592"/>
                  </a:lnTo>
                  <a:lnTo>
                    <a:pt x="121205" y="51476"/>
                  </a:lnTo>
                  <a:lnTo>
                    <a:pt x="153832" y="39258"/>
                  </a:lnTo>
                </a:path>
              </a:pathLst>
            </a:custGeom>
            <a:ln w="11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63571" y="1790032"/>
              <a:ext cx="51435" cy="60960"/>
            </a:xfrm>
            <a:custGeom>
              <a:avLst/>
              <a:gdLst/>
              <a:ahLst/>
              <a:cxnLst/>
              <a:rect l="l" t="t" r="r" b="b"/>
              <a:pathLst>
                <a:path w="51435" h="60960">
                  <a:moveTo>
                    <a:pt x="50993" y="0"/>
                  </a:moveTo>
                  <a:lnTo>
                    <a:pt x="0" y="37729"/>
                  </a:lnTo>
                  <a:lnTo>
                    <a:pt x="32821" y="60772"/>
                  </a:lnTo>
                  <a:lnTo>
                    <a:pt x="50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132562" y="1823497"/>
            <a:ext cx="104139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Symbol"/>
                <a:cs typeface="Symbol"/>
              </a:rPr>
              <a:t>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5303" y="2185182"/>
            <a:ext cx="176530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850" i="1" spc="-25" dirty="0">
                <a:latin typeface="Times New Roman"/>
                <a:cs typeface="Times New Roman"/>
              </a:rPr>
              <a:t>O</a:t>
            </a:r>
            <a:r>
              <a:rPr sz="750" spc="-37" baseline="-22222" dirty="0">
                <a:latin typeface="Times New Roman"/>
                <a:cs typeface="Times New Roman"/>
              </a:rPr>
              <a:t>1</a:t>
            </a:r>
            <a:endParaRPr sz="750" baseline="-22222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08887" y="1184038"/>
            <a:ext cx="17335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sz="850" i="1" spc="-25" dirty="0">
                <a:latin typeface="Times New Roman"/>
                <a:cs typeface="Times New Roman"/>
              </a:rPr>
              <a:t>O</a:t>
            </a:r>
            <a:r>
              <a:rPr sz="750" spc="-37" baseline="-27777" dirty="0">
                <a:latin typeface="Times New Roman"/>
                <a:cs typeface="Times New Roman"/>
              </a:rPr>
              <a:t>2</a:t>
            </a:r>
            <a:endParaRPr sz="750" baseline="-27777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1044" y="1426407"/>
            <a:ext cx="15684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750" i="1" spc="-25" dirty="0">
                <a:latin typeface="Times New Roman"/>
                <a:cs typeface="Times New Roman"/>
              </a:rPr>
              <a:t>O</a:t>
            </a:r>
            <a:r>
              <a:rPr sz="675" spc="-37" baseline="-24691" dirty="0">
                <a:latin typeface="Times New Roman"/>
                <a:cs typeface="Times New Roman"/>
              </a:rPr>
              <a:t>3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785855" y="2185183"/>
            <a:ext cx="165735" cy="1454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750" i="1" spc="-25" dirty="0">
                <a:latin typeface="Times New Roman"/>
                <a:cs typeface="Times New Roman"/>
              </a:rPr>
              <a:t>O</a:t>
            </a:r>
            <a:r>
              <a:rPr sz="675" spc="-37" baseline="-24691" dirty="0">
                <a:latin typeface="Times New Roman"/>
                <a:cs typeface="Times New Roman"/>
              </a:rPr>
              <a:t>4</a:t>
            </a:r>
            <a:endParaRPr sz="675" baseline="-2469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908670" y="1739278"/>
            <a:ext cx="10033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50" i="1" spc="-50" dirty="0">
                <a:latin typeface="Times New Roman"/>
                <a:cs typeface="Times New Roman"/>
              </a:rPr>
              <a:t>D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7804" y="2346092"/>
            <a:ext cx="831850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39140" algn="l"/>
              </a:tabLst>
            </a:pPr>
            <a:r>
              <a:rPr sz="1650" i="1" spc="-75" baseline="5050" dirty="0">
                <a:latin typeface="Times New Roman"/>
                <a:cs typeface="Times New Roman"/>
              </a:rPr>
              <a:t>R</a:t>
            </a:r>
            <a:r>
              <a:rPr sz="1650" i="1" baseline="5050" dirty="0">
                <a:latin typeface="Times New Roman"/>
                <a:cs typeface="Times New Roman"/>
              </a:rPr>
              <a:t>	</a:t>
            </a:r>
            <a:r>
              <a:rPr sz="1250" i="1" spc="-50" dirty="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58044" y="801144"/>
            <a:ext cx="4036060" cy="1923414"/>
            <a:chOff x="258044" y="801144"/>
            <a:chExt cx="4036060" cy="1923414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0578" y="2101502"/>
              <a:ext cx="225429" cy="278673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1885" y="804984"/>
              <a:ext cx="4032250" cy="1915795"/>
            </a:xfrm>
            <a:custGeom>
              <a:avLst/>
              <a:gdLst/>
              <a:ahLst/>
              <a:cxnLst/>
              <a:rect l="l" t="t" r="r" b="b"/>
              <a:pathLst>
                <a:path w="4032250" h="1915795">
                  <a:moveTo>
                    <a:pt x="0" y="0"/>
                  </a:moveTo>
                  <a:lnTo>
                    <a:pt x="4031984" y="0"/>
                  </a:lnTo>
                </a:path>
                <a:path w="4032250" h="1915795">
                  <a:moveTo>
                    <a:pt x="0" y="1915211"/>
                  </a:moveTo>
                  <a:lnTo>
                    <a:pt x="4031984" y="1915211"/>
                  </a:lnTo>
                </a:path>
                <a:path w="4032250" h="1915795">
                  <a:moveTo>
                    <a:pt x="0" y="1915211"/>
                  </a:moveTo>
                  <a:lnTo>
                    <a:pt x="0" y="1814409"/>
                  </a:lnTo>
                </a:path>
              </a:pathLst>
            </a:custGeom>
            <a:ln w="7680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Debasis</a:t>
            </a:r>
            <a:r>
              <a:rPr spc="-15" dirty="0"/>
              <a:t> </a:t>
            </a:r>
            <a:r>
              <a:rPr dirty="0"/>
              <a:t>Samanta</a:t>
            </a:r>
            <a:r>
              <a:rPr spc="135" dirty="0"/>
              <a:t> </a:t>
            </a:r>
            <a:r>
              <a:rPr b="0" dirty="0">
                <a:latin typeface="Arial MT"/>
                <a:cs typeface="Arial MT"/>
              </a:rPr>
              <a:t>(IIT</a:t>
            </a:r>
            <a:r>
              <a:rPr b="0" spc="-1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Kharagpur)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Soft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23.01.2016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dirty="0"/>
              <a:t>9</a:t>
            </a:fld>
            <a:r>
              <a:rPr spc="-1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25" dirty="0"/>
              <a:t>34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3126</Words>
  <Application>Microsoft Office PowerPoint</Application>
  <PresentationFormat>Custom</PresentationFormat>
  <Paragraphs>575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Arial MT</vt:lpstr>
      <vt:lpstr>Calibri</vt:lpstr>
      <vt:lpstr>Cambria</vt:lpstr>
      <vt:lpstr>Lucida Sans Unicode</vt:lpstr>
      <vt:lpstr>Microsoft Sans Serif</vt:lpstr>
      <vt:lpstr>Sitka Text</vt:lpstr>
      <vt:lpstr>Symbol</vt:lpstr>
      <vt:lpstr>Times New Roman</vt:lpstr>
      <vt:lpstr>Verdana</vt:lpstr>
      <vt:lpstr>Office Theme</vt:lpstr>
      <vt:lpstr>PowerPoint Presentation</vt:lpstr>
      <vt:lpstr>Applications of Fuzzy Logic</vt:lpstr>
      <vt:lpstr>Fuzzy Systems : Fuzzy Logic Controller</vt:lpstr>
      <vt:lpstr>Fuzzy Systems : Fuzzy Logic Controller</vt:lpstr>
      <vt:lpstr>Fuzzy Systems : Fuzzy Logic Controller</vt:lpstr>
      <vt:lpstr>Fuzzy Systems : Fuzzy Logic Controller</vt:lpstr>
      <vt:lpstr>Fuzzy Systems : Fuzzy Logic Controller</vt:lpstr>
      <vt:lpstr>Mamdani approach : Mobile Robot</vt:lpstr>
      <vt:lpstr>PowerPoint Presentation</vt:lpstr>
      <vt:lpstr>Mamdani approach : Mobile Robot</vt:lpstr>
      <vt:lpstr>Linguistic States</vt:lpstr>
      <vt:lpstr>Linguistic States</vt:lpstr>
      <vt:lpstr>Fuzzy rule base</vt:lpstr>
      <vt:lpstr>Fuzzy rule base for the mobile robot</vt:lpstr>
      <vt:lpstr>Fuzzification of inputs</vt:lpstr>
      <vt:lpstr>Fuzzification of inputs</vt:lpstr>
      <vt:lpstr>Fuzzification of inputs</vt:lpstr>
      <vt:lpstr>Rule strength computation</vt:lpstr>
      <vt:lpstr>Rule strength computation</vt:lpstr>
      <vt:lpstr>Fuzzy output</vt:lpstr>
      <vt:lpstr>Fuzzy output</vt:lpstr>
      <vt:lpstr>Fuzzy output</vt:lpstr>
      <vt:lpstr>Illustration : Mobile Robot</vt:lpstr>
      <vt:lpstr>PowerPoint Presentation</vt:lpstr>
      <vt:lpstr>Defuzzification</vt:lpstr>
      <vt:lpstr>Illustration : Mobile Robot</vt:lpstr>
      <vt:lpstr>Takagi and Sugeno’s approach</vt:lpstr>
      <vt:lpstr>Illustration:</vt:lpstr>
      <vt:lpstr>Illustration:</vt:lpstr>
      <vt:lpstr>Illustration:</vt:lpstr>
      <vt:lpstr>Solution</vt:lpstr>
      <vt:lpstr>Solution</vt:lpstr>
      <vt:lpstr>Solution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Fuzzy Logic Controller</dc:title>
  <dc:creator>Debasis Samanta</dc:creator>
  <cp:lastModifiedBy>Asst. Prof. (Dr.) Diya Vadhwani</cp:lastModifiedBy>
  <cp:revision>2</cp:revision>
  <dcterms:created xsi:type="dcterms:W3CDTF">2025-08-22T06:47:11Z</dcterms:created>
  <dcterms:modified xsi:type="dcterms:W3CDTF">2025-08-22T08:05:15Z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2016-01-21T00:00:00Z</vt:filetime>
  </property>
  <property fmtid="{D5CDD505-2E9C-101B-9397-08002B2CF9AE}" pid="3" name="Creator">
    <vt:lpwstr>LaTeX with Beamer class version 3.20</vt:lpwstr>
  </property>
  <property fmtid="{D5CDD505-2E9C-101B-9397-08002B2CF9AE}" pid="4" name="LastSaved">
    <vt:filetime>2025-08-22T00:00:00Z</vt:filetime>
  </property>
  <property fmtid="{D5CDD505-2E9C-101B-9397-08002B2CF9AE}" pid="5" name="PTEX.Fullbanner">
    <vt:lpwstr>This is MiKTeX-pdfTeX 2.9.4535 (1.40.13)</vt:lpwstr>
  </property>
  <property fmtid="{D5CDD505-2E9C-101B-9397-08002B2CF9AE}" pid="6" name="Producer">
    <vt:lpwstr>pdfTeX-1.40.13</vt:lpwstr>
  </property>
</Properties>
</file>