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56" r:id="rId4"/>
    <p:sldId id="263" r:id="rId5"/>
    <p:sldId id="257" r:id="rId6"/>
    <p:sldId id="259"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85" r:id="rId23"/>
    <p:sldId id="286" r:id="rId24"/>
    <p:sldId id="287" r:id="rId25"/>
    <p:sldId id="280" r:id="rId26"/>
    <p:sldId id="281" r:id="rId27"/>
    <p:sldId id="283" r:id="rId28"/>
    <p:sldId id="282" r:id="rId29"/>
    <p:sldId id="284" r:id="rId30"/>
    <p:sldId id="289" r:id="rId31"/>
    <p:sldId id="290" r:id="rId32"/>
    <p:sldId id="288" r:id="rId33"/>
    <p:sldId id="291" r:id="rId34"/>
    <p:sldId id="292" r:id="rId35"/>
    <p:sldId id="293" r:id="rId36"/>
    <p:sldId id="294"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247398-2047-42E0-8F1A-898B8E92691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4959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47398-2047-42E0-8F1A-898B8E92691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348292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47398-2047-42E0-8F1A-898B8E92691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336825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47398-2047-42E0-8F1A-898B8E92691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119882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47398-2047-42E0-8F1A-898B8E926911}"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144862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247398-2047-42E0-8F1A-898B8E926911}"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246779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247398-2047-42E0-8F1A-898B8E926911}"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292062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247398-2047-42E0-8F1A-898B8E926911}"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31652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47398-2047-42E0-8F1A-898B8E926911}"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200323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47398-2047-42E0-8F1A-898B8E926911}"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400789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47398-2047-42E0-8F1A-898B8E926911}"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713F3-7BB5-4A76-B48B-DB76875330FD}" type="slidenum">
              <a:rPr lang="en-US" smtClean="0"/>
              <a:t>‹#›</a:t>
            </a:fld>
            <a:endParaRPr lang="en-US"/>
          </a:p>
        </p:txBody>
      </p:sp>
    </p:spTree>
    <p:extLst>
      <p:ext uri="{BB962C8B-B14F-4D97-AF65-F5344CB8AC3E}">
        <p14:creationId xmlns:p14="http://schemas.microsoft.com/office/powerpoint/2010/main" val="308167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47398-2047-42E0-8F1A-898B8E926911}" type="datetimeFigureOut">
              <a:rPr lang="en-US" smtClean="0"/>
              <a:t>9/4/2023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713F3-7BB5-4A76-B48B-DB76875330FD}" type="slidenum">
              <a:rPr lang="en-US" smtClean="0"/>
              <a:t>‹#›</a:t>
            </a:fld>
            <a:endParaRPr lang="en-US"/>
          </a:p>
        </p:txBody>
      </p:sp>
    </p:spTree>
    <p:extLst>
      <p:ext uri="{BB962C8B-B14F-4D97-AF65-F5344CB8AC3E}">
        <p14:creationId xmlns:p14="http://schemas.microsoft.com/office/powerpoint/2010/main" val="3838480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bitcoin.org/devguide/p2p_network.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bitcoin.org/devguide/p2p_network.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70" y="-96837"/>
            <a:ext cx="11721736" cy="2387600"/>
          </a:xfrm>
        </p:spPr>
        <p:txBody>
          <a:bodyPr/>
          <a:lstStyle/>
          <a:p>
            <a:r>
              <a:rPr lang="en-US" b="1" dirty="0" smtClean="0">
                <a:latin typeface="Times New Roman" panose="02020603050405020304" pitchFamily="18" charset="0"/>
                <a:cs typeface="Times New Roman" panose="02020603050405020304" pitchFamily="18" charset="0"/>
              </a:rPr>
              <a:t>Bitcoin Protocol and Mining</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dirty="0" smtClean="0"/>
              <a:t>Prepared By:</a:t>
            </a:r>
          </a:p>
          <a:p>
            <a:r>
              <a:rPr lang="en-US" dirty="0" smtClean="0"/>
              <a:t>Dr. Tejas M. Modi</a:t>
            </a:r>
          </a:p>
          <a:p>
            <a:r>
              <a:rPr lang="en-US" dirty="0" smtClean="0"/>
              <a:t>Department of CSE</a:t>
            </a:r>
          </a:p>
          <a:p>
            <a:r>
              <a:rPr lang="en-US" dirty="0" smtClean="0"/>
              <a:t>IIIT Surat</a:t>
            </a:r>
            <a:endParaRPr lang="en-US" dirty="0"/>
          </a:p>
        </p:txBody>
      </p:sp>
    </p:spTree>
    <p:extLst>
      <p:ext uri="{BB962C8B-B14F-4D97-AF65-F5344CB8AC3E}">
        <p14:creationId xmlns:p14="http://schemas.microsoft.com/office/powerpoint/2010/main" val="2889888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269966"/>
            <a:ext cx="11373394" cy="6261463"/>
          </a:xfrm>
        </p:spPr>
        <p:txBody>
          <a:bodyPr/>
          <a:lstStyle/>
          <a:p>
            <a:pPr marL="0" indent="0">
              <a:buNone/>
            </a:pPr>
            <a:r>
              <a:rPr lang="en-US" b="1" dirty="0" smtClean="0">
                <a:latin typeface="Times New Roman" panose="02020603050405020304" pitchFamily="18" charset="0"/>
                <a:cs typeface="Times New Roman" panose="02020603050405020304" pitchFamily="18" charset="0"/>
              </a:rPr>
              <a:t>Solo Mining</a:t>
            </a:r>
          </a:p>
          <a:p>
            <a:pPr algn="just"/>
            <a:r>
              <a:rPr lang="en-US" dirty="0" smtClean="0">
                <a:latin typeface="Times New Roman" panose="02020603050405020304" pitchFamily="18" charset="0"/>
                <a:cs typeface="Times New Roman" panose="02020603050405020304" pitchFamily="18" charset="0"/>
              </a:rPr>
              <a:t>As illustrated below, solo miners typically use </a:t>
            </a:r>
            <a:r>
              <a:rPr lang="en-US" dirty="0" err="1" smtClean="0">
                <a:latin typeface="Times New Roman" panose="02020603050405020304" pitchFamily="18" charset="0"/>
                <a:cs typeface="Times New Roman" panose="02020603050405020304" pitchFamily="18" charset="0"/>
              </a:rPr>
              <a:t>bitcoind</a:t>
            </a:r>
            <a:r>
              <a:rPr lang="en-US" dirty="0" smtClean="0">
                <a:latin typeface="Times New Roman" panose="02020603050405020304" pitchFamily="18" charset="0"/>
                <a:cs typeface="Times New Roman" panose="02020603050405020304" pitchFamily="18" charset="0"/>
              </a:rPr>
              <a:t> to get new transactions from the network. Their mining software periodically polls </a:t>
            </a:r>
            <a:r>
              <a:rPr lang="en-US" dirty="0" err="1" smtClean="0">
                <a:latin typeface="Times New Roman" panose="02020603050405020304" pitchFamily="18" charset="0"/>
                <a:cs typeface="Times New Roman" panose="02020603050405020304" pitchFamily="18" charset="0"/>
              </a:rPr>
              <a:t>bitcoind</a:t>
            </a:r>
            <a:r>
              <a:rPr lang="en-US" dirty="0" smtClean="0">
                <a:latin typeface="Times New Roman" panose="02020603050405020304" pitchFamily="18" charset="0"/>
                <a:cs typeface="Times New Roman" panose="02020603050405020304" pitchFamily="18" charset="0"/>
              </a:rPr>
              <a:t> for new transactions using the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getblocktemplate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RPC, which provides the list of new transactions plus the public key to which the </a:t>
            </a:r>
            <a:r>
              <a:rPr lang="en-US" dirty="0" err="1" smtClean="0">
                <a:latin typeface="Times New Roman" panose="02020603050405020304" pitchFamily="18" charset="0"/>
                <a:cs typeface="Times New Roman" panose="02020603050405020304" pitchFamily="18" charset="0"/>
              </a:rPr>
              <a:t>coinbase</a:t>
            </a:r>
            <a:r>
              <a:rPr lang="en-US" dirty="0" smtClean="0">
                <a:latin typeface="Times New Roman" panose="02020603050405020304" pitchFamily="18" charset="0"/>
                <a:cs typeface="Times New Roman" panose="02020603050405020304" pitchFamily="18" charset="0"/>
              </a:rPr>
              <a:t> transaction should be sent.</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3400697"/>
            <a:ext cx="10501313" cy="2240280"/>
          </a:xfrm>
          <a:prstGeom prst="rect">
            <a:avLst/>
          </a:prstGeom>
        </p:spPr>
      </p:pic>
    </p:spTree>
    <p:extLst>
      <p:ext uri="{BB962C8B-B14F-4D97-AF65-F5344CB8AC3E}">
        <p14:creationId xmlns:p14="http://schemas.microsoft.com/office/powerpoint/2010/main" val="143493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423" y="200297"/>
            <a:ext cx="11686903" cy="5976666"/>
          </a:xfrm>
        </p:spPr>
        <p:txBody>
          <a:bodyPr>
            <a:noAutofit/>
          </a:bodyPr>
          <a:lstStyle/>
          <a:p>
            <a:pPr algn="just"/>
            <a:r>
              <a:rPr lang="en-US" dirty="0" smtClean="0">
                <a:latin typeface="Times New Roman" panose="02020603050405020304" pitchFamily="18" charset="0"/>
                <a:cs typeface="Times New Roman" panose="02020603050405020304" pitchFamily="18" charset="0"/>
              </a:rPr>
              <a:t>The mining software constructs a block using the template and creates a block header. It then sends the 80-byte block header to its mining hardware (an ASIC) along with a target threshold (difficulty setting). The mining hardware iterates through every possible value for the block header nonce and generates the corresponding hash.</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none of the hashes are below the threshold, the mining hardware gets an updated block header with a new </a:t>
            </a:r>
            <a:r>
              <a:rPr lang="en-US" dirty="0" err="1" smtClean="0">
                <a:latin typeface="Times New Roman" panose="02020603050405020304" pitchFamily="18" charset="0"/>
                <a:cs typeface="Times New Roman" panose="02020603050405020304" pitchFamily="18" charset="0"/>
              </a:rPr>
              <a:t>merkle</a:t>
            </a:r>
            <a:r>
              <a:rPr lang="en-US" dirty="0" smtClean="0">
                <a:latin typeface="Times New Roman" panose="02020603050405020304" pitchFamily="18" charset="0"/>
                <a:cs typeface="Times New Roman" panose="02020603050405020304" pitchFamily="18" charset="0"/>
              </a:rPr>
              <a:t> root from the mining software; this new block header is created by adding extra nonce data to the </a:t>
            </a:r>
            <a:r>
              <a:rPr lang="en-US" dirty="0" err="1" smtClean="0">
                <a:latin typeface="Times New Roman" panose="02020603050405020304" pitchFamily="18" charset="0"/>
                <a:cs typeface="Times New Roman" panose="02020603050405020304" pitchFamily="18" charset="0"/>
              </a:rPr>
              <a:t>coinbase</a:t>
            </a:r>
            <a:r>
              <a:rPr lang="en-US" dirty="0" smtClean="0">
                <a:latin typeface="Times New Roman" panose="02020603050405020304" pitchFamily="18" charset="0"/>
                <a:cs typeface="Times New Roman" panose="02020603050405020304" pitchFamily="18" charset="0"/>
              </a:rPr>
              <a:t> field of the </a:t>
            </a:r>
            <a:r>
              <a:rPr lang="en-US" dirty="0" err="1" smtClean="0">
                <a:latin typeface="Times New Roman" panose="02020603050405020304" pitchFamily="18" charset="0"/>
                <a:cs typeface="Times New Roman" panose="02020603050405020304" pitchFamily="18" charset="0"/>
              </a:rPr>
              <a:t>coinbase</a:t>
            </a:r>
            <a:r>
              <a:rPr lang="en-US" dirty="0" smtClean="0">
                <a:latin typeface="Times New Roman" panose="02020603050405020304" pitchFamily="18" charset="0"/>
                <a:cs typeface="Times New Roman" panose="02020603050405020304" pitchFamily="18" charset="0"/>
              </a:rPr>
              <a:t> transaction.</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On the other hand, if a hash is found below the target threshold, the mining hardware returns the block header with the successful nonce to the mining software. The mining software combines the header with the block and sends the completed block to </a:t>
            </a:r>
            <a:r>
              <a:rPr lang="en-US" dirty="0" err="1" smtClean="0">
                <a:latin typeface="Times New Roman" panose="02020603050405020304" pitchFamily="18" charset="0"/>
                <a:cs typeface="Times New Roman" panose="02020603050405020304" pitchFamily="18" charset="0"/>
              </a:rPr>
              <a:t>bitcoind</a:t>
            </a:r>
            <a:r>
              <a:rPr lang="en-US" dirty="0" smtClean="0">
                <a:latin typeface="Times New Roman" panose="02020603050405020304" pitchFamily="18" charset="0"/>
                <a:cs typeface="Times New Roman" panose="02020603050405020304" pitchFamily="18" charset="0"/>
              </a:rPr>
              <a:t> to be broadcast to the network for addition to the block chain.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65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965" y="304800"/>
            <a:ext cx="11625943" cy="5872163"/>
          </a:xfrm>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Pool Mining</a:t>
            </a:r>
          </a:p>
          <a:p>
            <a:pPr algn="just"/>
            <a:r>
              <a:rPr lang="en-US" dirty="0" smtClean="0">
                <a:latin typeface="Times New Roman" panose="02020603050405020304" pitchFamily="18" charset="0"/>
                <a:cs typeface="Times New Roman" panose="02020603050405020304" pitchFamily="18" charset="0"/>
              </a:rPr>
              <a:t>Pool miners follow a similar workflow, illustrated below, which allows mining pool operators to pay miners based on their share of the work done. The mining pool gets new transactions from the network using </a:t>
            </a:r>
            <a:r>
              <a:rPr lang="en-US" dirty="0" err="1" smtClean="0">
                <a:latin typeface="Times New Roman" panose="02020603050405020304" pitchFamily="18" charset="0"/>
                <a:cs typeface="Times New Roman" panose="02020603050405020304" pitchFamily="18" charset="0"/>
              </a:rPr>
              <a:t>bitcoind</a:t>
            </a:r>
            <a:r>
              <a:rPr lang="en-US" dirty="0" smtClean="0">
                <a:latin typeface="Times New Roman" panose="02020603050405020304" pitchFamily="18" charset="0"/>
                <a:cs typeface="Times New Roman" panose="02020603050405020304" pitchFamily="18" charset="0"/>
              </a:rPr>
              <a:t>. Using one of the methods discussed later, each miner’s mining software connects to the pool and requests the information it needs to construct block headers.</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64" y="3491593"/>
            <a:ext cx="9526345" cy="2221230"/>
          </a:xfrm>
          <a:prstGeom prst="rect">
            <a:avLst/>
          </a:prstGeom>
        </p:spPr>
      </p:pic>
    </p:spTree>
    <p:extLst>
      <p:ext uri="{BB962C8B-B14F-4D97-AF65-F5344CB8AC3E}">
        <p14:creationId xmlns:p14="http://schemas.microsoft.com/office/powerpoint/2010/main" val="220451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algn="just"/>
            <a:r>
              <a:rPr lang="en-US" dirty="0">
                <a:latin typeface="Times New Roman" panose="02020603050405020304" pitchFamily="18" charset="0"/>
                <a:cs typeface="Times New Roman" panose="02020603050405020304" pitchFamily="18" charset="0"/>
              </a:rPr>
              <a:t>In pooled mining, the mining pool sets the target threshold a few orders of magnitude higher </a:t>
            </a:r>
            <a:r>
              <a:rPr lang="en-US" dirty="0" smtClean="0">
                <a:latin typeface="Times New Roman" panose="02020603050405020304" pitchFamily="18" charset="0"/>
                <a:cs typeface="Times New Roman" panose="02020603050405020304" pitchFamily="18" charset="0"/>
              </a:rPr>
              <a:t>than </a:t>
            </a:r>
            <a:r>
              <a:rPr lang="en-US" dirty="0">
                <a:latin typeface="Times New Roman" panose="02020603050405020304" pitchFamily="18" charset="0"/>
                <a:cs typeface="Times New Roman" panose="02020603050405020304" pitchFamily="18" charset="0"/>
              </a:rPr>
              <a:t>the </a:t>
            </a:r>
            <a:r>
              <a:rPr lang="en-US" u="sng" dirty="0">
                <a:latin typeface="Times New Roman" panose="02020603050405020304" pitchFamily="18" charset="0"/>
                <a:cs typeface="Times New Roman" panose="02020603050405020304" pitchFamily="18" charset="0"/>
                <a:hlinkClick r:id="rId2"/>
              </a:rPr>
              <a:t>network</a:t>
            </a:r>
            <a:r>
              <a:rPr lang="en-US" dirty="0">
                <a:latin typeface="Times New Roman" panose="02020603050405020304" pitchFamily="18" charset="0"/>
                <a:cs typeface="Times New Roman" panose="02020603050405020304" pitchFamily="18" charset="0"/>
              </a:rPr>
              <a:t> difficulty. This causes the mining hardware to return many block headers which don’t hash to a value eligible for inclusion on the block chain but which do hash below the pool’s target, proving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the miner checked a percentage of the possible hash values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miner then sends to the pool a copy of the information the pool needs to validate that the header will hash below the target and that the block of transactions referred to by the header </a:t>
            </a:r>
            <a:r>
              <a:rPr lang="en-US" dirty="0" err="1">
                <a:latin typeface="Times New Roman" panose="02020603050405020304" pitchFamily="18" charset="0"/>
                <a:cs typeface="Times New Roman" panose="02020603050405020304" pitchFamily="18" charset="0"/>
              </a:rPr>
              <a:t>merkle</a:t>
            </a:r>
            <a:r>
              <a:rPr lang="en-US" dirty="0">
                <a:latin typeface="Times New Roman" panose="02020603050405020304" pitchFamily="18" charset="0"/>
                <a:cs typeface="Times New Roman" panose="02020603050405020304" pitchFamily="18" charset="0"/>
              </a:rPr>
              <a:t> root field is valid for the pool’s purposes.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information the miner sends to the pool is called a share because it proves the miner did a share of the work. By chance, some shares the pool receives will also be below the </a:t>
            </a:r>
            <a:r>
              <a:rPr lang="en-US" u="sng" dirty="0">
                <a:latin typeface="Times New Roman" panose="02020603050405020304" pitchFamily="18" charset="0"/>
                <a:cs typeface="Times New Roman" panose="02020603050405020304" pitchFamily="18" charset="0"/>
                <a:hlinkClick r:id="rId2"/>
              </a:rPr>
              <a:t>network</a:t>
            </a:r>
            <a:r>
              <a:rPr lang="en-US" dirty="0">
                <a:latin typeface="Times New Roman" panose="02020603050405020304" pitchFamily="18" charset="0"/>
                <a:cs typeface="Times New Roman" panose="02020603050405020304" pitchFamily="18" charset="0"/>
              </a:rPr>
              <a:t> target—the mining pool sends these to the </a:t>
            </a:r>
            <a:r>
              <a:rPr lang="en-US" u="sng" dirty="0">
                <a:latin typeface="Times New Roman" panose="02020603050405020304" pitchFamily="18" charset="0"/>
                <a:cs typeface="Times New Roman" panose="02020603050405020304" pitchFamily="18" charset="0"/>
                <a:hlinkClick r:id="rId2"/>
              </a:rPr>
              <a:t>network</a:t>
            </a:r>
            <a:r>
              <a:rPr lang="en-US" dirty="0">
                <a:latin typeface="Times New Roman" panose="02020603050405020304" pitchFamily="18" charset="0"/>
                <a:cs typeface="Times New Roman" panose="02020603050405020304" pitchFamily="18" charset="0"/>
              </a:rPr>
              <a:t> to be added to the block chain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09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674" y="304800"/>
            <a:ext cx="11608526" cy="6270171"/>
          </a:xfrm>
        </p:spPr>
        <p:txBody>
          <a:bodyPr/>
          <a:lstStyle/>
          <a:p>
            <a:pPr algn="just"/>
            <a:r>
              <a:rPr lang="en-US" dirty="0" smtClean="0">
                <a:latin typeface="Times New Roman" panose="02020603050405020304" pitchFamily="18" charset="0"/>
                <a:cs typeface="Times New Roman" panose="02020603050405020304" pitchFamily="18" charset="0"/>
              </a:rPr>
              <a:t>The block reward and transaction fees that come from mining that block are paid to the mining pool. The mining pool pays out a portion of these proceeds to individual miners based on how many shares they generated. For example, if the mining pool’s target threshold is 100 times lower than the </a:t>
            </a:r>
            <a:r>
              <a:rPr lang="en-US" u="sng" dirty="0" smtClean="0">
                <a:latin typeface="Times New Roman" panose="02020603050405020304" pitchFamily="18" charset="0"/>
                <a:cs typeface="Times New Roman" panose="02020603050405020304" pitchFamily="18" charset="0"/>
                <a:hlinkClick r:id="rId2"/>
              </a:rPr>
              <a:t>network</a:t>
            </a:r>
            <a:r>
              <a:rPr lang="en-US" dirty="0" smtClean="0">
                <a:latin typeface="Times New Roman" panose="02020603050405020304" pitchFamily="18" charset="0"/>
                <a:cs typeface="Times New Roman" panose="02020603050405020304" pitchFamily="18" charset="0"/>
              </a:rPr>
              <a:t> target threshold, 100 shares will need to be generated on average to create a successful block, so the mining pool can pay 1/100th of its payout for each share received. Different mining pools use different reward distribution systems based on this basic share system.</a:t>
            </a:r>
          </a:p>
          <a:p>
            <a:endParaRPr lang="en-US" dirty="0"/>
          </a:p>
        </p:txBody>
      </p:sp>
    </p:spTree>
    <p:extLst>
      <p:ext uri="{BB962C8B-B14F-4D97-AF65-F5344CB8AC3E}">
        <p14:creationId xmlns:p14="http://schemas.microsoft.com/office/powerpoint/2010/main" val="4163761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51" y="113211"/>
            <a:ext cx="10014858" cy="6322423"/>
          </a:xfrm>
          <a:prstGeom prst="rect">
            <a:avLst/>
          </a:prstGeom>
        </p:spPr>
      </p:pic>
    </p:spTree>
    <p:extLst>
      <p:ext uri="{BB962C8B-B14F-4D97-AF65-F5344CB8AC3E}">
        <p14:creationId xmlns:p14="http://schemas.microsoft.com/office/powerpoint/2010/main" val="262807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marL="0" indent="0" algn="just">
              <a:buNone/>
            </a:pPr>
            <a:r>
              <a:rPr lang="en-US" sz="4000" b="1" dirty="0" smtClean="0">
                <a:latin typeface="Times New Roman" panose="02020603050405020304" pitchFamily="18" charset="0"/>
                <a:cs typeface="Times New Roman" panose="02020603050405020304" pitchFamily="18" charset="0"/>
              </a:rPr>
              <a:t>Bitcoin Wallets</a:t>
            </a:r>
            <a:endParaRPr lang="en-US" sz="40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Wallets are containers for private keys, usually implemented as structured files or simple databases.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Another </a:t>
            </a:r>
            <a:r>
              <a:rPr lang="en-US" dirty="0">
                <a:latin typeface="Times New Roman" panose="02020603050405020304" pitchFamily="18" charset="0"/>
                <a:cs typeface="Times New Roman" panose="02020603050405020304" pitchFamily="18" charset="0"/>
              </a:rPr>
              <a:t>method for making keys is deterministic key generation. Here you derive each new private key, using a one-way hash function from a previous private key, linking them in a sequence.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long as you can re-create that sequence, you only need the first key (known as a seed or master key) to generate them all.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Bitcoin wallets contain keys, not coins. Each user has a wallet containing </a:t>
            </a:r>
            <a:r>
              <a:rPr lang="en-US" dirty="0" smtClean="0">
                <a:latin typeface="Times New Roman" panose="02020603050405020304" pitchFamily="18" charset="0"/>
                <a:cs typeface="Times New Roman" panose="02020603050405020304" pitchFamily="18" charset="0"/>
              </a:rPr>
              <a:t>keys.</a:t>
            </a:r>
          </a:p>
          <a:p>
            <a:pPr algn="just"/>
            <a:r>
              <a:rPr lang="en-US" dirty="0" smtClean="0">
                <a:latin typeface="Times New Roman" panose="02020603050405020304" pitchFamily="18" charset="0"/>
                <a:cs typeface="Times New Roman" panose="02020603050405020304" pitchFamily="18" charset="0"/>
              </a:rPr>
              <a:t>Wallets </a:t>
            </a:r>
            <a:r>
              <a:rPr lang="en-US" dirty="0">
                <a:latin typeface="Times New Roman" panose="02020603050405020304" pitchFamily="18" charset="0"/>
                <a:cs typeface="Times New Roman" panose="02020603050405020304" pitchFamily="18" charset="0"/>
              </a:rPr>
              <a:t>are really keychains containing pairs of private/public </a:t>
            </a:r>
            <a:r>
              <a:rPr lang="en-US" dirty="0" smtClean="0">
                <a:latin typeface="Times New Roman" panose="02020603050405020304" pitchFamily="18" charset="0"/>
                <a:cs typeface="Times New Roman" panose="02020603050405020304" pitchFamily="18" charset="0"/>
              </a:rPr>
              <a:t>keys. </a:t>
            </a:r>
            <a:r>
              <a:rPr lang="en-US" dirty="0">
                <a:latin typeface="Times New Roman" panose="02020603050405020304" pitchFamily="18" charset="0"/>
                <a:cs typeface="Times New Roman" panose="02020603050405020304" pitchFamily="18" charset="0"/>
              </a:rPr>
              <a:t>Users sign transactions with the keys, thereby proving they own the transaction outputs (their coins). The coins are stored on the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in the form of transaction-</a:t>
            </a:r>
            <a:r>
              <a:rPr lang="en-US" dirty="0" err="1">
                <a:latin typeface="Times New Roman" panose="02020603050405020304" pitchFamily="18" charset="0"/>
                <a:cs typeface="Times New Roman" panose="02020603050405020304" pitchFamily="18" charset="0"/>
              </a:rPr>
              <a:t>ouputs</a:t>
            </a:r>
            <a:r>
              <a:rPr lang="en-US" dirty="0">
                <a:latin typeface="Times New Roman" panose="02020603050405020304" pitchFamily="18" charset="0"/>
                <a:cs typeface="Times New Roman" panose="02020603050405020304" pitchFamily="18" charset="0"/>
              </a:rPr>
              <a:t> (often noted as </a:t>
            </a:r>
            <a:r>
              <a:rPr lang="en-US" dirty="0" err="1">
                <a:latin typeface="Times New Roman" panose="02020603050405020304" pitchFamily="18" charset="0"/>
                <a:cs typeface="Times New Roman" panose="02020603050405020304" pitchFamily="18" charset="0"/>
              </a:rPr>
              <a:t>vout</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txout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8356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marL="0" indent="0" fontAlgn="base">
              <a:buNone/>
            </a:pPr>
            <a:r>
              <a:rPr lang="en-US" sz="3200" b="1" dirty="0">
                <a:latin typeface="Times New Roman" panose="02020603050405020304" pitchFamily="18" charset="0"/>
                <a:cs typeface="Times New Roman" panose="02020603050405020304" pitchFamily="18" charset="0"/>
              </a:rPr>
              <a:t>Nondeterministic (Random) Wallets</a:t>
            </a:r>
          </a:p>
          <a:p>
            <a:pPr fontAlgn="base"/>
            <a:r>
              <a:rPr lang="en-US" dirty="0">
                <a:latin typeface="Times New Roman" panose="02020603050405020304" pitchFamily="18" charset="0"/>
                <a:cs typeface="Times New Roman" panose="02020603050405020304" pitchFamily="18" charset="0"/>
              </a:rPr>
              <a:t>In the first bitcoin clients, wallets were simply collections of randomly generated private keys. This type of wallet is called a </a:t>
            </a:r>
            <a:r>
              <a:rPr lang="en-US" i="1" dirty="0">
                <a:latin typeface="Times New Roman" panose="02020603050405020304" pitchFamily="18" charset="0"/>
                <a:cs typeface="Times New Roman" panose="02020603050405020304" pitchFamily="18" charset="0"/>
              </a:rPr>
              <a:t>Type-0 nondeterministic wallet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the Bitcoin Core client </a:t>
            </a:r>
            <a:r>
              <a:rPr lang="en-US" dirty="0" err="1">
                <a:latin typeface="Times New Roman" panose="02020603050405020304" pitchFamily="18" charset="0"/>
                <a:cs typeface="Times New Roman" panose="02020603050405020304" pitchFamily="18" charset="0"/>
              </a:rPr>
              <a:t>pregenerates</a:t>
            </a:r>
            <a:r>
              <a:rPr lang="en-US" dirty="0">
                <a:latin typeface="Times New Roman" panose="02020603050405020304" pitchFamily="18" charset="0"/>
                <a:cs typeface="Times New Roman" panose="02020603050405020304" pitchFamily="18" charset="0"/>
              </a:rPr>
              <a:t> 100 random private keys when first started and generates more keys as needed, using each key only once. This type of wallet is nicknamed “Just a Bunch Of Keys,” or JBOK, and such wallets are being replaced with deterministic wallets because they are cumbersome to manage, back up, and import. </a:t>
            </a:r>
            <a:endParaRPr lang="en-US" dirty="0" smtClean="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disadvantage of random keys is that if you generate many of them you must keep copies of all of them, meaning that the wallet must be backed up </a:t>
            </a:r>
            <a:r>
              <a:rPr lang="en-US" dirty="0" smtClean="0">
                <a:latin typeface="Times New Roman" panose="02020603050405020304" pitchFamily="18" charset="0"/>
                <a:cs typeface="Times New Roman" panose="02020603050405020304" pitchFamily="18" charset="0"/>
              </a:rPr>
              <a:t>frequently.</a:t>
            </a:r>
          </a:p>
          <a:p>
            <a:pPr fontAlgn="base"/>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key must be backed up, or the funds it controls are irrevocably lost if the wallet becomes inaccessible. </a:t>
            </a:r>
            <a:endParaRPr lang="en-US" dirty="0" smtClean="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conflicts directly with the principle of avoiding address re-use, by using each bitcoin address for only one transaction. Address re-use reduces privacy by associating multiple transactions and addresses with each other. </a:t>
            </a:r>
          </a:p>
        </p:txBody>
      </p:sp>
    </p:spTree>
    <p:extLst>
      <p:ext uri="{BB962C8B-B14F-4D97-AF65-F5344CB8AC3E}">
        <p14:creationId xmlns:p14="http://schemas.microsoft.com/office/powerpoint/2010/main" val="1242245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394" y="153579"/>
            <a:ext cx="10515600" cy="4351338"/>
          </a:xfrm>
        </p:spPr>
        <p:txBody>
          <a:bodyPr/>
          <a:lstStyle/>
          <a:p>
            <a:pPr algn="just"/>
            <a:r>
              <a:rPr lang="en-US" dirty="0">
                <a:latin typeface="Times New Roman" panose="02020603050405020304" pitchFamily="18" charset="0"/>
                <a:cs typeface="Times New Roman" panose="02020603050405020304" pitchFamily="18" charset="0"/>
              </a:rPr>
              <a:t>A Type-0 nondeterministic wallet is a poor choice of wallet, especially if you want to avoid address re-use because that means managing many keys, which creates the need for frequent backups.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Although </a:t>
            </a:r>
            <a:r>
              <a:rPr lang="en-US" dirty="0">
                <a:latin typeface="Times New Roman" panose="02020603050405020304" pitchFamily="18" charset="0"/>
                <a:cs typeface="Times New Roman" panose="02020603050405020304" pitchFamily="18" charset="0"/>
              </a:rPr>
              <a:t>the Bitcoin Core client includes a Type-0 wallet, using this wallet is discouraged by developers of Bitcoin Core.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following Figure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shows </a:t>
            </a:r>
            <a:r>
              <a:rPr lang="en-US" dirty="0">
                <a:latin typeface="Times New Roman" panose="02020603050405020304" pitchFamily="18" charset="0"/>
                <a:cs typeface="Times New Roman" panose="02020603050405020304" pitchFamily="18" charset="0"/>
              </a:rPr>
              <a:t>a nondeterministic wallet, containing a loose collection of random keys.</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209" y="2847389"/>
            <a:ext cx="5703026" cy="3891412"/>
          </a:xfrm>
          <a:prstGeom prst="rect">
            <a:avLst/>
          </a:prstGeom>
        </p:spPr>
      </p:pic>
    </p:spTree>
    <p:extLst>
      <p:ext uri="{BB962C8B-B14F-4D97-AF65-F5344CB8AC3E}">
        <p14:creationId xmlns:p14="http://schemas.microsoft.com/office/powerpoint/2010/main" val="4060075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marL="0" indent="0" fontAlgn="base">
              <a:buNone/>
            </a:pPr>
            <a:r>
              <a:rPr lang="en-US" sz="3200" b="1" dirty="0">
                <a:latin typeface="Times New Roman" panose="02020603050405020304" pitchFamily="18" charset="0"/>
                <a:cs typeface="Times New Roman" panose="02020603050405020304" pitchFamily="18" charset="0"/>
              </a:rPr>
              <a:t>Hierarchical deterministic ((BIP0032/BIP0044</a:t>
            </a:r>
            <a:r>
              <a:rPr lang="en-US" sz="3200" b="1" dirty="0" smtClean="0">
                <a:latin typeface="Times New Roman" panose="02020603050405020304" pitchFamily="18" charset="0"/>
                <a:cs typeface="Times New Roman" panose="02020603050405020304" pitchFamily="18" charset="0"/>
              </a:rPr>
              <a:t>) Wallets</a:t>
            </a:r>
          </a:p>
          <a:p>
            <a:pPr algn="just" fontAlgn="base"/>
            <a:r>
              <a:rPr lang="en-US" dirty="0" smtClean="0">
                <a:latin typeface="Times New Roman" panose="02020603050405020304" pitchFamily="18" charset="0"/>
                <a:cs typeface="Times New Roman" panose="02020603050405020304" pitchFamily="18" charset="0"/>
              </a:rPr>
              <a:t>Deterministic </a:t>
            </a:r>
            <a:r>
              <a:rPr lang="en-US" dirty="0">
                <a:latin typeface="Times New Roman" panose="02020603050405020304" pitchFamily="18" charset="0"/>
                <a:cs typeface="Times New Roman" panose="02020603050405020304" pitchFamily="18" charset="0"/>
              </a:rPr>
              <a:t>Wallets </a:t>
            </a:r>
            <a:r>
              <a:rPr lang="en-US" dirty="0" smtClean="0">
                <a:latin typeface="Times New Roman" panose="02020603050405020304" pitchFamily="18" charset="0"/>
                <a:cs typeface="Times New Roman" panose="02020603050405020304" pitchFamily="18" charset="0"/>
              </a:rPr>
              <a:t>Deterministic </a:t>
            </a:r>
            <a:r>
              <a:rPr lang="en-US" dirty="0">
                <a:latin typeface="Times New Roman" panose="02020603050405020304" pitchFamily="18" charset="0"/>
                <a:cs typeface="Times New Roman" panose="02020603050405020304" pitchFamily="18" charset="0"/>
              </a:rPr>
              <a:t>wallets were developed to make it easy to derive many keys from a single “seed.”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most advanced form of deterministic wallets is the </a:t>
            </a:r>
            <a:r>
              <a:rPr lang="en-US" i="1" dirty="0">
                <a:latin typeface="Times New Roman" panose="02020603050405020304" pitchFamily="18" charset="0"/>
                <a:cs typeface="Times New Roman" panose="02020603050405020304" pitchFamily="18" charset="0"/>
              </a:rPr>
              <a:t>hierarchical deterministic wallet</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HD wallet</a:t>
            </a:r>
            <a:r>
              <a:rPr lang="en-US" dirty="0">
                <a:latin typeface="Times New Roman" panose="02020603050405020304" pitchFamily="18" charset="0"/>
                <a:cs typeface="Times New Roman" panose="02020603050405020304" pitchFamily="18" charset="0"/>
              </a:rPr>
              <a:t> defined by the BIP0032 standard.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Hierarchical </a:t>
            </a:r>
            <a:r>
              <a:rPr lang="en-US" dirty="0">
                <a:latin typeface="Times New Roman" panose="02020603050405020304" pitchFamily="18" charset="0"/>
                <a:cs typeface="Times New Roman" panose="02020603050405020304" pitchFamily="18" charset="0"/>
              </a:rPr>
              <a:t>deterministic wallets contain keys derived in a tree structure, such that a parent key can derive a sequence of children keys, each of which can derive a sequence of grandchildren keys, and so on, to an infinite depth. This tree structure is illustrated in </a:t>
            </a:r>
            <a:r>
              <a:rPr lang="en-US" dirty="0" smtClean="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2905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423" y="348343"/>
            <a:ext cx="8242755" cy="6035039"/>
          </a:xfrm>
          <a:prstGeom prst="rect">
            <a:avLst/>
          </a:prstGeom>
        </p:spPr>
      </p:pic>
    </p:spTree>
    <p:extLst>
      <p:ext uri="{BB962C8B-B14F-4D97-AF65-F5344CB8AC3E}">
        <p14:creationId xmlns:p14="http://schemas.microsoft.com/office/powerpoint/2010/main" val="1613293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343" y="879044"/>
            <a:ext cx="7792149" cy="5182121"/>
          </a:xfrm>
          <a:prstGeom prst="rect">
            <a:avLst/>
          </a:prstGeom>
        </p:spPr>
      </p:pic>
    </p:spTree>
    <p:extLst>
      <p:ext uri="{BB962C8B-B14F-4D97-AF65-F5344CB8AC3E}">
        <p14:creationId xmlns:p14="http://schemas.microsoft.com/office/powerpoint/2010/main" val="1343761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marL="0" indent="0" fontAlgn="base">
              <a:buNone/>
            </a:pPr>
            <a:r>
              <a:rPr lang="en-US" sz="3200" b="1" dirty="0">
                <a:latin typeface="Times New Roman" panose="02020603050405020304" pitchFamily="18" charset="0"/>
                <a:cs typeface="Times New Roman" panose="02020603050405020304" pitchFamily="18" charset="0"/>
              </a:rPr>
              <a:t>HD wallet creation from a seed</a:t>
            </a:r>
          </a:p>
          <a:p>
            <a:pPr algn="just" fontAlgn="base"/>
            <a:r>
              <a:rPr lang="en-US" dirty="0">
                <a:latin typeface="Times New Roman" panose="02020603050405020304" pitchFamily="18" charset="0"/>
                <a:cs typeface="Times New Roman" panose="02020603050405020304" pitchFamily="18" charset="0"/>
              </a:rPr>
              <a:t>HD wallets are created from a single root seed, which is a 128-, 256-, or 512-bit random number.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Everything </a:t>
            </a:r>
            <a:r>
              <a:rPr lang="en-US" dirty="0">
                <a:latin typeface="Times New Roman" panose="02020603050405020304" pitchFamily="18" charset="0"/>
                <a:cs typeface="Times New Roman" panose="02020603050405020304" pitchFamily="18" charset="0"/>
              </a:rPr>
              <a:t>else in the HD wallet is deterministically derived from this root seed, which makes it possible to re-create the entire HD wallet from that seed in any compatible HD wallet.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makes it easy to back up, restore, export, and import HD wallets containing thousands or even millions of keys by simply transferring only the root seed.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root seed is most often represented by a mnemonic word sequence, as described in the previous section Mnemonic Code Words, to make it easier for people to transcribe and store it.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350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marL="0" indent="0" fontAlgn="base">
              <a:buNone/>
            </a:pPr>
            <a:r>
              <a:rPr lang="en-US" sz="3200" b="1" dirty="0">
                <a:latin typeface="Times New Roman" panose="02020603050405020304" pitchFamily="18" charset="0"/>
                <a:cs typeface="Times New Roman" panose="02020603050405020304" pitchFamily="18" charset="0"/>
              </a:rPr>
              <a:t>Mnemonic Code Words</a:t>
            </a:r>
          </a:p>
          <a:p>
            <a:pPr algn="just" fontAlgn="base"/>
            <a:r>
              <a:rPr lang="en-US" dirty="0">
                <a:latin typeface="Times New Roman" panose="02020603050405020304" pitchFamily="18" charset="0"/>
                <a:cs typeface="Times New Roman" panose="02020603050405020304" pitchFamily="18" charset="0"/>
              </a:rPr>
              <a:t>Mnemonic codes are English word sequences that represent (encode) a random number used as a seed to derive a deterministic wallet.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sequence of words is sufficient to re-create the seed and from there re-create the wallet and all the derived keys.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wallet application that implements deterministic wallets with mnemonic code will show the user a sequence of 12 to 24 words when first creating a </a:t>
            </a:r>
            <a:r>
              <a:rPr lang="en-US" dirty="0" smtClean="0">
                <a:latin typeface="Times New Roman" panose="02020603050405020304" pitchFamily="18" charset="0"/>
                <a:cs typeface="Times New Roman" panose="02020603050405020304" pitchFamily="18" charset="0"/>
              </a:rPr>
              <a:t>wallet.</a:t>
            </a:r>
          </a:p>
          <a:p>
            <a:pPr algn="just" fontAlgn="base"/>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sequence of words is the wallet backup and can be used to recover and re-create all the keys in the same or any compatible wallet application</a:t>
            </a:r>
            <a:r>
              <a:rPr lang="en-US" dirty="0" smtClean="0">
                <a:latin typeface="Times New Roman" panose="02020603050405020304" pitchFamily="18" charset="0"/>
                <a:cs typeface="Times New Roman" panose="02020603050405020304" pitchFamily="18" charset="0"/>
              </a:rPr>
              <a:t>.</a:t>
            </a:r>
          </a:p>
          <a:p>
            <a:pPr algn="just" fontAlgn="base"/>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Mnemonic code words make it easier for users to back up wallets because they are easy to read and correctly transcribe, as compared to a random sequence of numbers.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244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195399"/>
            <a:ext cx="8220891" cy="3691496"/>
          </a:xfrm>
          <a:prstGeom prst="rect">
            <a:avLst/>
          </a:prstGeom>
        </p:spPr>
      </p:pic>
      <p:sp>
        <p:nvSpPr>
          <p:cNvPr id="3"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252549" y="3886895"/>
            <a:ext cx="11721737" cy="2246769"/>
          </a:xfrm>
          <a:prstGeom prst="rect">
            <a:avLst/>
          </a:prstGeom>
          <a:noFill/>
        </p:spPr>
        <p:txBody>
          <a:bodyPr wrap="square" rtlCol="0">
            <a:spAutoFit/>
          </a:bodyPr>
          <a:lstStyle/>
          <a:p>
            <a:pPr marL="457200" indent="-457200" algn="just">
              <a:buFont typeface="Arial" panose="020B0604020202020204" pitchFamily="34" charset="0"/>
              <a:buChar char="•"/>
            </a:pPr>
            <a:r>
              <a:rPr lang="en-US" altLang="en-US" sz="2800" dirty="0">
                <a:solidFill>
                  <a:srgbClr val="333333"/>
                </a:solidFill>
                <a:latin typeface="Times New Roman" panose="02020603050405020304" pitchFamily="18" charset="0"/>
                <a:cs typeface="Times New Roman" panose="02020603050405020304" pitchFamily="18" charset="0"/>
              </a:rPr>
              <a:t>The root seed is input into the HMAC-SHA512 algorithm and the resulting hash is used to create a </a:t>
            </a:r>
            <a:r>
              <a:rPr lang="en-US" altLang="en-US" sz="2800" i="1" dirty="0">
                <a:solidFill>
                  <a:srgbClr val="333333"/>
                </a:solidFill>
                <a:latin typeface="Times New Roman" panose="02020603050405020304" pitchFamily="18" charset="0"/>
                <a:cs typeface="Times New Roman" panose="02020603050405020304" pitchFamily="18" charset="0"/>
              </a:rPr>
              <a:t>master private key</a:t>
            </a:r>
            <a:r>
              <a:rPr lang="en-US" altLang="en-US" sz="2800" dirty="0">
                <a:solidFill>
                  <a:srgbClr val="333333"/>
                </a:solidFill>
                <a:latin typeface="Times New Roman" panose="02020603050405020304" pitchFamily="18" charset="0"/>
                <a:cs typeface="Times New Roman" panose="02020603050405020304" pitchFamily="18" charset="0"/>
              </a:rPr>
              <a:t> (m) and a </a:t>
            </a:r>
            <a:r>
              <a:rPr lang="en-US" altLang="en-US" sz="2800" i="1" dirty="0">
                <a:solidFill>
                  <a:srgbClr val="333333"/>
                </a:solidFill>
                <a:latin typeface="Times New Roman" panose="02020603050405020304" pitchFamily="18" charset="0"/>
                <a:cs typeface="Times New Roman" panose="02020603050405020304" pitchFamily="18" charset="0"/>
              </a:rPr>
              <a:t>master chain code</a:t>
            </a:r>
            <a:r>
              <a:rPr lang="en-US" altLang="en-US" sz="2800" dirty="0">
                <a:solidFill>
                  <a:srgbClr val="333333"/>
                </a:solidFill>
                <a:latin typeface="Times New Roman" panose="02020603050405020304" pitchFamily="18" charset="0"/>
                <a:cs typeface="Times New Roman" panose="02020603050405020304" pitchFamily="18" charset="0"/>
              </a:rPr>
              <a:t>. </a:t>
            </a:r>
            <a:endParaRPr lang="en-US" altLang="en-US" sz="2800" dirty="0" smtClean="0">
              <a:solidFill>
                <a:srgbClr val="333333"/>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smtClean="0">
                <a:solidFill>
                  <a:srgbClr val="333333"/>
                </a:solidFill>
                <a:latin typeface="Times New Roman" panose="02020603050405020304" pitchFamily="18" charset="0"/>
                <a:cs typeface="Times New Roman" panose="02020603050405020304" pitchFamily="18" charset="0"/>
              </a:rPr>
              <a:t>The </a:t>
            </a:r>
            <a:r>
              <a:rPr lang="en-US" altLang="en-US" sz="2800" dirty="0">
                <a:solidFill>
                  <a:srgbClr val="333333"/>
                </a:solidFill>
                <a:latin typeface="Times New Roman" panose="02020603050405020304" pitchFamily="18" charset="0"/>
                <a:cs typeface="Times New Roman" panose="02020603050405020304" pitchFamily="18" charset="0"/>
              </a:rPr>
              <a:t>master private key (m) then generates a corresponding master public key (M), using the normal elliptic curve multiplication </a:t>
            </a:r>
            <a:r>
              <a:rPr lang="en-US" altLang="en-US" sz="2800" dirty="0" smtClean="0">
                <a:solidFill>
                  <a:srgbClr val="333333"/>
                </a:solidFill>
                <a:latin typeface="Times New Roman" panose="02020603050405020304" pitchFamily="18" charset="0"/>
                <a:cs typeface="Times New Roman" panose="02020603050405020304" pitchFamily="18" charset="0"/>
              </a:rPr>
              <a:t>process.</a:t>
            </a:r>
          </a:p>
          <a:p>
            <a:endParaRPr lang="en-US" sz="2800" dirty="0"/>
          </a:p>
        </p:txBody>
      </p:sp>
    </p:spTree>
    <p:extLst>
      <p:ext uri="{BB962C8B-B14F-4D97-AF65-F5344CB8AC3E}">
        <p14:creationId xmlns:p14="http://schemas.microsoft.com/office/powerpoint/2010/main" val="214034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fontAlgn="base"/>
            <a:r>
              <a:rPr lang="en-US" dirty="0">
                <a:latin typeface="Times New Roman" panose="02020603050405020304" pitchFamily="18" charset="0"/>
                <a:cs typeface="Times New Roman" panose="02020603050405020304" pitchFamily="18" charset="0"/>
              </a:rPr>
              <a:t>Mnemonic codes are defined in Bitcoin Improvement Proposal </a:t>
            </a:r>
            <a:r>
              <a:rPr lang="en-US" dirty="0" smtClean="0">
                <a:latin typeface="Times New Roman" panose="02020603050405020304" pitchFamily="18" charset="0"/>
                <a:cs typeface="Times New Roman" panose="02020603050405020304" pitchFamily="18" charset="0"/>
              </a:rPr>
              <a:t>currently </a:t>
            </a:r>
            <a:r>
              <a:rPr lang="en-US" dirty="0">
                <a:latin typeface="Times New Roman" panose="02020603050405020304" pitchFamily="18" charset="0"/>
                <a:cs typeface="Times New Roman" panose="02020603050405020304" pitchFamily="18" charset="0"/>
              </a:rPr>
              <a:t>in Draft status. Note that BIP0039 is a draft proposal and not a standard. Specifically, there is a different standard, with a different set of words, used by the Electrum wallet and predating BIP0039. BIP0039 is used by the </a:t>
            </a:r>
            <a:r>
              <a:rPr lang="en-US" dirty="0" err="1">
                <a:latin typeface="Times New Roman" panose="02020603050405020304" pitchFamily="18" charset="0"/>
                <a:cs typeface="Times New Roman" panose="02020603050405020304" pitchFamily="18" charset="0"/>
              </a:rPr>
              <a:t>Trezor</a:t>
            </a:r>
            <a:r>
              <a:rPr lang="en-US" dirty="0">
                <a:latin typeface="Times New Roman" panose="02020603050405020304" pitchFamily="18" charset="0"/>
                <a:cs typeface="Times New Roman" panose="02020603050405020304" pitchFamily="18" charset="0"/>
              </a:rPr>
              <a:t> wallet and a few other wallets but is incompatible with Electrum’s implementation.</a:t>
            </a:r>
          </a:p>
          <a:p>
            <a:pPr fontAlgn="base"/>
            <a:r>
              <a:rPr lang="en-US" dirty="0" smtClean="0">
                <a:latin typeface="Times New Roman" panose="02020603050405020304" pitchFamily="18" charset="0"/>
                <a:cs typeface="Times New Roman" panose="02020603050405020304" pitchFamily="18" charset="0"/>
              </a:rPr>
              <a:t>BIP0039 </a:t>
            </a:r>
            <a:r>
              <a:rPr lang="en-US" dirty="0">
                <a:latin typeface="Times New Roman" panose="02020603050405020304" pitchFamily="18" charset="0"/>
                <a:cs typeface="Times New Roman" panose="02020603050405020304" pitchFamily="18" charset="0"/>
              </a:rPr>
              <a:t>defines the creation of a mnemonic code and seed as a follows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514350" indent="-514350" fontAlgn="base">
              <a:buFont typeface="+mj-lt"/>
              <a:buAutoNum type="arabicPeriod"/>
            </a:pPr>
            <a:r>
              <a:rPr lang="en-US" dirty="0">
                <a:latin typeface="Times New Roman" panose="02020603050405020304" pitchFamily="18" charset="0"/>
                <a:cs typeface="Times New Roman" panose="02020603050405020304" pitchFamily="18" charset="0"/>
              </a:rPr>
              <a:t>Create a random sequence (entropy) of 128 to 256 </a:t>
            </a:r>
            <a:r>
              <a:rPr lang="en-US" dirty="0" smtClean="0">
                <a:latin typeface="Times New Roman" panose="02020603050405020304" pitchFamily="18" charset="0"/>
                <a:cs typeface="Times New Roman" panose="02020603050405020304" pitchFamily="18" charset="0"/>
              </a:rPr>
              <a:t>bits.</a:t>
            </a:r>
          </a:p>
          <a:p>
            <a:pPr marL="514350" indent="-514350" fontAlgn="base">
              <a:buFont typeface="+mj-lt"/>
              <a:buAutoNum type="arabicPeriod"/>
            </a:pP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a checksum of the random sequence by taking the first few bits of its SHA256 </a:t>
            </a:r>
            <a:r>
              <a:rPr lang="en-US" dirty="0" smtClean="0">
                <a:latin typeface="Times New Roman" panose="02020603050405020304" pitchFamily="18" charset="0"/>
                <a:cs typeface="Times New Roman" panose="02020603050405020304" pitchFamily="18" charset="0"/>
              </a:rPr>
              <a:t>hash.</a:t>
            </a:r>
          </a:p>
          <a:p>
            <a:pPr marL="514350" indent="-514350" fontAlgn="base">
              <a:buFont typeface="+mj-lt"/>
              <a:buAutoNum type="arabicPeriod"/>
            </a:pP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the checksum to the end of the random </a:t>
            </a:r>
            <a:r>
              <a:rPr lang="en-US" dirty="0" smtClean="0">
                <a:latin typeface="Times New Roman" panose="02020603050405020304" pitchFamily="18" charset="0"/>
                <a:cs typeface="Times New Roman" panose="02020603050405020304" pitchFamily="18" charset="0"/>
              </a:rPr>
              <a:t>sequence.</a:t>
            </a:r>
          </a:p>
          <a:p>
            <a:pPr marL="514350" indent="-514350" fontAlgn="base">
              <a:buFont typeface="+mj-lt"/>
              <a:buAutoNum type="arabicPeriod"/>
            </a:pPr>
            <a:r>
              <a:rPr lang="en-US" dirty="0" smtClean="0">
                <a:latin typeface="Times New Roman" panose="02020603050405020304" pitchFamily="18" charset="0"/>
                <a:cs typeface="Times New Roman" panose="02020603050405020304" pitchFamily="18" charset="0"/>
              </a:rPr>
              <a:t>Divide </a:t>
            </a:r>
            <a:r>
              <a:rPr lang="en-US" dirty="0">
                <a:latin typeface="Times New Roman" panose="02020603050405020304" pitchFamily="18" charset="0"/>
                <a:cs typeface="Times New Roman" panose="02020603050405020304" pitchFamily="18" charset="0"/>
              </a:rPr>
              <a:t>the sequence into sections of 11 bits, using those to index a dictionary of 2048 predefined </a:t>
            </a:r>
            <a:r>
              <a:rPr lang="en-US" dirty="0" smtClean="0">
                <a:latin typeface="Times New Roman" panose="02020603050405020304" pitchFamily="18" charset="0"/>
                <a:cs typeface="Times New Roman" panose="02020603050405020304" pitchFamily="18" charset="0"/>
              </a:rPr>
              <a:t>words.</a:t>
            </a:r>
          </a:p>
          <a:p>
            <a:pPr marL="514350" indent="-514350" fontAlgn="base">
              <a:buFont typeface="+mj-lt"/>
              <a:buAutoNum type="arabicPeriod"/>
            </a:pPr>
            <a:r>
              <a:rPr lang="en-US" dirty="0" smtClean="0">
                <a:latin typeface="Times New Roman" panose="02020603050405020304" pitchFamily="18" charset="0"/>
                <a:cs typeface="Times New Roman" panose="02020603050405020304" pitchFamily="18" charset="0"/>
              </a:rPr>
              <a:t>Produce </a:t>
            </a:r>
            <a:r>
              <a:rPr lang="en-US" dirty="0">
                <a:latin typeface="Times New Roman" panose="02020603050405020304" pitchFamily="18" charset="0"/>
                <a:cs typeface="Times New Roman" panose="02020603050405020304" pitchFamily="18" charset="0"/>
              </a:rPr>
              <a:t>12 to 24 words representing the mnemonic code.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389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marL="0" indent="0" fontAlgn="base">
              <a:buNone/>
            </a:pPr>
            <a:r>
              <a:rPr lang="en-US" sz="3200" b="1" dirty="0">
                <a:latin typeface="Times New Roman" panose="02020603050405020304" pitchFamily="18" charset="0"/>
                <a:cs typeface="Times New Roman" panose="02020603050405020304" pitchFamily="18" charset="0"/>
              </a:rPr>
              <a:t>Private child key derivation</a:t>
            </a:r>
          </a:p>
          <a:p>
            <a:pPr algn="just" fontAlgn="base"/>
            <a:r>
              <a:rPr lang="en-US" dirty="0">
                <a:latin typeface="Times New Roman" panose="02020603050405020304" pitchFamily="18" charset="0"/>
                <a:cs typeface="Times New Roman" panose="02020603050405020304" pitchFamily="18" charset="0"/>
              </a:rPr>
              <a:t>Hierarchical deterministic wallets use a child key derivation (CKD) function to derive children keys from parent </a:t>
            </a:r>
            <a:r>
              <a:rPr lang="en-US" dirty="0" smtClean="0">
                <a:latin typeface="Times New Roman" panose="02020603050405020304" pitchFamily="18" charset="0"/>
                <a:cs typeface="Times New Roman" panose="02020603050405020304" pitchFamily="18" charset="0"/>
              </a:rPr>
              <a:t>keys.</a:t>
            </a:r>
          </a:p>
          <a:p>
            <a:pPr algn="just"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child key derivation functions are based on a one-way hash function that </a:t>
            </a:r>
            <a:r>
              <a:rPr lang="en-US" dirty="0" smtClean="0">
                <a:latin typeface="Times New Roman" panose="02020603050405020304" pitchFamily="18" charset="0"/>
                <a:cs typeface="Times New Roman" panose="02020603050405020304" pitchFamily="18" charset="0"/>
              </a:rPr>
              <a:t>combines:</a:t>
            </a:r>
          </a:p>
          <a:p>
            <a:pPr marL="514350" indent="-514350" algn="just" fontAlgn="base">
              <a:buFont typeface="+mj-lt"/>
              <a:buAutoNum type="arabicPeriod"/>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parent private or public key (ECDSA uncompressed </a:t>
            </a:r>
            <a:r>
              <a:rPr lang="en-US" dirty="0" smtClean="0">
                <a:latin typeface="Times New Roman" panose="02020603050405020304" pitchFamily="18" charset="0"/>
                <a:cs typeface="Times New Roman" panose="02020603050405020304" pitchFamily="18" charset="0"/>
              </a:rPr>
              <a:t>key)</a:t>
            </a:r>
          </a:p>
          <a:p>
            <a:pPr marL="514350" indent="-514350" algn="just" fontAlgn="base">
              <a:buFont typeface="+mj-lt"/>
              <a:buAutoNum type="arabicPeriod"/>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seed called a chain code (256 </a:t>
            </a:r>
            <a:r>
              <a:rPr lang="en-US" dirty="0" smtClean="0">
                <a:latin typeface="Times New Roman" panose="02020603050405020304" pitchFamily="18" charset="0"/>
                <a:cs typeface="Times New Roman" panose="02020603050405020304" pitchFamily="18" charset="0"/>
              </a:rPr>
              <a:t>bits)</a:t>
            </a:r>
          </a:p>
          <a:p>
            <a:pPr marL="514350" indent="-514350" algn="just" fontAlgn="base">
              <a:buFont typeface="+mj-lt"/>
              <a:buAutoNum type="arabicPeriod"/>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index number (32 bits)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861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88" y="122464"/>
            <a:ext cx="7364186" cy="4259400"/>
          </a:xfrm>
          <a:prstGeom prst="rect">
            <a:avLst/>
          </a:prstGeom>
        </p:spPr>
      </p:pic>
      <p:sp>
        <p:nvSpPr>
          <p:cNvPr id="3" name="TextBox 2"/>
          <p:cNvSpPr txBox="1"/>
          <p:nvPr/>
        </p:nvSpPr>
        <p:spPr>
          <a:xfrm>
            <a:off x="174172" y="4502331"/>
            <a:ext cx="11477897"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chain code is used to introduce seemingly random data to the process, so that the index is not sufficient to derive other child keys.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Thus</a:t>
            </a:r>
            <a:r>
              <a:rPr lang="en-US" sz="2400" dirty="0">
                <a:latin typeface="Times New Roman" panose="02020603050405020304" pitchFamily="18" charset="0"/>
                <a:cs typeface="Times New Roman" panose="02020603050405020304" pitchFamily="18" charset="0"/>
              </a:rPr>
              <a:t>, having a child key does not make it possible to find its siblings, unless you also have the chain code.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initial chain code seed (at the root of the tree) is made from random data, while subsequent chain codes are derived from each parent chain code.</a:t>
            </a:r>
          </a:p>
        </p:txBody>
      </p:sp>
    </p:spTree>
    <p:extLst>
      <p:ext uri="{BB962C8B-B14F-4D97-AF65-F5344CB8AC3E}">
        <p14:creationId xmlns:p14="http://schemas.microsoft.com/office/powerpoint/2010/main" val="902936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marL="0" indent="0" fontAlgn="base">
              <a:buNone/>
            </a:pPr>
            <a:r>
              <a:rPr lang="en-US" sz="3200" b="1" dirty="0">
                <a:latin typeface="Times New Roman" panose="02020603050405020304" pitchFamily="18" charset="0"/>
                <a:cs typeface="Times New Roman" panose="02020603050405020304" pitchFamily="18" charset="0"/>
              </a:rPr>
              <a:t>Extended keys</a:t>
            </a:r>
          </a:p>
          <a:p>
            <a:pPr algn="just" fontAlgn="base"/>
            <a:r>
              <a:rPr lang="en-US" dirty="0">
                <a:latin typeface="Times New Roman" panose="02020603050405020304" pitchFamily="18" charset="0"/>
                <a:cs typeface="Times New Roman" panose="02020603050405020304" pitchFamily="18" charset="0"/>
              </a:rPr>
              <a:t>As we saw earlier, the key derivation function can be used to create children at any level of the tree, based on the three inputs: a key, a chain code, and the index of the desired child.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two essential ingredients are the key and chain code, and combined these are called an extended key. The term “extended key” could also be thought of as “extensible key” because such a key can be used to derive children</a:t>
            </a:r>
            <a:r>
              <a:rPr lang="en-US" dirty="0" smtClean="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Extended keys are stored and represented simply as the concatenation of the 256-bit key and 256-bit chain code into a 512-bit sequence.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two types of extended keys. An extended private key is the combination of a private key and chain code and can be used to derive child private keys (and from them, child public keys). An extended public key is a public key and chain code, which can be used to create child public keys, as described in Generating a Public Key.</a:t>
            </a:r>
          </a:p>
          <a:p>
            <a:pPr marL="0" indent="0" fontAlgn="base">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757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6" y="95794"/>
            <a:ext cx="11991703" cy="6479177"/>
          </a:xfrm>
        </p:spPr>
        <p:txBody>
          <a:bodyPr>
            <a:noAutofit/>
          </a:bodyPr>
          <a:lstStyle/>
          <a:p>
            <a:pPr marL="0" indent="0" fontAlgn="base">
              <a:buNone/>
            </a:pPr>
            <a:r>
              <a:rPr lang="en-US" sz="3200" b="1" dirty="0">
                <a:latin typeface="Times New Roman" panose="02020603050405020304" pitchFamily="18" charset="0"/>
                <a:cs typeface="Times New Roman" panose="02020603050405020304" pitchFamily="18" charset="0"/>
              </a:rPr>
              <a:t>Using derived child keys</a:t>
            </a:r>
          </a:p>
          <a:p>
            <a:pPr algn="just" fontAlgn="base"/>
            <a:r>
              <a:rPr lang="en-US" dirty="0">
                <a:latin typeface="Times New Roman" panose="02020603050405020304" pitchFamily="18" charset="0"/>
                <a:cs typeface="Times New Roman" panose="02020603050405020304" pitchFamily="18" charset="0"/>
              </a:rPr>
              <a:t>Child private keys are indistinguishable from nondeterministic (random) keys. Because the derivation function is a one-way function, the child key cannot be used to find the parent key.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child key also cannot be used to find any siblings. If you have the nth child, you cannot find its siblings, such as the n–1 child or the n+1 child, or any other children that are part of the </a:t>
            </a:r>
            <a:r>
              <a:rPr lang="en-US" dirty="0" smtClean="0">
                <a:latin typeface="Times New Roman" panose="02020603050405020304" pitchFamily="18" charset="0"/>
                <a:cs typeface="Times New Roman" panose="02020603050405020304" pitchFamily="18" charset="0"/>
              </a:rPr>
              <a:t>sequence.</a:t>
            </a:r>
          </a:p>
          <a:p>
            <a:pPr algn="just" fontAlgn="base"/>
            <a:r>
              <a:rPr lang="en-US" dirty="0" smtClean="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the parent key and chain code can derive all the children. Without the child chain code, the child key cannot be used to derive any grandchildren either</a:t>
            </a:r>
            <a:r>
              <a:rPr lang="en-US" dirty="0" smtClean="0">
                <a:latin typeface="Times New Roman" panose="02020603050405020304" pitchFamily="18" charset="0"/>
                <a:cs typeface="Times New Roman" panose="02020603050405020304" pitchFamily="18" charset="0"/>
              </a:rPr>
              <a:t>.</a:t>
            </a:r>
          </a:p>
          <a:p>
            <a:pPr algn="just" fontAlgn="base"/>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need both the child private key and the child chain code to start a new branch and derive grandchildren.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393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730" y="2795996"/>
            <a:ext cx="9163526" cy="3970564"/>
          </a:xfrm>
          <a:prstGeom prst="rect">
            <a:avLst/>
          </a:prstGeom>
        </p:spPr>
      </p:pic>
      <p:sp>
        <p:nvSpPr>
          <p:cNvPr id="3" name="TextBox 2"/>
          <p:cNvSpPr txBox="1"/>
          <p:nvPr/>
        </p:nvSpPr>
        <p:spPr>
          <a:xfrm>
            <a:off x="78379" y="104502"/>
            <a:ext cx="11913324" cy="3016210"/>
          </a:xfrm>
          <a:prstGeom prst="rect">
            <a:avLst/>
          </a:prstGeom>
          <a:noFill/>
        </p:spPr>
        <p:txBody>
          <a:bodyPr wrap="square" rtlCol="0">
            <a:spAutoFit/>
          </a:bodyPr>
          <a:lstStyle/>
          <a:p>
            <a:pPr algn="just" fontAlgn="base"/>
            <a:r>
              <a:rPr lang="en-US" sz="3200" b="1" dirty="0">
                <a:latin typeface="Times New Roman" panose="02020603050405020304" pitchFamily="18" charset="0"/>
                <a:cs typeface="Times New Roman" panose="02020603050405020304" pitchFamily="18" charset="0"/>
              </a:rPr>
              <a:t>Public child key derivation</a:t>
            </a:r>
          </a:p>
          <a:p>
            <a:pPr marL="457200" indent="-45720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 mentioned previously, a very useful characteristic of hierarchical deterministic wallets is the ability to derive public child keys from public parent keys, </a:t>
            </a:r>
            <a:r>
              <a:rPr lang="en-US" sz="2800" i="1" dirty="0">
                <a:latin typeface="Times New Roman" panose="02020603050405020304" pitchFamily="18" charset="0"/>
                <a:cs typeface="Times New Roman" panose="02020603050405020304" pitchFamily="18" charset="0"/>
              </a:rPr>
              <a:t>without</a:t>
            </a:r>
            <a:r>
              <a:rPr lang="en-US" sz="2800" dirty="0">
                <a:latin typeface="Times New Roman" panose="02020603050405020304" pitchFamily="18" charset="0"/>
                <a:cs typeface="Times New Roman" panose="02020603050405020304" pitchFamily="18" charset="0"/>
              </a:rPr>
              <a:t> having the private keys. This gives us two ways to derive a child public key: either from the child private key, or directly from the parent public key.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857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39" y="697774"/>
            <a:ext cx="9763398" cy="5504653"/>
          </a:xfrm>
          <a:prstGeom prst="rect">
            <a:avLst/>
          </a:prstGeom>
        </p:spPr>
      </p:pic>
    </p:spTree>
    <p:extLst>
      <p:ext uri="{BB962C8B-B14F-4D97-AF65-F5344CB8AC3E}">
        <p14:creationId xmlns:p14="http://schemas.microsoft.com/office/powerpoint/2010/main" val="3783414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379" y="104502"/>
            <a:ext cx="11913324" cy="6124754"/>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extended public key can be used, therefore, to derive all of the </a:t>
            </a:r>
            <a:r>
              <a:rPr lang="en-US" sz="2800" i="1" dirty="0">
                <a:latin typeface="Times New Roman" panose="02020603050405020304" pitchFamily="18" charset="0"/>
                <a:cs typeface="Times New Roman" panose="02020603050405020304" pitchFamily="18" charset="0"/>
              </a:rPr>
              <a:t>public</a:t>
            </a:r>
            <a:r>
              <a:rPr lang="en-US" sz="2800" dirty="0">
                <a:latin typeface="Times New Roman" panose="02020603050405020304" pitchFamily="18" charset="0"/>
                <a:cs typeface="Times New Roman" panose="02020603050405020304" pitchFamily="18" charset="0"/>
              </a:rPr>
              <a:t> keys (and only the public keys) in that branch of the HD wallet structure.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shortcut can be used to create very secure public-key-only deployments where a server or application has a copy of an extended public key and no private keys whatsoever.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That </a:t>
            </a:r>
            <a:r>
              <a:rPr lang="en-US" sz="2800" dirty="0">
                <a:latin typeface="Times New Roman" panose="02020603050405020304" pitchFamily="18" charset="0"/>
                <a:cs typeface="Times New Roman" panose="02020603050405020304" pitchFamily="18" charset="0"/>
              </a:rPr>
              <a:t>kind of deployment can produce an infinite number of public keys and bitcoin addresses, but cannot spend any of the money sent to those addresses. Meanwhile, on another, more secure server, the extended private key can derive all the corresponding private keys to sign transactions and spend the </a:t>
            </a:r>
            <a:r>
              <a:rPr lang="en-US" sz="2800" dirty="0" smtClean="0">
                <a:latin typeface="Times New Roman" panose="02020603050405020304" pitchFamily="18" charset="0"/>
                <a:cs typeface="Times New Roman" panose="02020603050405020304" pitchFamily="18" charset="0"/>
              </a:rPr>
              <a:t>money.</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One </a:t>
            </a:r>
            <a:r>
              <a:rPr lang="en-US" sz="2800" dirty="0">
                <a:latin typeface="Times New Roman" panose="02020603050405020304" pitchFamily="18" charset="0"/>
                <a:cs typeface="Times New Roman" panose="02020603050405020304" pitchFamily="18" charset="0"/>
              </a:rPr>
              <a:t>common application of this solution is to install an extended public key on a web server that serves an ecommerce application.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web server can use the public key derivation function to create a new bitcoin address for every transaction (e.g., for a customer shopping cart).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617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7" y="296091"/>
            <a:ext cx="12009120" cy="5880872"/>
          </a:xfrm>
        </p:spPr>
        <p:txBody>
          <a:bodyPr>
            <a:normAutofit lnSpcReduction="10000"/>
          </a:bodyPr>
          <a:lstStyle/>
          <a:p>
            <a:pPr marL="457200" indent="-457200" algn="just"/>
            <a:r>
              <a:rPr lang="en-US" dirty="0">
                <a:latin typeface="Times New Roman" panose="02020603050405020304" pitchFamily="18" charset="0"/>
                <a:cs typeface="Times New Roman" panose="02020603050405020304" pitchFamily="18" charset="0"/>
              </a:rPr>
              <a:t>The web server will not have any private keys that would be vulnerable to theft. Without HD wallets, the only way to do this is to generate thousands of bitcoin addresses on a separate secure server and then preload them on the ecommerce server. </a:t>
            </a:r>
            <a:endParaRPr lang="en-US" dirty="0" smtClean="0">
              <a:latin typeface="Times New Roman" panose="02020603050405020304" pitchFamily="18" charset="0"/>
              <a:cs typeface="Times New Roman" panose="02020603050405020304" pitchFamily="18" charset="0"/>
            </a:endParaRPr>
          </a:p>
          <a:p>
            <a:pPr marL="457200" indent="-457200" algn="just"/>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approach is cumbersome and requires constant maintenance to ensure that the ecommerce server doesn’t “run out” of keys</a:t>
            </a:r>
            <a:r>
              <a:rPr lang="en-US" dirty="0" smtClean="0">
                <a:latin typeface="Times New Roman" panose="02020603050405020304" pitchFamily="18" charset="0"/>
                <a:cs typeface="Times New Roman" panose="02020603050405020304" pitchFamily="18" charset="0"/>
              </a:rPr>
              <a:t>.</a:t>
            </a:r>
          </a:p>
          <a:p>
            <a:pPr marL="457200" indent="-457200" algn="just"/>
            <a:r>
              <a:rPr lang="en-US" dirty="0">
                <a:latin typeface="Times New Roman" panose="02020603050405020304" pitchFamily="18" charset="0"/>
                <a:cs typeface="Times New Roman" panose="02020603050405020304" pitchFamily="18" charset="0"/>
              </a:rPr>
              <a:t>Another common application of this solution is for cold-storage or hardware wallets. In that scenario, the extended private key can be stored on a paper wallet or hardware device (such as a </a:t>
            </a:r>
            <a:r>
              <a:rPr lang="en-US" dirty="0" err="1">
                <a:latin typeface="Times New Roman" panose="02020603050405020304" pitchFamily="18" charset="0"/>
                <a:cs typeface="Times New Roman" panose="02020603050405020304" pitchFamily="18" charset="0"/>
              </a:rPr>
              <a:t>Trezor</a:t>
            </a:r>
            <a:r>
              <a:rPr lang="en-US" dirty="0">
                <a:latin typeface="Times New Roman" panose="02020603050405020304" pitchFamily="18" charset="0"/>
                <a:cs typeface="Times New Roman" panose="02020603050405020304" pitchFamily="18" charset="0"/>
              </a:rPr>
              <a:t> hardware wallet), while the extended public key can be kept online. </a:t>
            </a:r>
            <a:endParaRPr lang="en-US" dirty="0" smtClean="0">
              <a:latin typeface="Times New Roman" panose="02020603050405020304" pitchFamily="18" charset="0"/>
              <a:cs typeface="Times New Roman" panose="02020603050405020304" pitchFamily="18" charset="0"/>
            </a:endParaRPr>
          </a:p>
          <a:p>
            <a:pPr marL="457200" indent="-457200"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user can create “receive” addresses at will, while the private keys are safely stored offline. </a:t>
            </a:r>
            <a:r>
              <a:rPr lang="en-US" dirty="0" smtClean="0">
                <a:latin typeface="Times New Roman" panose="02020603050405020304" pitchFamily="18" charset="0"/>
                <a:cs typeface="Times New Roman" panose="02020603050405020304" pitchFamily="18" charset="0"/>
              </a:rPr>
              <a:t>.</a:t>
            </a:r>
          </a:p>
          <a:p>
            <a:pPr marL="457200" indent="-457200" algn="just"/>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spend the funds, the user can use the extended private key on an offline signing bitcoin client or sign transactions on the hardware wallet device (e.g., </a:t>
            </a:r>
            <a:r>
              <a:rPr lang="en-US" dirty="0" err="1">
                <a:latin typeface="Times New Roman" panose="02020603050405020304" pitchFamily="18" charset="0"/>
                <a:cs typeface="Times New Roman" panose="02020603050405020304" pitchFamily="18" charset="0"/>
              </a:rPr>
              <a:t>Trezor</a:t>
            </a: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209933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378" y="104502"/>
            <a:ext cx="12009119" cy="3170099"/>
          </a:xfrm>
          <a:prstGeom prst="rect">
            <a:avLst/>
          </a:prstGeom>
          <a:noFill/>
        </p:spPr>
        <p:txBody>
          <a:bodyPr wrap="square" rtlCol="0">
            <a:spAutoFit/>
          </a:bodyPr>
          <a:lstStyle/>
          <a:p>
            <a:pPr algn="just" fontAlgn="base"/>
            <a:r>
              <a:rPr lang="en-US" sz="3200" b="1" dirty="0">
                <a:latin typeface="Times New Roman" panose="02020603050405020304" pitchFamily="18" charset="0"/>
                <a:cs typeface="Times New Roman" panose="02020603050405020304" pitchFamily="18" charset="0"/>
              </a:rPr>
              <a:t>Hardened </a:t>
            </a:r>
            <a:r>
              <a:rPr lang="en-US" sz="3200" b="1" dirty="0" smtClean="0">
                <a:latin typeface="Times New Roman" panose="02020603050405020304" pitchFamily="18" charset="0"/>
                <a:cs typeface="Times New Roman" panose="02020603050405020304" pitchFamily="18" charset="0"/>
              </a:rPr>
              <a:t>child </a:t>
            </a:r>
            <a:r>
              <a:rPr lang="en-US" sz="3200" b="1" dirty="0">
                <a:latin typeface="Times New Roman" panose="02020603050405020304" pitchFamily="18" charset="0"/>
                <a:cs typeface="Times New Roman" panose="02020603050405020304" pitchFamily="18" charset="0"/>
              </a:rPr>
              <a:t>key derivation</a:t>
            </a:r>
          </a:p>
          <a:p>
            <a:pPr marL="457200" indent="-457200" algn="just"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ability to derive a branch of public keys from an extended public key is very useful, but it comes with a potential risk. Access to an extended public key does not give access to child private keys. However, because the extended public key contains the chain code, if a child private key is known, or somehow leaked, it can be used with the chain code to derive all the other child private keys</a:t>
            </a:r>
            <a:r>
              <a:rPr lang="en-US" sz="28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411" y="2865001"/>
            <a:ext cx="6183086" cy="3788228"/>
          </a:xfrm>
          <a:prstGeom prst="rect">
            <a:avLst/>
          </a:prstGeom>
        </p:spPr>
      </p:pic>
      <p:sp>
        <p:nvSpPr>
          <p:cNvPr id="5" name="TextBox 4"/>
          <p:cNvSpPr txBox="1"/>
          <p:nvPr/>
        </p:nvSpPr>
        <p:spPr>
          <a:xfrm>
            <a:off x="78378" y="3135086"/>
            <a:ext cx="5712822" cy="3108543"/>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single leaked child private key, together with a parent chain code, reveals all the private keys of all the children. Worse, the child private key together with a parent chain code can be used to deduce the parent private </a:t>
            </a:r>
            <a:r>
              <a:rPr lang="en-US" sz="2800" dirty="0" smtClean="0">
                <a:latin typeface="Times New Roman" panose="02020603050405020304" pitchFamily="18" charset="0"/>
                <a:cs typeface="Times New Roman" panose="02020603050405020304" pitchFamily="18" charset="0"/>
              </a:rPr>
              <a:t>key.</a:t>
            </a:r>
            <a:endParaRPr lang="en-US" sz="2800" dirty="0"/>
          </a:p>
        </p:txBody>
      </p:sp>
    </p:spTree>
    <p:extLst>
      <p:ext uri="{BB962C8B-B14F-4D97-AF65-F5344CB8AC3E}">
        <p14:creationId xmlns:p14="http://schemas.microsoft.com/office/powerpoint/2010/main" val="1431295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3" y="0"/>
            <a:ext cx="11922035" cy="6857999"/>
          </a:xfrm>
        </p:spPr>
        <p:txBody>
          <a:bodyPr>
            <a:noAutofit/>
          </a:bodyPr>
          <a:lstStyle/>
          <a:p>
            <a:pPr algn="just"/>
            <a:r>
              <a:rPr lang="en-US" sz="2500" dirty="0">
                <a:latin typeface="Times New Roman" panose="02020603050405020304" pitchFamily="18" charset="0"/>
                <a:cs typeface="Times New Roman" panose="02020603050405020304" pitchFamily="18" charset="0"/>
              </a:rPr>
              <a:t>To counter this risk, HD wallets use an alternative derivation function called hardened derivation, which “breaks” the relationship between parent public key and child chain code.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hardened derivation function uses the parent private key to derive the child chain code, instead of the parent public key. This creates a “firewall” in the parent/child sequence, with a chain code that cannot be used to compromise a parent or sibling private key.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hardened derivation function looks almost identical to the normal child private key derivation, except that the parent private key is used as input to the hash function, instead of the parent public </a:t>
            </a:r>
            <a:r>
              <a:rPr lang="en-US" sz="2500" dirty="0" smtClean="0">
                <a:latin typeface="Times New Roman" panose="02020603050405020304" pitchFamily="18" charset="0"/>
                <a:cs typeface="Times New Roman" panose="02020603050405020304" pitchFamily="18" charset="0"/>
              </a:rPr>
              <a:t>key.</a:t>
            </a:r>
          </a:p>
          <a:p>
            <a:pPr algn="just"/>
            <a:r>
              <a:rPr lang="en-US" sz="2500" dirty="0">
                <a:latin typeface="Times New Roman" panose="02020603050405020304" pitchFamily="18" charset="0"/>
                <a:cs typeface="Times New Roman" panose="02020603050405020304" pitchFamily="18" charset="0"/>
              </a:rPr>
              <a:t>When the hardened private derivation function is used, the resulting child private key and chain code are completely different from what would result from the normal derivation function</a:t>
            </a:r>
            <a:r>
              <a:rPr lang="en-US" sz="2500" dirty="0" smtClean="0">
                <a:latin typeface="Times New Roman" panose="02020603050405020304" pitchFamily="18" charset="0"/>
                <a:cs typeface="Times New Roman" panose="02020603050405020304" pitchFamily="18" charset="0"/>
              </a:rPr>
              <a:t>.</a:t>
            </a:r>
          </a:p>
          <a:p>
            <a:pPr algn="just"/>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The resulting “branch” of keys can be used to produce extended public keys that are not vulnerable, because the chain code they contain cannot be exploited to reveal any private keys</a:t>
            </a:r>
            <a:r>
              <a:rPr lang="en-US" sz="2500" dirty="0" smtClean="0">
                <a:latin typeface="Times New Roman" panose="02020603050405020304" pitchFamily="18" charset="0"/>
                <a:cs typeface="Times New Roman" panose="02020603050405020304" pitchFamily="18" charset="0"/>
              </a:rPr>
              <a:t>.</a:t>
            </a:r>
          </a:p>
          <a:p>
            <a:pPr algn="just"/>
            <a:r>
              <a:rPr lang="en-US" sz="2500" dirty="0" smtClean="0">
                <a:latin typeface="Times New Roman" panose="02020603050405020304" pitchFamily="18" charset="0"/>
                <a:cs typeface="Times New Roman" panose="02020603050405020304" pitchFamily="18" charset="0"/>
              </a:rPr>
              <a:t>Hardened </a:t>
            </a:r>
            <a:r>
              <a:rPr lang="en-US" sz="2500" dirty="0">
                <a:latin typeface="Times New Roman" panose="02020603050405020304" pitchFamily="18" charset="0"/>
                <a:cs typeface="Times New Roman" panose="02020603050405020304" pitchFamily="18" charset="0"/>
              </a:rPr>
              <a:t>derivation is therefore used to create a “gap” in the tree above the level where extended public keys are used.</a:t>
            </a:r>
          </a:p>
        </p:txBody>
      </p:sp>
    </p:spTree>
    <p:extLst>
      <p:ext uri="{BB962C8B-B14F-4D97-AF65-F5344CB8AC3E}">
        <p14:creationId xmlns:p14="http://schemas.microsoft.com/office/powerpoint/2010/main" val="3446600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3" y="0"/>
            <a:ext cx="11922035" cy="6857999"/>
          </a:xfrm>
        </p:spPr>
        <p:txBody>
          <a:bodyPr>
            <a:noAutofit/>
          </a:bodyPr>
          <a:lstStyle/>
          <a:p>
            <a:pPr marL="0" indent="0" algn="just">
              <a:buNone/>
            </a:pPr>
            <a:r>
              <a:rPr lang="en-US" sz="3600" b="1" dirty="0">
                <a:latin typeface="Times New Roman" panose="02020603050405020304" pitchFamily="18" charset="0"/>
                <a:cs typeface="Times New Roman" panose="02020603050405020304" pitchFamily="18" charset="0"/>
              </a:rPr>
              <a:t>Vanity Addresses</a:t>
            </a:r>
          </a:p>
          <a:p>
            <a:pPr algn="just"/>
            <a:r>
              <a:rPr lang="en-US" sz="2500" dirty="0" smtClean="0">
                <a:latin typeface="Times New Roman" panose="02020603050405020304" pitchFamily="18" charset="0"/>
                <a:cs typeface="Times New Roman" panose="02020603050405020304" pitchFamily="18" charset="0"/>
              </a:rPr>
              <a:t>Vanity </a:t>
            </a:r>
            <a:r>
              <a:rPr lang="en-US" sz="2500" dirty="0">
                <a:latin typeface="Times New Roman" panose="02020603050405020304" pitchFamily="18" charset="0"/>
                <a:cs typeface="Times New Roman" panose="02020603050405020304" pitchFamily="18" charset="0"/>
              </a:rPr>
              <a:t>addresses are valid bitcoin addresses that contain human-readable messages. For example, 1LoveBPzzD72PUXLzCkYAtGFYmK5vYNR33 is a valid address that contains the letters forming the word “Love” as the first four Base-58 letters.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Vanity </a:t>
            </a:r>
            <a:r>
              <a:rPr lang="en-US" sz="2500" dirty="0">
                <a:latin typeface="Times New Roman" panose="02020603050405020304" pitchFamily="18" charset="0"/>
                <a:cs typeface="Times New Roman" panose="02020603050405020304" pitchFamily="18" charset="0"/>
              </a:rPr>
              <a:t>addresses require generating and testing billions of candidate private keys, until one derives a bitcoin address with the desired pattern. Although there are some optimizations in the vanity generation algorithm, the process essentially involves picking a private key at random, deriving the public key, deriving the bitcoin address, and checking to see if it matches the desired vanity pattern, repeating billions of times until a match is found</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Once a vanity address matching the desired pattern is found, the private key from which it was derived can be used by the owner to spend bitcoins in exactly the same way as any other address. Vanity addresses are no less or more secure than any other address.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They </a:t>
            </a:r>
            <a:r>
              <a:rPr lang="en-US" sz="2500" dirty="0">
                <a:latin typeface="Times New Roman" panose="02020603050405020304" pitchFamily="18" charset="0"/>
                <a:cs typeface="Times New Roman" panose="02020603050405020304" pitchFamily="18" charset="0"/>
              </a:rPr>
              <a:t>depend on the same Elliptic Curve Cryptography (ECC) and Secure Hash Algorithm (SHA) as any other address. You can no more easily find the private key of an address starting with a vanity pattern than you can any other address</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112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3" y="0"/>
            <a:ext cx="11922035" cy="6857999"/>
          </a:xfrm>
        </p:spPr>
        <p:txBody>
          <a:bodyPr>
            <a:noAutofit/>
          </a:bodyPr>
          <a:lstStyle/>
          <a:p>
            <a:pPr marL="0" indent="0" algn="just">
              <a:buNone/>
            </a:pPr>
            <a:r>
              <a:rPr lang="en-US" sz="3600" b="1" dirty="0">
                <a:latin typeface="Times New Roman" panose="02020603050405020304" pitchFamily="18" charset="0"/>
                <a:cs typeface="Times New Roman" panose="02020603050405020304" pitchFamily="18" charset="0"/>
              </a:rPr>
              <a:t>Vanity </a:t>
            </a:r>
            <a:r>
              <a:rPr lang="en-US" sz="3600" b="1" dirty="0" smtClean="0">
                <a:latin typeface="Times New Roman" panose="02020603050405020304" pitchFamily="18" charset="0"/>
                <a:cs typeface="Times New Roman" panose="02020603050405020304" pitchFamily="18" charset="0"/>
              </a:rPr>
              <a:t>Addresses Security</a:t>
            </a:r>
            <a:endParaRPr lang="en-US" sz="3600" b="1"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Vanity addresses can be used to enhance and to defeat security measures; they are truly a double-edged sword. Used to improve security, a distinctive address makes it harder for adversaries to substitute their own address and fool your customers into paying them instead of you. Unfortunately, vanity addresses also make it possible for anyone to create an address that resembles any random address, or even another vanity address, thereby fooling your customers</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Eugenia could advertise a randomly generated address (e.g., 1J7mdg5rbQyUHENYdx39WVWK7fsLpEoXZy) to which people can send their donations. Or, she could generate a vanity address that starts with 1Kids, to make it more distinctive</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In both cases, one of the risks of using a single fixed address (rather than a separate dynamic address per donor) is that a thief might be able to infiltrate your website and replace it with his own address, thereby diverting donations to himself. </a:t>
            </a:r>
          </a:p>
        </p:txBody>
      </p:sp>
    </p:spTree>
    <p:extLst>
      <p:ext uri="{BB962C8B-B14F-4D97-AF65-F5344CB8AC3E}">
        <p14:creationId xmlns:p14="http://schemas.microsoft.com/office/powerpoint/2010/main" val="658288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3" y="0"/>
            <a:ext cx="11922035" cy="6857999"/>
          </a:xfrm>
        </p:spPr>
        <p:txBody>
          <a:bodyPr>
            <a:noAutofit/>
          </a:bodyPr>
          <a:lstStyle/>
          <a:p>
            <a:pPr algn="just"/>
            <a:r>
              <a:rPr lang="en-US" sz="2500" dirty="0">
                <a:latin typeface="Times New Roman" panose="02020603050405020304" pitchFamily="18" charset="0"/>
                <a:cs typeface="Times New Roman" panose="02020603050405020304" pitchFamily="18" charset="0"/>
              </a:rPr>
              <a:t>If you have advertised your donation address in a number of different places, your users may visually inspect the address before making a payment to ensure it is the same one they saw on your website, on your email, and on your flyer.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In </a:t>
            </a:r>
            <a:r>
              <a:rPr lang="en-US" sz="2500" dirty="0">
                <a:latin typeface="Times New Roman" panose="02020603050405020304" pitchFamily="18" charset="0"/>
                <a:cs typeface="Times New Roman" panose="02020603050405020304" pitchFamily="18" charset="0"/>
              </a:rPr>
              <a:t>the case of a random address like 1J7mdg5rbQyUHENYdx39WVWK7fsLpEoXZy, the average user will perhaps inspect the first few characters “1J7mdg” and be satisfied that the address matches.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Using </a:t>
            </a:r>
            <a:r>
              <a:rPr lang="en-US" sz="2500" dirty="0">
                <a:latin typeface="Times New Roman" panose="02020603050405020304" pitchFamily="18" charset="0"/>
                <a:cs typeface="Times New Roman" panose="02020603050405020304" pitchFamily="18" charset="0"/>
              </a:rPr>
              <a:t>a vanity address generator, someone with the intent to steal by substituting a similar-looking address can quickly generate addresses that match the first few </a:t>
            </a:r>
            <a:r>
              <a:rPr lang="en-US" sz="2500" dirty="0" smtClean="0">
                <a:latin typeface="Times New Roman" panose="02020603050405020304" pitchFamily="18" charset="0"/>
                <a:cs typeface="Times New Roman" panose="02020603050405020304" pitchFamily="18" charset="0"/>
              </a:rPr>
              <a:t>characters.</a:t>
            </a:r>
            <a:endParaRPr lang="en-US" sz="25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922" y="3428998"/>
            <a:ext cx="7553470" cy="3032761"/>
          </a:xfrm>
          <a:prstGeom prst="rect">
            <a:avLst/>
          </a:prstGeom>
        </p:spPr>
      </p:pic>
    </p:spTree>
    <p:extLst>
      <p:ext uri="{BB962C8B-B14F-4D97-AF65-F5344CB8AC3E}">
        <p14:creationId xmlns:p14="http://schemas.microsoft.com/office/powerpoint/2010/main" val="13905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3" y="0"/>
            <a:ext cx="11922035" cy="6857999"/>
          </a:xfrm>
        </p:spPr>
        <p:txBody>
          <a:bodyPr>
            <a:noAutofit/>
          </a:bodyPr>
          <a:lstStyle/>
          <a:p>
            <a:pPr marL="0" indent="0" algn="just">
              <a:buNone/>
            </a:pPr>
            <a:r>
              <a:rPr lang="en-US" sz="3600" b="1" dirty="0">
                <a:latin typeface="Times New Roman" panose="02020603050405020304" pitchFamily="18" charset="0"/>
                <a:cs typeface="Times New Roman" panose="02020603050405020304" pitchFamily="18" charset="0"/>
              </a:rPr>
              <a:t>Paper Wallets</a:t>
            </a:r>
          </a:p>
          <a:p>
            <a:pPr algn="just"/>
            <a:r>
              <a:rPr lang="en-US" dirty="0" smtClean="0">
                <a:latin typeface="Times New Roman" panose="02020603050405020304" pitchFamily="18" charset="0"/>
                <a:cs typeface="Times New Roman" panose="02020603050405020304" pitchFamily="18" charset="0"/>
              </a:rPr>
              <a:t>Paper </a:t>
            </a:r>
            <a:r>
              <a:rPr lang="en-US" dirty="0">
                <a:latin typeface="Times New Roman" panose="02020603050405020304" pitchFamily="18" charset="0"/>
                <a:cs typeface="Times New Roman" panose="02020603050405020304" pitchFamily="18" charset="0"/>
              </a:rPr>
              <a:t>wallets are bitcoin private keys printed on paper. Often the paper wallet also includes the corresponding bitcoin address for convenience, but this is not necessary because it can be derived from the private key.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Paper </a:t>
            </a:r>
            <a:r>
              <a:rPr lang="en-US" dirty="0">
                <a:latin typeface="Times New Roman" panose="02020603050405020304" pitchFamily="18" charset="0"/>
                <a:cs typeface="Times New Roman" panose="02020603050405020304" pitchFamily="18" charset="0"/>
              </a:rPr>
              <a:t>wallets are a very effective way to create backups or offline bitcoin storage, also known as “cold storage.” As a backup mechanism, a paper wallet can provide security against the loss of key due to a computer mishap such as a hard drive failure, theft, or accidental deletion.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 “cold storage” mechanism, if the paper wallet keys are generated offline and never stored on a computer system, they are much more secure against hackers, key-loggers, and other online computer </a:t>
            </a:r>
            <a:r>
              <a:rPr lang="en-US" dirty="0" smtClean="0">
                <a:latin typeface="Times New Roman" panose="02020603050405020304" pitchFamily="18" charset="0"/>
                <a:cs typeface="Times New Roman" panose="02020603050405020304" pitchFamily="18" charset="0"/>
              </a:rPr>
              <a:t>threats.</a:t>
            </a:r>
          </a:p>
          <a:p>
            <a:pPr algn="just"/>
            <a:r>
              <a:rPr lang="en-US" dirty="0" smtClean="0">
                <a:latin typeface="Times New Roman" panose="02020603050405020304" pitchFamily="18" charset="0"/>
                <a:cs typeface="Times New Roman" panose="02020603050405020304" pitchFamily="18" charset="0"/>
              </a:rPr>
              <a:t>Paper </a:t>
            </a:r>
            <a:r>
              <a:rPr lang="en-US" dirty="0">
                <a:latin typeface="Times New Roman" panose="02020603050405020304" pitchFamily="18" charset="0"/>
                <a:cs typeface="Times New Roman" panose="02020603050405020304" pitchFamily="18" charset="0"/>
              </a:rPr>
              <a:t>wallets come in many shapes, sizes, and designs, but at a very basic level are just a key and an address printed on paper. </a:t>
            </a:r>
          </a:p>
        </p:txBody>
      </p:sp>
    </p:spTree>
    <p:extLst>
      <p:ext uri="{BB962C8B-B14F-4D97-AF65-F5344CB8AC3E}">
        <p14:creationId xmlns:p14="http://schemas.microsoft.com/office/powerpoint/2010/main" val="2268602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78846"/>
            <a:ext cx="6374674" cy="1269819"/>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236" y="326298"/>
            <a:ext cx="5639678" cy="3044734"/>
          </a:xfrm>
          <a:prstGeom prst="rect">
            <a:avLst/>
          </a:prstGeom>
        </p:spPr>
      </p:pic>
      <p:sp>
        <p:nvSpPr>
          <p:cNvPr id="5" name="TextBox 4"/>
          <p:cNvSpPr txBox="1"/>
          <p:nvPr/>
        </p:nvSpPr>
        <p:spPr>
          <a:xfrm>
            <a:off x="69669" y="3518263"/>
            <a:ext cx="12035245"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Paper wallets can be generated easily using a tool such as the client-side JavaScript generator at </a:t>
            </a:r>
            <a:r>
              <a:rPr lang="en-US" sz="2000" i="1" dirty="0">
                <a:latin typeface="Times New Roman" panose="02020603050405020304" pitchFamily="18" charset="0"/>
                <a:cs typeface="Times New Roman" panose="02020603050405020304" pitchFamily="18" charset="0"/>
              </a:rPr>
              <a:t>bitaddress.org</a:t>
            </a:r>
            <a:r>
              <a:rPr lang="en-US" sz="2000" dirty="0">
                <a:latin typeface="Times New Roman" panose="02020603050405020304" pitchFamily="18" charset="0"/>
                <a:cs typeface="Times New Roman" panose="02020603050405020304" pitchFamily="18" charset="0"/>
              </a:rPr>
              <a:t>. This page contains all the code necessary to generate keys and paper wallets, even while completely disconnected from the Internet.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use it, save the HTML page on your local drive or on an external USB flash drive. Disconnect from the Internet and open the file in a browser. Even better, boot your computer using a pristine operating system, such as a CD-ROM bootable Linux OS. Any keys generated with this tool while offline can be printed on a local printer over a USB cable (not wirelessly), thereby creating paper wallets whose keys exist only on the paper and have never been stored on any online system</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Put </a:t>
            </a:r>
            <a:r>
              <a:rPr lang="en-US" sz="2000" dirty="0">
                <a:latin typeface="Times New Roman" panose="02020603050405020304" pitchFamily="18" charset="0"/>
                <a:cs typeface="Times New Roman" panose="02020603050405020304" pitchFamily="18" charset="0"/>
              </a:rPr>
              <a:t>these paper wallets in a fireproof safe and “send” bitcoin to their bitcoin address, to implement a simple yet highly effective “cold storage” solution. </a:t>
            </a:r>
          </a:p>
        </p:txBody>
      </p:sp>
    </p:spTree>
    <p:extLst>
      <p:ext uri="{BB962C8B-B14F-4D97-AF65-F5344CB8AC3E}">
        <p14:creationId xmlns:p14="http://schemas.microsoft.com/office/powerpoint/2010/main" val="4217454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513" y="0"/>
            <a:ext cx="7117624" cy="19866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71" y="1898469"/>
            <a:ext cx="11556275" cy="4934022"/>
          </a:xfrm>
          <a:prstGeom prst="rect">
            <a:avLst/>
          </a:prstGeom>
        </p:spPr>
      </p:pic>
    </p:spTree>
    <p:extLst>
      <p:ext uri="{BB962C8B-B14F-4D97-AF65-F5344CB8AC3E}">
        <p14:creationId xmlns:p14="http://schemas.microsoft.com/office/powerpoint/2010/main" val="4187358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59" y="269965"/>
            <a:ext cx="11693435" cy="6383383"/>
          </a:xfrm>
        </p:spPr>
        <p:txBody>
          <a:bodyPr>
            <a:normAutofit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Bitcoin transaction </a:t>
            </a:r>
            <a:r>
              <a:rPr lang="en-US" dirty="0" smtClean="0">
                <a:latin typeface="Times New Roman" panose="02020603050405020304" pitchFamily="18" charset="0"/>
                <a:cs typeface="Times New Roman" panose="02020603050405020304" pitchFamily="18" charset="0"/>
              </a:rPr>
              <a:t>essentially contains the following information:</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ID:</a:t>
            </a:r>
            <a:r>
              <a:rPr lang="en-US" dirty="0" smtClean="0">
                <a:latin typeface="Times New Roman" panose="02020603050405020304" pitchFamily="18" charset="0"/>
                <a:cs typeface="Times New Roman" panose="02020603050405020304" pitchFamily="18" charset="0"/>
              </a:rPr>
              <a:t> Unique transaction ID which is the SHA256 double-hash of the transaction data.</a:t>
            </a:r>
          </a:p>
          <a:p>
            <a:pPr algn="just"/>
            <a:r>
              <a:rPr lang="en-US" b="1" dirty="0" smtClean="0">
                <a:latin typeface="Times New Roman" panose="02020603050405020304" pitchFamily="18" charset="0"/>
                <a:cs typeface="Times New Roman" panose="02020603050405020304" pitchFamily="18" charset="0"/>
              </a:rPr>
              <a:t>Input:</a:t>
            </a:r>
            <a:r>
              <a:rPr lang="en-US" dirty="0" smtClean="0">
                <a:latin typeface="Times New Roman" panose="02020603050405020304" pitchFamily="18" charset="0"/>
                <a:cs typeface="Times New Roman" panose="02020603050405020304" pitchFamily="18" charset="0"/>
              </a:rPr>
              <a:t> The bitcoin addresses that identify the sources of the bitcoins to be transferred. These are usually a previous transaction’s output and are used to verify the sender and check the available balance.</a:t>
            </a:r>
          </a:p>
          <a:p>
            <a:pPr algn="just"/>
            <a:r>
              <a:rPr lang="en-US" b="1" dirty="0" smtClean="0">
                <a:latin typeface="Times New Roman" panose="02020603050405020304" pitchFamily="18" charset="0"/>
                <a:cs typeface="Times New Roman" panose="02020603050405020304" pitchFamily="18" charset="0"/>
              </a:rPr>
              <a:t>Amount:</a:t>
            </a:r>
            <a:r>
              <a:rPr lang="en-US" dirty="0" smtClean="0">
                <a:latin typeface="Times New Roman" panose="02020603050405020304" pitchFamily="18" charset="0"/>
                <a:cs typeface="Times New Roman" panose="02020603050405020304" pitchFamily="18" charset="0"/>
              </a:rPr>
              <a:t> The number of bitcoins to be transferred.</a:t>
            </a:r>
          </a:p>
          <a:p>
            <a:pPr algn="just"/>
            <a:r>
              <a:rPr lang="en-US" b="1" dirty="0" smtClean="0">
                <a:latin typeface="Times New Roman" panose="02020603050405020304" pitchFamily="18" charset="0"/>
                <a:cs typeface="Times New Roman" panose="02020603050405020304" pitchFamily="18" charset="0"/>
              </a:rPr>
              <a:t>Output:</a:t>
            </a:r>
            <a:r>
              <a:rPr lang="en-US" dirty="0" smtClean="0">
                <a:latin typeface="Times New Roman" panose="02020603050405020304" pitchFamily="18" charset="0"/>
                <a:cs typeface="Times New Roman" panose="02020603050405020304" pitchFamily="18" charset="0"/>
              </a:rPr>
              <a:t> The receiver’s bitcoin address. In cases where there is leftover bitcoin change, the output should also include an entry for the sender’s address to send it back, to be collected as “Transaction Fee” or to be sent to another receiver.</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Output from one transaction is used as an input for another transaction. This creates a chain of ownership as the bitcoin value is moved from address to address.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763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303" y="278674"/>
            <a:ext cx="11382103" cy="5898289"/>
          </a:xfrm>
        </p:spPr>
        <p:txBody>
          <a:bodyPr>
            <a:normAutofit lnSpcReduction="10000"/>
          </a:bodyPr>
          <a:lstStyle/>
          <a:p>
            <a:pPr marL="0" indent="0" algn="just">
              <a:buNone/>
            </a:pPr>
            <a:r>
              <a:rPr lang="en-US" b="1" dirty="0" smtClean="0">
                <a:latin typeface="Times New Roman" panose="02020603050405020304" pitchFamily="18" charset="0"/>
                <a:cs typeface="Times New Roman" panose="02020603050405020304" pitchFamily="18" charset="0"/>
              </a:rPr>
              <a:t>Transaction Validation</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All digital cash transactions also need to be checked and verified for authenticity, duplicity, and cash availability. The validation of the transactions is not centralized and all participating nodes are authorized for it.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we already know, Bitcoin uses Decentralized way of carrying out and recording transactions, their validation also is carried out in a decentralized way. All participating nodes are required to authorize a transaction. All Bitcoin wallets have a Bitcoin Address and a pair of Public and Private keys. To verify the transaction, transactions are signed digitally by using the sender’s private key and is validated by his public key that is available with all the nodes.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074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217" y="182880"/>
            <a:ext cx="11582400" cy="6426926"/>
          </a:xfrm>
        </p:spPr>
        <p:txBody>
          <a:bodyPr/>
          <a:lstStyle/>
          <a:p>
            <a:pPr marL="0" indent="0">
              <a:buNone/>
            </a:pPr>
            <a:r>
              <a:rPr lang="en-US" b="1" dirty="0">
                <a:latin typeface="Times New Roman" panose="02020603050405020304" pitchFamily="18" charset="0"/>
                <a:cs typeface="Times New Roman" panose="02020603050405020304" pitchFamily="18" charset="0"/>
              </a:rPr>
              <a:t>Bitcoin Protocol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573" y="1021623"/>
            <a:ext cx="7832271" cy="5267157"/>
          </a:xfrm>
          <a:prstGeom prst="rect">
            <a:avLst/>
          </a:prstGeom>
        </p:spPr>
      </p:pic>
    </p:spTree>
    <p:extLst>
      <p:ext uri="{BB962C8B-B14F-4D97-AF65-F5344CB8AC3E}">
        <p14:creationId xmlns:p14="http://schemas.microsoft.com/office/powerpoint/2010/main" val="3575256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3" y="261257"/>
            <a:ext cx="11469189" cy="5915706"/>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The Bitcoin Protocol works in the following way when it comes to monitoring transactions: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new transaction is broadcast to all participating nodes in the network.</a:t>
            </a:r>
          </a:p>
          <a:p>
            <a:pPr algn="just"/>
            <a:r>
              <a:rPr lang="en-US" dirty="0" smtClean="0">
                <a:latin typeface="Times New Roman" panose="02020603050405020304" pitchFamily="18" charset="0"/>
                <a:cs typeface="Times New Roman" panose="02020603050405020304" pitchFamily="18" charset="0"/>
              </a:rPr>
              <a:t>Each node collects new transactions into a block.</a:t>
            </a:r>
          </a:p>
          <a:p>
            <a:pPr algn="just"/>
            <a:r>
              <a:rPr lang="en-US" dirty="0" smtClean="0">
                <a:latin typeface="Times New Roman" panose="02020603050405020304" pitchFamily="18" charset="0"/>
                <a:cs typeface="Times New Roman" panose="02020603050405020304" pitchFamily="18" charset="0"/>
              </a:rPr>
              <a:t>Each node tries to validate the new transaction and all previous ones by finding a solution to the Proof of Work for the block.</a:t>
            </a:r>
          </a:p>
          <a:p>
            <a:pPr algn="just"/>
            <a:r>
              <a:rPr lang="en-US" dirty="0" smtClean="0">
                <a:latin typeface="Times New Roman" panose="02020603050405020304" pitchFamily="18" charset="0"/>
                <a:cs typeface="Times New Roman" panose="02020603050405020304" pitchFamily="18" charset="0"/>
              </a:rPr>
              <a:t>The node which finds the solution broadcasts the solved block to the network.</a:t>
            </a:r>
          </a:p>
          <a:p>
            <a:pPr algn="just"/>
            <a:r>
              <a:rPr lang="en-US" dirty="0" smtClean="0">
                <a:latin typeface="Times New Roman" panose="02020603050405020304" pitchFamily="18" charset="0"/>
                <a:cs typeface="Times New Roman" panose="02020603050405020304" pitchFamily="18" charset="0"/>
              </a:rPr>
              <a:t>Nodes validate the transactions in the block and accept the block.</a:t>
            </a:r>
          </a:p>
          <a:p>
            <a:pPr algn="just"/>
            <a:r>
              <a:rPr lang="en-US" dirty="0" smtClean="0">
                <a:latin typeface="Times New Roman" panose="02020603050405020304" pitchFamily="18" charset="0"/>
                <a:cs typeface="Times New Roman" panose="02020603050405020304" pitchFamily="18" charset="0"/>
              </a:rPr>
              <a:t>Nodes start working on the next block. A hash of the last accepted block is created and used as a reference in the next block.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4033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165463"/>
            <a:ext cx="11460480" cy="6470468"/>
          </a:xfrm>
        </p:spPr>
        <p:txBody>
          <a:bodyPr>
            <a:normAutofit lnSpcReduction="10000"/>
          </a:bodyPr>
          <a:lstStyle/>
          <a:p>
            <a:pPr marL="0" indent="0" algn="just">
              <a:buNone/>
            </a:pPr>
            <a:r>
              <a:rPr lang="en-US" dirty="0" smtClean="0">
                <a:latin typeface="Times New Roman" panose="02020603050405020304" pitchFamily="18" charset="0"/>
                <a:cs typeface="Times New Roman" panose="02020603050405020304" pitchFamily="18" charset="0"/>
              </a:rPr>
              <a:t>Bitcoin Mining</a:t>
            </a:r>
          </a:p>
          <a:p>
            <a:pPr algn="just"/>
            <a:r>
              <a:rPr lang="en-US" dirty="0" smtClean="0">
                <a:latin typeface="Times New Roman" panose="02020603050405020304" pitchFamily="18" charset="0"/>
                <a:cs typeface="Times New Roman" panose="02020603050405020304" pitchFamily="18" charset="0"/>
              </a:rPr>
              <a:t>Mining adds new blocks to the block chain, making transaction history hard to modify.</a:t>
            </a:r>
          </a:p>
          <a:p>
            <a:pPr algn="just"/>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Mining can be classified into two forms:</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Solo mining</a:t>
            </a:r>
            <a:r>
              <a:rPr lang="en-US" dirty="0" smtClean="0">
                <a:latin typeface="Times New Roman" panose="02020603050405020304" pitchFamily="18" charset="0"/>
                <a:cs typeface="Times New Roman" panose="02020603050405020304" pitchFamily="18" charset="0"/>
              </a:rPr>
              <a:t>, where the miner attempts to generate new blocks on his own, with the proceeds from the block reward and transaction fees going entirely to himself, allowing him to receive large payments with a higher variance (longer time between payments)</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Pooled mining</a:t>
            </a:r>
            <a:r>
              <a:rPr lang="en-US" dirty="0" smtClean="0">
                <a:latin typeface="Times New Roman" panose="02020603050405020304" pitchFamily="18" charset="0"/>
                <a:cs typeface="Times New Roman" panose="02020603050405020304" pitchFamily="18" charset="0"/>
              </a:rPr>
              <a:t>, where the miner pools resources with other miners to find blocks more often, with the proceeds being shared among the pool miners in rough correlation to the amount of hashing power they each contributed, allowing the miner to receive small payments with a lower variance (shorter time between payments).</a:t>
            </a:r>
          </a:p>
          <a:p>
            <a:pPr marL="0" indent="0">
              <a:buNone/>
            </a:pPr>
            <a:endParaRPr lang="en-US" dirty="0" smtClean="0"/>
          </a:p>
        </p:txBody>
      </p:sp>
    </p:spTree>
    <p:extLst>
      <p:ext uri="{BB962C8B-B14F-4D97-AF65-F5344CB8AC3E}">
        <p14:creationId xmlns:p14="http://schemas.microsoft.com/office/powerpoint/2010/main" val="773785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1607</TotalTime>
  <Words>3598</Words>
  <Application>Microsoft Office PowerPoint</Application>
  <PresentationFormat>Widescreen</PresentationFormat>
  <Paragraphs>149</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Bitcoin Protocol and Mining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Protocol and Mining</dc:title>
  <dc:creator>Microsoft account</dc:creator>
  <cp:lastModifiedBy>Microsoft account</cp:lastModifiedBy>
  <cp:revision>17</cp:revision>
  <dcterms:created xsi:type="dcterms:W3CDTF">2023-08-22T05:09:18Z</dcterms:created>
  <dcterms:modified xsi:type="dcterms:W3CDTF">2023-09-04T07:17:45Z</dcterms:modified>
</cp:coreProperties>
</file>