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9056DA-2D36-4CCB-87BF-308AB26F9D70}">
          <p14:sldIdLst>
            <p14:sldId id="256"/>
            <p14:sldId id="257"/>
            <p14:sldId id="258"/>
            <p14:sldId id="259"/>
            <p14:sldId id="260"/>
            <p14:sldId id="262"/>
            <p14:sldId id="263"/>
            <p14:sldId id="264"/>
            <p14:sldId id="265"/>
            <p14:sldId id="266"/>
            <p14:sldId id="267"/>
            <p14:sldId id="268"/>
            <p14:sldId id="269"/>
            <p14:sldId id="27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0B3411C-AC36-47DE-A14E-FB8ADE3AE163}"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94CD7-CC72-4DBE-A7DB-D18127378C7C}" type="slidenum">
              <a:rPr lang="en-US" smtClean="0"/>
              <a:t>‹#›</a:t>
            </a:fld>
            <a:endParaRPr lang="en-US"/>
          </a:p>
        </p:txBody>
      </p:sp>
    </p:spTree>
    <p:extLst>
      <p:ext uri="{BB962C8B-B14F-4D97-AF65-F5344CB8AC3E}">
        <p14:creationId xmlns:p14="http://schemas.microsoft.com/office/powerpoint/2010/main" val="330357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B3411C-AC36-47DE-A14E-FB8ADE3AE163}"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94CD7-CC72-4DBE-A7DB-D18127378C7C}" type="slidenum">
              <a:rPr lang="en-US" smtClean="0"/>
              <a:t>‹#›</a:t>
            </a:fld>
            <a:endParaRPr lang="en-US"/>
          </a:p>
        </p:txBody>
      </p:sp>
    </p:spTree>
    <p:extLst>
      <p:ext uri="{BB962C8B-B14F-4D97-AF65-F5344CB8AC3E}">
        <p14:creationId xmlns:p14="http://schemas.microsoft.com/office/powerpoint/2010/main" val="2242347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B3411C-AC36-47DE-A14E-FB8ADE3AE163}"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94CD7-CC72-4DBE-A7DB-D18127378C7C}" type="slidenum">
              <a:rPr lang="en-US" smtClean="0"/>
              <a:t>‹#›</a:t>
            </a:fld>
            <a:endParaRPr lang="en-US"/>
          </a:p>
        </p:txBody>
      </p:sp>
    </p:spTree>
    <p:extLst>
      <p:ext uri="{BB962C8B-B14F-4D97-AF65-F5344CB8AC3E}">
        <p14:creationId xmlns:p14="http://schemas.microsoft.com/office/powerpoint/2010/main" val="4255800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0B3411C-AC36-47DE-A14E-FB8ADE3AE163}"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94CD7-CC72-4DBE-A7DB-D18127378C7C}" type="slidenum">
              <a:rPr lang="en-US" smtClean="0"/>
              <a:t>‹#›</a:t>
            </a:fld>
            <a:endParaRPr lang="en-US"/>
          </a:p>
        </p:txBody>
      </p:sp>
    </p:spTree>
    <p:extLst>
      <p:ext uri="{BB962C8B-B14F-4D97-AF65-F5344CB8AC3E}">
        <p14:creationId xmlns:p14="http://schemas.microsoft.com/office/powerpoint/2010/main" val="873734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0B3411C-AC36-47DE-A14E-FB8ADE3AE163}" type="datetimeFigureOut">
              <a:rPr lang="en-US" smtClean="0"/>
              <a:t>9/11/2023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0794CD7-CC72-4DBE-A7DB-D18127378C7C}" type="slidenum">
              <a:rPr lang="en-US" smtClean="0"/>
              <a:t>‹#›</a:t>
            </a:fld>
            <a:endParaRPr lang="en-US"/>
          </a:p>
        </p:txBody>
      </p:sp>
    </p:spTree>
    <p:extLst>
      <p:ext uri="{BB962C8B-B14F-4D97-AF65-F5344CB8AC3E}">
        <p14:creationId xmlns:p14="http://schemas.microsoft.com/office/powerpoint/2010/main" val="76858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0B3411C-AC36-47DE-A14E-FB8ADE3AE163}"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94CD7-CC72-4DBE-A7DB-D18127378C7C}" type="slidenum">
              <a:rPr lang="en-US" smtClean="0"/>
              <a:t>‹#›</a:t>
            </a:fld>
            <a:endParaRPr lang="en-US"/>
          </a:p>
        </p:txBody>
      </p:sp>
    </p:spTree>
    <p:extLst>
      <p:ext uri="{BB962C8B-B14F-4D97-AF65-F5344CB8AC3E}">
        <p14:creationId xmlns:p14="http://schemas.microsoft.com/office/powerpoint/2010/main" val="20412148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0B3411C-AC36-47DE-A14E-FB8ADE3AE163}" type="datetimeFigureOut">
              <a:rPr lang="en-US" smtClean="0"/>
              <a:t>9/11/2023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0794CD7-CC72-4DBE-A7DB-D18127378C7C}" type="slidenum">
              <a:rPr lang="en-US" smtClean="0"/>
              <a:t>‹#›</a:t>
            </a:fld>
            <a:endParaRPr lang="en-US"/>
          </a:p>
        </p:txBody>
      </p:sp>
    </p:spTree>
    <p:extLst>
      <p:ext uri="{BB962C8B-B14F-4D97-AF65-F5344CB8AC3E}">
        <p14:creationId xmlns:p14="http://schemas.microsoft.com/office/powerpoint/2010/main" val="975932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0B3411C-AC36-47DE-A14E-FB8ADE3AE163}" type="datetimeFigureOut">
              <a:rPr lang="en-US" smtClean="0"/>
              <a:t>9/11/2023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0794CD7-CC72-4DBE-A7DB-D18127378C7C}" type="slidenum">
              <a:rPr lang="en-US" smtClean="0"/>
              <a:t>‹#›</a:t>
            </a:fld>
            <a:endParaRPr lang="en-US"/>
          </a:p>
        </p:txBody>
      </p:sp>
    </p:spTree>
    <p:extLst>
      <p:ext uri="{BB962C8B-B14F-4D97-AF65-F5344CB8AC3E}">
        <p14:creationId xmlns:p14="http://schemas.microsoft.com/office/powerpoint/2010/main" val="1024804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B3411C-AC36-47DE-A14E-FB8ADE3AE163}" type="datetimeFigureOut">
              <a:rPr lang="en-US" smtClean="0"/>
              <a:t>9/11/2023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0794CD7-CC72-4DBE-A7DB-D18127378C7C}" type="slidenum">
              <a:rPr lang="en-US" smtClean="0"/>
              <a:t>‹#›</a:t>
            </a:fld>
            <a:endParaRPr lang="en-US"/>
          </a:p>
        </p:txBody>
      </p:sp>
    </p:spTree>
    <p:extLst>
      <p:ext uri="{BB962C8B-B14F-4D97-AF65-F5344CB8AC3E}">
        <p14:creationId xmlns:p14="http://schemas.microsoft.com/office/powerpoint/2010/main" val="32627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B3411C-AC36-47DE-A14E-FB8ADE3AE163}"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94CD7-CC72-4DBE-A7DB-D18127378C7C}" type="slidenum">
              <a:rPr lang="en-US" smtClean="0"/>
              <a:t>‹#›</a:t>
            </a:fld>
            <a:endParaRPr lang="en-US"/>
          </a:p>
        </p:txBody>
      </p:sp>
    </p:spTree>
    <p:extLst>
      <p:ext uri="{BB962C8B-B14F-4D97-AF65-F5344CB8AC3E}">
        <p14:creationId xmlns:p14="http://schemas.microsoft.com/office/powerpoint/2010/main" val="1585882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0B3411C-AC36-47DE-A14E-FB8ADE3AE163}" type="datetimeFigureOut">
              <a:rPr lang="en-US" smtClean="0"/>
              <a:t>9/11/2023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0794CD7-CC72-4DBE-A7DB-D18127378C7C}" type="slidenum">
              <a:rPr lang="en-US" smtClean="0"/>
              <a:t>‹#›</a:t>
            </a:fld>
            <a:endParaRPr lang="en-US"/>
          </a:p>
        </p:txBody>
      </p:sp>
    </p:spTree>
    <p:extLst>
      <p:ext uri="{BB962C8B-B14F-4D97-AF65-F5344CB8AC3E}">
        <p14:creationId xmlns:p14="http://schemas.microsoft.com/office/powerpoint/2010/main" val="16081484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0B3411C-AC36-47DE-A14E-FB8ADE3AE163}" type="datetimeFigureOut">
              <a:rPr lang="en-US" smtClean="0"/>
              <a:t>9/11/2023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794CD7-CC72-4DBE-A7DB-D18127378C7C}" type="slidenum">
              <a:rPr lang="en-US" smtClean="0"/>
              <a:t>‹#›</a:t>
            </a:fld>
            <a:endParaRPr lang="en-US"/>
          </a:p>
        </p:txBody>
      </p:sp>
    </p:spTree>
    <p:extLst>
      <p:ext uri="{BB962C8B-B14F-4D97-AF65-F5344CB8AC3E}">
        <p14:creationId xmlns:p14="http://schemas.microsoft.com/office/powerpoint/2010/main" val="3307229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32411" y="216672"/>
            <a:ext cx="9144000" cy="1577294"/>
          </a:xfrm>
        </p:spPr>
        <p:txBody>
          <a:bodyPr/>
          <a:lstStyle/>
          <a:p>
            <a:r>
              <a:rPr lang="en-US" b="1" dirty="0" err="1" smtClean="0">
                <a:latin typeface="Times New Roman" panose="02020603050405020304" pitchFamily="18" charset="0"/>
                <a:cs typeface="Times New Roman" panose="02020603050405020304" pitchFamily="18" charset="0"/>
              </a:rPr>
              <a:t>Ethereum</a:t>
            </a:r>
            <a:endParaRPr lang="en-US" dirty="0"/>
          </a:p>
        </p:txBody>
      </p:sp>
      <p:sp>
        <p:nvSpPr>
          <p:cNvPr id="4" name="Subtitle 2"/>
          <p:cNvSpPr>
            <a:spLocks noGrp="1"/>
          </p:cNvSpPr>
          <p:nvPr>
            <p:ph type="subTitle" idx="1"/>
          </p:nvPr>
        </p:nvSpPr>
        <p:spPr/>
        <p:txBody>
          <a:bodyPr>
            <a:normAutofit lnSpcReduction="10000"/>
          </a:bodyPr>
          <a:lstStyle/>
          <a:p>
            <a:r>
              <a:rPr lang="en-US" dirty="0" smtClean="0"/>
              <a:t>Prepared By:</a:t>
            </a:r>
          </a:p>
          <a:p>
            <a:r>
              <a:rPr lang="en-US" dirty="0" smtClean="0"/>
              <a:t>Dr. Tejas M. Modi</a:t>
            </a:r>
          </a:p>
          <a:p>
            <a:r>
              <a:rPr lang="en-US" dirty="0" smtClean="0"/>
              <a:t>Department of CSE</a:t>
            </a:r>
          </a:p>
          <a:p>
            <a:r>
              <a:rPr lang="en-US" dirty="0" smtClean="0"/>
              <a:t>IIIT Surat</a:t>
            </a:r>
            <a:endParaRPr lang="en-US" dirty="0"/>
          </a:p>
        </p:txBody>
      </p:sp>
    </p:spTree>
    <p:extLst>
      <p:ext uri="{BB962C8B-B14F-4D97-AF65-F5344CB8AC3E}">
        <p14:creationId xmlns:p14="http://schemas.microsoft.com/office/powerpoint/2010/main" val="4429245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86451"/>
            <a:ext cx="10515600" cy="827950"/>
          </a:xfrm>
        </p:spPr>
        <p:txBody>
          <a:bodyPr/>
          <a:lstStyle/>
          <a:p>
            <a:r>
              <a:rPr lang="en-US" b="1" dirty="0" err="1" smtClean="0">
                <a:latin typeface="Times New Roman" panose="02020603050405020304" pitchFamily="18" charset="0"/>
                <a:cs typeface="Times New Roman" panose="02020603050405020304" pitchFamily="18" charset="0"/>
              </a:rPr>
              <a:t>Ethereum</a:t>
            </a:r>
            <a:r>
              <a:rPr lang="en-US" b="1" dirty="0" smtClean="0">
                <a:latin typeface="Times New Roman" panose="02020603050405020304" pitchFamily="18" charset="0"/>
                <a:cs typeface="Times New Roman" panose="02020603050405020304" pitchFamily="18" charset="0"/>
              </a:rPr>
              <a:t> Ecosystem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5685" y="914401"/>
            <a:ext cx="11562806" cy="5852159"/>
          </a:xfrm>
        </p:spPr>
        <p:txBody>
          <a:bodyPr>
            <a:normAutofit/>
          </a:bodyPr>
          <a:lstStyle/>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data stored in smart contracts is safe and easy to access, yet the cost and the structure of the store make it relevant mostly for metadata-related uses because saving real data would be too expensive.</a:t>
            </a:r>
          </a:p>
          <a:p>
            <a:pPr algn="just"/>
            <a:r>
              <a:rPr lang="en-US" dirty="0" err="1" smtClean="0">
                <a:latin typeface="Times New Roman" panose="02020603050405020304" pitchFamily="18" charset="0"/>
                <a:cs typeface="Times New Roman" panose="02020603050405020304" pitchFamily="18" charset="0"/>
              </a:rPr>
              <a:t>Ethereum</a:t>
            </a:r>
            <a:r>
              <a:rPr lang="en-US" dirty="0" smtClean="0">
                <a:latin typeface="Times New Roman" panose="02020603050405020304" pitchFamily="18" charset="0"/>
                <a:cs typeface="Times New Roman" panose="02020603050405020304" pitchFamily="18" charset="0"/>
              </a:rPr>
              <a:t> has its own messaging protocol called Whisper.</a:t>
            </a:r>
          </a:p>
          <a:p>
            <a:pPr algn="just"/>
            <a:r>
              <a:rPr lang="en-US" dirty="0" smtClean="0">
                <a:latin typeface="Times New Roman" panose="02020603050405020304" pitchFamily="18" charset="0"/>
                <a:cs typeface="Times New Roman" panose="02020603050405020304" pitchFamily="18" charset="0"/>
              </a:rPr>
              <a:t>The EVM is mostly for running the smart contracts and also for getting a consensus between all participants.</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2446" y="810985"/>
            <a:ext cx="9692639" cy="2837905"/>
          </a:xfrm>
          <a:prstGeom prst="rect">
            <a:avLst/>
          </a:prstGeom>
        </p:spPr>
      </p:pic>
    </p:spTree>
    <p:extLst>
      <p:ext uri="{BB962C8B-B14F-4D97-AF65-F5344CB8AC3E}">
        <p14:creationId xmlns:p14="http://schemas.microsoft.com/office/powerpoint/2010/main" val="1406785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86451"/>
            <a:ext cx="10515600" cy="827950"/>
          </a:xfrm>
        </p:spPr>
        <p:txBody>
          <a:bodyPr/>
          <a:lstStyle/>
          <a:p>
            <a:r>
              <a:rPr lang="en-US" b="1" dirty="0" smtClean="0">
                <a:latin typeface="Times New Roman" panose="02020603050405020304" pitchFamily="18" charset="0"/>
                <a:cs typeface="Times New Roman" panose="02020603050405020304" pitchFamily="18" charset="0"/>
              </a:rPr>
              <a:t>Interplanetary File System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5685" y="914401"/>
            <a:ext cx="11562806" cy="5852159"/>
          </a:xfrm>
        </p:spPr>
        <p:txBody>
          <a:bodyPr>
            <a:normAutofit/>
          </a:bodyPr>
          <a:lstStyle/>
          <a:p>
            <a:pPr algn="just"/>
            <a:r>
              <a:rPr lang="en-US" dirty="0" err="1" smtClean="0">
                <a:latin typeface="Times New Roman" panose="02020603050405020304" pitchFamily="18" charset="0"/>
                <a:cs typeface="Times New Roman" panose="02020603050405020304" pitchFamily="18" charset="0"/>
              </a:rPr>
              <a:t>Ethereum</a:t>
            </a:r>
            <a:r>
              <a:rPr lang="en-US" dirty="0" smtClean="0">
                <a:latin typeface="Times New Roman" panose="02020603050405020304" pitchFamily="18" charset="0"/>
                <a:cs typeface="Times New Roman" panose="02020603050405020304" pitchFamily="18" charset="0"/>
              </a:rPr>
              <a:t> is too heavy as well as expensive to store large blobs like images, video, and so on. </a:t>
            </a:r>
          </a:p>
          <a:p>
            <a:pPr algn="just"/>
            <a:r>
              <a:rPr lang="en-US" dirty="0" smtClean="0">
                <a:latin typeface="Times New Roman" panose="02020603050405020304" pitchFamily="18" charset="0"/>
                <a:cs typeface="Times New Roman" panose="02020603050405020304" pitchFamily="18" charset="0"/>
              </a:rPr>
              <a:t>Hence, some external storage is necessary to store bigger objects. This is where the Interplanetary File System (IPFS) comes into the picture.</a:t>
            </a:r>
          </a:p>
          <a:p>
            <a:pPr algn="just"/>
            <a:r>
              <a:rPr lang="en-US" dirty="0" smtClean="0">
                <a:latin typeface="Times New Roman" panose="02020603050405020304" pitchFamily="18" charset="0"/>
                <a:cs typeface="Times New Roman" panose="02020603050405020304" pitchFamily="18" charset="0"/>
              </a:rPr>
              <a:t>The </a:t>
            </a:r>
            <a:r>
              <a:rPr lang="en-US" dirty="0" err="1" smtClean="0">
                <a:latin typeface="Times New Roman" panose="02020603050405020304" pitchFamily="18" charset="0"/>
                <a:cs typeface="Times New Roman" panose="02020603050405020304" pitchFamily="18" charset="0"/>
              </a:rPr>
              <a:t>Ethereum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Dapp</a:t>
            </a:r>
            <a:r>
              <a:rPr lang="en-US" dirty="0" smtClean="0">
                <a:latin typeface="Times New Roman" panose="02020603050405020304" pitchFamily="18" charset="0"/>
                <a:cs typeface="Times New Roman" panose="02020603050405020304" pitchFamily="18" charset="0"/>
              </a:rPr>
              <a:t> can hold a small amount of data, whereas for saving anything more or bigger such as images, word, PDF files, and so on, we can rely on IPFS.</a:t>
            </a:r>
          </a:p>
          <a:p>
            <a:pPr algn="just"/>
            <a:r>
              <a:rPr lang="en-US" dirty="0" smtClean="0">
                <a:latin typeface="Times New Roman" panose="02020603050405020304" pitchFamily="18" charset="0"/>
                <a:cs typeface="Times New Roman" panose="02020603050405020304" pitchFamily="18" charset="0"/>
              </a:rPr>
              <a:t>IPFS is a protocol and network designed to create a peer-to-peer method of storing and sharing data. </a:t>
            </a:r>
          </a:p>
          <a:p>
            <a:pPr algn="just"/>
            <a:r>
              <a:rPr lang="en-US" dirty="0" smtClean="0">
                <a:latin typeface="Times New Roman" panose="02020603050405020304" pitchFamily="18" charset="0"/>
                <a:cs typeface="Times New Roman" panose="02020603050405020304" pitchFamily="18" charset="0"/>
              </a:rPr>
              <a:t>It was initially designed by Juan Benet and is now an open source project developed with help from the community.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530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15685" y="156755"/>
            <a:ext cx="11562806" cy="6609806"/>
          </a:xfrm>
        </p:spPr>
        <p:txBody>
          <a:bodyPr>
            <a:normAutofit/>
          </a:bodyPr>
          <a:lstStyle/>
          <a:p>
            <a:pPr algn="just"/>
            <a:r>
              <a:rPr lang="en-US" dirty="0" smtClean="0">
                <a:latin typeface="Times New Roman" panose="02020603050405020304" pitchFamily="18" charset="0"/>
                <a:cs typeface="Times New Roman" panose="02020603050405020304" pitchFamily="18" charset="0"/>
              </a:rPr>
              <a:t>If you have heard of the </a:t>
            </a:r>
            <a:r>
              <a:rPr lang="en-US" dirty="0" err="1" smtClean="0">
                <a:latin typeface="Times New Roman" panose="02020603050405020304" pitchFamily="18" charset="0"/>
                <a:cs typeface="Times New Roman" panose="02020603050405020304" pitchFamily="18" charset="0"/>
              </a:rPr>
              <a:t>BitTorrent</a:t>
            </a:r>
            <a:r>
              <a:rPr lang="en-US" dirty="0" smtClean="0">
                <a:latin typeface="Times New Roman" panose="02020603050405020304" pitchFamily="18" charset="0"/>
                <a:cs typeface="Times New Roman" panose="02020603050405020304" pitchFamily="18" charset="0"/>
              </a:rPr>
              <a:t> protocol, then IPFS will not be new to you. </a:t>
            </a:r>
            <a:r>
              <a:rPr lang="en-US" dirty="0" err="1" smtClean="0">
                <a:latin typeface="Times New Roman" panose="02020603050405020304" pitchFamily="18" charset="0"/>
                <a:cs typeface="Times New Roman" panose="02020603050405020304" pitchFamily="18" charset="0"/>
              </a:rPr>
              <a:t>BitTorrent</a:t>
            </a:r>
            <a:r>
              <a:rPr lang="en-US" dirty="0" smtClean="0">
                <a:latin typeface="Times New Roman" panose="02020603050405020304" pitchFamily="18" charset="0"/>
                <a:cs typeface="Times New Roman" panose="02020603050405020304" pitchFamily="18" charset="0"/>
              </a:rPr>
              <a:t> enables the fast download of large files using minimum Internet bandwidth.</a:t>
            </a:r>
          </a:p>
          <a:p>
            <a:pPr algn="just"/>
            <a:r>
              <a:rPr lang="en-US" dirty="0" smtClean="0">
                <a:latin typeface="Times New Roman" panose="02020603050405020304" pitchFamily="18" charset="0"/>
                <a:cs typeface="Times New Roman" panose="02020603050405020304" pitchFamily="18" charset="0"/>
              </a:rPr>
              <a:t>IPFS does not entirely</a:t>
            </a:r>
          </a:p>
          <a:p>
            <a:pPr algn="just"/>
            <a:r>
              <a:rPr lang="en-US" dirty="0" smtClean="0">
                <a:latin typeface="Times New Roman" panose="02020603050405020304" pitchFamily="18" charset="0"/>
                <a:cs typeface="Times New Roman" panose="02020603050405020304" pitchFamily="18" charset="0"/>
              </a:rPr>
              <a:t>follow the </a:t>
            </a:r>
            <a:r>
              <a:rPr lang="en-US" dirty="0" err="1" smtClean="0">
                <a:latin typeface="Times New Roman" panose="02020603050405020304" pitchFamily="18" charset="0"/>
                <a:cs typeface="Times New Roman" panose="02020603050405020304" pitchFamily="18" charset="0"/>
              </a:rPr>
              <a:t>BitTorrent</a:t>
            </a:r>
            <a:r>
              <a:rPr lang="en-US" dirty="0" smtClean="0">
                <a:latin typeface="Times New Roman" panose="02020603050405020304" pitchFamily="18" charset="0"/>
                <a:cs typeface="Times New Roman" panose="02020603050405020304" pitchFamily="18" charset="0"/>
              </a:rPr>
              <a:t> protocol but rather takes several good ideas from many other protocols such as </a:t>
            </a:r>
            <a:r>
              <a:rPr lang="en-US" dirty="0" err="1" smtClean="0">
                <a:latin typeface="Times New Roman" panose="02020603050405020304" pitchFamily="18" charset="0"/>
                <a:cs typeface="Times New Roman" panose="02020603050405020304" pitchFamily="18" charset="0"/>
              </a:rPr>
              <a:t>Git</a:t>
            </a:r>
            <a:r>
              <a:rPr lang="en-US" dirty="0" smtClean="0">
                <a:latin typeface="Times New Roman" panose="02020603050405020304" pitchFamily="18" charset="0"/>
                <a:cs typeface="Times New Roman" panose="02020603050405020304" pitchFamily="18" charset="0"/>
              </a:rPr>
              <a:t>, SFS, Bitcoin, and the Web, and gathers them all into one package. </a:t>
            </a:r>
          </a:p>
          <a:p>
            <a:pPr algn="just"/>
            <a:r>
              <a:rPr lang="en-US" dirty="0" smtClean="0">
                <a:latin typeface="Times New Roman" panose="02020603050405020304" pitchFamily="18" charset="0"/>
                <a:cs typeface="Times New Roman" panose="02020603050405020304" pitchFamily="18" charset="0"/>
              </a:rPr>
              <a:t>IPFS connects all computing devices with the same system of files. In some ways, IPFS is similar to the Web.</a:t>
            </a:r>
          </a:p>
          <a:p>
            <a:pPr algn="just"/>
            <a:r>
              <a:rPr lang="en-US" dirty="0" smtClean="0">
                <a:latin typeface="Times New Roman" panose="02020603050405020304" pitchFamily="18" charset="0"/>
                <a:cs typeface="Times New Roman" panose="02020603050405020304" pitchFamily="18" charset="0"/>
              </a:rPr>
              <a:t>IPFS is a protocol and network designed to create a peer-to-peer method of storing and sharing data. </a:t>
            </a:r>
          </a:p>
          <a:p>
            <a:pPr algn="just"/>
            <a:r>
              <a:rPr lang="en-US" dirty="0" smtClean="0">
                <a:latin typeface="Times New Roman" panose="02020603050405020304" pitchFamily="18" charset="0"/>
                <a:cs typeface="Times New Roman" panose="02020603050405020304" pitchFamily="18" charset="0"/>
              </a:rPr>
              <a:t>It was initially designed by Juan Benet and is now an open source project developed with help from the community.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583255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86451"/>
            <a:ext cx="10515600" cy="827950"/>
          </a:xfrm>
        </p:spPr>
        <p:txBody>
          <a:bodyPr/>
          <a:lstStyle/>
          <a:p>
            <a:r>
              <a:rPr lang="en-US" b="1" dirty="0" smtClean="0">
                <a:latin typeface="Times New Roman" panose="02020603050405020304" pitchFamily="18" charset="0"/>
                <a:cs typeface="Times New Roman" panose="02020603050405020304" pitchFamily="18" charset="0"/>
              </a:rPr>
              <a:t>Storing Data on IPFS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5685" y="914401"/>
            <a:ext cx="11562806" cy="5852159"/>
          </a:xfrm>
        </p:spPr>
        <p:txBody>
          <a:bodyPr>
            <a:normAutofit/>
          </a:bodyPr>
          <a:lstStyle/>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Alice wants to upload a PDF, Word, or image file to IPFS.</a:t>
            </a:r>
          </a:p>
          <a:p>
            <a:pPr algn="just"/>
            <a:r>
              <a:rPr lang="en-US" dirty="0" smtClean="0">
                <a:latin typeface="Times New Roman" panose="02020603050405020304" pitchFamily="18" charset="0"/>
                <a:cs typeface="Times New Roman" panose="02020603050405020304" pitchFamily="18" charset="0"/>
              </a:rPr>
              <a:t>She puts this PDF, Word, or image file in her working directory.</a:t>
            </a:r>
          </a:p>
          <a:p>
            <a:pPr algn="just"/>
            <a:r>
              <a:rPr lang="en-US" dirty="0" smtClean="0">
                <a:latin typeface="Times New Roman" panose="02020603050405020304" pitchFamily="18" charset="0"/>
                <a:cs typeface="Times New Roman" panose="02020603050405020304" pitchFamily="18" charset="0"/>
              </a:rPr>
              <a:t>She informs IPFS to add this file, which generates a hash of the file. Note an IPFS hash always starts with “</a:t>
            </a:r>
            <a:r>
              <a:rPr lang="en-US" dirty="0" err="1" smtClean="0">
                <a:latin typeface="Times New Roman" panose="02020603050405020304" pitchFamily="18" charset="0"/>
                <a:cs typeface="Times New Roman" panose="02020603050405020304" pitchFamily="18" charset="0"/>
              </a:rPr>
              <a:t>Qm</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Her file is available on the IPFS network.</a:t>
            </a:r>
            <a:endParaRPr lang="en-US" dirty="0">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439" y="1354726"/>
            <a:ext cx="8930361" cy="1815193"/>
          </a:xfrm>
          <a:prstGeom prst="rect">
            <a:avLst/>
          </a:prstGeom>
        </p:spPr>
      </p:pic>
    </p:spTree>
    <p:extLst>
      <p:ext uri="{BB962C8B-B14F-4D97-AF65-F5344CB8AC3E}">
        <p14:creationId xmlns:p14="http://schemas.microsoft.com/office/powerpoint/2010/main" val="97966096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86451"/>
            <a:ext cx="10515600" cy="827950"/>
          </a:xfrm>
        </p:spPr>
        <p:txBody>
          <a:bodyPr/>
          <a:lstStyle/>
          <a:p>
            <a:r>
              <a:rPr lang="en-US" b="1" dirty="0" smtClean="0">
                <a:latin typeface="Times New Roman" panose="02020603050405020304" pitchFamily="18" charset="0"/>
                <a:cs typeface="Times New Roman" panose="02020603050405020304" pitchFamily="18" charset="0"/>
              </a:rPr>
              <a:t>Sharing Data on IPFS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5685" y="914401"/>
            <a:ext cx="11562806" cy="5852159"/>
          </a:xfrm>
        </p:spPr>
        <p:txBody>
          <a:bodyPr>
            <a:normAutofit/>
          </a:bodyPr>
          <a:lstStyle/>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endParaRPr lang="en-US" dirty="0" smtClean="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Alice provides the hash of the file to Bob.</a:t>
            </a:r>
          </a:p>
          <a:p>
            <a:pPr algn="just"/>
            <a:r>
              <a:rPr lang="en-US" dirty="0" smtClean="0">
                <a:latin typeface="Times New Roman" panose="02020603050405020304" pitchFamily="18" charset="0"/>
                <a:cs typeface="Times New Roman" panose="02020603050405020304" pitchFamily="18" charset="0"/>
              </a:rPr>
              <a:t>Bob uses the hash and calls IPFS for the file.</a:t>
            </a:r>
          </a:p>
          <a:p>
            <a:pPr algn="just"/>
            <a:r>
              <a:rPr lang="en-US" dirty="0" smtClean="0">
                <a:latin typeface="Times New Roman" panose="02020603050405020304" pitchFamily="18" charset="0"/>
                <a:cs typeface="Times New Roman" panose="02020603050405020304" pitchFamily="18" charset="0"/>
              </a:rPr>
              <a:t>The file is now downloaded at Bob’s end.</a:t>
            </a:r>
            <a:endParaRPr lang="en-US"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81248" y="1359080"/>
            <a:ext cx="9068336" cy="1845673"/>
          </a:xfrm>
          <a:prstGeom prst="rect">
            <a:avLst/>
          </a:prstGeom>
        </p:spPr>
      </p:pic>
    </p:spTree>
    <p:extLst>
      <p:ext uri="{BB962C8B-B14F-4D97-AF65-F5344CB8AC3E}">
        <p14:creationId xmlns:p14="http://schemas.microsoft.com/office/powerpoint/2010/main" val="125300372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812" y="121285"/>
            <a:ext cx="10515600" cy="1325563"/>
          </a:xfrm>
        </p:spPr>
        <p:txBody>
          <a:bodyPr/>
          <a:lstStyle/>
          <a:p>
            <a:r>
              <a:rPr lang="en-US" b="1" dirty="0">
                <a:latin typeface="Times New Roman" panose="02020603050405020304" pitchFamily="18" charset="0"/>
                <a:cs typeface="Times New Roman" panose="02020603050405020304" pitchFamily="18" charset="0"/>
              </a:rPr>
              <a:t>Advantages of </a:t>
            </a:r>
            <a:r>
              <a:rPr lang="en-US" b="1" dirty="0" err="1">
                <a:latin typeface="Times New Roman" panose="02020603050405020304" pitchFamily="18" charset="0"/>
                <a:cs typeface="Times New Roman" panose="02020603050405020304" pitchFamily="18" charset="0"/>
              </a:rPr>
              <a:t>Ethereum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80851" y="1607911"/>
            <a:ext cx="11719559" cy="4351338"/>
          </a:xfrm>
        </p:spPr>
        <p:txBody>
          <a:bodyPr>
            <a:normAutofit/>
          </a:bodyPr>
          <a:lstStyle/>
          <a:p>
            <a:pPr algn="just"/>
            <a:r>
              <a:rPr lang="en-US" dirty="0" err="1" smtClean="0">
                <a:latin typeface="Times New Roman" panose="02020603050405020304" pitchFamily="18" charset="0"/>
                <a:cs typeface="Times New Roman" panose="02020603050405020304" pitchFamily="18" charset="0"/>
              </a:rPr>
              <a:t>Ethereum</a:t>
            </a:r>
            <a:r>
              <a:rPr lang="en-US" dirty="0" smtClean="0">
                <a:latin typeface="Times New Roman" panose="02020603050405020304" pitchFamily="18" charset="0"/>
                <a:cs typeface="Times New Roman" panose="02020603050405020304" pitchFamily="18" charset="0"/>
              </a:rPr>
              <a:t> has been on the market since July 2015; it’s the oldest player here.</a:t>
            </a:r>
          </a:p>
          <a:p>
            <a:pPr algn="just"/>
            <a:r>
              <a:rPr lang="en-US" dirty="0" smtClean="0">
                <a:latin typeface="Times New Roman" panose="02020603050405020304" pitchFamily="18" charset="0"/>
                <a:cs typeface="Times New Roman" panose="02020603050405020304" pitchFamily="18" charset="0"/>
              </a:rPr>
              <a:t>You can find a huge development network with </a:t>
            </a:r>
            <a:r>
              <a:rPr lang="en-US" dirty="0" err="1" smtClean="0">
                <a:latin typeface="Times New Roman" panose="02020603050405020304" pitchFamily="18" charset="0"/>
                <a:cs typeface="Times New Roman" panose="02020603050405020304" pitchFamily="18" charset="0"/>
              </a:rPr>
              <a:t>Ethereum</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There are plenty of tools and frameworks built on top of </a:t>
            </a:r>
            <a:r>
              <a:rPr lang="en-US" dirty="0" err="1" smtClean="0">
                <a:latin typeface="Times New Roman" panose="02020603050405020304" pitchFamily="18" charset="0"/>
                <a:cs typeface="Times New Roman" panose="02020603050405020304" pitchFamily="18" charset="0"/>
              </a:rPr>
              <a:t>Ethereum</a:t>
            </a:r>
            <a:r>
              <a:rPr lang="en-US" dirty="0" smtClean="0">
                <a:latin typeface="Times New Roman" panose="02020603050405020304" pitchFamily="18" charset="0"/>
                <a:cs typeface="Times New Roman" panose="02020603050405020304" pitchFamily="18" charset="0"/>
              </a:rPr>
              <a:t> such as Quorum, Truffle, </a:t>
            </a:r>
            <a:r>
              <a:rPr lang="en-US" dirty="0" err="1" smtClean="0">
                <a:latin typeface="Times New Roman" panose="02020603050405020304" pitchFamily="18" charset="0"/>
                <a:cs typeface="Times New Roman" panose="02020603050405020304" pitchFamily="18" charset="0"/>
              </a:rPr>
              <a:t>MetaMask</a:t>
            </a:r>
            <a:r>
              <a:rPr lang="en-US" dirty="0" smtClean="0">
                <a:latin typeface="Times New Roman" panose="02020603050405020304" pitchFamily="18" charset="0"/>
                <a:cs typeface="Times New Roman" panose="02020603050405020304" pitchFamily="18" charset="0"/>
              </a:rPr>
              <a:t>, and Embark.</a:t>
            </a:r>
          </a:p>
          <a:p>
            <a:pPr algn="just"/>
            <a:r>
              <a:rPr lang="en-US" dirty="0" smtClean="0">
                <a:latin typeface="Times New Roman" panose="02020603050405020304" pitchFamily="18" charset="0"/>
                <a:cs typeface="Times New Roman" panose="02020603050405020304" pitchFamily="18" charset="0"/>
              </a:rPr>
              <a:t>There are enough developers available with </a:t>
            </a:r>
            <a:r>
              <a:rPr lang="en-US" dirty="0" err="1" smtClean="0">
                <a:latin typeface="Times New Roman" panose="02020603050405020304" pitchFamily="18" charset="0"/>
                <a:cs typeface="Times New Roman" panose="02020603050405020304" pitchFamily="18" charset="0"/>
              </a:rPr>
              <a:t>Ethereum</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skill sets.</a:t>
            </a:r>
          </a:p>
          <a:p>
            <a:pPr algn="just"/>
            <a:r>
              <a:rPr lang="en-US" dirty="0" smtClean="0">
                <a:latin typeface="Times New Roman" panose="02020603050405020304" pitchFamily="18" charset="0"/>
                <a:cs typeface="Times New Roman" panose="02020603050405020304" pitchFamily="18" charset="0"/>
              </a:rPr>
              <a:t>Most major cloud enablers as Amazon Web Service, Azure, Google Cloud, and so on, either have started providing </a:t>
            </a:r>
            <a:r>
              <a:rPr lang="en-US" dirty="0" err="1" smtClean="0">
                <a:latin typeface="Times New Roman" panose="02020603050405020304" pitchFamily="18" charset="0"/>
                <a:cs typeface="Times New Roman" panose="02020603050405020304" pitchFamily="18" charset="0"/>
              </a:rPr>
              <a:t>Ethereum</a:t>
            </a:r>
            <a:r>
              <a:rPr lang="en-US" dirty="0" smtClean="0">
                <a:latin typeface="Times New Roman" panose="02020603050405020304" pitchFamily="18" charset="0"/>
                <a:cs typeface="Times New Roman" panose="02020603050405020304" pitchFamily="18" charset="0"/>
              </a:rPr>
              <a:t> templates as part of the service or are planning to do so.</a:t>
            </a:r>
          </a:p>
          <a:p>
            <a:pPr algn="just"/>
            <a:r>
              <a:rPr lang="en-US" dirty="0" err="1" smtClean="0">
                <a:latin typeface="Times New Roman" panose="02020603050405020304" pitchFamily="18" charset="0"/>
                <a:cs typeface="Times New Roman" panose="02020603050405020304" pitchFamily="18" charset="0"/>
              </a:rPr>
              <a:t>Ethereum</a:t>
            </a:r>
            <a:r>
              <a:rPr lang="en-US" dirty="0" smtClean="0">
                <a:latin typeface="Times New Roman" panose="02020603050405020304" pitchFamily="18" charset="0"/>
                <a:cs typeface="Times New Roman" panose="02020603050405020304" pitchFamily="18" charset="0"/>
              </a:rPr>
              <a:t> is open source.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410744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Limitations of </a:t>
            </a:r>
            <a:r>
              <a:rPr lang="en-US" b="1" dirty="0" err="1" smtClean="0">
                <a:latin typeface="Times New Roman" panose="02020603050405020304" pitchFamily="18" charset="0"/>
                <a:cs typeface="Times New Roman" panose="02020603050405020304" pitchFamily="18" charset="0"/>
              </a:rPr>
              <a:t>Ethereum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00594" y="1825625"/>
            <a:ext cx="11460480" cy="4351338"/>
          </a:xfrm>
        </p:spPr>
        <p:txBody>
          <a:bodyPr/>
          <a:lstStyle/>
          <a:p>
            <a:pPr algn="just"/>
            <a:r>
              <a:rPr lang="en-US" dirty="0" smtClean="0">
                <a:latin typeface="Times New Roman" panose="02020603050405020304" pitchFamily="18" charset="0"/>
                <a:cs typeface="Times New Roman" panose="02020603050405020304" pitchFamily="18" charset="0"/>
              </a:rPr>
              <a:t>Public </a:t>
            </a:r>
            <a:r>
              <a:rPr lang="en-US" dirty="0" err="1" smtClean="0">
                <a:latin typeface="Times New Roman" panose="02020603050405020304" pitchFamily="18" charset="0"/>
                <a:cs typeface="Times New Roman" panose="02020603050405020304" pitchFamily="18" charset="0"/>
              </a:rPr>
              <a:t>blockchains</a:t>
            </a:r>
            <a:r>
              <a:rPr lang="en-US" dirty="0" smtClean="0">
                <a:latin typeface="Times New Roman" panose="02020603050405020304" pitchFamily="18" charset="0"/>
                <a:cs typeface="Times New Roman" panose="02020603050405020304" pitchFamily="18" charset="0"/>
              </a:rPr>
              <a:t> are not suitable for all.</a:t>
            </a:r>
          </a:p>
          <a:p>
            <a:pPr algn="just"/>
            <a:r>
              <a:rPr lang="en-US" dirty="0" smtClean="0">
                <a:latin typeface="Times New Roman" panose="02020603050405020304" pitchFamily="18" charset="0"/>
                <a:cs typeface="Times New Roman" panose="02020603050405020304" pitchFamily="18" charset="0"/>
              </a:rPr>
              <a:t>At the time of writing, </a:t>
            </a:r>
            <a:r>
              <a:rPr lang="en-US" dirty="0" err="1" smtClean="0">
                <a:latin typeface="Times New Roman" panose="02020603050405020304" pitchFamily="18" charset="0"/>
                <a:cs typeface="Times New Roman" panose="02020603050405020304" pitchFamily="18" charset="0"/>
              </a:rPr>
              <a:t>Ethereum</a:t>
            </a:r>
            <a:r>
              <a:rPr lang="en-US" dirty="0" smtClean="0">
                <a:latin typeface="Times New Roman" panose="02020603050405020304" pitchFamily="18" charset="0"/>
                <a:cs typeface="Times New Roman" panose="02020603050405020304" pitchFamily="18" charset="0"/>
              </a:rPr>
              <a:t> is slow. It takes 12 seconds for miners to validate and add a block to an </a:t>
            </a:r>
            <a:r>
              <a:rPr lang="en-US" dirty="0" err="1" smtClean="0">
                <a:latin typeface="Times New Roman" panose="02020603050405020304" pitchFamily="18" charset="0"/>
                <a:cs typeface="Times New Roman" panose="02020603050405020304" pitchFamily="18" charset="0"/>
              </a:rPr>
              <a:t>Ethereum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blockchain</a:t>
            </a:r>
            <a:r>
              <a:rPr lang="en-US" dirty="0" smtClean="0">
                <a:latin typeface="Times New Roman" panose="02020603050405020304" pitchFamily="18" charset="0"/>
                <a:cs typeface="Times New Roman" panose="02020603050405020304" pitchFamily="18" charset="0"/>
              </a:rPr>
              <a:t> network.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663539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6315" y="0"/>
            <a:ext cx="9707880" cy="1063081"/>
          </a:xfrm>
        </p:spPr>
        <p:txBody>
          <a:bodyPr/>
          <a:lstStyle/>
          <a:p>
            <a:r>
              <a:rPr lang="en-US" b="1" dirty="0" err="1" smtClean="0">
                <a:latin typeface="Times New Roman" panose="02020603050405020304" pitchFamily="18" charset="0"/>
                <a:cs typeface="Times New Roman" panose="02020603050405020304" pitchFamily="18" charset="0"/>
              </a:rPr>
              <a:t>Ethereum</a:t>
            </a:r>
            <a:r>
              <a:rPr lang="en-US" b="1" dirty="0" smtClean="0">
                <a:latin typeface="Times New Roman" panose="02020603050405020304" pitchFamily="18" charset="0"/>
                <a:cs typeface="Times New Roman" panose="02020603050405020304" pitchFamily="18" charset="0"/>
              </a:rPr>
              <a:t> Projects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3508" y="1063080"/>
            <a:ext cx="11695612" cy="5794919"/>
          </a:xfrm>
        </p:spPr>
        <p:txBody>
          <a:bodyPr>
            <a:normAutofit/>
          </a:bodyPr>
          <a:lstStyle/>
          <a:p>
            <a:pPr algn="just"/>
            <a:r>
              <a:rPr lang="en-US" b="1" dirty="0" err="1" smtClean="0">
                <a:latin typeface="Times New Roman" panose="02020603050405020304" pitchFamily="18" charset="0"/>
                <a:cs typeface="Times New Roman" panose="02020603050405020304" pitchFamily="18" charset="0"/>
              </a:rPr>
              <a:t>uPort</a:t>
            </a:r>
            <a:r>
              <a:rPr lang="en-US" b="1" dirty="0" smtClean="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This is a digital identity platform recently launched in Zug, a city in Switzerland where the city government can issue a Zug ID to its citizens, which is a digital verification of their citizenship.</a:t>
            </a:r>
          </a:p>
          <a:p>
            <a:pPr algn="just"/>
            <a:r>
              <a:rPr lang="en-US" b="1" i="1" dirty="0" err="1">
                <a:latin typeface="Times New Roman" panose="02020603050405020304" pitchFamily="18" charset="0"/>
                <a:cs typeface="Times New Roman" panose="02020603050405020304" pitchFamily="18" charset="0"/>
              </a:rPr>
              <a:t>Rentberry</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Rentberry</a:t>
            </a:r>
            <a:r>
              <a:rPr lang="en-US" dirty="0">
                <a:latin typeface="Times New Roman" panose="02020603050405020304" pitchFamily="18" charset="0"/>
                <a:cs typeface="Times New Roman" panose="02020603050405020304" pitchFamily="18" charset="0"/>
              </a:rPr>
              <a:t> is the first rental platform </a:t>
            </a:r>
            <a:r>
              <a:rPr lang="en-US" dirty="0" smtClean="0">
                <a:latin typeface="Times New Roman" panose="02020603050405020304" pitchFamily="18" charset="0"/>
                <a:cs typeface="Times New Roman" panose="02020603050405020304" pitchFamily="18" charset="0"/>
              </a:rPr>
              <a:t>that aims </a:t>
            </a:r>
            <a:r>
              <a:rPr lang="en-US" dirty="0">
                <a:latin typeface="Times New Roman" panose="02020603050405020304" pitchFamily="18" charset="0"/>
                <a:cs typeface="Times New Roman" panose="02020603050405020304" pitchFamily="18" charset="0"/>
              </a:rPr>
              <a:t>to solve all the major issues found in </a:t>
            </a:r>
            <a:r>
              <a:rPr lang="en-US" dirty="0" smtClean="0">
                <a:latin typeface="Times New Roman" panose="02020603050405020304" pitchFamily="18" charset="0"/>
                <a:cs typeface="Times New Roman" panose="02020603050405020304" pitchFamily="18" charset="0"/>
              </a:rPr>
              <a:t>renting property </a:t>
            </a:r>
            <a:r>
              <a:rPr lang="en-US" dirty="0">
                <a:latin typeface="Times New Roman" panose="02020603050405020304" pitchFamily="18" charset="0"/>
                <a:cs typeface="Times New Roman" panose="02020603050405020304" pitchFamily="18" charset="0"/>
              </a:rPr>
              <a:t>today. Powered by a </a:t>
            </a:r>
            <a:r>
              <a:rPr lang="en-US" dirty="0" err="1">
                <a:latin typeface="Times New Roman" panose="02020603050405020304" pitchFamily="18" charset="0"/>
                <a:cs typeface="Times New Roman" panose="02020603050405020304" pitchFamily="18" charset="0"/>
              </a:rPr>
              <a:t>blockchain</a:t>
            </a:r>
            <a:r>
              <a:rPr lang="en-US" dirty="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Rentberry</a:t>
            </a:r>
            <a:r>
              <a:rPr lang="en-US" dirty="0" smtClean="0">
                <a:latin typeface="Times New Roman" panose="02020603050405020304" pitchFamily="18" charset="0"/>
                <a:cs typeface="Times New Roman" panose="02020603050405020304" pitchFamily="18" charset="0"/>
              </a:rPr>
              <a:t> certainly </a:t>
            </a:r>
            <a:r>
              <a:rPr lang="en-US" dirty="0">
                <a:latin typeface="Times New Roman" panose="02020603050405020304" pitchFamily="18" charset="0"/>
                <a:cs typeface="Times New Roman" panose="02020603050405020304" pitchFamily="18" charset="0"/>
              </a:rPr>
              <a:t>is a fascinating concept on offer that </a:t>
            </a:r>
            <a:r>
              <a:rPr lang="en-US" dirty="0" smtClean="0">
                <a:latin typeface="Times New Roman" panose="02020603050405020304" pitchFamily="18" charset="0"/>
                <a:cs typeface="Times New Roman" panose="02020603050405020304" pitchFamily="18" charset="0"/>
              </a:rPr>
              <a:t>has prompted </a:t>
            </a:r>
            <a:r>
              <a:rPr lang="en-US" dirty="0">
                <a:latin typeface="Times New Roman" panose="02020603050405020304" pitchFamily="18" charset="0"/>
                <a:cs typeface="Times New Roman" panose="02020603050405020304" pitchFamily="18" charset="0"/>
              </a:rPr>
              <a:t>even Forbes to pick </a:t>
            </a:r>
            <a:r>
              <a:rPr lang="en-US" dirty="0" err="1">
                <a:latin typeface="Times New Roman" panose="02020603050405020304" pitchFamily="18" charset="0"/>
                <a:cs typeface="Times New Roman" panose="02020603050405020304" pitchFamily="18" charset="0"/>
              </a:rPr>
              <a:t>Rentberry</a:t>
            </a:r>
            <a:r>
              <a:rPr lang="en-US" dirty="0">
                <a:latin typeface="Times New Roman" panose="02020603050405020304" pitchFamily="18" charset="0"/>
                <a:cs typeface="Times New Roman" panose="02020603050405020304" pitchFamily="18" charset="0"/>
              </a:rPr>
              <a:t> as one of </a:t>
            </a:r>
            <a:r>
              <a:rPr lang="en-US" dirty="0" smtClean="0">
                <a:latin typeface="Times New Roman" panose="02020603050405020304" pitchFamily="18" charset="0"/>
                <a:cs typeface="Times New Roman" panose="02020603050405020304" pitchFamily="18" charset="0"/>
              </a:rPr>
              <a:t>its top </a:t>
            </a:r>
            <a:r>
              <a:rPr lang="en-US" dirty="0">
                <a:latin typeface="Times New Roman" panose="02020603050405020304" pitchFamily="18" charset="0"/>
                <a:cs typeface="Times New Roman" panose="02020603050405020304" pitchFamily="18" charset="0"/>
              </a:rPr>
              <a:t>ten real estate startups for 2018</a:t>
            </a:r>
            <a:r>
              <a:rPr lang="en-US" dirty="0" smtClean="0">
                <a:latin typeface="Times New Roman" panose="02020603050405020304" pitchFamily="18" charset="0"/>
                <a:cs typeface="Times New Roman" panose="02020603050405020304" pitchFamily="18" charset="0"/>
              </a:rPr>
              <a:t>.</a:t>
            </a:r>
          </a:p>
          <a:p>
            <a:pPr algn="just"/>
            <a:r>
              <a:rPr lang="en-US" b="1" i="1" dirty="0" err="1">
                <a:latin typeface="Times New Roman" panose="02020603050405020304" pitchFamily="18" charset="0"/>
                <a:cs typeface="Times New Roman" panose="02020603050405020304" pitchFamily="18" charset="0"/>
              </a:rPr>
              <a:t>Coinlancer</a:t>
            </a:r>
            <a:r>
              <a:rPr lang="en-US" b="1"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Coinlancer</a:t>
            </a:r>
            <a:r>
              <a:rPr lang="en-US" dirty="0">
                <a:latin typeface="Times New Roman" panose="02020603050405020304" pitchFamily="18" charset="0"/>
                <a:cs typeface="Times New Roman" panose="02020603050405020304" pitchFamily="18" charset="0"/>
              </a:rPr>
              <a:t> is a decentralized job </a:t>
            </a:r>
            <a:r>
              <a:rPr lang="en-US" dirty="0" smtClean="0">
                <a:latin typeface="Times New Roman" panose="02020603050405020304" pitchFamily="18" charset="0"/>
                <a:cs typeface="Times New Roman" panose="02020603050405020304" pitchFamily="18" charset="0"/>
              </a:rPr>
              <a:t>market built </a:t>
            </a:r>
            <a:r>
              <a:rPr lang="en-US" dirty="0">
                <a:latin typeface="Times New Roman" panose="02020603050405020304" pitchFamily="18" charset="0"/>
                <a:cs typeface="Times New Roman" panose="02020603050405020304" pitchFamily="18" charset="0"/>
              </a:rPr>
              <a:t>on the </a:t>
            </a:r>
            <a:r>
              <a:rPr lang="en-US" dirty="0" err="1">
                <a:latin typeface="Times New Roman" panose="02020603050405020304" pitchFamily="18" charset="0"/>
                <a:cs typeface="Times New Roman" panose="02020603050405020304" pitchFamily="18" charset="0"/>
              </a:rPr>
              <a:t>Ethereum</a:t>
            </a:r>
            <a:r>
              <a:rPr lang="en-US" dirty="0">
                <a:latin typeface="Times New Roman" panose="02020603050405020304" pitchFamily="18" charset="0"/>
                <a:cs typeface="Times New Roman" panose="02020603050405020304" pitchFamily="18" charset="0"/>
              </a:rPr>
              <a:t> platform that </a:t>
            </a:r>
            <a:r>
              <a:rPr lang="en-US" dirty="0" smtClean="0">
                <a:latin typeface="Times New Roman" panose="02020603050405020304" pitchFamily="18" charset="0"/>
                <a:cs typeface="Times New Roman" panose="02020603050405020304" pitchFamily="18" charset="0"/>
              </a:rPr>
              <a:t>empowers burgeoning </a:t>
            </a:r>
            <a:r>
              <a:rPr lang="en-US" dirty="0">
                <a:latin typeface="Times New Roman" panose="02020603050405020304" pitchFamily="18" charset="0"/>
                <a:cs typeface="Times New Roman" panose="02020603050405020304" pitchFamily="18" charset="0"/>
              </a:rPr>
              <a:t>freelancers and clients from across the globe</a:t>
            </a:r>
            <a:r>
              <a:rPr lang="en-US" dirty="0" smtClean="0">
                <a:latin typeface="Times New Roman" panose="02020603050405020304" pitchFamily="18" charset="0"/>
                <a:cs typeface="Times New Roman" panose="02020603050405020304" pitchFamily="18" charset="0"/>
              </a:rPr>
              <a:t>.</a:t>
            </a:r>
          </a:p>
          <a:p>
            <a:pPr algn="just"/>
            <a:r>
              <a:rPr lang="en-US" b="1" i="1" dirty="0">
                <a:latin typeface="Times New Roman" panose="02020603050405020304" pitchFamily="18" charset="0"/>
                <a:cs typeface="Times New Roman" panose="02020603050405020304" pitchFamily="18" charset="0"/>
              </a:rPr>
              <a:t>Status</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Status is an </a:t>
            </a:r>
            <a:r>
              <a:rPr lang="en-US" dirty="0" err="1">
                <a:latin typeface="Times New Roman" panose="02020603050405020304" pitchFamily="18" charset="0"/>
                <a:cs typeface="Times New Roman" panose="02020603050405020304" pitchFamily="18" charset="0"/>
              </a:rPr>
              <a:t>Ethereum</a:t>
            </a:r>
            <a:r>
              <a:rPr lang="en-US" dirty="0">
                <a:latin typeface="Times New Roman" panose="02020603050405020304" pitchFamily="18" charset="0"/>
                <a:cs typeface="Times New Roman" panose="02020603050405020304" pitchFamily="18" charset="0"/>
              </a:rPr>
              <a:t> light client </a:t>
            </a:r>
            <a:r>
              <a:rPr lang="en-US" dirty="0" smtClean="0">
                <a:latin typeface="Times New Roman" panose="02020603050405020304" pitchFamily="18" charset="0"/>
                <a:cs typeface="Times New Roman" panose="02020603050405020304" pitchFamily="18" charset="0"/>
              </a:rPr>
              <a:t>targeting Android </a:t>
            </a:r>
            <a:r>
              <a:rPr lang="en-US" dirty="0">
                <a:latin typeface="Times New Roman" panose="02020603050405020304" pitchFamily="18" charset="0"/>
                <a:cs typeface="Times New Roman" panose="02020603050405020304" pitchFamily="18" charset="0"/>
              </a:rPr>
              <a:t>and iOS that gives users options to browse, </a:t>
            </a:r>
            <a:r>
              <a:rPr lang="en-US" dirty="0" smtClean="0">
                <a:latin typeface="Times New Roman" panose="02020603050405020304" pitchFamily="18" charset="0"/>
                <a:cs typeface="Times New Roman" panose="02020603050405020304" pitchFamily="18" charset="0"/>
              </a:rPr>
              <a:t>chat, and </a:t>
            </a:r>
            <a:r>
              <a:rPr lang="en-US" dirty="0">
                <a:latin typeface="Times New Roman" panose="02020603050405020304" pitchFamily="18" charset="0"/>
                <a:cs typeface="Times New Roman" panose="02020603050405020304" pitchFamily="18" charset="0"/>
              </a:rPr>
              <a:t>make payments securely on </a:t>
            </a:r>
            <a:r>
              <a:rPr lang="en-US" dirty="0" smtClean="0">
                <a:latin typeface="Times New Roman" panose="02020603050405020304" pitchFamily="18" charset="0"/>
                <a:cs typeface="Times New Roman" panose="02020603050405020304" pitchFamily="18" charset="0"/>
              </a:rPr>
              <a:t>the decentralized </a:t>
            </a:r>
            <a:r>
              <a:rPr lang="en-US" dirty="0">
                <a:latin typeface="Times New Roman" panose="02020603050405020304" pitchFamily="18" charset="0"/>
                <a:cs typeface="Times New Roman" panose="02020603050405020304" pitchFamily="18" charset="0"/>
              </a:rPr>
              <a:t>Web.</a:t>
            </a:r>
          </a:p>
        </p:txBody>
      </p:sp>
    </p:spTree>
    <p:extLst>
      <p:ext uri="{BB962C8B-B14F-4D97-AF65-F5344CB8AC3E}">
        <p14:creationId xmlns:p14="http://schemas.microsoft.com/office/powerpoint/2010/main" val="503855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5023" y="112576"/>
            <a:ext cx="10515600" cy="1325563"/>
          </a:xfrm>
        </p:spPr>
        <p:txBody>
          <a:bodyPr/>
          <a:lstStyle/>
          <a:p>
            <a:r>
              <a:rPr lang="en-US" b="1" dirty="0" err="1" smtClean="0">
                <a:latin typeface="Times New Roman" panose="02020603050405020304" pitchFamily="18" charset="0"/>
                <a:cs typeface="Times New Roman" panose="02020603050405020304" pitchFamily="18" charset="0"/>
              </a:rPr>
              <a:t>Ethereum</a:t>
            </a:r>
            <a:r>
              <a:rPr lang="en-US" b="1" dirty="0" smtClean="0">
                <a:latin typeface="Times New Roman" panose="02020603050405020304" pitchFamily="18" charset="0"/>
                <a:cs typeface="Times New Roman" panose="02020603050405020304" pitchFamily="18" charset="0"/>
              </a:rPr>
              <a:t> Introduction</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5023" y="1816917"/>
            <a:ext cx="11562806" cy="4351338"/>
          </a:xfrm>
        </p:spPr>
        <p:txBody>
          <a:bodyPr/>
          <a:lstStyle/>
          <a:p>
            <a:pPr algn="just"/>
            <a:r>
              <a:rPr lang="en-US" dirty="0">
                <a:latin typeface="Times New Roman" panose="02020603050405020304" pitchFamily="18" charset="0"/>
                <a:cs typeface="Times New Roman" panose="02020603050405020304" pitchFamily="18" charset="0"/>
              </a:rPr>
              <a:t>By </a:t>
            </a:r>
            <a:r>
              <a:rPr lang="en-US" dirty="0" smtClean="0">
                <a:latin typeface="Times New Roman" panose="02020603050405020304" pitchFamily="18" charset="0"/>
                <a:cs typeface="Times New Roman" panose="02020603050405020304" pitchFamily="18" charset="0"/>
              </a:rPr>
              <a:t>contrast, </a:t>
            </a:r>
            <a:r>
              <a:rPr lang="en-US" dirty="0" err="1" smtClean="0">
                <a:latin typeface="Times New Roman" panose="02020603050405020304" pitchFamily="18" charset="0"/>
                <a:cs typeface="Times New Roman" panose="02020603050405020304" pitchFamily="18" charset="0"/>
              </a:rPr>
              <a:t>Ethereum</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was developed as a platform that facilitates </a:t>
            </a:r>
            <a:r>
              <a:rPr lang="en-US" dirty="0" smtClean="0">
                <a:latin typeface="Times New Roman" panose="02020603050405020304" pitchFamily="18" charset="0"/>
                <a:cs typeface="Times New Roman" panose="02020603050405020304" pitchFamily="18" charset="0"/>
              </a:rPr>
              <a:t>peer-to-peer contracts </a:t>
            </a:r>
            <a:r>
              <a:rPr lang="en-US" dirty="0">
                <a:latin typeface="Times New Roman" panose="02020603050405020304" pitchFamily="18" charset="0"/>
                <a:cs typeface="Times New Roman" panose="02020603050405020304" pitchFamily="18" charset="0"/>
              </a:rPr>
              <a:t>and applications via its own native currency called </a:t>
            </a:r>
            <a:r>
              <a:rPr lang="en-US" i="1" dirty="0">
                <a:latin typeface="Times New Roman" panose="02020603050405020304" pitchFamily="18" charset="0"/>
                <a:cs typeface="Times New Roman" panose="02020603050405020304" pitchFamily="18" charset="0"/>
              </a:rPr>
              <a:t>ether</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The primary </a:t>
            </a:r>
            <a:r>
              <a:rPr lang="en-US" dirty="0">
                <a:latin typeface="Times New Roman" panose="02020603050405020304" pitchFamily="18" charset="0"/>
                <a:cs typeface="Times New Roman" panose="02020603050405020304" pitchFamily="18" charset="0"/>
              </a:rPr>
              <a:t>purpose of ether is to facilitate and monetize the working </a:t>
            </a:r>
            <a:r>
              <a:rPr lang="en-US" dirty="0" smtClean="0">
                <a:latin typeface="Times New Roman" panose="02020603050405020304" pitchFamily="18" charset="0"/>
                <a:cs typeface="Times New Roman" panose="02020603050405020304" pitchFamily="18" charset="0"/>
              </a:rPr>
              <a:t>of </a:t>
            </a:r>
            <a:r>
              <a:rPr lang="en-US" dirty="0" err="1" smtClean="0">
                <a:latin typeface="Times New Roman" panose="02020603050405020304" pitchFamily="18" charset="0"/>
                <a:cs typeface="Times New Roman" panose="02020603050405020304" pitchFamily="18" charset="0"/>
              </a:rPr>
              <a:t>Ethereum</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to enable developers to build and run distributed </a:t>
            </a:r>
            <a:r>
              <a:rPr lang="en-US" dirty="0" smtClean="0">
                <a:latin typeface="Times New Roman" panose="02020603050405020304" pitchFamily="18" charset="0"/>
                <a:cs typeface="Times New Roman" panose="02020603050405020304" pitchFamily="18" charset="0"/>
              </a:rPr>
              <a:t>applications.</a:t>
            </a:r>
          </a:p>
          <a:p>
            <a:pPr algn="just"/>
            <a:r>
              <a:rPr lang="en-US" dirty="0" err="1" smtClean="0">
                <a:latin typeface="Times New Roman" panose="02020603050405020304" pitchFamily="18" charset="0"/>
                <a:cs typeface="Times New Roman" panose="02020603050405020304" pitchFamily="18" charset="0"/>
              </a:rPr>
              <a:t>Ethereum</a:t>
            </a:r>
            <a:r>
              <a:rPr lang="en-US" dirty="0" smtClean="0">
                <a:latin typeface="Times New Roman" panose="02020603050405020304" pitchFamily="18" charset="0"/>
                <a:cs typeface="Times New Roman" panose="02020603050405020304" pitchFamily="18" charset="0"/>
              </a:rPr>
              <a:t> also introduced a revolutionary new concept called a smart contract, which is a “Turing complete” language.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47243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86451"/>
            <a:ext cx="10515600" cy="827950"/>
          </a:xfrm>
        </p:spPr>
        <p:txBody>
          <a:bodyPr/>
          <a:lstStyle/>
          <a:p>
            <a:r>
              <a:rPr lang="en-US" b="1" dirty="0" err="1" smtClean="0">
                <a:latin typeface="Times New Roman" panose="02020603050405020304" pitchFamily="18" charset="0"/>
                <a:cs typeface="Times New Roman" panose="02020603050405020304" pitchFamily="18" charset="0"/>
              </a:rPr>
              <a:t>Ethereum</a:t>
            </a:r>
            <a:r>
              <a:rPr lang="en-US" b="1" dirty="0" smtClean="0">
                <a:latin typeface="Times New Roman" panose="02020603050405020304" pitchFamily="18" charset="0"/>
                <a:cs typeface="Times New Roman" panose="02020603050405020304" pitchFamily="18" charset="0"/>
              </a:rPr>
              <a:t> Virtual Machine</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5685" y="914401"/>
            <a:ext cx="11562806" cy="5852159"/>
          </a:xfrm>
        </p:spPr>
        <p:txBody>
          <a:bodyPr>
            <a:normAutofit lnSpcReduction="10000"/>
          </a:bodyPr>
          <a:lstStyle/>
          <a:p>
            <a:pPr algn="just"/>
            <a:r>
              <a:rPr lang="en-US" dirty="0" err="1" smtClean="0">
                <a:latin typeface="Times New Roman" panose="02020603050405020304" pitchFamily="18" charset="0"/>
                <a:cs typeface="Times New Roman" panose="02020603050405020304" pitchFamily="18" charset="0"/>
              </a:rPr>
              <a:t>Ethereum</a:t>
            </a:r>
            <a:r>
              <a:rPr lang="en-US" dirty="0" smtClean="0">
                <a:latin typeface="Times New Roman" panose="02020603050405020304" pitchFamily="18" charset="0"/>
                <a:cs typeface="Times New Roman" panose="02020603050405020304" pitchFamily="18" charset="0"/>
              </a:rPr>
              <a:t> is a Turing complete </a:t>
            </a:r>
            <a:r>
              <a:rPr lang="en-US" dirty="0" err="1" smtClean="0">
                <a:latin typeface="Times New Roman" panose="02020603050405020304" pitchFamily="18" charset="0"/>
                <a:cs typeface="Times New Roman" panose="02020603050405020304" pitchFamily="18" charset="0"/>
              </a:rPr>
              <a:t>blockchain</a:t>
            </a:r>
            <a:r>
              <a:rPr lang="en-US" dirty="0" smtClean="0">
                <a:latin typeface="Times New Roman" panose="02020603050405020304" pitchFamily="18" charset="0"/>
                <a:cs typeface="Times New Roman" panose="02020603050405020304" pitchFamily="18" charset="0"/>
              </a:rPr>
              <a:t> framework, as it gives a foundation to programming languages using which you can write contracts that can solve any reasonable computational problem.</a:t>
            </a:r>
          </a:p>
          <a:p>
            <a:pPr algn="just"/>
            <a:r>
              <a:rPr lang="en-US" dirty="0" err="1" smtClean="0">
                <a:latin typeface="Times New Roman" panose="02020603050405020304" pitchFamily="18" charset="0"/>
                <a:cs typeface="Times New Roman" panose="02020603050405020304" pitchFamily="18" charset="0"/>
              </a:rPr>
              <a:t>Ethereum</a:t>
            </a:r>
            <a:r>
              <a:rPr lang="en-US" dirty="0" smtClean="0">
                <a:latin typeface="Times New Roman" panose="02020603050405020304" pitchFamily="18" charset="0"/>
                <a:cs typeface="Times New Roman" panose="02020603050405020304" pitchFamily="18" charset="0"/>
              </a:rPr>
              <a:t> is controlled by the </a:t>
            </a:r>
            <a:r>
              <a:rPr lang="en-US" dirty="0" err="1" smtClean="0">
                <a:latin typeface="Times New Roman" panose="02020603050405020304" pitchFamily="18" charset="0"/>
                <a:cs typeface="Times New Roman" panose="02020603050405020304" pitchFamily="18" charset="0"/>
              </a:rPr>
              <a:t>Ethereum</a:t>
            </a:r>
            <a:r>
              <a:rPr lang="en-US" dirty="0" smtClean="0">
                <a:latin typeface="Times New Roman" panose="02020603050405020304" pitchFamily="18" charset="0"/>
                <a:cs typeface="Times New Roman" panose="02020603050405020304" pitchFamily="18" charset="0"/>
              </a:rPr>
              <a:t> Virtual Machine (EVM), a consensus-based virtual machine that decodes the compiled contracts in bytecodes and executes them on the </a:t>
            </a:r>
            <a:r>
              <a:rPr lang="en-US" dirty="0" err="1" smtClean="0">
                <a:latin typeface="Times New Roman" panose="02020603050405020304" pitchFamily="18" charset="0"/>
                <a:cs typeface="Times New Roman" panose="02020603050405020304" pitchFamily="18" charset="0"/>
              </a:rPr>
              <a:t>Ethereum</a:t>
            </a:r>
            <a:r>
              <a:rPr lang="en-US" dirty="0" smtClean="0">
                <a:latin typeface="Times New Roman" panose="02020603050405020304" pitchFamily="18" charset="0"/>
                <a:cs typeface="Times New Roman" panose="02020603050405020304" pitchFamily="18" charset="0"/>
              </a:rPr>
              <a:t> network nodes.</a:t>
            </a:r>
          </a:p>
          <a:p>
            <a:pPr algn="just"/>
            <a:r>
              <a:rPr lang="en-US" dirty="0">
                <a:latin typeface="Times New Roman" panose="02020603050405020304" pitchFamily="18" charset="0"/>
                <a:cs typeface="Times New Roman" panose="02020603050405020304" pitchFamily="18" charset="0"/>
              </a:rPr>
              <a:t>It also uses </a:t>
            </a:r>
            <a:r>
              <a:rPr lang="en-US" dirty="0" smtClean="0">
                <a:latin typeface="Times New Roman" panose="02020603050405020304" pitchFamily="18" charset="0"/>
                <a:cs typeface="Times New Roman" panose="02020603050405020304" pitchFamily="18" charset="0"/>
              </a:rPr>
              <a:t>algorithms to </a:t>
            </a:r>
            <a:r>
              <a:rPr lang="en-US" dirty="0">
                <a:latin typeface="Times New Roman" panose="02020603050405020304" pitchFamily="18" charset="0"/>
                <a:cs typeface="Times New Roman" panose="02020603050405020304" pitchFamily="18" charset="0"/>
              </a:rPr>
              <a:t>prevent denial-of-service attacks that are widely observed </a:t>
            </a:r>
            <a:r>
              <a:rPr lang="en-US" dirty="0" smtClean="0">
                <a:latin typeface="Times New Roman" panose="02020603050405020304" pitchFamily="18" charset="0"/>
                <a:cs typeface="Times New Roman" panose="02020603050405020304" pitchFamily="18" charset="0"/>
              </a:rPr>
              <a:t>in cryptocurrency </a:t>
            </a:r>
            <a:r>
              <a:rPr lang="en-US" dirty="0">
                <a:latin typeface="Times New Roman" panose="02020603050405020304" pitchFamily="18" charset="0"/>
                <a:cs typeface="Times New Roman" panose="02020603050405020304" pitchFamily="18" charset="0"/>
              </a:rPr>
              <a:t>markets</a:t>
            </a:r>
            <a:r>
              <a:rPr lang="en-US" dirty="0" smtClean="0">
                <a:latin typeface="Times New Roman" panose="02020603050405020304" pitchFamily="18" charset="0"/>
                <a:cs typeface="Times New Roman" panose="02020603050405020304" pitchFamily="18" charset="0"/>
              </a:rPr>
              <a:t>.</a:t>
            </a:r>
          </a:p>
          <a:p>
            <a:pPr algn="just"/>
            <a:r>
              <a:rPr lang="en-US" dirty="0" err="1" smtClean="0">
                <a:latin typeface="Times New Roman" panose="02020603050405020304" pitchFamily="18" charset="0"/>
                <a:cs typeface="Times New Roman" panose="02020603050405020304" pitchFamily="18" charset="0"/>
              </a:rPr>
              <a:t>Ethereum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blockchain</a:t>
            </a:r>
            <a:r>
              <a:rPr lang="en-US" dirty="0" smtClean="0">
                <a:latin typeface="Times New Roman" panose="02020603050405020304" pitchFamily="18" charset="0"/>
                <a:cs typeface="Times New Roman" panose="02020603050405020304" pitchFamily="18" charset="0"/>
              </a:rPr>
              <a:t> network is a group of EVMs, or nodes, connected to every other node in a </a:t>
            </a:r>
            <a:r>
              <a:rPr lang="en-US" dirty="0" smtClean="0">
                <a:latin typeface="Times New Roman" panose="02020603050405020304" pitchFamily="18" charset="0"/>
                <a:cs typeface="Times New Roman" panose="02020603050405020304" pitchFamily="18" charset="0"/>
              </a:rPr>
              <a:t>peer-to-peer </a:t>
            </a:r>
            <a:r>
              <a:rPr lang="en-US" dirty="0" smtClean="0">
                <a:latin typeface="Times New Roman" panose="02020603050405020304" pitchFamily="18" charset="0"/>
                <a:cs typeface="Times New Roman" panose="02020603050405020304" pitchFamily="18" charset="0"/>
              </a:rPr>
              <a:t>mechanism.</a:t>
            </a:r>
          </a:p>
          <a:p>
            <a:r>
              <a:rPr lang="en-US" dirty="0">
                <a:latin typeface="Times New Roman" panose="02020603050405020304" pitchFamily="18" charset="0"/>
                <a:cs typeface="Times New Roman" panose="02020603050405020304" pitchFamily="18" charset="0"/>
              </a:rPr>
              <a:t>Each node consists of a copy of the entire </a:t>
            </a:r>
            <a:r>
              <a:rPr lang="en-US" dirty="0" err="1" smtClean="0">
                <a:latin typeface="Times New Roman" panose="02020603050405020304" pitchFamily="18" charset="0"/>
                <a:cs typeface="Times New Roman" panose="02020603050405020304" pitchFamily="18" charset="0"/>
              </a:rPr>
              <a:t>blockchain</a:t>
            </a:r>
            <a:r>
              <a:rPr lang="en-US" dirty="0" smtClean="0">
                <a:latin typeface="Times New Roman" panose="02020603050405020304" pitchFamily="18" charset="0"/>
                <a:cs typeface="Times New Roman" panose="02020603050405020304" pitchFamily="18" charset="0"/>
              </a:rPr>
              <a:t> data </a:t>
            </a:r>
            <a:r>
              <a:rPr lang="en-US" dirty="0">
                <a:latin typeface="Times New Roman" panose="02020603050405020304" pitchFamily="18" charset="0"/>
                <a:cs typeface="Times New Roman" panose="02020603050405020304" pitchFamily="18" charset="0"/>
              </a:rPr>
              <a:t>store and competes with other nodes to mine the next block </a:t>
            </a:r>
            <a:r>
              <a:rPr lang="en-US" dirty="0" smtClean="0">
                <a:latin typeface="Times New Roman" panose="02020603050405020304" pitchFamily="18" charset="0"/>
                <a:cs typeface="Times New Roman" panose="02020603050405020304" pitchFamily="18" charset="0"/>
              </a:rPr>
              <a:t>by validating </a:t>
            </a:r>
            <a:r>
              <a:rPr lang="en-US" dirty="0">
                <a:latin typeface="Times New Roman" panose="02020603050405020304" pitchFamily="18" charset="0"/>
                <a:cs typeface="Times New Roman" panose="02020603050405020304" pitchFamily="18" charset="0"/>
              </a:rPr>
              <a:t>transactions</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If a new block is added, the </a:t>
            </a:r>
            <a:r>
              <a:rPr lang="en-US" dirty="0" err="1" smtClean="0">
                <a:latin typeface="Times New Roman" panose="02020603050405020304" pitchFamily="18" charset="0"/>
                <a:cs typeface="Times New Roman" panose="02020603050405020304" pitchFamily="18" charset="0"/>
              </a:rPr>
              <a:t>blockchain</a:t>
            </a:r>
            <a:r>
              <a:rPr lang="en-US" dirty="0" smtClean="0">
                <a:latin typeface="Times New Roman" panose="02020603050405020304" pitchFamily="18" charset="0"/>
                <a:cs typeface="Times New Roman" panose="02020603050405020304" pitchFamily="18" charset="0"/>
              </a:rPr>
              <a:t> gets updated and is propagated to the entire network so that every node is in sync.</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7001139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86451"/>
            <a:ext cx="10515600" cy="827950"/>
          </a:xfrm>
        </p:spPr>
        <p:txBody>
          <a:bodyPr/>
          <a:lstStyle/>
          <a:p>
            <a:r>
              <a:rPr lang="en-US" b="1" dirty="0" smtClean="0">
                <a:latin typeface="Times New Roman" panose="02020603050405020304" pitchFamily="18" charset="0"/>
                <a:cs typeface="Times New Roman" panose="02020603050405020304" pitchFamily="18" charset="0"/>
              </a:rPr>
              <a:t>Data Storage in </a:t>
            </a:r>
            <a:r>
              <a:rPr lang="en-US" b="1" dirty="0" err="1" smtClean="0">
                <a:latin typeface="Times New Roman" panose="02020603050405020304" pitchFamily="18" charset="0"/>
                <a:cs typeface="Times New Roman" panose="02020603050405020304" pitchFamily="18" charset="0"/>
              </a:rPr>
              <a:t>Ethereum</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5685" y="914401"/>
            <a:ext cx="11562806" cy="5852159"/>
          </a:xfrm>
        </p:spPr>
        <p:txBody>
          <a:bodyPr>
            <a:normAutofit/>
          </a:bodyPr>
          <a:lstStyle/>
          <a:p>
            <a:pPr algn="just"/>
            <a:r>
              <a:rPr lang="en-US" dirty="0" err="1" smtClean="0">
                <a:latin typeface="Times New Roman" panose="02020603050405020304" pitchFamily="18" charset="0"/>
                <a:cs typeface="Times New Roman" panose="02020603050405020304" pitchFamily="18" charset="0"/>
              </a:rPr>
              <a:t>Ethereum</a:t>
            </a:r>
            <a:r>
              <a:rPr lang="en-US" dirty="0" smtClean="0">
                <a:latin typeface="Times New Roman" panose="02020603050405020304" pitchFamily="18" charset="0"/>
                <a:cs typeface="Times New Roman" panose="02020603050405020304" pitchFamily="18" charset="0"/>
              </a:rPr>
              <a:t> is used to build decentralized applications using smart contracts.</a:t>
            </a:r>
          </a:p>
          <a:p>
            <a:pPr algn="just"/>
            <a:r>
              <a:rPr lang="en-US" dirty="0" smtClean="0">
                <a:latin typeface="Times New Roman" panose="02020603050405020304" pitchFamily="18" charset="0"/>
                <a:cs typeface="Times New Roman" panose="02020603050405020304" pitchFamily="18" charset="0"/>
              </a:rPr>
              <a:t>A contract is a combination of data (such as state variables) and functions to store that data to a specific address on the </a:t>
            </a:r>
            <a:r>
              <a:rPr lang="en-US" dirty="0" err="1" smtClean="0">
                <a:latin typeface="Times New Roman" panose="02020603050405020304" pitchFamily="18" charset="0"/>
                <a:cs typeface="Times New Roman" panose="02020603050405020304" pitchFamily="18" charset="0"/>
              </a:rPr>
              <a:t>Ethereum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blockchain</a:t>
            </a:r>
            <a:r>
              <a:rPr lang="en-US" dirty="0" smtClean="0">
                <a:latin typeface="Times New Roman" panose="02020603050405020304" pitchFamily="18" charset="0"/>
                <a:cs typeface="Times New Roman" panose="02020603050405020304" pitchFamily="18" charset="0"/>
              </a:rPr>
              <a:t>. </a:t>
            </a:r>
          </a:p>
          <a:p>
            <a:pPr algn="just"/>
            <a:r>
              <a:rPr lang="en-US" dirty="0" smtClean="0">
                <a:latin typeface="Times New Roman" panose="02020603050405020304" pitchFamily="18" charset="0"/>
                <a:cs typeface="Times New Roman" panose="02020603050405020304" pitchFamily="18" charset="0"/>
              </a:rPr>
              <a:t>At a later point of time and as needed, data can be retrieved and used further</a:t>
            </a:r>
            <a:r>
              <a:rPr lang="en-US" dirty="0" smtClean="0">
                <a:latin typeface="Times New Roman" panose="02020603050405020304" pitchFamily="18" charset="0"/>
                <a:cs typeface="Times New Roman" panose="02020603050405020304" pitchFamily="18" charset="0"/>
              </a:rPr>
              <a:t>.</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28482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86451"/>
            <a:ext cx="10515600" cy="827950"/>
          </a:xfrm>
        </p:spPr>
        <p:txBody>
          <a:bodyPr/>
          <a:lstStyle/>
          <a:p>
            <a:r>
              <a:rPr lang="en-US" b="1" dirty="0" err="1" smtClean="0">
                <a:latin typeface="Times New Roman" panose="02020603050405020304" pitchFamily="18" charset="0"/>
                <a:cs typeface="Times New Roman" panose="02020603050405020304" pitchFamily="18" charset="0"/>
              </a:rPr>
              <a:t>Ethereum</a:t>
            </a:r>
            <a:r>
              <a:rPr lang="en-US" b="1" dirty="0" smtClean="0">
                <a:latin typeface="Times New Roman" panose="02020603050405020304" pitchFamily="18" charset="0"/>
                <a:cs typeface="Times New Roman" panose="02020603050405020304" pitchFamily="18" charset="0"/>
              </a:rPr>
              <a:t> Accounts</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5685" y="914401"/>
            <a:ext cx="11562806" cy="5852159"/>
          </a:xfrm>
        </p:spPr>
        <p:txBody>
          <a:bodyPr>
            <a:normAutofit/>
          </a:bodyPr>
          <a:lstStyle/>
          <a:p>
            <a:pPr algn="just"/>
            <a:r>
              <a:rPr lang="en-US" dirty="0" smtClean="0">
                <a:latin typeface="Times New Roman" panose="02020603050405020304" pitchFamily="18" charset="0"/>
                <a:cs typeface="Times New Roman" panose="02020603050405020304" pitchFamily="18" charset="0"/>
              </a:rPr>
              <a:t>Every </a:t>
            </a:r>
            <a:r>
              <a:rPr lang="en-US" dirty="0">
                <a:latin typeface="Times New Roman" panose="02020603050405020304" pitchFamily="18" charset="0"/>
                <a:cs typeface="Times New Roman" panose="02020603050405020304" pitchFamily="18" charset="0"/>
              </a:rPr>
              <a:t>account has an owner and a balance. But some </a:t>
            </a:r>
            <a:r>
              <a:rPr lang="en-US" dirty="0" smtClean="0">
                <a:latin typeface="Times New Roman" panose="02020603050405020304" pitchFamily="18" charset="0"/>
                <a:cs typeface="Times New Roman" panose="02020603050405020304" pitchFamily="18" charset="0"/>
              </a:rPr>
              <a:t>of these </a:t>
            </a:r>
            <a:r>
              <a:rPr lang="en-US" dirty="0">
                <a:latin typeface="Times New Roman" panose="02020603050405020304" pitchFamily="18" charset="0"/>
                <a:cs typeface="Times New Roman" panose="02020603050405020304" pitchFamily="18" charset="0"/>
              </a:rPr>
              <a:t>accounts are special; they own themselves.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At </a:t>
            </a:r>
            <a:r>
              <a:rPr lang="en-US" dirty="0">
                <a:latin typeface="Times New Roman" panose="02020603050405020304" pitchFamily="18" charset="0"/>
                <a:cs typeface="Times New Roman" panose="02020603050405020304" pitchFamily="18" charset="0"/>
              </a:rPr>
              <a:t>creation time, we </a:t>
            </a:r>
            <a:r>
              <a:rPr lang="en-US" dirty="0" smtClean="0">
                <a:latin typeface="Times New Roman" panose="02020603050405020304" pitchFamily="18" charset="0"/>
                <a:cs typeface="Times New Roman" panose="02020603050405020304" pitchFamily="18" charset="0"/>
              </a:rPr>
              <a:t>give them </a:t>
            </a:r>
            <a:r>
              <a:rPr lang="en-US" dirty="0">
                <a:latin typeface="Times New Roman" panose="02020603050405020304" pitchFamily="18" charset="0"/>
                <a:cs typeface="Times New Roman" panose="02020603050405020304" pitchFamily="18" charset="0"/>
              </a:rPr>
              <a:t>a piece of code and memory. That’s a smart contract</a:t>
            </a:r>
            <a:r>
              <a:rPr lang="en-US" dirty="0" smtClean="0">
                <a:latin typeface="Times New Roman" panose="02020603050405020304" pitchFamily="18" charset="0"/>
                <a:cs typeface="Times New Roman" panose="02020603050405020304" pitchFamily="18" charset="0"/>
              </a:rPr>
              <a:t>.</a:t>
            </a:r>
          </a:p>
          <a:p>
            <a:r>
              <a:rPr lang="en-US" dirty="0" smtClean="0">
                <a:latin typeface="Times New Roman" panose="02020603050405020304" pitchFamily="18" charset="0"/>
                <a:cs typeface="Times New Roman" panose="02020603050405020304" pitchFamily="18" charset="0"/>
              </a:rPr>
              <a:t>A smart contract is like a smart bank account that executes some code when it receives transactions. This transaction happens within the </a:t>
            </a:r>
            <a:r>
              <a:rPr lang="en-US" dirty="0" err="1" smtClean="0">
                <a:latin typeface="Times New Roman" panose="02020603050405020304" pitchFamily="18" charset="0"/>
                <a:cs typeface="Times New Roman" panose="02020603050405020304" pitchFamily="18" charset="0"/>
              </a:rPr>
              <a:t>blockchain</a:t>
            </a:r>
            <a:r>
              <a:rPr lang="en-US" dirty="0" smtClean="0">
                <a:latin typeface="Times New Roman" panose="02020603050405020304" pitchFamily="18" charset="0"/>
                <a:cs typeface="Times New Roman" panose="02020603050405020304" pitchFamily="18" charset="0"/>
              </a:rPr>
              <a:t>, which is public, replicated, and validated by the network.</a:t>
            </a:r>
          </a:p>
          <a:p>
            <a:r>
              <a:rPr lang="en-US" dirty="0" smtClean="0">
                <a:latin typeface="Times New Roman" panose="02020603050405020304" pitchFamily="18" charset="0"/>
                <a:cs typeface="Times New Roman" panose="02020603050405020304" pitchFamily="18" charset="0"/>
              </a:rPr>
              <a:t>A smart contract has a balance, some code, and some storage that is persistent.</a:t>
            </a:r>
          </a:p>
          <a:p>
            <a:r>
              <a:rPr lang="en-US" dirty="0" smtClean="0">
                <a:latin typeface="Times New Roman" panose="02020603050405020304" pitchFamily="18" charset="0"/>
                <a:cs typeface="Times New Roman" panose="02020603050405020304" pitchFamily="18" charset="0"/>
              </a:rPr>
              <a:t>Also, a smart contract won’t fail because of a power outage in a data center.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818248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1480" y="86451"/>
            <a:ext cx="10515600" cy="827950"/>
          </a:xfrm>
        </p:spPr>
        <p:txBody>
          <a:bodyPr/>
          <a:lstStyle/>
          <a:p>
            <a:r>
              <a:rPr lang="en-US" b="1" dirty="0" smtClean="0">
                <a:latin typeface="Times New Roman" panose="02020603050405020304" pitchFamily="18" charset="0"/>
                <a:cs typeface="Times New Roman" panose="02020603050405020304" pitchFamily="18" charset="0"/>
              </a:rPr>
              <a:t>Storage Cost</a:t>
            </a:r>
            <a:endParaRPr lang="en-US"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315685" y="914401"/>
            <a:ext cx="11562806" cy="5852159"/>
          </a:xfrm>
        </p:spPr>
        <p:txBody>
          <a:bodyPr>
            <a:normAutofit lnSpcReduction="10000"/>
          </a:bodyPr>
          <a:lstStyle/>
          <a:p>
            <a:pPr algn="just"/>
            <a:r>
              <a:rPr lang="en-US" dirty="0" smtClean="0">
                <a:latin typeface="Times New Roman" panose="02020603050405020304" pitchFamily="18" charset="0"/>
                <a:cs typeface="Times New Roman" panose="02020603050405020304" pitchFamily="18" charset="0"/>
              </a:rPr>
              <a:t>Note that the more data or larger the amount of storage, the higher the transaction cost in terms of fuel.</a:t>
            </a:r>
          </a:p>
          <a:p>
            <a:pPr algn="just"/>
            <a:r>
              <a:rPr lang="en-US" dirty="0" smtClean="0">
                <a:latin typeface="Times New Roman" panose="02020603050405020304" pitchFamily="18" charset="0"/>
                <a:cs typeface="Times New Roman" panose="02020603050405020304" pitchFamily="18" charset="0"/>
              </a:rPr>
              <a:t>However, storage in an </a:t>
            </a:r>
            <a:r>
              <a:rPr lang="en-US" dirty="0" err="1" smtClean="0">
                <a:latin typeface="Times New Roman" panose="02020603050405020304" pitchFamily="18" charset="0"/>
                <a:cs typeface="Times New Roman" panose="02020603050405020304" pitchFamily="18" charset="0"/>
              </a:rPr>
              <a:t>Ethereum</a:t>
            </a:r>
            <a:r>
              <a:rPr lang="en-US" dirty="0" smtClean="0">
                <a:latin typeface="Times New Roman" panose="02020603050405020304" pitchFamily="18" charset="0"/>
                <a:cs typeface="Times New Roman" panose="02020603050405020304" pitchFamily="18" charset="0"/>
              </a:rPr>
              <a:t> network is not time bound; it’s a one-time payment, and data could be there forever. </a:t>
            </a:r>
          </a:p>
          <a:p>
            <a:pPr algn="just"/>
            <a:r>
              <a:rPr lang="en-US" dirty="0" smtClean="0">
                <a:latin typeface="Times New Roman" panose="02020603050405020304" pitchFamily="18" charset="0"/>
                <a:cs typeface="Times New Roman" panose="02020603050405020304" pitchFamily="18" charset="0"/>
              </a:rPr>
              <a:t>Also, reading data from the network is free. In later chapters, you will learn how reading and writing to the network work.</a:t>
            </a:r>
          </a:p>
          <a:p>
            <a:pPr algn="just"/>
            <a:r>
              <a:rPr lang="en-US" dirty="0" smtClean="0">
                <a:latin typeface="Times New Roman" panose="02020603050405020304" pitchFamily="18" charset="0"/>
                <a:cs typeface="Times New Roman" panose="02020603050405020304" pitchFamily="18" charset="0"/>
              </a:rPr>
              <a:t>The cost of each instruction in a smart contract will limit the amount of storage it uses.</a:t>
            </a:r>
          </a:p>
          <a:p>
            <a:pPr algn="just"/>
            <a:r>
              <a:rPr lang="en-US" dirty="0" err="1" smtClean="0">
                <a:latin typeface="Times New Roman" panose="02020603050405020304" pitchFamily="18" charset="0"/>
                <a:cs typeface="Times New Roman" panose="02020603050405020304" pitchFamily="18" charset="0"/>
              </a:rPr>
              <a:t>Ethereum</a:t>
            </a:r>
            <a:r>
              <a:rPr lang="en-US" dirty="0" smtClean="0">
                <a:latin typeface="Times New Roman" panose="02020603050405020304" pitchFamily="18" charset="0"/>
                <a:cs typeface="Times New Roman" panose="02020603050405020304" pitchFamily="18" charset="0"/>
              </a:rPr>
              <a:t> allows for a theoretically infinite storage space, yet you have to provide gas for every read/write operation carefully.</a:t>
            </a:r>
          </a:p>
          <a:p>
            <a:pPr algn="just"/>
            <a:r>
              <a:rPr lang="en-US" dirty="0" smtClean="0">
                <a:latin typeface="Times New Roman" panose="02020603050405020304" pitchFamily="18" charset="0"/>
                <a:cs typeface="Times New Roman" panose="02020603050405020304" pitchFamily="18" charset="0"/>
              </a:rPr>
              <a:t>Learning how to build a smart contract in Solidity is easy, but knowing which architecture to adopt and programming using best practices will really help you to create contracts in the most efficient way so you can make the entire ecosystem profitable.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64846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318</TotalTime>
  <Words>1291</Words>
  <Application>Microsoft Office PowerPoint</Application>
  <PresentationFormat>Widescreen</PresentationFormat>
  <Paragraphs>91</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Calibri Light</vt:lpstr>
      <vt:lpstr>Times New Roman</vt:lpstr>
      <vt:lpstr>Office Theme</vt:lpstr>
      <vt:lpstr>Ethereum</vt:lpstr>
      <vt:lpstr>Advantages of Ethereum</vt:lpstr>
      <vt:lpstr>Limitations of Ethereum</vt:lpstr>
      <vt:lpstr>Ethereum Projects</vt:lpstr>
      <vt:lpstr>Ethereum Introduction</vt:lpstr>
      <vt:lpstr>Ethereum Virtual Machine</vt:lpstr>
      <vt:lpstr>Data Storage in Ethereum</vt:lpstr>
      <vt:lpstr>Ethereum Accounts</vt:lpstr>
      <vt:lpstr>Storage Cost</vt:lpstr>
      <vt:lpstr>Ethereum Ecosystem</vt:lpstr>
      <vt:lpstr>Interplanetary File System</vt:lpstr>
      <vt:lpstr>PowerPoint Presentation</vt:lpstr>
      <vt:lpstr>Storing Data on IPFS</vt:lpstr>
      <vt:lpstr>Sharing Data on IPFS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Ethereum</dc:title>
  <dc:creator>Microsoft account</dc:creator>
  <cp:lastModifiedBy>Microsoft account</cp:lastModifiedBy>
  <cp:revision>12</cp:revision>
  <dcterms:created xsi:type="dcterms:W3CDTF">2023-08-23T05:02:49Z</dcterms:created>
  <dcterms:modified xsi:type="dcterms:W3CDTF">2023-09-11T09:10:59Z</dcterms:modified>
</cp:coreProperties>
</file>