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92"/>
  </p:notesMasterIdLst>
  <p:handoutMasterIdLst>
    <p:handoutMasterId r:id="rId93"/>
  </p:handoutMasterIdLst>
  <p:sldIdLst>
    <p:sldId id="256" r:id="rId2"/>
    <p:sldId id="364" r:id="rId3"/>
    <p:sldId id="365" r:id="rId4"/>
    <p:sldId id="378" r:id="rId5"/>
    <p:sldId id="379" r:id="rId6"/>
    <p:sldId id="406" r:id="rId7"/>
    <p:sldId id="407" r:id="rId8"/>
    <p:sldId id="408" r:id="rId9"/>
    <p:sldId id="381" r:id="rId10"/>
    <p:sldId id="382" r:id="rId11"/>
    <p:sldId id="383" r:id="rId12"/>
    <p:sldId id="384" r:id="rId13"/>
    <p:sldId id="386" r:id="rId14"/>
    <p:sldId id="385" r:id="rId15"/>
    <p:sldId id="387" r:id="rId16"/>
    <p:sldId id="388" r:id="rId17"/>
    <p:sldId id="389" r:id="rId18"/>
    <p:sldId id="390" r:id="rId19"/>
    <p:sldId id="391" r:id="rId20"/>
    <p:sldId id="392" r:id="rId21"/>
    <p:sldId id="405" r:id="rId22"/>
    <p:sldId id="367" r:id="rId23"/>
    <p:sldId id="409" r:id="rId24"/>
    <p:sldId id="394" r:id="rId25"/>
    <p:sldId id="370" r:id="rId26"/>
    <p:sldId id="396" r:id="rId27"/>
    <p:sldId id="412" r:id="rId28"/>
    <p:sldId id="410" r:id="rId29"/>
    <p:sldId id="411" r:id="rId30"/>
    <p:sldId id="371" r:id="rId31"/>
    <p:sldId id="372" r:id="rId32"/>
    <p:sldId id="445" r:id="rId33"/>
    <p:sldId id="446" r:id="rId34"/>
    <p:sldId id="447" r:id="rId35"/>
    <p:sldId id="448" r:id="rId36"/>
    <p:sldId id="449" r:id="rId37"/>
    <p:sldId id="450" r:id="rId38"/>
    <p:sldId id="451" r:id="rId39"/>
    <p:sldId id="452" r:id="rId40"/>
    <p:sldId id="453" r:id="rId41"/>
    <p:sldId id="397" r:id="rId42"/>
    <p:sldId id="398" r:id="rId43"/>
    <p:sldId id="399" r:id="rId44"/>
    <p:sldId id="400" r:id="rId45"/>
    <p:sldId id="395" r:id="rId46"/>
    <p:sldId id="401" r:id="rId47"/>
    <p:sldId id="402" r:id="rId48"/>
    <p:sldId id="403" r:id="rId49"/>
    <p:sldId id="404" r:id="rId50"/>
    <p:sldId id="376" r:id="rId51"/>
    <p:sldId id="377" r:id="rId52"/>
    <p:sldId id="413" r:id="rId53"/>
    <p:sldId id="414" r:id="rId54"/>
    <p:sldId id="415" r:id="rId55"/>
    <p:sldId id="416" r:id="rId56"/>
    <p:sldId id="417" r:id="rId57"/>
    <p:sldId id="418" r:id="rId58"/>
    <p:sldId id="419" r:id="rId59"/>
    <p:sldId id="420" r:id="rId60"/>
    <p:sldId id="421" r:id="rId61"/>
    <p:sldId id="422" r:id="rId62"/>
    <p:sldId id="423" r:id="rId63"/>
    <p:sldId id="424" r:id="rId64"/>
    <p:sldId id="425" r:id="rId65"/>
    <p:sldId id="426" r:id="rId66"/>
    <p:sldId id="427" r:id="rId67"/>
    <p:sldId id="428" r:id="rId68"/>
    <p:sldId id="429" r:id="rId69"/>
    <p:sldId id="430" r:id="rId70"/>
    <p:sldId id="431" r:id="rId71"/>
    <p:sldId id="432" r:id="rId72"/>
    <p:sldId id="433" r:id="rId73"/>
    <p:sldId id="434" r:id="rId74"/>
    <p:sldId id="435" r:id="rId75"/>
    <p:sldId id="436" r:id="rId76"/>
    <p:sldId id="437" r:id="rId77"/>
    <p:sldId id="439" r:id="rId78"/>
    <p:sldId id="440" r:id="rId79"/>
    <p:sldId id="441" r:id="rId80"/>
    <p:sldId id="442" r:id="rId81"/>
    <p:sldId id="444" r:id="rId82"/>
    <p:sldId id="455" r:id="rId83"/>
    <p:sldId id="456" r:id="rId84"/>
    <p:sldId id="457" r:id="rId85"/>
    <p:sldId id="458" r:id="rId86"/>
    <p:sldId id="459" r:id="rId87"/>
    <p:sldId id="460" r:id="rId88"/>
    <p:sldId id="461" r:id="rId89"/>
    <p:sldId id="462" r:id="rId90"/>
    <p:sldId id="463" r:id="rId9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15" d="100"/>
          <a:sy n="115" d="100"/>
        </p:scale>
        <p:origin x="432" y="114"/>
      </p:cViewPr>
      <p:guideLst>
        <p:guide orient="horz" pos="2160"/>
        <p:guide pos="3840"/>
      </p:guideLst>
    </p:cSldViewPr>
  </p:slideViewPr>
  <p:notesTextViewPr>
    <p:cViewPr>
      <p:scale>
        <a:sx n="1" d="1"/>
        <a:sy n="1" d="1"/>
      </p:scale>
      <p:origin x="0" y="0"/>
    </p:cViewPr>
  </p:notesTextViewPr>
  <p:notesViewPr>
    <p:cSldViewPr snapToGrid="0">
      <p:cViewPr varScale="1">
        <p:scale>
          <a:sx n="42" d="100"/>
          <a:sy n="42" d="100"/>
        </p:scale>
        <p:origin x="2314" y="5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EE2ED72B-C7ED-42A1-BAF1-FCD352A5B6AF}" type="datetimeFigureOut">
              <a:rPr lang="en-US" smtClean="0"/>
              <a:pPr/>
              <a:t>8/24/2022</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4E6C0177-4E82-4368-8067-16A6D7318621}" type="slidenum">
              <a:rPr lang="en-US" smtClean="0"/>
              <a:pPr/>
              <a:t>‹#›</a:t>
            </a:fld>
            <a:endParaRPr lang="en-US"/>
          </a:p>
        </p:txBody>
      </p:sp>
    </p:spTree>
    <p:extLst>
      <p:ext uri="{BB962C8B-B14F-4D97-AF65-F5344CB8AC3E}">
        <p14:creationId xmlns:p14="http://schemas.microsoft.com/office/powerpoint/2010/main" val="589577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6BB62E3-0B8A-4BFF-98DE-1F2D8A3B2B7A}" type="datetimeFigureOut">
              <a:rPr lang="en-US" smtClean="0"/>
              <a:pPr/>
              <a:t>8/24/2022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4E9EAE5-2FE9-4458-A4CC-1EF371D8335E}" type="slidenum">
              <a:rPr lang="en-US" smtClean="0"/>
              <a:pPr/>
              <a:t>‹#›</a:t>
            </a:fld>
            <a:endParaRPr lang="en-US"/>
          </a:p>
        </p:txBody>
      </p:sp>
    </p:spTree>
    <p:extLst>
      <p:ext uri="{BB962C8B-B14F-4D97-AF65-F5344CB8AC3E}">
        <p14:creationId xmlns:p14="http://schemas.microsoft.com/office/powerpoint/2010/main" val="197328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E9EAE5-2FE9-4458-A4CC-1EF371D8335E}" type="slidenum">
              <a:rPr lang="en-US" smtClean="0"/>
              <a:pPr/>
              <a:t>1</a:t>
            </a:fld>
            <a:endParaRPr lang="en-US"/>
          </a:p>
        </p:txBody>
      </p:sp>
    </p:spTree>
    <p:extLst>
      <p:ext uri="{BB962C8B-B14F-4D97-AF65-F5344CB8AC3E}">
        <p14:creationId xmlns:p14="http://schemas.microsoft.com/office/powerpoint/2010/main" val="106737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95A1DA15-D435-4414-9CBC-5FA52120860E}"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69365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5541A0-F23A-43FA-83D1-E31D4152A9DA}"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a:t>
            </a:fld>
            <a:endParaRPr lang="en-US"/>
          </a:p>
        </p:txBody>
      </p:sp>
    </p:spTree>
    <p:extLst>
      <p:ext uri="{BB962C8B-B14F-4D97-AF65-F5344CB8AC3E}">
        <p14:creationId xmlns:p14="http://schemas.microsoft.com/office/powerpoint/2010/main" val="2269021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A600F81-7B1D-44D9-956E-BFDC5B99358E}"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a:t>
            </a:fld>
            <a:endParaRPr lang="en-US"/>
          </a:p>
        </p:txBody>
      </p:sp>
    </p:spTree>
    <p:extLst>
      <p:ext uri="{BB962C8B-B14F-4D97-AF65-F5344CB8AC3E}">
        <p14:creationId xmlns:p14="http://schemas.microsoft.com/office/powerpoint/2010/main" val="278565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a:t>
            </a:fld>
            <a:endParaRPr lang="en-US"/>
          </a:p>
        </p:txBody>
      </p:sp>
    </p:spTree>
    <p:extLst>
      <p:ext uri="{BB962C8B-B14F-4D97-AF65-F5344CB8AC3E}">
        <p14:creationId xmlns:p14="http://schemas.microsoft.com/office/powerpoint/2010/main" val="16889733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EA5E7A-7D36-4F95-9C58-78E7860FFB22}"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12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2A99EFC-EC8B-4854-981F-A57EC79B54F1}" type="datetime1">
              <a:rPr lang="en-US" smtClean="0"/>
              <a:t>8/24/2022</a:t>
            </a:fld>
            <a:endParaRPr lang="en-US"/>
          </a:p>
        </p:txBody>
      </p:sp>
      <p:sp>
        <p:nvSpPr>
          <p:cNvPr id="6" name="Footer Placeholder 5"/>
          <p:cNvSpPr>
            <a:spLocks noGrp="1"/>
          </p:cNvSpPr>
          <p:nvPr>
            <p:ph type="ftr" sz="quarter" idx="11"/>
          </p:nvPr>
        </p:nvSpPr>
        <p:spPr/>
        <p:txBody>
          <a:bodyPr/>
          <a:lstStyle/>
          <a:p>
            <a:r>
              <a:rPr lang="pl-PL" smtClean="0"/>
              <a:t>Dr. Reema Patel, B.Tech, IIIT Surat</a:t>
            </a:r>
            <a:endParaRPr lang="en-US"/>
          </a:p>
        </p:txBody>
      </p:sp>
      <p:sp>
        <p:nvSpPr>
          <p:cNvPr id="7" name="Slide Number Placeholder 6"/>
          <p:cNvSpPr>
            <a:spLocks noGrp="1"/>
          </p:cNvSpPr>
          <p:nvPr>
            <p:ph type="sldNum" sz="quarter" idx="12"/>
          </p:nvPr>
        </p:nvSpPr>
        <p:spPr/>
        <p:txBody>
          <a:bodyPr/>
          <a:lstStyle/>
          <a:p>
            <a:fld id="{06D8729C-DB62-471E-B013-4D08229BD6AF}" type="slidenum">
              <a:rPr lang="en-US" smtClean="0"/>
              <a:pPr/>
              <a:t>‹#›</a:t>
            </a:fld>
            <a:endParaRPr lang="en-US"/>
          </a:p>
        </p:txBody>
      </p:sp>
    </p:spTree>
    <p:extLst>
      <p:ext uri="{BB962C8B-B14F-4D97-AF65-F5344CB8AC3E}">
        <p14:creationId xmlns:p14="http://schemas.microsoft.com/office/powerpoint/2010/main" val="303165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258D63-362C-4AFB-83D6-C438B660031F}" type="datetime1">
              <a:rPr lang="en-US" smtClean="0"/>
              <a:t>8/24/2022</a:t>
            </a:fld>
            <a:endParaRPr lang="en-US"/>
          </a:p>
        </p:txBody>
      </p:sp>
      <p:sp>
        <p:nvSpPr>
          <p:cNvPr id="8" name="Footer Placeholder 7"/>
          <p:cNvSpPr>
            <a:spLocks noGrp="1"/>
          </p:cNvSpPr>
          <p:nvPr>
            <p:ph type="ftr" sz="quarter" idx="11"/>
          </p:nvPr>
        </p:nvSpPr>
        <p:spPr/>
        <p:txBody>
          <a:bodyPr/>
          <a:lstStyle/>
          <a:p>
            <a:r>
              <a:rPr lang="pl-PL" smtClean="0"/>
              <a:t>Dr. Reema Patel, B.Tech, IIIT Surat</a:t>
            </a:r>
            <a:endParaRPr lang="en-US"/>
          </a:p>
        </p:txBody>
      </p:sp>
      <p:sp>
        <p:nvSpPr>
          <p:cNvPr id="9" name="Slide Number Placeholder 8"/>
          <p:cNvSpPr>
            <a:spLocks noGrp="1"/>
          </p:cNvSpPr>
          <p:nvPr>
            <p:ph type="sldNum" sz="quarter" idx="12"/>
          </p:nvPr>
        </p:nvSpPr>
        <p:spPr/>
        <p:txBody>
          <a:bodyPr/>
          <a:lstStyle/>
          <a:p>
            <a:fld id="{06D8729C-DB62-471E-B013-4D08229BD6AF}" type="slidenum">
              <a:rPr lang="en-US" smtClean="0"/>
              <a:pPr/>
              <a:t>‹#›</a:t>
            </a:fld>
            <a:endParaRPr lang="en-US"/>
          </a:p>
        </p:txBody>
      </p:sp>
    </p:spTree>
    <p:extLst>
      <p:ext uri="{BB962C8B-B14F-4D97-AF65-F5344CB8AC3E}">
        <p14:creationId xmlns:p14="http://schemas.microsoft.com/office/powerpoint/2010/main" val="122487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38D003-30A7-4190-BF88-831F60743AFD}" type="datetime1">
              <a:rPr lang="en-US" smtClean="0"/>
              <a:t>8/24/2022</a:t>
            </a:fld>
            <a:endParaRPr lang="en-US"/>
          </a:p>
        </p:txBody>
      </p:sp>
      <p:sp>
        <p:nvSpPr>
          <p:cNvPr id="4" name="Footer Placeholder 3"/>
          <p:cNvSpPr>
            <a:spLocks noGrp="1"/>
          </p:cNvSpPr>
          <p:nvPr>
            <p:ph type="ftr" sz="quarter" idx="11"/>
          </p:nvPr>
        </p:nvSpPr>
        <p:spPr/>
        <p:txBody>
          <a:bodyPr/>
          <a:lstStyle/>
          <a:p>
            <a:r>
              <a:rPr lang="pl-PL" smtClean="0"/>
              <a:t>Dr. Reema Patel, B.Tech, IIIT Surat</a:t>
            </a:r>
            <a:endParaRPr lang="en-US"/>
          </a:p>
        </p:txBody>
      </p:sp>
      <p:sp>
        <p:nvSpPr>
          <p:cNvPr id="5" name="Slide Number Placeholder 4"/>
          <p:cNvSpPr>
            <a:spLocks noGrp="1"/>
          </p:cNvSpPr>
          <p:nvPr>
            <p:ph type="sldNum" sz="quarter" idx="12"/>
          </p:nvPr>
        </p:nvSpPr>
        <p:spPr/>
        <p:txBody>
          <a:bodyPr/>
          <a:lstStyle/>
          <a:p>
            <a:fld id="{06D8729C-DB62-471E-B013-4D08229BD6AF}" type="slidenum">
              <a:rPr lang="en-US" smtClean="0"/>
              <a:pPr/>
              <a:t>‹#›</a:t>
            </a:fld>
            <a:endParaRPr lang="en-US"/>
          </a:p>
        </p:txBody>
      </p:sp>
    </p:spTree>
    <p:extLst>
      <p:ext uri="{BB962C8B-B14F-4D97-AF65-F5344CB8AC3E}">
        <p14:creationId xmlns:p14="http://schemas.microsoft.com/office/powerpoint/2010/main" val="3718543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D9B9BFE-1979-4BEC-A076-88815775FB7C}" type="datetime1">
              <a:rPr lang="en-US" smtClean="0"/>
              <a:t>8/24/2022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pl-PL" smtClean="0"/>
              <a:t>Dr. Reema Patel, B.Tech, IIIT Surat</a:t>
            </a:r>
            <a:endParaRPr lang="en-US"/>
          </a:p>
        </p:txBody>
      </p:sp>
      <p:sp>
        <p:nvSpPr>
          <p:cNvPr id="9" name="Slide Number Placeholder 8"/>
          <p:cNvSpPr>
            <a:spLocks noGrp="1"/>
          </p:cNvSpPr>
          <p:nvPr>
            <p:ph type="sldNum" sz="quarter" idx="12"/>
          </p:nvPr>
        </p:nvSpPr>
        <p:spPr/>
        <p:txBody>
          <a:bodyPr/>
          <a:lstStyle/>
          <a:p>
            <a:fld id="{06D8729C-DB62-471E-B013-4D08229BD6AF}" type="slidenum">
              <a:rPr lang="en-US" smtClean="0"/>
              <a:pPr/>
              <a:t>‹#›</a:t>
            </a:fld>
            <a:endParaRPr lang="en-US"/>
          </a:p>
        </p:txBody>
      </p:sp>
    </p:spTree>
    <p:extLst>
      <p:ext uri="{BB962C8B-B14F-4D97-AF65-F5344CB8AC3E}">
        <p14:creationId xmlns:p14="http://schemas.microsoft.com/office/powerpoint/2010/main" val="2799750168"/>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3717F67-B464-49DB-A876-A2715C0C87D9}" type="datetime1">
              <a:rPr lang="en-US" smtClean="0"/>
              <a:t>8/24/2022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pl-PL" smtClean="0"/>
              <a:t>Dr. Reema Patel, B.Tech, IIIT Surat</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6D8729C-DB62-471E-B013-4D08229BD6AF}" type="slidenum">
              <a:rPr lang="en-US" smtClean="0"/>
              <a:pPr/>
              <a:t>‹#›</a:t>
            </a:fld>
            <a:endParaRPr lang="en-US"/>
          </a:p>
        </p:txBody>
      </p:sp>
    </p:spTree>
    <p:extLst>
      <p:ext uri="{BB962C8B-B14F-4D97-AF65-F5344CB8AC3E}">
        <p14:creationId xmlns:p14="http://schemas.microsoft.com/office/powerpoint/2010/main" val="571081476"/>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8A899-1386-437D-93F9-7FD48F33DE78}" type="datetime1">
              <a:rPr lang="en-US" smtClean="0"/>
              <a:t>8/24/2022</a:t>
            </a:fld>
            <a:endParaRPr lang="en-US"/>
          </a:p>
        </p:txBody>
      </p:sp>
      <p:sp>
        <p:nvSpPr>
          <p:cNvPr id="6" name="Footer Placeholder 5"/>
          <p:cNvSpPr>
            <a:spLocks noGrp="1"/>
          </p:cNvSpPr>
          <p:nvPr>
            <p:ph type="ftr" sz="quarter" idx="11"/>
          </p:nvPr>
        </p:nvSpPr>
        <p:spPr/>
        <p:txBody>
          <a:bodyPr/>
          <a:lstStyle/>
          <a:p>
            <a:r>
              <a:rPr lang="pl-PL" smtClean="0"/>
              <a:t>Dr. Reema Patel, B.Tech, IIIT Surat</a:t>
            </a:r>
            <a:endParaRPr lang="en-US"/>
          </a:p>
        </p:txBody>
      </p:sp>
      <p:sp>
        <p:nvSpPr>
          <p:cNvPr id="7" name="Slide Number Placeholder 6"/>
          <p:cNvSpPr>
            <a:spLocks noGrp="1"/>
          </p:cNvSpPr>
          <p:nvPr>
            <p:ph type="sldNum" sz="quarter" idx="12"/>
          </p:nvPr>
        </p:nvSpPr>
        <p:spPr/>
        <p:txBody>
          <a:bodyPr/>
          <a:lstStyle/>
          <a:p>
            <a:fld id="{06D8729C-DB62-471E-B013-4D08229BD6AF}" type="slidenum">
              <a:rPr lang="en-US" smtClean="0"/>
              <a:pPr/>
              <a:t>‹#›</a:t>
            </a:fld>
            <a:endParaRPr lang="en-US"/>
          </a:p>
        </p:txBody>
      </p:sp>
    </p:spTree>
    <p:extLst>
      <p:ext uri="{BB962C8B-B14F-4D97-AF65-F5344CB8AC3E}">
        <p14:creationId xmlns:p14="http://schemas.microsoft.com/office/powerpoint/2010/main" val="4105094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04800" y="286603"/>
            <a:ext cx="11567160" cy="1450757"/>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845734"/>
            <a:ext cx="11567160" cy="4265506"/>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04800" y="6437121"/>
            <a:ext cx="2472271" cy="365125"/>
          </a:xfrm>
          <a:prstGeom prst="rect">
            <a:avLst/>
          </a:prstGeom>
        </p:spPr>
        <p:txBody>
          <a:bodyPr vert="horz" lIns="91440" tIns="45720" rIns="91440" bIns="45720" rtlCol="0" anchor="ctr"/>
          <a:lstStyle>
            <a:lvl1pPr algn="l">
              <a:defRPr sz="1200">
                <a:solidFill>
                  <a:srgbClr val="FFFFFF"/>
                </a:solidFill>
              </a:defRPr>
            </a:lvl1pPr>
          </a:lstStyle>
          <a:p>
            <a:fld id="{C51D329D-48AF-49D4-9CB5-FE525BD70552}" type="datetime1">
              <a:rPr lang="en-US" smtClean="0"/>
              <a:t>8/24/2022</a:t>
            </a:fld>
            <a:endParaRPr lang="en-US" dirty="0"/>
          </a:p>
        </p:txBody>
      </p:sp>
      <p:sp>
        <p:nvSpPr>
          <p:cNvPr id="5" name="Footer Placeholder 4"/>
          <p:cNvSpPr>
            <a:spLocks noGrp="1"/>
          </p:cNvSpPr>
          <p:nvPr>
            <p:ph type="ftr" sz="quarter" idx="3"/>
          </p:nvPr>
        </p:nvSpPr>
        <p:spPr>
          <a:xfrm>
            <a:off x="2971800" y="6459785"/>
            <a:ext cx="7406640" cy="398215"/>
          </a:xfrm>
          <a:prstGeom prst="rect">
            <a:avLst/>
          </a:prstGeom>
        </p:spPr>
        <p:txBody>
          <a:bodyPr vert="horz" lIns="91440" tIns="45720" rIns="91440" bIns="45720" rtlCol="0" anchor="ctr"/>
          <a:lstStyle>
            <a:lvl1pPr algn="ctr">
              <a:defRPr sz="1200" cap="all" baseline="0">
                <a:solidFill>
                  <a:srgbClr val="FFFFFF"/>
                </a:solidFill>
              </a:defRPr>
            </a:lvl1pPr>
          </a:lstStyle>
          <a:p>
            <a:r>
              <a:rPr lang="pl-PL" smtClean="0"/>
              <a:t>Dr. Reema Patel, B.Tech, IIIT Surat</a:t>
            </a:r>
            <a:endParaRPr lang="en-US" dirty="0"/>
          </a:p>
        </p:txBody>
      </p:sp>
      <p:sp>
        <p:nvSpPr>
          <p:cNvPr id="6" name="Slide Number Placeholder 5"/>
          <p:cNvSpPr>
            <a:spLocks noGrp="1"/>
          </p:cNvSpPr>
          <p:nvPr>
            <p:ph type="sldNum" sz="quarter" idx="4"/>
          </p:nvPr>
        </p:nvSpPr>
        <p:spPr>
          <a:xfrm>
            <a:off x="10559935" y="6459785"/>
            <a:ext cx="1312025" cy="365125"/>
          </a:xfrm>
          <a:prstGeom prst="rect">
            <a:avLst/>
          </a:prstGeom>
        </p:spPr>
        <p:txBody>
          <a:bodyPr vert="horz" lIns="91440" tIns="45720" rIns="91440" bIns="45720" rtlCol="0" anchor="ctr"/>
          <a:lstStyle>
            <a:lvl1pPr algn="r">
              <a:defRPr sz="1200">
                <a:solidFill>
                  <a:srgbClr val="FFFFFF"/>
                </a:solidFill>
              </a:defRPr>
            </a:lvl1pPr>
          </a:lstStyle>
          <a:p>
            <a:fld id="{06D8729C-DB62-471E-B013-4D08229BD6AF}" type="slidenum">
              <a:rPr lang="en-US" smtClean="0"/>
              <a:pPr/>
              <a:t>‹#›</a:t>
            </a:fld>
            <a:endParaRPr lang="en-US"/>
          </a:p>
        </p:txBody>
      </p:sp>
      <p:cxnSp>
        <p:nvCxnSpPr>
          <p:cNvPr id="10" name="Straight Connector 9"/>
          <p:cNvCxnSpPr/>
          <p:nvPr/>
        </p:nvCxnSpPr>
        <p:spPr>
          <a:xfrm>
            <a:off x="304800" y="1737360"/>
            <a:ext cx="11567160" cy="1"/>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5968435"/>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hdr="0"/>
  <p:txStyles>
    <p:titleStyle>
      <a:lvl1pPr algn="l" defTabSz="914400" rtl="0" eaLnBrk="1" latinLnBrk="0" hangingPunct="1">
        <a:lnSpc>
          <a:spcPct val="85000"/>
        </a:lnSpc>
        <a:spcBef>
          <a:spcPct val="0"/>
        </a:spcBef>
        <a:buNone/>
        <a:defRPr sz="4500" kern="1200" spc="-50" baseline="0">
          <a:solidFill>
            <a:schemeClr val="tx1">
              <a:lumMod val="75000"/>
              <a:lumOff val="25000"/>
            </a:schemeClr>
          </a:solidFill>
          <a:latin typeface="+mj-lt"/>
          <a:ea typeface="+mj-ea"/>
          <a:cs typeface="+mj-cs"/>
        </a:defRPr>
      </a:lvl1pPr>
    </p:titleStyle>
    <p:bodyStyle>
      <a:lvl1pPr marL="342900" indent="-3429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bitcoin.org/"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Blockchain</a:t>
            </a:r>
            <a:r>
              <a:rPr lang="en-US" dirty="0" smtClean="0"/>
              <a:t> Technology</a:t>
            </a:r>
            <a:endParaRPr lang="en-US" dirty="0"/>
          </a:p>
        </p:txBody>
      </p:sp>
      <p:sp>
        <p:nvSpPr>
          <p:cNvPr id="3" name="Subtitle 2"/>
          <p:cNvSpPr>
            <a:spLocks noGrp="1"/>
          </p:cNvSpPr>
          <p:nvPr>
            <p:ph type="subTitle" idx="1"/>
          </p:nvPr>
        </p:nvSpPr>
        <p:spPr/>
        <p:txBody>
          <a:bodyPr/>
          <a:lstStyle/>
          <a:p>
            <a:r>
              <a:rPr lang="en-US" dirty="0" smtClean="0"/>
              <a:t>Prepared by: Dr. </a:t>
            </a:r>
            <a:r>
              <a:rPr lang="en-US" dirty="0" err="1" smtClean="0"/>
              <a:t>Reema</a:t>
            </a:r>
            <a:r>
              <a:rPr lang="en-US" dirty="0" smtClean="0"/>
              <a:t> </a:t>
            </a:r>
            <a:r>
              <a:rPr lang="en-US" dirty="0" err="1" smtClean="0"/>
              <a:t>patel</a:t>
            </a:r>
            <a:r>
              <a:rPr lang="en-US" dirty="0" smtClean="0"/>
              <a:t> </a:t>
            </a:r>
            <a:endParaRPr lang="en-US" dirty="0"/>
          </a:p>
        </p:txBody>
      </p:sp>
      <p:sp>
        <p:nvSpPr>
          <p:cNvPr id="4" name="Date Placeholder 3"/>
          <p:cNvSpPr>
            <a:spLocks noGrp="1"/>
          </p:cNvSpPr>
          <p:nvPr>
            <p:ph type="dt" sz="half" idx="10"/>
          </p:nvPr>
        </p:nvSpPr>
        <p:spPr/>
        <p:txBody>
          <a:bodyPr/>
          <a:lstStyle/>
          <a:p>
            <a:fld id="{61E4DC3D-8FD0-4E43-AED6-C586F573C61E}"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a:t>
            </a:fld>
            <a:endParaRPr lang="en-US"/>
          </a:p>
        </p:txBody>
      </p:sp>
    </p:spTree>
    <p:extLst>
      <p:ext uri="{BB962C8B-B14F-4D97-AF65-F5344CB8AC3E}">
        <p14:creationId xmlns:p14="http://schemas.microsoft.com/office/powerpoint/2010/main" val="8422616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a:t>of Distributed Systems</a:t>
            </a:r>
          </a:p>
        </p:txBody>
      </p:sp>
      <p:sp>
        <p:nvSpPr>
          <p:cNvPr id="3" name="Content Placeholder 2"/>
          <p:cNvSpPr>
            <a:spLocks noGrp="1"/>
          </p:cNvSpPr>
          <p:nvPr>
            <p:ph idx="1"/>
          </p:nvPr>
        </p:nvSpPr>
        <p:spPr/>
        <p:txBody>
          <a:bodyPr>
            <a:normAutofit/>
          </a:bodyPr>
          <a:lstStyle/>
          <a:p>
            <a:r>
              <a:rPr lang="en-US" sz="2000" dirty="0"/>
              <a:t>Higher computing </a:t>
            </a:r>
            <a:r>
              <a:rPr lang="en-US" sz="2000" dirty="0" smtClean="0"/>
              <a:t>power</a:t>
            </a:r>
          </a:p>
          <a:p>
            <a:r>
              <a:rPr lang="en-US" sz="2000" dirty="0" smtClean="0"/>
              <a:t>Cost reduction</a:t>
            </a:r>
          </a:p>
          <a:p>
            <a:r>
              <a:rPr lang="en-US" sz="2000" dirty="0" smtClean="0"/>
              <a:t>Higher reliability</a:t>
            </a:r>
          </a:p>
          <a:p>
            <a:r>
              <a:rPr lang="en-US" sz="2000" dirty="0" smtClean="0"/>
              <a:t>Ability to grow naturally</a:t>
            </a:r>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10</a:t>
            </a:fld>
            <a:endParaRPr lang="en-US"/>
          </a:p>
        </p:txBody>
      </p:sp>
    </p:spTree>
    <p:extLst>
      <p:ext uri="{BB962C8B-B14F-4D97-AF65-F5344CB8AC3E}">
        <p14:creationId xmlns:p14="http://schemas.microsoft.com/office/powerpoint/2010/main" val="3138921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t>
            </a:r>
            <a:r>
              <a:rPr lang="en-US" dirty="0"/>
              <a:t>of Distributed Systems</a:t>
            </a:r>
          </a:p>
        </p:txBody>
      </p:sp>
      <p:sp>
        <p:nvSpPr>
          <p:cNvPr id="3" name="Content Placeholder 2"/>
          <p:cNvSpPr>
            <a:spLocks noGrp="1"/>
          </p:cNvSpPr>
          <p:nvPr>
            <p:ph idx="1"/>
          </p:nvPr>
        </p:nvSpPr>
        <p:spPr/>
        <p:txBody>
          <a:bodyPr>
            <a:normAutofit/>
          </a:bodyPr>
          <a:lstStyle/>
          <a:p>
            <a:r>
              <a:rPr lang="en-US" sz="2000" b="1" dirty="0"/>
              <a:t>Higher computing </a:t>
            </a:r>
            <a:r>
              <a:rPr lang="en-US" sz="2000" b="1" dirty="0" smtClean="0"/>
              <a:t>power:</a:t>
            </a:r>
          </a:p>
          <a:p>
            <a:pPr lvl="1"/>
            <a:r>
              <a:rPr lang="en-US" sz="2000" dirty="0"/>
              <a:t>The computing power of a distributed system is the result of combining </a:t>
            </a:r>
            <a:r>
              <a:rPr lang="en-US" sz="2000" dirty="0" smtClean="0"/>
              <a:t>the computing </a:t>
            </a:r>
            <a:r>
              <a:rPr lang="en-US" sz="2000" dirty="0"/>
              <a:t>power of all connected computers. </a:t>
            </a:r>
            <a:endParaRPr lang="en-US" sz="2000" dirty="0" smtClean="0"/>
          </a:p>
          <a:p>
            <a:pPr lvl="1"/>
            <a:r>
              <a:rPr lang="en-US" sz="2000" dirty="0" smtClean="0"/>
              <a:t>Hence</a:t>
            </a:r>
            <a:r>
              <a:rPr lang="en-US" sz="2000" dirty="0"/>
              <a:t>, distributed </a:t>
            </a:r>
            <a:r>
              <a:rPr lang="en-US" sz="2000" dirty="0" smtClean="0"/>
              <a:t>systems typically </a:t>
            </a:r>
            <a:r>
              <a:rPr lang="en-US" sz="2000" dirty="0"/>
              <a:t>have more computing power than each individual </a:t>
            </a:r>
            <a:r>
              <a:rPr lang="en-US" sz="2000" dirty="0" smtClean="0"/>
              <a:t>computer</a:t>
            </a:r>
          </a:p>
          <a:p>
            <a:pPr lvl="1"/>
            <a:r>
              <a:rPr lang="en-US" sz="2000" dirty="0" smtClean="0"/>
              <a:t>This has been </a:t>
            </a:r>
            <a:r>
              <a:rPr lang="en-US" sz="2000" dirty="0"/>
              <a:t>proven true even when comparing distributed systems comprised </a:t>
            </a:r>
            <a:r>
              <a:rPr lang="en-US" sz="2000" dirty="0" smtClean="0"/>
              <a:t>of computers </a:t>
            </a:r>
            <a:r>
              <a:rPr lang="en-US" sz="2000" dirty="0"/>
              <a:t>of relatively low computing power with isolated super computers.</a:t>
            </a:r>
            <a:endParaRPr lang="en-US" sz="2000" dirty="0" smtClean="0"/>
          </a:p>
          <a:p>
            <a:endParaRPr lang="en-US" sz="2000" dirty="0" smtClean="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11</a:t>
            </a:fld>
            <a:endParaRPr lang="en-US"/>
          </a:p>
        </p:txBody>
      </p:sp>
    </p:spTree>
    <p:extLst>
      <p:ext uri="{BB962C8B-B14F-4D97-AF65-F5344CB8AC3E}">
        <p14:creationId xmlns:p14="http://schemas.microsoft.com/office/powerpoint/2010/main" val="36385047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Distributed Systems</a:t>
            </a:r>
          </a:p>
        </p:txBody>
      </p:sp>
      <p:sp>
        <p:nvSpPr>
          <p:cNvPr id="3" name="Content Placeholder 2"/>
          <p:cNvSpPr>
            <a:spLocks noGrp="1"/>
          </p:cNvSpPr>
          <p:nvPr>
            <p:ph idx="1"/>
          </p:nvPr>
        </p:nvSpPr>
        <p:spPr/>
        <p:txBody>
          <a:bodyPr>
            <a:normAutofit/>
          </a:bodyPr>
          <a:lstStyle/>
          <a:p>
            <a:pPr algn="just"/>
            <a:r>
              <a:rPr lang="en-US" sz="2000" b="1" dirty="0"/>
              <a:t>Cost </a:t>
            </a:r>
            <a:r>
              <a:rPr lang="en-US" sz="2000" b="1" dirty="0" smtClean="0"/>
              <a:t>reduction:</a:t>
            </a:r>
          </a:p>
          <a:p>
            <a:pPr lvl="1" algn="just"/>
            <a:r>
              <a:rPr lang="en-US" sz="2000" dirty="0" smtClean="0"/>
              <a:t>The </a:t>
            </a:r>
            <a:r>
              <a:rPr lang="en-US" sz="2000" dirty="0"/>
              <a:t>price of mainstream computers, memory, disk space, and </a:t>
            </a:r>
            <a:r>
              <a:rPr lang="en-US" sz="2000" dirty="0" smtClean="0"/>
              <a:t>networking equipment </a:t>
            </a:r>
            <a:r>
              <a:rPr lang="en-US" sz="2000" dirty="0"/>
              <a:t>has fallen dramatically during the past 20 years. </a:t>
            </a:r>
            <a:endParaRPr lang="en-US" sz="2000" dirty="0" smtClean="0"/>
          </a:p>
          <a:p>
            <a:pPr lvl="1" algn="just"/>
            <a:r>
              <a:rPr lang="en-US" sz="2000" dirty="0" smtClean="0"/>
              <a:t>Since distributed systems </a:t>
            </a:r>
            <a:r>
              <a:rPr lang="en-US" sz="2000" dirty="0"/>
              <a:t>consist of many computers, the initial costs of distributed systems </a:t>
            </a:r>
            <a:r>
              <a:rPr lang="en-US" sz="2000" dirty="0" smtClean="0"/>
              <a:t>are higher </a:t>
            </a:r>
            <a:r>
              <a:rPr lang="en-US" sz="2000" dirty="0"/>
              <a:t>than the initial costs of individual computers. </a:t>
            </a:r>
            <a:endParaRPr lang="en-US" sz="2000" dirty="0" smtClean="0"/>
          </a:p>
          <a:p>
            <a:pPr lvl="1" algn="just"/>
            <a:r>
              <a:rPr lang="en-US" sz="2000" dirty="0" smtClean="0"/>
              <a:t>However</a:t>
            </a:r>
            <a:r>
              <a:rPr lang="en-US" sz="2000" dirty="0"/>
              <a:t>, the costs of </a:t>
            </a:r>
            <a:r>
              <a:rPr lang="en-US" sz="2000" dirty="0" smtClean="0"/>
              <a:t>creating, maintaining</a:t>
            </a:r>
            <a:r>
              <a:rPr lang="en-US" sz="2000" dirty="0"/>
              <a:t>, and operating a super computer are still much higher </a:t>
            </a:r>
            <a:r>
              <a:rPr lang="en-US" sz="2000" dirty="0" smtClean="0"/>
              <a:t>than the </a:t>
            </a:r>
            <a:r>
              <a:rPr lang="en-US" sz="2000" dirty="0"/>
              <a:t>costs of creating, maintaining, and operating a distributed system. </a:t>
            </a:r>
            <a:endParaRPr lang="en-US" sz="2000" dirty="0" smtClean="0"/>
          </a:p>
          <a:p>
            <a:pPr lvl="1" algn="just"/>
            <a:r>
              <a:rPr lang="en-US" sz="2000" dirty="0" smtClean="0"/>
              <a:t>This is particularly </a:t>
            </a:r>
            <a:r>
              <a:rPr lang="en-US" sz="2000" dirty="0"/>
              <a:t>true since replacing individual computers of a distributed </a:t>
            </a:r>
            <a:r>
              <a:rPr lang="en-US" sz="2000" dirty="0" smtClean="0"/>
              <a:t>system can </a:t>
            </a:r>
            <a:r>
              <a:rPr lang="en-US" sz="2000" dirty="0"/>
              <a:t>be done with no significant overall system impact.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12</a:t>
            </a:fld>
            <a:endParaRPr lang="en-US"/>
          </a:p>
        </p:txBody>
      </p:sp>
    </p:spTree>
    <p:extLst>
      <p:ext uri="{BB962C8B-B14F-4D97-AF65-F5344CB8AC3E}">
        <p14:creationId xmlns:p14="http://schemas.microsoft.com/office/powerpoint/2010/main" val="923229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Distributed Systems</a:t>
            </a:r>
          </a:p>
        </p:txBody>
      </p:sp>
      <p:sp>
        <p:nvSpPr>
          <p:cNvPr id="3" name="Content Placeholder 2"/>
          <p:cNvSpPr>
            <a:spLocks noGrp="1"/>
          </p:cNvSpPr>
          <p:nvPr>
            <p:ph idx="1"/>
          </p:nvPr>
        </p:nvSpPr>
        <p:spPr/>
        <p:txBody>
          <a:bodyPr>
            <a:normAutofit/>
          </a:bodyPr>
          <a:lstStyle/>
          <a:p>
            <a:pPr algn="just"/>
            <a:r>
              <a:rPr lang="en-US" sz="2000" b="1" dirty="0"/>
              <a:t>Higher </a:t>
            </a:r>
            <a:r>
              <a:rPr lang="en-US" sz="2000" b="1" dirty="0" smtClean="0"/>
              <a:t>Reliability:</a:t>
            </a:r>
          </a:p>
          <a:p>
            <a:pPr lvl="1" algn="just"/>
            <a:r>
              <a:rPr lang="en-US" sz="2000" dirty="0" smtClean="0"/>
              <a:t>The </a:t>
            </a:r>
            <a:r>
              <a:rPr lang="en-US" sz="2000" dirty="0"/>
              <a:t>increased reliability of a distributed system is based on the fact that </a:t>
            </a:r>
            <a:r>
              <a:rPr lang="en-US" sz="2000" dirty="0" smtClean="0"/>
              <a:t>the whole </a:t>
            </a:r>
            <a:r>
              <a:rPr lang="en-US" sz="2000" dirty="0"/>
              <a:t>network of computers can continue operating even when </a:t>
            </a:r>
            <a:r>
              <a:rPr lang="en-US" sz="2000" dirty="0" smtClean="0"/>
              <a:t>individual machines </a:t>
            </a:r>
            <a:r>
              <a:rPr lang="en-US" sz="2000" dirty="0"/>
              <a:t>crash. </a:t>
            </a:r>
            <a:endParaRPr lang="en-US" sz="2000" dirty="0" smtClean="0"/>
          </a:p>
          <a:p>
            <a:pPr lvl="1" algn="just"/>
            <a:r>
              <a:rPr lang="en-US" sz="2000" dirty="0" smtClean="0"/>
              <a:t>A </a:t>
            </a:r>
            <a:r>
              <a:rPr lang="en-US" sz="2000" dirty="0"/>
              <a:t>distributed system does not have a single point of failure. </a:t>
            </a:r>
            <a:endParaRPr lang="en-US" sz="2000" dirty="0" smtClean="0"/>
          </a:p>
          <a:p>
            <a:pPr lvl="1" algn="just"/>
            <a:r>
              <a:rPr lang="en-US" sz="2000" dirty="0" smtClean="0"/>
              <a:t>If one </a:t>
            </a:r>
            <a:r>
              <a:rPr lang="en-US" sz="2000" dirty="0"/>
              <a:t>element fails, the remaining elements can take over. Hence, a single </a:t>
            </a:r>
            <a:r>
              <a:rPr lang="en-US" sz="2000" dirty="0" smtClean="0"/>
              <a:t>super computer </a:t>
            </a:r>
            <a:r>
              <a:rPr lang="en-US" sz="2000" dirty="0"/>
              <a:t>typically has a lower reliability than a distributed system.</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13</a:t>
            </a:fld>
            <a:endParaRPr lang="en-US"/>
          </a:p>
        </p:txBody>
      </p:sp>
    </p:spTree>
    <p:extLst>
      <p:ext uri="{BB962C8B-B14F-4D97-AF65-F5344CB8AC3E}">
        <p14:creationId xmlns:p14="http://schemas.microsoft.com/office/powerpoint/2010/main" val="706134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Distributed Systems</a:t>
            </a:r>
          </a:p>
        </p:txBody>
      </p:sp>
      <p:sp>
        <p:nvSpPr>
          <p:cNvPr id="3" name="Content Placeholder 2"/>
          <p:cNvSpPr>
            <a:spLocks noGrp="1"/>
          </p:cNvSpPr>
          <p:nvPr>
            <p:ph idx="1"/>
          </p:nvPr>
        </p:nvSpPr>
        <p:spPr/>
        <p:txBody>
          <a:bodyPr>
            <a:noAutofit/>
          </a:bodyPr>
          <a:lstStyle/>
          <a:p>
            <a:pPr algn="just"/>
            <a:r>
              <a:rPr lang="en-US" sz="1800" b="1" dirty="0"/>
              <a:t>Ability to Grow </a:t>
            </a:r>
            <a:r>
              <a:rPr lang="en-US" sz="1800" b="1" dirty="0" smtClean="0"/>
              <a:t>Naturally: </a:t>
            </a:r>
          </a:p>
          <a:p>
            <a:pPr algn="just"/>
            <a:r>
              <a:rPr lang="en-US" sz="1800" dirty="0" smtClean="0"/>
              <a:t>The </a:t>
            </a:r>
            <a:r>
              <a:rPr lang="en-US" sz="1800" dirty="0"/>
              <a:t>computing power of a distributed system is the result of the </a:t>
            </a:r>
            <a:r>
              <a:rPr lang="en-US" sz="1800" dirty="0" smtClean="0"/>
              <a:t>aggregated computing </a:t>
            </a:r>
            <a:r>
              <a:rPr lang="en-US" sz="1800" dirty="0"/>
              <a:t>power of its constituents. </a:t>
            </a:r>
            <a:endParaRPr lang="en-US" sz="1800" dirty="0" smtClean="0"/>
          </a:p>
          <a:p>
            <a:pPr algn="just"/>
            <a:r>
              <a:rPr lang="en-US" sz="1800" dirty="0" smtClean="0"/>
              <a:t>One </a:t>
            </a:r>
            <a:r>
              <a:rPr lang="en-US" sz="1800" dirty="0"/>
              <a:t>can increase the computing </a:t>
            </a:r>
            <a:r>
              <a:rPr lang="en-US" sz="1800" dirty="0" smtClean="0"/>
              <a:t>power of </a:t>
            </a:r>
            <a:r>
              <a:rPr lang="en-US" sz="1800" dirty="0"/>
              <a:t>the whole system by connecting additional computers with the system. </a:t>
            </a:r>
            <a:endParaRPr lang="en-US" sz="1800" dirty="0" smtClean="0"/>
          </a:p>
          <a:p>
            <a:pPr algn="just"/>
            <a:r>
              <a:rPr lang="en-US" sz="1800" dirty="0" smtClean="0"/>
              <a:t>As a result</a:t>
            </a:r>
            <a:r>
              <a:rPr lang="en-US" sz="1800" dirty="0"/>
              <a:t>, the computing power of the whole system can be increased </a:t>
            </a:r>
            <a:r>
              <a:rPr lang="en-US" sz="1800" dirty="0" smtClean="0"/>
              <a:t>incrementally on </a:t>
            </a:r>
            <a:r>
              <a:rPr lang="en-US" sz="1800" dirty="0"/>
              <a:t>a fine-grained scale. </a:t>
            </a:r>
            <a:endParaRPr lang="en-US" sz="1800" dirty="0" smtClean="0"/>
          </a:p>
          <a:p>
            <a:pPr algn="just"/>
            <a:r>
              <a:rPr lang="en-US" sz="1800" dirty="0" smtClean="0"/>
              <a:t>This </a:t>
            </a:r>
            <a:r>
              <a:rPr lang="en-US" sz="1800" dirty="0"/>
              <a:t>supports the way in which the demand </a:t>
            </a:r>
            <a:r>
              <a:rPr lang="en-US" sz="1800" dirty="0" smtClean="0"/>
              <a:t>for computing </a:t>
            </a:r>
            <a:r>
              <a:rPr lang="en-US" sz="1800" dirty="0"/>
              <a:t>power increases in many organizations. </a:t>
            </a:r>
            <a:endParaRPr lang="en-US" sz="1800" dirty="0" smtClean="0"/>
          </a:p>
          <a:p>
            <a:pPr algn="just"/>
            <a:r>
              <a:rPr lang="en-US" sz="1800" dirty="0" smtClean="0"/>
              <a:t>The </a:t>
            </a:r>
            <a:r>
              <a:rPr lang="en-US" sz="1800" dirty="0"/>
              <a:t>incremental growth </a:t>
            </a:r>
            <a:r>
              <a:rPr lang="en-US" sz="1800" dirty="0" smtClean="0"/>
              <a:t>of distributed </a:t>
            </a:r>
            <a:r>
              <a:rPr lang="en-US" sz="1800" dirty="0"/>
              <a:t>systems is in contrast to the growth of the computing power </a:t>
            </a:r>
            <a:r>
              <a:rPr lang="en-US" sz="1800" dirty="0" smtClean="0"/>
              <a:t>of individual </a:t>
            </a:r>
            <a:r>
              <a:rPr lang="en-US" sz="1800" dirty="0"/>
              <a:t>computers. </a:t>
            </a:r>
            <a:endParaRPr lang="en-US" sz="1800" dirty="0" smtClean="0"/>
          </a:p>
          <a:p>
            <a:pPr algn="just"/>
            <a:r>
              <a:rPr lang="en-US" sz="1800" dirty="0" smtClean="0"/>
              <a:t>Individual </a:t>
            </a:r>
            <a:r>
              <a:rPr lang="en-US" sz="1800" dirty="0"/>
              <a:t>computers provide identical power until </a:t>
            </a:r>
            <a:r>
              <a:rPr lang="en-US" sz="1800" dirty="0" smtClean="0"/>
              <a:t>they are </a:t>
            </a:r>
            <a:r>
              <a:rPr lang="en-US" sz="1800" dirty="0"/>
              <a:t>replaced by a more powerful computer. This results in a </a:t>
            </a:r>
            <a:r>
              <a:rPr lang="en-US" sz="1800" dirty="0" smtClean="0"/>
              <a:t>discontinuous growth </a:t>
            </a:r>
            <a:r>
              <a:rPr lang="en-US" sz="1800" dirty="0"/>
              <a:t>of computing power, which is only rarely appreciated by the </a:t>
            </a:r>
            <a:r>
              <a:rPr lang="en-US" sz="1800" dirty="0" smtClean="0"/>
              <a:t>consumers of </a:t>
            </a:r>
            <a:r>
              <a:rPr lang="en-US" sz="1800" dirty="0"/>
              <a:t>computing services.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14</a:t>
            </a:fld>
            <a:endParaRPr lang="en-US"/>
          </a:p>
        </p:txBody>
      </p:sp>
    </p:spTree>
    <p:extLst>
      <p:ext uri="{BB962C8B-B14F-4D97-AF65-F5344CB8AC3E}">
        <p14:creationId xmlns:p14="http://schemas.microsoft.com/office/powerpoint/2010/main" val="1748372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Systems</a:t>
            </a:r>
          </a:p>
        </p:txBody>
      </p:sp>
      <p:sp>
        <p:nvSpPr>
          <p:cNvPr id="3" name="Content Placeholder 2"/>
          <p:cNvSpPr>
            <a:spLocks noGrp="1"/>
          </p:cNvSpPr>
          <p:nvPr>
            <p:ph idx="1"/>
          </p:nvPr>
        </p:nvSpPr>
        <p:spPr/>
        <p:txBody>
          <a:bodyPr>
            <a:normAutofit/>
          </a:bodyPr>
          <a:lstStyle/>
          <a:p>
            <a:r>
              <a:rPr lang="en-US" sz="2000" dirty="0"/>
              <a:t>The disadvantages of distributed systems compared to single computers are:</a:t>
            </a:r>
          </a:p>
          <a:p>
            <a:r>
              <a:rPr lang="en-US" sz="2000" dirty="0" smtClean="0"/>
              <a:t>Coordination </a:t>
            </a:r>
            <a:r>
              <a:rPr lang="en-US" sz="2000" dirty="0"/>
              <a:t>overhead</a:t>
            </a:r>
          </a:p>
          <a:p>
            <a:r>
              <a:rPr lang="en-US" sz="2000" dirty="0" smtClean="0"/>
              <a:t>Communication </a:t>
            </a:r>
            <a:r>
              <a:rPr lang="en-US" sz="2000" dirty="0"/>
              <a:t>overhead</a:t>
            </a:r>
          </a:p>
          <a:p>
            <a:r>
              <a:rPr lang="en-US" sz="2000" dirty="0" smtClean="0"/>
              <a:t>Dependency </a:t>
            </a:r>
            <a:r>
              <a:rPr lang="en-US" sz="2000" dirty="0"/>
              <a:t>on networks</a:t>
            </a:r>
          </a:p>
          <a:p>
            <a:r>
              <a:rPr lang="en-US" sz="2000" dirty="0" smtClean="0"/>
              <a:t>Higher </a:t>
            </a:r>
            <a:r>
              <a:rPr lang="en-US" sz="2000" dirty="0"/>
              <a:t>program complexity</a:t>
            </a:r>
          </a:p>
          <a:p>
            <a:r>
              <a:rPr lang="en-US" sz="2000" dirty="0" smtClean="0"/>
              <a:t>Security </a:t>
            </a:r>
            <a:r>
              <a:rPr lang="en-US" sz="2000" dirty="0"/>
              <a:t>issues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15</a:t>
            </a:fld>
            <a:endParaRPr lang="en-US"/>
          </a:p>
        </p:txBody>
      </p:sp>
    </p:spTree>
    <p:extLst>
      <p:ext uri="{BB962C8B-B14F-4D97-AF65-F5344CB8AC3E}">
        <p14:creationId xmlns:p14="http://schemas.microsoft.com/office/powerpoint/2010/main" val="2887292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Systems</a:t>
            </a:r>
          </a:p>
        </p:txBody>
      </p:sp>
      <p:sp>
        <p:nvSpPr>
          <p:cNvPr id="3" name="Content Placeholder 2"/>
          <p:cNvSpPr>
            <a:spLocks noGrp="1"/>
          </p:cNvSpPr>
          <p:nvPr>
            <p:ph idx="1"/>
          </p:nvPr>
        </p:nvSpPr>
        <p:spPr/>
        <p:txBody>
          <a:bodyPr>
            <a:normAutofit/>
          </a:bodyPr>
          <a:lstStyle/>
          <a:p>
            <a:r>
              <a:rPr lang="en-US" sz="2000" dirty="0"/>
              <a:t>Coordination </a:t>
            </a:r>
            <a:r>
              <a:rPr lang="en-US" sz="2000" dirty="0" smtClean="0"/>
              <a:t>Overhead:</a:t>
            </a:r>
          </a:p>
          <a:p>
            <a:pPr lvl="1"/>
            <a:r>
              <a:rPr lang="en-US" sz="2000" dirty="0" smtClean="0"/>
              <a:t>Distributed </a:t>
            </a:r>
            <a:r>
              <a:rPr lang="en-US" sz="2000" dirty="0"/>
              <a:t>systems do not have central entities that coordinate their members.</a:t>
            </a:r>
          </a:p>
          <a:p>
            <a:pPr lvl="1"/>
            <a:r>
              <a:rPr lang="en-US" sz="2000" dirty="0"/>
              <a:t>Hence, the coordination must be done by the members of the </a:t>
            </a:r>
            <a:r>
              <a:rPr lang="en-US" sz="2000" dirty="0" smtClean="0"/>
              <a:t>system themselves</a:t>
            </a:r>
            <a:r>
              <a:rPr lang="en-US" sz="2000" dirty="0"/>
              <a:t>. </a:t>
            </a:r>
            <a:endParaRPr lang="en-US" sz="2000" dirty="0" smtClean="0"/>
          </a:p>
          <a:p>
            <a:pPr lvl="1"/>
            <a:r>
              <a:rPr lang="en-US" sz="2000" dirty="0" smtClean="0"/>
              <a:t>Coordinating </a:t>
            </a:r>
            <a:r>
              <a:rPr lang="en-US" sz="2000" dirty="0"/>
              <a:t>work among coworkers in a distributed system </a:t>
            </a:r>
            <a:r>
              <a:rPr lang="en-US" sz="2000" dirty="0" smtClean="0"/>
              <a:t>is challenging </a:t>
            </a:r>
            <a:r>
              <a:rPr lang="en-US" sz="2000" dirty="0"/>
              <a:t>and costs effort and computing power that cannot be spent on </a:t>
            </a:r>
            <a:r>
              <a:rPr lang="en-US" sz="2000" dirty="0" smtClean="0"/>
              <a:t>the genuine </a:t>
            </a:r>
            <a:r>
              <a:rPr lang="en-US" sz="2000" dirty="0"/>
              <a:t>computing task, hence, the term coordination overhead.</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16</a:t>
            </a:fld>
            <a:endParaRPr lang="en-US"/>
          </a:p>
        </p:txBody>
      </p:sp>
    </p:spTree>
    <p:extLst>
      <p:ext uri="{BB962C8B-B14F-4D97-AF65-F5344CB8AC3E}">
        <p14:creationId xmlns:p14="http://schemas.microsoft.com/office/powerpoint/2010/main" val="36721559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Systems</a:t>
            </a:r>
          </a:p>
        </p:txBody>
      </p:sp>
      <p:sp>
        <p:nvSpPr>
          <p:cNvPr id="3" name="Content Placeholder 2"/>
          <p:cNvSpPr>
            <a:spLocks noGrp="1"/>
          </p:cNvSpPr>
          <p:nvPr>
            <p:ph idx="1"/>
          </p:nvPr>
        </p:nvSpPr>
        <p:spPr/>
        <p:txBody>
          <a:bodyPr>
            <a:normAutofit/>
          </a:bodyPr>
          <a:lstStyle/>
          <a:p>
            <a:pPr algn="just"/>
            <a:r>
              <a:rPr lang="en-US" sz="2000" b="1" dirty="0"/>
              <a:t>Communication </a:t>
            </a:r>
            <a:r>
              <a:rPr lang="en-US" sz="2000" b="1" dirty="0" smtClean="0"/>
              <a:t>Overhead:</a:t>
            </a:r>
            <a:endParaRPr lang="en-US" sz="2000" b="1" dirty="0"/>
          </a:p>
          <a:p>
            <a:pPr lvl="1" algn="just"/>
            <a:r>
              <a:rPr lang="en-US" sz="2000" dirty="0" smtClean="0"/>
              <a:t>Coordination </a:t>
            </a:r>
            <a:r>
              <a:rPr lang="en-US" sz="2000" dirty="0"/>
              <a:t>requires communication. </a:t>
            </a:r>
            <a:endParaRPr lang="en-US" sz="2000" dirty="0" smtClean="0"/>
          </a:p>
          <a:p>
            <a:pPr lvl="1" algn="just"/>
            <a:r>
              <a:rPr lang="en-US" sz="2000" dirty="0" smtClean="0"/>
              <a:t>Hence</a:t>
            </a:r>
            <a:r>
              <a:rPr lang="en-US" sz="2000" dirty="0"/>
              <a:t>, the computers that </a:t>
            </a:r>
            <a:r>
              <a:rPr lang="en-US" sz="2000" dirty="0" smtClean="0"/>
              <a:t>form a </a:t>
            </a:r>
            <a:r>
              <a:rPr lang="en-US" sz="2000" dirty="0"/>
              <a:t>distributed system have to communicate with one another. </a:t>
            </a:r>
          </a:p>
          <a:p>
            <a:pPr lvl="1" algn="just"/>
            <a:r>
              <a:rPr lang="en-US" sz="2000" dirty="0" smtClean="0"/>
              <a:t>This requires the </a:t>
            </a:r>
            <a:r>
              <a:rPr lang="en-US" sz="2000" dirty="0"/>
              <a:t>existence of a communication protocol and the sending, receiving, </a:t>
            </a:r>
            <a:r>
              <a:rPr lang="en-US" sz="2000" dirty="0" smtClean="0"/>
              <a:t>and processing</a:t>
            </a:r>
            <a:r>
              <a:rPr lang="en-US" sz="2000" dirty="0"/>
              <a:t> </a:t>
            </a:r>
            <a:r>
              <a:rPr lang="en-US" sz="2000" dirty="0" smtClean="0"/>
              <a:t>of </a:t>
            </a:r>
            <a:r>
              <a:rPr lang="en-US" sz="2000" dirty="0"/>
              <a:t>messages, which in turn costs effort and computing power </a:t>
            </a:r>
            <a:r>
              <a:rPr lang="en-US" sz="2000" dirty="0" smtClean="0"/>
              <a:t>that cannot </a:t>
            </a:r>
            <a:r>
              <a:rPr lang="en-US" sz="2000" dirty="0"/>
              <a:t>be spend on the genuine computing task, hence, the term </a:t>
            </a:r>
            <a:r>
              <a:rPr lang="en-US" sz="2000" dirty="0" smtClean="0"/>
              <a:t>communication overhead</a:t>
            </a:r>
            <a:r>
              <a:rPr lang="en-US" sz="2000" dirty="0"/>
              <a: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17</a:t>
            </a:fld>
            <a:endParaRPr lang="en-US"/>
          </a:p>
        </p:txBody>
      </p:sp>
    </p:spTree>
    <p:extLst>
      <p:ext uri="{BB962C8B-B14F-4D97-AF65-F5344CB8AC3E}">
        <p14:creationId xmlns:p14="http://schemas.microsoft.com/office/powerpoint/2010/main" val="17773179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Systems</a:t>
            </a:r>
          </a:p>
        </p:txBody>
      </p:sp>
      <p:sp>
        <p:nvSpPr>
          <p:cNvPr id="3" name="Content Placeholder 2"/>
          <p:cNvSpPr>
            <a:spLocks noGrp="1"/>
          </p:cNvSpPr>
          <p:nvPr>
            <p:ph idx="1"/>
          </p:nvPr>
        </p:nvSpPr>
        <p:spPr/>
        <p:txBody>
          <a:bodyPr>
            <a:normAutofit/>
          </a:bodyPr>
          <a:lstStyle/>
          <a:p>
            <a:pPr algn="just"/>
            <a:r>
              <a:rPr lang="en-US" sz="2000" b="1" dirty="0"/>
              <a:t>Dependencies on </a:t>
            </a:r>
            <a:r>
              <a:rPr lang="en-US" sz="2000" b="1" dirty="0" smtClean="0"/>
              <a:t>Networks:</a:t>
            </a:r>
            <a:endParaRPr lang="en-US" sz="2000" b="1" dirty="0"/>
          </a:p>
          <a:p>
            <a:pPr lvl="1" algn="just"/>
            <a:r>
              <a:rPr lang="en-US" sz="2000" dirty="0" smtClean="0"/>
              <a:t>Any </a:t>
            </a:r>
            <a:r>
              <a:rPr lang="en-US" sz="2000" dirty="0"/>
              <a:t>kind of communication requires a medium. </a:t>
            </a:r>
            <a:endParaRPr lang="en-US" sz="2000" dirty="0" smtClean="0"/>
          </a:p>
          <a:p>
            <a:pPr lvl="1" algn="just"/>
            <a:r>
              <a:rPr lang="en-US" sz="2000" dirty="0" smtClean="0"/>
              <a:t>The </a:t>
            </a:r>
            <a:r>
              <a:rPr lang="en-US" sz="2000" dirty="0"/>
              <a:t>medium is </a:t>
            </a:r>
            <a:r>
              <a:rPr lang="en-US" sz="2000" dirty="0" smtClean="0"/>
              <a:t>responsible for </a:t>
            </a:r>
            <a:r>
              <a:rPr lang="en-US" sz="2000" dirty="0"/>
              <a:t>transferring information between the entities communicating with </a:t>
            </a:r>
            <a:r>
              <a:rPr lang="en-US" sz="2000" dirty="0" smtClean="0"/>
              <a:t>one another</a:t>
            </a:r>
            <a:r>
              <a:rPr lang="en-US" sz="2000" dirty="0"/>
              <a:t>. </a:t>
            </a:r>
            <a:endParaRPr lang="en-US" sz="2000" dirty="0" smtClean="0"/>
          </a:p>
          <a:p>
            <a:pPr lvl="1" algn="just"/>
            <a:r>
              <a:rPr lang="en-US" sz="2000" dirty="0" smtClean="0"/>
              <a:t>Computers </a:t>
            </a:r>
            <a:r>
              <a:rPr lang="en-US" sz="2000" dirty="0"/>
              <a:t>in distributed systems communicate by means of </a:t>
            </a:r>
            <a:r>
              <a:rPr lang="en-US" sz="2000" dirty="0" smtClean="0"/>
              <a:t>messages passed </a:t>
            </a:r>
            <a:r>
              <a:rPr lang="en-US" sz="2000" dirty="0"/>
              <a:t>through a </a:t>
            </a:r>
            <a:r>
              <a:rPr lang="en-US" sz="2000" dirty="0" smtClean="0"/>
              <a:t>network</a:t>
            </a:r>
          </a:p>
          <a:p>
            <a:pPr lvl="1" algn="just"/>
            <a:r>
              <a:rPr lang="en-US" sz="2000" dirty="0" smtClean="0"/>
              <a:t>Networks </a:t>
            </a:r>
            <a:r>
              <a:rPr lang="en-US" sz="2000" dirty="0"/>
              <a:t>have their own challenges </a:t>
            </a:r>
            <a:r>
              <a:rPr lang="en-US" sz="2000" dirty="0" smtClean="0"/>
              <a:t>and adversities</a:t>
            </a:r>
            <a:r>
              <a:rPr lang="en-US" sz="2000" dirty="0"/>
              <a:t>, which in turn impact the communication and coordination </a:t>
            </a:r>
            <a:r>
              <a:rPr lang="en-US" sz="2000" dirty="0" smtClean="0"/>
              <a:t>among computers </a:t>
            </a:r>
            <a:r>
              <a:rPr lang="en-US" sz="2000" dirty="0"/>
              <a:t>that form a distributed system. </a:t>
            </a:r>
            <a:endParaRPr lang="en-US" sz="2000" dirty="0" smtClean="0"/>
          </a:p>
          <a:p>
            <a:pPr lvl="1" algn="just"/>
            <a:r>
              <a:rPr lang="en-US" sz="2000" dirty="0" smtClean="0"/>
              <a:t>However</a:t>
            </a:r>
            <a:r>
              <a:rPr lang="en-US" sz="2000" dirty="0"/>
              <a:t>, without any </a:t>
            </a:r>
            <a:r>
              <a:rPr lang="en-US" sz="2000" dirty="0" smtClean="0"/>
              <a:t>network, there </a:t>
            </a:r>
            <a:r>
              <a:rPr lang="en-US" sz="2000" dirty="0"/>
              <a:t>will be no distributed system, no communication, and therefore </a:t>
            </a:r>
            <a:r>
              <a:rPr lang="en-US" sz="2000" dirty="0" smtClean="0"/>
              <a:t>no coordination </a:t>
            </a:r>
            <a:r>
              <a:rPr lang="en-US" sz="2000" dirty="0"/>
              <a:t>among the nodes, thus the dependency on networks.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18</a:t>
            </a:fld>
            <a:endParaRPr lang="en-US"/>
          </a:p>
        </p:txBody>
      </p:sp>
    </p:spTree>
    <p:extLst>
      <p:ext uri="{BB962C8B-B14F-4D97-AF65-F5344CB8AC3E}">
        <p14:creationId xmlns:p14="http://schemas.microsoft.com/office/powerpoint/2010/main" val="2057329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Systems</a:t>
            </a:r>
          </a:p>
        </p:txBody>
      </p:sp>
      <p:sp>
        <p:nvSpPr>
          <p:cNvPr id="3" name="Content Placeholder 2"/>
          <p:cNvSpPr>
            <a:spLocks noGrp="1"/>
          </p:cNvSpPr>
          <p:nvPr>
            <p:ph idx="1"/>
          </p:nvPr>
        </p:nvSpPr>
        <p:spPr/>
        <p:txBody>
          <a:bodyPr>
            <a:noAutofit/>
          </a:bodyPr>
          <a:lstStyle/>
          <a:p>
            <a:r>
              <a:rPr lang="en-US" sz="2000" b="1" dirty="0"/>
              <a:t>Higher Program </a:t>
            </a:r>
            <a:r>
              <a:rPr lang="en-US" sz="2000" b="1" dirty="0" smtClean="0"/>
              <a:t>Complexity:</a:t>
            </a:r>
            <a:endParaRPr lang="en-US" sz="2000" b="1" dirty="0"/>
          </a:p>
          <a:p>
            <a:pPr lvl="1"/>
            <a:r>
              <a:rPr lang="en-US" sz="2000" dirty="0" smtClean="0"/>
              <a:t>Solving </a:t>
            </a:r>
            <a:r>
              <a:rPr lang="en-US" sz="2000" dirty="0"/>
              <a:t>a computation problem involves writing programs and software. </a:t>
            </a:r>
            <a:endParaRPr lang="en-US" sz="2000" dirty="0" smtClean="0"/>
          </a:p>
          <a:p>
            <a:pPr lvl="1"/>
            <a:r>
              <a:rPr lang="en-US" sz="2000" dirty="0" smtClean="0"/>
              <a:t>any </a:t>
            </a:r>
            <a:r>
              <a:rPr lang="en-US" sz="2000" dirty="0"/>
              <a:t>software in a distributed </a:t>
            </a:r>
            <a:r>
              <a:rPr lang="en-US" sz="2000" dirty="0" smtClean="0"/>
              <a:t>system has </a:t>
            </a:r>
            <a:r>
              <a:rPr lang="en-US" sz="2000" dirty="0"/>
              <a:t>to solve additional problems such as coordination, </a:t>
            </a:r>
            <a:r>
              <a:rPr lang="en-US" sz="2000" dirty="0" smtClean="0"/>
              <a:t>communication, and </a:t>
            </a:r>
            <a:r>
              <a:rPr lang="en-US" sz="2000" dirty="0"/>
              <a:t>utilizing of networks. This increases the complexity of the software</a:t>
            </a:r>
            <a:r>
              <a:rPr lang="en-US" sz="2000" dirty="0" smtClean="0"/>
              <a:t>.</a:t>
            </a:r>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19</a:t>
            </a:fld>
            <a:endParaRPr lang="en-US"/>
          </a:p>
        </p:txBody>
      </p:sp>
    </p:spTree>
    <p:extLst>
      <p:ext uri="{BB962C8B-B14F-4D97-AF65-F5344CB8AC3E}">
        <p14:creationId xmlns:p14="http://schemas.microsoft.com/office/powerpoint/2010/main" val="140652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normAutofit/>
          </a:bodyPr>
          <a:lstStyle/>
          <a:p>
            <a:pPr algn="just"/>
            <a:r>
              <a:rPr lang="en-US" sz="2000" dirty="0"/>
              <a:t>W</a:t>
            </a:r>
            <a:r>
              <a:rPr lang="en-US" sz="2000" dirty="0" smtClean="0"/>
              <a:t>hy </a:t>
            </a:r>
            <a:r>
              <a:rPr lang="en-US" sz="2000" dirty="0"/>
              <a:t>the </a:t>
            </a:r>
            <a:r>
              <a:rPr lang="en-US" sz="2000" dirty="0" smtClean="0"/>
              <a:t>market is </a:t>
            </a:r>
            <a:r>
              <a:rPr lang="en-US" sz="2000" dirty="0"/>
              <a:t>so fascinated with </a:t>
            </a:r>
            <a:r>
              <a:rPr lang="en-US" sz="2000" dirty="0" err="1" smtClean="0"/>
              <a:t>blockchains</a:t>
            </a:r>
            <a:r>
              <a:rPr lang="en-US" sz="2000" dirty="0"/>
              <a:t>?</a:t>
            </a:r>
            <a:r>
              <a:rPr lang="en-US" sz="2000" dirty="0" smtClean="0"/>
              <a:t> </a:t>
            </a:r>
          </a:p>
          <a:p>
            <a:pPr lvl="1" algn="just"/>
            <a:r>
              <a:rPr lang="en-US" sz="2000" dirty="0" smtClean="0"/>
              <a:t>If </a:t>
            </a:r>
            <a:r>
              <a:rPr lang="en-US" sz="2000" dirty="0"/>
              <a:t>a </a:t>
            </a:r>
            <a:r>
              <a:rPr lang="en-US" sz="2000" dirty="0" err="1"/>
              <a:t>blockchain</a:t>
            </a:r>
            <a:r>
              <a:rPr lang="en-US" sz="2000" dirty="0"/>
              <a:t> is a storing </a:t>
            </a:r>
            <a:r>
              <a:rPr lang="en-US" sz="2000" dirty="0" smtClean="0"/>
              <a:t>mechanism, you </a:t>
            </a:r>
            <a:r>
              <a:rPr lang="en-US" sz="2000" dirty="0"/>
              <a:t>know that many such mechanisms exist in industry and have </a:t>
            </a:r>
            <a:r>
              <a:rPr lang="en-US" sz="2000" dirty="0" smtClean="0"/>
              <a:t>for decades</a:t>
            </a:r>
            <a:r>
              <a:rPr lang="en-US" sz="2000" dirty="0"/>
              <a:t>.</a:t>
            </a:r>
          </a:p>
          <a:p>
            <a:pPr algn="just"/>
            <a:r>
              <a:rPr lang="en-US" sz="2000" dirty="0" smtClean="0"/>
              <a:t>The </a:t>
            </a:r>
            <a:r>
              <a:rPr lang="en-US" sz="2000" dirty="0" err="1"/>
              <a:t>blockchain</a:t>
            </a:r>
            <a:r>
              <a:rPr lang="en-US" sz="2000" dirty="0"/>
              <a:t> is not useful for storing data for </a:t>
            </a:r>
            <a:r>
              <a:rPr lang="en-US" sz="2000" dirty="0" smtClean="0"/>
              <a:t>an individual </a:t>
            </a:r>
            <a:r>
              <a:rPr lang="en-US" sz="2000" dirty="0"/>
              <a:t>but is useful for multiple parties, </a:t>
            </a:r>
            <a:endParaRPr lang="en-US" sz="2000" dirty="0" smtClean="0"/>
          </a:p>
          <a:p>
            <a:pPr lvl="1" algn="just"/>
            <a:r>
              <a:rPr lang="en-US" sz="2000" dirty="0" smtClean="0"/>
              <a:t>especially </a:t>
            </a:r>
            <a:r>
              <a:rPr lang="en-US" sz="2000" dirty="0"/>
              <a:t>who do not </a:t>
            </a:r>
            <a:r>
              <a:rPr lang="en-US" sz="2000" dirty="0" smtClean="0"/>
              <a:t>trust each </a:t>
            </a:r>
            <a:r>
              <a:rPr lang="en-US" sz="2000" dirty="0"/>
              <a:t>other and yet want to share data for some business transaction</a:t>
            </a:r>
            <a:r>
              <a:rPr lang="en-US" sz="2000" dirty="0" smtClean="0"/>
              <a:t>.</a:t>
            </a:r>
          </a:p>
          <a:p>
            <a:pPr algn="just"/>
            <a:r>
              <a:rPr lang="en-US" sz="2000" dirty="0" smtClean="0"/>
              <a:t>Different </a:t>
            </a:r>
            <a:r>
              <a:rPr lang="en-US" sz="2000" dirty="0"/>
              <a:t>mechanisms used in the current </a:t>
            </a:r>
            <a:r>
              <a:rPr lang="en-US" sz="2000" dirty="0" smtClean="0"/>
              <a:t>market by </a:t>
            </a:r>
            <a:r>
              <a:rPr lang="en-US" sz="2000" dirty="0"/>
              <a:t>enterprises such as </a:t>
            </a:r>
            <a:endParaRPr lang="en-US" sz="2000" dirty="0" smtClean="0"/>
          </a:p>
          <a:p>
            <a:pPr lvl="1" algn="just"/>
            <a:r>
              <a:rPr lang="en-US" sz="2000" dirty="0" smtClean="0"/>
              <a:t>banks</a:t>
            </a:r>
            <a:r>
              <a:rPr lang="en-US" sz="2000" dirty="0"/>
              <a:t>, financial organizations, global </a:t>
            </a:r>
            <a:r>
              <a:rPr lang="en-US" sz="2000" dirty="0" smtClean="0"/>
              <a:t>distribution systems </a:t>
            </a:r>
            <a:r>
              <a:rPr lang="en-US" sz="2000" dirty="0"/>
              <a:t>(GDSs) in travel, or supply-chain systems to communicate </a:t>
            </a:r>
            <a:r>
              <a:rPr lang="en-US" sz="2000" dirty="0" smtClean="0"/>
              <a:t>with each </a:t>
            </a:r>
            <a:r>
              <a:rPr lang="en-US" sz="2000" dirty="0"/>
              <a:t>other.</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a:t>
            </a:fld>
            <a:endParaRPr lang="en-US"/>
          </a:p>
        </p:txBody>
      </p:sp>
    </p:spTree>
    <p:extLst>
      <p:ext uri="{BB962C8B-B14F-4D97-AF65-F5344CB8AC3E}">
        <p14:creationId xmlns:p14="http://schemas.microsoft.com/office/powerpoint/2010/main" val="2643804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Distributed Systems</a:t>
            </a:r>
          </a:p>
        </p:txBody>
      </p:sp>
      <p:sp>
        <p:nvSpPr>
          <p:cNvPr id="3" name="Content Placeholder 2"/>
          <p:cNvSpPr>
            <a:spLocks noGrp="1"/>
          </p:cNvSpPr>
          <p:nvPr>
            <p:ph idx="1"/>
          </p:nvPr>
        </p:nvSpPr>
        <p:spPr/>
        <p:txBody>
          <a:bodyPr>
            <a:normAutofit/>
          </a:bodyPr>
          <a:lstStyle/>
          <a:p>
            <a:pPr algn="just"/>
            <a:r>
              <a:rPr lang="en-US" sz="2000" b="1" dirty="0"/>
              <a:t>Security </a:t>
            </a:r>
            <a:r>
              <a:rPr lang="en-US" sz="2000" b="1" dirty="0" smtClean="0"/>
              <a:t>Issues:</a:t>
            </a:r>
          </a:p>
          <a:p>
            <a:pPr lvl="1" algn="just"/>
            <a:r>
              <a:rPr lang="en-US" sz="2000" dirty="0" smtClean="0"/>
              <a:t>Communication </a:t>
            </a:r>
            <a:r>
              <a:rPr lang="en-US" sz="2000" dirty="0"/>
              <a:t>over a network means sending and sharing data that are </a:t>
            </a:r>
            <a:r>
              <a:rPr lang="en-US" sz="2000" dirty="0" smtClean="0"/>
              <a:t>critical for </a:t>
            </a:r>
            <a:r>
              <a:rPr lang="en-US" sz="2000" dirty="0"/>
              <a:t>the genuine computing task. </a:t>
            </a:r>
            <a:endParaRPr lang="en-US" sz="2000" dirty="0" smtClean="0"/>
          </a:p>
          <a:p>
            <a:pPr lvl="1" algn="just"/>
            <a:r>
              <a:rPr lang="en-US" sz="2000" dirty="0" smtClean="0"/>
              <a:t>However</a:t>
            </a:r>
            <a:r>
              <a:rPr lang="en-US" sz="2000" dirty="0"/>
              <a:t>, sending information through </a:t>
            </a:r>
            <a:r>
              <a:rPr lang="en-US" sz="2000" dirty="0" smtClean="0"/>
              <a:t>a network </a:t>
            </a:r>
            <a:r>
              <a:rPr lang="en-US" sz="2000" dirty="0"/>
              <a:t>implies security concerns as untrustworthy entities may misuse </a:t>
            </a:r>
            <a:r>
              <a:rPr lang="en-US" sz="2000" dirty="0" smtClean="0"/>
              <a:t>the network </a:t>
            </a:r>
            <a:r>
              <a:rPr lang="en-US" sz="2000" dirty="0"/>
              <a:t>in order to access and exploit information. </a:t>
            </a:r>
            <a:endParaRPr lang="en-US" sz="2000" dirty="0" smtClean="0"/>
          </a:p>
          <a:p>
            <a:pPr lvl="1" algn="just"/>
            <a:r>
              <a:rPr lang="en-US" sz="2000" dirty="0" smtClean="0"/>
              <a:t>Hence</a:t>
            </a:r>
            <a:r>
              <a:rPr lang="en-US" sz="2000" dirty="0"/>
              <a:t>, any </a:t>
            </a:r>
            <a:r>
              <a:rPr lang="en-US" sz="2000" dirty="0" smtClean="0"/>
              <a:t>distributed system </a:t>
            </a:r>
            <a:r>
              <a:rPr lang="en-US" sz="2000" dirty="0"/>
              <a:t>has to address security concerns. </a:t>
            </a:r>
            <a:endParaRPr lang="en-US" sz="2000" dirty="0" smtClean="0"/>
          </a:p>
          <a:p>
            <a:pPr lvl="1" algn="just"/>
            <a:r>
              <a:rPr lang="en-US" sz="2000" dirty="0" smtClean="0"/>
              <a:t>The </a:t>
            </a:r>
            <a:r>
              <a:rPr lang="en-US" sz="2000" dirty="0"/>
              <a:t>less restricted the access to </a:t>
            </a:r>
            <a:r>
              <a:rPr lang="en-US" sz="2000" dirty="0" smtClean="0"/>
              <a:t>the network </a:t>
            </a:r>
            <a:r>
              <a:rPr lang="en-US" sz="2000" dirty="0"/>
              <a:t>over which the distributed nodes communicate is, the higher </a:t>
            </a:r>
            <a:r>
              <a:rPr lang="en-US" sz="2000" dirty="0" smtClean="0"/>
              <a:t>the security </a:t>
            </a:r>
            <a:r>
              <a:rPr lang="en-US" sz="2000" dirty="0"/>
              <a:t>concerns are for the distributed system.</a:t>
            </a:r>
          </a:p>
          <a:p>
            <a:pPr algn="just"/>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20</a:t>
            </a:fld>
            <a:endParaRPr lang="en-US"/>
          </a:p>
        </p:txBody>
      </p:sp>
    </p:spTree>
    <p:extLst>
      <p:ext uri="{BB962C8B-B14F-4D97-AF65-F5344CB8AC3E}">
        <p14:creationId xmlns:p14="http://schemas.microsoft.com/office/powerpoint/2010/main" val="37728366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Fully Distributed Model</a:t>
            </a:r>
            <a:br>
              <a:rPr lang="en-US" dirty="0" smtClean="0"/>
            </a:br>
            <a:endParaRPr lang="en-US" dirty="0"/>
          </a:p>
        </p:txBody>
      </p:sp>
      <p:sp>
        <p:nvSpPr>
          <p:cNvPr id="3" name="Content Placeholder 2"/>
          <p:cNvSpPr>
            <a:spLocks noGrp="1"/>
          </p:cNvSpPr>
          <p:nvPr>
            <p:ph idx="1"/>
          </p:nvPr>
        </p:nvSpPr>
        <p:spPr>
          <a:xfrm>
            <a:off x="304800" y="1845734"/>
            <a:ext cx="4521843" cy="4265506"/>
          </a:xfrm>
        </p:spPr>
        <p:txBody>
          <a:bodyPr>
            <a:normAutofit/>
          </a:bodyPr>
          <a:lstStyle/>
          <a:p>
            <a:pPr algn="just"/>
            <a:r>
              <a:rPr lang="en-US" sz="2200" dirty="0"/>
              <a:t>Most current projects must be aligned with the </a:t>
            </a:r>
            <a:r>
              <a:rPr lang="en-US" sz="2200" dirty="0" smtClean="0"/>
              <a:t>fully distributed model</a:t>
            </a:r>
          </a:p>
          <a:p>
            <a:pPr lvl="1" algn="just"/>
            <a:r>
              <a:rPr lang="en-US" sz="2000" dirty="0"/>
              <a:t>W</a:t>
            </a:r>
            <a:r>
              <a:rPr lang="en-US" sz="2000" dirty="0" smtClean="0"/>
              <a:t>here </a:t>
            </a:r>
            <a:r>
              <a:rPr lang="en-US" sz="2000" dirty="0"/>
              <a:t>each of the three organizations maintain their own </a:t>
            </a:r>
            <a:r>
              <a:rPr lang="en-US" sz="2000" dirty="0" smtClean="0"/>
              <a:t>data and </a:t>
            </a:r>
            <a:r>
              <a:rPr lang="en-US" sz="2000" dirty="0"/>
              <a:t>communicate through some web service or messaging protocol. </a:t>
            </a:r>
            <a:endParaRPr lang="en-US" sz="2000" dirty="0" smtClean="0"/>
          </a:p>
          <a:p>
            <a:r>
              <a:rPr lang="en-US" sz="1900" b="1" dirty="0" smtClean="0"/>
              <a:t>Figure:</a:t>
            </a:r>
            <a:r>
              <a:rPr lang="en-US" sz="1900" dirty="0" smtClean="0"/>
              <a:t> </a:t>
            </a:r>
            <a:r>
              <a:rPr lang="en-US" sz="1900" dirty="0"/>
              <a:t>Three organizations working in a distributed mode </a:t>
            </a:r>
            <a:r>
              <a:rPr lang="en-US" sz="1900" dirty="0" smtClean="0"/>
              <a:t>of sharing </a:t>
            </a:r>
            <a:r>
              <a:rPr lang="en-US" sz="1900" dirty="0"/>
              <a:t>data</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21</a:t>
            </a:fld>
            <a:endParaRPr lang="en-US"/>
          </a:p>
        </p:txBody>
      </p:sp>
      <p:pic>
        <p:nvPicPr>
          <p:cNvPr id="7" name="Picture 6"/>
          <p:cNvPicPr>
            <a:picLocks noChangeAspect="1"/>
          </p:cNvPicPr>
          <p:nvPr/>
        </p:nvPicPr>
        <p:blipFill>
          <a:blip r:embed="rId2"/>
          <a:stretch>
            <a:fillRect/>
          </a:stretch>
        </p:blipFill>
        <p:spPr>
          <a:xfrm>
            <a:off x="5412941" y="1316135"/>
            <a:ext cx="6713664" cy="4969377"/>
          </a:xfrm>
          <a:prstGeom prst="rect">
            <a:avLst/>
          </a:prstGeom>
        </p:spPr>
      </p:pic>
    </p:spTree>
    <p:extLst>
      <p:ext uri="{BB962C8B-B14F-4D97-AF65-F5344CB8AC3E}">
        <p14:creationId xmlns:p14="http://schemas.microsoft.com/office/powerpoint/2010/main" val="37168568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Distributed </a:t>
            </a:r>
            <a:r>
              <a:rPr lang="en-US" dirty="0" smtClean="0"/>
              <a:t>Model</a:t>
            </a:r>
            <a:endParaRPr lang="en-US" dirty="0"/>
          </a:p>
        </p:txBody>
      </p:sp>
      <p:sp>
        <p:nvSpPr>
          <p:cNvPr id="3" name="Content Placeholder 2"/>
          <p:cNvSpPr>
            <a:spLocks noGrp="1"/>
          </p:cNvSpPr>
          <p:nvPr>
            <p:ph idx="1"/>
          </p:nvPr>
        </p:nvSpPr>
        <p:spPr/>
        <p:txBody>
          <a:bodyPr/>
          <a:lstStyle/>
          <a:p>
            <a:pPr marL="342900" lvl="1" indent="-342900" algn="just">
              <a:spcBef>
                <a:spcPts val="1200"/>
              </a:spcBef>
              <a:spcAft>
                <a:spcPts val="200"/>
              </a:spcAft>
              <a:buSzPct val="100000"/>
              <a:buFont typeface="Arial" panose="020B0604020202020204" pitchFamily="34" charset="0"/>
              <a:buChar char="•"/>
            </a:pPr>
            <a:r>
              <a:rPr lang="en-US" sz="2000" dirty="0"/>
              <a:t>There could be many problems in </a:t>
            </a:r>
            <a:r>
              <a:rPr lang="en-US" sz="2000" dirty="0" smtClean="0"/>
              <a:t>Fully Distributed Model Process</a:t>
            </a:r>
          </a:p>
          <a:p>
            <a:pPr marL="525780" lvl="2" indent="-342900" algn="just">
              <a:spcBef>
                <a:spcPts val="1200"/>
              </a:spcBef>
              <a:spcAft>
                <a:spcPts val="200"/>
              </a:spcAft>
              <a:buSzPct val="100000"/>
              <a:buFont typeface="Arial" panose="020B0604020202020204" pitchFamily="34" charset="0"/>
              <a:buChar char="•"/>
            </a:pPr>
            <a:r>
              <a:rPr lang="en-US" dirty="0" smtClean="0"/>
              <a:t>Most </a:t>
            </a:r>
            <a:r>
              <a:rPr lang="en-US" dirty="0"/>
              <a:t>of the data would be redundant, with </a:t>
            </a:r>
            <a:r>
              <a:rPr lang="en-US" dirty="0" smtClean="0"/>
              <a:t>each organization </a:t>
            </a:r>
            <a:r>
              <a:rPr lang="en-US" dirty="0"/>
              <a:t>carrying their own </a:t>
            </a:r>
            <a:r>
              <a:rPr lang="en-US" dirty="0" smtClean="0"/>
              <a:t>version. </a:t>
            </a:r>
          </a:p>
          <a:p>
            <a:pPr marL="525780" lvl="2" indent="-342900" algn="just">
              <a:spcBef>
                <a:spcPts val="1200"/>
              </a:spcBef>
              <a:spcAft>
                <a:spcPts val="200"/>
              </a:spcAft>
              <a:buSzPct val="100000"/>
              <a:buFont typeface="Arial" panose="020B0604020202020204" pitchFamily="34" charset="0"/>
              <a:buChar char="•"/>
            </a:pPr>
            <a:r>
              <a:rPr lang="en-US" dirty="0" smtClean="0"/>
              <a:t>Data </a:t>
            </a:r>
            <a:r>
              <a:rPr lang="en-US" dirty="0"/>
              <a:t>across organizations might not be in sync </a:t>
            </a:r>
            <a:r>
              <a:rPr lang="en-US" dirty="0" smtClean="0"/>
              <a:t>because of </a:t>
            </a:r>
            <a:r>
              <a:rPr lang="en-US" dirty="0"/>
              <a:t>latency </a:t>
            </a:r>
            <a:r>
              <a:rPr lang="en-US" dirty="0" smtClean="0"/>
              <a:t>issues.</a:t>
            </a:r>
          </a:p>
          <a:p>
            <a:pPr marL="525780" lvl="2" indent="-342900" algn="just">
              <a:spcBef>
                <a:spcPts val="1200"/>
              </a:spcBef>
              <a:spcAft>
                <a:spcPts val="200"/>
              </a:spcAft>
              <a:buSzPct val="100000"/>
              <a:buFont typeface="Arial" panose="020B0604020202020204" pitchFamily="34" charset="0"/>
              <a:buChar char="•"/>
            </a:pPr>
            <a:r>
              <a:rPr lang="en-US" dirty="0" smtClean="0"/>
              <a:t>Processes </a:t>
            </a:r>
            <a:r>
              <a:rPr lang="en-US" dirty="0"/>
              <a:t>would be wasteful; reconciliations would </a:t>
            </a:r>
            <a:r>
              <a:rPr lang="en-US" dirty="0" smtClean="0"/>
              <a:t>be complex </a:t>
            </a:r>
            <a:r>
              <a:rPr lang="en-US" dirty="0"/>
              <a:t>and </a:t>
            </a:r>
            <a:r>
              <a:rPr lang="en-US" dirty="0" smtClean="0"/>
              <a:t>expensive.</a:t>
            </a:r>
          </a:p>
          <a:p>
            <a:pPr marL="525780" lvl="2" indent="-342900" algn="just">
              <a:spcBef>
                <a:spcPts val="1200"/>
              </a:spcBef>
              <a:spcAft>
                <a:spcPts val="200"/>
              </a:spcAft>
              <a:buSzPct val="100000"/>
              <a:buFont typeface="Arial" panose="020B0604020202020204" pitchFamily="34" charset="0"/>
              <a:buChar char="•"/>
            </a:pPr>
            <a:endParaRPr lang="en-US" sz="2200" dirty="0"/>
          </a:p>
          <a:p>
            <a:pPr algn="just"/>
            <a:endParaRPr lang="en-US"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22</a:t>
            </a:fld>
            <a:endParaRPr lang="en-US"/>
          </a:p>
        </p:txBody>
      </p:sp>
    </p:spTree>
    <p:extLst>
      <p:ext uri="{BB962C8B-B14F-4D97-AF65-F5344CB8AC3E}">
        <p14:creationId xmlns:p14="http://schemas.microsoft.com/office/powerpoint/2010/main" val="8913195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Mixing Centralized and Distributed Systems</a:t>
            </a:r>
          </a:p>
        </p:txBody>
      </p:sp>
      <p:sp>
        <p:nvSpPr>
          <p:cNvPr id="3" name="Content Placeholder 2"/>
          <p:cNvSpPr>
            <a:spLocks noGrp="1"/>
          </p:cNvSpPr>
          <p:nvPr>
            <p:ph idx="1"/>
          </p:nvPr>
        </p:nvSpPr>
        <p:spPr/>
        <p:txBody>
          <a:bodyPr/>
          <a:lstStyle/>
          <a:p>
            <a:r>
              <a:rPr lang="en-US" dirty="0"/>
              <a:t>Mixing distributed with centralized architecture</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23</a:t>
            </a:fld>
            <a:endParaRPr lang="en-US"/>
          </a:p>
        </p:txBody>
      </p:sp>
      <p:pic>
        <p:nvPicPr>
          <p:cNvPr id="7" name="Picture 6"/>
          <p:cNvPicPr>
            <a:picLocks noChangeAspect="1"/>
          </p:cNvPicPr>
          <p:nvPr/>
        </p:nvPicPr>
        <p:blipFill>
          <a:blip r:embed="rId2"/>
          <a:stretch>
            <a:fillRect/>
          </a:stretch>
        </p:blipFill>
        <p:spPr>
          <a:xfrm>
            <a:off x="1464742" y="2296731"/>
            <a:ext cx="9095193" cy="3988782"/>
          </a:xfrm>
          <a:prstGeom prst="rect">
            <a:avLst/>
          </a:prstGeom>
        </p:spPr>
      </p:pic>
    </p:spTree>
    <p:extLst>
      <p:ext uri="{BB962C8B-B14F-4D97-AF65-F5344CB8AC3E}">
        <p14:creationId xmlns:p14="http://schemas.microsoft.com/office/powerpoint/2010/main" val="41958509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Distributed Systems</a:t>
            </a:r>
          </a:p>
        </p:txBody>
      </p:sp>
      <p:sp>
        <p:nvSpPr>
          <p:cNvPr id="3" name="Content Placeholder 2"/>
          <p:cNvSpPr>
            <a:spLocks noGrp="1"/>
          </p:cNvSpPr>
          <p:nvPr>
            <p:ph idx="1"/>
          </p:nvPr>
        </p:nvSpPr>
        <p:spPr/>
        <p:txBody>
          <a:bodyPr>
            <a:normAutofit/>
          </a:bodyPr>
          <a:lstStyle/>
          <a:p>
            <a:pPr algn="just"/>
            <a:r>
              <a:rPr lang="en-US" sz="2000" dirty="0"/>
              <a:t>The emergence of hybrid architectures makes it hard to identify </a:t>
            </a:r>
            <a:r>
              <a:rPr lang="en-US" sz="2000" dirty="0" smtClean="0"/>
              <a:t>distributed systems </a:t>
            </a:r>
            <a:r>
              <a:rPr lang="en-US" sz="2000" dirty="0"/>
              <a:t>clearly. </a:t>
            </a:r>
            <a:endParaRPr lang="en-US" sz="2000" dirty="0" smtClean="0"/>
          </a:p>
          <a:p>
            <a:pPr algn="just"/>
            <a:r>
              <a:rPr lang="en-US" sz="2000" dirty="0" smtClean="0"/>
              <a:t>If </a:t>
            </a:r>
            <a:r>
              <a:rPr lang="en-US" sz="2000" dirty="0"/>
              <a:t>you are in doubt whether or not a </a:t>
            </a:r>
            <a:r>
              <a:rPr lang="en-US" sz="2000" dirty="0" smtClean="0"/>
              <a:t>system is </a:t>
            </a:r>
            <a:r>
              <a:rPr lang="en-US" sz="2000" dirty="0"/>
              <a:t>distributed, </a:t>
            </a:r>
            <a:endParaRPr lang="en-US" sz="2000" dirty="0" smtClean="0"/>
          </a:p>
          <a:p>
            <a:pPr lvl="1" algn="just"/>
            <a:r>
              <a:rPr lang="en-US" sz="2000" dirty="0" smtClean="0"/>
              <a:t>look </a:t>
            </a:r>
            <a:r>
              <a:rPr lang="en-US" sz="2000" dirty="0"/>
              <a:t>for a single component (e.g., a database, a name or </a:t>
            </a:r>
            <a:r>
              <a:rPr lang="en-US" sz="2000" dirty="0" smtClean="0"/>
              <a:t>user registry</a:t>
            </a:r>
            <a:r>
              <a:rPr lang="en-US" sz="2000" dirty="0"/>
              <a:t>, a login or logoff component, or an emergency switch-off button) </a:t>
            </a:r>
            <a:r>
              <a:rPr lang="en-US" sz="2000" dirty="0" smtClean="0"/>
              <a:t>that could </a:t>
            </a:r>
            <a:r>
              <a:rPr lang="en-US" sz="2000" dirty="0"/>
              <a:t>terminate the whole system. </a:t>
            </a:r>
            <a:endParaRPr lang="en-US" sz="2000" dirty="0" smtClean="0"/>
          </a:p>
          <a:p>
            <a:pPr lvl="1" algn="just"/>
            <a:r>
              <a:rPr lang="en-US" sz="2000" dirty="0" smtClean="0"/>
              <a:t>If </a:t>
            </a:r>
            <a:r>
              <a:rPr lang="en-US" sz="2000" dirty="0"/>
              <a:t>you find such a component, the </a:t>
            </a:r>
            <a:r>
              <a:rPr lang="en-US" sz="2000" dirty="0" smtClean="0"/>
              <a:t>system under </a:t>
            </a:r>
            <a:r>
              <a:rPr lang="en-US" sz="2000" dirty="0"/>
              <a:t>consideration is not distributed</a:t>
            </a:r>
            <a:r>
              <a:rPr lang="en-US" sz="2000" dirty="0" smtClean="0"/>
              <a:t>.</a:t>
            </a:r>
          </a:p>
          <a:p>
            <a:pPr lvl="1" algn="just"/>
            <a:endParaRPr lang="en-US" sz="2000" dirty="0"/>
          </a:p>
          <a:p>
            <a:pPr algn="just"/>
            <a:r>
              <a:rPr lang="en-US" sz="2000" dirty="0"/>
              <a:t>If one single component exists, e.g., a single switch-off button that can bring down </a:t>
            </a:r>
            <a:r>
              <a:rPr lang="en-US" sz="2000" dirty="0" smtClean="0"/>
              <a:t>the whole </a:t>
            </a:r>
            <a:r>
              <a:rPr lang="en-US" sz="2000" dirty="0"/>
              <a:t>system, then the system is not distributed.</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24</a:t>
            </a:fld>
            <a:endParaRPr lang="en-US"/>
          </a:p>
        </p:txBody>
      </p:sp>
    </p:spTree>
    <p:extLst>
      <p:ext uri="{BB962C8B-B14F-4D97-AF65-F5344CB8AC3E}">
        <p14:creationId xmlns:p14="http://schemas.microsoft.com/office/powerpoint/2010/main" val="2755144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normAutofit/>
          </a:bodyPr>
          <a:lstStyle/>
          <a:p>
            <a:pPr algn="just"/>
            <a:r>
              <a:rPr lang="en-US" sz="2000" dirty="0"/>
              <a:t>So, what could be the model where parties can share data in the </a:t>
            </a:r>
            <a:r>
              <a:rPr lang="en-US" sz="2000" dirty="0" smtClean="0"/>
              <a:t>most efficient </a:t>
            </a:r>
            <a:r>
              <a:rPr lang="en-US" sz="2000" dirty="0"/>
              <a:t>way so </a:t>
            </a:r>
            <a:r>
              <a:rPr lang="en-US" sz="2000" dirty="0" smtClean="0"/>
              <a:t>that</a:t>
            </a:r>
          </a:p>
          <a:p>
            <a:pPr lvl="1" algn="just"/>
            <a:r>
              <a:rPr lang="en-US" sz="2000" dirty="0" smtClean="0"/>
              <a:t>Data </a:t>
            </a:r>
            <a:r>
              <a:rPr lang="en-US" sz="2000" dirty="0"/>
              <a:t>is in sync across all the </a:t>
            </a:r>
            <a:r>
              <a:rPr lang="en-US" sz="2000" dirty="0" smtClean="0"/>
              <a:t>networks</a:t>
            </a:r>
          </a:p>
          <a:p>
            <a:pPr lvl="1" algn="just"/>
            <a:r>
              <a:rPr lang="en-US" sz="2000" dirty="0" smtClean="0"/>
              <a:t>Redundancy </a:t>
            </a:r>
            <a:r>
              <a:rPr lang="en-US" sz="2000" dirty="0"/>
              <a:t>is at a minimum or </a:t>
            </a:r>
            <a:r>
              <a:rPr lang="en-US" sz="2000" dirty="0" smtClean="0"/>
              <a:t>nonexistent</a:t>
            </a:r>
          </a:p>
          <a:p>
            <a:pPr lvl="1" algn="just"/>
            <a:r>
              <a:rPr lang="en-US" sz="2000" dirty="0" smtClean="0"/>
              <a:t>Expenses </a:t>
            </a:r>
            <a:r>
              <a:rPr lang="en-US" sz="2000" dirty="0"/>
              <a:t>due to reconciliations are less </a:t>
            </a:r>
            <a:r>
              <a:rPr lang="en-US" sz="2000" dirty="0" smtClean="0"/>
              <a:t>frequent</a:t>
            </a:r>
          </a:p>
          <a:p>
            <a:pPr lvl="1" algn="just"/>
            <a:r>
              <a:rPr lang="en-US" sz="2000" dirty="0" smtClean="0"/>
              <a:t>Auditing </a:t>
            </a:r>
            <a:r>
              <a:rPr lang="en-US" sz="2000" dirty="0"/>
              <a:t>is easy</a:t>
            </a:r>
          </a:p>
          <a:p>
            <a:pPr algn="just"/>
            <a:r>
              <a:rPr lang="en-US" sz="2000" dirty="0"/>
              <a:t>The new mechanism that comes to mind is a </a:t>
            </a:r>
            <a:r>
              <a:rPr lang="en-US" sz="2000" dirty="0" smtClean="0"/>
              <a:t>distributed peer-to-peer model or distributed ledger technology </a:t>
            </a:r>
            <a:r>
              <a:rPr lang="en-US" sz="2000" dirty="0"/>
              <a:t>(DLT).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25</a:t>
            </a:fld>
            <a:endParaRPr lang="en-US"/>
          </a:p>
        </p:txBody>
      </p:sp>
    </p:spTree>
    <p:extLst>
      <p:ext uri="{BB962C8B-B14F-4D97-AF65-F5344CB8AC3E}">
        <p14:creationId xmlns:p14="http://schemas.microsoft.com/office/powerpoint/2010/main" val="401310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Peer-to-Peer </a:t>
            </a:r>
            <a:r>
              <a:rPr lang="en-US" dirty="0" smtClean="0"/>
              <a:t>System</a:t>
            </a:r>
            <a:endParaRPr lang="en-US" dirty="0"/>
          </a:p>
        </p:txBody>
      </p:sp>
      <p:sp>
        <p:nvSpPr>
          <p:cNvPr id="3" name="Content Placeholder 2"/>
          <p:cNvSpPr>
            <a:spLocks noGrp="1"/>
          </p:cNvSpPr>
          <p:nvPr>
            <p:ph idx="1"/>
          </p:nvPr>
        </p:nvSpPr>
        <p:spPr/>
        <p:txBody>
          <a:bodyPr>
            <a:normAutofit/>
          </a:bodyPr>
          <a:lstStyle/>
          <a:p>
            <a:r>
              <a:rPr lang="en-US" sz="2000" dirty="0" smtClean="0"/>
              <a:t>Peer-to-peer </a:t>
            </a:r>
            <a:r>
              <a:rPr lang="en-US" sz="2000" dirty="0"/>
              <a:t>systems are distributed software systems that consist of </a:t>
            </a:r>
            <a:r>
              <a:rPr lang="en-US" sz="2000" dirty="0" smtClean="0"/>
              <a:t>nodes (individual </a:t>
            </a:r>
            <a:r>
              <a:rPr lang="en-US" sz="2000" dirty="0"/>
              <a:t>computers), which make their computational resources (e.g., </a:t>
            </a:r>
            <a:r>
              <a:rPr lang="en-US" sz="2000" dirty="0" smtClean="0"/>
              <a:t>processing power</a:t>
            </a:r>
            <a:r>
              <a:rPr lang="en-US" sz="2000" dirty="0"/>
              <a:t>, storage capacity, or information distribution) directly </a:t>
            </a:r>
            <a:r>
              <a:rPr lang="en-US" sz="2000" dirty="0" smtClean="0"/>
              <a:t>available to </a:t>
            </a:r>
            <a:r>
              <a:rPr lang="en-US" sz="2000" dirty="0"/>
              <a:t>another. </a:t>
            </a:r>
            <a:endParaRPr lang="en-US" sz="2000" dirty="0" smtClean="0"/>
          </a:p>
          <a:p>
            <a:r>
              <a:rPr lang="en-US" sz="2000" dirty="0" smtClean="0"/>
              <a:t>When </a:t>
            </a:r>
            <a:r>
              <a:rPr lang="en-US" sz="2000" dirty="0"/>
              <a:t>joining a peer-to-peer system, users turn their </a:t>
            </a:r>
            <a:r>
              <a:rPr lang="en-US" sz="2000" dirty="0" smtClean="0"/>
              <a:t>computers into </a:t>
            </a:r>
            <a:r>
              <a:rPr lang="en-US" sz="2000" dirty="0"/>
              <a:t>nodes of the system that are equal concerning their rights and roles.</a:t>
            </a:r>
          </a:p>
          <a:p>
            <a:r>
              <a:rPr lang="en-US" sz="2000" dirty="0"/>
              <a:t>Although users may differ with respect to the resources they </a:t>
            </a:r>
            <a:r>
              <a:rPr lang="en-US" sz="2000" dirty="0" smtClean="0"/>
              <a:t>contribute, all </a:t>
            </a:r>
            <a:r>
              <a:rPr lang="en-US" sz="2000" dirty="0"/>
              <a:t>the nodes in the system have the same functional capability and responsibility.</a:t>
            </a:r>
          </a:p>
          <a:p>
            <a:r>
              <a:rPr lang="en-US" sz="2000" dirty="0"/>
              <a:t>Hence, the computers of all users are both suppliers and consumers </a:t>
            </a:r>
            <a:r>
              <a:rPr lang="en-US" sz="2000" dirty="0" smtClean="0"/>
              <a:t>of resources</a:t>
            </a:r>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26</a:t>
            </a:fld>
            <a:endParaRPr lang="en-US"/>
          </a:p>
        </p:txBody>
      </p:sp>
    </p:spTree>
    <p:extLst>
      <p:ext uri="{BB962C8B-B14F-4D97-AF65-F5344CB8AC3E}">
        <p14:creationId xmlns:p14="http://schemas.microsoft.com/office/powerpoint/2010/main" val="13083769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Client-server versus peer-to-peer models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27</a:t>
            </a:fld>
            <a:endParaRPr lang="en-US"/>
          </a:p>
        </p:txBody>
      </p:sp>
      <p:pic>
        <p:nvPicPr>
          <p:cNvPr id="7" name="Picture 6"/>
          <p:cNvPicPr>
            <a:picLocks noChangeAspect="1"/>
          </p:cNvPicPr>
          <p:nvPr/>
        </p:nvPicPr>
        <p:blipFill>
          <a:blip r:embed="rId2"/>
          <a:stretch>
            <a:fillRect/>
          </a:stretch>
        </p:blipFill>
        <p:spPr>
          <a:xfrm>
            <a:off x="764091" y="2085905"/>
            <a:ext cx="10891969" cy="3778636"/>
          </a:xfrm>
          <a:prstGeom prst="rect">
            <a:avLst/>
          </a:prstGeom>
        </p:spPr>
      </p:pic>
    </p:spTree>
    <p:extLst>
      <p:ext uri="{BB962C8B-B14F-4D97-AF65-F5344CB8AC3E}">
        <p14:creationId xmlns:p14="http://schemas.microsoft.com/office/powerpoint/2010/main" val="10933116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versus peer-to-peer models</a:t>
            </a:r>
          </a:p>
        </p:txBody>
      </p:sp>
      <p:sp>
        <p:nvSpPr>
          <p:cNvPr id="3" name="Content Placeholder 2"/>
          <p:cNvSpPr>
            <a:spLocks noGrp="1"/>
          </p:cNvSpPr>
          <p:nvPr>
            <p:ph idx="1"/>
          </p:nvPr>
        </p:nvSpPr>
        <p:spPr/>
        <p:txBody>
          <a:bodyPr>
            <a:normAutofit/>
          </a:bodyPr>
          <a:lstStyle/>
          <a:p>
            <a:r>
              <a:rPr lang="en-US" sz="2000" dirty="0"/>
              <a:t>Now let’s see how these </a:t>
            </a:r>
            <a:r>
              <a:rPr lang="en-US" sz="2000" dirty="0" smtClean="0"/>
              <a:t>client server and peer-to-peer models </a:t>
            </a:r>
            <a:r>
              <a:rPr lang="en-US" sz="2000" dirty="0"/>
              <a:t>can be further modified </a:t>
            </a:r>
            <a:r>
              <a:rPr lang="en-US" sz="2000" dirty="0" smtClean="0"/>
              <a:t>by bringing </a:t>
            </a:r>
            <a:r>
              <a:rPr lang="en-US" sz="2000" dirty="0"/>
              <a:t>a higher intensity of decentralization to the overall </a:t>
            </a:r>
            <a:r>
              <a:rPr lang="en-US" sz="2000" dirty="0" smtClean="0"/>
              <a:t>network</a:t>
            </a:r>
          </a:p>
          <a:p>
            <a:r>
              <a:rPr lang="en-US" sz="2000" b="1" dirty="0" smtClean="0"/>
              <a:t>Figure:</a:t>
            </a:r>
            <a:r>
              <a:rPr lang="en-US" sz="2000" dirty="0" smtClean="0"/>
              <a:t> </a:t>
            </a:r>
            <a:r>
              <a:rPr lang="en-US" sz="2000" dirty="0"/>
              <a:t>Client-server model in more and more </a:t>
            </a:r>
            <a:r>
              <a:rPr lang="en-US" sz="2000" dirty="0" smtClean="0"/>
              <a:t>decentralized mode</a:t>
            </a:r>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28</a:t>
            </a:fld>
            <a:endParaRPr lang="en-US"/>
          </a:p>
        </p:txBody>
      </p:sp>
      <p:pic>
        <p:nvPicPr>
          <p:cNvPr id="7" name="Picture 6"/>
          <p:cNvPicPr>
            <a:picLocks noChangeAspect="1"/>
          </p:cNvPicPr>
          <p:nvPr/>
        </p:nvPicPr>
        <p:blipFill>
          <a:blip r:embed="rId2"/>
          <a:stretch>
            <a:fillRect/>
          </a:stretch>
        </p:blipFill>
        <p:spPr>
          <a:xfrm>
            <a:off x="2874131" y="3128300"/>
            <a:ext cx="9095193" cy="3696610"/>
          </a:xfrm>
          <a:prstGeom prst="rect">
            <a:avLst/>
          </a:prstGeom>
        </p:spPr>
      </p:pic>
    </p:spTree>
    <p:extLst>
      <p:ext uri="{BB962C8B-B14F-4D97-AF65-F5344CB8AC3E}">
        <p14:creationId xmlns:p14="http://schemas.microsoft.com/office/powerpoint/2010/main" val="29148318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versus peer-to-peer </a:t>
            </a:r>
            <a:r>
              <a:rPr lang="en-US" dirty="0" smtClean="0"/>
              <a:t>models</a:t>
            </a:r>
            <a:br>
              <a:rPr lang="en-US" dirty="0" smtClean="0"/>
            </a:br>
            <a:endParaRPr lang="en-US" dirty="0"/>
          </a:p>
        </p:txBody>
      </p:sp>
      <p:sp>
        <p:nvSpPr>
          <p:cNvPr id="3" name="Content Placeholder 2"/>
          <p:cNvSpPr>
            <a:spLocks noGrp="1"/>
          </p:cNvSpPr>
          <p:nvPr>
            <p:ph idx="1"/>
          </p:nvPr>
        </p:nvSpPr>
        <p:spPr>
          <a:xfrm>
            <a:off x="304800" y="1845734"/>
            <a:ext cx="3413760" cy="4265506"/>
          </a:xfrm>
        </p:spPr>
        <p:txBody>
          <a:bodyPr>
            <a:normAutofit/>
          </a:bodyPr>
          <a:lstStyle/>
          <a:p>
            <a:pPr algn="just"/>
            <a:r>
              <a:rPr lang="en-US" sz="2000" b="1" dirty="0" smtClean="0"/>
              <a:t>Figure: </a:t>
            </a:r>
            <a:r>
              <a:rPr lang="en-US" sz="2000" dirty="0" smtClean="0"/>
              <a:t>Peer-to-peer </a:t>
            </a:r>
            <a:r>
              <a:rPr lang="en-US" sz="2000" dirty="0"/>
              <a:t>model in more and more </a:t>
            </a:r>
            <a:r>
              <a:rPr lang="en-US" sz="2000" dirty="0" smtClean="0"/>
              <a:t>decentralized mode</a:t>
            </a:r>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29</a:t>
            </a:fld>
            <a:endParaRPr lang="en-US"/>
          </a:p>
        </p:txBody>
      </p:sp>
      <p:pic>
        <p:nvPicPr>
          <p:cNvPr id="7" name="Picture 6"/>
          <p:cNvPicPr>
            <a:picLocks noChangeAspect="1"/>
          </p:cNvPicPr>
          <p:nvPr/>
        </p:nvPicPr>
        <p:blipFill>
          <a:blip r:embed="rId2"/>
          <a:stretch>
            <a:fillRect/>
          </a:stretch>
        </p:blipFill>
        <p:spPr>
          <a:xfrm>
            <a:off x="4047763" y="1193091"/>
            <a:ext cx="7824197" cy="5092422"/>
          </a:xfrm>
          <a:prstGeom prst="rect">
            <a:avLst/>
          </a:prstGeom>
        </p:spPr>
      </p:pic>
    </p:spTree>
    <p:extLst>
      <p:ext uri="{BB962C8B-B14F-4D97-AF65-F5344CB8AC3E}">
        <p14:creationId xmlns:p14="http://schemas.microsoft.com/office/powerpoint/2010/main" val="722488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normAutofit/>
          </a:bodyPr>
          <a:lstStyle/>
          <a:p>
            <a:r>
              <a:rPr lang="en-US" sz="2200" dirty="0" smtClean="0"/>
              <a:t>Consider </a:t>
            </a:r>
            <a:r>
              <a:rPr lang="en-US" sz="2200" dirty="0"/>
              <a:t>that three independent organizations are trying to </a:t>
            </a:r>
            <a:r>
              <a:rPr lang="en-US" sz="2200" dirty="0" smtClean="0"/>
              <a:t>do some </a:t>
            </a:r>
            <a:r>
              <a:rPr lang="en-US" sz="2200" dirty="0"/>
              <a:t>business </a:t>
            </a:r>
            <a:r>
              <a:rPr lang="en-US" sz="2200" dirty="0" smtClean="0"/>
              <a:t>together.</a:t>
            </a:r>
          </a:p>
          <a:p>
            <a:r>
              <a:rPr lang="en-US" sz="2200" dirty="0" smtClean="0"/>
              <a:t>Before </a:t>
            </a:r>
            <a:r>
              <a:rPr lang="en-US" sz="2200" dirty="0"/>
              <a:t>their collaboration, they </a:t>
            </a:r>
            <a:r>
              <a:rPr lang="en-US" sz="2200" dirty="0" smtClean="0"/>
              <a:t>had their </a:t>
            </a:r>
            <a:r>
              <a:rPr lang="en-US" sz="2200" dirty="0"/>
              <a:t>individual data in their respective silos. </a:t>
            </a:r>
            <a:endParaRPr lang="en-US" sz="2200" dirty="0" smtClean="0"/>
          </a:p>
          <a:p>
            <a:r>
              <a:rPr lang="en-US" sz="2200" dirty="0" smtClean="0"/>
              <a:t>Now </a:t>
            </a:r>
            <a:r>
              <a:rPr lang="en-US" sz="2200" dirty="0"/>
              <a:t>that they come </a:t>
            </a:r>
            <a:r>
              <a:rPr lang="en-US" sz="2200" dirty="0" smtClean="0"/>
              <a:t>together, what </a:t>
            </a:r>
            <a:r>
              <a:rPr lang="en-US" sz="2200" dirty="0"/>
              <a:t>are the possible ways to share data?</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a:t>
            </a:fld>
            <a:endParaRPr lang="en-US"/>
          </a:p>
        </p:txBody>
      </p:sp>
    </p:spTree>
    <p:extLst>
      <p:ext uri="{BB962C8B-B14F-4D97-AF65-F5344CB8AC3E}">
        <p14:creationId xmlns:p14="http://schemas.microsoft.com/office/powerpoint/2010/main" val="41787915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DLT or Decentralized </a:t>
            </a:r>
            <a:r>
              <a:rPr lang="en-US" dirty="0"/>
              <a:t>Peer-to-Peer </a:t>
            </a:r>
            <a:r>
              <a:rPr lang="en-US" dirty="0" smtClean="0"/>
              <a:t>Model</a:t>
            </a:r>
            <a:br>
              <a:rPr lang="en-US" dirty="0" smtClean="0"/>
            </a:br>
            <a:endParaRPr lang="en-US" dirty="0"/>
          </a:p>
        </p:txBody>
      </p:sp>
      <p:sp>
        <p:nvSpPr>
          <p:cNvPr id="3" name="Content Placeholder 2"/>
          <p:cNvSpPr>
            <a:spLocks noGrp="1"/>
          </p:cNvSpPr>
          <p:nvPr>
            <p:ph idx="1"/>
          </p:nvPr>
        </p:nvSpPr>
        <p:spPr>
          <a:xfrm>
            <a:off x="304800" y="1845734"/>
            <a:ext cx="5486400" cy="4265506"/>
          </a:xfrm>
        </p:spPr>
        <p:txBody>
          <a:bodyPr>
            <a:noAutofit/>
          </a:bodyPr>
          <a:lstStyle/>
          <a:p>
            <a:pPr algn="just"/>
            <a:r>
              <a:rPr lang="en-US" sz="2000" dirty="0"/>
              <a:t>Distributed ledger </a:t>
            </a:r>
            <a:r>
              <a:rPr lang="en-US" sz="2000" dirty="0" smtClean="0"/>
              <a:t>technology</a:t>
            </a:r>
          </a:p>
          <a:p>
            <a:pPr lvl="1" algn="just"/>
            <a:r>
              <a:rPr lang="en-US" sz="2000" dirty="0" smtClean="0"/>
              <a:t>is </a:t>
            </a:r>
            <a:r>
              <a:rPr lang="en-US" sz="2000" dirty="0"/>
              <a:t>a </a:t>
            </a:r>
            <a:r>
              <a:rPr lang="en-US" sz="2000" dirty="0" smtClean="0"/>
              <a:t>mechanism that </a:t>
            </a:r>
            <a:r>
              <a:rPr lang="en-US" sz="2000" dirty="0"/>
              <a:t>works in a peer-to-peer fashion, </a:t>
            </a:r>
            <a:endParaRPr lang="en-US" sz="2000" dirty="0" smtClean="0"/>
          </a:p>
          <a:p>
            <a:pPr lvl="1" algn="just"/>
            <a:r>
              <a:rPr lang="en-US" sz="2000" dirty="0" smtClean="0"/>
              <a:t>which </a:t>
            </a:r>
            <a:r>
              <a:rPr lang="en-US" sz="2000" dirty="0"/>
              <a:t>is different from each </a:t>
            </a:r>
            <a:r>
              <a:rPr lang="en-US" sz="2000" dirty="0" smtClean="0"/>
              <a:t>of the </a:t>
            </a:r>
            <a:r>
              <a:rPr lang="en-US" sz="2000" dirty="0"/>
              <a:t>two previous models. </a:t>
            </a:r>
            <a:endParaRPr lang="en-US" sz="2000" dirty="0" smtClean="0"/>
          </a:p>
          <a:p>
            <a:pPr lvl="1" algn="just"/>
            <a:r>
              <a:rPr lang="en-US" sz="2000" b="1" dirty="0"/>
              <a:t>Figure:</a:t>
            </a:r>
            <a:r>
              <a:rPr lang="en-US" sz="2000" dirty="0"/>
              <a:t> Three organizations working in a peer-to-peer mode of sharing data</a:t>
            </a:r>
          </a:p>
          <a:p>
            <a:pPr lvl="1" algn="just"/>
            <a:r>
              <a:rPr lang="en-US" sz="2000" dirty="0" smtClean="0"/>
              <a:t>Using </a:t>
            </a:r>
            <a:r>
              <a:rPr lang="en-US" sz="2000" dirty="0"/>
              <a:t>DLT, </a:t>
            </a:r>
            <a:endParaRPr lang="en-US" sz="2000" dirty="0" smtClean="0"/>
          </a:p>
          <a:p>
            <a:pPr lvl="2" algn="just"/>
            <a:r>
              <a:rPr lang="en-US" dirty="0" smtClean="0"/>
              <a:t>you </a:t>
            </a:r>
            <a:r>
              <a:rPr lang="en-US" dirty="0"/>
              <a:t>can develop applications </a:t>
            </a:r>
            <a:r>
              <a:rPr lang="en-US" dirty="0" smtClean="0"/>
              <a:t>and platforms </a:t>
            </a:r>
            <a:r>
              <a:rPr lang="en-US" dirty="0"/>
              <a:t>where ownership is shared across the network of </a:t>
            </a:r>
            <a:r>
              <a:rPr lang="en-US" dirty="0" smtClean="0"/>
              <a:t>collaborating companies</a:t>
            </a:r>
            <a:r>
              <a:rPr lang="en-US" dirty="0"/>
              <a:t>, </a:t>
            </a:r>
            <a:endParaRPr lang="en-US" dirty="0" smtClean="0"/>
          </a:p>
          <a:p>
            <a:pPr lvl="2" algn="just"/>
            <a:r>
              <a:rPr lang="en-US" dirty="0" smtClean="0"/>
              <a:t>completely </a:t>
            </a:r>
            <a:r>
              <a:rPr lang="en-US" dirty="0"/>
              <a:t>eliminating the need for a third party to </a:t>
            </a:r>
            <a:r>
              <a:rPr lang="en-US" dirty="0" smtClean="0"/>
              <a:t>operate the </a:t>
            </a:r>
            <a:r>
              <a:rPr lang="en-US" dirty="0"/>
              <a:t>applications on your behalf</a:t>
            </a:r>
            <a:r>
              <a:rPr lang="en-US" dirty="0" smtClean="0"/>
              <a:t>.</a:t>
            </a:r>
          </a:p>
          <a:p>
            <a:pPr lvl="1" algn="just"/>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30</a:t>
            </a:fld>
            <a:endParaRPr lang="en-US"/>
          </a:p>
        </p:txBody>
      </p:sp>
      <p:pic>
        <p:nvPicPr>
          <p:cNvPr id="7" name="Picture 6"/>
          <p:cNvPicPr>
            <a:picLocks noChangeAspect="1"/>
          </p:cNvPicPr>
          <p:nvPr/>
        </p:nvPicPr>
        <p:blipFill>
          <a:blip r:embed="rId2"/>
          <a:stretch>
            <a:fillRect/>
          </a:stretch>
        </p:blipFill>
        <p:spPr>
          <a:xfrm>
            <a:off x="5942094" y="1308101"/>
            <a:ext cx="6203831" cy="4977412"/>
          </a:xfrm>
          <a:prstGeom prst="rect">
            <a:avLst/>
          </a:prstGeom>
        </p:spPr>
      </p:pic>
    </p:spTree>
    <p:extLst>
      <p:ext uri="{BB962C8B-B14F-4D97-AF65-F5344CB8AC3E}">
        <p14:creationId xmlns:p14="http://schemas.microsoft.com/office/powerpoint/2010/main" val="19532268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DLT or Decentralized Peer-to-Peer </a:t>
            </a:r>
            <a:r>
              <a:rPr lang="en-US" dirty="0" smtClean="0"/>
              <a:t>Model</a:t>
            </a:r>
            <a:endParaRPr lang="en-US" dirty="0"/>
          </a:p>
        </p:txBody>
      </p:sp>
      <p:sp>
        <p:nvSpPr>
          <p:cNvPr id="3" name="Content Placeholder 2"/>
          <p:cNvSpPr>
            <a:spLocks noGrp="1"/>
          </p:cNvSpPr>
          <p:nvPr>
            <p:ph idx="1"/>
          </p:nvPr>
        </p:nvSpPr>
        <p:spPr/>
        <p:txBody>
          <a:bodyPr>
            <a:normAutofit/>
          </a:bodyPr>
          <a:lstStyle/>
          <a:p>
            <a:r>
              <a:rPr lang="en-US" sz="2000" dirty="0"/>
              <a:t>Mutual processes and data are shared as </a:t>
            </a:r>
            <a:r>
              <a:rPr lang="en-US" sz="2000" dirty="0" smtClean="0"/>
              <a:t>tamper-proof single </a:t>
            </a:r>
            <a:r>
              <a:rPr lang="en-US" sz="2000" dirty="0"/>
              <a:t>sources of truth that entirely remove the need </a:t>
            </a:r>
            <a:r>
              <a:rPr lang="en-US" sz="2000" dirty="0" smtClean="0"/>
              <a:t>for traditional </a:t>
            </a:r>
            <a:r>
              <a:rPr lang="en-US" sz="2000" dirty="0"/>
              <a:t>integration, data translation, </a:t>
            </a:r>
            <a:r>
              <a:rPr lang="en-US" sz="2000" dirty="0" smtClean="0"/>
              <a:t>duplication, and </a:t>
            </a:r>
            <a:r>
              <a:rPr lang="en-US" sz="2000" dirty="0"/>
              <a:t>redundancy.</a:t>
            </a:r>
          </a:p>
          <a:p>
            <a:r>
              <a:rPr lang="en-US" sz="2000" dirty="0" smtClean="0"/>
              <a:t>Data </a:t>
            </a:r>
            <a:r>
              <a:rPr lang="en-US" sz="2000" dirty="0"/>
              <a:t>synchronization and consensus are </a:t>
            </a:r>
            <a:r>
              <a:rPr lang="en-US" sz="2000" dirty="0" smtClean="0"/>
              <a:t>provided by </a:t>
            </a:r>
            <a:r>
              <a:rPr lang="en-US" sz="2000" dirty="0"/>
              <a:t>the DLT platform. </a:t>
            </a:r>
            <a:endParaRPr lang="en-US" sz="2000" dirty="0" smtClean="0"/>
          </a:p>
          <a:p>
            <a:r>
              <a:rPr lang="en-US" sz="2000" dirty="0" smtClean="0"/>
              <a:t>Applications </a:t>
            </a:r>
            <a:r>
              <a:rPr lang="en-US" sz="2000" dirty="0"/>
              <a:t>are built once, </a:t>
            </a:r>
            <a:r>
              <a:rPr lang="en-US" sz="2000" dirty="0" smtClean="0"/>
              <a:t>in collaboration</a:t>
            </a:r>
            <a:r>
              <a:rPr lang="en-US" sz="2000" dirty="0"/>
              <a:t>, and used by many parties.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31</a:t>
            </a:fld>
            <a:endParaRPr lang="en-US"/>
          </a:p>
        </p:txBody>
      </p:sp>
    </p:spTree>
    <p:extLst>
      <p:ext uri="{BB962C8B-B14F-4D97-AF65-F5344CB8AC3E}">
        <p14:creationId xmlns:p14="http://schemas.microsoft.com/office/powerpoint/2010/main" val="4074036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CENTRALIZED SYSTEMS</a:t>
            </a:r>
          </a:p>
        </p:txBody>
      </p:sp>
      <p:sp>
        <p:nvSpPr>
          <p:cNvPr id="3" name="Content Placeholder 2"/>
          <p:cNvSpPr>
            <a:spLocks noGrp="1"/>
          </p:cNvSpPr>
          <p:nvPr>
            <p:ph idx="1"/>
          </p:nvPr>
        </p:nvSpPr>
        <p:spPr/>
        <p:txBody>
          <a:bodyPr>
            <a:normAutofit/>
          </a:bodyPr>
          <a:lstStyle/>
          <a:p>
            <a:pPr algn="just"/>
            <a:r>
              <a:rPr lang="en-US" sz="2000" dirty="0"/>
              <a:t>Centralized systems are systems that use client/server architecture where one or more client nodes are directly connected to a central server. </a:t>
            </a:r>
          </a:p>
          <a:p>
            <a:pPr algn="just"/>
            <a:endParaRPr lang="en-US" sz="2000" dirty="0"/>
          </a:p>
          <a:p>
            <a:pPr algn="just"/>
            <a:endParaRPr lang="en-US" sz="2000" b="1" dirty="0" smtClean="0"/>
          </a:p>
          <a:p>
            <a:pPr algn="just"/>
            <a:endParaRPr lang="en-US" sz="2000" b="1" dirty="0"/>
          </a:p>
          <a:p>
            <a:pPr algn="just"/>
            <a:endParaRPr lang="en-US" sz="2000" b="1" dirty="0" smtClean="0"/>
          </a:p>
          <a:p>
            <a:pPr algn="just"/>
            <a:r>
              <a:rPr lang="en-US" sz="2000" b="1" dirty="0" smtClean="0"/>
              <a:t>Example </a:t>
            </a:r>
            <a:r>
              <a:rPr lang="en-US" sz="2000" b="1" dirty="0"/>
              <a:t>–</a:t>
            </a:r>
            <a:r>
              <a:rPr lang="en-US" sz="2000" dirty="0"/>
              <a:t/>
            </a:r>
            <a:br>
              <a:rPr lang="en-US" sz="2000" dirty="0"/>
            </a:br>
            <a:r>
              <a:rPr lang="en-US" sz="2000" dirty="0"/>
              <a:t>Wikipedia. Consider a massive server to which we send our requests and the server responds with the article that we requested.</a:t>
            </a:r>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32</a:t>
            </a:fld>
            <a:endParaRPr lang="en-US"/>
          </a:p>
        </p:txBody>
      </p:sp>
      <p:pic>
        <p:nvPicPr>
          <p:cNvPr id="1026" name="Picture 2" descr="https://media.geeksforgeeks.org/wp-content/uploads/centralised-system-visualis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3590" y="2264785"/>
            <a:ext cx="1409700"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3661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dirty="0"/>
              <a:t>DECENTRALIZED </a:t>
            </a:r>
            <a:r>
              <a:rPr lang="en-IN" dirty="0" smtClean="0"/>
              <a:t>SYSTEMS</a:t>
            </a:r>
            <a:endParaRPr lang="en-IN" dirty="0"/>
          </a:p>
        </p:txBody>
      </p:sp>
      <p:sp>
        <p:nvSpPr>
          <p:cNvPr id="3" name="Content Placeholder 2"/>
          <p:cNvSpPr>
            <a:spLocks noGrp="1"/>
          </p:cNvSpPr>
          <p:nvPr>
            <p:ph idx="1"/>
          </p:nvPr>
        </p:nvSpPr>
        <p:spPr/>
        <p:txBody>
          <a:bodyPr>
            <a:normAutofit/>
          </a:bodyPr>
          <a:lstStyle/>
          <a:p>
            <a:pPr algn="just"/>
            <a:r>
              <a:rPr lang="en-US" sz="2000" dirty="0"/>
              <a:t>In decentralized systems, every node makes its own decision. The final behavior of the system is the aggregate of the decisions of the individual nodes. Note that there is no single entity that receives and responds to the request</a:t>
            </a:r>
            <a:r>
              <a:rPr lang="en-US" sz="2000" dirty="0" smtClean="0"/>
              <a:t>.</a:t>
            </a:r>
          </a:p>
          <a:p>
            <a:pPr algn="just"/>
            <a:r>
              <a:rPr lang="en-US" sz="2000" dirty="0" smtClean="0"/>
              <a:t>These </a:t>
            </a:r>
            <a:r>
              <a:rPr lang="en-US" sz="2000" dirty="0"/>
              <a:t>are another type of systems which have been gaining a lot of popularity, primarily because of the massive hype of Bitcoin. </a:t>
            </a:r>
            <a:endParaRPr lang="en-US" sz="2000" dirty="0" smtClean="0"/>
          </a:p>
          <a:p>
            <a:pPr algn="just"/>
            <a:r>
              <a:rPr lang="en-US" sz="2000" dirty="0" smtClean="0"/>
              <a:t>Bitcoin - No </a:t>
            </a:r>
            <a:r>
              <a:rPr lang="en-US" sz="2000" dirty="0"/>
              <a:t>single entity/</a:t>
            </a:r>
            <a:r>
              <a:rPr lang="en-US" sz="2000" dirty="0" err="1"/>
              <a:t>organisation</a:t>
            </a:r>
            <a:r>
              <a:rPr lang="en-US" sz="2000" dirty="0"/>
              <a:t> owns the bitcoin network. The network is a sum of all the nodes who talk to each other for maintaining the amount of bitcoin every account holder has.</a:t>
            </a:r>
          </a:p>
          <a:p>
            <a:pPr algn="just"/>
            <a:r>
              <a:rPr lang="en-US" sz="2000" dirty="0" smtClean="0"/>
              <a:t>Now </a:t>
            </a:r>
            <a:r>
              <a:rPr lang="en-US" sz="2000" dirty="0"/>
              <a:t>many </a:t>
            </a:r>
            <a:r>
              <a:rPr lang="en-US" sz="2000" dirty="0" err="1"/>
              <a:t>organisations</a:t>
            </a:r>
            <a:r>
              <a:rPr lang="en-US" sz="2000" dirty="0"/>
              <a:t> are trying to find the application of such systems.</a:t>
            </a:r>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33</a:t>
            </a:fld>
            <a:endParaRPr lang="en-US"/>
          </a:p>
        </p:txBody>
      </p:sp>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4097" y="121393"/>
            <a:ext cx="1971675"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6851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DECENTRALIZED SYSTEMS</a:t>
            </a:r>
          </a:p>
        </p:txBody>
      </p:sp>
      <p:sp>
        <p:nvSpPr>
          <p:cNvPr id="3" name="Content Placeholder 2"/>
          <p:cNvSpPr>
            <a:spLocks noGrp="1"/>
          </p:cNvSpPr>
          <p:nvPr>
            <p:ph idx="1"/>
          </p:nvPr>
        </p:nvSpPr>
        <p:spPr/>
        <p:txBody>
          <a:bodyPr>
            <a:normAutofit/>
          </a:bodyPr>
          <a:lstStyle/>
          <a:p>
            <a:pPr algn="just" fontAlgn="base"/>
            <a:r>
              <a:rPr lang="en-US" sz="2000" b="1" dirty="0" smtClean="0"/>
              <a:t>Characteristics </a:t>
            </a:r>
            <a:r>
              <a:rPr lang="en-US" sz="2000" b="1" dirty="0"/>
              <a:t>of Decentralized System –</a:t>
            </a:r>
            <a:endParaRPr lang="en-US" sz="2000" dirty="0"/>
          </a:p>
          <a:p>
            <a:pPr algn="just" fontAlgn="base"/>
            <a:r>
              <a:rPr lang="en-US" sz="2000" b="1" dirty="0"/>
              <a:t>Lack of a global clock:</a:t>
            </a:r>
            <a:r>
              <a:rPr lang="en-US" sz="2000" dirty="0"/>
              <a:t> Every node is independent of each other and hence, have different clocks that they run and follow.</a:t>
            </a:r>
          </a:p>
          <a:p>
            <a:pPr algn="just" fontAlgn="base"/>
            <a:r>
              <a:rPr lang="en-US" sz="2000" b="1" dirty="0"/>
              <a:t>Multiple central units (Computers/Nodes/Servers):</a:t>
            </a:r>
            <a:r>
              <a:rPr lang="en-US" sz="2000" dirty="0"/>
              <a:t> More than one central unit which can listen for connections from other nodes</a:t>
            </a:r>
          </a:p>
          <a:p>
            <a:pPr algn="just" fontAlgn="base"/>
            <a:r>
              <a:rPr lang="en-US" sz="2000" b="1" dirty="0"/>
              <a:t>Dependent failure of components:</a:t>
            </a:r>
            <a:r>
              <a:rPr lang="en-US" sz="2000" dirty="0"/>
              <a:t> one central node failure causes a part of system to fail; not the whole system</a:t>
            </a:r>
          </a:p>
          <a:p>
            <a:pPr algn="just"/>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34</a:t>
            </a:fld>
            <a:endParaRPr lang="en-US"/>
          </a:p>
        </p:txBody>
      </p:sp>
    </p:spTree>
    <p:extLst>
      <p:ext uri="{BB962C8B-B14F-4D97-AF65-F5344CB8AC3E}">
        <p14:creationId xmlns:p14="http://schemas.microsoft.com/office/powerpoint/2010/main" val="32214337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DECENTRALIZED SYSTEMS</a:t>
            </a:r>
          </a:p>
        </p:txBody>
      </p:sp>
      <p:sp>
        <p:nvSpPr>
          <p:cNvPr id="3" name="Content Placeholder 2"/>
          <p:cNvSpPr>
            <a:spLocks noGrp="1"/>
          </p:cNvSpPr>
          <p:nvPr>
            <p:ph idx="1"/>
          </p:nvPr>
        </p:nvSpPr>
        <p:spPr/>
        <p:txBody>
          <a:bodyPr>
            <a:normAutofit/>
          </a:bodyPr>
          <a:lstStyle/>
          <a:p>
            <a:pPr algn="just"/>
            <a:r>
              <a:rPr lang="en-IN" sz="2000" b="1" dirty="0"/>
              <a:t>Architecture of Decentralized </a:t>
            </a:r>
            <a:r>
              <a:rPr lang="en-IN" sz="2000" b="1" dirty="0" smtClean="0"/>
              <a:t>System</a:t>
            </a:r>
          </a:p>
          <a:p>
            <a:pPr algn="just" fontAlgn="base"/>
            <a:r>
              <a:rPr lang="en-US" sz="2000" dirty="0"/>
              <a:t>peer-to-peer architecture – all nodes are peers of each other. No one node has supremacy over other nodes</a:t>
            </a:r>
          </a:p>
          <a:p>
            <a:pPr algn="just" fontAlgn="base"/>
            <a:r>
              <a:rPr lang="en-US" sz="2000" dirty="0"/>
              <a:t>master-slave architecture – One node can become a master by voting and help in coordinating of a part of the system but this does not mean the node has supremacy over the other node which it is coordinating</a:t>
            </a:r>
          </a:p>
          <a:p>
            <a:pPr algn="just"/>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35</a:t>
            </a:fld>
            <a:endParaRPr lang="en-US"/>
          </a:p>
        </p:txBody>
      </p:sp>
    </p:spTree>
    <p:extLst>
      <p:ext uri="{BB962C8B-B14F-4D97-AF65-F5344CB8AC3E}">
        <p14:creationId xmlns:p14="http://schemas.microsoft.com/office/powerpoint/2010/main" val="301275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DECENTRALIZED SYSTEMS</a:t>
            </a:r>
          </a:p>
        </p:txBody>
      </p:sp>
      <p:sp>
        <p:nvSpPr>
          <p:cNvPr id="3" name="Content Placeholder 2"/>
          <p:cNvSpPr>
            <a:spLocks noGrp="1"/>
          </p:cNvSpPr>
          <p:nvPr>
            <p:ph idx="1"/>
          </p:nvPr>
        </p:nvSpPr>
        <p:spPr/>
        <p:txBody>
          <a:bodyPr>
            <a:normAutofit/>
          </a:bodyPr>
          <a:lstStyle/>
          <a:p>
            <a:pPr algn="just" fontAlgn="base"/>
            <a:r>
              <a:rPr lang="en-US" sz="2000" b="1" dirty="0"/>
              <a:t>Limitations of Decentralized System –</a:t>
            </a:r>
            <a:endParaRPr lang="en-US" sz="2000" dirty="0"/>
          </a:p>
          <a:p>
            <a:pPr algn="just" fontAlgn="base"/>
            <a:r>
              <a:rPr lang="en-US" sz="2000" dirty="0"/>
              <a:t>May lead to problem of coordination at the enterprise level – When every node is owner of its own behavior, its difficult to achieve collective tasks</a:t>
            </a:r>
          </a:p>
          <a:p>
            <a:pPr algn="just" fontAlgn="base"/>
            <a:r>
              <a:rPr lang="en-US" sz="2000" dirty="0"/>
              <a:t>Not suitable for small systems – Not beneficial to build and operate small decentralized systems because of low cost/benefit ratio</a:t>
            </a:r>
          </a:p>
          <a:p>
            <a:pPr algn="just" fontAlgn="base"/>
            <a:r>
              <a:rPr lang="en-US" sz="2000" dirty="0"/>
              <a:t>No way to regulate a node on the system – no superior node overseeing the behavior of subordinate nodes</a:t>
            </a:r>
          </a:p>
          <a:p>
            <a:pPr algn="just"/>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36</a:t>
            </a:fld>
            <a:endParaRPr lang="en-US"/>
          </a:p>
        </p:txBody>
      </p:sp>
    </p:spTree>
    <p:extLst>
      <p:ext uri="{BB962C8B-B14F-4D97-AF65-F5344CB8AC3E}">
        <p14:creationId xmlns:p14="http://schemas.microsoft.com/office/powerpoint/2010/main" val="967886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DECENTRALIZED SYSTEMS</a:t>
            </a:r>
          </a:p>
        </p:txBody>
      </p:sp>
      <p:sp>
        <p:nvSpPr>
          <p:cNvPr id="3" name="Content Placeholder 2"/>
          <p:cNvSpPr>
            <a:spLocks noGrp="1"/>
          </p:cNvSpPr>
          <p:nvPr>
            <p:ph idx="1"/>
          </p:nvPr>
        </p:nvSpPr>
        <p:spPr/>
        <p:txBody>
          <a:bodyPr>
            <a:normAutofit/>
          </a:bodyPr>
          <a:lstStyle/>
          <a:p>
            <a:pPr algn="just" fontAlgn="base"/>
            <a:r>
              <a:rPr lang="en-US" sz="2000" b="1" dirty="0"/>
              <a:t>Advantages of Decentralized System –</a:t>
            </a:r>
            <a:endParaRPr lang="en-US" sz="2000" dirty="0"/>
          </a:p>
          <a:p>
            <a:pPr algn="just" fontAlgn="base"/>
            <a:r>
              <a:rPr lang="en-US" sz="2000" dirty="0"/>
              <a:t>Minimal problem of performance bottlenecks occurring – The entire load gets balanced on all the nodes; leading to minimal to no bottleneck situations</a:t>
            </a:r>
          </a:p>
          <a:p>
            <a:pPr algn="just" fontAlgn="base"/>
            <a:r>
              <a:rPr lang="en-US" sz="2000" dirty="0"/>
              <a:t>High availability – Some nodes(computers, mobiles, servers) are always available/online for work, leading to high availability</a:t>
            </a:r>
          </a:p>
          <a:p>
            <a:pPr algn="just" fontAlgn="base"/>
            <a:r>
              <a:rPr lang="en-US" sz="2000" dirty="0"/>
              <a:t>More autonomy and control over resources – As each node controls its own behavior, it has better autonomy leading to more control over resources</a:t>
            </a:r>
          </a:p>
          <a:p>
            <a:pPr algn="just"/>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37</a:t>
            </a:fld>
            <a:endParaRPr lang="en-US"/>
          </a:p>
        </p:txBody>
      </p:sp>
    </p:spTree>
    <p:extLst>
      <p:ext uri="{BB962C8B-B14F-4D97-AF65-F5344CB8AC3E}">
        <p14:creationId xmlns:p14="http://schemas.microsoft.com/office/powerpoint/2010/main" val="2347553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DECENTRALIZED SYSTEMS</a:t>
            </a:r>
          </a:p>
        </p:txBody>
      </p:sp>
      <p:sp>
        <p:nvSpPr>
          <p:cNvPr id="3" name="Content Placeholder 2"/>
          <p:cNvSpPr>
            <a:spLocks noGrp="1"/>
          </p:cNvSpPr>
          <p:nvPr>
            <p:ph idx="1"/>
          </p:nvPr>
        </p:nvSpPr>
        <p:spPr/>
        <p:txBody>
          <a:bodyPr>
            <a:normAutofit/>
          </a:bodyPr>
          <a:lstStyle/>
          <a:p>
            <a:pPr algn="just" fontAlgn="base"/>
            <a:r>
              <a:rPr lang="en-US" sz="2000" b="1" dirty="0"/>
              <a:t>Disadvantages of Decentralized System –</a:t>
            </a:r>
            <a:endParaRPr lang="en-US" sz="2000" dirty="0"/>
          </a:p>
          <a:p>
            <a:pPr algn="just" fontAlgn="base"/>
            <a:r>
              <a:rPr lang="en-US" sz="2000" dirty="0"/>
              <a:t>Difficult to achieve global big tasks – No chain of command to command others to perform certain tasks</a:t>
            </a:r>
          </a:p>
          <a:p>
            <a:pPr algn="just" fontAlgn="base"/>
            <a:r>
              <a:rPr lang="en-US" sz="2000" dirty="0"/>
              <a:t>No regulatory oversight</a:t>
            </a:r>
          </a:p>
          <a:p>
            <a:pPr algn="just" fontAlgn="base"/>
            <a:r>
              <a:rPr lang="en-US" sz="2000" dirty="0"/>
              <a:t>Difficult to know which node failed – Each node must be pinged for availability checking and partitioning of work has to be done to actually find out which node failed by checking the expected output with what the node generated</a:t>
            </a:r>
          </a:p>
          <a:p>
            <a:pPr algn="just" fontAlgn="base"/>
            <a:r>
              <a:rPr lang="en-US" sz="2000" dirty="0"/>
              <a:t>Difficult to know which node responded – When a request is served by a </a:t>
            </a:r>
            <a:r>
              <a:rPr lang="en-US" sz="2000" dirty="0" err="1"/>
              <a:t>decentralised</a:t>
            </a:r>
            <a:r>
              <a:rPr lang="en-US" sz="2000" dirty="0"/>
              <a:t> system, the request is actually served by one of the nodes in the system but it is actually difficult to find out which node indeed served the request.</a:t>
            </a:r>
          </a:p>
          <a:p>
            <a:pPr algn="just"/>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38</a:t>
            </a:fld>
            <a:endParaRPr lang="en-US"/>
          </a:p>
        </p:txBody>
      </p:sp>
    </p:spTree>
    <p:extLst>
      <p:ext uri="{BB962C8B-B14F-4D97-AF65-F5344CB8AC3E}">
        <p14:creationId xmlns:p14="http://schemas.microsoft.com/office/powerpoint/2010/main" val="232286973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DECENTRALIZED SYSTEMS</a:t>
            </a:r>
          </a:p>
        </p:txBody>
      </p:sp>
      <p:sp>
        <p:nvSpPr>
          <p:cNvPr id="3" name="Content Placeholder 2"/>
          <p:cNvSpPr>
            <a:spLocks noGrp="1"/>
          </p:cNvSpPr>
          <p:nvPr>
            <p:ph idx="1"/>
          </p:nvPr>
        </p:nvSpPr>
        <p:spPr/>
        <p:txBody>
          <a:bodyPr>
            <a:normAutofit/>
          </a:bodyPr>
          <a:lstStyle/>
          <a:p>
            <a:pPr algn="just" fontAlgn="base"/>
            <a:r>
              <a:rPr lang="en-US" sz="2000" b="1" dirty="0"/>
              <a:t>Applications of Decentralized System </a:t>
            </a:r>
            <a:endParaRPr lang="en-US" sz="2000" dirty="0"/>
          </a:p>
          <a:p>
            <a:pPr algn="just" fontAlgn="base"/>
            <a:r>
              <a:rPr lang="en-US" sz="2000" dirty="0"/>
              <a:t>Private networks – peer nodes joined with each other to make a private network.</a:t>
            </a:r>
          </a:p>
          <a:p>
            <a:pPr algn="just" fontAlgn="base"/>
            <a:r>
              <a:rPr lang="en-US" sz="2000" dirty="0"/>
              <a:t>Cryptocurrency – Nodes joined to become a part of a system in which digital currency is exchanged without any trace and location of who sent what to whom. </a:t>
            </a:r>
            <a:endParaRPr lang="en-US" sz="2000" dirty="0" smtClean="0"/>
          </a:p>
          <a:p>
            <a:pPr lvl="1" algn="just" fontAlgn="base"/>
            <a:r>
              <a:rPr lang="en-US" sz="1800" dirty="0" smtClean="0"/>
              <a:t>However</a:t>
            </a:r>
            <a:r>
              <a:rPr lang="en-US" sz="1800" dirty="0"/>
              <a:t>, in bitcoin we can see the public address and amount of bitcoin transferred, but those public addresses are mutable and hence difficult to trace.</a:t>
            </a:r>
          </a:p>
          <a:p>
            <a:pPr algn="just"/>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39</a:t>
            </a:fld>
            <a:endParaRPr lang="en-US"/>
          </a:p>
        </p:txBody>
      </p:sp>
    </p:spTree>
    <p:extLst>
      <p:ext uri="{BB962C8B-B14F-4D97-AF65-F5344CB8AC3E}">
        <p14:creationId xmlns:p14="http://schemas.microsoft.com/office/powerpoint/2010/main" val="1544106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System - Example</a:t>
            </a:r>
            <a:endParaRPr lang="en-US" dirty="0"/>
          </a:p>
        </p:txBody>
      </p:sp>
      <p:sp>
        <p:nvSpPr>
          <p:cNvPr id="3" name="Content Placeholder 2"/>
          <p:cNvSpPr>
            <a:spLocks noGrp="1"/>
          </p:cNvSpPr>
          <p:nvPr>
            <p:ph idx="1"/>
          </p:nvPr>
        </p:nvSpPr>
        <p:spPr/>
        <p:txBody>
          <a:bodyPr/>
          <a:lstStyle/>
          <a:p>
            <a:r>
              <a:rPr lang="en-US" dirty="0"/>
              <a:t>Aspects and Layers of a Payment System</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75955566"/>
              </p:ext>
            </p:extLst>
          </p:nvPr>
        </p:nvGraphicFramePr>
        <p:xfrm>
          <a:off x="1549400" y="2256366"/>
          <a:ext cx="8127999" cy="4028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sz="1800" b="1" i="0" u="none" strike="noStrike" kern="1200" baseline="0" dirty="0" smtClean="0">
                          <a:solidFill>
                            <a:schemeClr val="lt1"/>
                          </a:solidFill>
                          <a:latin typeface="+mn-lt"/>
                          <a:ea typeface="+mn-ea"/>
                          <a:cs typeface="+mn-cs"/>
                        </a:rPr>
                        <a:t>Layer</a:t>
                      </a:r>
                      <a:endParaRPr lang="en-US" dirty="0"/>
                    </a:p>
                  </a:txBody>
                  <a:tcPr/>
                </a:tc>
                <a:tc>
                  <a:txBody>
                    <a:bodyPr/>
                    <a:lstStyle/>
                    <a:p>
                      <a:r>
                        <a:rPr lang="en-US" sz="1800" b="1" i="0" u="none" strike="noStrike" kern="1200" baseline="0" dirty="0" smtClean="0">
                          <a:solidFill>
                            <a:schemeClr val="lt1"/>
                          </a:solidFill>
                          <a:latin typeface="+mn-lt"/>
                          <a:ea typeface="+mn-ea"/>
                          <a:cs typeface="+mn-cs"/>
                        </a:rPr>
                        <a:t>Functional Aspects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lt1"/>
                          </a:solidFill>
                          <a:latin typeface="+mn-lt"/>
                          <a:ea typeface="+mn-ea"/>
                          <a:cs typeface="+mn-cs"/>
                        </a:rPr>
                        <a:t>Nonfunctional Aspects</a:t>
                      </a:r>
                      <a:endParaRPr lang="en-US" dirty="0" smtClean="0"/>
                    </a:p>
                  </a:txBody>
                  <a:tcPr/>
                </a:tc>
                <a:extLst>
                  <a:ext uri="{0D108BD9-81ED-4DB2-BD59-A6C34878D82A}">
                    <a16:rowId xmlns:a16="http://schemas.microsoft.com/office/drawing/2014/main" val="10000"/>
                  </a:ext>
                </a:extLst>
              </a:tr>
              <a:tr h="370840">
                <a:tc>
                  <a:txBody>
                    <a:bodyPr/>
                    <a:lstStyle/>
                    <a:p>
                      <a:r>
                        <a:rPr lang="en-US" dirty="0" smtClean="0"/>
                        <a:t>Application</a:t>
                      </a:r>
                      <a:endParaRPr lang="en-US" dirty="0"/>
                    </a:p>
                  </a:txBody>
                  <a:tcPr/>
                </a:tc>
                <a:tc>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Deposit money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Withdraw money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Transfer money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Monitor account balance</a:t>
                      </a:r>
                      <a:endParaRPr lang="en-US" dirty="0"/>
                    </a:p>
                  </a:txBody>
                  <a:tcPr/>
                </a:tc>
                <a:tc rowSpan="2">
                  <a:txBody>
                    <a:bodyPr/>
                    <a:lstStyle/>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The graphical user interface looks beautiful</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Easy to use</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Transfer of money is done fast</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System has many participants</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Available 24 hours a day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Fraud resistant</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Maintaining integrity</a:t>
                      </a:r>
                    </a:p>
                    <a:p>
                      <a:pPr marL="285750" indent="-285750">
                        <a:buFont typeface="Arial" panose="020B0604020202020204" pitchFamily="34" charset="0"/>
                        <a:buChar char="•"/>
                      </a:pPr>
                      <a:r>
                        <a:rPr lang="en-US" sz="1800" b="0" i="0" u="none" strike="noStrike" kern="1200" baseline="0" dirty="0" smtClean="0">
                          <a:solidFill>
                            <a:schemeClr val="dk1"/>
                          </a:solidFill>
                          <a:latin typeface="+mn-lt"/>
                          <a:ea typeface="+mn-ea"/>
                          <a:cs typeface="+mn-cs"/>
                        </a:rPr>
                        <a:t>Ensure user privacy</a:t>
                      </a:r>
                      <a:endParaRPr lang="en-US" dirty="0"/>
                    </a:p>
                  </a:txBody>
                  <a:tcPr/>
                </a:tc>
                <a:extLst>
                  <a:ext uri="{0D108BD9-81ED-4DB2-BD59-A6C34878D82A}">
                    <a16:rowId xmlns:a16="http://schemas.microsoft.com/office/drawing/2014/main" val="10001"/>
                  </a:ext>
                </a:extLst>
              </a:tr>
              <a:tr h="370840">
                <a:tc>
                  <a:txBody>
                    <a:bodyPr/>
                    <a:lstStyle/>
                    <a:p>
                      <a:r>
                        <a:rPr lang="en-US" dirty="0" smtClean="0"/>
                        <a:t>Implementation</a:t>
                      </a:r>
                      <a:endParaRPr lang="en-US" dirty="0"/>
                    </a:p>
                  </a:txBody>
                  <a:tcPr/>
                </a:tc>
                <a:tc>
                  <a:txBody>
                    <a:bodyPr/>
                    <a:lstStyle/>
                    <a:p>
                      <a:r>
                        <a:rPr lang="en-US" dirty="0" smtClean="0"/>
                        <a:t>?</a:t>
                      </a:r>
                      <a:endParaRPr lang="en-US" dirty="0"/>
                    </a:p>
                  </a:txBody>
                  <a:tcPr/>
                </a:tc>
                <a:tc vMerge="1">
                  <a:txBody>
                    <a:bodyPr/>
                    <a:lstStyle/>
                    <a:p>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61915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DISTRIBUTED SYSTEMS</a:t>
            </a:r>
          </a:p>
        </p:txBody>
      </p:sp>
      <p:sp>
        <p:nvSpPr>
          <p:cNvPr id="3" name="Content Placeholder 2"/>
          <p:cNvSpPr>
            <a:spLocks noGrp="1"/>
          </p:cNvSpPr>
          <p:nvPr>
            <p:ph idx="1"/>
          </p:nvPr>
        </p:nvSpPr>
        <p:spPr/>
        <p:txBody>
          <a:bodyPr>
            <a:normAutofit/>
          </a:bodyPr>
          <a:lstStyle/>
          <a:p>
            <a:pPr algn="just"/>
            <a:r>
              <a:rPr lang="en-US" sz="2000" dirty="0"/>
              <a:t>In decentralized systems, every node makes its own decision. The final </a:t>
            </a:r>
            <a:r>
              <a:rPr lang="en-US" sz="2000" dirty="0" err="1"/>
              <a:t>behaviour</a:t>
            </a:r>
            <a:r>
              <a:rPr lang="en-US" sz="2000" dirty="0"/>
              <a:t> of the system is the aggregate of the decisions of the individual nodes. Note that there is no </a:t>
            </a:r>
            <a:r>
              <a:rPr lang="en-US" sz="2000" dirty="0" smtClean="0"/>
              <a:t>single </a:t>
            </a:r>
            <a:r>
              <a:rPr lang="en-US" sz="2000" dirty="0"/>
              <a:t>entity that receives and responds to the request</a:t>
            </a:r>
            <a:r>
              <a:rPr lang="en-US" sz="2000" dirty="0" smtClean="0"/>
              <a:t>.</a:t>
            </a:r>
          </a:p>
          <a:p>
            <a:pPr algn="just"/>
            <a:endParaRPr lang="en-US" sz="2000" dirty="0"/>
          </a:p>
          <a:p>
            <a:pPr algn="just"/>
            <a:r>
              <a:rPr lang="en-US" sz="2000" b="1" dirty="0"/>
              <a:t>Example </a:t>
            </a:r>
            <a:r>
              <a:rPr lang="en-US" sz="2000" b="1" dirty="0" smtClean="0"/>
              <a:t> </a:t>
            </a:r>
            <a:endParaRPr lang="en-US" sz="2000" dirty="0" smtClean="0"/>
          </a:p>
          <a:p>
            <a:pPr algn="just"/>
            <a:r>
              <a:rPr lang="en-US" sz="2000" dirty="0" smtClean="0"/>
              <a:t>Google </a:t>
            </a:r>
            <a:r>
              <a:rPr lang="en-US" sz="2000" dirty="0"/>
              <a:t>search system. Each request is worked upon by hundreds of computers which crawl the web and return the relevant results. To the user, the Google appears to be one system, but it actually is multiple computers working together to accomplish one single task (return the results to the search query).</a:t>
            </a:r>
            <a:endParaRPr lang="en-IN"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40</a:t>
            </a:fld>
            <a:endParaRPr lang="en-US"/>
          </a:p>
        </p:txBody>
      </p:sp>
      <p:pic>
        <p:nvPicPr>
          <p:cNvPr id="4100" name="Picture 4"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7020" y="149968"/>
            <a:ext cx="13335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8037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Blockchain</a:t>
            </a:r>
            <a:r>
              <a:rPr lang="en-US" dirty="0"/>
              <a:t>?</a:t>
            </a:r>
          </a:p>
        </p:txBody>
      </p:sp>
      <p:sp>
        <p:nvSpPr>
          <p:cNvPr id="3" name="Content Placeholder 2"/>
          <p:cNvSpPr>
            <a:spLocks noGrp="1"/>
          </p:cNvSpPr>
          <p:nvPr>
            <p:ph idx="1"/>
          </p:nvPr>
        </p:nvSpPr>
        <p:spPr/>
        <p:txBody>
          <a:bodyPr>
            <a:normAutofit/>
          </a:bodyPr>
          <a:lstStyle/>
          <a:p>
            <a:r>
              <a:rPr lang="en-US" sz="2000" dirty="0"/>
              <a:t>The excitement about the </a:t>
            </a:r>
            <a:r>
              <a:rPr lang="en-US" sz="2000" dirty="0" err="1"/>
              <a:t>blockchain</a:t>
            </a:r>
            <a:r>
              <a:rPr lang="en-US" sz="2000" dirty="0"/>
              <a:t> is based on its ability to serve as a tool for </a:t>
            </a:r>
            <a:r>
              <a:rPr lang="en-US" sz="2000" dirty="0" smtClean="0"/>
              <a:t>achieving and </a:t>
            </a:r>
            <a:r>
              <a:rPr lang="en-US" sz="2000" dirty="0"/>
              <a:t>maintaining integrity in purely distributed peer-to-peer systems that have the potential </a:t>
            </a:r>
            <a:r>
              <a:rPr lang="en-US" sz="2000" dirty="0" smtClean="0"/>
              <a:t>to change </a:t>
            </a:r>
            <a:r>
              <a:rPr lang="en-US" sz="2000" dirty="0"/>
              <a:t>whole industries due to disintermediation.</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41</a:t>
            </a:fld>
            <a:endParaRPr lang="en-US"/>
          </a:p>
        </p:txBody>
      </p:sp>
    </p:spTree>
    <p:extLst>
      <p:ext uri="{BB962C8B-B14F-4D97-AF65-F5344CB8AC3E}">
        <p14:creationId xmlns:p14="http://schemas.microsoft.com/office/powerpoint/2010/main" val="2734019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and Integrity in Peer-to-Peer Systems</a:t>
            </a:r>
          </a:p>
        </p:txBody>
      </p:sp>
      <p:sp>
        <p:nvSpPr>
          <p:cNvPr id="3" name="Content Placeholder 2"/>
          <p:cNvSpPr>
            <a:spLocks noGrp="1"/>
          </p:cNvSpPr>
          <p:nvPr>
            <p:ph idx="1"/>
          </p:nvPr>
        </p:nvSpPr>
        <p:spPr/>
        <p:txBody>
          <a:bodyPr>
            <a:normAutofit/>
          </a:bodyPr>
          <a:lstStyle/>
          <a:p>
            <a:pPr algn="just"/>
            <a:r>
              <a:rPr lang="en-US" sz="2000" dirty="0"/>
              <a:t>Trust and integrity are two sides of the same coin. </a:t>
            </a:r>
            <a:endParaRPr lang="en-US" sz="2000" dirty="0" smtClean="0"/>
          </a:p>
          <a:p>
            <a:pPr algn="just"/>
            <a:r>
              <a:rPr lang="en-US" sz="2000" dirty="0" smtClean="0"/>
              <a:t>In </a:t>
            </a:r>
            <a:r>
              <a:rPr lang="en-US" sz="2000" dirty="0"/>
              <a:t>the context of </a:t>
            </a:r>
            <a:r>
              <a:rPr lang="en-US" sz="2000" dirty="0" smtClean="0"/>
              <a:t>software systems</a:t>
            </a:r>
            <a:r>
              <a:rPr lang="en-US" sz="2000" dirty="0"/>
              <a:t>, </a:t>
            </a:r>
            <a:r>
              <a:rPr lang="en-US" sz="2000" i="1" dirty="0"/>
              <a:t>integrity </a:t>
            </a:r>
            <a:r>
              <a:rPr lang="en-US" sz="2000" dirty="0"/>
              <a:t>is a nonfunctional aspect of a system to be safe, </a:t>
            </a:r>
            <a:r>
              <a:rPr lang="en-US" sz="2000" dirty="0" smtClean="0"/>
              <a:t>complete, consistent</a:t>
            </a:r>
            <a:r>
              <a:rPr lang="en-US" sz="2000" dirty="0"/>
              <a:t>, correct, and free of corruption and errors. </a:t>
            </a:r>
            <a:endParaRPr lang="en-US" sz="2000" dirty="0" smtClean="0"/>
          </a:p>
          <a:p>
            <a:pPr algn="just"/>
            <a:r>
              <a:rPr lang="en-US" sz="2000" i="1" dirty="0" smtClean="0"/>
              <a:t>Trust </a:t>
            </a:r>
            <a:r>
              <a:rPr lang="en-US" sz="2000" dirty="0"/>
              <a:t>is also the </a:t>
            </a:r>
            <a:r>
              <a:rPr lang="en-US" sz="2000" dirty="0" smtClean="0"/>
              <a:t>firm belief </a:t>
            </a:r>
            <a:r>
              <a:rPr lang="en-US" sz="2000" dirty="0"/>
              <a:t>of humans in the reliability, truth, or ability of someone or </a:t>
            </a:r>
            <a:r>
              <a:rPr lang="en-US" sz="2000" dirty="0" smtClean="0"/>
              <a:t>something without </a:t>
            </a:r>
            <a:r>
              <a:rPr lang="en-US" sz="2000" dirty="0"/>
              <a:t>evidence, proof, or investigation. </a:t>
            </a:r>
            <a:endParaRPr lang="en-US" sz="2000" dirty="0" smtClean="0"/>
          </a:p>
          <a:p>
            <a:pPr algn="just"/>
            <a:r>
              <a:rPr lang="en-US" sz="2000" dirty="0" smtClean="0"/>
              <a:t>Trust </a:t>
            </a:r>
            <a:r>
              <a:rPr lang="en-US" sz="2000" dirty="0"/>
              <a:t>is given in advance and </a:t>
            </a:r>
            <a:r>
              <a:rPr lang="en-US" sz="2000" dirty="0" smtClean="0"/>
              <a:t>will increase </a:t>
            </a:r>
            <a:r>
              <a:rPr lang="en-US" sz="2000" dirty="0"/>
              <a:t>or decline based on the results of interactions on an ongoing basis.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42</a:t>
            </a:fld>
            <a:endParaRPr lang="en-US"/>
          </a:p>
        </p:txBody>
      </p:sp>
    </p:spTree>
    <p:extLst>
      <p:ext uri="{BB962C8B-B14F-4D97-AF65-F5344CB8AC3E}">
        <p14:creationId xmlns:p14="http://schemas.microsoft.com/office/powerpoint/2010/main" val="6160638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and Integrity in Peer-to-Peer Systems</a:t>
            </a:r>
          </a:p>
        </p:txBody>
      </p:sp>
      <p:sp>
        <p:nvSpPr>
          <p:cNvPr id="3" name="Content Placeholder 2"/>
          <p:cNvSpPr>
            <a:spLocks noGrp="1"/>
          </p:cNvSpPr>
          <p:nvPr>
            <p:ph idx="1"/>
          </p:nvPr>
        </p:nvSpPr>
        <p:spPr/>
        <p:txBody>
          <a:bodyPr>
            <a:normAutofit/>
          </a:bodyPr>
          <a:lstStyle/>
          <a:p>
            <a:pPr algn="just"/>
            <a:r>
              <a:rPr lang="en-US" sz="2000" dirty="0"/>
              <a:t>With respect to peer-to-peer systems, this means that people will join and </a:t>
            </a:r>
            <a:r>
              <a:rPr lang="en-US" sz="2000" dirty="0" smtClean="0"/>
              <a:t>continue to </a:t>
            </a:r>
            <a:r>
              <a:rPr lang="en-US" sz="2000" dirty="0"/>
              <a:t>contribute to a system if they trust it and if the results of </a:t>
            </a:r>
            <a:r>
              <a:rPr lang="en-US" sz="2000" dirty="0" smtClean="0"/>
              <a:t>interacting with </a:t>
            </a:r>
            <a:r>
              <a:rPr lang="en-US" sz="2000" dirty="0"/>
              <a:t>the system on an ongoing basis confirm and reinforce their trust. </a:t>
            </a:r>
            <a:endParaRPr lang="en-US" sz="2000" dirty="0" smtClean="0"/>
          </a:p>
          <a:p>
            <a:pPr algn="just"/>
            <a:r>
              <a:rPr lang="en-US" sz="2000" dirty="0" smtClean="0"/>
              <a:t>Integrity</a:t>
            </a:r>
            <a:r>
              <a:rPr lang="en-US" sz="2000" dirty="0"/>
              <a:t> </a:t>
            </a:r>
            <a:r>
              <a:rPr lang="en-US" sz="2000" dirty="0" smtClean="0"/>
              <a:t>of </a:t>
            </a:r>
            <a:r>
              <a:rPr lang="en-US" sz="2000" dirty="0"/>
              <a:t>the system is needed in order to fulfill the expectations of the users </a:t>
            </a:r>
            <a:r>
              <a:rPr lang="en-US" sz="2000" dirty="0" smtClean="0"/>
              <a:t>and reinforce </a:t>
            </a:r>
            <a:r>
              <a:rPr lang="en-US" sz="2000" dirty="0"/>
              <a:t>their trust in the system. </a:t>
            </a:r>
            <a:endParaRPr lang="en-US" sz="2000" dirty="0" smtClean="0"/>
          </a:p>
          <a:p>
            <a:pPr algn="just"/>
            <a:r>
              <a:rPr lang="en-US" sz="2000" dirty="0" smtClean="0"/>
              <a:t>If </a:t>
            </a:r>
            <a:r>
              <a:rPr lang="en-US" sz="2000" dirty="0"/>
              <a:t>the trust of the users is not reinforced </a:t>
            </a:r>
            <a:r>
              <a:rPr lang="en-US" sz="2000" dirty="0" smtClean="0"/>
              <a:t>by the </a:t>
            </a:r>
            <a:r>
              <a:rPr lang="en-US" sz="2000" dirty="0"/>
              <a:t>system due to a lack of integrity, the users will abandon the system, </a:t>
            </a:r>
            <a:r>
              <a:rPr lang="en-US" sz="2000" dirty="0" smtClean="0"/>
              <a:t>which, as </a:t>
            </a:r>
            <a:r>
              <a:rPr lang="en-US" sz="2000" dirty="0"/>
              <a:t>a result, will eventually cause it to terminate. </a:t>
            </a:r>
            <a:endParaRPr lang="en-US" sz="2000" dirty="0" smtClean="0"/>
          </a:p>
          <a:p>
            <a:pPr algn="just"/>
            <a:r>
              <a:rPr lang="en-US" sz="2000" dirty="0" smtClean="0"/>
              <a:t>Due </a:t>
            </a:r>
            <a:r>
              <a:rPr lang="en-US" sz="2000" dirty="0"/>
              <a:t>to the importance of </a:t>
            </a:r>
            <a:r>
              <a:rPr lang="en-US" sz="2000" dirty="0" smtClean="0"/>
              <a:t>trust for </a:t>
            </a:r>
            <a:r>
              <a:rPr lang="en-US" sz="2000" dirty="0"/>
              <a:t>the existence of peer-to-peer systems, the major question is: How do </a:t>
            </a:r>
            <a:r>
              <a:rPr lang="en-US" sz="2000" dirty="0" smtClean="0"/>
              <a:t>we achieve </a:t>
            </a:r>
            <a:r>
              <a:rPr lang="en-US" sz="2000" dirty="0"/>
              <a:t>and maintain integrity in a purely distributed peer-to-peer system?</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43</a:t>
            </a:fld>
            <a:endParaRPr lang="en-US"/>
          </a:p>
        </p:txBody>
      </p:sp>
    </p:spTree>
    <p:extLst>
      <p:ext uri="{BB962C8B-B14F-4D97-AF65-F5344CB8AC3E}">
        <p14:creationId xmlns:p14="http://schemas.microsoft.com/office/powerpoint/2010/main" val="26550937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and Integrity in Peer-to-Peer Systems</a:t>
            </a:r>
          </a:p>
        </p:txBody>
      </p:sp>
      <p:sp>
        <p:nvSpPr>
          <p:cNvPr id="3" name="Content Placeholder 2"/>
          <p:cNvSpPr>
            <a:spLocks noGrp="1"/>
          </p:cNvSpPr>
          <p:nvPr>
            <p:ph idx="1"/>
          </p:nvPr>
        </p:nvSpPr>
        <p:spPr/>
        <p:txBody>
          <a:bodyPr>
            <a:normAutofit/>
          </a:bodyPr>
          <a:lstStyle/>
          <a:p>
            <a:pPr algn="just"/>
            <a:r>
              <a:rPr lang="en-US" sz="2000" dirty="0"/>
              <a:t>Achieving and maintaining integrity in purely distributed systems depends </a:t>
            </a:r>
            <a:r>
              <a:rPr lang="en-US" sz="2000" dirty="0" smtClean="0"/>
              <a:t>on a </a:t>
            </a:r>
            <a:r>
              <a:rPr lang="en-US" sz="2000" dirty="0"/>
              <a:t>variety of factors, </a:t>
            </a:r>
            <a:endParaRPr lang="en-US" sz="2000" dirty="0" smtClean="0"/>
          </a:p>
          <a:p>
            <a:pPr algn="just"/>
            <a:r>
              <a:rPr lang="en-US" sz="2000" dirty="0" smtClean="0"/>
              <a:t>some </a:t>
            </a:r>
            <a:r>
              <a:rPr lang="en-US" sz="2000" dirty="0"/>
              <a:t>of the most important </a:t>
            </a:r>
            <a:r>
              <a:rPr lang="en-US" sz="2000" dirty="0" smtClean="0"/>
              <a:t>are:</a:t>
            </a:r>
          </a:p>
          <a:p>
            <a:pPr lvl="1" algn="just"/>
            <a:r>
              <a:rPr lang="en-US" sz="2000" dirty="0" smtClean="0"/>
              <a:t>Knowledge </a:t>
            </a:r>
            <a:r>
              <a:rPr lang="en-US" sz="2000" dirty="0"/>
              <a:t>about the number of nodes or </a:t>
            </a:r>
            <a:r>
              <a:rPr lang="en-US" sz="2000" dirty="0" smtClean="0"/>
              <a:t>peers</a:t>
            </a:r>
          </a:p>
          <a:p>
            <a:pPr lvl="1" algn="just"/>
            <a:r>
              <a:rPr lang="en-US" sz="2000" dirty="0" smtClean="0"/>
              <a:t>Knowledge </a:t>
            </a:r>
            <a:r>
              <a:rPr lang="en-US" sz="2000" dirty="0"/>
              <a:t>about the trustworthiness of the peers</a:t>
            </a:r>
          </a:p>
          <a:p>
            <a:pPr algn="just"/>
            <a:r>
              <a:rPr lang="en-US" sz="2000" dirty="0"/>
              <a:t>The chances of achieving integrity in a distributed peer-to-peer system </a:t>
            </a:r>
            <a:r>
              <a:rPr lang="en-US" sz="2000" dirty="0" smtClean="0"/>
              <a:t>are higher </a:t>
            </a:r>
            <a:r>
              <a:rPr lang="en-US" sz="2000" dirty="0"/>
              <a:t>if the number of nodes as well as their trustworthiness is known</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44</a:t>
            </a:fld>
            <a:endParaRPr lang="en-US"/>
          </a:p>
        </p:txBody>
      </p:sp>
    </p:spTree>
    <p:extLst>
      <p:ext uri="{BB962C8B-B14F-4D97-AF65-F5344CB8AC3E}">
        <p14:creationId xmlns:p14="http://schemas.microsoft.com/office/powerpoint/2010/main" val="2700178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Trust and Integrity in Peer-to-Peer Systems</a:t>
            </a:r>
          </a:p>
        </p:txBody>
      </p:sp>
      <p:sp>
        <p:nvSpPr>
          <p:cNvPr id="3" name="Content Placeholder 2"/>
          <p:cNvSpPr>
            <a:spLocks noGrp="1"/>
          </p:cNvSpPr>
          <p:nvPr>
            <p:ph idx="1"/>
          </p:nvPr>
        </p:nvSpPr>
        <p:spPr/>
        <p:txBody>
          <a:bodyPr>
            <a:normAutofit/>
          </a:bodyPr>
          <a:lstStyle/>
          <a:p>
            <a:r>
              <a:rPr lang="en-US" sz="2000" dirty="0"/>
              <a:t>Replacing the middleman is also called disintermediation. </a:t>
            </a:r>
            <a:endParaRPr lang="en-US" sz="2000" dirty="0" smtClean="0"/>
          </a:p>
          <a:p>
            <a:r>
              <a:rPr lang="en-US" sz="2000" dirty="0" smtClean="0"/>
              <a:t>It </a:t>
            </a:r>
            <a:r>
              <a:rPr lang="en-US" sz="2000" dirty="0"/>
              <a:t>is considered a </a:t>
            </a:r>
            <a:r>
              <a:rPr lang="en-US" sz="2000" dirty="0" smtClean="0"/>
              <a:t>serious threat </a:t>
            </a:r>
            <a:r>
              <a:rPr lang="en-US" sz="2000" dirty="0"/>
              <a:t>to many business and companies that mainly act as intermediaries between different </a:t>
            </a:r>
            <a:r>
              <a:rPr lang="en-US" sz="2000" dirty="0" smtClean="0"/>
              <a:t>groups of </a:t>
            </a:r>
            <a:r>
              <a:rPr lang="en-US" sz="2000" dirty="0"/>
              <a:t>people, such as buyers and seller, borrowers and lenders, or producers and consumers.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45</a:t>
            </a:fld>
            <a:endParaRPr lang="en-US"/>
          </a:p>
        </p:txBody>
      </p:sp>
    </p:spTree>
    <p:extLst>
      <p:ext uri="{BB962C8B-B14F-4D97-AF65-F5344CB8AC3E}">
        <p14:creationId xmlns:p14="http://schemas.microsoft.com/office/powerpoint/2010/main" val="19202912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 </a:t>
            </a:r>
            <a:r>
              <a:rPr lang="en-US" dirty="0"/>
              <a:t>in Peer-to-Peer Systems</a:t>
            </a:r>
          </a:p>
        </p:txBody>
      </p:sp>
      <p:sp>
        <p:nvSpPr>
          <p:cNvPr id="3" name="Content Placeholder 2"/>
          <p:cNvSpPr>
            <a:spLocks noGrp="1"/>
          </p:cNvSpPr>
          <p:nvPr>
            <p:ph idx="1"/>
          </p:nvPr>
        </p:nvSpPr>
        <p:spPr/>
        <p:txBody>
          <a:bodyPr/>
          <a:lstStyle/>
          <a:p>
            <a:r>
              <a:rPr lang="en-US" dirty="0"/>
              <a:t>Integrity Threats in Peer-to-Peer </a:t>
            </a:r>
            <a:r>
              <a:rPr lang="en-US" dirty="0" smtClean="0"/>
              <a:t>Systems</a:t>
            </a:r>
          </a:p>
          <a:p>
            <a:pPr lvl="1"/>
            <a:r>
              <a:rPr lang="en-US" dirty="0" smtClean="0"/>
              <a:t>Technical failures</a:t>
            </a:r>
          </a:p>
          <a:p>
            <a:pPr lvl="1"/>
            <a:r>
              <a:rPr lang="en-US" dirty="0" smtClean="0"/>
              <a:t>Malicious </a:t>
            </a:r>
            <a:r>
              <a:rPr lang="en-US" dirty="0"/>
              <a:t>peers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46</a:t>
            </a:fld>
            <a:endParaRPr lang="en-US"/>
          </a:p>
        </p:txBody>
      </p:sp>
    </p:spTree>
    <p:extLst>
      <p:ext uri="{BB962C8B-B14F-4D97-AF65-F5344CB8AC3E}">
        <p14:creationId xmlns:p14="http://schemas.microsoft.com/office/powerpoint/2010/main" val="33124805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in Peer-to-Peer Systems</a:t>
            </a:r>
          </a:p>
        </p:txBody>
      </p:sp>
      <p:sp>
        <p:nvSpPr>
          <p:cNvPr id="3" name="Content Placeholder 2"/>
          <p:cNvSpPr>
            <a:spLocks noGrp="1"/>
          </p:cNvSpPr>
          <p:nvPr>
            <p:ph idx="1"/>
          </p:nvPr>
        </p:nvSpPr>
        <p:spPr/>
        <p:txBody>
          <a:bodyPr>
            <a:normAutofit/>
          </a:bodyPr>
          <a:lstStyle/>
          <a:p>
            <a:pPr algn="just"/>
            <a:r>
              <a:rPr lang="en-US" sz="2000" dirty="0"/>
              <a:t>Technical Failures</a:t>
            </a:r>
          </a:p>
          <a:p>
            <a:pPr algn="just"/>
            <a:r>
              <a:rPr lang="en-US" sz="2000" dirty="0"/>
              <a:t>Peer-to-peer systems are comprised of the individual computers of its </a:t>
            </a:r>
            <a:r>
              <a:rPr lang="en-US" sz="2000" dirty="0" smtClean="0"/>
              <a:t>users who </a:t>
            </a:r>
            <a:r>
              <a:rPr lang="en-US" sz="2000" dirty="0"/>
              <a:t>communicate via a network. </a:t>
            </a:r>
            <a:endParaRPr lang="en-US" sz="2000" dirty="0" smtClean="0"/>
          </a:p>
          <a:p>
            <a:pPr algn="just"/>
            <a:r>
              <a:rPr lang="en-US" sz="2000" dirty="0" smtClean="0"/>
              <a:t>All </a:t>
            </a:r>
            <a:r>
              <a:rPr lang="en-US" sz="2000" dirty="0"/>
              <a:t>hardware and software components of </a:t>
            </a:r>
            <a:r>
              <a:rPr lang="en-US" sz="2000" dirty="0" smtClean="0"/>
              <a:t>a computer </a:t>
            </a:r>
            <a:r>
              <a:rPr lang="en-US" sz="2000" dirty="0"/>
              <a:t>system as well as any component of a computer network have </a:t>
            </a:r>
            <a:r>
              <a:rPr lang="en-US" sz="2000" dirty="0" smtClean="0"/>
              <a:t>the immanent </a:t>
            </a:r>
            <a:r>
              <a:rPr lang="en-US" sz="2000" dirty="0"/>
              <a:t>risk of failing or creating errors. </a:t>
            </a:r>
            <a:endParaRPr lang="en-US" sz="2000" dirty="0" smtClean="0"/>
          </a:p>
          <a:p>
            <a:pPr algn="just"/>
            <a:r>
              <a:rPr lang="en-US" sz="2000" dirty="0" smtClean="0"/>
              <a:t>Hence</a:t>
            </a:r>
            <a:r>
              <a:rPr lang="en-US" sz="2000" dirty="0"/>
              <a:t>, any distributed system has </a:t>
            </a:r>
            <a:r>
              <a:rPr lang="en-US" sz="2000" dirty="0" smtClean="0"/>
              <a:t>to face </a:t>
            </a:r>
            <a:r>
              <a:rPr lang="en-US" sz="2000" dirty="0"/>
              <a:t>the problem that its components may fail or may produce wrong results </a:t>
            </a:r>
            <a:r>
              <a:rPr lang="en-US" sz="2000" dirty="0" smtClean="0"/>
              <a:t>by chance</a:t>
            </a:r>
            <a:r>
              <a:rPr lang="en-US" sz="2000" dirty="0"/>
              <a: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47</a:t>
            </a:fld>
            <a:endParaRPr lang="en-US"/>
          </a:p>
        </p:txBody>
      </p:sp>
    </p:spTree>
    <p:extLst>
      <p:ext uri="{BB962C8B-B14F-4D97-AF65-F5344CB8AC3E}">
        <p14:creationId xmlns:p14="http://schemas.microsoft.com/office/powerpoint/2010/main" val="411710266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Integrity in Peer-to-Peer Systems</a:t>
            </a:r>
          </a:p>
        </p:txBody>
      </p:sp>
      <p:sp>
        <p:nvSpPr>
          <p:cNvPr id="3" name="Content Placeholder 2"/>
          <p:cNvSpPr>
            <a:spLocks noGrp="1"/>
          </p:cNvSpPr>
          <p:nvPr>
            <p:ph idx="1"/>
          </p:nvPr>
        </p:nvSpPr>
        <p:spPr/>
        <p:txBody>
          <a:bodyPr>
            <a:normAutofit/>
          </a:bodyPr>
          <a:lstStyle/>
          <a:p>
            <a:pPr algn="just"/>
            <a:r>
              <a:rPr lang="en-US" sz="2000" dirty="0"/>
              <a:t>Malicious Peers</a:t>
            </a:r>
          </a:p>
          <a:p>
            <a:pPr algn="just"/>
            <a:r>
              <a:rPr lang="en-US" sz="2000" dirty="0"/>
              <a:t>Malicious members are the second integrity threat in peer-to-peer systems.</a:t>
            </a:r>
          </a:p>
          <a:p>
            <a:pPr algn="just"/>
            <a:r>
              <a:rPr lang="en-US" sz="2000" dirty="0"/>
              <a:t>This source of untrustworthiness is not a technical problem, but rather </a:t>
            </a:r>
            <a:r>
              <a:rPr lang="en-US" sz="2000" dirty="0" smtClean="0"/>
              <a:t>a problem </a:t>
            </a:r>
            <a:r>
              <a:rPr lang="en-US" sz="2000" dirty="0"/>
              <a:t>caused by the goals of the individuals who decide to exploit </a:t>
            </a:r>
            <a:r>
              <a:rPr lang="en-US" sz="2000" dirty="0" smtClean="0"/>
              <a:t>the system </a:t>
            </a:r>
            <a:r>
              <a:rPr lang="en-US" sz="2000" dirty="0"/>
              <a:t>for their own purposes. </a:t>
            </a:r>
            <a:endParaRPr lang="en-US" sz="2000" dirty="0" smtClean="0"/>
          </a:p>
          <a:p>
            <a:pPr algn="just"/>
            <a:r>
              <a:rPr lang="en-US" sz="2000" dirty="0" smtClean="0"/>
              <a:t>Dishonest </a:t>
            </a:r>
            <a:r>
              <a:rPr lang="en-US" sz="2000" dirty="0"/>
              <a:t>and </a:t>
            </a:r>
            <a:r>
              <a:rPr lang="en-US" sz="2000" dirty="0" smtClean="0"/>
              <a:t>malicious peers </a:t>
            </a:r>
            <a:r>
              <a:rPr lang="en-US" sz="2000" dirty="0"/>
              <a:t>comprise the most severe threat to the peer-to-peer system, </a:t>
            </a:r>
            <a:endParaRPr lang="en-US" sz="2000" dirty="0" smtClean="0"/>
          </a:p>
          <a:p>
            <a:pPr lvl="1" algn="just"/>
            <a:r>
              <a:rPr lang="en-US" sz="2000" dirty="0" smtClean="0"/>
              <a:t>Because they </a:t>
            </a:r>
            <a:r>
              <a:rPr lang="en-US" sz="2000" dirty="0"/>
              <a:t>attack the foundation on which any peer-to-peer system is built: trust.</a:t>
            </a:r>
          </a:p>
          <a:p>
            <a:pPr algn="just"/>
            <a:r>
              <a:rPr lang="en-US" sz="2000" dirty="0"/>
              <a:t>As soon as users can no longer trust their peers, they will turn away and </a:t>
            </a:r>
            <a:r>
              <a:rPr lang="en-US" sz="2000" dirty="0" smtClean="0"/>
              <a:t>stop contributing </a:t>
            </a:r>
            <a:r>
              <a:rPr lang="en-US" sz="2000" dirty="0"/>
              <a:t>computational resources to the system. </a:t>
            </a:r>
            <a:endParaRPr lang="en-US" sz="2000" dirty="0" smtClean="0"/>
          </a:p>
          <a:p>
            <a:pPr algn="just"/>
            <a:r>
              <a:rPr lang="en-US" sz="2000" dirty="0" smtClean="0"/>
              <a:t>Hence</a:t>
            </a:r>
            <a:r>
              <a:rPr lang="en-US" sz="2000" dirty="0"/>
              <a:t>, the number </a:t>
            </a:r>
            <a:r>
              <a:rPr lang="en-US" sz="2000" dirty="0" smtClean="0"/>
              <a:t>of members </a:t>
            </a:r>
            <a:r>
              <a:rPr lang="en-US" sz="2000" dirty="0"/>
              <a:t>will decline and the whole system will become less attractive to </a:t>
            </a:r>
            <a:r>
              <a:rPr lang="en-US" sz="2000" dirty="0" smtClean="0"/>
              <a:t>the remaining </a:t>
            </a:r>
            <a:r>
              <a:rPr lang="en-US" sz="2000" dirty="0"/>
              <a:t>members, </a:t>
            </a:r>
            <a:endParaRPr lang="en-US" sz="2000" dirty="0" smtClean="0"/>
          </a:p>
          <a:p>
            <a:pPr lvl="1" algn="just"/>
            <a:r>
              <a:rPr lang="en-US" sz="1800" dirty="0" smtClean="0"/>
              <a:t>which </a:t>
            </a:r>
            <a:r>
              <a:rPr lang="en-US" sz="1800" dirty="0"/>
              <a:t>in turn will accelerate the decline of the </a:t>
            </a:r>
            <a:r>
              <a:rPr lang="en-US" sz="1800" dirty="0" smtClean="0"/>
              <a:t>system that </a:t>
            </a:r>
            <a:r>
              <a:rPr lang="en-US" sz="1800" dirty="0"/>
              <a:t>eventually will be abandoned completely.</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48</a:t>
            </a:fld>
            <a:endParaRPr lang="en-US"/>
          </a:p>
        </p:txBody>
      </p:sp>
    </p:spTree>
    <p:extLst>
      <p:ext uri="{BB962C8B-B14F-4D97-AF65-F5344CB8AC3E}">
        <p14:creationId xmlns:p14="http://schemas.microsoft.com/office/powerpoint/2010/main" val="37187546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Core Problem to Be Solved by </a:t>
            </a:r>
            <a:r>
              <a:rPr lang="en-US" dirty="0" smtClean="0"/>
              <a:t>the </a:t>
            </a:r>
            <a:r>
              <a:rPr lang="en-US" dirty="0" err="1" smtClean="0"/>
              <a:t>Blockchain</a:t>
            </a:r>
            <a:endParaRPr lang="en-US" dirty="0"/>
          </a:p>
        </p:txBody>
      </p:sp>
      <p:sp>
        <p:nvSpPr>
          <p:cNvPr id="3" name="Content Placeholder 2"/>
          <p:cNvSpPr>
            <a:spLocks noGrp="1"/>
          </p:cNvSpPr>
          <p:nvPr>
            <p:ph idx="1"/>
          </p:nvPr>
        </p:nvSpPr>
        <p:spPr/>
        <p:txBody>
          <a:bodyPr>
            <a:normAutofit/>
          </a:bodyPr>
          <a:lstStyle/>
          <a:p>
            <a:pPr algn="just"/>
            <a:r>
              <a:rPr lang="en-US" sz="2000" dirty="0"/>
              <a:t>The problem to be solved by the </a:t>
            </a:r>
            <a:r>
              <a:rPr lang="en-US" sz="2000" dirty="0" err="1"/>
              <a:t>blockchain</a:t>
            </a:r>
            <a:r>
              <a:rPr lang="en-US" sz="2000" dirty="0"/>
              <a:t> is achieving and maintaining integrity in </a:t>
            </a:r>
            <a:r>
              <a:rPr lang="en-US" sz="2000" dirty="0" smtClean="0"/>
              <a:t>a purely </a:t>
            </a:r>
            <a:r>
              <a:rPr lang="en-US" sz="2000" dirty="0"/>
              <a:t>distributed peer-to-peer system that consists of an unknown number of peers with </a:t>
            </a:r>
            <a:r>
              <a:rPr lang="en-US" sz="2000" dirty="0" smtClean="0"/>
              <a:t>unknown reliability and trustworthiness.</a:t>
            </a:r>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49</a:t>
            </a:fld>
            <a:endParaRPr lang="en-US"/>
          </a:p>
        </p:txBody>
      </p:sp>
    </p:spTree>
    <p:extLst>
      <p:ext uri="{BB962C8B-B14F-4D97-AF65-F5344CB8AC3E}">
        <p14:creationId xmlns:p14="http://schemas.microsoft.com/office/powerpoint/2010/main" val="14024612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normAutofit/>
          </a:bodyPr>
          <a:lstStyle/>
          <a:p>
            <a:r>
              <a:rPr lang="en-US" sz="2000" dirty="0"/>
              <a:t>There are many ways to implement software systems. </a:t>
            </a:r>
            <a:endParaRPr lang="en-US" sz="2000" dirty="0" smtClean="0"/>
          </a:p>
          <a:p>
            <a:r>
              <a:rPr lang="en-US" sz="2000" dirty="0" smtClean="0"/>
              <a:t>However</a:t>
            </a:r>
            <a:r>
              <a:rPr lang="en-US" sz="2000" dirty="0"/>
              <a:t>, one of </a:t>
            </a:r>
            <a:r>
              <a:rPr lang="en-US" sz="2000" dirty="0" smtClean="0"/>
              <a:t>the fundamental </a:t>
            </a:r>
            <a:r>
              <a:rPr lang="en-US" sz="2000" dirty="0"/>
              <a:t>decisions when implementing a system concerns its </a:t>
            </a:r>
            <a:r>
              <a:rPr lang="en-US" sz="2000" dirty="0" smtClean="0"/>
              <a:t>architecture,</a:t>
            </a:r>
          </a:p>
          <a:p>
            <a:pPr lvl="1"/>
            <a:r>
              <a:rPr lang="en-US" sz="2000" dirty="0" smtClean="0"/>
              <a:t>the </a:t>
            </a:r>
            <a:r>
              <a:rPr lang="en-US" sz="2000" dirty="0"/>
              <a:t>way in which its components are organized and related to one </a:t>
            </a:r>
            <a:r>
              <a:rPr lang="en-US" sz="2000" dirty="0" smtClean="0"/>
              <a:t>another.</a:t>
            </a:r>
          </a:p>
          <a:p>
            <a:r>
              <a:rPr lang="en-US" sz="2000" dirty="0"/>
              <a:t>The two major architectural approaches for software systems are </a:t>
            </a:r>
            <a:r>
              <a:rPr lang="en-US" sz="2000" dirty="0" smtClean="0"/>
              <a:t>centralized and </a:t>
            </a:r>
            <a:r>
              <a:rPr lang="en-US" sz="2000" dirty="0"/>
              <a:t>distributed</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a:t>
            </a:fld>
            <a:endParaRPr lang="en-US"/>
          </a:p>
        </p:txBody>
      </p:sp>
    </p:spTree>
    <p:extLst>
      <p:ext uri="{BB962C8B-B14F-4D97-AF65-F5344CB8AC3E}">
        <p14:creationId xmlns:p14="http://schemas.microsoft.com/office/powerpoint/2010/main" val="3129409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DLT vs. </a:t>
            </a:r>
            <a:r>
              <a:rPr lang="en-US" dirty="0" err="1"/>
              <a:t>Blockchains</a:t>
            </a:r>
            <a:endParaRPr lang="en-US" dirty="0"/>
          </a:p>
        </p:txBody>
      </p:sp>
      <p:sp>
        <p:nvSpPr>
          <p:cNvPr id="3" name="Content Placeholder 2"/>
          <p:cNvSpPr>
            <a:spLocks noGrp="1"/>
          </p:cNvSpPr>
          <p:nvPr>
            <p:ph idx="1"/>
          </p:nvPr>
        </p:nvSpPr>
        <p:spPr/>
        <p:txBody>
          <a:bodyPr>
            <a:normAutofit/>
          </a:bodyPr>
          <a:lstStyle/>
          <a:p>
            <a:pPr algn="just"/>
            <a:r>
              <a:rPr lang="en-US" sz="2000" dirty="0"/>
              <a:t>The </a:t>
            </a:r>
            <a:r>
              <a:rPr lang="en-US" sz="2000" dirty="0" err="1"/>
              <a:t>blockchain</a:t>
            </a:r>
            <a:r>
              <a:rPr lang="en-US" sz="2000" dirty="0"/>
              <a:t> is a special use case of distributed ledger technology. </a:t>
            </a:r>
            <a:r>
              <a:rPr lang="en-US" sz="2000" dirty="0" smtClean="0"/>
              <a:t>This is </a:t>
            </a:r>
            <a:r>
              <a:rPr lang="en-US" sz="2000" dirty="0"/>
              <a:t>how they are the </a:t>
            </a:r>
            <a:r>
              <a:rPr lang="en-US" sz="2000" dirty="0" smtClean="0"/>
              <a:t>same:</a:t>
            </a:r>
          </a:p>
          <a:p>
            <a:pPr lvl="1" algn="just"/>
            <a:r>
              <a:rPr lang="en-US" sz="2000" dirty="0" smtClean="0"/>
              <a:t>Both </a:t>
            </a:r>
            <a:r>
              <a:rPr lang="en-US" sz="2000" dirty="0"/>
              <a:t>use public/private key </a:t>
            </a:r>
            <a:r>
              <a:rPr lang="en-US" sz="2000" dirty="0" smtClean="0"/>
              <a:t>cryptography.</a:t>
            </a:r>
          </a:p>
          <a:p>
            <a:pPr lvl="1" algn="just"/>
            <a:r>
              <a:rPr lang="en-US" sz="2000" dirty="0" smtClean="0"/>
              <a:t>Both </a:t>
            </a:r>
            <a:r>
              <a:rPr lang="en-US" sz="2000" dirty="0"/>
              <a:t>use </a:t>
            </a:r>
            <a:r>
              <a:rPr lang="en-US" sz="2000" dirty="0" smtClean="0"/>
              <a:t>hashing.</a:t>
            </a:r>
          </a:p>
          <a:p>
            <a:pPr lvl="1" algn="just"/>
            <a:r>
              <a:rPr lang="en-US" sz="2000" dirty="0" smtClean="0"/>
              <a:t>Both </a:t>
            </a:r>
            <a:r>
              <a:rPr lang="en-US" sz="2000" dirty="0"/>
              <a:t>use a peer-to-peer model for communication</a:t>
            </a:r>
            <a:r>
              <a:rPr lang="en-US" sz="2000" dirty="0" smtClean="0"/>
              <a:t>.</a:t>
            </a:r>
          </a:p>
          <a:p>
            <a:pPr algn="just"/>
            <a:r>
              <a:rPr lang="en-US" sz="2000" dirty="0"/>
              <a:t>This is how they are </a:t>
            </a:r>
            <a:r>
              <a:rPr lang="en-US" sz="2000" dirty="0" smtClean="0"/>
              <a:t>different:</a:t>
            </a:r>
          </a:p>
          <a:p>
            <a:pPr lvl="1" algn="just"/>
            <a:r>
              <a:rPr lang="en-US" sz="2000" dirty="0" smtClean="0"/>
              <a:t>The </a:t>
            </a:r>
            <a:r>
              <a:rPr lang="en-US" sz="2000" dirty="0" err="1"/>
              <a:t>blockchain</a:t>
            </a:r>
            <a:r>
              <a:rPr lang="en-US" sz="2000" dirty="0"/>
              <a:t> uses native </a:t>
            </a:r>
            <a:r>
              <a:rPr lang="en-US" sz="2000" dirty="0" smtClean="0"/>
              <a:t>currency. </a:t>
            </a:r>
            <a:r>
              <a:rPr lang="en-US" sz="2000" dirty="0"/>
              <a:t>DLT does </a:t>
            </a:r>
            <a:r>
              <a:rPr lang="en-US" sz="2000" dirty="0" smtClean="0"/>
              <a:t>not.</a:t>
            </a:r>
          </a:p>
          <a:p>
            <a:pPr lvl="1" algn="just"/>
            <a:r>
              <a:rPr lang="en-US" sz="2000" dirty="0" smtClean="0"/>
              <a:t>The </a:t>
            </a:r>
            <a:r>
              <a:rPr lang="en-US" sz="2000" dirty="0" err="1"/>
              <a:t>blockchain</a:t>
            </a:r>
            <a:r>
              <a:rPr lang="en-US" sz="2000" dirty="0"/>
              <a:t> is distributed; in other words, all </a:t>
            </a:r>
            <a:r>
              <a:rPr lang="en-US" sz="2000" dirty="0" smtClean="0"/>
              <a:t>data can </a:t>
            </a:r>
            <a:r>
              <a:rPr lang="en-US" sz="2000" dirty="0"/>
              <a:t>be visible to all nodes. DLT is </a:t>
            </a:r>
            <a:r>
              <a:rPr lang="en-US" sz="2000" dirty="0" smtClean="0"/>
              <a:t>not.</a:t>
            </a:r>
          </a:p>
          <a:p>
            <a:pPr lvl="1" algn="just"/>
            <a:r>
              <a:rPr lang="en-US" sz="2000" dirty="0" smtClean="0"/>
              <a:t>The </a:t>
            </a:r>
            <a:r>
              <a:rPr lang="en-US" sz="2000" dirty="0" err="1"/>
              <a:t>blockchain</a:t>
            </a:r>
            <a:r>
              <a:rPr lang="en-US" sz="2000" dirty="0"/>
              <a:t> works with proof of work </a:t>
            </a:r>
            <a:r>
              <a:rPr lang="en-US" sz="2000" dirty="0" smtClean="0"/>
              <a:t>or proof-of-stake. </a:t>
            </a:r>
            <a:r>
              <a:rPr lang="en-US" sz="2000" dirty="0"/>
              <a:t>DLT does not.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50</a:t>
            </a:fld>
            <a:endParaRPr lang="en-US"/>
          </a:p>
        </p:txBody>
      </p:sp>
    </p:spTree>
    <p:extLst>
      <p:ext uri="{BB962C8B-B14F-4D97-AF65-F5344CB8AC3E}">
        <p14:creationId xmlns:p14="http://schemas.microsoft.com/office/powerpoint/2010/main" val="47801188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t>
            </a:r>
            <a:r>
              <a:rPr lang="en-US" dirty="0" err="1"/>
              <a:t>Blockchains</a:t>
            </a:r>
            <a:endParaRPr lang="en-US" dirty="0"/>
          </a:p>
        </p:txBody>
      </p:sp>
      <p:sp>
        <p:nvSpPr>
          <p:cNvPr id="3" name="Content Placeholder 2"/>
          <p:cNvSpPr>
            <a:spLocks noGrp="1"/>
          </p:cNvSpPr>
          <p:nvPr>
            <p:ph idx="1"/>
          </p:nvPr>
        </p:nvSpPr>
        <p:spPr/>
        <p:txBody>
          <a:bodyPr>
            <a:normAutofit/>
          </a:bodyPr>
          <a:lstStyle/>
          <a:p>
            <a:pPr algn="just"/>
            <a:r>
              <a:rPr lang="en-US" sz="2000" dirty="0" err="1" smtClean="0"/>
              <a:t>Blockchain</a:t>
            </a:r>
            <a:r>
              <a:rPr lang="en-US" sz="2000" dirty="0" smtClean="0"/>
              <a:t> was introduced </a:t>
            </a:r>
            <a:r>
              <a:rPr lang="en-US" sz="2000" dirty="0"/>
              <a:t>through </a:t>
            </a:r>
            <a:r>
              <a:rPr lang="en-US" sz="2000" dirty="0" err="1"/>
              <a:t>Bitcoin</a:t>
            </a:r>
            <a:r>
              <a:rPr lang="en-US" sz="2000" dirty="0"/>
              <a:t>, a </a:t>
            </a:r>
            <a:r>
              <a:rPr lang="en-US" sz="2000" dirty="0" err="1"/>
              <a:t>cryptocurrency</a:t>
            </a:r>
            <a:r>
              <a:rPr lang="en-US" sz="2000" dirty="0"/>
              <a:t>, and it was </a:t>
            </a:r>
            <a:r>
              <a:rPr lang="en-US" sz="2000" dirty="0" smtClean="0"/>
              <a:t>conceptualized to </a:t>
            </a:r>
            <a:r>
              <a:rPr lang="en-US" sz="2000" dirty="0"/>
              <a:t>address the need of digital currency that a traditional database </a:t>
            </a:r>
            <a:r>
              <a:rPr lang="en-US" sz="2000" dirty="0" smtClean="0"/>
              <a:t>cannot.</a:t>
            </a:r>
          </a:p>
          <a:p>
            <a:pPr lvl="1" algn="just"/>
            <a:r>
              <a:rPr lang="en-US" sz="2000" dirty="0" smtClean="0"/>
              <a:t>The </a:t>
            </a:r>
            <a:r>
              <a:rPr lang="en-US" sz="2000" dirty="0"/>
              <a:t>data in a </a:t>
            </a:r>
            <a:r>
              <a:rPr lang="en-US" sz="2000" dirty="0" err="1"/>
              <a:t>blockchain</a:t>
            </a:r>
            <a:r>
              <a:rPr lang="en-US" sz="2000" dirty="0"/>
              <a:t> ledger can’t be </a:t>
            </a:r>
            <a:r>
              <a:rPr lang="en-US" sz="2000" dirty="0" smtClean="0"/>
              <a:t>altered.</a:t>
            </a:r>
          </a:p>
          <a:p>
            <a:pPr lvl="1" algn="just"/>
            <a:r>
              <a:rPr lang="en-US" sz="2000" dirty="0" smtClean="0"/>
              <a:t>It’s </a:t>
            </a:r>
            <a:r>
              <a:rPr lang="en-US" sz="2000" dirty="0"/>
              <a:t>a highly secured database that uses public </a:t>
            </a:r>
            <a:r>
              <a:rPr lang="en-US" sz="2000" dirty="0" smtClean="0"/>
              <a:t>and private </a:t>
            </a:r>
            <a:r>
              <a:rPr lang="en-US" sz="2000" dirty="0"/>
              <a:t>keys for </a:t>
            </a:r>
            <a:r>
              <a:rPr lang="en-US" sz="2000" dirty="0" smtClean="0"/>
              <a:t>transactions.</a:t>
            </a:r>
          </a:p>
          <a:p>
            <a:pPr lvl="1" algn="just"/>
            <a:r>
              <a:rPr lang="en-US" sz="2000" dirty="0" smtClean="0"/>
              <a:t>The </a:t>
            </a:r>
            <a:r>
              <a:rPr lang="en-US" sz="2000" dirty="0"/>
              <a:t>database is publicly available for everyone </a:t>
            </a:r>
            <a:r>
              <a:rPr lang="en-US" sz="2000" dirty="0" smtClean="0"/>
              <a:t>to validate </a:t>
            </a:r>
            <a:r>
              <a:rPr lang="en-US" sz="2000" dirty="0"/>
              <a:t>and add </a:t>
            </a:r>
            <a:r>
              <a:rPr lang="en-US" sz="2000" dirty="0" smtClean="0"/>
              <a:t>transactions.</a:t>
            </a:r>
          </a:p>
          <a:p>
            <a:pPr lvl="1" algn="just"/>
            <a:r>
              <a:rPr lang="en-US" sz="2000" dirty="0" smtClean="0"/>
              <a:t>Since </a:t>
            </a:r>
            <a:r>
              <a:rPr lang="en-US" sz="2000" dirty="0"/>
              <a:t>the </a:t>
            </a:r>
            <a:r>
              <a:rPr lang="en-US" sz="2000" dirty="0" err="1"/>
              <a:t>blockchain</a:t>
            </a:r>
            <a:r>
              <a:rPr lang="en-US" sz="2000" dirty="0"/>
              <a:t> is decentralized, there is </a:t>
            </a:r>
            <a:r>
              <a:rPr lang="en-US" sz="2000" dirty="0" smtClean="0"/>
              <a:t>no downtime </a:t>
            </a:r>
            <a:r>
              <a:rPr lang="en-US" sz="2000" dirty="0"/>
              <a:t>in the </a:t>
            </a:r>
            <a:r>
              <a:rPr lang="en-US" sz="2000" dirty="0" err="1"/>
              <a:t>blockchain</a:t>
            </a:r>
            <a:r>
              <a:rPr lang="en-US" sz="2000" dirty="0"/>
              <a:t>, and hence </a:t>
            </a:r>
            <a:r>
              <a:rPr lang="en-US" sz="2000" dirty="0" smtClean="0"/>
              <a:t>transactions can </a:t>
            </a:r>
            <a:r>
              <a:rPr lang="en-US" sz="2000" dirty="0"/>
              <a:t>be added at any time and from </a:t>
            </a:r>
            <a:r>
              <a:rPr lang="en-US" sz="2000" dirty="0" smtClean="0"/>
              <a:t>anywhere.</a:t>
            </a:r>
          </a:p>
          <a:p>
            <a:pPr lvl="1" algn="just"/>
            <a:r>
              <a:rPr lang="en-US" sz="2000" dirty="0" smtClean="0"/>
              <a:t>It </a:t>
            </a:r>
            <a:r>
              <a:rPr lang="en-US" sz="2000" dirty="0"/>
              <a:t>could be public or private as per the needs of </a:t>
            </a:r>
            <a:r>
              <a:rPr lang="en-US" sz="2000" dirty="0" smtClean="0"/>
              <a:t>an individual </a:t>
            </a:r>
            <a:r>
              <a:rPr lang="en-US" sz="2000" dirty="0"/>
              <a:t>or business and is hence flexible</a:t>
            </a:r>
            <a:r>
              <a:rPr lang="en-US" sz="2000" dirty="0" smtClean="0"/>
              <a:t>.</a:t>
            </a:r>
          </a:p>
          <a:p>
            <a:pPr lvl="1" algn="just"/>
            <a:r>
              <a:rPr lang="en-US" sz="2000" dirty="0"/>
              <a:t>The ledger is open to auditing anytime.</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51</a:t>
            </a:fld>
            <a:endParaRPr lang="en-US"/>
          </a:p>
        </p:txBody>
      </p:sp>
    </p:spTree>
    <p:extLst>
      <p:ext uri="{BB962C8B-B14F-4D97-AF65-F5344CB8AC3E}">
        <p14:creationId xmlns:p14="http://schemas.microsoft.com/office/powerpoint/2010/main" val="29163853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Blockchain</a:t>
            </a:r>
            <a:endParaRPr lang="en-US" dirty="0"/>
          </a:p>
        </p:txBody>
      </p:sp>
      <p:sp>
        <p:nvSpPr>
          <p:cNvPr id="3" name="Content Placeholder 2"/>
          <p:cNvSpPr>
            <a:spLocks noGrp="1"/>
          </p:cNvSpPr>
          <p:nvPr>
            <p:ph idx="1"/>
          </p:nvPr>
        </p:nvSpPr>
        <p:spPr/>
        <p:txBody>
          <a:bodyPr>
            <a:normAutofit/>
          </a:bodyPr>
          <a:lstStyle/>
          <a:p>
            <a:pPr algn="just"/>
            <a:r>
              <a:rPr lang="en-US" sz="2000" dirty="0"/>
              <a:t>D</a:t>
            </a:r>
            <a:r>
              <a:rPr lang="en-US" sz="2000" dirty="0" smtClean="0"/>
              <a:t>efinition </a:t>
            </a:r>
            <a:r>
              <a:rPr lang="en-US" sz="2000" dirty="0"/>
              <a:t>of the </a:t>
            </a:r>
            <a:r>
              <a:rPr lang="en-US" sz="2000" dirty="0" err="1" smtClean="0"/>
              <a:t>Blockchain</a:t>
            </a:r>
            <a:r>
              <a:rPr lang="en-US" sz="2000" dirty="0" smtClean="0"/>
              <a:t> </a:t>
            </a:r>
            <a:r>
              <a:rPr lang="en-US" sz="2000" dirty="0"/>
              <a:t>and explain </a:t>
            </a:r>
            <a:r>
              <a:rPr lang="en-US" sz="2000" dirty="0" smtClean="0"/>
              <a:t>its different usages</a:t>
            </a:r>
          </a:p>
          <a:p>
            <a:pPr algn="just"/>
            <a:r>
              <a:rPr lang="en-US" sz="2000" dirty="0" smtClean="0"/>
              <a:t>In </a:t>
            </a:r>
            <a:r>
              <a:rPr lang="en-US" sz="2000" dirty="0"/>
              <a:t>this discussion about the </a:t>
            </a:r>
            <a:r>
              <a:rPr lang="en-US" sz="2000" dirty="0" err="1"/>
              <a:t>blockchain</a:t>
            </a:r>
            <a:r>
              <a:rPr lang="en-US" sz="2000" dirty="0"/>
              <a:t>, the term is used as </a:t>
            </a:r>
            <a:r>
              <a:rPr lang="en-US" sz="2000" dirty="0" smtClean="0"/>
              <a:t>follows:</a:t>
            </a:r>
          </a:p>
          <a:p>
            <a:pPr lvl="1" algn="just"/>
            <a:r>
              <a:rPr lang="en-US" sz="2000" dirty="0" smtClean="0"/>
              <a:t>As </a:t>
            </a:r>
            <a:r>
              <a:rPr lang="en-US" sz="2000" dirty="0"/>
              <a:t>a name for a data </a:t>
            </a:r>
            <a:r>
              <a:rPr lang="en-US" sz="2000" dirty="0" smtClean="0"/>
              <a:t>structure</a:t>
            </a:r>
          </a:p>
          <a:p>
            <a:pPr lvl="1" algn="just"/>
            <a:r>
              <a:rPr lang="en-US" sz="2000" dirty="0" smtClean="0"/>
              <a:t>As </a:t>
            </a:r>
            <a:r>
              <a:rPr lang="en-US" sz="2000" dirty="0"/>
              <a:t>a name for an </a:t>
            </a:r>
            <a:r>
              <a:rPr lang="en-US" sz="2000" dirty="0" smtClean="0"/>
              <a:t>algorithm</a:t>
            </a:r>
          </a:p>
          <a:p>
            <a:pPr lvl="1" algn="just"/>
            <a:r>
              <a:rPr lang="en-US" sz="2000" dirty="0" smtClean="0"/>
              <a:t>As </a:t>
            </a:r>
            <a:r>
              <a:rPr lang="en-US" sz="2000" dirty="0"/>
              <a:t>a name for a suite of </a:t>
            </a:r>
            <a:r>
              <a:rPr lang="en-US" sz="2000" dirty="0" smtClean="0"/>
              <a:t>technologies</a:t>
            </a:r>
          </a:p>
          <a:p>
            <a:pPr lvl="1" algn="just"/>
            <a:r>
              <a:rPr lang="en-US" sz="2000" dirty="0" smtClean="0"/>
              <a:t>As </a:t>
            </a:r>
            <a:r>
              <a:rPr lang="en-US" sz="2000" dirty="0"/>
              <a:t>an umbrella term for purely distributed </a:t>
            </a:r>
            <a:r>
              <a:rPr lang="en-US" sz="2000" dirty="0" smtClean="0"/>
              <a:t>peer-to-peer systems </a:t>
            </a:r>
            <a:r>
              <a:rPr lang="en-US" sz="2000" dirty="0"/>
              <a:t>with a common application area</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52</a:t>
            </a:fld>
            <a:endParaRPr lang="en-US"/>
          </a:p>
        </p:txBody>
      </p:sp>
    </p:spTree>
    <p:extLst>
      <p:ext uri="{BB962C8B-B14F-4D97-AF65-F5344CB8AC3E}">
        <p14:creationId xmlns:p14="http://schemas.microsoft.com/office/powerpoint/2010/main" val="31060128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Data Structure</a:t>
            </a:r>
            <a:endParaRPr lang="en-US" dirty="0"/>
          </a:p>
        </p:txBody>
      </p:sp>
      <p:sp>
        <p:nvSpPr>
          <p:cNvPr id="3" name="Content Placeholder 2"/>
          <p:cNvSpPr>
            <a:spLocks noGrp="1"/>
          </p:cNvSpPr>
          <p:nvPr>
            <p:ph idx="1"/>
          </p:nvPr>
        </p:nvSpPr>
        <p:spPr/>
        <p:txBody>
          <a:bodyPr>
            <a:normAutofit/>
          </a:bodyPr>
          <a:lstStyle/>
          <a:p>
            <a:r>
              <a:rPr lang="en-US" sz="2000" dirty="0" smtClean="0"/>
              <a:t>In </a:t>
            </a:r>
            <a:r>
              <a:rPr lang="en-US" sz="2000" dirty="0"/>
              <a:t>computer science and software engineering, </a:t>
            </a:r>
            <a:endParaRPr lang="en-US" sz="2000" dirty="0" smtClean="0"/>
          </a:p>
          <a:p>
            <a:pPr lvl="1"/>
            <a:r>
              <a:rPr lang="en-US" sz="2000" dirty="0" smtClean="0"/>
              <a:t>a </a:t>
            </a:r>
            <a:r>
              <a:rPr lang="en-US" sz="2000" dirty="0"/>
              <a:t>data structure is a way </a:t>
            </a:r>
            <a:r>
              <a:rPr lang="en-US" sz="2000" dirty="0" smtClean="0"/>
              <a:t>to organize </a:t>
            </a:r>
            <a:r>
              <a:rPr lang="en-US" sz="2000" dirty="0"/>
              <a:t>data regardless of their concrete informational content. </a:t>
            </a:r>
            <a:endParaRPr lang="en-US" sz="2000" dirty="0" smtClean="0"/>
          </a:p>
          <a:p>
            <a:pPr lvl="1"/>
            <a:r>
              <a:rPr lang="en-US" sz="2000" dirty="0" smtClean="0"/>
              <a:t>You </a:t>
            </a:r>
            <a:r>
              <a:rPr lang="en-US" sz="2000" dirty="0"/>
              <a:t>can </a:t>
            </a:r>
            <a:r>
              <a:rPr lang="en-US" sz="2000" dirty="0" smtClean="0"/>
              <a:t>think about </a:t>
            </a:r>
            <a:r>
              <a:rPr lang="en-US" sz="2000" dirty="0"/>
              <a:t>a data structure in terms of a floor plan for a building in architecture. </a:t>
            </a:r>
            <a:endParaRPr lang="en-US" sz="2000" dirty="0" smtClean="0"/>
          </a:p>
          <a:p>
            <a:pPr lvl="1"/>
            <a:r>
              <a:rPr lang="en-US" sz="2000" dirty="0" smtClean="0"/>
              <a:t>A</a:t>
            </a:r>
            <a:r>
              <a:rPr lang="en-US" sz="2000" dirty="0"/>
              <a:t> </a:t>
            </a:r>
            <a:r>
              <a:rPr lang="en-US" sz="2000" dirty="0" smtClean="0"/>
              <a:t>floor </a:t>
            </a:r>
            <a:r>
              <a:rPr lang="en-US" sz="2000" dirty="0"/>
              <a:t>plan for a building addresses separating and connecting space with </a:t>
            </a:r>
            <a:r>
              <a:rPr lang="en-US" sz="2000" dirty="0" smtClean="0"/>
              <a:t>walls floors</a:t>
            </a:r>
            <a:r>
              <a:rPr lang="en-US" sz="2000" dirty="0"/>
              <a:t>, and stairs regardless of their concrete usage. </a:t>
            </a:r>
            <a:endParaRPr lang="en-US" sz="2000" dirty="0" smtClean="0"/>
          </a:p>
          <a:p>
            <a:pPr lvl="1"/>
            <a:endParaRPr lang="en-US" sz="2000" dirty="0" smtClean="0"/>
          </a:p>
          <a:p>
            <a:pPr lvl="1"/>
            <a:r>
              <a:rPr lang="en-US" sz="2000" dirty="0" smtClean="0"/>
              <a:t>When </a:t>
            </a:r>
            <a:r>
              <a:rPr lang="en-US" sz="2000" dirty="0"/>
              <a:t>used as a </a:t>
            </a:r>
            <a:r>
              <a:rPr lang="en-US" sz="2000" dirty="0" smtClean="0"/>
              <a:t>name for </a:t>
            </a:r>
            <a:r>
              <a:rPr lang="en-US" sz="2000" dirty="0"/>
              <a:t>a data structure, </a:t>
            </a:r>
            <a:r>
              <a:rPr lang="en-US" sz="2000" dirty="0" err="1"/>
              <a:t>blockchain</a:t>
            </a:r>
            <a:r>
              <a:rPr lang="en-US" sz="2000" dirty="0"/>
              <a:t> refers to data put together into units </a:t>
            </a:r>
            <a:r>
              <a:rPr lang="en-US" sz="2000" dirty="0" smtClean="0"/>
              <a:t>called blocks</a:t>
            </a:r>
            <a:r>
              <a:rPr lang="en-US" sz="2000" dirty="0"/>
              <a:t>. </a:t>
            </a:r>
            <a:endParaRPr lang="en-US" sz="2000" dirty="0" smtClean="0"/>
          </a:p>
          <a:p>
            <a:pPr lvl="1"/>
            <a:r>
              <a:rPr lang="en-US" sz="2000" dirty="0" smtClean="0"/>
              <a:t>One </a:t>
            </a:r>
            <a:r>
              <a:rPr lang="en-US" sz="2000" dirty="0"/>
              <a:t>can think of these blocks much like pages in a book</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53</a:t>
            </a:fld>
            <a:endParaRPr lang="en-US"/>
          </a:p>
        </p:txBody>
      </p:sp>
    </p:spTree>
    <p:extLst>
      <p:ext uri="{BB962C8B-B14F-4D97-AF65-F5344CB8AC3E}">
        <p14:creationId xmlns:p14="http://schemas.microsoft.com/office/powerpoint/2010/main" val="14268202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Structure</a:t>
            </a:r>
          </a:p>
        </p:txBody>
      </p:sp>
      <p:sp>
        <p:nvSpPr>
          <p:cNvPr id="3" name="Content Placeholder 2"/>
          <p:cNvSpPr>
            <a:spLocks noGrp="1"/>
          </p:cNvSpPr>
          <p:nvPr>
            <p:ph idx="1"/>
          </p:nvPr>
        </p:nvSpPr>
        <p:spPr/>
        <p:txBody>
          <a:bodyPr>
            <a:normAutofit/>
          </a:bodyPr>
          <a:lstStyle/>
          <a:p>
            <a:r>
              <a:rPr lang="en-US" sz="2000" dirty="0"/>
              <a:t>These </a:t>
            </a:r>
            <a:r>
              <a:rPr lang="en-US" sz="2000" dirty="0" smtClean="0"/>
              <a:t>blocks are </a:t>
            </a:r>
            <a:r>
              <a:rPr lang="en-US" sz="2000" dirty="0"/>
              <a:t>connected to one another like a chain, hence the name </a:t>
            </a:r>
            <a:r>
              <a:rPr lang="en-US" sz="2000" dirty="0" err="1"/>
              <a:t>blockchain</a:t>
            </a:r>
            <a:r>
              <a:rPr lang="en-US" sz="2000" dirty="0"/>
              <a:t>. </a:t>
            </a:r>
            <a:endParaRPr lang="en-US" sz="2000" dirty="0" smtClean="0"/>
          </a:p>
          <a:p>
            <a:r>
              <a:rPr lang="en-US" sz="2000" dirty="0" smtClean="0"/>
              <a:t>In</a:t>
            </a:r>
            <a:r>
              <a:rPr lang="en-US" sz="2000" dirty="0"/>
              <a:t> </a:t>
            </a:r>
            <a:r>
              <a:rPr lang="en-US" sz="2000" dirty="0" smtClean="0"/>
              <a:t>relation </a:t>
            </a:r>
            <a:r>
              <a:rPr lang="en-US" sz="2000" dirty="0"/>
              <a:t>to a book, the words and sentences are the information to be stored.</a:t>
            </a:r>
          </a:p>
          <a:p>
            <a:r>
              <a:rPr lang="en-US" sz="2000" dirty="0"/>
              <a:t>They are written on different pages instead of being written on a large spool.</a:t>
            </a:r>
          </a:p>
          <a:p>
            <a:r>
              <a:rPr lang="en-US" sz="2000" dirty="0"/>
              <a:t>The pages are connected with one another via their position in the book </a:t>
            </a:r>
            <a:r>
              <a:rPr lang="en-US" sz="2000" dirty="0" smtClean="0"/>
              <a:t>and via </a:t>
            </a:r>
            <a:r>
              <a:rPr lang="en-US" sz="2000" dirty="0"/>
              <a:t>the page numbers. </a:t>
            </a:r>
            <a:endParaRPr lang="en-US" sz="2000" dirty="0" smtClean="0"/>
          </a:p>
          <a:p>
            <a:r>
              <a:rPr lang="en-US" sz="2000" dirty="0" smtClean="0"/>
              <a:t>You </a:t>
            </a:r>
            <a:r>
              <a:rPr lang="en-US" sz="2000" dirty="0"/>
              <a:t>can determine if someone removed a page from </a:t>
            </a:r>
            <a:r>
              <a:rPr lang="en-US" sz="2000" dirty="0" smtClean="0"/>
              <a:t>the book </a:t>
            </a:r>
            <a:r>
              <a:rPr lang="en-US" sz="2000" dirty="0"/>
              <a:t>by checking whether the page numbers continue without leaving out </a:t>
            </a:r>
            <a:r>
              <a:rPr lang="en-US" sz="2000" dirty="0" smtClean="0"/>
              <a:t>a number</a:t>
            </a:r>
            <a:r>
              <a:rPr lang="en-US" sz="2000" dirty="0"/>
              <a:t>. </a:t>
            </a:r>
            <a:endParaRPr lang="en-US" sz="2000" dirty="0" smtClean="0"/>
          </a:p>
          <a:p>
            <a:r>
              <a:rPr lang="en-US" sz="2000" dirty="0" smtClean="0"/>
              <a:t>Furthermore</a:t>
            </a:r>
            <a:r>
              <a:rPr lang="en-US" sz="2000" dirty="0"/>
              <a:t>, the information on the pages as well as the pages </a:t>
            </a:r>
            <a:r>
              <a:rPr lang="en-US" sz="2000" dirty="0" smtClean="0"/>
              <a:t>within the </a:t>
            </a:r>
            <a:r>
              <a:rPr lang="en-US" sz="2000" dirty="0"/>
              <a:t>book are ordered. </a:t>
            </a:r>
            <a:endParaRPr lang="en-US" sz="2000" dirty="0" smtClean="0"/>
          </a:p>
          <a:p>
            <a:r>
              <a:rPr lang="en-US" sz="2000" dirty="0" smtClean="0"/>
              <a:t>The </a:t>
            </a:r>
            <a:r>
              <a:rPr lang="en-US" sz="2000" dirty="0"/>
              <a:t>ordering is an important detail, which will be </a:t>
            </a:r>
            <a:r>
              <a:rPr lang="en-US" sz="2000" dirty="0" smtClean="0"/>
              <a:t>used extensively</a:t>
            </a:r>
            <a:r>
              <a:rPr lang="en-US" sz="2000" dirty="0"/>
              <a:t>. </a:t>
            </a:r>
            <a:endParaRPr lang="en-US" sz="2000" dirty="0" smtClean="0"/>
          </a:p>
          <a:p>
            <a:r>
              <a:rPr lang="en-US" sz="2000" dirty="0" smtClean="0"/>
              <a:t>Additionally</a:t>
            </a:r>
            <a:r>
              <a:rPr lang="en-US" sz="2000" dirty="0"/>
              <a:t>, the chaining of the data blocks in the data </a:t>
            </a:r>
            <a:r>
              <a:rPr lang="en-US" sz="2000" dirty="0" smtClean="0"/>
              <a:t>structure is </a:t>
            </a:r>
            <a:r>
              <a:rPr lang="en-US" sz="2000" dirty="0"/>
              <a:t>achieved by using a very special numbering system, which differs from </a:t>
            </a:r>
            <a:r>
              <a:rPr lang="en-US" sz="2000" dirty="0" smtClean="0"/>
              <a:t>the page </a:t>
            </a:r>
            <a:r>
              <a:rPr lang="en-US" sz="2000" dirty="0"/>
              <a:t>numbering in ordinary books.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54</a:t>
            </a:fld>
            <a:endParaRPr lang="en-US"/>
          </a:p>
        </p:txBody>
      </p:sp>
    </p:spTree>
    <p:extLst>
      <p:ext uri="{BB962C8B-B14F-4D97-AF65-F5344CB8AC3E}">
        <p14:creationId xmlns:p14="http://schemas.microsoft.com/office/powerpoint/2010/main" val="20952691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Algorithm</a:t>
            </a:r>
            <a:endParaRPr lang="en-US" dirty="0"/>
          </a:p>
        </p:txBody>
      </p:sp>
      <p:sp>
        <p:nvSpPr>
          <p:cNvPr id="3" name="Content Placeholder 2"/>
          <p:cNvSpPr>
            <a:spLocks noGrp="1"/>
          </p:cNvSpPr>
          <p:nvPr>
            <p:ph idx="1"/>
          </p:nvPr>
        </p:nvSpPr>
        <p:spPr/>
        <p:txBody>
          <a:bodyPr>
            <a:normAutofit/>
          </a:bodyPr>
          <a:lstStyle/>
          <a:p>
            <a:pPr algn="just"/>
            <a:r>
              <a:rPr lang="en-US" sz="2000" dirty="0"/>
              <a:t>In software engineering, the term </a:t>
            </a:r>
            <a:r>
              <a:rPr lang="en-US" sz="2000" i="1" dirty="0"/>
              <a:t>algorithm </a:t>
            </a:r>
            <a:r>
              <a:rPr lang="en-US" sz="2000" dirty="0"/>
              <a:t>refers to a sequence of </a:t>
            </a:r>
            <a:r>
              <a:rPr lang="en-US" sz="2000" dirty="0" smtClean="0"/>
              <a:t>instructions to </a:t>
            </a:r>
            <a:r>
              <a:rPr lang="en-US" sz="2000" dirty="0"/>
              <a:t>be completed by a computer. </a:t>
            </a:r>
            <a:endParaRPr lang="en-US" sz="2000" dirty="0" smtClean="0"/>
          </a:p>
          <a:p>
            <a:pPr algn="just"/>
            <a:r>
              <a:rPr lang="en-US" sz="2000" dirty="0" smtClean="0"/>
              <a:t>These </a:t>
            </a:r>
            <a:r>
              <a:rPr lang="en-US" sz="2000" dirty="0"/>
              <a:t>instructions often involve </a:t>
            </a:r>
            <a:r>
              <a:rPr lang="en-US" sz="2000" dirty="0" smtClean="0"/>
              <a:t>data structures</a:t>
            </a:r>
            <a:r>
              <a:rPr lang="en-US" sz="2000" dirty="0"/>
              <a:t>. </a:t>
            </a:r>
            <a:endParaRPr lang="en-US" sz="2000" dirty="0" smtClean="0"/>
          </a:p>
          <a:p>
            <a:pPr algn="just"/>
            <a:r>
              <a:rPr lang="en-US" sz="2000" dirty="0" smtClean="0"/>
              <a:t>When </a:t>
            </a:r>
            <a:r>
              <a:rPr lang="en-US" sz="2000" dirty="0"/>
              <a:t>used as a name for an algorithm, </a:t>
            </a:r>
            <a:r>
              <a:rPr lang="en-US" sz="2000" dirty="0" err="1"/>
              <a:t>blockchain</a:t>
            </a:r>
            <a:r>
              <a:rPr lang="en-US" sz="2000" dirty="0"/>
              <a:t> refers to </a:t>
            </a:r>
            <a:r>
              <a:rPr lang="en-US" sz="2000" dirty="0" smtClean="0"/>
              <a:t>a sequence </a:t>
            </a:r>
            <a:r>
              <a:rPr lang="en-US" sz="2000" dirty="0"/>
              <a:t>of instructions that negotiates the informational content of </a:t>
            </a:r>
            <a:r>
              <a:rPr lang="en-US" sz="2000" dirty="0" smtClean="0"/>
              <a:t>many </a:t>
            </a:r>
            <a:r>
              <a:rPr lang="en-US" sz="2000" dirty="0" err="1" smtClean="0"/>
              <a:t>blockchain</a:t>
            </a:r>
            <a:r>
              <a:rPr lang="en-US" sz="2000" dirty="0" smtClean="0"/>
              <a:t>-data-structures </a:t>
            </a:r>
            <a:r>
              <a:rPr lang="en-US" sz="2000" dirty="0"/>
              <a:t>in a purely distributed peer-to-peer system, </a:t>
            </a:r>
            <a:r>
              <a:rPr lang="en-US" sz="2000" dirty="0" smtClean="0"/>
              <a:t>similar to </a:t>
            </a:r>
            <a:r>
              <a:rPr lang="en-US" sz="2000" dirty="0"/>
              <a:t>a democratic voting schema.</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55</a:t>
            </a:fld>
            <a:endParaRPr lang="en-US"/>
          </a:p>
        </p:txBody>
      </p:sp>
    </p:spTree>
    <p:extLst>
      <p:ext uri="{BB962C8B-B14F-4D97-AF65-F5344CB8AC3E}">
        <p14:creationId xmlns:p14="http://schemas.microsoft.com/office/powerpoint/2010/main" val="10969434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Suite of Technologies</a:t>
            </a:r>
          </a:p>
        </p:txBody>
      </p:sp>
      <p:sp>
        <p:nvSpPr>
          <p:cNvPr id="3" name="Content Placeholder 2"/>
          <p:cNvSpPr>
            <a:spLocks noGrp="1"/>
          </p:cNvSpPr>
          <p:nvPr>
            <p:ph idx="1"/>
          </p:nvPr>
        </p:nvSpPr>
        <p:spPr/>
        <p:txBody>
          <a:bodyPr>
            <a:normAutofit/>
          </a:bodyPr>
          <a:lstStyle/>
          <a:p>
            <a:pPr algn="just"/>
            <a:r>
              <a:rPr lang="en-US" sz="2000" dirty="0"/>
              <a:t>When used to refer to a suite of technologies, </a:t>
            </a:r>
            <a:r>
              <a:rPr lang="en-US" sz="2000" dirty="0" err="1"/>
              <a:t>blockchain</a:t>
            </a:r>
            <a:r>
              <a:rPr lang="en-US" sz="2000" dirty="0"/>
              <a:t> refers to a </a:t>
            </a:r>
            <a:r>
              <a:rPr lang="en-US" sz="2000" dirty="0" smtClean="0"/>
              <a:t>combination of </a:t>
            </a:r>
            <a:r>
              <a:rPr lang="en-US" sz="2000" dirty="0"/>
              <a:t>the </a:t>
            </a:r>
            <a:r>
              <a:rPr lang="en-US" sz="2000" dirty="0" err="1"/>
              <a:t>blockchain</a:t>
            </a:r>
            <a:r>
              <a:rPr lang="en-US" sz="2000" dirty="0"/>
              <a:t>-data-structure, the </a:t>
            </a:r>
            <a:r>
              <a:rPr lang="en-US" sz="2000" dirty="0" err="1"/>
              <a:t>blockchain</a:t>
            </a:r>
            <a:r>
              <a:rPr lang="en-US" sz="2000" dirty="0"/>
              <a:t>-algorithm, as </a:t>
            </a:r>
            <a:r>
              <a:rPr lang="en-US" sz="2000" dirty="0" smtClean="0"/>
              <a:t>well as </a:t>
            </a:r>
            <a:r>
              <a:rPr lang="en-US" sz="2000" dirty="0"/>
              <a:t>cryptographic and security technologies that combined can be used </a:t>
            </a:r>
            <a:r>
              <a:rPr lang="en-US" sz="2000" dirty="0" smtClean="0"/>
              <a:t>to achieve </a:t>
            </a:r>
            <a:r>
              <a:rPr lang="en-US" sz="2000" dirty="0"/>
              <a:t>integrity in purely distributed peer-to-peer systems, regardless of </a:t>
            </a:r>
            <a:r>
              <a:rPr lang="en-US" sz="2000" dirty="0" smtClean="0"/>
              <a:t>the application </a:t>
            </a:r>
            <a:r>
              <a:rPr lang="en-US" sz="2000" dirty="0"/>
              <a:t>goal.</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56</a:t>
            </a:fld>
            <a:endParaRPr lang="en-US"/>
          </a:p>
        </p:txBody>
      </p:sp>
    </p:spTree>
    <p:extLst>
      <p:ext uri="{BB962C8B-B14F-4D97-AF65-F5344CB8AC3E}">
        <p14:creationId xmlns:p14="http://schemas.microsoft.com/office/powerpoint/2010/main" val="35759840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Umbrella Term for Purely Distributed Peer-to-Peer Systems with a Common Application </a:t>
            </a:r>
            <a:r>
              <a:rPr lang="en-US" dirty="0" smtClean="0"/>
              <a:t>Area</a:t>
            </a:r>
            <a:endParaRPr lang="en-US" dirty="0"/>
          </a:p>
        </p:txBody>
      </p:sp>
      <p:sp>
        <p:nvSpPr>
          <p:cNvPr id="3" name="Content Placeholder 2"/>
          <p:cNvSpPr>
            <a:spLocks noGrp="1"/>
          </p:cNvSpPr>
          <p:nvPr>
            <p:ph idx="1"/>
          </p:nvPr>
        </p:nvSpPr>
        <p:spPr/>
        <p:txBody>
          <a:bodyPr>
            <a:normAutofit/>
          </a:bodyPr>
          <a:lstStyle/>
          <a:p>
            <a:pPr algn="just"/>
            <a:r>
              <a:rPr lang="en-US" sz="2000" dirty="0" err="1" smtClean="0"/>
              <a:t>Blockchain</a:t>
            </a:r>
            <a:r>
              <a:rPr lang="en-US" sz="2000" dirty="0" smtClean="0"/>
              <a:t> </a:t>
            </a:r>
            <a:r>
              <a:rPr lang="en-US" sz="2000" dirty="0"/>
              <a:t>can also be used as an umbrella term for purely distributed </a:t>
            </a:r>
            <a:r>
              <a:rPr lang="en-US" sz="2000" dirty="0" smtClean="0"/>
              <a:t>peer-to-peer </a:t>
            </a:r>
            <a:r>
              <a:rPr lang="en-US" sz="2000" dirty="0"/>
              <a:t>systems of ledgers that utilize the </a:t>
            </a:r>
            <a:r>
              <a:rPr lang="en-US" sz="2000" dirty="0" err="1"/>
              <a:t>blockchain</a:t>
            </a:r>
            <a:r>
              <a:rPr lang="en-US" sz="2000" dirty="0"/>
              <a:t>-technology-suite. </a:t>
            </a:r>
            <a:endParaRPr lang="en-US" sz="2000" dirty="0" smtClean="0"/>
          </a:p>
          <a:p>
            <a:pPr algn="just"/>
            <a:r>
              <a:rPr lang="en-US" sz="2000" dirty="0"/>
              <a:t>I</a:t>
            </a:r>
            <a:r>
              <a:rPr lang="en-US" sz="2000" dirty="0" smtClean="0"/>
              <a:t>n </a:t>
            </a:r>
            <a:r>
              <a:rPr lang="en-US" sz="2000" dirty="0"/>
              <a:t>this context </a:t>
            </a:r>
            <a:r>
              <a:rPr lang="en-US" sz="2000" dirty="0" err="1"/>
              <a:t>blockchain</a:t>
            </a:r>
            <a:r>
              <a:rPr lang="en-US" sz="2000" dirty="0"/>
              <a:t> refers to a purely distributed system as a </a:t>
            </a:r>
            <a:r>
              <a:rPr lang="en-US" sz="2000" dirty="0" smtClean="0"/>
              <a:t>whole instead </a:t>
            </a:r>
            <a:r>
              <a:rPr lang="en-US" sz="2000" dirty="0"/>
              <a:t>of referring to a software unit that is part of a purely </a:t>
            </a:r>
            <a:r>
              <a:rPr lang="en-US" sz="2000" dirty="0" smtClean="0"/>
              <a:t>distributed system.</a:t>
            </a:r>
          </a:p>
          <a:p>
            <a:pPr algn="just"/>
            <a:endParaRPr lang="en-US" sz="2000" dirty="0"/>
          </a:p>
          <a:p>
            <a:pPr algn="just"/>
            <a:r>
              <a:rPr lang="en-US" sz="2000" b="1" dirty="0"/>
              <a:t>The technology that is nowadays regarded as </a:t>
            </a:r>
            <a:r>
              <a:rPr lang="en-US" sz="2000" b="1" dirty="0" err="1"/>
              <a:t>blockchain</a:t>
            </a:r>
            <a:r>
              <a:rPr lang="en-US" sz="2000" b="1" dirty="0"/>
              <a:t> was proposed in 2008 </a:t>
            </a:r>
            <a:r>
              <a:rPr lang="en-US" sz="2000" b="1" dirty="0" smtClean="0"/>
              <a:t>under the </a:t>
            </a:r>
            <a:r>
              <a:rPr lang="en-US" sz="2000" b="1" dirty="0"/>
              <a:t>pseudonym Satoshi </a:t>
            </a:r>
            <a:r>
              <a:rPr lang="en-US" sz="2000" b="1" dirty="0" err="1" smtClean="0"/>
              <a:t>Nakamoto</a:t>
            </a:r>
            <a:r>
              <a:rPr lang="en-US" sz="2000" b="1" dirty="0" smtClean="0"/>
              <a:t>, whose </a:t>
            </a:r>
            <a:r>
              <a:rPr lang="en-US" sz="2000" b="1" dirty="0"/>
              <a:t>true identity has not yet been revealed</a:t>
            </a:r>
            <a:r>
              <a:rPr lang="en-US" sz="2000" b="1" dirty="0" smtClean="0"/>
              <a:t>.</a:t>
            </a:r>
          </a:p>
          <a:p>
            <a:pPr algn="just"/>
            <a:endParaRPr lang="en-US" sz="2000" b="1" dirty="0"/>
          </a:p>
          <a:p>
            <a:r>
              <a:rPr lang="en-US" sz="2000" dirty="0" err="1" smtClean="0"/>
              <a:t>Nakamoto</a:t>
            </a:r>
            <a:r>
              <a:rPr lang="en-US" sz="2000" dirty="0"/>
              <a:t>, Satoshi. </a:t>
            </a:r>
            <a:r>
              <a:rPr lang="en-US" sz="2000" dirty="0" err="1"/>
              <a:t>Bitcoin</a:t>
            </a:r>
            <a:r>
              <a:rPr lang="en-US" sz="2000" dirty="0"/>
              <a:t>: a peer-to-peer electronic cash system. 2008. </a:t>
            </a:r>
            <a:r>
              <a:rPr lang="en-US" sz="2000" dirty="0">
                <a:hlinkClick r:id="rId2"/>
              </a:rPr>
              <a:t>https://</a:t>
            </a:r>
            <a:r>
              <a:rPr lang="en-US" sz="2000" dirty="0" smtClean="0">
                <a:hlinkClick r:id="rId2"/>
              </a:rPr>
              <a:t>bitcoin.org/</a:t>
            </a:r>
            <a:r>
              <a:rPr lang="en-US" sz="2000" dirty="0" smtClean="0"/>
              <a:t>bitcoin.pdf</a:t>
            </a:r>
            <a:r>
              <a:rPr lang="en-US" sz="2000" dirty="0"/>
              <a:t>.</a:t>
            </a:r>
            <a:endParaRPr lang="en-US" sz="2000" b="1"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57</a:t>
            </a:fld>
            <a:endParaRPr lang="en-US"/>
          </a:p>
        </p:txBody>
      </p:sp>
    </p:spTree>
    <p:extLst>
      <p:ext uri="{BB962C8B-B14F-4D97-AF65-F5344CB8AC3E}">
        <p14:creationId xmlns:p14="http://schemas.microsoft.com/office/powerpoint/2010/main" val="16730358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Provisional </a:t>
            </a:r>
            <a:r>
              <a:rPr lang="en-US" dirty="0" smtClean="0"/>
              <a:t>Definition of </a:t>
            </a:r>
            <a:r>
              <a:rPr lang="en-US" dirty="0" err="1" smtClean="0"/>
              <a:t>Blockchain</a:t>
            </a:r>
            <a:endParaRPr lang="en-US" dirty="0"/>
          </a:p>
        </p:txBody>
      </p:sp>
      <p:sp>
        <p:nvSpPr>
          <p:cNvPr id="3" name="Content Placeholder 2"/>
          <p:cNvSpPr>
            <a:spLocks noGrp="1"/>
          </p:cNvSpPr>
          <p:nvPr>
            <p:ph idx="1"/>
          </p:nvPr>
        </p:nvSpPr>
        <p:spPr/>
        <p:txBody>
          <a:bodyPr>
            <a:normAutofit/>
          </a:bodyPr>
          <a:lstStyle/>
          <a:p>
            <a:pPr algn="just"/>
            <a:r>
              <a:rPr lang="en-US" sz="2200" dirty="0"/>
              <a:t>The </a:t>
            </a:r>
            <a:r>
              <a:rPr lang="en-US" sz="2200" dirty="0" err="1"/>
              <a:t>blockchain</a:t>
            </a:r>
            <a:r>
              <a:rPr lang="en-US" sz="2200" dirty="0"/>
              <a:t> is a purely distributed peer-to-peer system of ledgers </a:t>
            </a:r>
            <a:r>
              <a:rPr lang="en-US" sz="2200" dirty="0" smtClean="0"/>
              <a:t>that utilizes </a:t>
            </a:r>
            <a:r>
              <a:rPr lang="en-US" sz="2200" dirty="0"/>
              <a:t>a software unit that consist of an algorithm, which negotiates </a:t>
            </a:r>
            <a:r>
              <a:rPr lang="en-US" sz="2200" dirty="0" smtClean="0"/>
              <a:t>the informational </a:t>
            </a:r>
            <a:r>
              <a:rPr lang="en-US" sz="2200" dirty="0"/>
              <a:t>content of ordered and connected blocks of data </a:t>
            </a:r>
            <a:r>
              <a:rPr lang="en-US" sz="2200" dirty="0" smtClean="0"/>
              <a:t>together with </a:t>
            </a:r>
            <a:r>
              <a:rPr lang="en-US" sz="2200" dirty="0"/>
              <a:t>cryptographic and security technologies in order to achieve </a:t>
            </a:r>
            <a:r>
              <a:rPr lang="en-US" sz="2200" dirty="0" smtClean="0"/>
              <a:t>and maintain </a:t>
            </a:r>
            <a:r>
              <a:rPr lang="en-US" sz="2200" dirty="0"/>
              <a:t>its integrity.</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58</a:t>
            </a:fld>
            <a:endParaRPr lang="en-US"/>
          </a:p>
        </p:txBody>
      </p:sp>
    </p:spTree>
    <p:extLst>
      <p:ext uri="{BB962C8B-B14F-4D97-AF65-F5344CB8AC3E}">
        <p14:creationId xmlns:p14="http://schemas.microsoft.com/office/powerpoint/2010/main" val="1203886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Managing Ownership</a:t>
            </a:r>
          </a:p>
        </p:txBody>
      </p:sp>
      <p:sp>
        <p:nvSpPr>
          <p:cNvPr id="3" name="Content Placeholder 2"/>
          <p:cNvSpPr>
            <a:spLocks noGrp="1"/>
          </p:cNvSpPr>
          <p:nvPr>
            <p:ph idx="1"/>
          </p:nvPr>
        </p:nvSpPr>
        <p:spPr/>
        <p:txBody>
          <a:bodyPr>
            <a:normAutofit/>
          </a:bodyPr>
          <a:lstStyle/>
          <a:p>
            <a:pPr algn="just"/>
            <a:r>
              <a:rPr lang="en-US" sz="2200" dirty="0"/>
              <a:t>The provisional definition does not say anything about </a:t>
            </a:r>
            <a:r>
              <a:rPr lang="en-US" sz="2200" dirty="0" err="1"/>
              <a:t>Bitcoin</a:t>
            </a:r>
            <a:r>
              <a:rPr lang="en-US" sz="2200" dirty="0"/>
              <a:t> or </a:t>
            </a:r>
            <a:r>
              <a:rPr lang="en-US" sz="2200" dirty="0" smtClean="0"/>
              <a:t>managing ownership </a:t>
            </a:r>
            <a:r>
              <a:rPr lang="en-US" sz="2200" dirty="0"/>
              <a:t>of cryptographic money. </a:t>
            </a:r>
            <a:endParaRPr lang="en-US" sz="2200" dirty="0" smtClean="0"/>
          </a:p>
          <a:p>
            <a:pPr algn="just"/>
            <a:r>
              <a:rPr lang="en-US" sz="2200" dirty="0" smtClean="0"/>
              <a:t>This </a:t>
            </a:r>
            <a:r>
              <a:rPr lang="en-US" sz="2200" dirty="0"/>
              <a:t>may come as a surprise since </a:t>
            </a:r>
            <a:r>
              <a:rPr lang="en-US" sz="2200" dirty="0" smtClean="0"/>
              <a:t>many articles </a:t>
            </a:r>
            <a:r>
              <a:rPr lang="en-US" sz="2200" dirty="0"/>
              <a:t>and books written about the </a:t>
            </a:r>
            <a:r>
              <a:rPr lang="en-US" sz="2200" dirty="0" err="1"/>
              <a:t>blockchain</a:t>
            </a:r>
            <a:r>
              <a:rPr lang="en-US" sz="2200" dirty="0"/>
              <a:t> claim that its purpose is </a:t>
            </a:r>
            <a:r>
              <a:rPr lang="en-US" sz="2200" dirty="0" smtClean="0"/>
              <a:t>to manage </a:t>
            </a:r>
            <a:r>
              <a:rPr lang="en-US" sz="2200" dirty="0"/>
              <a:t>ownership of digital currencies. </a:t>
            </a:r>
            <a:endParaRPr lang="en-US" sz="2200" dirty="0" smtClean="0"/>
          </a:p>
          <a:p>
            <a:pPr algn="just"/>
            <a:r>
              <a:rPr lang="en-US" sz="2200" dirty="0" smtClean="0"/>
              <a:t>The </a:t>
            </a:r>
            <a:r>
              <a:rPr lang="en-US" sz="2200" dirty="0"/>
              <a:t>truth is, managing ownership </a:t>
            </a:r>
            <a:r>
              <a:rPr lang="en-US" sz="2200" dirty="0" smtClean="0"/>
              <a:t>of cryptographic </a:t>
            </a:r>
            <a:r>
              <a:rPr lang="en-US" sz="2200" dirty="0"/>
              <a:t>money is a very prominent and natural application case of </a:t>
            </a:r>
            <a:r>
              <a:rPr lang="en-US" sz="2200" dirty="0" smtClean="0"/>
              <a:t>the </a:t>
            </a:r>
            <a:r>
              <a:rPr lang="en-US" sz="2200" dirty="0" err="1" smtClean="0"/>
              <a:t>blockchain</a:t>
            </a:r>
            <a:r>
              <a:rPr lang="en-US" sz="2200" dirty="0"/>
              <a:t>, but it is not the only one. </a:t>
            </a:r>
            <a:endParaRPr lang="en-US" sz="2200" dirty="0" smtClean="0"/>
          </a:p>
          <a:p>
            <a:pPr algn="just"/>
            <a:r>
              <a:rPr lang="en-US" sz="2200" dirty="0" smtClean="0"/>
              <a:t>The </a:t>
            </a:r>
            <a:r>
              <a:rPr lang="en-US" sz="2200" dirty="0" err="1"/>
              <a:t>blockchain</a:t>
            </a:r>
            <a:r>
              <a:rPr lang="en-US" sz="2200" dirty="0"/>
              <a:t> has a wide and </a:t>
            </a:r>
            <a:r>
              <a:rPr lang="en-US" sz="2200" dirty="0" smtClean="0"/>
              <a:t>diverse range </a:t>
            </a:r>
            <a:r>
              <a:rPr lang="en-US" sz="2200" dirty="0"/>
              <a:t>of applications. </a:t>
            </a:r>
            <a:endParaRPr lang="en-US" sz="2200" dirty="0" smtClean="0"/>
          </a:p>
          <a:p>
            <a:pPr algn="just"/>
            <a:r>
              <a:rPr lang="en-US" sz="2200" dirty="0" smtClean="0"/>
              <a:t>However</a:t>
            </a:r>
            <a:r>
              <a:rPr lang="en-US" sz="2200" dirty="0"/>
              <a:t>, there are two reasons why the management </a:t>
            </a:r>
            <a:r>
              <a:rPr lang="en-US" sz="2200" dirty="0" smtClean="0"/>
              <a:t>of ownership </a:t>
            </a:r>
            <a:r>
              <a:rPr lang="en-US" sz="2200" dirty="0"/>
              <a:t>of digital goods is the most discussed application of the </a:t>
            </a:r>
            <a:r>
              <a:rPr lang="en-US" sz="2200" dirty="0" err="1"/>
              <a:t>blockchain</a:t>
            </a:r>
            <a:r>
              <a:rPr lang="en-US" sz="2200" dirty="0"/>
              <a: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59</a:t>
            </a:fld>
            <a:endParaRPr lang="en-US"/>
          </a:p>
        </p:txBody>
      </p:sp>
    </p:spTree>
    <p:extLst>
      <p:ext uri="{BB962C8B-B14F-4D97-AF65-F5344CB8AC3E}">
        <p14:creationId xmlns:p14="http://schemas.microsoft.com/office/powerpoint/2010/main" val="17132845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Model</a:t>
            </a:r>
          </a:p>
        </p:txBody>
      </p:sp>
      <p:sp>
        <p:nvSpPr>
          <p:cNvPr id="3" name="Content Placeholder 2"/>
          <p:cNvSpPr>
            <a:spLocks noGrp="1"/>
          </p:cNvSpPr>
          <p:nvPr>
            <p:ph idx="1"/>
          </p:nvPr>
        </p:nvSpPr>
        <p:spPr/>
        <p:txBody>
          <a:bodyPr>
            <a:normAutofit/>
          </a:bodyPr>
          <a:lstStyle/>
          <a:p>
            <a:pPr algn="just"/>
            <a:r>
              <a:rPr lang="en-US" sz="2000" dirty="0"/>
              <a:t>In centralized software systems, the components are located around and </a:t>
            </a:r>
            <a:r>
              <a:rPr lang="en-US" sz="2000" dirty="0" smtClean="0"/>
              <a:t>connected with </a:t>
            </a:r>
            <a:r>
              <a:rPr lang="en-US" sz="2000" dirty="0"/>
              <a:t>one central component. </a:t>
            </a:r>
            <a:endParaRPr lang="en-US" sz="2000" dirty="0" smtClean="0"/>
          </a:p>
          <a:p>
            <a:pPr algn="just"/>
            <a:r>
              <a:rPr lang="en-US" sz="2000" dirty="0" smtClean="0"/>
              <a:t>In </a:t>
            </a:r>
            <a:r>
              <a:rPr lang="en-US" sz="2000" dirty="0"/>
              <a:t>contrast, the components of </a:t>
            </a:r>
            <a:r>
              <a:rPr lang="en-US" sz="2000" dirty="0" smtClean="0"/>
              <a:t>distributed systems </a:t>
            </a:r>
            <a:r>
              <a:rPr lang="en-US" sz="2000" dirty="0"/>
              <a:t>form a network of connected components without having any </a:t>
            </a:r>
            <a:r>
              <a:rPr lang="en-US" sz="2000" dirty="0" smtClean="0"/>
              <a:t>central element </a:t>
            </a:r>
            <a:r>
              <a:rPr lang="en-US" sz="2000" dirty="0"/>
              <a:t>of coordination or control.</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a:t>
            </a:fld>
            <a:endParaRPr lang="en-US"/>
          </a:p>
        </p:txBody>
      </p:sp>
      <p:pic>
        <p:nvPicPr>
          <p:cNvPr id="8" name="Picture 7"/>
          <p:cNvPicPr>
            <a:picLocks noChangeAspect="1"/>
          </p:cNvPicPr>
          <p:nvPr/>
        </p:nvPicPr>
        <p:blipFill>
          <a:blip r:embed="rId2"/>
          <a:stretch>
            <a:fillRect/>
          </a:stretch>
        </p:blipFill>
        <p:spPr>
          <a:xfrm>
            <a:off x="8491797" y="3616325"/>
            <a:ext cx="2724150" cy="2343150"/>
          </a:xfrm>
          <a:prstGeom prst="rect">
            <a:avLst/>
          </a:prstGeom>
        </p:spPr>
      </p:pic>
    </p:spTree>
    <p:extLst>
      <p:ext uri="{BB962C8B-B14F-4D97-AF65-F5344CB8AC3E}">
        <p14:creationId xmlns:p14="http://schemas.microsoft.com/office/powerpoint/2010/main" val="20523886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Role of Managing Ownership</a:t>
            </a:r>
          </a:p>
        </p:txBody>
      </p:sp>
      <p:sp>
        <p:nvSpPr>
          <p:cNvPr id="3" name="Content Placeholder 2"/>
          <p:cNvSpPr>
            <a:spLocks noGrp="1"/>
          </p:cNvSpPr>
          <p:nvPr>
            <p:ph idx="1"/>
          </p:nvPr>
        </p:nvSpPr>
        <p:spPr/>
        <p:txBody>
          <a:bodyPr>
            <a:normAutofit/>
          </a:bodyPr>
          <a:lstStyle/>
          <a:p>
            <a:pPr algn="just"/>
            <a:r>
              <a:rPr lang="en-US" sz="2200" dirty="0" smtClean="0"/>
              <a:t>The </a:t>
            </a:r>
            <a:r>
              <a:rPr lang="en-US" sz="2200" dirty="0"/>
              <a:t>concept of ownership and </a:t>
            </a:r>
            <a:r>
              <a:rPr lang="en-US" sz="2200" dirty="0" smtClean="0"/>
              <a:t>the enforcement </a:t>
            </a:r>
            <a:r>
              <a:rPr lang="en-US" sz="2200" dirty="0"/>
              <a:t>of ownership rights are core elements of almost every </a:t>
            </a:r>
            <a:r>
              <a:rPr lang="en-US" sz="2200" dirty="0" smtClean="0"/>
              <a:t>human society </a:t>
            </a:r>
            <a:r>
              <a:rPr lang="en-US" sz="2200" dirty="0"/>
              <a:t>(even some animals have the concept of ownership and fight over </a:t>
            </a:r>
            <a:r>
              <a:rPr lang="en-US" sz="2200" dirty="0" smtClean="0"/>
              <a:t>its enforcement</a:t>
            </a:r>
            <a:r>
              <a:rPr lang="en-US" sz="2200" dirty="0"/>
              <a:t>). </a:t>
            </a:r>
            <a:endParaRPr lang="en-US" sz="2200" dirty="0" smtClean="0"/>
          </a:p>
          <a:p>
            <a:pPr algn="just"/>
            <a:r>
              <a:rPr lang="en-US" sz="2200" dirty="0" smtClean="0"/>
              <a:t>A </a:t>
            </a:r>
            <a:r>
              <a:rPr lang="en-US" sz="2200" dirty="0"/>
              <a:t>huge proportion of the activities of banks, insurance </a:t>
            </a:r>
            <a:r>
              <a:rPr lang="en-US" sz="2200" dirty="0" smtClean="0"/>
              <a:t>companies, custodians</a:t>
            </a:r>
            <a:r>
              <a:rPr lang="en-US" sz="2200" dirty="0"/>
              <a:t>, lawyers, courts, solicitors, and consulates are </a:t>
            </a:r>
            <a:r>
              <a:rPr lang="en-US" sz="2200" dirty="0" smtClean="0"/>
              <a:t>concerned with </a:t>
            </a:r>
            <a:r>
              <a:rPr lang="en-US" sz="2200" dirty="0"/>
              <a:t>just the management of ownership rights or their enforcement. </a:t>
            </a:r>
            <a:endParaRPr lang="en-US" sz="2200" dirty="0" smtClean="0"/>
          </a:p>
          <a:p>
            <a:pPr algn="just"/>
            <a:r>
              <a:rPr lang="en-US" sz="2200" dirty="0" smtClean="0"/>
              <a:t>Hence, managing </a:t>
            </a:r>
            <a:r>
              <a:rPr lang="en-US" sz="2200" dirty="0"/>
              <a:t>ownership is a multibillion dollar market, and any technical </a:t>
            </a:r>
            <a:r>
              <a:rPr lang="en-US" sz="2200" dirty="0" smtClean="0"/>
              <a:t>innovation that </a:t>
            </a:r>
            <a:r>
              <a:rPr lang="en-US" sz="2200" dirty="0"/>
              <a:t>could change the way we manage ownership will have a huge </a:t>
            </a:r>
            <a:r>
              <a:rPr lang="en-US" sz="2200" dirty="0" smtClean="0"/>
              <a:t>impact.</a:t>
            </a:r>
          </a:p>
          <a:p>
            <a:pPr algn="just"/>
            <a:r>
              <a:rPr lang="en-US" sz="2200" dirty="0" smtClean="0"/>
              <a:t>It </a:t>
            </a:r>
            <a:r>
              <a:rPr lang="en-US" sz="2200" dirty="0"/>
              <a:t>turns out that the </a:t>
            </a:r>
            <a:r>
              <a:rPr lang="en-US" sz="2200" dirty="0" err="1"/>
              <a:t>blockchain</a:t>
            </a:r>
            <a:r>
              <a:rPr lang="en-US" sz="2200" dirty="0"/>
              <a:t> can indeed dramatically change the way </a:t>
            </a:r>
            <a:r>
              <a:rPr lang="en-US" sz="2200" dirty="0" smtClean="0"/>
              <a:t>we manage </a:t>
            </a:r>
            <a:r>
              <a:rPr lang="en-US" sz="2200" dirty="0"/>
              <a:t>ownership.</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60</a:t>
            </a:fld>
            <a:endParaRPr lang="en-US"/>
          </a:p>
        </p:txBody>
      </p:sp>
    </p:spTree>
    <p:extLst>
      <p:ext uri="{BB962C8B-B14F-4D97-AF65-F5344CB8AC3E}">
        <p14:creationId xmlns:p14="http://schemas.microsoft.com/office/powerpoint/2010/main" val="30634471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Understanding the </a:t>
            </a:r>
            <a:r>
              <a:rPr lang="en-US" dirty="0"/>
              <a:t>Nature </a:t>
            </a:r>
            <a:r>
              <a:rPr lang="en-US" dirty="0" smtClean="0"/>
              <a:t>of Ownership</a:t>
            </a:r>
            <a:r>
              <a:rPr lang="en-US" dirty="0"/>
              <a:t> </a:t>
            </a:r>
            <a:r>
              <a:rPr lang="en-US" dirty="0" smtClean="0"/>
              <a:t>- Why </a:t>
            </a:r>
            <a:r>
              <a:rPr lang="en-US" dirty="0"/>
              <a:t>we know what we own</a:t>
            </a:r>
          </a:p>
        </p:txBody>
      </p:sp>
      <p:sp>
        <p:nvSpPr>
          <p:cNvPr id="3" name="Content Placeholder 2"/>
          <p:cNvSpPr>
            <a:spLocks noGrp="1"/>
          </p:cNvSpPr>
          <p:nvPr>
            <p:ph idx="1"/>
          </p:nvPr>
        </p:nvSpPr>
        <p:spPr/>
        <p:txBody>
          <a:bodyPr/>
          <a:lstStyle/>
          <a:p>
            <a:pPr algn="just"/>
            <a:r>
              <a:rPr lang="en-US" dirty="0"/>
              <a:t>P</a:t>
            </a:r>
            <a:r>
              <a:rPr lang="en-US" dirty="0" smtClean="0"/>
              <a:t>roving </a:t>
            </a:r>
            <a:r>
              <a:rPr lang="en-US" dirty="0"/>
              <a:t>ownership involves three </a:t>
            </a:r>
            <a:r>
              <a:rPr lang="en-US" dirty="0" smtClean="0"/>
              <a:t>elements:</a:t>
            </a:r>
          </a:p>
          <a:p>
            <a:pPr lvl="1" algn="just"/>
            <a:r>
              <a:rPr lang="en-US" dirty="0" smtClean="0"/>
              <a:t>An </a:t>
            </a:r>
            <a:r>
              <a:rPr lang="en-US" dirty="0"/>
              <a:t>identification of the </a:t>
            </a:r>
            <a:r>
              <a:rPr lang="en-US" dirty="0" smtClean="0"/>
              <a:t>owner</a:t>
            </a:r>
          </a:p>
          <a:p>
            <a:pPr lvl="1" algn="just"/>
            <a:r>
              <a:rPr lang="en-US" dirty="0" smtClean="0"/>
              <a:t>An </a:t>
            </a:r>
            <a:r>
              <a:rPr lang="en-US" dirty="0"/>
              <a:t>identification of the object being </a:t>
            </a:r>
            <a:r>
              <a:rPr lang="en-US" dirty="0" smtClean="0"/>
              <a:t>owned</a:t>
            </a:r>
          </a:p>
          <a:p>
            <a:pPr lvl="1" algn="just"/>
            <a:r>
              <a:rPr lang="en-US" dirty="0" smtClean="0"/>
              <a:t>A </a:t>
            </a:r>
            <a:r>
              <a:rPr lang="en-US" dirty="0"/>
              <a:t>mapping of the owner to the object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61</a:t>
            </a:fld>
            <a:endParaRPr lang="en-US"/>
          </a:p>
        </p:txBody>
      </p:sp>
    </p:spTree>
    <p:extLst>
      <p:ext uri="{BB962C8B-B14F-4D97-AF65-F5344CB8AC3E}">
        <p14:creationId xmlns:p14="http://schemas.microsoft.com/office/powerpoint/2010/main" val="30590128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Nature of Ownership - Why we know what we own</a:t>
            </a:r>
          </a:p>
        </p:txBody>
      </p:sp>
      <p:sp>
        <p:nvSpPr>
          <p:cNvPr id="3" name="Content Placeholder 2"/>
          <p:cNvSpPr>
            <a:spLocks noGrp="1"/>
          </p:cNvSpPr>
          <p:nvPr>
            <p:ph idx="1"/>
          </p:nvPr>
        </p:nvSpPr>
        <p:spPr/>
        <p:txBody>
          <a:bodyPr/>
          <a:lstStyle/>
          <a:p>
            <a:pPr algn="just"/>
            <a:r>
              <a:rPr lang="en-US" sz="2200" dirty="0"/>
              <a:t>Nowadays, we can identify people with ID cards, birth certificates, and </a:t>
            </a:r>
            <a:r>
              <a:rPr lang="en-US" sz="2200" dirty="0" smtClean="0"/>
              <a:t>driver’s licenses</a:t>
            </a:r>
            <a:r>
              <a:rPr lang="en-US" sz="2200" dirty="0"/>
              <a:t>. Serial numbers, production dates, production certificates, or </a:t>
            </a:r>
            <a:r>
              <a:rPr lang="en-US" sz="2200" dirty="0" smtClean="0"/>
              <a:t>a detailed </a:t>
            </a:r>
            <a:r>
              <a:rPr lang="en-US" sz="2200" dirty="0"/>
              <a:t>description can be used to identify objects. </a:t>
            </a:r>
            <a:endParaRPr lang="en-US" sz="2200" dirty="0" smtClean="0"/>
          </a:p>
          <a:p>
            <a:pPr algn="just"/>
            <a:r>
              <a:rPr lang="en-US" sz="2200" dirty="0" smtClean="0"/>
              <a:t>These </a:t>
            </a:r>
            <a:r>
              <a:rPr lang="en-US" sz="2200" dirty="0"/>
              <a:t>documents do </a:t>
            </a:r>
            <a:r>
              <a:rPr lang="en-US" sz="2200" dirty="0" smtClean="0"/>
              <a:t>not change </a:t>
            </a:r>
            <a:r>
              <a:rPr lang="en-US" sz="2200" dirty="0"/>
              <a:t>once they are created because the identities of people and objects </a:t>
            </a:r>
            <a:r>
              <a:rPr lang="en-US" sz="2200" dirty="0" smtClean="0"/>
              <a:t>do not </a:t>
            </a:r>
            <a:r>
              <a:rPr lang="en-US" sz="2200" dirty="0"/>
              <a:t>change</a:t>
            </a:r>
            <a:r>
              <a:rPr lang="en-US" dirty="0"/>
              <a: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62</a:t>
            </a:fld>
            <a:endParaRPr lang="en-US"/>
          </a:p>
        </p:txBody>
      </p:sp>
    </p:spTree>
    <p:extLst>
      <p:ext uri="{BB962C8B-B14F-4D97-AF65-F5344CB8AC3E}">
        <p14:creationId xmlns:p14="http://schemas.microsoft.com/office/powerpoint/2010/main" val="29625882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Nature of Ownership - Why we know what we own</a:t>
            </a:r>
          </a:p>
        </p:txBody>
      </p:sp>
      <p:sp>
        <p:nvSpPr>
          <p:cNvPr id="3" name="Content Placeholder 2"/>
          <p:cNvSpPr>
            <a:spLocks noGrp="1"/>
          </p:cNvSpPr>
          <p:nvPr>
            <p:ph idx="1"/>
          </p:nvPr>
        </p:nvSpPr>
        <p:spPr/>
        <p:txBody>
          <a:bodyPr>
            <a:normAutofit/>
          </a:bodyPr>
          <a:lstStyle/>
          <a:p>
            <a:pPr algn="just"/>
            <a:r>
              <a:rPr lang="en-US" sz="2200" dirty="0"/>
              <a:t>The mapping between owners and objects is typically done with a </a:t>
            </a:r>
            <a:r>
              <a:rPr lang="en-US" sz="2200" dirty="0" smtClean="0"/>
              <a:t>ledger or </a:t>
            </a:r>
            <a:r>
              <a:rPr lang="en-US" sz="2200" dirty="0"/>
              <a:t>register. </a:t>
            </a:r>
            <a:endParaRPr lang="en-US" sz="2200" dirty="0" smtClean="0"/>
          </a:p>
          <a:p>
            <a:pPr algn="just"/>
            <a:r>
              <a:rPr lang="en-US" sz="2200" dirty="0" smtClean="0"/>
              <a:t>This </a:t>
            </a:r>
            <a:r>
              <a:rPr lang="en-US" sz="2200" dirty="0"/>
              <a:t>is not a document that stays constant once created. </a:t>
            </a:r>
            <a:r>
              <a:rPr lang="en-US" sz="2200" dirty="0" smtClean="0"/>
              <a:t>Every transfer </a:t>
            </a:r>
            <a:r>
              <a:rPr lang="en-US" sz="2200" dirty="0"/>
              <a:t>of ownership needs to be documented in such a register </a:t>
            </a:r>
            <a:r>
              <a:rPr lang="en-US" sz="2200" dirty="0" smtClean="0"/>
              <a:t>because an </a:t>
            </a:r>
            <a:r>
              <a:rPr lang="en-US" sz="2200" dirty="0"/>
              <a:t>outdated register or ledger cannot be a trustworthy witness for </a:t>
            </a:r>
            <a:r>
              <a:rPr lang="en-US" sz="2200" dirty="0" smtClean="0"/>
              <a:t>testifying ownership</a:t>
            </a:r>
            <a:r>
              <a:rPr lang="en-US" sz="2200" dirty="0"/>
              <a:t>. </a:t>
            </a:r>
            <a:endParaRPr lang="en-US" sz="2200" dirty="0" smtClean="0"/>
          </a:p>
          <a:p>
            <a:pPr algn="just"/>
            <a:r>
              <a:rPr lang="en-US" sz="2200" dirty="0" smtClean="0"/>
              <a:t>The </a:t>
            </a:r>
            <a:r>
              <a:rPr lang="en-US" sz="2200" dirty="0"/>
              <a:t>importance of having an up-to-date and orderly </a:t>
            </a:r>
            <a:r>
              <a:rPr lang="en-US" sz="2200" dirty="0" smtClean="0"/>
              <a:t>managed register </a:t>
            </a:r>
            <a:r>
              <a:rPr lang="en-US" sz="2200" dirty="0"/>
              <a:t>has led to the development of special institutions in many societies</a:t>
            </a:r>
            <a:r>
              <a:rPr lang="en-US" sz="2200" dirty="0" smtClean="0"/>
              <a:t>.</a:t>
            </a:r>
          </a:p>
          <a:p>
            <a:pPr algn="just"/>
            <a:r>
              <a:rPr lang="en-US" sz="2200" dirty="0"/>
              <a:t>The more valuable certain kinds of objects are, the higher the chance for </a:t>
            </a:r>
            <a:r>
              <a:rPr lang="en-US" sz="2200" dirty="0" smtClean="0"/>
              <a:t>the existence </a:t>
            </a:r>
            <a:r>
              <a:rPr lang="en-US" sz="2200" dirty="0"/>
              <a:t>of a government-regulated ledger that documents the ownership </a:t>
            </a:r>
            <a:r>
              <a:rPr lang="en-US" sz="2200" dirty="0" smtClean="0"/>
              <a:t>of those </a:t>
            </a:r>
            <a:r>
              <a:rPr lang="en-US" sz="2200" dirty="0"/>
              <a:t>objects. Most of these ledgers are open to everyone in order to </a:t>
            </a:r>
            <a:r>
              <a:rPr lang="en-US" sz="2200" dirty="0" smtClean="0"/>
              <a:t>make it </a:t>
            </a:r>
            <a:r>
              <a:rPr lang="en-US" sz="2200" dirty="0"/>
              <a:t>easy to verify ownership and provide easy access to clarify ownership.</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63</a:t>
            </a:fld>
            <a:endParaRPr lang="en-US"/>
          </a:p>
        </p:txBody>
      </p:sp>
    </p:spTree>
    <p:extLst>
      <p:ext uri="{BB962C8B-B14F-4D97-AF65-F5344CB8AC3E}">
        <p14:creationId xmlns:p14="http://schemas.microsoft.com/office/powerpoint/2010/main" val="114169630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Nature of Ownership - Why we know what we own</a:t>
            </a:r>
          </a:p>
        </p:txBody>
      </p:sp>
      <p:sp>
        <p:nvSpPr>
          <p:cNvPr id="3" name="Content Placeholder 2"/>
          <p:cNvSpPr>
            <a:spLocks noGrp="1"/>
          </p:cNvSpPr>
          <p:nvPr>
            <p:ph idx="1"/>
          </p:nvPr>
        </p:nvSpPr>
        <p:spPr/>
        <p:txBody>
          <a:bodyPr/>
          <a:lstStyle/>
          <a:p>
            <a:pPr algn="just"/>
            <a:r>
              <a:rPr lang="en-US" dirty="0" smtClean="0"/>
              <a:t>Example: found </a:t>
            </a:r>
            <a:r>
              <a:rPr lang="en-US" dirty="0"/>
              <a:t>ledgers for documenting </a:t>
            </a:r>
            <a:r>
              <a:rPr lang="en-US" dirty="0" smtClean="0"/>
              <a:t>ownership</a:t>
            </a:r>
          </a:p>
          <a:p>
            <a:pPr lvl="1" algn="just"/>
            <a:r>
              <a:rPr lang="en-US" dirty="0" smtClean="0"/>
              <a:t>of </a:t>
            </a:r>
            <a:r>
              <a:rPr lang="en-US" dirty="0"/>
              <a:t>real estate, patents, ships, airplanes, and companies. </a:t>
            </a:r>
            <a:endParaRPr lang="en-US" dirty="0" smtClean="0"/>
          </a:p>
          <a:p>
            <a:pPr lvl="1" algn="just"/>
            <a:r>
              <a:rPr lang="en-US" dirty="0" smtClean="0"/>
              <a:t>even </a:t>
            </a:r>
            <a:r>
              <a:rPr lang="en-US" dirty="0"/>
              <a:t>found </a:t>
            </a:r>
            <a:r>
              <a:rPr lang="en-US" dirty="0" smtClean="0"/>
              <a:t>registers for </a:t>
            </a:r>
            <a:r>
              <a:rPr lang="en-US" dirty="0"/>
              <a:t>marriages, births, and deaths.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64</a:t>
            </a:fld>
            <a:endParaRPr lang="en-US"/>
          </a:p>
        </p:txBody>
      </p:sp>
    </p:spTree>
    <p:extLst>
      <p:ext uri="{BB962C8B-B14F-4D97-AF65-F5344CB8AC3E}">
        <p14:creationId xmlns:p14="http://schemas.microsoft.com/office/powerpoint/2010/main" val="242887064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of </a:t>
            </a:r>
            <a:r>
              <a:rPr lang="en-US" dirty="0" smtClean="0"/>
              <a:t>Ownership</a:t>
            </a:r>
            <a:endParaRPr lang="en-US"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65</a:t>
            </a:fld>
            <a:endParaRPr lang="en-US"/>
          </a:p>
        </p:txBody>
      </p:sp>
      <p:pic>
        <p:nvPicPr>
          <p:cNvPr id="7" name="Picture 6"/>
          <p:cNvPicPr>
            <a:picLocks noChangeAspect="1"/>
          </p:cNvPicPr>
          <p:nvPr/>
        </p:nvPicPr>
        <p:blipFill>
          <a:blip r:embed="rId2"/>
          <a:stretch>
            <a:fillRect/>
          </a:stretch>
        </p:blipFill>
        <p:spPr>
          <a:xfrm>
            <a:off x="1464742" y="1986244"/>
            <a:ext cx="9095193" cy="4179329"/>
          </a:xfrm>
          <a:prstGeom prst="rect">
            <a:avLst/>
          </a:prstGeom>
        </p:spPr>
      </p:pic>
    </p:spTree>
    <p:extLst>
      <p:ext uri="{BB962C8B-B14F-4D97-AF65-F5344CB8AC3E}">
        <p14:creationId xmlns:p14="http://schemas.microsoft.com/office/powerpoint/2010/main" val="66479816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6603"/>
            <a:ext cx="4495800" cy="1465997"/>
          </a:xfrm>
        </p:spPr>
        <p:txBody>
          <a:bodyPr>
            <a:normAutofit fontScale="90000"/>
          </a:bodyPr>
          <a:lstStyle/>
          <a:p>
            <a:r>
              <a:rPr lang="en-US" dirty="0"/>
              <a:t>Concepts and principles </a:t>
            </a:r>
            <a:r>
              <a:rPr lang="en-US" dirty="0" smtClean="0"/>
              <a:t>of a ledger</a:t>
            </a:r>
            <a:endParaRPr lang="en-US"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66</a:t>
            </a:fld>
            <a:endParaRPr lang="en-US"/>
          </a:p>
        </p:txBody>
      </p:sp>
      <p:pic>
        <p:nvPicPr>
          <p:cNvPr id="7" name="Picture 6"/>
          <p:cNvPicPr>
            <a:picLocks noChangeAspect="1"/>
          </p:cNvPicPr>
          <p:nvPr/>
        </p:nvPicPr>
        <p:blipFill>
          <a:blip r:embed="rId2"/>
          <a:stretch>
            <a:fillRect/>
          </a:stretch>
        </p:blipFill>
        <p:spPr>
          <a:xfrm>
            <a:off x="6425643" y="146903"/>
            <a:ext cx="5352468" cy="5981546"/>
          </a:xfrm>
          <a:prstGeom prst="rect">
            <a:avLst/>
          </a:prstGeom>
        </p:spPr>
      </p:pic>
    </p:spTree>
    <p:extLst>
      <p:ext uri="{BB962C8B-B14F-4D97-AF65-F5344CB8AC3E}">
        <p14:creationId xmlns:p14="http://schemas.microsoft.com/office/powerpoint/2010/main" val="34761197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principles of a ledger</a:t>
            </a:r>
          </a:p>
        </p:txBody>
      </p:sp>
      <p:sp>
        <p:nvSpPr>
          <p:cNvPr id="3" name="Content Placeholder 2"/>
          <p:cNvSpPr>
            <a:spLocks noGrp="1"/>
          </p:cNvSpPr>
          <p:nvPr>
            <p:ph idx="1"/>
          </p:nvPr>
        </p:nvSpPr>
        <p:spPr/>
        <p:txBody>
          <a:bodyPr>
            <a:normAutofit/>
          </a:bodyPr>
          <a:lstStyle/>
          <a:p>
            <a:pPr algn="just"/>
            <a:r>
              <a:rPr lang="en-US" dirty="0"/>
              <a:t>The relation between managing ownership with a ledger and </a:t>
            </a:r>
            <a:r>
              <a:rPr lang="en-US" dirty="0" smtClean="0"/>
              <a:t>the </a:t>
            </a:r>
            <a:r>
              <a:rPr lang="en-US" dirty="0" err="1" smtClean="0"/>
              <a:t>blockchain</a:t>
            </a:r>
            <a:r>
              <a:rPr lang="en-US" dirty="0" smtClean="0"/>
              <a:t> </a:t>
            </a:r>
            <a:r>
              <a:rPr lang="en-US" dirty="0"/>
              <a:t>is summed up as</a:t>
            </a:r>
            <a:r>
              <a:rPr lang="en-US" dirty="0" smtClean="0"/>
              <a:t>:</a:t>
            </a:r>
          </a:p>
          <a:p>
            <a:pPr lvl="1" algn="just"/>
            <a:r>
              <a:rPr lang="en-US" dirty="0"/>
              <a:t>An individual ledger is used for maintaining </a:t>
            </a:r>
            <a:r>
              <a:rPr lang="en-US" dirty="0" smtClean="0"/>
              <a:t>information about </a:t>
            </a:r>
            <a:r>
              <a:rPr lang="en-US" dirty="0"/>
              <a:t>ownership, which is equivalent to one </a:t>
            </a:r>
            <a:r>
              <a:rPr lang="en-US" dirty="0" err="1" smtClean="0"/>
              <a:t>blockchain</a:t>
            </a:r>
            <a:r>
              <a:rPr lang="en-US" dirty="0" smtClean="0"/>
              <a:t>-data structure storing </a:t>
            </a:r>
            <a:r>
              <a:rPr lang="en-US" dirty="0"/>
              <a:t>ownership-related </a:t>
            </a:r>
            <a:r>
              <a:rPr lang="en-US" dirty="0" smtClean="0"/>
              <a:t>data.</a:t>
            </a:r>
          </a:p>
          <a:p>
            <a:pPr lvl="1" algn="just"/>
            <a:r>
              <a:rPr lang="en-US" dirty="0" smtClean="0"/>
              <a:t>The </a:t>
            </a:r>
            <a:r>
              <a:rPr lang="en-US" dirty="0"/>
              <a:t>individual ledgers are stored on the </a:t>
            </a:r>
            <a:r>
              <a:rPr lang="en-US" dirty="0" smtClean="0"/>
              <a:t>computers (nodes</a:t>
            </a:r>
            <a:r>
              <a:rPr lang="en-US" dirty="0"/>
              <a:t>) of a peer-to-peer </a:t>
            </a:r>
            <a:r>
              <a:rPr lang="en-US" dirty="0" smtClean="0"/>
              <a:t>system.</a:t>
            </a:r>
          </a:p>
          <a:p>
            <a:pPr lvl="1" algn="just"/>
            <a:r>
              <a:rPr lang="en-US" dirty="0" smtClean="0"/>
              <a:t>The </a:t>
            </a:r>
            <a:r>
              <a:rPr lang="en-US" dirty="0" err="1"/>
              <a:t>blockchain</a:t>
            </a:r>
            <a:r>
              <a:rPr lang="en-US" dirty="0"/>
              <a:t>-algorithm is responsible for letting </a:t>
            </a:r>
            <a:r>
              <a:rPr lang="en-US" dirty="0" smtClean="0"/>
              <a:t>the individual </a:t>
            </a:r>
            <a:r>
              <a:rPr lang="en-US" dirty="0"/>
              <a:t>nodes collectively arrive at one consistent </a:t>
            </a:r>
            <a:r>
              <a:rPr lang="en-US" dirty="0" smtClean="0"/>
              <a:t>version of </a:t>
            </a:r>
            <a:r>
              <a:rPr lang="en-US" dirty="0"/>
              <a:t>the state of ownership on which the final </a:t>
            </a:r>
            <a:r>
              <a:rPr lang="en-US" dirty="0" smtClean="0"/>
              <a:t>verdict is based.</a:t>
            </a:r>
          </a:p>
          <a:p>
            <a:pPr lvl="1" algn="just"/>
            <a:r>
              <a:rPr lang="en-US" dirty="0" smtClean="0"/>
              <a:t>Integrity </a:t>
            </a:r>
            <a:r>
              <a:rPr lang="en-US" dirty="0"/>
              <a:t>in this system is its ability to make true </a:t>
            </a:r>
            <a:r>
              <a:rPr lang="en-US" dirty="0" smtClean="0"/>
              <a:t>statements about ownership.</a:t>
            </a:r>
          </a:p>
          <a:p>
            <a:pPr lvl="1" algn="just"/>
            <a:r>
              <a:rPr lang="en-US" dirty="0" smtClean="0"/>
              <a:t>Cryptography </a:t>
            </a:r>
            <a:r>
              <a:rPr lang="en-US" dirty="0"/>
              <a:t>is necessary for creating a </a:t>
            </a:r>
            <a:r>
              <a:rPr lang="en-US" dirty="0" smtClean="0"/>
              <a:t>trustworthy means </a:t>
            </a:r>
            <a:r>
              <a:rPr lang="en-US" dirty="0"/>
              <a:t>of identification, authentication, and </a:t>
            </a:r>
            <a:r>
              <a:rPr lang="en-US" dirty="0" smtClean="0"/>
              <a:t>authorization and ensuring data security.</a:t>
            </a:r>
            <a:endParaRPr lang="en-US"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67</a:t>
            </a:fld>
            <a:endParaRPr lang="en-US"/>
          </a:p>
        </p:txBody>
      </p:sp>
    </p:spTree>
    <p:extLst>
      <p:ext uri="{BB962C8B-B14F-4D97-AF65-F5344CB8AC3E}">
        <p14:creationId xmlns:p14="http://schemas.microsoft.com/office/powerpoint/2010/main" val="5899174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Spending Money Twice - Exploiting </a:t>
            </a:r>
            <a:r>
              <a:rPr lang="en-US" dirty="0"/>
              <a:t>a vulnerability of </a:t>
            </a:r>
            <a:r>
              <a:rPr lang="en-US" dirty="0" smtClean="0"/>
              <a:t>distributed peer-to-peer </a:t>
            </a:r>
            <a:r>
              <a:rPr lang="en-US" dirty="0"/>
              <a:t>systems</a:t>
            </a:r>
          </a:p>
        </p:txBody>
      </p:sp>
      <p:sp>
        <p:nvSpPr>
          <p:cNvPr id="3" name="Content Placeholder 2"/>
          <p:cNvSpPr>
            <a:spLocks noGrp="1"/>
          </p:cNvSpPr>
          <p:nvPr>
            <p:ph idx="1"/>
          </p:nvPr>
        </p:nvSpPr>
        <p:spPr/>
        <p:txBody>
          <a:bodyPr>
            <a:normAutofit/>
          </a:bodyPr>
          <a:lstStyle/>
          <a:p>
            <a:r>
              <a:rPr lang="en-US" sz="2200" dirty="0"/>
              <a:t>Let’s consider a peer-to-peer system for managing ownership of real estate. </a:t>
            </a:r>
            <a:endParaRPr lang="en-US" sz="2200" dirty="0" smtClean="0"/>
          </a:p>
          <a:p>
            <a:r>
              <a:rPr lang="en-US" sz="2200" dirty="0" smtClean="0"/>
              <a:t>In</a:t>
            </a:r>
            <a:r>
              <a:rPr lang="en-US" sz="2200" dirty="0"/>
              <a:t> </a:t>
            </a:r>
            <a:r>
              <a:rPr lang="en-US" sz="2200" dirty="0" smtClean="0"/>
              <a:t>such </a:t>
            </a:r>
            <a:r>
              <a:rPr lang="en-US" sz="2200" dirty="0"/>
              <a:t>a system, the ledgers that keep track of ownership information are </a:t>
            </a:r>
            <a:r>
              <a:rPr lang="en-US" sz="2200" dirty="0" smtClean="0"/>
              <a:t>maintained by </a:t>
            </a:r>
            <a:r>
              <a:rPr lang="en-US" sz="2200" dirty="0"/>
              <a:t>the individual computers of its members instead of being </a:t>
            </a:r>
            <a:r>
              <a:rPr lang="en-US" sz="2200" dirty="0" smtClean="0"/>
              <a:t>maintained in </a:t>
            </a:r>
            <a:r>
              <a:rPr lang="en-US" sz="2200" dirty="0"/>
              <a:t>a central </a:t>
            </a:r>
            <a:r>
              <a:rPr lang="en-US" sz="2200" dirty="0" smtClean="0"/>
              <a:t>database.</a:t>
            </a:r>
          </a:p>
          <a:p>
            <a:r>
              <a:rPr lang="en-US" sz="2200" dirty="0" smtClean="0"/>
              <a:t>Hence</a:t>
            </a:r>
            <a:r>
              <a:rPr lang="en-US" sz="2200" dirty="0"/>
              <a:t>, each peer maintains his or her own copy of </a:t>
            </a:r>
            <a:r>
              <a:rPr lang="en-US" sz="2200" dirty="0" smtClean="0"/>
              <a:t>the ledger</a:t>
            </a:r>
            <a:r>
              <a:rPr lang="en-US" sz="2200" dirty="0"/>
              <a:t>. </a:t>
            </a:r>
            <a:endParaRPr lang="en-US" sz="2200" dirty="0" smtClean="0"/>
          </a:p>
          <a:p>
            <a:r>
              <a:rPr lang="en-US" sz="2200" dirty="0" smtClean="0"/>
              <a:t>As </a:t>
            </a:r>
            <a:r>
              <a:rPr lang="en-US" sz="2200" dirty="0"/>
              <a:t>soon as the ownership of a house is transferred from one </a:t>
            </a:r>
            <a:r>
              <a:rPr lang="en-US" sz="2200" dirty="0" smtClean="0"/>
              <a:t>person to </a:t>
            </a:r>
            <a:r>
              <a:rPr lang="en-US" sz="2200" dirty="0"/>
              <a:t>another, all the ledgers of the system need to be updated in order to </a:t>
            </a:r>
            <a:r>
              <a:rPr lang="en-US" sz="2200" dirty="0" smtClean="0"/>
              <a:t>contain the </a:t>
            </a:r>
            <a:r>
              <a:rPr lang="en-US" sz="2200" dirty="0"/>
              <a:t>latest version of reality</a:t>
            </a:r>
            <a:r>
              <a:rPr lang="en-US" sz="2200" dirty="0" smtClean="0"/>
              <a:t>.</a:t>
            </a:r>
          </a:p>
          <a:p>
            <a:endParaRPr lang="en-US" sz="22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68</a:t>
            </a:fld>
            <a:endParaRPr lang="en-US"/>
          </a:p>
        </p:txBody>
      </p:sp>
    </p:spTree>
    <p:extLst>
      <p:ext uri="{BB962C8B-B14F-4D97-AF65-F5344CB8AC3E}">
        <p14:creationId xmlns:p14="http://schemas.microsoft.com/office/powerpoint/2010/main" val="261471998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Spending Money Twice - Exploiting a vulnerability of distributed peer-to-peer systems</a:t>
            </a:r>
          </a:p>
        </p:txBody>
      </p:sp>
      <p:sp>
        <p:nvSpPr>
          <p:cNvPr id="3" name="Content Placeholder 2"/>
          <p:cNvSpPr>
            <a:spLocks noGrp="1"/>
          </p:cNvSpPr>
          <p:nvPr>
            <p:ph idx="1"/>
          </p:nvPr>
        </p:nvSpPr>
        <p:spPr/>
        <p:txBody>
          <a:bodyPr>
            <a:normAutofit/>
          </a:bodyPr>
          <a:lstStyle/>
          <a:p>
            <a:pPr algn="just"/>
            <a:r>
              <a:rPr lang="en-US" sz="2000" dirty="0"/>
              <a:t>However, passing information forward </a:t>
            </a:r>
            <a:r>
              <a:rPr lang="en-US" sz="2000" dirty="0" smtClean="0"/>
              <a:t>among peers </a:t>
            </a:r>
            <a:r>
              <a:rPr lang="en-US" sz="2000" dirty="0"/>
              <a:t>and updating the individual ledgers require time. </a:t>
            </a:r>
            <a:endParaRPr lang="en-US" sz="2000" dirty="0" smtClean="0"/>
          </a:p>
          <a:p>
            <a:pPr algn="just"/>
            <a:r>
              <a:rPr lang="en-US" sz="2000" dirty="0" smtClean="0"/>
              <a:t>Until </a:t>
            </a:r>
            <a:r>
              <a:rPr lang="en-US" sz="2000" dirty="0"/>
              <a:t>the last </a:t>
            </a:r>
            <a:r>
              <a:rPr lang="en-US" sz="2000" dirty="0" smtClean="0"/>
              <a:t>member of </a:t>
            </a:r>
            <a:r>
              <a:rPr lang="en-US" sz="2000" dirty="0"/>
              <a:t>the system receives the new information and updates his or her copy </a:t>
            </a:r>
            <a:r>
              <a:rPr lang="en-US" sz="2000" dirty="0" smtClean="0"/>
              <a:t>of the </a:t>
            </a:r>
            <a:r>
              <a:rPr lang="en-US" sz="2000" dirty="0"/>
              <a:t>ledger, the system will not be consistent. </a:t>
            </a:r>
            <a:endParaRPr lang="en-US" sz="2000" dirty="0" smtClean="0"/>
          </a:p>
          <a:p>
            <a:pPr algn="just"/>
            <a:r>
              <a:rPr lang="en-US" sz="2000" dirty="0" smtClean="0"/>
              <a:t>Some </a:t>
            </a:r>
            <a:r>
              <a:rPr lang="en-US" sz="2000" dirty="0"/>
              <a:t>peers already know </a:t>
            </a:r>
            <a:r>
              <a:rPr lang="en-US" sz="2000" dirty="0" smtClean="0"/>
              <a:t>about the </a:t>
            </a:r>
            <a:r>
              <a:rPr lang="en-US" sz="2000" dirty="0"/>
              <a:t>latest transfer of ownership, while other peers have not yet received </a:t>
            </a:r>
            <a:r>
              <a:rPr lang="en-US" sz="2000" dirty="0" smtClean="0"/>
              <a:t>that information</a:t>
            </a:r>
            <a:r>
              <a:rPr lang="en-US" sz="2000" dirty="0"/>
              <a:t>. </a:t>
            </a:r>
            <a:endParaRPr lang="en-US" sz="2000" dirty="0" smtClean="0"/>
          </a:p>
          <a:p>
            <a:pPr algn="just"/>
            <a:r>
              <a:rPr lang="en-US" sz="2000" dirty="0" smtClean="0"/>
              <a:t>The </a:t>
            </a:r>
            <a:r>
              <a:rPr lang="en-US" sz="2000" dirty="0"/>
              <a:t>fact that not all ledgers have up-to-date information </a:t>
            </a:r>
            <a:r>
              <a:rPr lang="en-US" sz="2000" dirty="0" smtClean="0"/>
              <a:t>makes them </a:t>
            </a:r>
            <a:r>
              <a:rPr lang="en-US" sz="2000" dirty="0"/>
              <a:t>prone to be exploited by anyone who already has the latest information</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69</a:t>
            </a:fld>
            <a:endParaRPr lang="en-US"/>
          </a:p>
        </p:txBody>
      </p:sp>
    </p:spTree>
    <p:extLst>
      <p:ext uri="{BB962C8B-B14F-4D97-AF65-F5344CB8AC3E}">
        <p14:creationId xmlns:p14="http://schemas.microsoft.com/office/powerpoint/2010/main" val="25691338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Centralized Model</a:t>
            </a:r>
          </a:p>
        </p:txBody>
      </p:sp>
      <p:sp>
        <p:nvSpPr>
          <p:cNvPr id="3" name="Content Placeholder 2"/>
          <p:cNvSpPr>
            <a:spLocks noGrp="1"/>
          </p:cNvSpPr>
          <p:nvPr>
            <p:ph idx="1"/>
          </p:nvPr>
        </p:nvSpPr>
        <p:spPr>
          <a:xfrm>
            <a:off x="304800" y="1845734"/>
            <a:ext cx="4197752" cy="4265506"/>
          </a:xfrm>
        </p:spPr>
        <p:txBody>
          <a:bodyPr>
            <a:normAutofit/>
          </a:bodyPr>
          <a:lstStyle/>
          <a:p>
            <a:pPr algn="just"/>
            <a:r>
              <a:rPr lang="en-US" sz="2000" dirty="0" smtClean="0"/>
              <a:t>Mostly organizations achieve </a:t>
            </a:r>
            <a:r>
              <a:rPr lang="en-US" sz="2000" dirty="0"/>
              <a:t>this by delegating this responsibility to a third party that works as </a:t>
            </a:r>
            <a:r>
              <a:rPr lang="en-US" sz="2000" dirty="0" smtClean="0"/>
              <a:t>a common </a:t>
            </a:r>
            <a:r>
              <a:rPr lang="en-US" sz="2000" dirty="0"/>
              <a:t>platform for all parties to store and share data</a:t>
            </a:r>
            <a:r>
              <a:rPr lang="en-US" sz="2000" dirty="0" smtClean="0"/>
              <a:t>.</a:t>
            </a:r>
          </a:p>
          <a:p>
            <a:r>
              <a:rPr lang="en-US" sz="2000" b="1" dirty="0" smtClean="0"/>
              <a:t>Figure:</a:t>
            </a:r>
            <a:r>
              <a:rPr lang="en-US" sz="2000" dirty="0" smtClean="0"/>
              <a:t> </a:t>
            </a:r>
            <a:r>
              <a:rPr lang="en-US" sz="2000" dirty="0"/>
              <a:t>Three organizations working in a centralized mode </a:t>
            </a:r>
            <a:r>
              <a:rPr lang="en-US" sz="2000" dirty="0" smtClean="0"/>
              <a:t>of sharing </a:t>
            </a:r>
            <a:r>
              <a:rPr lang="en-US" sz="2000" dirty="0"/>
              <a:t>data</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a:t>
            </a:fld>
            <a:endParaRPr lang="en-US"/>
          </a:p>
        </p:txBody>
      </p:sp>
      <p:pic>
        <p:nvPicPr>
          <p:cNvPr id="7" name="Picture 6"/>
          <p:cNvPicPr>
            <a:picLocks noChangeAspect="1"/>
          </p:cNvPicPr>
          <p:nvPr/>
        </p:nvPicPr>
        <p:blipFill>
          <a:blip r:embed="rId2"/>
          <a:stretch>
            <a:fillRect/>
          </a:stretch>
        </p:blipFill>
        <p:spPr>
          <a:xfrm>
            <a:off x="4938423" y="1845734"/>
            <a:ext cx="7191846" cy="4439779"/>
          </a:xfrm>
          <a:prstGeom prst="rect">
            <a:avLst/>
          </a:prstGeom>
        </p:spPr>
      </p:pic>
    </p:spTree>
    <p:extLst>
      <p:ext uri="{BB962C8B-B14F-4D97-AF65-F5344CB8AC3E}">
        <p14:creationId xmlns:p14="http://schemas.microsoft.com/office/powerpoint/2010/main" val="36458261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lgn="just"/>
            <a:r>
              <a:rPr lang="en-US" sz="2000" dirty="0" smtClean="0"/>
              <a:t>Person </a:t>
            </a:r>
            <a:r>
              <a:rPr lang="en-US" sz="2000" dirty="0"/>
              <a:t>A sells his house to person </a:t>
            </a:r>
            <a:r>
              <a:rPr lang="en-US" sz="2000" dirty="0" smtClean="0"/>
              <a:t>B. </a:t>
            </a:r>
          </a:p>
          <a:p>
            <a:pPr algn="just"/>
            <a:r>
              <a:rPr lang="en-US" sz="2000" dirty="0" smtClean="0"/>
              <a:t>The </a:t>
            </a:r>
            <a:r>
              <a:rPr lang="en-US" sz="2000" dirty="0"/>
              <a:t>transfer of ownership from A to B is documented in one of the ledgers </a:t>
            </a:r>
            <a:r>
              <a:rPr lang="en-US" sz="2000" dirty="0" smtClean="0"/>
              <a:t>in the </a:t>
            </a:r>
            <a:r>
              <a:rPr lang="en-US" sz="2000" dirty="0"/>
              <a:t>peer-to-peer system. </a:t>
            </a:r>
            <a:endParaRPr lang="en-US" sz="2000" dirty="0" smtClean="0"/>
          </a:p>
          <a:p>
            <a:pPr algn="just"/>
            <a:r>
              <a:rPr lang="en-US" sz="2000" dirty="0" smtClean="0"/>
              <a:t>This </a:t>
            </a:r>
            <a:r>
              <a:rPr lang="en-US" sz="2000" dirty="0"/>
              <a:t>particular ledger needs to inform other </a:t>
            </a:r>
            <a:r>
              <a:rPr lang="en-US" sz="2000" dirty="0" smtClean="0"/>
              <a:t>peers about </a:t>
            </a:r>
            <a:r>
              <a:rPr lang="en-US" sz="2000" dirty="0"/>
              <a:t>this transfer, who in turn inform other peers as well, until eventually </a:t>
            </a:r>
            <a:r>
              <a:rPr lang="en-US" sz="2000" dirty="0" smtClean="0"/>
              <a:t>all peers </a:t>
            </a:r>
            <a:r>
              <a:rPr lang="en-US" sz="2000" dirty="0"/>
              <a:t>learn about the transfer of ownership from A to B. </a:t>
            </a:r>
            <a:endParaRPr lang="en-US" sz="2000" dirty="0" smtClean="0"/>
          </a:p>
          <a:p>
            <a:pPr algn="just"/>
            <a:r>
              <a:rPr lang="en-US" sz="2000" dirty="0" smtClean="0"/>
              <a:t>However</a:t>
            </a:r>
            <a:r>
              <a:rPr lang="en-US" sz="2000" dirty="0"/>
              <a:t>, </a:t>
            </a:r>
            <a:r>
              <a:rPr lang="en-US" sz="2000" dirty="0" smtClean="0"/>
              <a:t>suppose that </a:t>
            </a:r>
            <a:r>
              <a:rPr lang="en-US" sz="2000" dirty="0"/>
              <a:t>person A quickly approaches another ledger of the system and </a:t>
            </a:r>
            <a:r>
              <a:rPr lang="en-US" sz="2000" dirty="0" smtClean="0"/>
              <a:t>demands to </a:t>
            </a:r>
            <a:r>
              <a:rPr lang="en-US" sz="2000" dirty="0"/>
              <a:t>document a different transfer of ownership of the identical house: the </a:t>
            </a:r>
            <a:r>
              <a:rPr lang="en-US" sz="2000" dirty="0" smtClean="0"/>
              <a:t>sale from </a:t>
            </a:r>
            <a:r>
              <a:rPr lang="en-US" sz="2000" dirty="0"/>
              <a:t>person A to person C. </a:t>
            </a:r>
            <a:endParaRPr lang="en-US" sz="2000" dirty="0" smtClean="0"/>
          </a:p>
          <a:p>
            <a:pPr algn="just"/>
            <a:r>
              <a:rPr lang="en-US" sz="2000" dirty="0" smtClean="0"/>
              <a:t>If </a:t>
            </a:r>
            <a:r>
              <a:rPr lang="en-US" sz="2000" dirty="0"/>
              <a:t>this peer has not yet learned about the </a:t>
            </a:r>
            <a:r>
              <a:rPr lang="en-US" sz="2000" dirty="0" smtClean="0"/>
              <a:t>transfer of </a:t>
            </a:r>
            <a:r>
              <a:rPr lang="en-US" sz="2000" dirty="0"/>
              <a:t>ownership from A to B that happened in the past, this peer will </a:t>
            </a:r>
            <a:r>
              <a:rPr lang="en-US" sz="2000" dirty="0" smtClean="0"/>
              <a:t>approve and </a:t>
            </a:r>
            <a:r>
              <a:rPr lang="en-US" sz="2000" dirty="0"/>
              <a:t>document the transfer of ownership from A to C for the identical house</a:t>
            </a:r>
            <a:r>
              <a:rPr lang="en-US" sz="2000" dirty="0" smtClean="0"/>
              <a:t>.</a:t>
            </a:r>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70</a:t>
            </a:fld>
            <a:endParaRPr lang="en-US"/>
          </a:p>
        </p:txBody>
      </p:sp>
    </p:spTree>
    <p:extLst>
      <p:ext uri="{BB962C8B-B14F-4D97-AF65-F5344CB8AC3E}">
        <p14:creationId xmlns:p14="http://schemas.microsoft.com/office/powerpoint/2010/main" val="37412903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algn="just"/>
            <a:r>
              <a:rPr lang="en-US" sz="2000" dirty="0"/>
              <a:t>Hence, A was able to sell his house twice by exploiting the fact that </a:t>
            </a:r>
            <a:r>
              <a:rPr lang="en-US" sz="2000" dirty="0" smtClean="0"/>
              <a:t>distributing information </a:t>
            </a:r>
            <a:r>
              <a:rPr lang="en-US" sz="2000" dirty="0"/>
              <a:t>about his first sell requires time. </a:t>
            </a:r>
            <a:endParaRPr lang="en-US" sz="2000" dirty="0" smtClean="0"/>
          </a:p>
          <a:p>
            <a:pPr algn="just"/>
            <a:r>
              <a:rPr lang="en-US" sz="2000" dirty="0" smtClean="0"/>
              <a:t>But </a:t>
            </a:r>
            <a:r>
              <a:rPr lang="en-US" sz="2000" dirty="0"/>
              <a:t>B and C cannot own </a:t>
            </a:r>
            <a:r>
              <a:rPr lang="en-US" sz="2000" dirty="0" smtClean="0"/>
              <a:t>the house </a:t>
            </a:r>
            <a:r>
              <a:rPr lang="en-US" sz="2000" dirty="0"/>
              <a:t>at the same time. </a:t>
            </a:r>
            <a:endParaRPr lang="en-US" sz="2000" dirty="0" smtClean="0"/>
          </a:p>
          <a:p>
            <a:pPr algn="just"/>
            <a:r>
              <a:rPr lang="en-US" sz="2000" dirty="0" smtClean="0"/>
              <a:t>Only </a:t>
            </a:r>
            <a:r>
              <a:rPr lang="en-US" sz="2000" dirty="0"/>
              <a:t>one of them is supposed to be the new and </a:t>
            </a:r>
            <a:r>
              <a:rPr lang="en-US" sz="2000" dirty="0" smtClean="0"/>
              <a:t>lawful owner</a:t>
            </a:r>
            <a:r>
              <a:rPr lang="en-US" sz="2000" dirty="0"/>
              <a:t>. </a:t>
            </a:r>
            <a:endParaRPr lang="en-US" sz="2000" dirty="0" smtClean="0"/>
          </a:p>
          <a:p>
            <a:pPr algn="just"/>
            <a:r>
              <a:rPr lang="en-US" sz="2000" dirty="0" smtClean="0"/>
              <a:t>Hence</a:t>
            </a:r>
            <a:r>
              <a:rPr lang="en-US" sz="2000" dirty="0"/>
              <a:t>, the situation is called the double spending problem.</a:t>
            </a:r>
          </a:p>
          <a:p>
            <a:pPr algn="just"/>
            <a:endParaRPr lang="en-US" sz="2000"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71</a:t>
            </a:fld>
            <a:endParaRPr lang="en-US"/>
          </a:p>
        </p:txBody>
      </p:sp>
    </p:spTree>
    <p:extLst>
      <p:ext uri="{BB962C8B-B14F-4D97-AF65-F5344CB8AC3E}">
        <p14:creationId xmlns:p14="http://schemas.microsoft.com/office/powerpoint/2010/main" val="29447761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Spending Problem</a:t>
            </a:r>
            <a:endParaRPr lang="en-US" dirty="0"/>
          </a:p>
        </p:txBody>
      </p:sp>
      <p:sp>
        <p:nvSpPr>
          <p:cNvPr id="3" name="Content Placeholder 2"/>
          <p:cNvSpPr>
            <a:spLocks noGrp="1"/>
          </p:cNvSpPr>
          <p:nvPr>
            <p:ph idx="1"/>
          </p:nvPr>
        </p:nvSpPr>
        <p:spPr/>
        <p:txBody>
          <a:bodyPr>
            <a:normAutofit/>
          </a:bodyPr>
          <a:lstStyle/>
          <a:p>
            <a:pPr algn="just"/>
            <a:r>
              <a:rPr lang="en-US" sz="2000" dirty="0"/>
              <a:t>Similar to the term </a:t>
            </a:r>
            <a:r>
              <a:rPr lang="en-US" sz="2000" i="1" dirty="0" err="1"/>
              <a:t>blockchain</a:t>
            </a:r>
            <a:r>
              <a:rPr lang="en-US" sz="2000" dirty="0"/>
              <a:t>, the term </a:t>
            </a:r>
            <a:r>
              <a:rPr lang="en-US" sz="2000" i="1" dirty="0"/>
              <a:t>double spending </a:t>
            </a:r>
            <a:r>
              <a:rPr lang="en-US" sz="2000" dirty="0"/>
              <a:t>is ambiguous as it </a:t>
            </a:r>
            <a:r>
              <a:rPr lang="en-US" sz="2000" dirty="0" smtClean="0"/>
              <a:t>is used </a:t>
            </a:r>
            <a:r>
              <a:rPr lang="en-US" sz="2000" dirty="0"/>
              <a:t>to refer to the following </a:t>
            </a:r>
            <a:r>
              <a:rPr lang="en-US" sz="2000" dirty="0" smtClean="0"/>
              <a:t>concepts:</a:t>
            </a:r>
          </a:p>
          <a:p>
            <a:pPr lvl="1" algn="just"/>
            <a:r>
              <a:rPr lang="en-US" sz="2000" dirty="0" smtClean="0"/>
              <a:t>A </a:t>
            </a:r>
            <a:r>
              <a:rPr lang="en-US" sz="2000" dirty="0"/>
              <a:t>problem caused by copying digital </a:t>
            </a:r>
            <a:r>
              <a:rPr lang="en-US" sz="2000" dirty="0" smtClean="0"/>
              <a:t>goods</a:t>
            </a:r>
          </a:p>
          <a:p>
            <a:pPr lvl="1" algn="just"/>
            <a:r>
              <a:rPr lang="en-US" sz="2000" dirty="0" smtClean="0"/>
              <a:t>A </a:t>
            </a:r>
            <a:r>
              <a:rPr lang="en-US" sz="2000" dirty="0"/>
              <a:t>problem that may appear in distributed </a:t>
            </a:r>
            <a:r>
              <a:rPr lang="en-US" sz="2000" dirty="0" smtClean="0"/>
              <a:t>peer-to-peer systems </a:t>
            </a:r>
            <a:r>
              <a:rPr lang="en-US" sz="2000" dirty="0"/>
              <a:t>of </a:t>
            </a:r>
            <a:r>
              <a:rPr lang="en-US" sz="2000" dirty="0" smtClean="0"/>
              <a:t>ledgers</a:t>
            </a:r>
          </a:p>
          <a:p>
            <a:pPr lvl="1" algn="just"/>
            <a:r>
              <a:rPr lang="en-US" sz="2000" dirty="0" smtClean="0"/>
              <a:t>An </a:t>
            </a:r>
            <a:r>
              <a:rPr lang="en-US" sz="2000" dirty="0"/>
              <a:t>example of violated integrity in purely </a:t>
            </a:r>
            <a:r>
              <a:rPr lang="en-US" sz="2000" dirty="0" smtClean="0"/>
              <a:t>distributed peer-to-peer </a:t>
            </a:r>
            <a:r>
              <a:rPr lang="en-US" sz="2000" dirty="0"/>
              <a:t>systems</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72</a:t>
            </a:fld>
            <a:endParaRPr lang="en-US"/>
          </a:p>
        </p:txBody>
      </p:sp>
    </p:spTree>
    <p:extLst>
      <p:ext uri="{BB962C8B-B14F-4D97-AF65-F5344CB8AC3E}">
        <p14:creationId xmlns:p14="http://schemas.microsoft.com/office/powerpoint/2010/main" val="20402412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Spending as a Problem of Copying Digital</a:t>
            </a:r>
            <a:br>
              <a:rPr lang="en-US" dirty="0"/>
            </a:br>
            <a:r>
              <a:rPr lang="en-US" dirty="0"/>
              <a:t>Goods</a:t>
            </a:r>
          </a:p>
        </p:txBody>
      </p:sp>
      <p:sp>
        <p:nvSpPr>
          <p:cNvPr id="3" name="Content Placeholder 2"/>
          <p:cNvSpPr>
            <a:spLocks noGrp="1"/>
          </p:cNvSpPr>
          <p:nvPr>
            <p:ph idx="1"/>
          </p:nvPr>
        </p:nvSpPr>
        <p:spPr/>
        <p:txBody>
          <a:bodyPr>
            <a:normAutofit/>
          </a:bodyPr>
          <a:lstStyle/>
          <a:p>
            <a:pPr algn="just"/>
            <a:r>
              <a:rPr lang="en-US" sz="2000" dirty="0"/>
              <a:t>In the context of copying digital goods, the double spending problem refers </a:t>
            </a:r>
            <a:r>
              <a:rPr lang="en-US" sz="2000" dirty="0" smtClean="0"/>
              <a:t>to the </a:t>
            </a:r>
            <a:r>
              <a:rPr lang="en-US" sz="2000" dirty="0"/>
              <a:t>fact that data on a computer can be copied without noticeable limitations</a:t>
            </a:r>
            <a:r>
              <a:rPr lang="en-US" sz="2000" dirty="0" smtClean="0"/>
              <a:t>.</a:t>
            </a:r>
          </a:p>
          <a:p>
            <a:pPr algn="just"/>
            <a:r>
              <a:rPr lang="en-US" sz="2000" dirty="0"/>
              <a:t>This fact causes problems with digital money or any other data that are </a:t>
            </a:r>
            <a:r>
              <a:rPr lang="en-US" sz="2000" dirty="0" smtClean="0"/>
              <a:t>supposed to </a:t>
            </a:r>
            <a:r>
              <a:rPr lang="en-US" sz="2000" dirty="0"/>
              <a:t>have only one owner at a given time. </a:t>
            </a:r>
            <a:endParaRPr lang="en-US" sz="2000" dirty="0" smtClean="0"/>
          </a:p>
          <a:p>
            <a:pPr algn="just"/>
            <a:r>
              <a:rPr lang="en-US" sz="2000" dirty="0" smtClean="0"/>
              <a:t>Copying </a:t>
            </a:r>
            <a:r>
              <a:rPr lang="en-US" sz="2000" dirty="0"/>
              <a:t>makes it possible </a:t>
            </a:r>
            <a:r>
              <a:rPr lang="en-US" sz="2000" dirty="0" smtClean="0"/>
              <a:t>to replicate </a:t>
            </a:r>
            <a:r>
              <a:rPr lang="en-US" sz="2000" dirty="0"/>
              <a:t>data that represent pieces of digital money and use them more </a:t>
            </a:r>
            <a:r>
              <a:rPr lang="en-US" sz="2000" dirty="0" smtClean="0"/>
              <a:t>than once </a:t>
            </a:r>
            <a:r>
              <a:rPr lang="en-US" sz="2000" dirty="0"/>
              <a:t>for making payments</a:t>
            </a:r>
            <a:r>
              <a:rPr lang="en-US" sz="2000" dirty="0" smtClean="0"/>
              <a:t>.</a:t>
            </a:r>
          </a:p>
          <a:p>
            <a:pPr algn="just"/>
            <a:r>
              <a:rPr lang="en-US" sz="2000" dirty="0"/>
              <a:t>This is the digital equivalent to replicating </a:t>
            </a:r>
            <a:r>
              <a:rPr lang="en-US" sz="2000" dirty="0" smtClean="0"/>
              <a:t>bank notes </a:t>
            </a:r>
            <a:r>
              <a:rPr lang="en-US" sz="2000" dirty="0"/>
              <a:t>with a copying machine. </a:t>
            </a:r>
            <a:endParaRPr lang="en-US" sz="2000" dirty="0" smtClean="0"/>
          </a:p>
          <a:p>
            <a:pPr algn="just"/>
            <a:r>
              <a:rPr lang="en-US" sz="2000" dirty="0" smtClean="0"/>
              <a:t>Besides </a:t>
            </a:r>
            <a:r>
              <a:rPr lang="en-US" sz="2000" dirty="0"/>
              <a:t>being technically possible, the </a:t>
            </a:r>
            <a:r>
              <a:rPr lang="en-US" sz="2000" dirty="0" smtClean="0"/>
              <a:t>copying of </a:t>
            </a:r>
            <a:r>
              <a:rPr lang="en-US" sz="2000" dirty="0"/>
              <a:t>digital money violates the core principle of money: an identical </a:t>
            </a:r>
            <a:r>
              <a:rPr lang="en-US" sz="2000" dirty="0" smtClean="0"/>
              <a:t>piece of </a:t>
            </a:r>
            <a:r>
              <a:rPr lang="en-US" sz="2000" dirty="0"/>
              <a:t>money cannot be given to different people at the same time.</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73</a:t>
            </a:fld>
            <a:endParaRPr lang="en-US"/>
          </a:p>
        </p:txBody>
      </p:sp>
    </p:spTree>
    <p:extLst>
      <p:ext uri="{BB962C8B-B14F-4D97-AF65-F5344CB8AC3E}">
        <p14:creationId xmlns:p14="http://schemas.microsoft.com/office/powerpoint/2010/main" val="187089149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Spending as a Problem of Distributed</a:t>
            </a:r>
            <a:br>
              <a:rPr lang="en-US" dirty="0"/>
            </a:br>
            <a:r>
              <a:rPr lang="en-US" dirty="0"/>
              <a:t>Peer-to-Peer Systems of Ledgers</a:t>
            </a:r>
          </a:p>
        </p:txBody>
      </p:sp>
      <p:sp>
        <p:nvSpPr>
          <p:cNvPr id="3" name="Content Placeholder 2"/>
          <p:cNvSpPr>
            <a:spLocks noGrp="1"/>
          </p:cNvSpPr>
          <p:nvPr>
            <p:ph idx="1"/>
          </p:nvPr>
        </p:nvSpPr>
        <p:spPr/>
        <p:txBody>
          <a:bodyPr>
            <a:normAutofit/>
          </a:bodyPr>
          <a:lstStyle/>
          <a:p>
            <a:pPr algn="just"/>
            <a:r>
              <a:rPr lang="en-US" sz="2200" dirty="0" smtClean="0"/>
              <a:t>Double </a:t>
            </a:r>
            <a:r>
              <a:rPr lang="en-US" sz="2200" dirty="0"/>
              <a:t>spending problem refers to the fact that forwarding </a:t>
            </a:r>
            <a:r>
              <a:rPr lang="en-US" sz="2200" dirty="0" smtClean="0"/>
              <a:t>information to </a:t>
            </a:r>
            <a:r>
              <a:rPr lang="en-US" sz="2200" dirty="0"/>
              <a:t>all elements of such a system requires time, thus not all peers </a:t>
            </a:r>
            <a:r>
              <a:rPr lang="en-US" sz="2200" dirty="0" smtClean="0"/>
              <a:t>have the </a:t>
            </a:r>
            <a:r>
              <a:rPr lang="en-US" sz="2200" dirty="0"/>
              <a:t>same ownership information at the same time</a:t>
            </a:r>
            <a:r>
              <a:rPr lang="en-US" sz="2200" dirty="0" smtClean="0"/>
              <a:t>.</a:t>
            </a:r>
          </a:p>
          <a:p>
            <a:pPr algn="just"/>
            <a:r>
              <a:rPr lang="en-US" sz="2200" dirty="0"/>
              <a:t>Because not all peers </a:t>
            </a:r>
            <a:r>
              <a:rPr lang="en-US" sz="2200" dirty="0" smtClean="0"/>
              <a:t>have up-to-date </a:t>
            </a:r>
            <a:r>
              <a:rPr lang="en-US" sz="2200" dirty="0"/>
              <a:t>information, they are prone to be exploited by anyone who </a:t>
            </a:r>
            <a:r>
              <a:rPr lang="en-US" sz="2200" dirty="0" smtClean="0"/>
              <a:t>already has </a:t>
            </a:r>
            <a:r>
              <a:rPr lang="en-US" sz="2200" dirty="0"/>
              <a:t>the latest information.</a:t>
            </a:r>
            <a:endParaRPr lang="en-US" sz="2200" dirty="0" smtClean="0"/>
          </a:p>
          <a:p>
            <a:pPr algn="just"/>
            <a:r>
              <a:rPr lang="en-US" sz="2200" dirty="0"/>
              <a:t>As a result, one may be able to transfer </a:t>
            </a:r>
            <a:r>
              <a:rPr lang="en-US" sz="2200" dirty="0" smtClean="0"/>
              <a:t>ownership more </a:t>
            </a:r>
            <a:r>
              <a:rPr lang="en-US" sz="2200" dirty="0"/>
              <a:t>than once, resulting in double spending.</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74</a:t>
            </a:fld>
            <a:endParaRPr lang="en-US"/>
          </a:p>
        </p:txBody>
      </p:sp>
    </p:spTree>
    <p:extLst>
      <p:ext uri="{BB962C8B-B14F-4D97-AF65-F5344CB8AC3E}">
        <p14:creationId xmlns:p14="http://schemas.microsoft.com/office/powerpoint/2010/main" val="6675753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Double Spending as an Example of Violated Integrity</a:t>
            </a:r>
            <a:br>
              <a:rPr lang="en-US" dirty="0"/>
            </a:br>
            <a:r>
              <a:rPr lang="en-US" dirty="0"/>
              <a:t>in Distributed Peer-to-Peer Systems</a:t>
            </a:r>
          </a:p>
        </p:txBody>
      </p:sp>
      <p:sp>
        <p:nvSpPr>
          <p:cNvPr id="3" name="Content Placeholder 2"/>
          <p:cNvSpPr>
            <a:spLocks noGrp="1"/>
          </p:cNvSpPr>
          <p:nvPr>
            <p:ph idx="1"/>
          </p:nvPr>
        </p:nvSpPr>
        <p:spPr/>
        <p:txBody>
          <a:bodyPr>
            <a:normAutofit/>
          </a:bodyPr>
          <a:lstStyle/>
          <a:p>
            <a:pPr algn="just"/>
            <a:r>
              <a:rPr lang="en-US" sz="2200" dirty="0"/>
              <a:t>The use of distributed peer-to-peer systems is not restricted to </a:t>
            </a:r>
            <a:r>
              <a:rPr lang="en-US" sz="2200" dirty="0" smtClean="0"/>
              <a:t>managing ownership</a:t>
            </a:r>
          </a:p>
          <a:p>
            <a:pPr algn="just"/>
            <a:r>
              <a:rPr lang="en-US" sz="2200" dirty="0" smtClean="0"/>
              <a:t>However</a:t>
            </a:r>
            <a:r>
              <a:rPr lang="en-US" sz="2200" dirty="0"/>
              <a:t>, the problem of forwarding information among peers </a:t>
            </a:r>
            <a:r>
              <a:rPr lang="en-US" sz="2200" dirty="0" smtClean="0"/>
              <a:t>and updating </a:t>
            </a:r>
            <a:r>
              <a:rPr lang="en-US" sz="2200" dirty="0"/>
              <a:t>the data maintained by the members of the system stays the </a:t>
            </a:r>
            <a:r>
              <a:rPr lang="en-US" sz="2200" dirty="0" smtClean="0"/>
              <a:t>same, regardless </a:t>
            </a:r>
            <a:r>
              <a:rPr lang="en-US" sz="2200" dirty="0"/>
              <a:t>of the specific application domain. </a:t>
            </a:r>
            <a:endParaRPr lang="en-US" sz="2200" dirty="0" smtClean="0"/>
          </a:p>
          <a:p>
            <a:pPr algn="just"/>
            <a:r>
              <a:rPr lang="en-US" sz="2200" dirty="0"/>
              <a:t>T</a:t>
            </a:r>
            <a:r>
              <a:rPr lang="en-US" sz="2200" dirty="0" smtClean="0"/>
              <a:t>he </a:t>
            </a:r>
            <a:r>
              <a:rPr lang="en-US" sz="2200" dirty="0"/>
              <a:t>double spending problem can be seen as a problem of maintaining </a:t>
            </a:r>
            <a:r>
              <a:rPr lang="en-US" sz="2200" dirty="0" smtClean="0"/>
              <a:t>data consistency </a:t>
            </a:r>
            <a:r>
              <a:rPr lang="en-US" sz="2200" dirty="0"/>
              <a:t>in distributed peer-to-peer systems. </a:t>
            </a:r>
            <a:endParaRPr lang="en-US" sz="2200" dirty="0" smtClean="0"/>
          </a:p>
          <a:p>
            <a:pPr algn="just"/>
            <a:r>
              <a:rPr lang="en-US" sz="2200" dirty="0" smtClean="0"/>
              <a:t>Since </a:t>
            </a:r>
            <a:r>
              <a:rPr lang="en-US" sz="2200" dirty="0"/>
              <a:t>data consistency is </a:t>
            </a:r>
            <a:r>
              <a:rPr lang="en-US" sz="2200" dirty="0" smtClean="0"/>
              <a:t>one aspect </a:t>
            </a:r>
            <a:r>
              <a:rPr lang="en-US" sz="2200" dirty="0"/>
              <a:t>of system integrity, one could say that the double spending problem </a:t>
            </a:r>
            <a:r>
              <a:rPr lang="en-US" sz="2200" dirty="0" smtClean="0"/>
              <a:t>is a </a:t>
            </a:r>
            <a:r>
              <a:rPr lang="en-US" sz="2200" dirty="0"/>
              <a:t>specific example of violated system integrity.</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75</a:t>
            </a:fld>
            <a:endParaRPr lang="en-US"/>
          </a:p>
        </p:txBody>
      </p:sp>
    </p:spTree>
    <p:extLst>
      <p:ext uri="{BB962C8B-B14F-4D97-AF65-F5344CB8AC3E}">
        <p14:creationId xmlns:p14="http://schemas.microsoft.com/office/powerpoint/2010/main" val="1671738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a:t>
            </a:r>
            <a:r>
              <a:rPr lang="en-US" dirty="0" smtClean="0"/>
              <a:t>the </a:t>
            </a:r>
            <a:r>
              <a:rPr lang="en-US" dirty="0" err="1" smtClean="0"/>
              <a:t>Blockchain</a:t>
            </a:r>
            <a:r>
              <a:rPr lang="en-US" dirty="0" smtClean="0"/>
              <a:t> Works?</a:t>
            </a:r>
            <a:endParaRPr lang="en-US" dirty="0"/>
          </a:p>
        </p:txBody>
      </p:sp>
      <p:sp>
        <p:nvSpPr>
          <p:cNvPr id="3" name="Content Placeholder 2"/>
          <p:cNvSpPr>
            <a:spLocks noGrp="1"/>
          </p:cNvSpPr>
          <p:nvPr>
            <p:ph idx="1"/>
          </p:nvPr>
        </p:nvSpPr>
        <p:spPr/>
        <p:txBody>
          <a:bodyPr>
            <a:normAutofit/>
          </a:bodyPr>
          <a:lstStyle/>
          <a:p>
            <a:pPr algn="just"/>
            <a:r>
              <a:rPr lang="en-US" sz="2000" dirty="0"/>
              <a:t>Planning </a:t>
            </a:r>
            <a:r>
              <a:rPr lang="en-US" sz="2000" dirty="0" smtClean="0"/>
              <a:t>the </a:t>
            </a:r>
            <a:r>
              <a:rPr lang="en-US" sz="2000" dirty="0" err="1" smtClean="0"/>
              <a:t>Blockchain</a:t>
            </a:r>
            <a:endParaRPr lang="en-US" sz="2000" dirty="0"/>
          </a:p>
          <a:p>
            <a:pPr algn="just"/>
            <a:r>
              <a:rPr lang="en-US" sz="2000" dirty="0"/>
              <a:t>The basic concepts of managing ownership </a:t>
            </a:r>
            <a:r>
              <a:rPr lang="en-US" sz="2000" dirty="0" smtClean="0"/>
              <a:t>with the </a:t>
            </a:r>
            <a:r>
              <a:rPr lang="en-US" sz="2000" dirty="0" err="1" smtClean="0"/>
              <a:t>blockchain</a:t>
            </a:r>
            <a:endParaRPr lang="en-US" sz="2000" dirty="0" smtClean="0"/>
          </a:p>
          <a:p>
            <a:pPr algn="just"/>
            <a:r>
              <a:rPr lang="en-US" sz="2000" b="1" dirty="0"/>
              <a:t>The </a:t>
            </a:r>
            <a:r>
              <a:rPr lang="en-US" sz="2000" b="1" dirty="0" smtClean="0"/>
              <a:t>Goal:</a:t>
            </a:r>
            <a:endParaRPr lang="en-US" sz="2000" b="1" dirty="0"/>
          </a:p>
          <a:p>
            <a:pPr algn="just"/>
            <a:r>
              <a:rPr lang="en-US" sz="2000" dirty="0" smtClean="0"/>
              <a:t>Understand </a:t>
            </a:r>
            <a:r>
              <a:rPr lang="en-US" sz="2000" dirty="0"/>
              <a:t>the concepts that make up the </a:t>
            </a:r>
            <a:r>
              <a:rPr lang="en-US" sz="2000" dirty="0" err="1"/>
              <a:t>blockchain</a:t>
            </a:r>
            <a:r>
              <a:rPr lang="en-US" sz="2000" dirty="0" smtClean="0"/>
              <a:t>.</a:t>
            </a:r>
          </a:p>
          <a:p>
            <a:pPr algn="just"/>
            <a:r>
              <a:rPr lang="en-US" sz="2000" dirty="0" smtClean="0"/>
              <a:t>Present </a:t>
            </a:r>
            <a:r>
              <a:rPr lang="en-US" sz="2000" dirty="0"/>
              <a:t>the challenge of designing your own </a:t>
            </a:r>
            <a:r>
              <a:rPr lang="en-US" sz="2000" dirty="0" smtClean="0"/>
              <a:t>system for </a:t>
            </a:r>
            <a:r>
              <a:rPr lang="en-US" sz="2000" dirty="0"/>
              <a:t>managing ownership. </a:t>
            </a:r>
            <a:endParaRPr lang="en-US" sz="2000" dirty="0" smtClean="0"/>
          </a:p>
          <a:p>
            <a:pPr algn="just"/>
            <a:r>
              <a:rPr lang="en-US" sz="2000" dirty="0" smtClean="0"/>
              <a:t>Will </a:t>
            </a:r>
            <a:r>
              <a:rPr lang="en-US" sz="2000" dirty="0"/>
              <a:t>face the same challenges </a:t>
            </a:r>
            <a:r>
              <a:rPr lang="en-US" sz="2000" dirty="0" smtClean="0"/>
              <a:t>that </a:t>
            </a:r>
            <a:r>
              <a:rPr lang="en-US" sz="2000" dirty="0"/>
              <a:t>the inventor of the </a:t>
            </a:r>
            <a:r>
              <a:rPr lang="en-US" sz="2000" dirty="0" err="1"/>
              <a:t>blockchain</a:t>
            </a:r>
            <a:r>
              <a:rPr lang="en-US" sz="2000" dirty="0"/>
              <a:t> once faced and successfully solved: </a:t>
            </a:r>
            <a:endParaRPr lang="en-US" sz="2000" dirty="0" smtClean="0"/>
          </a:p>
          <a:p>
            <a:pPr lvl="1" algn="just"/>
            <a:r>
              <a:rPr lang="en-US" sz="2000" dirty="0" smtClean="0"/>
              <a:t>designing a </a:t>
            </a:r>
            <a:r>
              <a:rPr lang="en-US" sz="2000" dirty="0"/>
              <a:t>piece of software that manages ownership in a purely distributed </a:t>
            </a:r>
            <a:r>
              <a:rPr lang="en-US" sz="2000" dirty="0" smtClean="0"/>
              <a:t>peer-to-peer system </a:t>
            </a:r>
            <a:r>
              <a:rPr lang="en-US" sz="2000" dirty="0"/>
              <a:t>of ledgers that operates in a </a:t>
            </a:r>
            <a:r>
              <a:rPr lang="en-US" sz="2000" b="1" dirty="0"/>
              <a:t>completely open and </a:t>
            </a:r>
            <a:r>
              <a:rPr lang="en-US" sz="2000" b="1" dirty="0" smtClean="0"/>
              <a:t>untrustworthy environment</a:t>
            </a:r>
            <a:r>
              <a:rPr lang="en-US" sz="2000" b="1" dirty="0"/>
              <a:t>.</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76</a:t>
            </a:fld>
            <a:endParaRPr lang="en-US"/>
          </a:p>
        </p:txBody>
      </p:sp>
    </p:spTree>
    <p:extLst>
      <p:ext uri="{BB962C8B-B14F-4D97-AF65-F5344CB8AC3E}">
        <p14:creationId xmlns:p14="http://schemas.microsoft.com/office/powerpoint/2010/main" val="22783360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Path to Follow</a:t>
            </a:r>
          </a:p>
        </p:txBody>
      </p:sp>
      <p:sp>
        <p:nvSpPr>
          <p:cNvPr id="3" name="Content Placeholder 2"/>
          <p:cNvSpPr>
            <a:spLocks noGrp="1"/>
          </p:cNvSpPr>
          <p:nvPr>
            <p:ph idx="1"/>
          </p:nvPr>
        </p:nvSpPr>
        <p:spPr/>
        <p:txBody>
          <a:bodyPr/>
          <a:lstStyle/>
          <a:p>
            <a:pPr marL="457200" indent="-457200">
              <a:buFont typeface="+mj-lt"/>
              <a:buAutoNum type="arabicPeriod"/>
            </a:pPr>
            <a:r>
              <a:rPr lang="en-US" dirty="0"/>
              <a:t>Describing </a:t>
            </a:r>
            <a:r>
              <a:rPr lang="en-US" dirty="0" smtClean="0"/>
              <a:t>ownership</a:t>
            </a:r>
          </a:p>
          <a:p>
            <a:pPr marL="457200" indent="-457200">
              <a:buFont typeface="+mj-lt"/>
              <a:buAutoNum type="arabicPeriod"/>
            </a:pPr>
            <a:r>
              <a:rPr lang="en-US" dirty="0" smtClean="0"/>
              <a:t>Protecting ownership</a:t>
            </a:r>
          </a:p>
          <a:p>
            <a:pPr marL="457200" indent="-457200">
              <a:buFont typeface="+mj-lt"/>
              <a:buAutoNum type="arabicPeriod"/>
            </a:pPr>
            <a:r>
              <a:rPr lang="en-US" dirty="0" smtClean="0"/>
              <a:t>Storing </a:t>
            </a:r>
            <a:r>
              <a:rPr lang="en-US" dirty="0"/>
              <a:t>transaction </a:t>
            </a:r>
            <a:r>
              <a:rPr lang="en-US" dirty="0" smtClean="0"/>
              <a:t>data</a:t>
            </a:r>
          </a:p>
          <a:p>
            <a:pPr marL="457200" indent="-457200">
              <a:buFont typeface="+mj-lt"/>
              <a:buAutoNum type="arabicPeriod"/>
            </a:pPr>
            <a:r>
              <a:rPr lang="en-US" dirty="0" smtClean="0"/>
              <a:t>Preparing </a:t>
            </a:r>
            <a:r>
              <a:rPr lang="en-US" dirty="0"/>
              <a:t>ledgers to be distributed in an </a:t>
            </a:r>
            <a:r>
              <a:rPr lang="en-US" dirty="0" smtClean="0"/>
              <a:t>untrustworthy environment</a:t>
            </a:r>
            <a:endParaRPr lang="en-US" dirty="0"/>
          </a:p>
          <a:p>
            <a:pPr marL="457200" indent="-457200">
              <a:buFont typeface="+mj-lt"/>
              <a:buAutoNum type="arabicPeriod"/>
            </a:pPr>
            <a:r>
              <a:rPr lang="en-US" dirty="0" smtClean="0"/>
              <a:t>Distributing </a:t>
            </a:r>
            <a:r>
              <a:rPr lang="en-US" dirty="0"/>
              <a:t>the </a:t>
            </a:r>
            <a:r>
              <a:rPr lang="en-US" dirty="0" smtClean="0"/>
              <a:t>ledgers</a:t>
            </a:r>
          </a:p>
          <a:p>
            <a:pPr marL="457200" indent="-457200">
              <a:buFont typeface="+mj-lt"/>
              <a:buAutoNum type="arabicPeriod"/>
            </a:pPr>
            <a:r>
              <a:rPr lang="en-US" dirty="0" smtClean="0"/>
              <a:t>Adding </a:t>
            </a:r>
            <a:r>
              <a:rPr lang="en-US" dirty="0"/>
              <a:t>new transaction to the </a:t>
            </a:r>
            <a:r>
              <a:rPr lang="en-US" dirty="0" smtClean="0"/>
              <a:t>ledgers</a:t>
            </a:r>
          </a:p>
          <a:p>
            <a:pPr marL="457200" indent="-457200">
              <a:buFont typeface="+mj-lt"/>
              <a:buAutoNum type="arabicPeriod"/>
            </a:pPr>
            <a:r>
              <a:rPr lang="en-US" dirty="0" smtClean="0"/>
              <a:t>Deciding </a:t>
            </a:r>
            <a:r>
              <a:rPr lang="en-US" dirty="0"/>
              <a:t>which ledgers </a:t>
            </a:r>
            <a:r>
              <a:rPr lang="en-US" dirty="0" smtClean="0"/>
              <a:t>represents the truth</a:t>
            </a:r>
            <a:endParaRPr lang="en-US"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77</a:t>
            </a:fld>
            <a:endParaRPr lang="en-US"/>
          </a:p>
        </p:txBody>
      </p:sp>
    </p:spTree>
    <p:extLst>
      <p:ext uri="{BB962C8B-B14F-4D97-AF65-F5344CB8AC3E}">
        <p14:creationId xmlns:p14="http://schemas.microsoft.com/office/powerpoint/2010/main" val="22436653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Path to Follow</a:t>
            </a:r>
          </a:p>
        </p:txBody>
      </p:sp>
      <p:sp>
        <p:nvSpPr>
          <p:cNvPr id="3" name="Content Placeholder 2"/>
          <p:cNvSpPr>
            <a:spLocks noGrp="1"/>
          </p:cNvSpPr>
          <p:nvPr>
            <p:ph idx="1"/>
          </p:nvPr>
        </p:nvSpPr>
        <p:spPr/>
        <p:txBody>
          <a:bodyPr>
            <a:normAutofit fontScale="92500" lnSpcReduction="10000"/>
          </a:bodyPr>
          <a:lstStyle/>
          <a:p>
            <a:pPr algn="just"/>
            <a:r>
              <a:rPr lang="en-US" b="1" dirty="0"/>
              <a:t>Describing Ownership</a:t>
            </a:r>
            <a:endParaRPr lang="en-US" b="1" dirty="0" smtClean="0"/>
          </a:p>
          <a:p>
            <a:pPr algn="just"/>
            <a:r>
              <a:rPr lang="en-US" dirty="0" smtClean="0"/>
              <a:t>Decide </a:t>
            </a:r>
            <a:r>
              <a:rPr lang="en-US" dirty="0"/>
              <a:t>how to describe ownership first. </a:t>
            </a:r>
            <a:r>
              <a:rPr lang="en-US" dirty="0" smtClean="0"/>
              <a:t>It turns </a:t>
            </a:r>
            <a:r>
              <a:rPr lang="en-US" dirty="0"/>
              <a:t>out that transactions are a good way to describe any transfer of </a:t>
            </a:r>
            <a:r>
              <a:rPr lang="en-US" dirty="0" smtClean="0"/>
              <a:t>ownership, and </a:t>
            </a:r>
            <a:r>
              <a:rPr lang="en-US" dirty="0"/>
              <a:t>the complete history of transactions is the key to identifying the </a:t>
            </a:r>
            <a:r>
              <a:rPr lang="en-US" dirty="0" smtClean="0"/>
              <a:t>current owners.</a:t>
            </a:r>
          </a:p>
          <a:p>
            <a:pPr algn="just"/>
            <a:endParaRPr lang="en-US" dirty="0"/>
          </a:p>
          <a:p>
            <a:pPr algn="just"/>
            <a:r>
              <a:rPr lang="en-US" b="1" dirty="0"/>
              <a:t>Protecting </a:t>
            </a:r>
            <a:r>
              <a:rPr lang="en-US" b="1" dirty="0" smtClean="0"/>
              <a:t>Ownership</a:t>
            </a:r>
          </a:p>
          <a:p>
            <a:pPr algn="just"/>
            <a:r>
              <a:rPr lang="en-US" dirty="0" smtClean="0"/>
              <a:t>In real </a:t>
            </a:r>
            <a:r>
              <a:rPr lang="en-US" dirty="0"/>
              <a:t>life, you can easily prevent people from using your car or from </a:t>
            </a:r>
            <a:r>
              <a:rPr lang="en-US" dirty="0" smtClean="0"/>
              <a:t>entering your </a:t>
            </a:r>
            <a:r>
              <a:rPr lang="en-US" dirty="0"/>
              <a:t>house by using doors with locks. </a:t>
            </a:r>
            <a:endParaRPr lang="en-US" dirty="0" smtClean="0"/>
          </a:p>
          <a:p>
            <a:pPr algn="just"/>
            <a:r>
              <a:rPr lang="en-US" dirty="0" smtClean="0"/>
              <a:t>It </a:t>
            </a:r>
            <a:r>
              <a:rPr lang="en-US" dirty="0"/>
              <a:t>turns out that cryptography </a:t>
            </a:r>
            <a:r>
              <a:rPr lang="en-US" dirty="0" smtClean="0"/>
              <a:t>provides a </a:t>
            </a:r>
            <a:r>
              <a:rPr lang="en-US" dirty="0"/>
              <a:t>way to protect transactions on an individual </a:t>
            </a:r>
            <a:r>
              <a:rPr lang="en-US" dirty="0" smtClean="0"/>
              <a:t>level</a:t>
            </a:r>
          </a:p>
          <a:p>
            <a:pPr algn="just"/>
            <a:r>
              <a:rPr lang="en-US" dirty="0"/>
              <a:t>Protecting ownership has three major elements: identifying and </a:t>
            </a:r>
            <a:r>
              <a:rPr lang="en-US" dirty="0" smtClean="0"/>
              <a:t>authenticating owners </a:t>
            </a:r>
            <a:r>
              <a:rPr lang="en-US" dirty="0"/>
              <a:t>as well as restricting access to the property to its owners.</a:t>
            </a:r>
            <a:endParaRPr lang="en-US" b="1"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78</a:t>
            </a:fld>
            <a:endParaRPr lang="en-US"/>
          </a:p>
        </p:txBody>
      </p:sp>
    </p:spTree>
    <p:extLst>
      <p:ext uri="{BB962C8B-B14F-4D97-AF65-F5344CB8AC3E}">
        <p14:creationId xmlns:p14="http://schemas.microsoft.com/office/powerpoint/2010/main" val="56504847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Path to Follow</a:t>
            </a:r>
          </a:p>
        </p:txBody>
      </p:sp>
      <p:sp>
        <p:nvSpPr>
          <p:cNvPr id="3" name="Content Placeholder 2"/>
          <p:cNvSpPr>
            <a:spLocks noGrp="1"/>
          </p:cNvSpPr>
          <p:nvPr>
            <p:ph idx="1"/>
          </p:nvPr>
        </p:nvSpPr>
        <p:spPr/>
        <p:txBody>
          <a:bodyPr>
            <a:normAutofit/>
          </a:bodyPr>
          <a:lstStyle/>
          <a:p>
            <a:pPr algn="just"/>
            <a:r>
              <a:rPr lang="en-US" sz="2000" b="1" dirty="0"/>
              <a:t>Storing Transaction </a:t>
            </a:r>
            <a:r>
              <a:rPr lang="en-US" sz="2000" b="1" dirty="0" smtClean="0"/>
              <a:t>Data</a:t>
            </a:r>
          </a:p>
          <a:p>
            <a:pPr algn="just"/>
            <a:r>
              <a:rPr lang="en-US" sz="2000" dirty="0"/>
              <a:t>Since the transaction history is the </a:t>
            </a:r>
            <a:r>
              <a:rPr lang="en-US" sz="2000" dirty="0" smtClean="0"/>
              <a:t>core element </a:t>
            </a:r>
            <a:r>
              <a:rPr lang="en-US" sz="2000" dirty="0"/>
              <a:t>in clarifying ownership, it must be stored in a secure way. </a:t>
            </a:r>
            <a:endParaRPr lang="en-US" sz="2000" dirty="0" smtClean="0"/>
          </a:p>
          <a:p>
            <a:pPr algn="just"/>
            <a:r>
              <a:rPr lang="en-US" sz="2000" dirty="0" smtClean="0"/>
              <a:t>It turns out </a:t>
            </a:r>
            <a:r>
              <a:rPr lang="en-US" sz="2000" dirty="0"/>
              <a:t>that the </a:t>
            </a:r>
            <a:r>
              <a:rPr lang="en-US" sz="2000" dirty="0" err="1"/>
              <a:t>blockchain</a:t>
            </a:r>
            <a:r>
              <a:rPr lang="en-US" sz="2000" dirty="0"/>
              <a:t>-data-structure is the digital equivalent to a ledger</a:t>
            </a:r>
            <a:r>
              <a:rPr lang="en-US" sz="2000" dirty="0" smtClean="0"/>
              <a:t>.</a:t>
            </a:r>
          </a:p>
          <a:p>
            <a:pPr algn="just"/>
            <a:endParaRPr lang="en-US" sz="2000" b="1" dirty="0" smtClean="0"/>
          </a:p>
          <a:p>
            <a:pPr algn="just"/>
            <a:r>
              <a:rPr lang="en-US" sz="2000" b="1" dirty="0" smtClean="0"/>
              <a:t>Preparing </a:t>
            </a:r>
            <a:r>
              <a:rPr lang="en-US" sz="2000" b="1" dirty="0"/>
              <a:t>Ledgers to Be Distributed in </a:t>
            </a:r>
            <a:r>
              <a:rPr lang="en-US" sz="2000" b="1" dirty="0" smtClean="0"/>
              <a:t>an Untrustworthy Environment</a:t>
            </a:r>
          </a:p>
          <a:p>
            <a:pPr algn="just"/>
            <a:r>
              <a:rPr lang="en-US" sz="2000" dirty="0" err="1"/>
              <a:t>blockchain</a:t>
            </a:r>
            <a:r>
              <a:rPr lang="en-US" sz="2000" dirty="0"/>
              <a:t>-data-structure that is append-only: it is </a:t>
            </a:r>
            <a:r>
              <a:rPr lang="en-US" sz="2000" dirty="0" smtClean="0"/>
              <a:t>possible to </a:t>
            </a:r>
            <a:r>
              <a:rPr lang="en-US" sz="2000" dirty="0"/>
              <a:t>add new transactions, but it is nearly impossible to change data that </a:t>
            </a:r>
            <a:r>
              <a:rPr lang="en-US" sz="2000" dirty="0" smtClean="0"/>
              <a:t>were added </a:t>
            </a:r>
            <a:r>
              <a:rPr lang="en-US" sz="2000" dirty="0"/>
              <a:t>in the past.</a:t>
            </a:r>
            <a:endParaRPr lang="en-US" sz="2000" b="1" dirty="0"/>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79</a:t>
            </a:fld>
            <a:endParaRPr lang="en-US"/>
          </a:p>
        </p:txBody>
      </p:sp>
    </p:spTree>
    <p:extLst>
      <p:ext uri="{BB962C8B-B14F-4D97-AF65-F5344CB8AC3E}">
        <p14:creationId xmlns:p14="http://schemas.microsoft.com/office/powerpoint/2010/main" val="3148442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Fully Centralized Model</a:t>
            </a:r>
          </a:p>
        </p:txBody>
      </p:sp>
      <p:sp>
        <p:nvSpPr>
          <p:cNvPr id="3" name="Content Placeholder 2"/>
          <p:cNvSpPr>
            <a:spLocks noGrp="1"/>
          </p:cNvSpPr>
          <p:nvPr>
            <p:ph idx="1"/>
          </p:nvPr>
        </p:nvSpPr>
        <p:spPr/>
        <p:txBody>
          <a:bodyPr>
            <a:normAutofit/>
          </a:bodyPr>
          <a:lstStyle/>
          <a:p>
            <a:r>
              <a:rPr lang="en-US" sz="2000" dirty="0" smtClean="0"/>
              <a:t>Issues with fully centralized model:</a:t>
            </a:r>
            <a:endParaRPr lang="en-US" sz="2000" dirty="0"/>
          </a:p>
          <a:p>
            <a:pPr lvl="1"/>
            <a:r>
              <a:rPr lang="en-US" sz="2000" dirty="0" smtClean="0"/>
              <a:t>This </a:t>
            </a:r>
            <a:r>
              <a:rPr lang="en-US" sz="2000" dirty="0"/>
              <a:t>is an expensive way because third parties </a:t>
            </a:r>
            <a:r>
              <a:rPr lang="en-US" sz="2000" dirty="0" smtClean="0"/>
              <a:t>will charge </a:t>
            </a:r>
            <a:r>
              <a:rPr lang="en-US" sz="2000" dirty="0"/>
              <a:t>for such a </a:t>
            </a:r>
            <a:r>
              <a:rPr lang="en-US" sz="2000" dirty="0" smtClean="0"/>
              <a:t>service.</a:t>
            </a:r>
          </a:p>
          <a:p>
            <a:pPr lvl="1"/>
            <a:r>
              <a:rPr lang="en-US" sz="2000" dirty="0" smtClean="0"/>
              <a:t>The </a:t>
            </a:r>
            <a:r>
              <a:rPr lang="en-US" sz="2000" dirty="0"/>
              <a:t>third party may have a conflict of interest with </a:t>
            </a:r>
            <a:r>
              <a:rPr lang="en-US" sz="2000" dirty="0" smtClean="0"/>
              <a:t>an individual </a:t>
            </a:r>
            <a:r>
              <a:rPr lang="en-US" sz="2000" dirty="0"/>
              <a:t>organization. </a:t>
            </a:r>
            <a:endParaRPr lang="en-US" sz="2000" dirty="0" smtClean="0"/>
          </a:p>
          <a:p>
            <a:pPr lvl="1"/>
            <a:r>
              <a:rPr lang="en-US" sz="2000" dirty="0" smtClean="0"/>
              <a:t>A </a:t>
            </a:r>
            <a:r>
              <a:rPr lang="en-US" sz="2000" dirty="0"/>
              <a:t>particular party may </a:t>
            </a:r>
            <a:r>
              <a:rPr lang="en-US" sz="2000" dirty="0" smtClean="0"/>
              <a:t>not agree </a:t>
            </a:r>
            <a:r>
              <a:rPr lang="en-US" sz="2000" dirty="0"/>
              <a:t>with the data for some </a:t>
            </a:r>
            <a:r>
              <a:rPr lang="en-US" sz="2000" dirty="0" smtClean="0"/>
              <a:t>reason.</a:t>
            </a:r>
          </a:p>
          <a:p>
            <a:pPr lvl="1"/>
            <a:r>
              <a:rPr lang="en-US" sz="2000" dirty="0" smtClean="0"/>
              <a:t>There </a:t>
            </a:r>
            <a:r>
              <a:rPr lang="en-US" sz="2000" dirty="0"/>
              <a:t>could be legal issues leading to data regulation.</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a:t>
            </a:fld>
            <a:endParaRPr lang="en-US"/>
          </a:p>
        </p:txBody>
      </p:sp>
    </p:spTree>
    <p:extLst>
      <p:ext uri="{BB962C8B-B14F-4D97-AF65-F5344CB8AC3E}">
        <p14:creationId xmlns:p14="http://schemas.microsoft.com/office/powerpoint/2010/main" val="245124898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 data provide the following information for</a:t>
            </a:r>
            <a:br>
              <a:rPr lang="en-US" dirty="0"/>
            </a:br>
            <a:r>
              <a:rPr lang="en-US" dirty="0"/>
              <a:t>describing a transfer of ownership:</a:t>
            </a:r>
          </a:p>
        </p:txBody>
      </p:sp>
      <p:sp>
        <p:nvSpPr>
          <p:cNvPr id="3" name="Content Placeholder 2"/>
          <p:cNvSpPr>
            <a:spLocks noGrp="1"/>
          </p:cNvSpPr>
          <p:nvPr>
            <p:ph idx="1"/>
          </p:nvPr>
        </p:nvSpPr>
        <p:spPr/>
        <p:txBody>
          <a:bodyPr>
            <a:normAutofit/>
          </a:bodyPr>
          <a:lstStyle/>
          <a:p>
            <a:r>
              <a:rPr lang="en-US" dirty="0"/>
              <a:t>An identifier of the account who initiates the </a:t>
            </a:r>
            <a:r>
              <a:rPr lang="en-US" dirty="0" smtClean="0"/>
              <a:t>transaction and </a:t>
            </a:r>
            <a:r>
              <a:rPr lang="en-US" dirty="0"/>
              <a:t>is to transfer ownership to another </a:t>
            </a:r>
            <a:r>
              <a:rPr lang="en-US" dirty="0" smtClean="0"/>
              <a:t>account</a:t>
            </a:r>
          </a:p>
          <a:p>
            <a:r>
              <a:rPr lang="en-US" dirty="0" smtClean="0"/>
              <a:t>An </a:t>
            </a:r>
            <a:r>
              <a:rPr lang="en-US" dirty="0"/>
              <a:t>identifier of that account that is to receive </a:t>
            </a:r>
            <a:r>
              <a:rPr lang="en-US" dirty="0" smtClean="0"/>
              <a:t>ownership</a:t>
            </a:r>
          </a:p>
          <a:p>
            <a:r>
              <a:rPr lang="en-US" dirty="0" smtClean="0"/>
              <a:t>The </a:t>
            </a:r>
            <a:r>
              <a:rPr lang="en-US" dirty="0"/>
              <a:t>amount of the goods to be </a:t>
            </a:r>
            <a:r>
              <a:rPr lang="en-US" dirty="0" smtClean="0"/>
              <a:t>transferred</a:t>
            </a:r>
          </a:p>
          <a:p>
            <a:r>
              <a:rPr lang="en-US" dirty="0" smtClean="0"/>
              <a:t>The </a:t>
            </a:r>
            <a:r>
              <a:rPr lang="en-US" dirty="0"/>
              <a:t>time the transaction is to be </a:t>
            </a:r>
            <a:r>
              <a:rPr lang="en-US" dirty="0" smtClean="0"/>
              <a:t>done</a:t>
            </a:r>
          </a:p>
          <a:p>
            <a:r>
              <a:rPr lang="en-US" dirty="0" smtClean="0"/>
              <a:t>A </a:t>
            </a:r>
            <a:r>
              <a:rPr lang="en-US" dirty="0"/>
              <a:t>fee to be paid to the system for executing </a:t>
            </a:r>
            <a:r>
              <a:rPr lang="en-US" dirty="0" smtClean="0"/>
              <a:t>the transaction</a:t>
            </a:r>
            <a:endParaRPr lang="en-US" dirty="0"/>
          </a:p>
          <a:p>
            <a:r>
              <a:rPr lang="en-US" dirty="0" smtClean="0"/>
              <a:t>A </a:t>
            </a:r>
            <a:r>
              <a:rPr lang="en-US" dirty="0"/>
              <a:t>proof that the owner of the account who hands </a:t>
            </a:r>
            <a:r>
              <a:rPr lang="en-US" dirty="0" smtClean="0"/>
              <a:t>off ownership </a:t>
            </a:r>
            <a:r>
              <a:rPr lang="en-US" dirty="0"/>
              <a:t>agrees with that transfer</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80</a:t>
            </a:fld>
            <a:endParaRPr lang="en-US"/>
          </a:p>
        </p:txBody>
      </p:sp>
    </p:spTree>
    <p:extLst>
      <p:ext uri="{BB962C8B-B14F-4D97-AF65-F5344CB8AC3E}">
        <p14:creationId xmlns:p14="http://schemas.microsoft.com/office/powerpoint/2010/main" val="37390865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data</a:t>
            </a:r>
          </a:p>
        </p:txBody>
      </p:sp>
      <p:sp>
        <p:nvSpPr>
          <p:cNvPr id="3" name="Content Placeholder 2"/>
          <p:cNvSpPr>
            <a:spLocks noGrp="1"/>
          </p:cNvSpPr>
          <p:nvPr>
            <p:ph idx="1"/>
          </p:nvPr>
        </p:nvSpPr>
        <p:spPr/>
        <p:txBody>
          <a:bodyPr>
            <a:normAutofit fontScale="92500"/>
          </a:bodyPr>
          <a:lstStyle/>
          <a:p>
            <a:pPr algn="just"/>
            <a:r>
              <a:rPr lang="en-US" dirty="0"/>
              <a:t>In order to maintain integrity, only those transaction </a:t>
            </a:r>
            <a:r>
              <a:rPr lang="en-US" dirty="0" smtClean="0"/>
              <a:t>data are </a:t>
            </a:r>
            <a:r>
              <a:rPr lang="en-US" dirty="0"/>
              <a:t>added to the </a:t>
            </a:r>
            <a:r>
              <a:rPr lang="en-US" dirty="0" err="1"/>
              <a:t>blockchain</a:t>
            </a:r>
            <a:r>
              <a:rPr lang="en-US" dirty="0"/>
              <a:t>-data-structure that fulfill </a:t>
            </a:r>
            <a:r>
              <a:rPr lang="en-US" dirty="0" smtClean="0"/>
              <a:t>the following </a:t>
            </a:r>
            <a:r>
              <a:rPr lang="en-US" dirty="0"/>
              <a:t>three criteria</a:t>
            </a:r>
            <a:r>
              <a:rPr lang="en-US" dirty="0" smtClean="0"/>
              <a:t>:</a:t>
            </a:r>
          </a:p>
          <a:p>
            <a:pPr algn="just"/>
            <a:r>
              <a:rPr lang="en-US" dirty="0"/>
              <a:t>Formal </a:t>
            </a:r>
            <a:r>
              <a:rPr lang="en-US" dirty="0" smtClean="0"/>
              <a:t>correctness</a:t>
            </a:r>
          </a:p>
          <a:p>
            <a:pPr algn="just"/>
            <a:r>
              <a:rPr lang="en-US" dirty="0"/>
              <a:t>Semantic </a:t>
            </a:r>
            <a:r>
              <a:rPr lang="en-US" dirty="0" smtClean="0"/>
              <a:t>correctness</a:t>
            </a:r>
          </a:p>
          <a:p>
            <a:pPr lvl="1" algn="just"/>
            <a:r>
              <a:rPr lang="en-US" dirty="0"/>
              <a:t>Ensuring that an account does not hand off more than </a:t>
            </a:r>
            <a:r>
              <a:rPr lang="en-US" dirty="0" smtClean="0"/>
              <a:t>it currently owns</a:t>
            </a:r>
          </a:p>
          <a:p>
            <a:pPr lvl="1" algn="just"/>
            <a:r>
              <a:rPr lang="en-US" dirty="0" smtClean="0"/>
              <a:t>Preventing </a:t>
            </a:r>
            <a:r>
              <a:rPr lang="en-US" dirty="0"/>
              <a:t>double </a:t>
            </a:r>
            <a:r>
              <a:rPr lang="en-US" dirty="0" smtClean="0"/>
              <a:t>spending</a:t>
            </a:r>
          </a:p>
          <a:p>
            <a:pPr lvl="1" algn="just"/>
            <a:r>
              <a:rPr lang="en-US" dirty="0" smtClean="0"/>
              <a:t>Limiting </a:t>
            </a:r>
            <a:r>
              <a:rPr lang="en-US" dirty="0"/>
              <a:t>the amount of items that can be transferred in </a:t>
            </a:r>
            <a:r>
              <a:rPr lang="en-US" dirty="0" smtClean="0"/>
              <a:t>a single transaction</a:t>
            </a:r>
          </a:p>
          <a:p>
            <a:pPr lvl="1" algn="just"/>
            <a:r>
              <a:rPr lang="en-US" dirty="0" smtClean="0"/>
              <a:t>Limiting </a:t>
            </a:r>
            <a:r>
              <a:rPr lang="en-US" dirty="0"/>
              <a:t>the number of transactions per </a:t>
            </a:r>
            <a:r>
              <a:rPr lang="en-US" dirty="0" smtClean="0"/>
              <a:t>user</a:t>
            </a:r>
          </a:p>
          <a:p>
            <a:pPr lvl="1" algn="just"/>
            <a:r>
              <a:rPr lang="en-US" dirty="0" smtClean="0"/>
              <a:t>Limiting </a:t>
            </a:r>
            <a:r>
              <a:rPr lang="en-US" dirty="0"/>
              <a:t>the total amount of items spent in a given time </a:t>
            </a:r>
            <a:r>
              <a:rPr lang="en-US" dirty="0" smtClean="0"/>
              <a:t>period</a:t>
            </a:r>
          </a:p>
          <a:p>
            <a:pPr lvl="1" algn="just"/>
            <a:r>
              <a:rPr lang="en-US" dirty="0" smtClean="0"/>
              <a:t>Enforcing </a:t>
            </a:r>
            <a:r>
              <a:rPr lang="en-US" dirty="0"/>
              <a:t>that an account keeps an item for a </a:t>
            </a:r>
            <a:r>
              <a:rPr lang="en-US" dirty="0" smtClean="0"/>
              <a:t>minimum time </a:t>
            </a:r>
            <a:r>
              <a:rPr lang="en-US" dirty="0"/>
              <a:t>period before it can be transferred further</a:t>
            </a:r>
            <a:endParaRPr lang="en-US" dirty="0" smtClean="0"/>
          </a:p>
          <a:p>
            <a:pPr algn="just"/>
            <a:r>
              <a:rPr lang="en-US" dirty="0"/>
              <a:t>Authorization</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81</a:t>
            </a:fld>
            <a:endParaRPr lang="en-US"/>
          </a:p>
        </p:txBody>
      </p:sp>
    </p:spTree>
    <p:extLst>
      <p:ext uri="{BB962C8B-B14F-4D97-AF65-F5344CB8AC3E}">
        <p14:creationId xmlns:p14="http://schemas.microsoft.com/office/powerpoint/2010/main" val="100306603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Storing Transaction</a:t>
            </a:r>
            <a:r>
              <a:rPr lang="en-US" dirty="0"/>
              <a:t> </a:t>
            </a:r>
            <a:r>
              <a:rPr lang="en-US" dirty="0" smtClean="0"/>
              <a:t>Data</a:t>
            </a:r>
            <a:endParaRPr lang="en-US" dirty="0"/>
          </a:p>
        </p:txBody>
      </p:sp>
      <p:sp>
        <p:nvSpPr>
          <p:cNvPr id="3" name="Content Placeholder 2"/>
          <p:cNvSpPr>
            <a:spLocks noGrp="1"/>
          </p:cNvSpPr>
          <p:nvPr>
            <p:ph idx="1"/>
          </p:nvPr>
        </p:nvSpPr>
        <p:spPr/>
        <p:txBody>
          <a:bodyPr>
            <a:normAutofit/>
          </a:bodyPr>
          <a:lstStyle/>
          <a:p>
            <a:r>
              <a:rPr lang="en-US" sz="2000" dirty="0" smtClean="0"/>
              <a:t>Goal: </a:t>
            </a:r>
            <a:r>
              <a:rPr lang="en-US" sz="2000" dirty="0" err="1" smtClean="0"/>
              <a:t>blockchain</a:t>
            </a:r>
            <a:r>
              <a:rPr lang="en-US" sz="2000" dirty="0" smtClean="0"/>
              <a:t> should </a:t>
            </a:r>
            <a:r>
              <a:rPr lang="en-US" sz="2000" dirty="0"/>
              <a:t>maintain the whole history of transaction </a:t>
            </a:r>
            <a:r>
              <a:rPr lang="en-US" sz="2000" dirty="0" smtClean="0"/>
              <a:t>data in </a:t>
            </a:r>
            <a:r>
              <a:rPr lang="en-US" sz="2000" dirty="0"/>
              <a:t>an ordered </a:t>
            </a:r>
            <a:r>
              <a:rPr lang="en-US" sz="2000" dirty="0" smtClean="0"/>
              <a:t>fashion</a:t>
            </a:r>
          </a:p>
          <a:p>
            <a:endParaRPr lang="en-US" sz="2000" dirty="0"/>
          </a:p>
          <a:p>
            <a:r>
              <a:rPr lang="en-US" sz="2000" dirty="0" smtClean="0"/>
              <a:t>Example:</a:t>
            </a:r>
          </a:p>
          <a:p>
            <a:r>
              <a:rPr lang="en-US" sz="2000" dirty="0"/>
              <a:t>Transforming a Book into a </a:t>
            </a:r>
            <a:r>
              <a:rPr lang="en-US" sz="2000" dirty="0" err="1" smtClean="0"/>
              <a:t>Blockchain</a:t>
            </a:r>
            <a:r>
              <a:rPr lang="en-US" sz="2000" dirty="0" smtClean="0"/>
              <a:t>-Data-Structure</a:t>
            </a:r>
            <a:endParaRPr lang="en-US" sz="2000" dirty="0"/>
          </a:p>
          <a:p>
            <a:r>
              <a:rPr lang="en-US" sz="2000" dirty="0" smtClean="0"/>
              <a:t>turn </a:t>
            </a:r>
            <a:r>
              <a:rPr lang="en-US" sz="2000" dirty="0"/>
              <a:t>a book into a small library with an ordering </a:t>
            </a:r>
            <a:r>
              <a:rPr lang="en-US" sz="2000" dirty="0" smtClean="0"/>
              <a:t>catalog, which </a:t>
            </a:r>
            <a:r>
              <a:rPr lang="en-US" sz="2000" dirty="0"/>
              <a:t>turns out to be a simplified version of the </a:t>
            </a:r>
            <a:r>
              <a:rPr lang="en-US" sz="2000" dirty="0" err="1"/>
              <a:t>blockchain</a:t>
            </a:r>
            <a:r>
              <a:rPr lang="en-US" sz="2000" dirty="0"/>
              <a:t>-data-structure.</a:t>
            </a:r>
            <a:endParaRPr lang="en-US" sz="2000" dirty="0" smtClean="0"/>
          </a:p>
          <a:p>
            <a:endParaRPr lang="en-US" sz="2000" dirty="0"/>
          </a:p>
        </p:txBody>
      </p:sp>
      <p:sp>
        <p:nvSpPr>
          <p:cNvPr id="4" name="Date Placeholder 3"/>
          <p:cNvSpPr>
            <a:spLocks noGrp="1"/>
          </p:cNvSpPr>
          <p:nvPr>
            <p:ph type="dt" sz="half" idx="10"/>
          </p:nvPr>
        </p:nvSpPr>
        <p:spPr/>
        <p:txBody>
          <a:bodyPr/>
          <a:lstStyle/>
          <a:p>
            <a:fld id="{01124439-2C8E-4D0E-813F-168638E981DD}"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Blockchain Technology - 2020, 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82</a:t>
            </a:fld>
            <a:endParaRPr lang="en-US"/>
          </a:p>
        </p:txBody>
      </p:sp>
    </p:spTree>
    <p:extLst>
      <p:ext uri="{BB962C8B-B14F-4D97-AF65-F5344CB8AC3E}">
        <p14:creationId xmlns:p14="http://schemas.microsoft.com/office/powerpoint/2010/main" val="175718068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Point: A Book</a:t>
            </a:r>
          </a:p>
        </p:txBody>
      </p:sp>
      <p:sp>
        <p:nvSpPr>
          <p:cNvPr id="3" name="Content Placeholder 2"/>
          <p:cNvSpPr>
            <a:spLocks noGrp="1"/>
          </p:cNvSpPr>
          <p:nvPr>
            <p:ph idx="1"/>
          </p:nvPr>
        </p:nvSpPr>
        <p:spPr/>
        <p:txBody>
          <a:bodyPr>
            <a:normAutofit/>
          </a:bodyPr>
          <a:lstStyle/>
          <a:p>
            <a:pPr algn="just"/>
            <a:r>
              <a:rPr lang="en-US" sz="2000" dirty="0"/>
              <a:t>Storing content: Books store content on their </a:t>
            </a:r>
            <a:r>
              <a:rPr lang="en-US" sz="2000" dirty="0" smtClean="0"/>
              <a:t>pages.</a:t>
            </a:r>
          </a:p>
          <a:p>
            <a:pPr algn="just"/>
            <a:r>
              <a:rPr lang="en-US" sz="2000" dirty="0" smtClean="0"/>
              <a:t>Ordering</a:t>
            </a:r>
            <a:r>
              <a:rPr lang="en-US" sz="2000" dirty="0"/>
              <a:t>: The sentences on the pages as well as the </a:t>
            </a:r>
            <a:r>
              <a:rPr lang="en-US" sz="2000" dirty="0" smtClean="0"/>
              <a:t>pages within </a:t>
            </a:r>
            <a:r>
              <a:rPr lang="en-US" sz="2000" dirty="0"/>
              <a:t>the book are kept in </a:t>
            </a:r>
            <a:r>
              <a:rPr lang="en-US" sz="2000" dirty="0" smtClean="0"/>
              <a:t>order.</a:t>
            </a:r>
          </a:p>
          <a:p>
            <a:pPr algn="just"/>
            <a:r>
              <a:rPr lang="en-US" sz="2000" dirty="0" smtClean="0"/>
              <a:t>Connecting pages: Pages are physically connected via the book spine and logically connected via their content and the page numbers.</a:t>
            </a:r>
          </a:p>
          <a:p>
            <a:pPr algn="just"/>
            <a:r>
              <a:rPr lang="en-US" sz="2000" dirty="0"/>
              <a:t>we can browse through books forward </a:t>
            </a:r>
            <a:r>
              <a:rPr lang="en-US" sz="2000" dirty="0" smtClean="0"/>
              <a:t>and backward </a:t>
            </a:r>
            <a:r>
              <a:rPr lang="en-US" sz="2000" dirty="0"/>
              <a:t>by moving pages or we can jump directly to specific pages by </a:t>
            </a:r>
            <a:r>
              <a:rPr lang="en-US" sz="2000" dirty="0" smtClean="0"/>
              <a:t>utilizing the </a:t>
            </a:r>
            <a:r>
              <a:rPr lang="en-US" sz="2000" dirty="0"/>
              <a:t>page numbers.</a:t>
            </a:r>
          </a:p>
        </p:txBody>
      </p:sp>
      <p:sp>
        <p:nvSpPr>
          <p:cNvPr id="4" name="Date Placeholder 3"/>
          <p:cNvSpPr>
            <a:spLocks noGrp="1"/>
          </p:cNvSpPr>
          <p:nvPr>
            <p:ph type="dt" sz="half" idx="10"/>
          </p:nvPr>
        </p:nvSpPr>
        <p:spPr/>
        <p:txBody>
          <a:bodyPr/>
          <a:lstStyle/>
          <a:p>
            <a:fld id="{01124439-2C8E-4D0E-813F-168638E981DD}"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Blockchain Technology - 2020, 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83</a:t>
            </a:fld>
            <a:endParaRPr lang="en-US"/>
          </a:p>
        </p:txBody>
      </p:sp>
    </p:spTree>
    <p:extLst>
      <p:ext uri="{BB962C8B-B14F-4D97-AF65-F5344CB8AC3E}">
        <p14:creationId xmlns:p14="http://schemas.microsoft.com/office/powerpoint/2010/main" val="42414280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1: Making Page Dependency Explicit</a:t>
            </a:r>
          </a:p>
        </p:txBody>
      </p:sp>
      <p:sp>
        <p:nvSpPr>
          <p:cNvPr id="3" name="Content Placeholder 2"/>
          <p:cNvSpPr>
            <a:spLocks noGrp="1"/>
          </p:cNvSpPr>
          <p:nvPr>
            <p:ph idx="1"/>
          </p:nvPr>
        </p:nvSpPr>
        <p:spPr/>
        <p:txBody>
          <a:bodyPr>
            <a:normAutofit/>
          </a:bodyPr>
          <a:lstStyle/>
          <a:p>
            <a:r>
              <a:rPr lang="en-US" sz="2000" dirty="0"/>
              <a:t>A schematic illustration of book pages</a:t>
            </a:r>
          </a:p>
        </p:txBody>
      </p:sp>
      <p:sp>
        <p:nvSpPr>
          <p:cNvPr id="4" name="Date Placeholder 3"/>
          <p:cNvSpPr>
            <a:spLocks noGrp="1"/>
          </p:cNvSpPr>
          <p:nvPr>
            <p:ph type="dt" sz="half" idx="10"/>
          </p:nvPr>
        </p:nvSpPr>
        <p:spPr/>
        <p:txBody>
          <a:bodyPr/>
          <a:lstStyle/>
          <a:p>
            <a:fld id="{01124439-2C8E-4D0E-813F-168638E981DD}"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Blockchain Technology - 2020, 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84</a:t>
            </a:fld>
            <a:endParaRPr lang="en-US"/>
          </a:p>
        </p:txBody>
      </p:sp>
      <p:pic>
        <p:nvPicPr>
          <p:cNvPr id="7" name="Picture 6"/>
          <p:cNvPicPr>
            <a:picLocks noChangeAspect="1"/>
          </p:cNvPicPr>
          <p:nvPr/>
        </p:nvPicPr>
        <p:blipFill>
          <a:blip r:embed="rId2"/>
          <a:stretch>
            <a:fillRect/>
          </a:stretch>
        </p:blipFill>
        <p:spPr>
          <a:xfrm>
            <a:off x="5216325" y="2247651"/>
            <a:ext cx="6655635" cy="4037861"/>
          </a:xfrm>
          <a:prstGeom prst="rect">
            <a:avLst/>
          </a:prstGeom>
        </p:spPr>
      </p:pic>
    </p:spTree>
    <p:extLst>
      <p:ext uri="{BB962C8B-B14F-4D97-AF65-F5344CB8AC3E}">
        <p14:creationId xmlns:p14="http://schemas.microsoft.com/office/powerpoint/2010/main" val="960007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1: Making Page Dependency Explicit</a:t>
            </a:r>
          </a:p>
        </p:txBody>
      </p:sp>
      <p:sp>
        <p:nvSpPr>
          <p:cNvPr id="3" name="Content Placeholder 2"/>
          <p:cNvSpPr>
            <a:spLocks noGrp="1"/>
          </p:cNvSpPr>
          <p:nvPr>
            <p:ph idx="1"/>
          </p:nvPr>
        </p:nvSpPr>
        <p:spPr/>
        <p:txBody>
          <a:bodyPr/>
          <a:lstStyle/>
          <a:p>
            <a:r>
              <a:rPr lang="en-US" dirty="0"/>
              <a:t>Book pages with explicit reference to their preceding pages</a:t>
            </a:r>
          </a:p>
        </p:txBody>
      </p:sp>
      <p:sp>
        <p:nvSpPr>
          <p:cNvPr id="4" name="Date Placeholder 3"/>
          <p:cNvSpPr>
            <a:spLocks noGrp="1"/>
          </p:cNvSpPr>
          <p:nvPr>
            <p:ph type="dt" sz="half" idx="10"/>
          </p:nvPr>
        </p:nvSpPr>
        <p:spPr/>
        <p:txBody>
          <a:bodyPr/>
          <a:lstStyle/>
          <a:p>
            <a:fld id="{01124439-2C8E-4D0E-813F-168638E981DD}"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Blockchain Technology - 2020, 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85</a:t>
            </a:fld>
            <a:endParaRPr lang="en-US"/>
          </a:p>
        </p:txBody>
      </p:sp>
      <p:pic>
        <p:nvPicPr>
          <p:cNvPr id="7" name="Picture 6"/>
          <p:cNvPicPr>
            <a:picLocks noChangeAspect="1"/>
          </p:cNvPicPr>
          <p:nvPr/>
        </p:nvPicPr>
        <p:blipFill>
          <a:blip r:embed="rId2"/>
          <a:stretch>
            <a:fillRect/>
          </a:stretch>
        </p:blipFill>
        <p:spPr>
          <a:xfrm>
            <a:off x="4250290" y="2312662"/>
            <a:ext cx="6976510" cy="3906951"/>
          </a:xfrm>
          <a:prstGeom prst="rect">
            <a:avLst/>
          </a:prstGeom>
        </p:spPr>
      </p:pic>
    </p:spTree>
    <p:extLst>
      <p:ext uri="{BB962C8B-B14F-4D97-AF65-F5344CB8AC3E}">
        <p14:creationId xmlns:p14="http://schemas.microsoft.com/office/powerpoint/2010/main" val="123127114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2: Outsourcing the Content</a:t>
            </a:r>
          </a:p>
        </p:txBody>
      </p:sp>
      <p:sp>
        <p:nvSpPr>
          <p:cNvPr id="3" name="Content Placeholder 2"/>
          <p:cNvSpPr>
            <a:spLocks noGrp="1"/>
          </p:cNvSpPr>
          <p:nvPr>
            <p:ph idx="1"/>
          </p:nvPr>
        </p:nvSpPr>
        <p:spPr>
          <a:xfrm>
            <a:off x="304800" y="1845734"/>
            <a:ext cx="3542465" cy="4265506"/>
          </a:xfrm>
        </p:spPr>
        <p:txBody>
          <a:bodyPr/>
          <a:lstStyle/>
          <a:p>
            <a:pPr algn="just"/>
            <a:r>
              <a:rPr lang="en-US" dirty="0"/>
              <a:t>Book pages with reference values to the outsourced content</a:t>
            </a:r>
          </a:p>
        </p:txBody>
      </p:sp>
      <p:sp>
        <p:nvSpPr>
          <p:cNvPr id="4" name="Date Placeholder 3"/>
          <p:cNvSpPr>
            <a:spLocks noGrp="1"/>
          </p:cNvSpPr>
          <p:nvPr>
            <p:ph type="dt" sz="half" idx="10"/>
          </p:nvPr>
        </p:nvSpPr>
        <p:spPr/>
        <p:txBody>
          <a:bodyPr/>
          <a:lstStyle/>
          <a:p>
            <a:fld id="{01124439-2C8E-4D0E-813F-168638E981DD}"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Blockchain Technology - 2020, 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86</a:t>
            </a:fld>
            <a:endParaRPr lang="en-US"/>
          </a:p>
        </p:txBody>
      </p:sp>
      <p:pic>
        <p:nvPicPr>
          <p:cNvPr id="7" name="Picture 6"/>
          <p:cNvPicPr>
            <a:picLocks noChangeAspect="1"/>
          </p:cNvPicPr>
          <p:nvPr/>
        </p:nvPicPr>
        <p:blipFill>
          <a:blip r:embed="rId2"/>
          <a:stretch>
            <a:fillRect/>
          </a:stretch>
        </p:blipFill>
        <p:spPr>
          <a:xfrm>
            <a:off x="3847265" y="1839419"/>
            <a:ext cx="7621670" cy="4446094"/>
          </a:xfrm>
          <a:prstGeom prst="rect">
            <a:avLst/>
          </a:prstGeom>
        </p:spPr>
      </p:pic>
    </p:spTree>
    <p:extLst>
      <p:ext uri="{BB962C8B-B14F-4D97-AF65-F5344CB8AC3E}">
        <p14:creationId xmlns:p14="http://schemas.microsoft.com/office/powerpoint/2010/main" val="15644226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3: Replacing Page Numbers</a:t>
            </a:r>
          </a:p>
        </p:txBody>
      </p:sp>
      <p:sp>
        <p:nvSpPr>
          <p:cNvPr id="3" name="Content Placeholder 2"/>
          <p:cNvSpPr>
            <a:spLocks noGrp="1"/>
          </p:cNvSpPr>
          <p:nvPr>
            <p:ph idx="1"/>
          </p:nvPr>
        </p:nvSpPr>
        <p:spPr>
          <a:xfrm>
            <a:off x="304800" y="1845734"/>
            <a:ext cx="3819163" cy="4265506"/>
          </a:xfrm>
        </p:spPr>
        <p:txBody>
          <a:bodyPr/>
          <a:lstStyle/>
          <a:p>
            <a:pPr algn="just"/>
            <a:r>
              <a:rPr lang="en-US" dirty="0"/>
              <a:t>Book pages using reference numbers as page </a:t>
            </a:r>
            <a:r>
              <a:rPr lang="en-US" dirty="0" smtClean="0"/>
              <a:t>numbers</a:t>
            </a:r>
          </a:p>
          <a:p>
            <a:pPr algn="just"/>
            <a:endParaRPr lang="en-US" dirty="0"/>
          </a:p>
          <a:p>
            <a:pPr algn="just"/>
            <a:r>
              <a:rPr lang="en-US" dirty="0"/>
              <a:t>turned a </a:t>
            </a:r>
            <a:r>
              <a:rPr lang="en-US" dirty="0" smtClean="0"/>
              <a:t>classical book </a:t>
            </a:r>
            <a:r>
              <a:rPr lang="en-US" dirty="0"/>
              <a:t>into two physically unordered piles of loose pages that are </a:t>
            </a:r>
            <a:r>
              <a:rPr lang="en-US" dirty="0" smtClean="0"/>
              <a:t>linked together </a:t>
            </a:r>
            <a:r>
              <a:rPr lang="en-US" dirty="0"/>
              <a:t>with unique reference numbers.</a:t>
            </a:r>
          </a:p>
        </p:txBody>
      </p:sp>
      <p:sp>
        <p:nvSpPr>
          <p:cNvPr id="4" name="Date Placeholder 3"/>
          <p:cNvSpPr>
            <a:spLocks noGrp="1"/>
          </p:cNvSpPr>
          <p:nvPr>
            <p:ph type="dt" sz="half" idx="10"/>
          </p:nvPr>
        </p:nvSpPr>
        <p:spPr/>
        <p:txBody>
          <a:bodyPr/>
          <a:lstStyle/>
          <a:p>
            <a:fld id="{01124439-2C8E-4D0E-813F-168638E981DD}"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Blockchain Technology - 2020, 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87</a:t>
            </a:fld>
            <a:endParaRPr lang="en-US"/>
          </a:p>
        </p:txBody>
      </p:sp>
      <p:pic>
        <p:nvPicPr>
          <p:cNvPr id="7" name="Picture 6"/>
          <p:cNvPicPr>
            <a:picLocks noChangeAspect="1"/>
          </p:cNvPicPr>
          <p:nvPr/>
        </p:nvPicPr>
        <p:blipFill>
          <a:blip r:embed="rId2"/>
          <a:stretch>
            <a:fillRect/>
          </a:stretch>
        </p:blipFill>
        <p:spPr>
          <a:xfrm>
            <a:off x="4123963" y="1845734"/>
            <a:ext cx="7747997" cy="4122998"/>
          </a:xfrm>
          <a:prstGeom prst="rect">
            <a:avLst/>
          </a:prstGeom>
        </p:spPr>
      </p:pic>
    </p:spTree>
    <p:extLst>
      <p:ext uri="{BB962C8B-B14F-4D97-AF65-F5344CB8AC3E}">
        <p14:creationId xmlns:p14="http://schemas.microsoft.com/office/powerpoint/2010/main" val="334611478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 4: Creating Reference Numbers</a:t>
            </a:r>
          </a:p>
        </p:txBody>
      </p:sp>
      <p:sp>
        <p:nvSpPr>
          <p:cNvPr id="3" name="Content Placeholder 2"/>
          <p:cNvSpPr>
            <a:spLocks noGrp="1"/>
          </p:cNvSpPr>
          <p:nvPr>
            <p:ph idx="1"/>
          </p:nvPr>
        </p:nvSpPr>
        <p:spPr/>
        <p:txBody>
          <a:bodyPr>
            <a:normAutofit/>
          </a:bodyPr>
          <a:lstStyle/>
          <a:p>
            <a:pPr algn="just"/>
            <a:r>
              <a:rPr lang="en-US" sz="2000" dirty="0"/>
              <a:t>In the previous transformation, we replaced page numbers in our book </a:t>
            </a:r>
            <a:r>
              <a:rPr lang="en-US" sz="2000" dirty="0" smtClean="0"/>
              <a:t>with reference </a:t>
            </a:r>
            <a:r>
              <a:rPr lang="en-US" sz="2000" dirty="0"/>
              <a:t>numbers</a:t>
            </a:r>
            <a:r>
              <a:rPr lang="en-US" sz="2000" dirty="0" smtClean="0"/>
              <a:t>.</a:t>
            </a:r>
          </a:p>
          <a:p>
            <a:pPr algn="just"/>
            <a:r>
              <a:rPr lang="en-US" sz="2000" dirty="0"/>
              <a:t>The best way to create unique reference numbers is to use </a:t>
            </a:r>
            <a:r>
              <a:rPr lang="en-US" sz="2000" dirty="0" smtClean="0"/>
              <a:t>cryptographic hash </a:t>
            </a:r>
            <a:r>
              <a:rPr lang="en-US" sz="2000" dirty="0"/>
              <a:t>values. Hence, we can identify pages in our catalog as well as the </a:t>
            </a:r>
            <a:r>
              <a:rPr lang="en-US" sz="2000" dirty="0" smtClean="0"/>
              <a:t>corresponding content </a:t>
            </a:r>
            <a:r>
              <a:rPr lang="en-US" sz="2000" dirty="0"/>
              <a:t>pages with their cryptographic hash values, which are </a:t>
            </a:r>
            <a:r>
              <a:rPr lang="en-US" sz="2000" dirty="0" smtClean="0"/>
              <a:t>digital fingerprints </a:t>
            </a:r>
            <a:r>
              <a:rPr lang="en-US" sz="2000" dirty="0"/>
              <a:t>of their content.</a:t>
            </a:r>
          </a:p>
        </p:txBody>
      </p:sp>
      <p:sp>
        <p:nvSpPr>
          <p:cNvPr id="4" name="Date Placeholder 3"/>
          <p:cNvSpPr>
            <a:spLocks noGrp="1"/>
          </p:cNvSpPr>
          <p:nvPr>
            <p:ph type="dt" sz="half" idx="10"/>
          </p:nvPr>
        </p:nvSpPr>
        <p:spPr/>
        <p:txBody>
          <a:bodyPr/>
          <a:lstStyle/>
          <a:p>
            <a:fld id="{01124439-2C8E-4D0E-813F-168638E981DD}"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Blockchain Technology - 2020, 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88</a:t>
            </a:fld>
            <a:endParaRPr lang="en-US"/>
          </a:p>
        </p:txBody>
      </p:sp>
    </p:spTree>
    <p:extLst>
      <p:ext uri="{BB962C8B-B14F-4D97-AF65-F5344CB8AC3E}">
        <p14:creationId xmlns:p14="http://schemas.microsoft.com/office/powerpoint/2010/main" val="9968762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124439-2C8E-4D0E-813F-168638E981DD}"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Blockchain Technology - 2020, 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89</a:t>
            </a:fld>
            <a:endParaRPr lang="en-US"/>
          </a:p>
        </p:txBody>
      </p:sp>
      <p:sp>
        <p:nvSpPr>
          <p:cNvPr id="2" name="Title 1"/>
          <p:cNvSpPr>
            <a:spLocks noGrp="1"/>
          </p:cNvSpPr>
          <p:nvPr>
            <p:ph type="title" idx="4294967295"/>
          </p:nvPr>
        </p:nvSpPr>
        <p:spPr>
          <a:xfrm>
            <a:off x="0" y="287338"/>
            <a:ext cx="11566525" cy="1449387"/>
          </a:xfrm>
        </p:spPr>
        <p:txBody>
          <a:bodyPr/>
          <a:lstStyle/>
          <a:p>
            <a:r>
              <a:rPr lang="en-US" dirty="0"/>
              <a:t>Comparing the Book Before and After the Transformation</a:t>
            </a:r>
          </a:p>
        </p:txBody>
      </p:sp>
      <p:pic>
        <p:nvPicPr>
          <p:cNvPr id="7" name="Picture 6"/>
          <p:cNvPicPr>
            <a:picLocks noChangeAspect="1"/>
          </p:cNvPicPr>
          <p:nvPr/>
        </p:nvPicPr>
        <p:blipFill>
          <a:blip r:embed="rId2"/>
          <a:stretch>
            <a:fillRect/>
          </a:stretch>
        </p:blipFill>
        <p:spPr>
          <a:xfrm>
            <a:off x="3488679" y="1422400"/>
            <a:ext cx="8383282" cy="4997860"/>
          </a:xfrm>
          <a:prstGeom prst="rect">
            <a:avLst/>
          </a:prstGeom>
        </p:spPr>
      </p:pic>
    </p:spTree>
    <p:extLst>
      <p:ext uri="{BB962C8B-B14F-4D97-AF65-F5344CB8AC3E}">
        <p14:creationId xmlns:p14="http://schemas.microsoft.com/office/powerpoint/2010/main" val="3551625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Problem</a:t>
            </a:r>
          </a:p>
        </p:txBody>
      </p:sp>
      <p:sp>
        <p:nvSpPr>
          <p:cNvPr id="3" name="Content Placeholder 2"/>
          <p:cNvSpPr>
            <a:spLocks noGrp="1"/>
          </p:cNvSpPr>
          <p:nvPr>
            <p:ph idx="1"/>
          </p:nvPr>
        </p:nvSpPr>
        <p:spPr/>
        <p:txBody>
          <a:bodyPr>
            <a:normAutofit/>
          </a:bodyPr>
          <a:lstStyle/>
          <a:p>
            <a:r>
              <a:rPr lang="en-US" sz="2000" dirty="0"/>
              <a:t>a </a:t>
            </a:r>
            <a:r>
              <a:rPr lang="en-US" sz="2000" dirty="0" smtClean="0"/>
              <a:t>distributed architecture </a:t>
            </a:r>
            <a:r>
              <a:rPr lang="en-US" sz="2000" dirty="0"/>
              <a:t>is illustrated where components are connected with </a:t>
            </a:r>
            <a:r>
              <a:rPr lang="en-US" sz="2000" dirty="0" smtClean="0"/>
              <a:t>one another </a:t>
            </a:r>
            <a:r>
              <a:rPr lang="en-US" sz="2000" dirty="0"/>
              <a:t>without having a central element. </a:t>
            </a:r>
            <a:endParaRPr lang="en-US" sz="2000" dirty="0" smtClean="0"/>
          </a:p>
          <a:p>
            <a:r>
              <a:rPr lang="en-US" sz="2000" dirty="0" smtClean="0"/>
              <a:t>It </a:t>
            </a:r>
            <a:r>
              <a:rPr lang="en-US" sz="2000" dirty="0"/>
              <a:t>is important to see that none </a:t>
            </a:r>
            <a:r>
              <a:rPr lang="en-US" sz="2000" dirty="0" smtClean="0"/>
              <a:t>of the </a:t>
            </a:r>
            <a:r>
              <a:rPr lang="en-US" sz="2000" dirty="0"/>
              <a:t>components is directly connected with all other components. </a:t>
            </a:r>
            <a:endParaRPr lang="en-US" sz="2000" dirty="0" smtClean="0"/>
          </a:p>
          <a:p>
            <a:r>
              <a:rPr lang="en-US" sz="2000" dirty="0" smtClean="0"/>
              <a:t>However</a:t>
            </a:r>
            <a:r>
              <a:rPr lang="en-US" sz="2000" dirty="0"/>
              <a:t>, </a:t>
            </a:r>
            <a:r>
              <a:rPr lang="en-US" sz="2000" dirty="0" smtClean="0"/>
              <a:t>all components </a:t>
            </a:r>
            <a:r>
              <a:rPr lang="en-US" sz="2000" dirty="0"/>
              <a:t>are connected with one another at least indirectly.</a:t>
            </a:r>
          </a:p>
        </p:txBody>
      </p:sp>
      <p:sp>
        <p:nvSpPr>
          <p:cNvPr id="4" name="Date Placeholder 3"/>
          <p:cNvSpPr>
            <a:spLocks noGrp="1"/>
          </p:cNvSpPr>
          <p:nvPr>
            <p:ph type="dt" sz="half" idx="10"/>
          </p:nvPr>
        </p:nvSpPr>
        <p:spPr/>
        <p:txBody>
          <a:bodyPr/>
          <a:lstStyle/>
          <a:p>
            <a:fld id="{32237D64-7866-46A5-9118-D8DDF8BD9161}" type="datetime1">
              <a:rPr lang="en-US" smtClean="0"/>
              <a:t>8/24/2022</a:t>
            </a:fld>
            <a:endParaRPr lang="en-US"/>
          </a:p>
        </p:txBody>
      </p:sp>
      <p:sp>
        <p:nvSpPr>
          <p:cNvPr id="5" name="Footer Placeholder 4"/>
          <p:cNvSpPr>
            <a:spLocks noGrp="1"/>
          </p:cNvSpPr>
          <p:nvPr>
            <p:ph type="ftr" sz="quarter" idx="11"/>
          </p:nvPr>
        </p:nvSpPr>
        <p:spPr/>
        <p:txBody>
          <a:bodyPr/>
          <a:lstStyle/>
          <a:p>
            <a:r>
              <a:rPr lang="pl-PL" smtClean="0"/>
              <a:t>Dr. Reema Patel, B.Tech, IIIT Surat</a:t>
            </a:r>
            <a:endParaRPr lang="en-US"/>
          </a:p>
        </p:txBody>
      </p:sp>
      <p:sp>
        <p:nvSpPr>
          <p:cNvPr id="6" name="Slide Number Placeholder 5"/>
          <p:cNvSpPr>
            <a:spLocks noGrp="1"/>
          </p:cNvSpPr>
          <p:nvPr>
            <p:ph type="sldNum" sz="quarter" idx="12"/>
          </p:nvPr>
        </p:nvSpPr>
        <p:spPr/>
        <p:txBody>
          <a:bodyPr/>
          <a:lstStyle/>
          <a:p>
            <a:fld id="{06D8729C-DB62-471E-B013-4D08229BD6AF}" type="slidenum">
              <a:rPr lang="en-US" smtClean="0"/>
              <a:pPr/>
              <a:t>9</a:t>
            </a:fld>
            <a:endParaRPr lang="en-US"/>
          </a:p>
        </p:txBody>
      </p:sp>
      <p:pic>
        <p:nvPicPr>
          <p:cNvPr id="7" name="Picture 6"/>
          <p:cNvPicPr>
            <a:picLocks noChangeAspect="1"/>
          </p:cNvPicPr>
          <p:nvPr/>
        </p:nvPicPr>
        <p:blipFill>
          <a:blip r:embed="rId2"/>
          <a:stretch>
            <a:fillRect/>
          </a:stretch>
        </p:blipFill>
        <p:spPr>
          <a:xfrm>
            <a:off x="9443085" y="4035805"/>
            <a:ext cx="2428875" cy="2238375"/>
          </a:xfrm>
          <a:prstGeom prst="rect">
            <a:avLst/>
          </a:prstGeom>
        </p:spPr>
      </p:pic>
    </p:spTree>
    <p:extLst>
      <p:ext uri="{BB962C8B-B14F-4D97-AF65-F5344CB8AC3E}">
        <p14:creationId xmlns:p14="http://schemas.microsoft.com/office/powerpoint/2010/main" val="170063124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04800" y="1845734"/>
            <a:ext cx="2082800" cy="4265506"/>
          </a:xfrm>
        </p:spPr>
        <p:txBody>
          <a:bodyPr/>
          <a:lstStyle/>
          <a:p>
            <a:r>
              <a:rPr lang="en-US" dirty="0"/>
              <a:t>Comparing the Transformed Book with the </a:t>
            </a:r>
            <a:r>
              <a:rPr lang="en-US" dirty="0" err="1"/>
              <a:t>Blockchain</a:t>
            </a:r>
            <a:r>
              <a:rPr lang="en-US" dirty="0"/>
              <a:t>-Data-Structure</a:t>
            </a:r>
          </a:p>
        </p:txBody>
      </p:sp>
      <p:sp>
        <p:nvSpPr>
          <p:cNvPr id="2" name="Date Placeholder 1"/>
          <p:cNvSpPr>
            <a:spLocks noGrp="1"/>
          </p:cNvSpPr>
          <p:nvPr>
            <p:ph type="dt" sz="half" idx="10"/>
          </p:nvPr>
        </p:nvSpPr>
        <p:spPr/>
        <p:txBody>
          <a:bodyPr/>
          <a:lstStyle/>
          <a:p>
            <a:fld id="{6C9966D0-21CF-4782-9A08-61FD67E65E60}" type="datetime1">
              <a:rPr lang="en-US" smtClean="0"/>
              <a:t>8/24/2022</a:t>
            </a:fld>
            <a:endParaRPr lang="en-US"/>
          </a:p>
        </p:txBody>
      </p:sp>
      <p:sp>
        <p:nvSpPr>
          <p:cNvPr id="3" name="Footer Placeholder 2"/>
          <p:cNvSpPr>
            <a:spLocks noGrp="1"/>
          </p:cNvSpPr>
          <p:nvPr>
            <p:ph type="ftr" sz="quarter" idx="11"/>
          </p:nvPr>
        </p:nvSpPr>
        <p:spPr/>
        <p:txBody>
          <a:bodyPr/>
          <a:lstStyle/>
          <a:p>
            <a:r>
              <a:rPr lang="pl-PL" smtClean="0"/>
              <a:t>Blockchain Technology - 2020, Dr. Reema Patel, B.Tech, IIIT Surat</a:t>
            </a:r>
            <a:endParaRPr lang="en-US"/>
          </a:p>
        </p:txBody>
      </p:sp>
      <p:sp>
        <p:nvSpPr>
          <p:cNvPr id="4" name="Slide Number Placeholder 3"/>
          <p:cNvSpPr>
            <a:spLocks noGrp="1"/>
          </p:cNvSpPr>
          <p:nvPr>
            <p:ph type="sldNum" sz="quarter" idx="12"/>
          </p:nvPr>
        </p:nvSpPr>
        <p:spPr/>
        <p:txBody>
          <a:bodyPr/>
          <a:lstStyle/>
          <a:p>
            <a:fld id="{06D8729C-DB62-471E-B013-4D08229BD6AF}" type="slidenum">
              <a:rPr lang="en-US" smtClean="0"/>
              <a:pPr/>
              <a:t>90</a:t>
            </a:fld>
            <a:endParaRPr lang="en-US"/>
          </a:p>
        </p:txBody>
      </p:sp>
      <p:pic>
        <p:nvPicPr>
          <p:cNvPr id="7" name="Picture 6"/>
          <p:cNvPicPr>
            <a:picLocks noChangeAspect="1"/>
          </p:cNvPicPr>
          <p:nvPr/>
        </p:nvPicPr>
        <p:blipFill>
          <a:blip r:embed="rId2"/>
          <a:stretch>
            <a:fillRect/>
          </a:stretch>
        </p:blipFill>
        <p:spPr>
          <a:xfrm>
            <a:off x="2611783" y="286603"/>
            <a:ext cx="9260177" cy="5829108"/>
          </a:xfrm>
          <a:prstGeom prst="rect">
            <a:avLst/>
          </a:prstGeom>
        </p:spPr>
      </p:pic>
    </p:spTree>
    <p:extLst>
      <p:ext uri="{BB962C8B-B14F-4D97-AF65-F5344CB8AC3E}">
        <p14:creationId xmlns:p14="http://schemas.microsoft.com/office/powerpoint/2010/main" val="383610208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3458</TotalTime>
  <Words>7212</Words>
  <Application>Microsoft Office PowerPoint</Application>
  <PresentationFormat>Widescreen</PresentationFormat>
  <Paragraphs>733</Paragraphs>
  <Slides>90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90</vt:i4>
      </vt:variant>
    </vt:vector>
  </HeadingPairs>
  <TitlesOfParts>
    <vt:vector size="94" baseType="lpstr">
      <vt:lpstr>Arial</vt:lpstr>
      <vt:lpstr>Calibri</vt:lpstr>
      <vt:lpstr>Calibri Light</vt:lpstr>
      <vt:lpstr>Retrospect</vt:lpstr>
      <vt:lpstr>Blockchain Technology</vt:lpstr>
      <vt:lpstr>Business Problem</vt:lpstr>
      <vt:lpstr>Business Problem</vt:lpstr>
      <vt:lpstr>Payment System - Example</vt:lpstr>
      <vt:lpstr>Business Problem</vt:lpstr>
      <vt:lpstr>Centralized Model</vt:lpstr>
      <vt:lpstr>Fully Centralized Model</vt:lpstr>
      <vt:lpstr>Fully Centralized Model</vt:lpstr>
      <vt:lpstr>Business Problem</vt:lpstr>
      <vt:lpstr>Advantages of Distributed Systems</vt:lpstr>
      <vt:lpstr>Advantages of Distributed Systems</vt:lpstr>
      <vt:lpstr>Advantages of Distributed Systems</vt:lpstr>
      <vt:lpstr>Advantages of Distributed Systems</vt:lpstr>
      <vt:lpstr>Advantages of Distributed Systems</vt:lpstr>
      <vt:lpstr>Disadvantages of Distributed Systems</vt:lpstr>
      <vt:lpstr>Disadvantages of Distributed Systems</vt:lpstr>
      <vt:lpstr>Disadvantages of Distributed Systems</vt:lpstr>
      <vt:lpstr>Disadvantages of Distributed Systems</vt:lpstr>
      <vt:lpstr>Disadvantages of Distributed Systems</vt:lpstr>
      <vt:lpstr>Disadvantages of Distributed Systems</vt:lpstr>
      <vt:lpstr>Fully Distributed Model </vt:lpstr>
      <vt:lpstr>Fully Distributed Model</vt:lpstr>
      <vt:lpstr>Mixing Centralized and Distributed Systems</vt:lpstr>
      <vt:lpstr>Identifying Distributed Systems</vt:lpstr>
      <vt:lpstr>Business Problem</vt:lpstr>
      <vt:lpstr>Peer-to-Peer System</vt:lpstr>
      <vt:lpstr>Client-server versus peer-to-peer models</vt:lpstr>
      <vt:lpstr>Client-server versus peer-to-peer models</vt:lpstr>
      <vt:lpstr>Client-server versus peer-to-peer models </vt:lpstr>
      <vt:lpstr>DLT or Decentralized Peer-to-Peer Model </vt:lpstr>
      <vt:lpstr>DLT or Decentralized Peer-to-Peer Model</vt:lpstr>
      <vt:lpstr>CENTRALIZED SYSTEMS</vt:lpstr>
      <vt:lpstr> DECENTRALIZED SYSTEMS</vt:lpstr>
      <vt:lpstr>DECENTRALIZED SYSTEMS</vt:lpstr>
      <vt:lpstr>DECENTRALIZED SYSTEMS</vt:lpstr>
      <vt:lpstr>DECENTRALIZED SYSTEMS</vt:lpstr>
      <vt:lpstr>DECENTRALIZED SYSTEMS</vt:lpstr>
      <vt:lpstr>DECENTRALIZED SYSTEMS</vt:lpstr>
      <vt:lpstr>DECENTRALIZED SYSTEMS</vt:lpstr>
      <vt:lpstr>DISTRIBUTED SYSTEMS</vt:lpstr>
      <vt:lpstr>Why Blockchain?</vt:lpstr>
      <vt:lpstr>Trust and Integrity in Peer-to-Peer Systems</vt:lpstr>
      <vt:lpstr>Trust and Integrity in Peer-to-Peer Systems</vt:lpstr>
      <vt:lpstr>Trust and Integrity in Peer-to-Peer Systems</vt:lpstr>
      <vt:lpstr>Trust and Integrity in Peer-to-Peer Systems</vt:lpstr>
      <vt:lpstr>Integrity in Peer-to-Peer Systems</vt:lpstr>
      <vt:lpstr>Integrity in Peer-to-Peer Systems</vt:lpstr>
      <vt:lpstr>Integrity in Peer-to-Peer Systems</vt:lpstr>
      <vt:lpstr>The Core Problem to Be Solved by the Blockchain</vt:lpstr>
      <vt:lpstr>DLT vs. Blockchains</vt:lpstr>
      <vt:lpstr>Benefits of Blockchains</vt:lpstr>
      <vt:lpstr>Blockchain</vt:lpstr>
      <vt:lpstr>A Data Structure</vt:lpstr>
      <vt:lpstr>A Data Structure</vt:lpstr>
      <vt:lpstr>An Algorithm</vt:lpstr>
      <vt:lpstr>A Suite of Technologies</vt:lpstr>
      <vt:lpstr>An Umbrella Term for Purely Distributed Peer-to-Peer Systems with a Common Application Area</vt:lpstr>
      <vt:lpstr>Provisional Definition of Blockchain</vt:lpstr>
      <vt:lpstr>The Role of Managing Ownership</vt:lpstr>
      <vt:lpstr>The Role of Managing Ownership</vt:lpstr>
      <vt:lpstr>Understanding the Nature of Ownership - Why we know what we own</vt:lpstr>
      <vt:lpstr>Understanding the Nature of Ownership - Why we know what we own</vt:lpstr>
      <vt:lpstr>Understanding the Nature of Ownership - Why we know what we own</vt:lpstr>
      <vt:lpstr>Understanding the Nature of Ownership - Why we know what we own</vt:lpstr>
      <vt:lpstr>Concepts of Ownership</vt:lpstr>
      <vt:lpstr>Concepts and principles of a ledger</vt:lpstr>
      <vt:lpstr>Concepts and principles of a ledger</vt:lpstr>
      <vt:lpstr>Spending Money Twice - Exploiting a vulnerability of distributed peer-to-peer systems</vt:lpstr>
      <vt:lpstr>Spending Money Twice - Exploiting a vulnerability of distributed peer-to-peer systems</vt:lpstr>
      <vt:lpstr>Example</vt:lpstr>
      <vt:lpstr>Example</vt:lpstr>
      <vt:lpstr>Double Spending Problem</vt:lpstr>
      <vt:lpstr>Double Spending as a Problem of Copying Digital Goods</vt:lpstr>
      <vt:lpstr>Double Spending as a Problem of Distributed Peer-to-Peer Systems of Ledgers</vt:lpstr>
      <vt:lpstr>Double Spending as an Example of Violated Integrity in Distributed Peer-to-Peer Systems</vt:lpstr>
      <vt:lpstr>How the Blockchain Works?</vt:lpstr>
      <vt:lpstr>The Path to Follow</vt:lpstr>
      <vt:lpstr>The Path to Follow</vt:lpstr>
      <vt:lpstr>The Path to Follow</vt:lpstr>
      <vt:lpstr>Transaction data provide the following information for describing a transfer of ownership:</vt:lpstr>
      <vt:lpstr>Transaction data</vt:lpstr>
      <vt:lpstr>Storing Transaction Data</vt:lpstr>
      <vt:lpstr>Starting Point: A Book</vt:lpstr>
      <vt:lpstr>Transformation 1: Making Page Dependency Explicit</vt:lpstr>
      <vt:lpstr>Transformation 1: Making Page Dependency Explicit</vt:lpstr>
      <vt:lpstr>Transformation 2: Outsourcing the Content</vt:lpstr>
      <vt:lpstr>Transformation 3: Replacing Page Numbers</vt:lpstr>
      <vt:lpstr>Transformation 4: Creating Reference Numbers</vt:lpstr>
      <vt:lpstr>Comparing the Book Before and After the Transformation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Reema</dc:creator>
  <cp:lastModifiedBy>Reema Patel</cp:lastModifiedBy>
  <cp:revision>318</cp:revision>
  <dcterms:created xsi:type="dcterms:W3CDTF">2016-03-05T07:56:10Z</dcterms:created>
  <dcterms:modified xsi:type="dcterms:W3CDTF">2022-08-24T04:37:40Z</dcterms:modified>
</cp:coreProperties>
</file>