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2" r:id="rId3"/>
    <p:sldId id="257" r:id="rId4"/>
    <p:sldId id="260" r:id="rId5"/>
    <p:sldId id="261" r:id="rId6"/>
    <p:sldId id="262" r:id="rId7"/>
    <p:sldId id="263" r:id="rId8"/>
    <p:sldId id="258" r:id="rId9"/>
    <p:sldId id="25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4" r:id="rId22"/>
    <p:sldId id="275" r:id="rId23"/>
    <p:sldId id="277" r:id="rId24"/>
    <p:sldId id="278" r:id="rId25"/>
    <p:sldId id="279" r:id="rId26"/>
    <p:sldId id="280" r:id="rId27"/>
    <p:sldId id="281" r:id="rId2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2" d="100"/>
          <a:sy n="42" d="100"/>
        </p:scale>
        <p:origin x="231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E2ED72B-C7ED-42A1-BAF1-FCD352A5B6AF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6C0177-4E82-4368-8067-16A6D7318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77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6BB62E3-0B8A-4BFF-98DE-1F2D8A3B2B7A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4E9EAE5-2FE9-4458-A4CC-1EF371D833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9EAE5-2FE9-4458-A4CC-1EF371D8335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4F26-3E07-4BB0-BFD1-2AC9DB6602DC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936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4A102-B3AA-45C0-8690-6F7EC11B8A18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2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C52B-963D-4C09-9FAB-687FE69FB3FE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B2EB-B206-4187-9F00-D63F17913657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3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2967A-25BB-449A-80D6-D1B4129AB275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12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877F3-F9C4-467D-95D3-ED24B1B24ACF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B572-E5BC-4B3A-8205-638E34572967}" type="datetime1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7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9643-49EA-4211-A043-5F1F6DDE318A}" type="datetime1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4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DCD8A-E6EF-49AD-AFA5-372501A73A3D}" type="datetime1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501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91DFC4-F506-4706-A228-85261D86A474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814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162D-7E63-49B0-A39B-B7967D8F36D3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9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86603"/>
            <a:ext cx="1156716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845734"/>
            <a:ext cx="11567160" cy="42655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43712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AE6689F-DD48-448F-9206-479F3052C790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459785"/>
            <a:ext cx="7406640" cy="3982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Blockchain Technology, Dr. Reema Patel, B.Tech, IIIT Surat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9935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04800" y="1737360"/>
            <a:ext cx="11567160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96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Dr. </a:t>
            </a:r>
            <a:r>
              <a:rPr lang="en-US" dirty="0" err="1" smtClean="0"/>
              <a:t>Reema</a:t>
            </a:r>
            <a:r>
              <a:rPr lang="en-US" dirty="0" smtClean="0"/>
              <a:t> </a:t>
            </a:r>
            <a:r>
              <a:rPr lang="en-US" dirty="0" err="1" smtClean="0"/>
              <a:t>patel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BAED-9C4A-4B72-8922-857C9A58A7F8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Cryptography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Creating and distributing the </a:t>
            </a:r>
            <a:r>
              <a:rPr lang="en-US" sz="2000" dirty="0" smtClean="0"/>
              <a:t>keys:</a:t>
            </a:r>
          </a:p>
          <a:p>
            <a:pPr lvl="1" algn="just"/>
            <a:r>
              <a:rPr lang="en-US" sz="2000" dirty="0"/>
              <a:t>When using asymmetric cryptography in real life, you would give the two </a:t>
            </a:r>
            <a:r>
              <a:rPr lang="en-US" sz="2000" dirty="0" smtClean="0"/>
              <a:t>keys specific </a:t>
            </a:r>
            <a:r>
              <a:rPr lang="en-US" sz="2000" dirty="0"/>
              <a:t>names in order to highlight each one’s role.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Typically </a:t>
            </a:r>
            <a:r>
              <a:rPr lang="en-US" sz="2000" dirty="0"/>
              <a:t>these keys </a:t>
            </a:r>
            <a:r>
              <a:rPr lang="en-US" sz="2000" dirty="0" smtClean="0"/>
              <a:t>are called </a:t>
            </a:r>
            <a:r>
              <a:rPr lang="en-US" sz="2000" dirty="0"/>
              <a:t>the private key and public key.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For </a:t>
            </a:r>
            <a:r>
              <a:rPr lang="en-US" sz="2000" dirty="0"/>
              <a:t>that reason, asymmetric </a:t>
            </a:r>
            <a:r>
              <a:rPr lang="en-US" sz="2000" dirty="0" smtClean="0"/>
              <a:t>cryptography is </a:t>
            </a:r>
            <a:r>
              <a:rPr lang="en-US" sz="2000" dirty="0"/>
              <a:t>called public-private-key </a:t>
            </a:r>
            <a:r>
              <a:rPr lang="en-US" sz="2000" dirty="0" smtClean="0"/>
              <a:t>cryptography</a:t>
            </a:r>
          </a:p>
          <a:p>
            <a:pPr lvl="1" algn="just"/>
            <a:r>
              <a:rPr lang="en-US" sz="2000" dirty="0"/>
              <a:t>The public key is given to everyone, regardless of their </a:t>
            </a:r>
            <a:r>
              <a:rPr lang="en-US" sz="2000" dirty="0" smtClean="0"/>
              <a:t>trustworthiness</a:t>
            </a:r>
          </a:p>
          <a:p>
            <a:pPr lvl="1" algn="just"/>
            <a:r>
              <a:rPr lang="en-US" sz="2000" dirty="0" smtClean="0"/>
              <a:t>private </a:t>
            </a:r>
            <a:r>
              <a:rPr lang="en-US" sz="2000" dirty="0"/>
              <a:t>key </a:t>
            </a:r>
            <a:r>
              <a:rPr lang="en-US" sz="2000" dirty="0" smtClean="0"/>
              <a:t>is kept </a:t>
            </a:r>
            <a:r>
              <a:rPr lang="en-US" sz="2000" dirty="0"/>
              <a:t>safe and private.</a:t>
            </a:r>
            <a:endParaRPr lang="en-US" sz="2000" dirty="0" smtClean="0"/>
          </a:p>
          <a:p>
            <a:pPr algn="just"/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EDA8-F018-4C34-89B6-97759D589E3C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Cryptography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first steps to be performed in any application of asymmetric </a:t>
            </a:r>
            <a:r>
              <a:rPr lang="en-US" sz="2000" dirty="0" smtClean="0"/>
              <a:t>cryptography are:</a:t>
            </a:r>
          </a:p>
          <a:p>
            <a:pPr lvl="1" algn="just"/>
            <a:r>
              <a:rPr lang="en-US" sz="2000" dirty="0" smtClean="0"/>
              <a:t>Create </a:t>
            </a:r>
            <a:r>
              <a:rPr lang="en-US" sz="2000" dirty="0"/>
              <a:t>a pair of complementary keys by using </a:t>
            </a:r>
            <a:r>
              <a:rPr lang="en-US" sz="2000" dirty="0" smtClean="0"/>
              <a:t>cryptographic software</a:t>
            </a:r>
            <a:endParaRPr lang="en-US" sz="2000" dirty="0"/>
          </a:p>
          <a:p>
            <a:pPr lvl="1" algn="just"/>
            <a:r>
              <a:rPr lang="en-US" sz="2000" dirty="0" smtClean="0"/>
              <a:t>Give </a:t>
            </a:r>
            <a:r>
              <a:rPr lang="en-US" sz="2000" dirty="0"/>
              <a:t>one key the name public </a:t>
            </a:r>
            <a:r>
              <a:rPr lang="en-US" sz="2000" dirty="0" smtClean="0"/>
              <a:t>key</a:t>
            </a:r>
          </a:p>
          <a:p>
            <a:pPr lvl="1" algn="just"/>
            <a:r>
              <a:rPr lang="en-US" sz="2000" dirty="0" smtClean="0"/>
              <a:t>Give </a:t>
            </a:r>
            <a:r>
              <a:rPr lang="en-US" sz="2000" dirty="0"/>
              <a:t>the other key the name private </a:t>
            </a:r>
            <a:r>
              <a:rPr lang="en-US" sz="2000" dirty="0" smtClean="0"/>
              <a:t>key</a:t>
            </a:r>
          </a:p>
          <a:p>
            <a:pPr lvl="1" algn="just"/>
            <a:r>
              <a:rPr lang="en-US" sz="2000" dirty="0" smtClean="0"/>
              <a:t>Keep </a:t>
            </a:r>
            <a:r>
              <a:rPr lang="en-US" sz="2000" dirty="0"/>
              <a:t>the private key for </a:t>
            </a:r>
            <a:r>
              <a:rPr lang="en-US" sz="2000" dirty="0" smtClean="0"/>
              <a:t>yourself</a:t>
            </a:r>
          </a:p>
          <a:p>
            <a:pPr lvl="1" algn="just"/>
            <a:r>
              <a:rPr lang="en-US" sz="2000" dirty="0" smtClean="0"/>
              <a:t>Give </a:t>
            </a:r>
            <a:r>
              <a:rPr lang="en-US" sz="2000" dirty="0"/>
              <a:t>your public key to everyone else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0E7F-996A-4528-B703-42F460477479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9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Cryptography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smtClean="0"/>
              <a:t>keys: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to </a:t>
            </a:r>
            <a:r>
              <a:rPr lang="en-US" dirty="0" smtClean="0"/>
              <a:t>private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way of using asymmetric cryptography is all about sending </a:t>
            </a:r>
            <a:r>
              <a:rPr lang="en-US" dirty="0" smtClean="0"/>
              <a:t>information in </a:t>
            </a:r>
            <a:r>
              <a:rPr lang="en-US" dirty="0"/>
              <a:t>a secured fashion to the owner of the private key. </a:t>
            </a:r>
            <a:endParaRPr lang="en-US" dirty="0" smtClean="0"/>
          </a:p>
          <a:p>
            <a:pPr lvl="2"/>
            <a:r>
              <a:rPr lang="en-US" dirty="0" smtClean="0"/>
              <a:t>It </a:t>
            </a:r>
            <a:r>
              <a:rPr lang="en-US" dirty="0"/>
              <a:t>works </a:t>
            </a:r>
            <a:r>
              <a:rPr lang="en-US" dirty="0" smtClean="0"/>
              <a:t>because everyone </a:t>
            </a:r>
            <a:r>
              <a:rPr lang="en-US" dirty="0"/>
              <a:t>can create </a:t>
            </a:r>
            <a:r>
              <a:rPr lang="en-US" dirty="0" smtClean="0"/>
              <a:t>cipher </a:t>
            </a:r>
            <a:r>
              <a:rPr lang="en-US" dirty="0"/>
              <a:t>text with the public key, </a:t>
            </a:r>
            <a:endParaRPr lang="en-US" dirty="0" smtClean="0"/>
          </a:p>
          <a:p>
            <a:pPr lvl="2"/>
            <a:r>
              <a:rPr lang="en-US" dirty="0" smtClean="0"/>
              <a:t>but </a:t>
            </a:r>
            <a:r>
              <a:rPr lang="en-US" dirty="0"/>
              <a:t>only the owner of </a:t>
            </a:r>
            <a:r>
              <a:rPr lang="en-US" dirty="0" smtClean="0"/>
              <a:t>the private </a:t>
            </a:r>
            <a:r>
              <a:rPr lang="en-US" dirty="0"/>
              <a:t>key can decrypt the </a:t>
            </a:r>
            <a:r>
              <a:rPr lang="en-US" dirty="0" smtClean="0"/>
              <a:t>cipher </a:t>
            </a:r>
            <a:r>
              <a:rPr lang="en-US" dirty="0"/>
              <a:t>text and read the message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317A-9356-41D2-AA0D-D0C93C5813D5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Cryptography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Using the keys:</a:t>
            </a:r>
          </a:p>
          <a:p>
            <a:pPr marL="342900" lvl="1" indent="-342900" algn="just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Private </a:t>
            </a:r>
            <a:r>
              <a:rPr lang="en-US" dirty="0"/>
              <a:t>to </a:t>
            </a:r>
            <a:r>
              <a:rPr lang="en-US" dirty="0" smtClean="0"/>
              <a:t>public</a:t>
            </a:r>
          </a:p>
          <a:p>
            <a:pPr marL="525780" lvl="2" indent="-342900" algn="just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way of using </a:t>
            </a:r>
            <a:r>
              <a:rPr lang="en-US" dirty="0" smtClean="0"/>
              <a:t>asymmetric cryptography </a:t>
            </a:r>
            <a:r>
              <a:rPr lang="en-US" dirty="0"/>
              <a:t>is all about proving authorship. </a:t>
            </a:r>
            <a:endParaRPr lang="en-US" dirty="0" smtClean="0"/>
          </a:p>
          <a:p>
            <a:pPr marL="525780" lvl="2" indent="-342900" algn="just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works because everyone </a:t>
            </a:r>
            <a:r>
              <a:rPr lang="en-US" dirty="0" smtClean="0"/>
              <a:t>can use </a:t>
            </a:r>
            <a:r>
              <a:rPr lang="en-US" dirty="0"/>
              <a:t>the public key to decrypt cypher text that was created with the </a:t>
            </a:r>
            <a:r>
              <a:rPr lang="en-US" dirty="0" smtClean="0"/>
              <a:t>corresponding private </a:t>
            </a:r>
            <a:r>
              <a:rPr lang="en-US" dirty="0"/>
              <a:t>key. </a:t>
            </a:r>
            <a:endParaRPr lang="en-US" dirty="0" smtClean="0"/>
          </a:p>
          <a:p>
            <a:pPr marL="525780" lvl="2" indent="-342900" algn="just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fact that </a:t>
            </a:r>
            <a:r>
              <a:rPr lang="en-US" dirty="0" smtClean="0"/>
              <a:t>cipher </a:t>
            </a:r>
            <a:r>
              <a:rPr lang="en-US" dirty="0"/>
              <a:t>text created with the private </a:t>
            </a:r>
            <a:r>
              <a:rPr lang="en-US" dirty="0" smtClean="0"/>
              <a:t>key can </a:t>
            </a:r>
            <a:r>
              <a:rPr lang="en-US" dirty="0"/>
              <a:t>only be decrypted with the corresponding public key serves as proof </a:t>
            </a:r>
            <a:r>
              <a:rPr lang="en-US" dirty="0" smtClean="0"/>
              <a:t>that the </a:t>
            </a:r>
            <a:r>
              <a:rPr lang="en-US" dirty="0"/>
              <a:t>owner of the corresponding private key has encrypted the message.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58D1-1F6F-4EA3-A09D-8DF855DF6742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9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Cryptography in the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</a:t>
            </a:r>
            <a:r>
              <a:rPr lang="en-US" dirty="0" smtClean="0"/>
              <a:t>accounts</a:t>
            </a:r>
          </a:p>
          <a:p>
            <a:r>
              <a:rPr lang="en-US" dirty="0" smtClean="0"/>
              <a:t>Authorizing </a:t>
            </a:r>
            <a:r>
              <a:rPr lang="en-US" dirty="0"/>
              <a:t>transactions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DC9C-D592-47AA-BEE4-FEFC01E4F136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9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Cryptography in the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Identifying Accounts</a:t>
            </a:r>
          </a:p>
          <a:p>
            <a:pPr algn="just"/>
            <a:r>
              <a:rPr lang="en-US" sz="2000" dirty="0"/>
              <a:t>The </a:t>
            </a:r>
            <a:r>
              <a:rPr lang="en-US" sz="2000" dirty="0" err="1"/>
              <a:t>blockchain</a:t>
            </a:r>
            <a:r>
              <a:rPr lang="en-US" sz="2000" dirty="0"/>
              <a:t> needs to identify users or user accounts, respectively, in </a:t>
            </a:r>
            <a:r>
              <a:rPr lang="en-US" sz="2000" dirty="0" smtClean="0"/>
              <a:t>order to </a:t>
            </a:r>
            <a:r>
              <a:rPr lang="en-US" sz="2000" dirty="0"/>
              <a:t>maintain the mapping between owner and property.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 err="1"/>
              <a:t>blockchain</a:t>
            </a:r>
            <a:r>
              <a:rPr lang="en-US" sz="2000" dirty="0"/>
              <a:t> </a:t>
            </a:r>
            <a:r>
              <a:rPr lang="en-US" sz="2000" dirty="0" smtClean="0"/>
              <a:t>uses the </a:t>
            </a:r>
            <a:r>
              <a:rPr lang="en-US" sz="2000" dirty="0"/>
              <a:t>public-to-private approach of asymmetric cryptography for </a:t>
            </a:r>
            <a:r>
              <a:rPr lang="en-US" sz="2000" dirty="0" smtClean="0"/>
              <a:t>identifying user </a:t>
            </a:r>
            <a:r>
              <a:rPr lang="en-US" sz="2000" dirty="0"/>
              <a:t>accounts and transferring ownership between them. </a:t>
            </a:r>
            <a:endParaRPr lang="en-US" sz="2000" dirty="0" smtClean="0"/>
          </a:p>
          <a:p>
            <a:pPr algn="just"/>
            <a:r>
              <a:rPr lang="en-US" sz="2000" dirty="0" smtClean="0"/>
              <a:t>Account numbers in </a:t>
            </a:r>
            <a:r>
              <a:rPr lang="en-US" sz="2000" dirty="0"/>
              <a:t>the </a:t>
            </a:r>
            <a:r>
              <a:rPr lang="en-US" sz="2000" dirty="0" err="1"/>
              <a:t>blockchain</a:t>
            </a:r>
            <a:r>
              <a:rPr lang="en-US" sz="2000" dirty="0"/>
              <a:t> are actually public cryptographic keys. </a:t>
            </a:r>
            <a:endParaRPr lang="en-US" sz="2000" dirty="0" smtClean="0"/>
          </a:p>
          <a:p>
            <a:pPr algn="just"/>
            <a:r>
              <a:rPr lang="en-US" sz="2000" dirty="0" smtClean="0"/>
              <a:t>Hence</a:t>
            </a:r>
            <a:r>
              <a:rPr lang="en-US" sz="2000" dirty="0"/>
              <a:t>, </a:t>
            </a:r>
            <a:r>
              <a:rPr lang="en-US" sz="2000" dirty="0" smtClean="0"/>
              <a:t>transaction data </a:t>
            </a:r>
            <a:r>
              <a:rPr lang="en-US" sz="2000" dirty="0"/>
              <a:t>use the public cryptographic keys for identifying the accounts involved </a:t>
            </a:r>
            <a:r>
              <a:rPr lang="en-US" sz="2000" dirty="0" smtClean="0"/>
              <a:t>in the </a:t>
            </a:r>
            <a:r>
              <a:rPr lang="en-US" sz="2000" dirty="0"/>
              <a:t>transfer of ownership. </a:t>
            </a:r>
            <a:endParaRPr lang="en-US" sz="2000" dirty="0" smtClean="0"/>
          </a:p>
          <a:p>
            <a:pPr algn="just"/>
            <a:r>
              <a:rPr lang="en-US" sz="2000" dirty="0" smtClean="0"/>
              <a:t>In </a:t>
            </a:r>
            <a:r>
              <a:rPr lang="en-US" sz="2000" dirty="0"/>
              <a:t>this regard, the </a:t>
            </a:r>
            <a:r>
              <a:rPr lang="en-US" sz="2000" dirty="0" err="1"/>
              <a:t>blockchain</a:t>
            </a:r>
            <a:r>
              <a:rPr lang="en-US" sz="2000" dirty="0"/>
              <a:t> treats user </a:t>
            </a:r>
            <a:r>
              <a:rPr lang="en-US" sz="2000" dirty="0" smtClean="0"/>
              <a:t>accounts similar </a:t>
            </a:r>
            <a:r>
              <a:rPr lang="en-US" sz="2000" dirty="0"/>
              <a:t>to mailboxes: They have a publicly known address and everyone is </a:t>
            </a:r>
            <a:r>
              <a:rPr lang="en-US" sz="2000" dirty="0" smtClean="0"/>
              <a:t>able to </a:t>
            </a:r>
            <a:r>
              <a:rPr lang="en-US" sz="2000" dirty="0"/>
              <a:t>send messages to them.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0299-562E-46E2-8534-B222469C89F7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Cryptography in the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/>
              <a:t>Authorizing Transactions</a:t>
            </a:r>
          </a:p>
          <a:p>
            <a:pPr algn="just"/>
            <a:r>
              <a:rPr lang="en-US" sz="2000" dirty="0"/>
              <a:t>Transaction data always have to include a piece of data that serves as </a:t>
            </a:r>
            <a:r>
              <a:rPr lang="en-US" sz="2000" dirty="0" smtClean="0"/>
              <a:t>proof that </a:t>
            </a:r>
            <a:r>
              <a:rPr lang="en-US" sz="2000" dirty="0"/>
              <a:t>the owner of the account who hands off ownership indeed agrees </a:t>
            </a:r>
            <a:r>
              <a:rPr lang="en-US" sz="2000" dirty="0" smtClean="0"/>
              <a:t>with the </a:t>
            </a:r>
            <a:r>
              <a:rPr lang="en-US" sz="2000" dirty="0"/>
              <a:t>described transfer of ownership. </a:t>
            </a:r>
            <a:endParaRPr lang="en-US" sz="2000" dirty="0" smtClean="0"/>
          </a:p>
          <a:p>
            <a:pPr algn="just"/>
            <a:r>
              <a:rPr lang="en-US" sz="2000" dirty="0" smtClean="0"/>
              <a:t>This </a:t>
            </a:r>
            <a:r>
              <a:rPr lang="en-US" sz="2000" dirty="0"/>
              <a:t>kind </a:t>
            </a:r>
            <a:r>
              <a:rPr lang="en-US" sz="2000" dirty="0" smtClean="0"/>
              <a:t>of information </a:t>
            </a:r>
            <a:r>
              <a:rPr lang="en-US" sz="2000" dirty="0"/>
              <a:t>flow is similar to that implied by the private-to-public use case </a:t>
            </a:r>
            <a:r>
              <a:rPr lang="en-US" sz="2000" dirty="0" smtClean="0"/>
              <a:t>of asymmetric </a:t>
            </a:r>
            <a:r>
              <a:rPr lang="en-US" sz="2000" dirty="0"/>
              <a:t>cryptography.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owner of the account who hands off </a:t>
            </a:r>
            <a:r>
              <a:rPr lang="en-US" sz="2000" dirty="0" smtClean="0"/>
              <a:t>ownership creates </a:t>
            </a:r>
            <a:r>
              <a:rPr lang="en-US" sz="2000" dirty="0"/>
              <a:t>some </a:t>
            </a:r>
            <a:r>
              <a:rPr lang="en-US" sz="2000" dirty="0" smtClean="0"/>
              <a:t>cipher </a:t>
            </a:r>
            <a:r>
              <a:rPr lang="en-US" sz="2000" dirty="0"/>
              <a:t>text with his or her private key. </a:t>
            </a:r>
            <a:endParaRPr lang="en-US" sz="2000" dirty="0" smtClean="0"/>
          </a:p>
          <a:p>
            <a:pPr algn="just"/>
            <a:r>
              <a:rPr lang="en-US" sz="2000" dirty="0" smtClean="0"/>
              <a:t>All </a:t>
            </a:r>
            <a:r>
              <a:rPr lang="en-US" sz="2000" dirty="0"/>
              <a:t>others can </a:t>
            </a:r>
            <a:r>
              <a:rPr lang="en-US" sz="2000" dirty="0" smtClean="0"/>
              <a:t>verify this </a:t>
            </a:r>
            <a:r>
              <a:rPr lang="en-US" sz="2000" dirty="0"/>
              <a:t>proof of agreement by using the public cryptographic key, which </a:t>
            </a:r>
            <a:r>
              <a:rPr lang="en-US" sz="2000" dirty="0" smtClean="0"/>
              <a:t>happens to </a:t>
            </a:r>
            <a:r>
              <a:rPr lang="en-US" sz="2000" dirty="0"/>
              <a:t>be the number of the account that hands off ownership.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details of </a:t>
            </a:r>
            <a:r>
              <a:rPr lang="en-US" sz="2000" dirty="0" smtClean="0"/>
              <a:t>this procedure</a:t>
            </a:r>
            <a:r>
              <a:rPr lang="en-US" sz="2000" dirty="0"/>
              <a:t>, which is called digital </a:t>
            </a:r>
            <a:r>
              <a:rPr lang="en-US" sz="2000" dirty="0" smtClean="0"/>
              <a:t>signature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BBDE-4C99-4FC4-A482-860E59B79B4E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2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Authorizing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/>
              <a:t>Signature:</a:t>
            </a:r>
          </a:p>
          <a:p>
            <a:pPr algn="just"/>
            <a:r>
              <a:rPr lang="en-US" sz="2000" dirty="0"/>
              <a:t>Handwritten signatures serve an important purpose: they state agreement </a:t>
            </a:r>
            <a:r>
              <a:rPr lang="en-US" sz="2000" dirty="0" smtClean="0"/>
              <a:t>with the </a:t>
            </a:r>
            <a:r>
              <a:rPr lang="en-US" sz="2000" dirty="0"/>
              <a:t>content of a document and agree with its execution.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reason why </a:t>
            </a:r>
            <a:r>
              <a:rPr lang="en-US" sz="2000" dirty="0" smtClean="0"/>
              <a:t>we accept </a:t>
            </a:r>
            <a:r>
              <a:rPr lang="en-US" sz="2000" dirty="0"/>
              <a:t>handwritten signatures as evidence for agreement is the uniqueness </a:t>
            </a:r>
            <a:r>
              <a:rPr lang="en-US" sz="2000" dirty="0" smtClean="0"/>
              <a:t>of each </a:t>
            </a:r>
            <a:r>
              <a:rPr lang="en-US" sz="2000" dirty="0"/>
              <a:t>person’s handwriting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Every human being has his or her own </a:t>
            </a:r>
            <a:r>
              <a:rPr lang="en-US" sz="2000" dirty="0" smtClean="0"/>
              <a:t>characteristic </a:t>
            </a:r>
            <a:r>
              <a:rPr lang="en-US" sz="2000" dirty="0"/>
              <a:t>way of writing his or her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4053-01C2-4D7B-AFEC-9DA85920F10E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Authorizing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Goal:</a:t>
            </a:r>
          </a:p>
          <a:p>
            <a:pPr algn="just"/>
            <a:r>
              <a:rPr lang="en-US" sz="2000" dirty="0"/>
              <a:t>It is important to ensure that only the owner of an account can </a:t>
            </a:r>
            <a:r>
              <a:rPr lang="en-US" sz="2000" dirty="0" smtClean="0"/>
              <a:t>transfer the </a:t>
            </a:r>
            <a:r>
              <a:rPr lang="en-US" sz="2000" dirty="0"/>
              <a:t>property associated with it to other accounts. </a:t>
            </a:r>
            <a:endParaRPr lang="en-US" sz="2000" dirty="0" smtClean="0"/>
          </a:p>
          <a:p>
            <a:pPr algn="just"/>
            <a:r>
              <a:rPr lang="en-US" sz="2000" dirty="0" smtClean="0"/>
              <a:t>Every </a:t>
            </a:r>
            <a:r>
              <a:rPr lang="en-US" sz="2000" dirty="0"/>
              <a:t>attempt to </a:t>
            </a:r>
            <a:r>
              <a:rPr lang="en-US" sz="2000" dirty="0" smtClean="0"/>
              <a:t>access an </a:t>
            </a:r>
            <a:r>
              <a:rPr lang="en-US" sz="2000" dirty="0"/>
              <a:t>account and its associated property by any person other than the </a:t>
            </a:r>
            <a:r>
              <a:rPr lang="en-US" sz="2000" dirty="0" smtClean="0"/>
              <a:t>lawful owner </a:t>
            </a:r>
            <a:r>
              <a:rPr lang="en-US" sz="2000" dirty="0"/>
              <a:t>should be identified as unauthorized and should be rejected.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9ADF-9E64-4EEB-AAC3-3ED4F6D3E0D1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8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Digital signatures are the equivalent of handwritten signatures. </a:t>
            </a:r>
            <a:endParaRPr lang="en-US" sz="2000" dirty="0" smtClean="0"/>
          </a:p>
          <a:p>
            <a:pPr algn="just"/>
            <a:r>
              <a:rPr lang="en-US" sz="2000" dirty="0" smtClean="0"/>
              <a:t>They utilize cryptographic </a:t>
            </a:r>
            <a:r>
              <a:rPr lang="en-US" sz="2000" dirty="0"/>
              <a:t>hashing and the private-to-public information flow of </a:t>
            </a:r>
            <a:r>
              <a:rPr lang="en-US" sz="2000" dirty="0" smtClean="0"/>
              <a:t>asymmetric cryptography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r>
              <a:rPr lang="en-US" sz="2000" dirty="0" smtClean="0"/>
              <a:t>Three major elements </a:t>
            </a:r>
            <a:r>
              <a:rPr lang="en-US" sz="2000" dirty="0"/>
              <a:t>of digital </a:t>
            </a:r>
            <a:r>
              <a:rPr lang="en-US" sz="2000" dirty="0" smtClean="0"/>
              <a:t>signatures:</a:t>
            </a:r>
          </a:p>
          <a:p>
            <a:pPr lvl="1" algn="just"/>
            <a:r>
              <a:rPr lang="en-US" sz="2000" dirty="0" smtClean="0"/>
              <a:t>Creating </a:t>
            </a:r>
            <a:r>
              <a:rPr lang="en-US" sz="2000" dirty="0"/>
              <a:t>a </a:t>
            </a:r>
            <a:r>
              <a:rPr lang="en-US" sz="2000" dirty="0" smtClean="0"/>
              <a:t>signature</a:t>
            </a:r>
          </a:p>
          <a:p>
            <a:pPr lvl="1" algn="just"/>
            <a:r>
              <a:rPr lang="en-US" sz="2000" dirty="0" smtClean="0"/>
              <a:t>Verifying </a:t>
            </a:r>
            <a:r>
              <a:rPr lang="en-US" sz="2000" dirty="0"/>
              <a:t>data by using the </a:t>
            </a:r>
            <a:r>
              <a:rPr lang="en-US" sz="2000" dirty="0" smtClean="0"/>
              <a:t>signature</a:t>
            </a:r>
          </a:p>
          <a:p>
            <a:pPr lvl="1" algn="just"/>
            <a:r>
              <a:rPr lang="en-US" sz="2000" dirty="0" smtClean="0"/>
              <a:t>Identifying </a:t>
            </a:r>
            <a:r>
              <a:rPr lang="en-US" sz="2000" dirty="0"/>
              <a:t>fraud by using the signature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1561-4DF1-4EFC-AFE7-B453623DD227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Cryptography for </a:t>
            </a:r>
            <a:r>
              <a:rPr lang="en-IN" dirty="0" err="1" smtClean="0"/>
              <a:t>Blockchain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100" dirty="0" smtClean="0"/>
              <a:t>Crypto basics that are essential for </a:t>
            </a:r>
            <a:r>
              <a:rPr lang="en-IN" sz="2100" dirty="0" err="1" smtClean="0"/>
              <a:t>blockchain</a:t>
            </a:r>
            <a:r>
              <a:rPr lang="en-IN" sz="2100" dirty="0" smtClean="0"/>
              <a:t> technology</a:t>
            </a:r>
          </a:p>
          <a:p>
            <a:pPr algn="just"/>
            <a:r>
              <a:rPr lang="en-IN" sz="2100" dirty="0" smtClean="0"/>
              <a:t>Hash functions and their properties</a:t>
            </a:r>
          </a:p>
          <a:p>
            <a:pPr algn="just"/>
            <a:r>
              <a:rPr lang="en-IN" sz="2100" dirty="0" smtClean="0"/>
              <a:t>Public key cryptosystems</a:t>
            </a:r>
          </a:p>
          <a:p>
            <a:pPr algn="just"/>
            <a:r>
              <a:rPr lang="en-IN" sz="2100" dirty="0" smtClean="0"/>
              <a:t>Digital signature</a:t>
            </a:r>
          </a:p>
          <a:p>
            <a:pPr algn="just"/>
            <a:r>
              <a:rPr lang="en-IN" sz="2100" dirty="0" smtClean="0"/>
              <a:t>Hash puzzles</a:t>
            </a:r>
          </a:p>
          <a:p>
            <a:pPr algn="just"/>
            <a:r>
              <a:rPr lang="en-IN" sz="2100" dirty="0" smtClean="0"/>
              <a:t>Hash pointers</a:t>
            </a:r>
          </a:p>
          <a:p>
            <a:pPr algn="just"/>
            <a:r>
              <a:rPr lang="en-IN" sz="2100" dirty="0" err="1" smtClean="0"/>
              <a:t>Merkle</a:t>
            </a:r>
            <a:r>
              <a:rPr lang="en-IN" sz="2100" dirty="0" smtClean="0"/>
              <a:t> </a:t>
            </a:r>
            <a:r>
              <a:rPr lang="en-IN" sz="2100" dirty="0"/>
              <a:t>d</a:t>
            </a:r>
            <a:r>
              <a:rPr lang="en-IN" sz="2100" dirty="0" smtClean="0"/>
              <a:t>ata structures</a:t>
            </a:r>
          </a:p>
          <a:p>
            <a:pPr algn="just"/>
            <a:endParaRPr lang="en-IN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31B14-F07E-4989-B233-A53B4CB89A56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539B2-02D6-448B-B442-A116CE67D438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757" y="1229703"/>
            <a:ext cx="6402203" cy="49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B7F0-6D08-4F4C-8BA2-995B2CB661B5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 descr="Digital signature signing and verification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86603"/>
            <a:ext cx="10439399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F21B5-EBB8-48CC-B646-2DF89181CD71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2238" y="2595034"/>
            <a:ext cx="8032641" cy="2167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777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Verifying Data by Using the Signature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D164-48B2-45BB-8ADF-F89679DC7FBC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771" y="1636169"/>
            <a:ext cx="5741658" cy="46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0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Fraud by Using the </a:t>
            </a:r>
            <a:r>
              <a:rPr lang="en-US" dirty="0" smtClean="0"/>
              <a:t>Digital Signature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5C6E-94E2-45FB-A5D5-926BF479151B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289" y="1845734"/>
            <a:ext cx="5741658" cy="447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1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Signature in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Digital signatures in the </a:t>
            </a:r>
            <a:r>
              <a:rPr lang="en-US" sz="2000" dirty="0" err="1"/>
              <a:t>blockchain</a:t>
            </a:r>
            <a:r>
              <a:rPr lang="en-US" sz="2000" dirty="0"/>
              <a:t> fulfill the following </a:t>
            </a:r>
            <a:r>
              <a:rPr lang="en-US" sz="2000" dirty="0" smtClean="0"/>
              <a:t>requirements:</a:t>
            </a:r>
          </a:p>
          <a:p>
            <a:pPr lvl="1" algn="just"/>
            <a:r>
              <a:rPr lang="en-US" sz="2000" dirty="0" smtClean="0"/>
              <a:t>They </a:t>
            </a:r>
            <a:r>
              <a:rPr lang="en-US" sz="2000" dirty="0"/>
              <a:t>state agreement of the owner of the account </a:t>
            </a:r>
            <a:r>
              <a:rPr lang="en-US" sz="2000" dirty="0" smtClean="0"/>
              <a:t>who hands </a:t>
            </a:r>
            <a:r>
              <a:rPr lang="en-US" sz="2000" dirty="0"/>
              <a:t>off ownership with specific transaction </a:t>
            </a:r>
            <a:r>
              <a:rPr lang="en-US" sz="2000" dirty="0" smtClean="0"/>
              <a:t>data.</a:t>
            </a:r>
          </a:p>
          <a:p>
            <a:pPr lvl="1" algn="just"/>
            <a:r>
              <a:rPr lang="en-US" sz="2000" dirty="0" smtClean="0"/>
              <a:t>They </a:t>
            </a:r>
            <a:r>
              <a:rPr lang="en-US" sz="2000" dirty="0"/>
              <a:t>are unique for the whole content of </a:t>
            </a:r>
            <a:r>
              <a:rPr lang="en-US" sz="2000" dirty="0" smtClean="0"/>
              <a:t>transaction data </a:t>
            </a:r>
            <a:r>
              <a:rPr lang="en-US" sz="2000" dirty="0"/>
              <a:t>in order to prevent it from being used to </a:t>
            </a:r>
            <a:r>
              <a:rPr lang="en-US" sz="2000" dirty="0" smtClean="0"/>
              <a:t>authorize other </a:t>
            </a:r>
            <a:r>
              <a:rPr lang="en-US" sz="2000" dirty="0"/>
              <a:t>transactions without the agreement of its </a:t>
            </a:r>
            <a:r>
              <a:rPr lang="en-US" sz="2000" dirty="0" smtClean="0"/>
              <a:t>author.</a:t>
            </a:r>
          </a:p>
          <a:p>
            <a:pPr lvl="1" algn="just"/>
            <a:r>
              <a:rPr lang="en-US" sz="2000" dirty="0" smtClean="0"/>
              <a:t>Only </a:t>
            </a:r>
            <a:r>
              <a:rPr lang="en-US" sz="2000" dirty="0"/>
              <a:t>the owner of the account who hands off </a:t>
            </a:r>
            <a:r>
              <a:rPr lang="en-US" sz="2000" dirty="0" smtClean="0"/>
              <a:t>ownership can </a:t>
            </a:r>
            <a:r>
              <a:rPr lang="en-US" sz="2000" dirty="0"/>
              <a:t>create such a </a:t>
            </a:r>
            <a:r>
              <a:rPr lang="en-US" sz="2000" dirty="0" smtClean="0"/>
              <a:t>signature.</a:t>
            </a:r>
          </a:p>
          <a:p>
            <a:pPr lvl="1" algn="just"/>
            <a:r>
              <a:rPr lang="en-US" sz="2000" dirty="0" smtClean="0"/>
              <a:t>They </a:t>
            </a:r>
            <a:r>
              <a:rPr lang="en-US" sz="2000" dirty="0"/>
              <a:t>are easy to verify by everyone.</a:t>
            </a:r>
          </a:p>
          <a:p>
            <a:pPr algn="just"/>
            <a:r>
              <a:rPr lang="en-US" sz="2000" dirty="0"/>
              <a:t>There are two use cases of digital signatures in the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:</a:t>
            </a:r>
          </a:p>
          <a:p>
            <a:pPr lvl="1" algn="just"/>
            <a:r>
              <a:rPr lang="en-US" sz="2000" dirty="0" smtClean="0"/>
              <a:t>Signing </a:t>
            </a:r>
            <a:r>
              <a:rPr lang="en-US" sz="2000" dirty="0"/>
              <a:t>a </a:t>
            </a:r>
            <a:r>
              <a:rPr lang="en-US" sz="2000" dirty="0" smtClean="0"/>
              <a:t>transaction</a:t>
            </a:r>
          </a:p>
          <a:p>
            <a:pPr lvl="1" algn="just"/>
            <a:r>
              <a:rPr lang="en-US" sz="2000" dirty="0" smtClean="0"/>
              <a:t>Verifying </a:t>
            </a:r>
            <a:r>
              <a:rPr lang="en-US" sz="2000" dirty="0"/>
              <a:t>a transaction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9E3E-1D2A-4F8E-8D06-8D5437A10C91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C</a:t>
            </a:r>
            <a:r>
              <a:rPr lang="en-US" sz="2000" dirty="0" smtClean="0"/>
              <a:t>reate </a:t>
            </a:r>
            <a:r>
              <a:rPr lang="en-US" sz="2000" dirty="0"/>
              <a:t>a digital signature for a transaction, the owner of </a:t>
            </a:r>
            <a:r>
              <a:rPr lang="en-US" sz="2000" dirty="0" smtClean="0"/>
              <a:t>the account </a:t>
            </a:r>
            <a:r>
              <a:rPr lang="en-US" sz="2000" dirty="0"/>
              <a:t>who hands off ownership performs the following </a:t>
            </a:r>
            <a:r>
              <a:rPr lang="en-US" sz="2000" dirty="0" smtClean="0"/>
              <a:t>steps: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en-US" sz="2000" dirty="0" smtClean="0"/>
              <a:t>Describes </a:t>
            </a:r>
            <a:r>
              <a:rPr lang="en-US" sz="2000" dirty="0"/>
              <a:t>the transaction with all necessary </a:t>
            </a:r>
            <a:r>
              <a:rPr lang="en-US" sz="2000" dirty="0" smtClean="0"/>
              <a:t>information such </a:t>
            </a:r>
            <a:r>
              <a:rPr lang="en-US" sz="2000" dirty="0"/>
              <a:t>as the involved account numbers, amount </a:t>
            </a:r>
            <a:r>
              <a:rPr lang="en-US" sz="2000" dirty="0" smtClean="0"/>
              <a:t>being transferred</a:t>
            </a:r>
            <a:r>
              <a:rPr lang="en-US" sz="2000" dirty="0"/>
              <a:t>, and so on except the signature itself as it </a:t>
            </a:r>
            <a:r>
              <a:rPr lang="en-US" sz="2000" dirty="0" smtClean="0"/>
              <a:t>is not </a:t>
            </a:r>
            <a:r>
              <a:rPr lang="en-US" sz="2000" dirty="0"/>
              <a:t>yet </a:t>
            </a:r>
            <a:r>
              <a:rPr lang="en-US" sz="2000" dirty="0" smtClean="0"/>
              <a:t>available.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en-US" sz="2000" dirty="0" smtClean="0"/>
              <a:t>Create </a:t>
            </a:r>
            <a:r>
              <a:rPr lang="en-US" sz="2000" dirty="0"/>
              <a:t>the cryptographic hash value of the </a:t>
            </a:r>
            <a:r>
              <a:rPr lang="en-US" sz="2000" dirty="0" smtClean="0"/>
              <a:t>transaction data.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en-US" sz="2000" dirty="0" smtClean="0"/>
              <a:t>Encrypt </a:t>
            </a:r>
            <a:r>
              <a:rPr lang="en-US" sz="2000" dirty="0"/>
              <a:t>the hash value of the transaction with the </a:t>
            </a:r>
            <a:r>
              <a:rPr lang="en-US" sz="2000" dirty="0" smtClean="0"/>
              <a:t>private key </a:t>
            </a:r>
            <a:r>
              <a:rPr lang="en-US" sz="2000" dirty="0"/>
              <a:t>of the account that hands off </a:t>
            </a:r>
            <a:r>
              <a:rPr lang="en-US" sz="2000" dirty="0" smtClean="0"/>
              <a:t>ownership.</a:t>
            </a:r>
          </a:p>
          <a:p>
            <a:pPr marL="658368" lvl="1" indent="-457200" algn="just">
              <a:buFont typeface="+mj-lt"/>
              <a:buAutoNum type="arabicPeriod"/>
            </a:pPr>
            <a:r>
              <a:rPr lang="en-US" sz="2000" dirty="0" smtClean="0"/>
              <a:t>Add </a:t>
            </a:r>
            <a:r>
              <a:rPr lang="en-US" sz="2000" dirty="0"/>
              <a:t>the </a:t>
            </a:r>
            <a:r>
              <a:rPr lang="en-US" sz="2000" dirty="0" smtClean="0"/>
              <a:t>cipher </a:t>
            </a:r>
            <a:r>
              <a:rPr lang="en-US" sz="2000" dirty="0"/>
              <a:t>text created in point 3 to the </a:t>
            </a:r>
            <a:r>
              <a:rPr lang="en-US" sz="2000" dirty="0" smtClean="0"/>
              <a:t>transaction as </a:t>
            </a:r>
            <a:r>
              <a:rPr lang="en-US" sz="2000" dirty="0"/>
              <a:t>its digital signature.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65BA-3D70-42C7-A872-2D646BEDCDB8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Create the hash value of the transaction data to be </a:t>
            </a:r>
            <a:r>
              <a:rPr lang="en-US" sz="2000" dirty="0" smtClean="0"/>
              <a:t>verified except </a:t>
            </a:r>
            <a:r>
              <a:rPr lang="en-US" sz="2000" dirty="0"/>
              <a:t>the signature </a:t>
            </a:r>
            <a:r>
              <a:rPr lang="en-US" sz="2000" dirty="0" smtClean="0"/>
              <a:t>itself.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Decrypt </a:t>
            </a:r>
            <a:r>
              <a:rPr lang="en-US" sz="2000" dirty="0"/>
              <a:t>the digital signature of the transaction </a:t>
            </a:r>
            <a:r>
              <a:rPr lang="en-US" sz="2000" dirty="0" smtClean="0"/>
              <a:t>under consideration </a:t>
            </a:r>
            <a:r>
              <a:rPr lang="en-US" sz="2000" dirty="0"/>
              <a:t>with the account number that hands </a:t>
            </a:r>
            <a:r>
              <a:rPr lang="en-US" sz="2000" dirty="0" smtClean="0"/>
              <a:t>off ownership</a:t>
            </a:r>
            <a:r>
              <a:rPr lang="en-US" sz="20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Compare </a:t>
            </a:r>
            <a:r>
              <a:rPr lang="en-US" sz="2000" dirty="0"/>
              <a:t>the hash value of step 1 with the value gained </a:t>
            </a:r>
            <a:r>
              <a:rPr lang="en-US" sz="2000" dirty="0" smtClean="0"/>
              <a:t>in step </a:t>
            </a:r>
            <a:r>
              <a:rPr lang="en-US" sz="2000" dirty="0"/>
              <a:t>2.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If </a:t>
            </a:r>
            <a:r>
              <a:rPr lang="en-US" sz="2000" dirty="0"/>
              <a:t>both are identical, the transaction is </a:t>
            </a:r>
            <a:r>
              <a:rPr lang="en-US" sz="2000" dirty="0" smtClean="0"/>
              <a:t>authorized by </a:t>
            </a:r>
            <a:r>
              <a:rPr lang="en-US" sz="2000" dirty="0"/>
              <a:t>the owner of the private key that corresponds to </a:t>
            </a:r>
            <a:r>
              <a:rPr lang="en-US" sz="2000" dirty="0" smtClean="0"/>
              <a:t>the account </a:t>
            </a:r>
            <a:r>
              <a:rPr lang="en-US" sz="2000" dirty="0"/>
              <a:t>that hands off ownership, otherwise it is not.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6D8B2-1A8D-4FEC-B247-4F4D0C112C86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</a:t>
            </a:r>
            <a:r>
              <a:rPr lang="en-US" dirty="0" smtClean="0"/>
              <a:t>and Protecting User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Besides hash functions, the </a:t>
            </a:r>
            <a:r>
              <a:rPr lang="en-US" sz="2000" dirty="0" err="1"/>
              <a:t>blockchain</a:t>
            </a:r>
            <a:r>
              <a:rPr lang="en-US" sz="2000" dirty="0"/>
              <a:t> uses another base technology </a:t>
            </a:r>
            <a:r>
              <a:rPr lang="en-US" sz="2000" dirty="0" smtClean="0"/>
              <a:t>extensively: asymmetric </a:t>
            </a:r>
            <a:r>
              <a:rPr lang="en-US" sz="2000" dirty="0"/>
              <a:t>cryptography. </a:t>
            </a:r>
            <a:endParaRPr lang="en-US" sz="2000" dirty="0" smtClean="0"/>
          </a:p>
          <a:p>
            <a:pPr algn="just"/>
            <a:r>
              <a:rPr lang="en-US" sz="2000" dirty="0" smtClean="0"/>
              <a:t>It </a:t>
            </a:r>
            <a:r>
              <a:rPr lang="en-US" sz="2000" dirty="0"/>
              <a:t>is the foundation for identifying users in </a:t>
            </a:r>
            <a:r>
              <a:rPr lang="en-US" sz="2000" dirty="0" smtClean="0"/>
              <a:t>the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 </a:t>
            </a:r>
            <a:r>
              <a:rPr lang="en-US" sz="2000" dirty="0"/>
              <a:t>and protecting their property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Goal:</a:t>
            </a:r>
          </a:p>
          <a:p>
            <a:pPr lvl="1" algn="just"/>
            <a:r>
              <a:rPr lang="en-US" sz="2000" dirty="0" smtClean="0"/>
              <a:t>identify </a:t>
            </a:r>
            <a:r>
              <a:rPr lang="en-US" sz="2000" dirty="0"/>
              <a:t>owners and property uniquely and to ensure that </a:t>
            </a:r>
            <a:r>
              <a:rPr lang="en-US" sz="2000" dirty="0" smtClean="0"/>
              <a:t>only the </a:t>
            </a:r>
            <a:r>
              <a:rPr lang="en-US" sz="2000" dirty="0"/>
              <a:t>lawful owner can access his or her property.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46A38-BF12-4641-A027-A416F117113A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and Protecting User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/>
              <a:t>Challenge:</a:t>
            </a:r>
          </a:p>
          <a:p>
            <a:pPr algn="just"/>
            <a:r>
              <a:rPr lang="en-US" sz="2000" dirty="0"/>
              <a:t>The </a:t>
            </a:r>
            <a:r>
              <a:rPr lang="en-US" sz="2000" dirty="0" err="1"/>
              <a:t>blockchain</a:t>
            </a:r>
            <a:r>
              <a:rPr lang="en-US" sz="2000" dirty="0"/>
              <a:t> is a peer-to-peer system that is open to everyone. </a:t>
            </a:r>
            <a:endParaRPr lang="en-US" sz="2000" dirty="0" smtClean="0"/>
          </a:p>
          <a:p>
            <a:pPr algn="just"/>
            <a:r>
              <a:rPr lang="en-US" sz="2000" dirty="0" smtClean="0"/>
              <a:t>Everyone</a:t>
            </a:r>
            <a:r>
              <a:rPr lang="en-US" sz="2000" dirty="0"/>
              <a:t> </a:t>
            </a:r>
            <a:r>
              <a:rPr lang="en-US" sz="2000" dirty="0" smtClean="0"/>
              <a:t>can </a:t>
            </a:r>
            <a:r>
              <a:rPr lang="en-US" sz="2000" dirty="0"/>
              <a:t>connect and contribute computational resources or submit new </a:t>
            </a:r>
            <a:r>
              <a:rPr lang="en-US" sz="2000" dirty="0" smtClean="0"/>
              <a:t>transaction data </a:t>
            </a:r>
            <a:r>
              <a:rPr lang="en-US" sz="2000" dirty="0"/>
              <a:t>to the system. </a:t>
            </a:r>
            <a:endParaRPr lang="en-US" sz="2000" dirty="0" smtClean="0"/>
          </a:p>
          <a:p>
            <a:pPr algn="just"/>
            <a:r>
              <a:rPr lang="en-US" sz="2000" dirty="0" smtClean="0"/>
              <a:t>However</a:t>
            </a:r>
            <a:r>
              <a:rPr lang="en-US" sz="2000" dirty="0"/>
              <a:t>, it is not desirable for everyone to access </a:t>
            </a:r>
            <a:r>
              <a:rPr lang="en-US" sz="2000" dirty="0" smtClean="0"/>
              <a:t>the property </a:t>
            </a:r>
            <a:r>
              <a:rPr lang="en-US" sz="2000" dirty="0"/>
              <a:t>assigned to the accounts managed by the </a:t>
            </a:r>
            <a:r>
              <a:rPr lang="en-US" sz="2000" dirty="0" err="1"/>
              <a:t>blockchain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right to </a:t>
            </a:r>
            <a:r>
              <a:rPr lang="en-US" sz="2000" dirty="0" smtClean="0"/>
              <a:t>transfer ownership </a:t>
            </a:r>
            <a:r>
              <a:rPr lang="en-US" sz="2000" dirty="0"/>
              <a:t>to another account is restricted to the owner of the account </a:t>
            </a:r>
            <a:r>
              <a:rPr lang="en-US" sz="2000" dirty="0" smtClean="0"/>
              <a:t>who hands </a:t>
            </a:r>
            <a:r>
              <a:rPr lang="en-US" sz="2000" dirty="0"/>
              <a:t>off ownership. </a:t>
            </a:r>
            <a:endParaRPr lang="en-US" sz="2000" dirty="0" smtClean="0"/>
          </a:p>
          <a:p>
            <a:pPr algn="just"/>
            <a:r>
              <a:rPr lang="en-US" sz="2000" dirty="0" smtClean="0"/>
              <a:t>Hence</a:t>
            </a:r>
            <a:r>
              <a:rPr lang="en-US" sz="2000" dirty="0"/>
              <a:t>, the challenge of the </a:t>
            </a:r>
            <a:r>
              <a:rPr lang="en-US" sz="2000" dirty="0" err="1"/>
              <a:t>blockchain</a:t>
            </a:r>
            <a:r>
              <a:rPr lang="en-US" sz="2000" dirty="0"/>
              <a:t> is to protect </a:t>
            </a:r>
            <a:r>
              <a:rPr lang="en-US" sz="2000" dirty="0" smtClean="0"/>
              <a:t>the property </a:t>
            </a:r>
            <a:r>
              <a:rPr lang="en-US" sz="2000" dirty="0"/>
              <a:t>assigned to the accounts without restricting the open </a:t>
            </a:r>
            <a:r>
              <a:rPr lang="en-US" sz="2000" dirty="0" smtClean="0"/>
              <a:t>architecture of </a:t>
            </a:r>
            <a:r>
              <a:rPr lang="en-US" sz="2000" dirty="0"/>
              <a:t>the distributed system.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3F92-2C66-4A38-B4C0-D33624B9548A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0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and Protecting User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Idea:</a:t>
            </a:r>
          </a:p>
          <a:p>
            <a:pPr algn="just"/>
            <a:r>
              <a:rPr lang="en-US" sz="2000" dirty="0" smtClean="0"/>
              <a:t>treat </a:t>
            </a:r>
            <a:r>
              <a:rPr lang="en-US" sz="2000" dirty="0"/>
              <a:t>accounts like mailboxes: everyone can transfer property </a:t>
            </a:r>
            <a:r>
              <a:rPr lang="en-US" sz="2000" dirty="0" smtClean="0"/>
              <a:t>to it</a:t>
            </a:r>
            <a:r>
              <a:rPr lang="en-US" sz="2000" dirty="0"/>
              <a:t>, but only the owner of the account can access the things that are </a:t>
            </a:r>
            <a:r>
              <a:rPr lang="en-US" sz="2000" dirty="0" smtClean="0"/>
              <a:t>collected inside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major characteristic of a mailbox is that its location is known </a:t>
            </a:r>
            <a:r>
              <a:rPr lang="en-US" sz="2000" dirty="0" smtClean="0"/>
              <a:t>and hence </a:t>
            </a:r>
            <a:r>
              <a:rPr lang="en-US" sz="2000" dirty="0"/>
              <a:t>anyone can put something in but only the owner can open it with </a:t>
            </a:r>
            <a:r>
              <a:rPr lang="en-US" sz="2000" dirty="0" smtClean="0"/>
              <a:t>a key</a:t>
            </a:r>
            <a:r>
              <a:rPr lang="en-US" sz="2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DA30-C461-4D36-87DD-9A3C88C7DC59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of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cryptography </a:t>
            </a:r>
            <a:r>
              <a:rPr lang="en-US" sz="2000" dirty="0"/>
              <a:t>is to protect data from being accessed </a:t>
            </a:r>
            <a:r>
              <a:rPr lang="en-US" sz="2000" dirty="0" smtClean="0"/>
              <a:t>by unauthorized </a:t>
            </a:r>
            <a:r>
              <a:rPr lang="en-US" sz="2000" dirty="0"/>
              <a:t>people. </a:t>
            </a:r>
            <a:endParaRPr lang="en-US" sz="2000" dirty="0" smtClean="0"/>
          </a:p>
          <a:p>
            <a:pPr algn="just"/>
            <a:r>
              <a:rPr lang="en-US" sz="2000" dirty="0" smtClean="0"/>
              <a:t>It </a:t>
            </a:r>
            <a:r>
              <a:rPr lang="en-US" sz="2000" dirty="0"/>
              <a:t>is the digital equivalent to door locks or bank </a:t>
            </a:r>
            <a:r>
              <a:rPr lang="en-US" sz="2000" dirty="0" smtClean="0"/>
              <a:t>safes, which </a:t>
            </a:r>
            <a:r>
              <a:rPr lang="en-US" sz="2000" dirty="0"/>
              <a:t>also protect their content from being accessed by unauthorized people.</a:t>
            </a:r>
          </a:p>
          <a:p>
            <a:pPr algn="just"/>
            <a:r>
              <a:rPr lang="en-US" sz="2000" dirty="0"/>
              <a:t>Similar to locks and keys in the physical world, cryptography also uses keys </a:t>
            </a:r>
            <a:r>
              <a:rPr lang="en-US" sz="2000" dirty="0" smtClean="0"/>
              <a:t>to protect </a:t>
            </a:r>
            <a:r>
              <a:rPr lang="en-US" sz="2000" dirty="0"/>
              <a:t>data.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C556-AA10-43AC-8D35-BFF9D3F50F72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/>
              <a:t>Encryption:</a:t>
            </a:r>
            <a:r>
              <a:rPr lang="en-US" sz="2000" dirty="0" smtClean="0"/>
              <a:t> The </a:t>
            </a:r>
            <a:r>
              <a:rPr lang="en-US" sz="2000" dirty="0"/>
              <a:t>digital equivalent to closing a lock is encryption</a:t>
            </a:r>
            <a:r>
              <a:rPr lang="en-US" sz="2000" dirty="0" smtClean="0"/>
              <a:t>,</a:t>
            </a:r>
          </a:p>
          <a:p>
            <a:pPr lvl="1" algn="just"/>
            <a:r>
              <a:rPr lang="en-US" sz="2000" dirty="0"/>
              <a:t>Encrypted data are called cipher text. </a:t>
            </a:r>
          </a:p>
          <a:p>
            <a:pPr lvl="1" algn="just"/>
            <a:r>
              <a:rPr lang="en-US" sz="2000" dirty="0" smtClean="0"/>
              <a:t>Encryption</a:t>
            </a:r>
            <a:r>
              <a:rPr lang="en-US" sz="2000" dirty="0"/>
              <a:t>: Protecting data by turning them into </a:t>
            </a:r>
            <a:r>
              <a:rPr lang="en-US" sz="2000" dirty="0" smtClean="0"/>
              <a:t>cipher text </a:t>
            </a:r>
            <a:r>
              <a:rPr lang="en-US" sz="2000" dirty="0"/>
              <a:t>by utilizing a cryptographic key</a:t>
            </a:r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Cipher </a:t>
            </a:r>
            <a:r>
              <a:rPr lang="en-US" sz="2000" b="1" dirty="0"/>
              <a:t>text:  </a:t>
            </a:r>
            <a:r>
              <a:rPr lang="en-US" sz="2000" dirty="0"/>
              <a:t>looks like a useless pile of letters and figures to everyone who does not know how to decrypt it. </a:t>
            </a:r>
          </a:p>
          <a:p>
            <a:pPr algn="just"/>
            <a:r>
              <a:rPr lang="en-US" sz="2000" dirty="0"/>
              <a:t>Cipher text is indeed useful but only for those who possess the key necessary to decrypt it.</a:t>
            </a:r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Decryption</a:t>
            </a:r>
            <a:r>
              <a:rPr lang="en-US" sz="2000" b="1" dirty="0"/>
              <a:t>:</a:t>
            </a:r>
            <a:r>
              <a:rPr lang="en-US" sz="2000" dirty="0"/>
              <a:t> digital equivalent to opening a lock is decryption. </a:t>
            </a:r>
          </a:p>
          <a:p>
            <a:pPr lvl="1" algn="just"/>
            <a:r>
              <a:rPr lang="en-US" sz="2000" dirty="0" smtClean="0"/>
              <a:t>Decryption</a:t>
            </a:r>
            <a:r>
              <a:rPr lang="en-US" sz="2000" dirty="0"/>
              <a:t>: Turning cypher text back into useful </a:t>
            </a:r>
            <a:r>
              <a:rPr lang="en-US" sz="2000" dirty="0" smtClean="0"/>
              <a:t>data by </a:t>
            </a:r>
            <a:r>
              <a:rPr lang="en-US" sz="2000" dirty="0"/>
              <a:t>utilizing a matching cryptographic </a:t>
            </a:r>
            <a:r>
              <a:rPr lang="en-US" sz="2000" dirty="0" smtClean="0"/>
              <a:t>key </a:t>
            </a:r>
          </a:p>
          <a:p>
            <a:pPr lvl="1" algn="just"/>
            <a:r>
              <a:rPr lang="en-US" sz="2000" dirty="0" smtClean="0"/>
              <a:t>Decrypted cipher </a:t>
            </a:r>
            <a:r>
              <a:rPr lang="en-US" sz="2000" dirty="0"/>
              <a:t>text </a:t>
            </a:r>
            <a:r>
              <a:rPr lang="en-US" sz="2000" dirty="0" smtClean="0"/>
              <a:t>: identical </a:t>
            </a:r>
            <a:r>
              <a:rPr lang="en-US" sz="2000" dirty="0"/>
              <a:t>to the original data that have been encrypted.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F517-3093-4E5D-9D22-FF7695A3C62B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027" y="178229"/>
            <a:ext cx="8411933" cy="139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7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6603"/>
            <a:ext cx="4102100" cy="1450757"/>
          </a:xfrm>
        </p:spPr>
        <p:txBody>
          <a:bodyPr/>
          <a:lstStyle/>
          <a:p>
            <a:r>
              <a:rPr lang="en-US" dirty="0" smtClean="0"/>
              <a:t>Symmetric Key Cryptography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4081" y="286603"/>
            <a:ext cx="8007879" cy="600591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5184-567F-4921-85AA-0FC999292277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3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10403"/>
            <a:ext cx="3581400" cy="14507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Asymmetric </a:t>
            </a:r>
            <a:r>
              <a:rPr lang="en-US" dirty="0"/>
              <a:t>Key Cryptography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FAAE9-5892-4370-85AB-6DF1A8803C20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Blockchain Technology, 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4100" y="312002"/>
            <a:ext cx="8597900" cy="568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3944</TotalTime>
  <Words>1809</Words>
  <Application>Microsoft Office PowerPoint</Application>
  <PresentationFormat>Widescreen</PresentationFormat>
  <Paragraphs>209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Retrospect</vt:lpstr>
      <vt:lpstr>Blockchain Technology</vt:lpstr>
      <vt:lpstr>Cryptography for Blockchain</vt:lpstr>
      <vt:lpstr>Identifying and Protecting User Accounts</vt:lpstr>
      <vt:lpstr>Identifying and Protecting User Accounts</vt:lpstr>
      <vt:lpstr>Identifying and Protecting User Accounts</vt:lpstr>
      <vt:lpstr>Idea of Cryptography</vt:lpstr>
      <vt:lpstr>Terminology</vt:lpstr>
      <vt:lpstr>Symmetric Key Cryptography</vt:lpstr>
      <vt:lpstr>Asymmetric Key Cryptography</vt:lpstr>
      <vt:lpstr>Asymmetric Cryptography in the Real World</vt:lpstr>
      <vt:lpstr>Asymmetric Cryptography in the Real World</vt:lpstr>
      <vt:lpstr>Asymmetric Cryptography in the Real World</vt:lpstr>
      <vt:lpstr>Asymmetric Cryptography in the Real World</vt:lpstr>
      <vt:lpstr>Asymmetric Cryptography in the Blockchain</vt:lpstr>
      <vt:lpstr>Asymmetric Cryptography in the Blockchain</vt:lpstr>
      <vt:lpstr>Asymmetric Cryptography in the Blockchain</vt:lpstr>
      <vt:lpstr>Authorizing Transactions</vt:lpstr>
      <vt:lpstr>Authorizing Transactions</vt:lpstr>
      <vt:lpstr>Digital Signature</vt:lpstr>
      <vt:lpstr>Digital Signature</vt:lpstr>
      <vt:lpstr>PowerPoint Presentation</vt:lpstr>
      <vt:lpstr>Digital Signature</vt:lpstr>
      <vt:lpstr>Digital Signature</vt:lpstr>
      <vt:lpstr>Identifying Fraud by Using the Digital Signature</vt:lpstr>
      <vt:lpstr>Digital Signature in Blockchain</vt:lpstr>
      <vt:lpstr>Signing a Transaction</vt:lpstr>
      <vt:lpstr>Verifying a Transaction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Reema</dc:creator>
  <cp:lastModifiedBy>Reema Patel</cp:lastModifiedBy>
  <cp:revision>346</cp:revision>
  <dcterms:created xsi:type="dcterms:W3CDTF">2016-03-05T07:56:10Z</dcterms:created>
  <dcterms:modified xsi:type="dcterms:W3CDTF">2022-09-14T10:08:37Z</dcterms:modified>
</cp:coreProperties>
</file>