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6" r:id="rId3"/>
    <p:sldId id="257" r:id="rId4"/>
    <p:sldId id="258" r:id="rId5"/>
    <p:sldId id="281" r:id="rId6"/>
    <p:sldId id="287" r:id="rId7"/>
    <p:sldId id="260" r:id="rId8"/>
    <p:sldId id="261" r:id="rId9"/>
    <p:sldId id="262" r:id="rId10"/>
    <p:sldId id="282" r:id="rId11"/>
    <p:sldId id="283" r:id="rId12"/>
    <p:sldId id="284" r:id="rId13"/>
    <p:sldId id="263" r:id="rId14"/>
    <p:sldId id="288" r:id="rId15"/>
    <p:sldId id="264" r:id="rId16"/>
    <p:sldId id="265" r:id="rId17"/>
    <p:sldId id="266" r:id="rId18"/>
    <p:sldId id="285" r:id="rId19"/>
    <p:sldId id="289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1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2ED72B-C7ED-42A1-BAF1-FCD352A5B6AF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6C0177-4E82-4368-8067-16A6D731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6BB62E3-0B8A-4BFF-98DE-1F2D8A3B2B7A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E9EAE5-2FE9-4458-A4CC-1EF371D83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AE5-2FE9-4458-A4CC-1EF371D833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AE5-2FE9-4458-A4CC-1EF371D8335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D194-D364-41E1-981B-28ECCDACF1A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936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8F3-341A-434F-BC5A-877313E47B6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698E-6A49-4AFD-B6CB-A63FD3C038C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5EC7-A84C-4A62-BD86-6F7934033F1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075B-C01B-4C3F-A016-D559D75ED80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4DBE-5A9C-4985-877E-A838674A7FBA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0B6C-9D5A-4900-883D-DC0DEC909FC2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B16E-9412-44E4-9474-3547DDD68EBF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3642-C031-47F8-A3B0-4712BF13C35A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0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34238E-01F0-4446-9DC3-4DDEA3028856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1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40-640B-4910-88C1-BE2FC570C32A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156716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45734"/>
            <a:ext cx="11567160" cy="4265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3712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274FE7-DB18-4C0C-8779-752890E96156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459785"/>
            <a:ext cx="7406640" cy="398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993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737360"/>
            <a:ext cx="1156716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Dr. Reema </a:t>
            </a:r>
            <a:r>
              <a:rPr lang="en-US" dirty="0" err="1" smtClean="0"/>
              <a:t>patel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C4A-6B41-4D16-8CC8-2FE9B0DBB7C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Cryptographic Hash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Given a function h:X -&gt;Y, then we say that h is: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Preimage</a:t>
                </a:r>
                <a:r>
                  <a:rPr lang="en-US" sz="2000" dirty="0"/>
                  <a:t> Resistant (one-way):-</a:t>
                </a:r>
                <a:endParaRPr lang="en-US" sz="2000" i="1" dirty="0"/>
              </a:p>
              <a:p>
                <a:pPr lvl="1" algn="just"/>
                <a:r>
                  <a:rPr lang="en-US" sz="2000" dirty="0"/>
                  <a:t>Given only a message digest h, </a:t>
                </a:r>
                <a:r>
                  <a:rPr lang="en-US" sz="2000" dirty="0" smtClean="0"/>
                  <a:t>can’t </a:t>
                </a:r>
                <a:r>
                  <a:rPr lang="en-US" sz="2000" dirty="0"/>
                  <a:t>find any </a:t>
                </a:r>
                <a:r>
                  <a:rPr lang="en-US" sz="2000" dirty="0" smtClean="0"/>
                  <a:t>message (</a:t>
                </a:r>
                <a:r>
                  <a:rPr lang="en-US" sz="2000" dirty="0"/>
                  <a:t>x or x’) (or preimage) that generates that digest. Roughly speaking, the hash function must be one-way.</a:t>
                </a:r>
              </a:p>
              <a:p>
                <a:pPr lvl="1" algn="just"/>
                <a:r>
                  <a:rPr lang="en-US" sz="2000" dirty="0"/>
                  <a:t>If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it is computationally infeasible to find a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, s.t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 algn="just"/>
                <a:r>
                  <a:rPr lang="en-US" sz="2000" dirty="0"/>
                  <a:t>Also referred as one-</a:t>
                </a:r>
                <a:r>
                  <a:rPr lang="en-US" sz="2000" dirty="0" err="1"/>
                  <a:t>wayness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571" r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525-E897-4186-AEF3-E70FCD11C52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Cryptographic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Second </a:t>
                </a:r>
                <a:r>
                  <a:rPr lang="en-US" sz="2000" dirty="0" err="1"/>
                  <a:t>preimage</a:t>
                </a:r>
                <a:r>
                  <a:rPr lang="en-US" sz="2000" dirty="0"/>
                  <a:t> resistant </a:t>
                </a:r>
              </a:p>
              <a:p>
                <a:pPr lvl="1" algn="just"/>
                <a:r>
                  <a:rPr lang="en-US" sz="2000" dirty="0"/>
                  <a:t>Given one message, can’t find another message that has the same message digest.  </a:t>
                </a:r>
              </a:p>
              <a:p>
                <a:pPr lvl="2" algn="just"/>
                <a:r>
                  <a:rPr lang="en-US" dirty="0"/>
                  <a:t>It is computationally infeasible to find any second input which has the same output as any specified input.</a:t>
                </a:r>
              </a:p>
              <a:p>
                <a:pPr lvl="2" algn="just"/>
                <a:r>
                  <a:rPr lang="en-US" dirty="0"/>
                  <a:t>An attack that finds a second message with the same message digest is a second pre-image attack.</a:t>
                </a:r>
              </a:p>
              <a:p>
                <a:pPr lvl="1" algn="just"/>
                <a:r>
                  <a:rPr lang="en-US" sz="2000" dirty="0"/>
                  <a:t>If given x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it is computationally infeasible to find a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 algn="just"/>
                <a:r>
                  <a:rPr lang="en-US" sz="2000" dirty="0"/>
                  <a:t>Also referred as weak-collision resistance</a:t>
                </a:r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571" r="-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BF1C-2C50-4A41-B0B3-F6C52A42599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Cryptographic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Collision resistant</a:t>
                </a:r>
              </a:p>
              <a:p>
                <a:pPr lvl="1" algn="just"/>
                <a:r>
                  <a:rPr lang="en-US" sz="2000" dirty="0"/>
                  <a:t>Can’t find any two different messages with the same message digest</a:t>
                </a:r>
              </a:p>
              <a:p>
                <a:pPr lvl="2" algn="just"/>
                <a:r>
                  <a:rPr lang="en-US" dirty="0"/>
                  <a:t>It is computationally infeasible to find any two distinct input x and x’ which has same output h.</a:t>
                </a:r>
              </a:p>
              <a:p>
                <a:pPr lvl="2" algn="just"/>
                <a:r>
                  <a:rPr lang="en-US" dirty="0"/>
                  <a:t>Collision resistance implies second </a:t>
                </a:r>
                <a:r>
                  <a:rPr lang="en-US" dirty="0" err="1"/>
                  <a:t>preimage</a:t>
                </a:r>
                <a:r>
                  <a:rPr lang="en-US" dirty="0"/>
                  <a:t> resistance</a:t>
                </a:r>
              </a:p>
              <a:p>
                <a:pPr lvl="2" algn="just"/>
                <a:endParaRPr lang="en-US" dirty="0"/>
              </a:p>
              <a:p>
                <a:pPr lvl="1" algn="just"/>
                <a:r>
                  <a:rPr lang="en-US" sz="2000" dirty="0"/>
                  <a:t>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 algn="just"/>
                <a:endParaRPr lang="en-US" sz="2000" dirty="0"/>
              </a:p>
              <a:p>
                <a:pPr lvl="1" algn="just"/>
                <a:r>
                  <a:rPr lang="en-US" sz="2000" dirty="0"/>
                  <a:t>Also referred as strong collision resistance</a:t>
                </a:r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C1E8-F6F8-49D5-99C3-A1BDBA905E3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DEE-45E9-415D-8715-9457C4729D9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42" y="2323715"/>
            <a:ext cx="9095193" cy="31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283281" cy="4265506"/>
          </a:xfrm>
        </p:spPr>
        <p:txBody>
          <a:bodyPr/>
          <a:lstStyle/>
          <a:p>
            <a:pPr algn="just"/>
            <a:r>
              <a:rPr lang="en-IN" dirty="0" smtClean="0"/>
              <a:t>A small change in the data results in a significant change in the output – called avalanche effect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A434-AFBF-4EDF-BBF0-6A4D067CE7D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Cryptographic hash func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81" y="286603"/>
            <a:ext cx="8283879" cy="59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Hashing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Hashing: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8692-778A-458A-A6C7-F485F21F172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43" y="2104776"/>
            <a:ext cx="5081113" cy="37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Hashing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</a:t>
            </a:r>
            <a:r>
              <a:rPr lang="en-US" dirty="0" smtClean="0"/>
              <a:t>Hashing                                                                                     Combined </a:t>
            </a:r>
            <a:r>
              <a:rPr lang="en-US" dirty="0"/>
              <a:t>Hashing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92-E8A1-4509-8389-304443C2E82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" y="3873499"/>
            <a:ext cx="5331235" cy="1279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03" y="3060843"/>
            <a:ext cx="3823257" cy="25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Hashing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smtClean="0"/>
              <a:t>Hashing 						Hierarchical Hashing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C27-B5A1-4452-9D32-4649F1C804E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2" y="2695593"/>
            <a:ext cx="3518457" cy="29467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10" y="2496821"/>
            <a:ext cx="3645390" cy="3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hash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Timestamping</a:t>
            </a:r>
          </a:p>
          <a:p>
            <a:r>
              <a:rPr lang="en-US" dirty="0" smtClean="0"/>
              <a:t>Message </a:t>
            </a:r>
            <a:r>
              <a:rPr lang="en-US" dirty="0"/>
              <a:t>authentication</a:t>
            </a:r>
          </a:p>
          <a:p>
            <a:r>
              <a:rPr lang="en-US" dirty="0"/>
              <a:t>Software integrity</a:t>
            </a:r>
          </a:p>
          <a:p>
            <a:r>
              <a:rPr lang="en-US" dirty="0"/>
              <a:t>One-time Passwords</a:t>
            </a:r>
          </a:p>
          <a:p>
            <a:r>
              <a:rPr lang="en-US" dirty="0"/>
              <a:t>Digital signature</a:t>
            </a:r>
          </a:p>
          <a:p>
            <a:r>
              <a:rPr lang="en-US" dirty="0" smtClean="0"/>
              <a:t>Certificate </a:t>
            </a:r>
            <a:r>
              <a:rPr lang="en-US" dirty="0"/>
              <a:t>revocation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6234-1A3C-4CE4-9EB8-AA3E7E93B61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hash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first use – </a:t>
            </a:r>
            <a:r>
              <a:rPr lang="en-IN" b="1" dirty="0" smtClean="0"/>
              <a:t>time stamp a digital document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404C-CF2F-4698-986B-36CA5AFBBE0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870499"/>
            <a:ext cx="3632749" cy="4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Cryptography for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100" dirty="0" smtClean="0"/>
              <a:t>Crypto basics that are essential for </a:t>
            </a:r>
            <a:r>
              <a:rPr lang="en-IN" sz="2100" dirty="0" err="1" smtClean="0"/>
              <a:t>blockchain</a:t>
            </a:r>
            <a:r>
              <a:rPr lang="en-IN" sz="2100" dirty="0" smtClean="0"/>
              <a:t> technology</a:t>
            </a:r>
          </a:p>
          <a:p>
            <a:pPr algn="just"/>
            <a:r>
              <a:rPr lang="en-IN" sz="2100" dirty="0" smtClean="0"/>
              <a:t>Hash functions and their properties</a:t>
            </a:r>
          </a:p>
          <a:p>
            <a:pPr algn="just"/>
            <a:r>
              <a:rPr lang="en-IN" sz="2100" dirty="0" smtClean="0"/>
              <a:t>Public key cryptosystems</a:t>
            </a:r>
          </a:p>
          <a:p>
            <a:pPr algn="just"/>
            <a:r>
              <a:rPr lang="en-IN" sz="2100" dirty="0" smtClean="0"/>
              <a:t>Digital signature</a:t>
            </a:r>
          </a:p>
          <a:p>
            <a:pPr algn="just"/>
            <a:r>
              <a:rPr lang="en-IN" sz="2100" dirty="0" smtClean="0"/>
              <a:t>Hash puzzles</a:t>
            </a:r>
          </a:p>
          <a:p>
            <a:pPr algn="just"/>
            <a:r>
              <a:rPr lang="en-IN" sz="2100" dirty="0" smtClean="0"/>
              <a:t>Hash pointers</a:t>
            </a:r>
          </a:p>
          <a:p>
            <a:pPr algn="just"/>
            <a:r>
              <a:rPr lang="en-IN" sz="2100" dirty="0" err="1" smtClean="0"/>
              <a:t>Merkle</a:t>
            </a:r>
            <a:r>
              <a:rPr lang="en-IN" sz="2100" dirty="0" smtClean="0"/>
              <a:t> </a:t>
            </a:r>
            <a:r>
              <a:rPr lang="en-IN" sz="2100" dirty="0"/>
              <a:t>d</a:t>
            </a:r>
            <a:r>
              <a:rPr lang="en-IN" sz="2100" dirty="0" smtClean="0"/>
              <a:t>ata structures</a:t>
            </a:r>
          </a:p>
          <a:p>
            <a:pPr algn="just"/>
            <a:endParaRPr lang="en-I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DE55-9B1F-4180-BBFC-DBFE9DBDECE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</a:t>
            </a:r>
            <a:r>
              <a:rPr lang="en-US" dirty="0" smtClean="0"/>
              <a:t>the Real World - </a:t>
            </a:r>
            <a:r>
              <a:rPr lang="en-US" dirty="0"/>
              <a:t>Comparing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Comparing </a:t>
            </a:r>
            <a:r>
              <a:rPr lang="en-US" b="1" dirty="0" smtClean="0"/>
              <a:t>Data:</a:t>
            </a:r>
          </a:p>
          <a:p>
            <a:pPr lvl="1" algn="just"/>
            <a:r>
              <a:rPr lang="en-US" dirty="0" smtClean="0"/>
              <a:t>Compare </a:t>
            </a:r>
            <a:r>
              <a:rPr lang="en-US" dirty="0"/>
              <a:t>data (e.g., files or transaction data) without </a:t>
            </a:r>
            <a:r>
              <a:rPr lang="en-US" dirty="0" smtClean="0"/>
              <a:t>comparing their </a:t>
            </a:r>
            <a:r>
              <a:rPr lang="en-US" dirty="0"/>
              <a:t>content piece by piece and to make comparing any kind of data, </a:t>
            </a:r>
            <a:r>
              <a:rPr lang="en-US" dirty="0" smtClean="0"/>
              <a:t>regardless of </a:t>
            </a:r>
            <a:r>
              <a:rPr lang="en-US" dirty="0"/>
              <a:t>their size and content, </a:t>
            </a:r>
            <a:endParaRPr lang="en-US" dirty="0" smtClean="0"/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easy as comparing two </a:t>
            </a:r>
            <a:r>
              <a:rPr lang="en-US" dirty="0" smtClean="0"/>
              <a:t>numbers</a:t>
            </a:r>
          </a:p>
          <a:p>
            <a:pPr lvl="1" algn="just"/>
            <a:r>
              <a:rPr lang="en-US" dirty="0" smtClean="0"/>
              <a:t>calculate </a:t>
            </a:r>
            <a:r>
              <a:rPr lang="en-US" dirty="0"/>
              <a:t>and compare the cryptographic hash value of all data </a:t>
            </a:r>
            <a:r>
              <a:rPr lang="en-US" dirty="0" smtClean="0"/>
              <a:t>under consideration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all of the cryptographic hash values differ, all the </a:t>
            </a:r>
            <a:r>
              <a:rPr lang="en-US" dirty="0" smtClean="0"/>
              <a:t>data under </a:t>
            </a:r>
            <a:r>
              <a:rPr lang="en-US" dirty="0"/>
              <a:t>consideration differ as well. </a:t>
            </a:r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two or more of the cryptographic </a:t>
            </a:r>
            <a:r>
              <a:rPr lang="en-US" dirty="0" smtClean="0"/>
              <a:t>hash values </a:t>
            </a:r>
            <a:r>
              <a:rPr lang="en-US" dirty="0"/>
              <a:t>are identical, their corresponding input data are also identical.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647C-D29D-432C-A8B1-66415F3241F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in the Real </a:t>
            </a:r>
            <a:r>
              <a:rPr lang="en-US" dirty="0" smtClean="0"/>
              <a:t>World - </a:t>
            </a:r>
            <a:r>
              <a:rPr lang="en-US" dirty="0"/>
              <a:t>Referring to Data in a Change-Sensitive </a:t>
            </a:r>
            <a:r>
              <a:rPr lang="en-US" dirty="0" smtClean="0"/>
              <a:t>Manner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Referring to Data in a </a:t>
            </a:r>
            <a:r>
              <a:rPr lang="en-US" b="1" dirty="0" smtClean="0"/>
              <a:t>Change-Sensitive Manner:</a:t>
            </a:r>
          </a:p>
          <a:p>
            <a:pPr lvl="1" algn="just"/>
            <a:r>
              <a:rPr lang="en-US" dirty="0" smtClean="0"/>
              <a:t>Comparing </a:t>
            </a:r>
            <a:r>
              <a:rPr lang="en-US" dirty="0"/>
              <a:t>data and detecting changes based on their hash values can be </a:t>
            </a:r>
            <a:r>
              <a:rPr lang="en-US" dirty="0" smtClean="0"/>
              <a:t>considered basic </a:t>
            </a:r>
            <a:r>
              <a:rPr lang="en-US" dirty="0"/>
              <a:t>use cases of hash values.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slightly more advanced </a:t>
            </a:r>
            <a:r>
              <a:rPr lang="en-US" dirty="0" smtClean="0"/>
              <a:t>application case </a:t>
            </a:r>
            <a:r>
              <a:rPr lang="en-US" dirty="0"/>
              <a:t>of hash values is hash </a:t>
            </a:r>
            <a:r>
              <a:rPr lang="en-US" dirty="0" smtClean="0"/>
              <a:t>references</a:t>
            </a:r>
          </a:p>
          <a:p>
            <a:r>
              <a:rPr lang="en-US" dirty="0"/>
              <a:t>The goal is to store a large amount of data e.g., transaction data that </a:t>
            </a:r>
            <a:r>
              <a:rPr lang="en-US" dirty="0" smtClean="0"/>
              <a:t>are supposed </a:t>
            </a:r>
            <a:r>
              <a:rPr lang="en-US" dirty="0"/>
              <a:t>to stay unchanged.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changes to these data are to be </a:t>
            </a:r>
            <a:r>
              <a:rPr lang="en-US" dirty="0" smtClean="0"/>
              <a:t>detected quickly </a:t>
            </a:r>
            <a:r>
              <a:rPr lang="en-US" dirty="0"/>
              <a:t>and easily.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84F0-289A-4999-BA11-32B08D43EC4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Referring to Data in a Change-Sensitive Manner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classical patterns of using hash references in order to </a:t>
            </a:r>
            <a:r>
              <a:rPr lang="en-US" dirty="0" smtClean="0"/>
              <a:t>store data </a:t>
            </a:r>
            <a:r>
              <a:rPr lang="en-US" dirty="0"/>
              <a:t>in a change-sensitive manner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The Chain</a:t>
            </a:r>
          </a:p>
          <a:p>
            <a:pPr lvl="1" algn="just"/>
            <a:r>
              <a:rPr lang="en-US" dirty="0" smtClean="0"/>
              <a:t>The Tree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6AB9-DC65-467B-A962-5074B788EA0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Referring to Data in a Change-Sensitive Manner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The Chain:</a:t>
            </a:r>
          </a:p>
          <a:p>
            <a:pPr algn="just"/>
            <a:r>
              <a:rPr lang="en-US" dirty="0"/>
              <a:t>A chain of linked data, also called a linked </a:t>
            </a:r>
            <a:r>
              <a:rPr lang="en-US" dirty="0" smtClean="0"/>
              <a:t>list</a:t>
            </a:r>
          </a:p>
          <a:p>
            <a:pPr lvl="1" algn="just"/>
            <a:r>
              <a:rPr lang="en-US" dirty="0" smtClean="0"/>
              <a:t>is </a:t>
            </a:r>
            <a:r>
              <a:rPr lang="en-US" dirty="0"/>
              <a:t>formed when each piece </a:t>
            </a:r>
            <a:r>
              <a:rPr lang="en-US" dirty="0" smtClean="0"/>
              <a:t>of data </a:t>
            </a:r>
            <a:r>
              <a:rPr lang="en-US" dirty="0"/>
              <a:t>also contains a hash reference to another piece of </a:t>
            </a:r>
            <a:r>
              <a:rPr lang="en-US" dirty="0" smtClean="0"/>
              <a:t>data</a:t>
            </a:r>
          </a:p>
          <a:p>
            <a:pPr lvl="1" algn="just"/>
            <a:r>
              <a:rPr lang="en-US" dirty="0" smtClean="0"/>
              <a:t>Such </a:t>
            </a:r>
            <a:r>
              <a:rPr lang="en-US" dirty="0"/>
              <a:t>a </a:t>
            </a:r>
            <a:r>
              <a:rPr lang="en-US" dirty="0" smtClean="0"/>
              <a:t>structure is </a:t>
            </a:r>
            <a:r>
              <a:rPr lang="en-US" dirty="0"/>
              <a:t>useful for storing and linking data together that are not fully </a:t>
            </a:r>
            <a:r>
              <a:rPr lang="en-US" dirty="0" smtClean="0"/>
              <a:t>available at </a:t>
            </a:r>
            <a:r>
              <a:rPr lang="en-US" dirty="0"/>
              <a:t>one given point in time but instead arrive step by step in an ongoing </a:t>
            </a:r>
            <a:r>
              <a:rPr lang="en-US" dirty="0" smtClean="0"/>
              <a:t>fashion</a:t>
            </a:r>
          </a:p>
          <a:p>
            <a:pPr lvl="1" algn="just"/>
            <a:r>
              <a:rPr lang="en-US" b="1" dirty="0" smtClean="0"/>
              <a:t>Figure: </a:t>
            </a:r>
            <a:r>
              <a:rPr lang="en-US" b="1" dirty="0"/>
              <a:t>Data linked together in a chain-like fashion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0880-ACFA-4337-99FD-D2A3DABF818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42" y="4380043"/>
            <a:ext cx="9095193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Referring to Data in a Change-Sensitive Manner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632200" cy="4265506"/>
          </a:xfrm>
        </p:spPr>
        <p:txBody>
          <a:bodyPr/>
          <a:lstStyle/>
          <a:p>
            <a:pPr algn="just"/>
            <a:r>
              <a:rPr lang="en-US" dirty="0" smtClean="0"/>
              <a:t>The Tree:</a:t>
            </a:r>
          </a:p>
          <a:p>
            <a:pPr algn="just"/>
            <a:r>
              <a:rPr lang="en-US" dirty="0"/>
              <a:t>Data linked together in a </a:t>
            </a:r>
            <a:r>
              <a:rPr lang="en-US" dirty="0" smtClean="0"/>
              <a:t>tree-like </a:t>
            </a:r>
            <a:r>
              <a:rPr lang="en-US" dirty="0"/>
              <a:t>fashion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0F5E-6B23-46EB-A01D-3B3612D7DC7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42" y="1845734"/>
            <a:ext cx="7805719" cy="44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</a:t>
            </a:r>
            <a:r>
              <a:rPr lang="en-US" dirty="0" smtClean="0"/>
              <a:t>- Causing Time-Consuming </a:t>
            </a:r>
            <a:r>
              <a:rPr lang="en-US" dirty="0"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Hash values are not only useful for making basic file operations such as </a:t>
            </a:r>
            <a:r>
              <a:rPr lang="en-US" dirty="0" smtClean="0"/>
              <a:t>comparing, referring </a:t>
            </a:r>
            <a:r>
              <a:rPr lang="en-US" dirty="0"/>
              <a:t>and storing data secure and efficient. </a:t>
            </a:r>
            <a:endParaRPr lang="en-US" dirty="0" smtClean="0"/>
          </a:p>
          <a:p>
            <a:pPr algn="just"/>
            <a:r>
              <a:rPr lang="en-US" dirty="0" smtClean="0"/>
              <a:t>Hash </a:t>
            </a:r>
            <a:r>
              <a:rPr lang="en-US" dirty="0"/>
              <a:t>values can </a:t>
            </a:r>
            <a:r>
              <a:rPr lang="en-US" dirty="0" smtClean="0"/>
              <a:t>also be </a:t>
            </a:r>
            <a:r>
              <a:rPr lang="en-US" dirty="0"/>
              <a:t>used to allow computers to challenge other computers with </a:t>
            </a:r>
            <a:r>
              <a:rPr lang="en-US" dirty="0" smtClean="0"/>
              <a:t>elaborate puzzles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usage of </a:t>
            </a:r>
            <a:r>
              <a:rPr lang="en-US" dirty="0" smtClean="0"/>
              <a:t>hash values </a:t>
            </a:r>
            <a:r>
              <a:rPr lang="en-US" dirty="0"/>
              <a:t>is one of the most important concept of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DD1A-9FC1-487B-863E-A2BD5A736AE0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may </a:t>
            </a:r>
            <a:r>
              <a:rPr lang="en-US" dirty="0"/>
              <a:t>need to create puzzles that require computational resources in order </a:t>
            </a:r>
            <a:r>
              <a:rPr lang="en-US" dirty="0" smtClean="0"/>
              <a:t>to be </a:t>
            </a:r>
            <a:r>
              <a:rPr lang="en-US" dirty="0"/>
              <a:t>solved.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should not be possible to solve these puzzles based on </a:t>
            </a:r>
            <a:r>
              <a:rPr lang="en-US" dirty="0" smtClean="0"/>
              <a:t>knowledge or </a:t>
            </a:r>
            <a:r>
              <a:rPr lang="en-US" dirty="0"/>
              <a:t>data stored somewhere or by means of thinking, like an IQ test or </a:t>
            </a:r>
            <a:r>
              <a:rPr lang="en-US" dirty="0" smtClean="0"/>
              <a:t>a knowledge test. </a:t>
            </a:r>
          </a:p>
          <a:p>
            <a:pPr algn="just"/>
            <a:r>
              <a:rPr lang="en-US" dirty="0" smtClean="0"/>
              <a:t>The only way to solve these puzzle is by sheer computational power </a:t>
            </a:r>
            <a:r>
              <a:rPr lang="en-US" dirty="0"/>
              <a:t>and hard computational 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11FE-4876-45E4-83F0-11919C928FF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Elements of a hash puzzle </a:t>
            </a:r>
            <a:r>
              <a:rPr lang="en-US" dirty="0" smtClean="0"/>
              <a:t>are:</a:t>
            </a:r>
            <a:endParaRPr lang="en-US" dirty="0"/>
          </a:p>
          <a:p>
            <a:pPr lvl="1" algn="just"/>
            <a:r>
              <a:rPr lang="en-US" dirty="0" smtClean="0"/>
              <a:t>Given </a:t>
            </a:r>
            <a:r>
              <a:rPr lang="en-US" dirty="0"/>
              <a:t>data that have to be kept </a:t>
            </a:r>
            <a:r>
              <a:rPr lang="en-US" dirty="0" smtClean="0"/>
              <a:t>unchanged</a:t>
            </a:r>
          </a:p>
          <a:p>
            <a:pPr lvl="1" algn="just"/>
            <a:r>
              <a:rPr lang="en-US" dirty="0" smtClean="0"/>
              <a:t>Data </a:t>
            </a:r>
            <a:r>
              <a:rPr lang="en-US" dirty="0"/>
              <a:t>that can be freely changed, the so-called </a:t>
            </a:r>
            <a:r>
              <a:rPr lang="en-US" dirty="0" smtClean="0"/>
              <a:t>nonce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hash function to be </a:t>
            </a:r>
            <a:r>
              <a:rPr lang="en-US" dirty="0" smtClean="0"/>
              <a:t>applied</a:t>
            </a:r>
          </a:p>
          <a:p>
            <a:pPr lvl="1" algn="just"/>
            <a:r>
              <a:rPr lang="en-US" dirty="0" smtClean="0"/>
              <a:t>Restrictions </a:t>
            </a:r>
            <a:r>
              <a:rPr lang="en-US" dirty="0"/>
              <a:t>on the hash value of the combined </a:t>
            </a:r>
            <a:r>
              <a:rPr lang="en-US" dirty="0" smtClean="0"/>
              <a:t>hashing, also </a:t>
            </a:r>
            <a:r>
              <a:rPr lang="en-US" dirty="0"/>
              <a:t>called the difficulty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78DF-4EF0-4ADC-98FE-9BDEC00C601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784600" cy="4265506"/>
          </a:xfrm>
        </p:spPr>
        <p:txBody>
          <a:bodyPr/>
          <a:lstStyle/>
          <a:p>
            <a:pPr algn="just"/>
            <a:r>
              <a:rPr lang="en-US" dirty="0"/>
              <a:t>Combined hashing </a:t>
            </a:r>
            <a:r>
              <a:rPr lang="en-US" dirty="0" smtClean="0"/>
              <a:t>is applied </a:t>
            </a:r>
            <a:r>
              <a:rPr lang="en-US" dirty="0"/>
              <a:t>to the data and the nonce.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resulting hash value has to fulfill </a:t>
            </a:r>
            <a:r>
              <a:rPr lang="en-US" dirty="0" smtClean="0"/>
              <a:t>the given </a:t>
            </a:r>
            <a:r>
              <a:rPr lang="en-US" dirty="0"/>
              <a:t>restrictions.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FE5-6340-4F6E-B1FC-798A2A6234B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65" y="2155588"/>
            <a:ext cx="7621670" cy="36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Hash puzzles can only be solved by trial and error.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requires guessing </a:t>
            </a:r>
            <a:r>
              <a:rPr lang="en-US" dirty="0" smtClean="0"/>
              <a:t>a nonce</a:t>
            </a:r>
            <a:r>
              <a:rPr lang="en-US" dirty="0"/>
              <a:t>, calculating the hash value of the combined data with the required </a:t>
            </a:r>
            <a:r>
              <a:rPr lang="en-US" dirty="0" smtClean="0"/>
              <a:t>hash function</a:t>
            </a:r>
            <a:r>
              <a:rPr lang="en-US" dirty="0"/>
              <a:t>, and evaluating the resulting hash value based on the </a:t>
            </a:r>
            <a:r>
              <a:rPr lang="en-US" dirty="0" smtClean="0"/>
              <a:t>restrictions.</a:t>
            </a:r>
          </a:p>
          <a:p>
            <a:pPr algn="just"/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hash value satisfies the restrictions, you will have solved the hash puzzle;</a:t>
            </a:r>
          </a:p>
          <a:p>
            <a:pPr algn="just"/>
            <a:r>
              <a:rPr lang="en-US" dirty="0"/>
              <a:t>otherwise, you would continue with another nonce until you eventually </a:t>
            </a:r>
            <a:r>
              <a:rPr lang="en-US" dirty="0" smtClean="0"/>
              <a:t>solve the puzzle.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nonce that, when combined with the given data, yields a </a:t>
            </a:r>
            <a:r>
              <a:rPr lang="en-US" dirty="0" smtClean="0"/>
              <a:t>hash value </a:t>
            </a:r>
            <a:r>
              <a:rPr lang="en-US" dirty="0"/>
              <a:t>that satisfies the restrictions is called the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CBD-D1DC-48A1-9EDF-895B90C1CD5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Data -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Identifying data from their digital fingerprint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Fingerprints are impressions of the friction ridges of all or any part of </a:t>
            </a:r>
            <a:r>
              <a:rPr lang="en-US" sz="2000" dirty="0" smtClean="0"/>
              <a:t>the fingers </a:t>
            </a:r>
            <a:r>
              <a:rPr lang="en-US" sz="2000" dirty="0"/>
              <a:t>of the human hand. </a:t>
            </a:r>
            <a:endParaRPr lang="en-US" sz="2000" dirty="0" smtClean="0"/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are considered to be able to identify </a:t>
            </a:r>
            <a:r>
              <a:rPr lang="en-US" sz="2000" dirty="0" smtClean="0"/>
              <a:t>humans uniquely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have been used to investigate crimes, identify offenders, and </a:t>
            </a:r>
            <a:r>
              <a:rPr lang="en-US" sz="2000" dirty="0" smtClean="0"/>
              <a:t>to exonerate </a:t>
            </a:r>
            <a:r>
              <a:rPr lang="en-US" sz="2000" dirty="0"/>
              <a:t>the innocent. </a:t>
            </a:r>
            <a:endParaRPr lang="en-US" sz="2000" dirty="0" smtClean="0"/>
          </a:p>
          <a:p>
            <a:pPr algn="just"/>
            <a:r>
              <a:rPr lang="en-US" sz="2000" dirty="0" smtClean="0"/>
              <a:t>Concept </a:t>
            </a:r>
            <a:r>
              <a:rPr lang="en-US" sz="2000" dirty="0"/>
              <a:t>for identifying </a:t>
            </a:r>
            <a:r>
              <a:rPr lang="en-US" sz="2000" dirty="0" smtClean="0"/>
              <a:t>data - </a:t>
            </a:r>
            <a:r>
              <a:rPr lang="en-US" sz="2000" dirty="0"/>
              <a:t> </a:t>
            </a:r>
            <a:r>
              <a:rPr lang="en-US" sz="2000" dirty="0" smtClean="0"/>
              <a:t>digital </a:t>
            </a:r>
            <a:r>
              <a:rPr lang="en-US" sz="2000" dirty="0"/>
              <a:t>equivalent to fingerprints.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concept </a:t>
            </a:r>
            <a:r>
              <a:rPr lang="en-US" sz="2000" dirty="0" smtClean="0"/>
              <a:t>is called </a:t>
            </a:r>
            <a:r>
              <a:rPr lang="en-US" sz="2000" b="1" dirty="0"/>
              <a:t>cryptographic hash </a:t>
            </a:r>
            <a:r>
              <a:rPr lang="en-US" sz="2000" b="1" dirty="0" smtClean="0"/>
              <a:t>value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makes extensive use of </a:t>
            </a:r>
            <a:r>
              <a:rPr lang="en-US" sz="2000" dirty="0" smtClean="0"/>
              <a:t>it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122-B5AD-490F-9C4D-EDC0B8BAAD3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91CF-5246-4F9F-BEA2-1A4C542F13D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23" y="2085905"/>
            <a:ext cx="5081113" cy="3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Difficulty Level:</a:t>
            </a:r>
          </a:p>
          <a:p>
            <a:pPr algn="just"/>
            <a:r>
              <a:rPr lang="en-US" dirty="0" smtClean="0"/>
              <a:t>Requiring </a:t>
            </a:r>
            <a:r>
              <a:rPr lang="en-US" dirty="0"/>
              <a:t>the hash value to fulfill a certain restriction is the core of the </a:t>
            </a:r>
            <a:r>
              <a:rPr lang="en-US" dirty="0" smtClean="0"/>
              <a:t>hash puzzle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context of hash </a:t>
            </a:r>
            <a:r>
              <a:rPr lang="en-US" dirty="0" smtClean="0"/>
              <a:t>puzzles, the </a:t>
            </a:r>
            <a:r>
              <a:rPr lang="en-US" dirty="0"/>
              <a:t>restrictions are often called </a:t>
            </a:r>
            <a:r>
              <a:rPr lang="en-US" i="1" dirty="0"/>
              <a:t>difficulty </a:t>
            </a:r>
            <a:r>
              <a:rPr lang="en-US" dirty="0"/>
              <a:t>or </a:t>
            </a:r>
            <a:r>
              <a:rPr lang="en-US" i="1" dirty="0"/>
              <a:t>difficulty </a:t>
            </a:r>
            <a:r>
              <a:rPr lang="en-US" i="1" dirty="0" smtClean="0"/>
              <a:t>level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The difficulty is </a:t>
            </a:r>
            <a:r>
              <a:rPr lang="en-US" dirty="0"/>
              <a:t>expressed as a natural number and refers to the number of </a:t>
            </a:r>
            <a:r>
              <a:rPr lang="en-US" dirty="0" smtClean="0"/>
              <a:t>leading zeros </a:t>
            </a:r>
            <a:r>
              <a:rPr lang="en-US" dirty="0"/>
              <a:t>the hash value has to have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difficulty of 1 means that the </a:t>
            </a:r>
            <a:r>
              <a:rPr lang="en-US" dirty="0" smtClean="0"/>
              <a:t>hash value </a:t>
            </a:r>
            <a:r>
              <a:rPr lang="en-US" dirty="0"/>
              <a:t>has to have (at least) one leading zero,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a difficulty of 10 means </a:t>
            </a:r>
            <a:r>
              <a:rPr lang="en-US" dirty="0" smtClean="0"/>
              <a:t>that the </a:t>
            </a:r>
            <a:r>
              <a:rPr lang="en-US" dirty="0"/>
              <a:t>hash value has to have at least 10 leading zeros.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higher the </a:t>
            </a:r>
            <a:r>
              <a:rPr lang="en-US" dirty="0" smtClean="0"/>
              <a:t>difficulty level</a:t>
            </a:r>
            <a:r>
              <a:rPr lang="en-US" dirty="0"/>
              <a:t>, the more leading zeros are required and the more complicated the </a:t>
            </a:r>
            <a:r>
              <a:rPr lang="en-US" dirty="0" smtClean="0"/>
              <a:t>hash puzzle </a:t>
            </a:r>
            <a:r>
              <a:rPr lang="en-US" dirty="0"/>
              <a:t>is.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more complicated the hash puzzle is, the more </a:t>
            </a:r>
            <a:r>
              <a:rPr lang="en-US" dirty="0" smtClean="0"/>
              <a:t>computational power </a:t>
            </a:r>
            <a:r>
              <a:rPr lang="en-US" dirty="0"/>
              <a:t>or time are needed to solve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2D7E-21AD-4C7D-B8AE-77242B04CD2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the Real World - Causing Time-Consuming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functioning of hash puzzles critically depends on the fact that </a:t>
            </a:r>
            <a:r>
              <a:rPr lang="en-US" dirty="0" smtClean="0"/>
              <a:t>hash functions </a:t>
            </a:r>
            <a:r>
              <a:rPr lang="en-US" dirty="0"/>
              <a:t>are one-way functions. </a:t>
            </a:r>
            <a:endParaRPr lang="en-US" dirty="0" smtClean="0"/>
          </a:p>
          <a:p>
            <a:pPr algn="just"/>
            <a:r>
              <a:rPr lang="en-US" dirty="0" smtClean="0"/>
              <a:t>Hash </a:t>
            </a:r>
            <a:r>
              <a:rPr lang="en-US" dirty="0"/>
              <a:t>puzzles can only be solved by trial </a:t>
            </a:r>
            <a:r>
              <a:rPr lang="en-US" dirty="0" smtClean="0"/>
              <a:t>and error</a:t>
            </a:r>
            <a:r>
              <a:rPr lang="en-US" dirty="0"/>
              <a:t>, which consumes a lot of computing power and hence a lot of time </a:t>
            </a:r>
            <a:r>
              <a:rPr lang="en-US" dirty="0" smtClean="0"/>
              <a:t>and energy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level of difficulty directly influences the number of trials </a:t>
            </a:r>
            <a:r>
              <a:rPr lang="en-US" dirty="0" smtClean="0"/>
              <a:t>needed on </a:t>
            </a:r>
            <a:r>
              <a:rPr lang="en-US" dirty="0"/>
              <a:t>average for finding the solution, which in turn influences the </a:t>
            </a:r>
            <a:r>
              <a:rPr lang="en-US" dirty="0" smtClean="0"/>
              <a:t>computational resources </a:t>
            </a:r>
            <a:r>
              <a:rPr lang="en-US" dirty="0"/>
              <a:t>or the time needed to find the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AC-8D6D-4976-857A-B5402593CA40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in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 the context of the </a:t>
            </a:r>
            <a:r>
              <a:rPr lang="en-US" sz="2000" dirty="0" err="1"/>
              <a:t>blockchain</a:t>
            </a:r>
            <a:r>
              <a:rPr lang="en-US" sz="2000" dirty="0"/>
              <a:t>, hash puzzles are often called </a:t>
            </a:r>
            <a:r>
              <a:rPr lang="en-US" sz="2000" i="1" dirty="0"/>
              <a:t>proof of work</a:t>
            </a:r>
            <a:r>
              <a:rPr lang="en-US" sz="2000" dirty="0"/>
              <a:t>, as </a:t>
            </a:r>
            <a:r>
              <a:rPr lang="en-US" sz="2000" dirty="0" smtClean="0"/>
              <a:t>their solution </a:t>
            </a:r>
            <a:r>
              <a:rPr lang="en-US" sz="2000" dirty="0"/>
              <a:t>proves that someone has done the work necessary to solve it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Usage </a:t>
            </a:r>
            <a:r>
              <a:rPr lang="en-US" sz="2000" dirty="0"/>
              <a:t>of Hashing in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2000" dirty="0" smtClean="0"/>
              <a:t>Storing </a:t>
            </a:r>
            <a:r>
              <a:rPr lang="en-US" sz="2000" dirty="0"/>
              <a:t>transaction data in a change-sensitive </a:t>
            </a:r>
            <a:r>
              <a:rPr lang="en-US" sz="2000" dirty="0" smtClean="0"/>
              <a:t>manner</a:t>
            </a:r>
          </a:p>
          <a:p>
            <a:pPr lvl="1" algn="just"/>
            <a:r>
              <a:rPr lang="en-US" sz="2000" dirty="0" smtClean="0"/>
              <a:t>As </a:t>
            </a:r>
            <a:r>
              <a:rPr lang="en-US" sz="2000" dirty="0"/>
              <a:t>a digital fingerprint of transaction </a:t>
            </a:r>
            <a:r>
              <a:rPr lang="en-US" sz="2000" dirty="0" smtClean="0"/>
              <a:t>data</a:t>
            </a:r>
          </a:p>
          <a:p>
            <a:pPr lvl="1" algn="just"/>
            <a:r>
              <a:rPr lang="en-US" sz="2000" dirty="0" smtClean="0"/>
              <a:t>As </a:t>
            </a:r>
            <a:r>
              <a:rPr lang="en-US" sz="2000" dirty="0"/>
              <a:t>a way to incur computational costs for changing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-data-structure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53BA-D8F7-4F33-8AE1-BC51C120E5F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 Hash Algorithm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CA4-693C-40BE-9491-D6BE7171331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752" y="1782897"/>
            <a:ext cx="7952509" cy="439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2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Preparing the input</a:t>
            </a:r>
          </a:p>
          <a:p>
            <a:pPr lvl="1" algn="just"/>
            <a:r>
              <a:rPr lang="en-US" sz="2000" dirty="0"/>
              <a:t>The MD5 algorithm first divides the input in </a:t>
            </a:r>
            <a:r>
              <a:rPr lang="en-US" sz="2000" b="1" dirty="0"/>
              <a:t>blocks</a:t>
            </a:r>
            <a:r>
              <a:rPr lang="en-US" sz="2000" dirty="0"/>
              <a:t> of 512 bits each. </a:t>
            </a:r>
          </a:p>
          <a:p>
            <a:pPr lvl="1" algn="just"/>
            <a:r>
              <a:rPr lang="en-US" sz="2000" dirty="0"/>
              <a:t>64 Bits are appended at the end of the last block. These 64 bits represent the length of the original input. </a:t>
            </a:r>
          </a:p>
          <a:p>
            <a:pPr lvl="1" algn="just"/>
            <a:r>
              <a:rPr lang="en-US" sz="2000" dirty="0"/>
              <a:t>If the last block is less than 512 bits,  the message is padded (1 followed by 0s) such that its length ≡ 448 mod 512</a:t>
            </a:r>
          </a:p>
          <a:p>
            <a:pPr lvl="1" algn="just"/>
            <a:r>
              <a:rPr lang="en-US" sz="2000" dirty="0"/>
              <a:t>Next, each </a:t>
            </a:r>
            <a:r>
              <a:rPr lang="en-US" sz="2000" b="1" dirty="0"/>
              <a:t>block</a:t>
            </a:r>
            <a:r>
              <a:rPr lang="en-US" sz="2000" dirty="0"/>
              <a:t> is divided into 16 </a:t>
            </a:r>
            <a:r>
              <a:rPr lang="en-US" sz="2000" b="1" dirty="0"/>
              <a:t>words</a:t>
            </a:r>
            <a:r>
              <a:rPr lang="en-US" sz="2000" dirty="0"/>
              <a:t> of 32 bits each. These are denoted as M</a:t>
            </a:r>
            <a:r>
              <a:rPr lang="en-US" sz="2000" baseline="-25000" dirty="0"/>
              <a:t>0</a:t>
            </a:r>
            <a:r>
              <a:rPr lang="en-US" sz="2000" dirty="0"/>
              <a:t> ... M</a:t>
            </a:r>
            <a:r>
              <a:rPr lang="en-US" sz="2000" baseline="-25000" dirty="0"/>
              <a:t>15</a:t>
            </a:r>
            <a:r>
              <a:rPr lang="en-US" sz="2000" dirty="0"/>
              <a:t>. 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140-CE5F-4CD5-934A-7BCB1E80EA8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MD5 helper functions</a:t>
            </a:r>
          </a:p>
          <a:p>
            <a:pPr lvl="1"/>
            <a:r>
              <a:rPr lang="en-US" sz="2000" dirty="0"/>
              <a:t>MD5 uses a buffer that is made up of four </a:t>
            </a:r>
            <a:r>
              <a:rPr lang="en-US" sz="2000" b="1" dirty="0"/>
              <a:t>words</a:t>
            </a:r>
            <a:r>
              <a:rPr lang="en-US" sz="2000" dirty="0"/>
              <a:t> that are each 32 bits long. These words are called A, B, C and D. They are initialized as </a:t>
            </a:r>
          </a:p>
          <a:p>
            <a:pPr lvl="2"/>
            <a:r>
              <a:rPr lang="pt-BR" sz="1800" dirty="0"/>
              <a:t>A = 01 23 45 67</a:t>
            </a:r>
          </a:p>
          <a:p>
            <a:pPr lvl="2"/>
            <a:r>
              <a:rPr lang="de-DE" sz="1800" dirty="0"/>
              <a:t>B = 89 AB CD EF</a:t>
            </a:r>
          </a:p>
          <a:p>
            <a:pPr lvl="2"/>
            <a:r>
              <a:rPr lang="en-US" sz="1800" dirty="0"/>
              <a:t>C = FE DC BA 98</a:t>
            </a:r>
          </a:p>
          <a:p>
            <a:pPr lvl="2"/>
            <a:r>
              <a:rPr lang="en-US" sz="1800" dirty="0"/>
              <a:t>D = 76 54 32 10</a:t>
            </a:r>
          </a:p>
          <a:p>
            <a:pPr lvl="1"/>
            <a:r>
              <a:rPr lang="en-US" sz="2000" dirty="0"/>
              <a:t>These words are called chaining variables</a:t>
            </a:r>
          </a:p>
          <a:p>
            <a:r>
              <a:rPr lang="en-US" sz="2200" dirty="0"/>
              <a:t>Ki = Constant Value  derived from sin function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abs(sin(</a:t>
            </a:r>
            <a:r>
              <a:rPr lang="en-US" dirty="0" err="1"/>
              <a:t>i</a:t>
            </a:r>
            <a:r>
              <a:rPr lang="en-US" dirty="0"/>
              <a:t>)) * 2</a:t>
            </a:r>
            <a:r>
              <a:rPr lang="en-US" baseline="30000" dirty="0"/>
              <a:t>32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01C5-29A4-46F1-87C5-8BEFB29208F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b="1" dirty="0" smtClean="0"/>
                  <a:t>Four auxiliary functions</a:t>
                </a:r>
              </a:p>
              <a:p>
                <a:pPr lvl="1" algn="just"/>
                <a:r>
                  <a:rPr lang="en-US" sz="2000" dirty="0"/>
                  <a:t>In addition MD5 uses four auxiliary functions that each take as input three 32-bit words and produce as output one 32-bit word. </a:t>
                </a:r>
              </a:p>
              <a:p>
                <a:pPr lvl="1" algn="just"/>
                <a:r>
                  <a:rPr lang="en-US" sz="2000" dirty="0"/>
                  <a:t>They apply the logical operators and, or, not and </a:t>
                </a:r>
                <a:r>
                  <a:rPr lang="en-US" sz="2000" dirty="0" err="1"/>
                  <a:t>xor</a:t>
                </a:r>
                <a:r>
                  <a:rPr lang="en-US" sz="2000" dirty="0"/>
                  <a:t> to the input bits. </a:t>
                </a:r>
              </a:p>
              <a:p>
                <a:pPr lvl="1" algn="just"/>
                <a:r>
                  <a:rPr lang="en-US" sz="2000" dirty="0"/>
                  <a:t>The message is processed in 16-word (512-bit) chunks, using 4 rounds of 16 steps each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∧~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 ⨁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IN" sz="2000" b="0" dirty="0" smtClean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571" r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750-AD64-4BDE-AC6A-375C82878780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AAA2-94F2-4B11-806A-0513BC9C1CC1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7051" y="1844040"/>
            <a:ext cx="358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16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Round 1</a:t>
            </a:r>
          </a:p>
          <a:p>
            <a:pPr lvl="1"/>
            <a:r>
              <a:rPr lang="pt-BR" dirty="0"/>
              <a:t>FF(</a:t>
            </a:r>
            <a:r>
              <a:rPr lang="pt-BR" i="1" dirty="0"/>
              <a:t>a,b,c,d,M</a:t>
            </a:r>
            <a:r>
              <a:rPr lang="pt-BR" baseline="-25000" dirty="0"/>
              <a:t>j</a:t>
            </a:r>
            <a:r>
              <a:rPr lang="pt-BR" i="1" dirty="0"/>
              <a:t>,s,t</a:t>
            </a:r>
            <a:r>
              <a:rPr lang="pt-BR" baseline="-25000" dirty="0"/>
              <a:t>i</a:t>
            </a:r>
            <a:r>
              <a:rPr lang="pt-BR" dirty="0"/>
              <a:t>) denotes </a:t>
            </a:r>
            <a:r>
              <a:rPr lang="pt-BR" i="1" dirty="0"/>
              <a:t>a</a:t>
            </a:r>
            <a:r>
              <a:rPr lang="pt-BR" dirty="0"/>
              <a:t> = </a:t>
            </a:r>
            <a:r>
              <a:rPr lang="pt-BR" i="1" dirty="0"/>
              <a:t>b</a:t>
            </a:r>
            <a:r>
              <a:rPr lang="pt-BR" dirty="0"/>
              <a:t> + ((</a:t>
            </a:r>
            <a:r>
              <a:rPr lang="pt-BR" i="1" dirty="0"/>
              <a:t>a</a:t>
            </a:r>
            <a:r>
              <a:rPr lang="pt-BR" dirty="0"/>
              <a:t> + </a:t>
            </a:r>
            <a:r>
              <a:rPr lang="pt-BR" b="1" dirty="0"/>
              <a:t>F(</a:t>
            </a:r>
            <a:r>
              <a:rPr lang="pt-BR" b="1" i="1" dirty="0"/>
              <a:t>b,c,d</a:t>
            </a:r>
            <a:r>
              <a:rPr lang="pt-BR" b="1" dirty="0"/>
              <a:t> )</a:t>
            </a:r>
            <a:r>
              <a:rPr lang="pt-BR" dirty="0"/>
              <a:t> + </a:t>
            </a:r>
            <a:r>
              <a:rPr lang="pt-BR" i="1" dirty="0"/>
              <a:t>M</a:t>
            </a:r>
            <a:r>
              <a:rPr lang="pt-BR" baseline="-25000" dirty="0"/>
              <a:t>j</a:t>
            </a:r>
            <a:r>
              <a:rPr lang="pt-BR" dirty="0"/>
              <a:t> + </a:t>
            </a:r>
            <a:r>
              <a:rPr lang="pt-BR" i="1" dirty="0"/>
              <a:t>t</a:t>
            </a:r>
            <a:r>
              <a:rPr lang="pt-BR" baseline="-25000" dirty="0"/>
              <a:t>i</a:t>
            </a:r>
            <a:r>
              <a:rPr lang="pt-BR" dirty="0"/>
              <a:t>) &lt;&lt;&lt; </a:t>
            </a:r>
            <a:r>
              <a:rPr lang="pt-BR" i="1" dirty="0"/>
              <a:t>s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16steps:</a:t>
            </a:r>
          </a:p>
          <a:p>
            <a:pPr lvl="3"/>
            <a:r>
              <a:rPr lang="en-US" dirty="0"/>
              <a:t>FF (</a:t>
            </a:r>
            <a:r>
              <a:rPr lang="en-US" i="1" dirty="0"/>
              <a:t>a, b, c, d, M</a:t>
            </a:r>
            <a:r>
              <a:rPr lang="en-US" baseline="-25000" dirty="0"/>
              <a:t>0</a:t>
            </a:r>
            <a:r>
              <a:rPr lang="en-US" dirty="0"/>
              <a:t>, 7, 0xd76aa478) </a:t>
            </a:r>
          </a:p>
          <a:p>
            <a:pPr lvl="3"/>
            <a:r>
              <a:rPr lang="en-US" dirty="0"/>
              <a:t>FF (</a:t>
            </a:r>
            <a:r>
              <a:rPr lang="en-US" i="1" dirty="0"/>
              <a:t>d, a, b, c, M</a:t>
            </a:r>
            <a:r>
              <a:rPr lang="en-US" baseline="-25000" dirty="0"/>
              <a:t>1</a:t>
            </a:r>
            <a:r>
              <a:rPr lang="en-US" dirty="0"/>
              <a:t>, 12, 0xe8c7b756)</a:t>
            </a:r>
            <a:r>
              <a:rPr lang="pt-BR" dirty="0"/>
              <a:t> </a:t>
            </a:r>
          </a:p>
          <a:p>
            <a:pPr lvl="5">
              <a:buNone/>
            </a:pPr>
            <a:r>
              <a:rPr lang="pt-BR" dirty="0"/>
              <a:t>....</a:t>
            </a:r>
          </a:p>
          <a:p>
            <a:pPr lvl="3"/>
            <a:r>
              <a:rPr lang="en-US" dirty="0"/>
              <a:t>FF (</a:t>
            </a:r>
            <a:r>
              <a:rPr lang="en-US" i="1" dirty="0"/>
              <a:t>b, c, d, a, M</a:t>
            </a:r>
            <a:r>
              <a:rPr lang="en-US" baseline="-25000" dirty="0"/>
              <a:t>15</a:t>
            </a:r>
            <a:r>
              <a:rPr lang="en-US" dirty="0"/>
              <a:t>, 22, 0x49b40821)</a:t>
            </a:r>
            <a:endParaRPr lang="pt-BR" dirty="0"/>
          </a:p>
          <a:p>
            <a:r>
              <a:rPr lang="pt-BR" dirty="0"/>
              <a:t>Round2</a:t>
            </a:r>
          </a:p>
          <a:p>
            <a:pPr lvl="1"/>
            <a:r>
              <a:rPr lang="pt-BR" dirty="0"/>
              <a:t>GG(</a:t>
            </a:r>
            <a:r>
              <a:rPr lang="pt-BR" i="1" dirty="0"/>
              <a:t>a,b,c,d,M</a:t>
            </a:r>
            <a:r>
              <a:rPr lang="pt-BR" baseline="-25000" dirty="0"/>
              <a:t>j</a:t>
            </a:r>
            <a:r>
              <a:rPr lang="pt-BR" i="1" dirty="0"/>
              <a:t>,s,t</a:t>
            </a:r>
            <a:r>
              <a:rPr lang="pt-BR" baseline="-25000" dirty="0"/>
              <a:t>i</a:t>
            </a:r>
            <a:r>
              <a:rPr lang="pt-BR" dirty="0"/>
              <a:t>) denotes </a:t>
            </a:r>
            <a:r>
              <a:rPr lang="pt-BR" i="1" dirty="0"/>
              <a:t>a</a:t>
            </a:r>
            <a:r>
              <a:rPr lang="pt-BR" dirty="0"/>
              <a:t> = </a:t>
            </a:r>
            <a:r>
              <a:rPr lang="pt-BR" i="1" dirty="0"/>
              <a:t>b</a:t>
            </a:r>
            <a:r>
              <a:rPr lang="pt-BR" dirty="0"/>
              <a:t> + ((</a:t>
            </a:r>
            <a:r>
              <a:rPr lang="pt-BR" i="1" dirty="0"/>
              <a:t>a</a:t>
            </a:r>
            <a:r>
              <a:rPr lang="pt-BR" dirty="0"/>
              <a:t> + </a:t>
            </a:r>
            <a:r>
              <a:rPr lang="pt-BR" b="1" dirty="0"/>
              <a:t>G(</a:t>
            </a:r>
            <a:r>
              <a:rPr lang="pt-BR" b="1" i="1" dirty="0"/>
              <a:t>b,c,d</a:t>
            </a:r>
            <a:r>
              <a:rPr lang="pt-BR" b="1" dirty="0"/>
              <a:t> ) </a:t>
            </a:r>
            <a:r>
              <a:rPr lang="pt-BR" dirty="0"/>
              <a:t>+ </a:t>
            </a:r>
            <a:r>
              <a:rPr lang="pt-BR" i="1" dirty="0"/>
              <a:t>M</a:t>
            </a:r>
            <a:r>
              <a:rPr lang="pt-BR" baseline="-25000" dirty="0"/>
              <a:t>j</a:t>
            </a:r>
            <a:r>
              <a:rPr lang="pt-BR" dirty="0"/>
              <a:t> + </a:t>
            </a:r>
            <a:r>
              <a:rPr lang="pt-BR" i="1" dirty="0"/>
              <a:t>t</a:t>
            </a:r>
            <a:r>
              <a:rPr lang="pt-BR" baseline="-25000" dirty="0"/>
              <a:t>i</a:t>
            </a:r>
            <a:r>
              <a:rPr lang="pt-BR" dirty="0"/>
              <a:t>) &lt;&lt;&lt; </a:t>
            </a:r>
            <a:r>
              <a:rPr lang="pt-BR" i="1" dirty="0"/>
              <a:t>s</a:t>
            </a:r>
            <a:r>
              <a:rPr lang="pt-BR" dirty="0"/>
              <a:t>) </a:t>
            </a:r>
          </a:p>
          <a:p>
            <a:pPr lvl="2"/>
            <a:r>
              <a:rPr lang="pt-BR" dirty="0"/>
              <a:t>GG (</a:t>
            </a:r>
            <a:r>
              <a:rPr lang="pt-BR" i="1" dirty="0"/>
              <a:t>a, b, c, d, M</a:t>
            </a:r>
            <a:r>
              <a:rPr lang="pt-BR" baseline="-25000" dirty="0"/>
              <a:t>1</a:t>
            </a:r>
            <a:r>
              <a:rPr lang="pt-BR" dirty="0"/>
              <a:t>, 5, 0xf61e2562) .....  Upto 16steps</a:t>
            </a:r>
          </a:p>
          <a:p>
            <a:r>
              <a:rPr lang="pt-BR" dirty="0"/>
              <a:t>Round3 </a:t>
            </a:r>
          </a:p>
          <a:p>
            <a:pPr lvl="1"/>
            <a:r>
              <a:rPr lang="pt-BR" dirty="0"/>
              <a:t>HH(</a:t>
            </a:r>
            <a:r>
              <a:rPr lang="pt-BR" i="1" dirty="0"/>
              <a:t>a,b,c,d,M</a:t>
            </a:r>
            <a:r>
              <a:rPr lang="pt-BR" baseline="-25000" dirty="0"/>
              <a:t>j</a:t>
            </a:r>
            <a:r>
              <a:rPr lang="pt-BR" i="1" dirty="0"/>
              <a:t>,s,t</a:t>
            </a:r>
            <a:r>
              <a:rPr lang="pt-BR" baseline="-25000" dirty="0"/>
              <a:t>i</a:t>
            </a:r>
            <a:r>
              <a:rPr lang="pt-BR" dirty="0"/>
              <a:t>) denotes </a:t>
            </a:r>
            <a:r>
              <a:rPr lang="pt-BR" i="1" dirty="0"/>
              <a:t>a</a:t>
            </a:r>
            <a:r>
              <a:rPr lang="pt-BR" dirty="0"/>
              <a:t> = </a:t>
            </a:r>
            <a:r>
              <a:rPr lang="pt-BR" i="1" dirty="0"/>
              <a:t>b</a:t>
            </a:r>
            <a:r>
              <a:rPr lang="pt-BR" dirty="0"/>
              <a:t> + ((</a:t>
            </a:r>
            <a:r>
              <a:rPr lang="pt-BR" i="1" dirty="0"/>
              <a:t>a</a:t>
            </a:r>
            <a:r>
              <a:rPr lang="pt-BR" dirty="0"/>
              <a:t> + </a:t>
            </a:r>
            <a:r>
              <a:rPr lang="pt-BR" b="1" dirty="0"/>
              <a:t>H(</a:t>
            </a:r>
            <a:r>
              <a:rPr lang="pt-BR" b="1" i="1" dirty="0"/>
              <a:t>b,c,d</a:t>
            </a:r>
            <a:r>
              <a:rPr lang="pt-BR" b="1" dirty="0"/>
              <a:t>)</a:t>
            </a:r>
            <a:r>
              <a:rPr lang="pt-BR" dirty="0"/>
              <a:t> + </a:t>
            </a:r>
            <a:r>
              <a:rPr lang="pt-BR" i="1" dirty="0"/>
              <a:t>M</a:t>
            </a:r>
            <a:r>
              <a:rPr lang="pt-BR" baseline="-25000" dirty="0"/>
              <a:t>j</a:t>
            </a:r>
            <a:r>
              <a:rPr lang="pt-BR" dirty="0"/>
              <a:t> + </a:t>
            </a:r>
            <a:r>
              <a:rPr lang="pt-BR" i="1" dirty="0"/>
              <a:t>t</a:t>
            </a:r>
            <a:r>
              <a:rPr lang="pt-BR" baseline="-25000" dirty="0"/>
              <a:t>i</a:t>
            </a:r>
            <a:r>
              <a:rPr lang="pt-BR" dirty="0"/>
              <a:t>) &lt;&lt;&lt; </a:t>
            </a:r>
            <a:r>
              <a:rPr lang="pt-BR" i="1" dirty="0"/>
              <a:t>s</a:t>
            </a:r>
            <a:r>
              <a:rPr lang="pt-BR" dirty="0"/>
              <a:t>) </a:t>
            </a:r>
          </a:p>
          <a:p>
            <a:pPr lvl="2"/>
            <a:r>
              <a:rPr lang="en-US" dirty="0"/>
              <a:t>HH (</a:t>
            </a:r>
            <a:r>
              <a:rPr lang="en-US" i="1" dirty="0"/>
              <a:t>a, b, c, d, M</a:t>
            </a:r>
            <a:r>
              <a:rPr lang="en-US" baseline="-25000" dirty="0"/>
              <a:t>5</a:t>
            </a:r>
            <a:r>
              <a:rPr lang="en-US" dirty="0"/>
              <a:t>, 4, 0xfffa3942) ….16steps</a:t>
            </a:r>
            <a:endParaRPr lang="pt-BR" dirty="0"/>
          </a:p>
          <a:p>
            <a:r>
              <a:rPr lang="pt-BR" dirty="0"/>
              <a:t>Round4</a:t>
            </a:r>
          </a:p>
          <a:p>
            <a:pPr lvl="1"/>
            <a:r>
              <a:rPr lang="pt-BR" dirty="0"/>
              <a:t>II(</a:t>
            </a:r>
            <a:r>
              <a:rPr lang="pt-BR" i="1" dirty="0"/>
              <a:t>a,b,c,d,M</a:t>
            </a:r>
            <a:r>
              <a:rPr lang="pt-BR" baseline="-25000" dirty="0"/>
              <a:t>j</a:t>
            </a:r>
            <a:r>
              <a:rPr lang="pt-BR" i="1" dirty="0"/>
              <a:t>,s,t</a:t>
            </a:r>
            <a:r>
              <a:rPr lang="pt-BR" baseline="-25000" dirty="0"/>
              <a:t>i</a:t>
            </a:r>
            <a:r>
              <a:rPr lang="pt-BR" dirty="0"/>
              <a:t>) denotes </a:t>
            </a:r>
            <a:r>
              <a:rPr lang="pt-BR" i="1" dirty="0"/>
              <a:t>a</a:t>
            </a:r>
            <a:r>
              <a:rPr lang="pt-BR" dirty="0"/>
              <a:t> = </a:t>
            </a:r>
            <a:r>
              <a:rPr lang="pt-BR" i="1" dirty="0"/>
              <a:t>b</a:t>
            </a:r>
            <a:r>
              <a:rPr lang="pt-BR" dirty="0"/>
              <a:t> + ((</a:t>
            </a:r>
            <a:r>
              <a:rPr lang="pt-BR" i="1" dirty="0"/>
              <a:t>a</a:t>
            </a:r>
            <a:r>
              <a:rPr lang="pt-BR" dirty="0"/>
              <a:t> + </a:t>
            </a:r>
            <a:r>
              <a:rPr lang="pt-BR" b="1" dirty="0"/>
              <a:t>I(</a:t>
            </a:r>
            <a:r>
              <a:rPr lang="pt-BR" b="1" i="1" dirty="0"/>
              <a:t>b,c,d</a:t>
            </a:r>
            <a:r>
              <a:rPr lang="pt-BR" b="1" dirty="0"/>
              <a:t> )</a:t>
            </a:r>
            <a:r>
              <a:rPr lang="pt-BR" dirty="0"/>
              <a:t> + </a:t>
            </a:r>
            <a:r>
              <a:rPr lang="pt-BR" i="1" dirty="0"/>
              <a:t>M</a:t>
            </a:r>
            <a:r>
              <a:rPr lang="pt-BR" baseline="-25000" dirty="0"/>
              <a:t>j</a:t>
            </a:r>
            <a:r>
              <a:rPr lang="pt-BR" dirty="0"/>
              <a:t> + </a:t>
            </a:r>
            <a:r>
              <a:rPr lang="pt-BR" i="1" dirty="0"/>
              <a:t>t</a:t>
            </a:r>
            <a:r>
              <a:rPr lang="pt-BR" baseline="-25000" dirty="0"/>
              <a:t>i</a:t>
            </a:r>
            <a:r>
              <a:rPr lang="pt-BR" dirty="0"/>
              <a:t>) &lt;&lt;&lt; </a:t>
            </a:r>
            <a:r>
              <a:rPr lang="pt-BR" i="1" dirty="0"/>
              <a:t>s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II (</a:t>
            </a:r>
            <a:r>
              <a:rPr lang="pt-BR" i="1" dirty="0"/>
              <a:t>a, b, c, d, M</a:t>
            </a:r>
            <a:r>
              <a:rPr lang="pt-BR" baseline="-25000" dirty="0"/>
              <a:t>0</a:t>
            </a:r>
            <a:r>
              <a:rPr lang="pt-BR" dirty="0"/>
              <a:t>, 6, 0xf4292244) .....16 steps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9E73-E3E5-4963-A27A-D8F837B3074D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distributed peer-to-peer </a:t>
            </a:r>
            <a:r>
              <a:rPr lang="en-US" sz="2000" dirty="0" smtClean="0"/>
              <a:t>system,</a:t>
            </a:r>
          </a:p>
          <a:p>
            <a:pPr lvl="1" algn="just"/>
            <a:r>
              <a:rPr lang="en-US" sz="2000" dirty="0" smtClean="0"/>
              <a:t>deal </a:t>
            </a:r>
            <a:r>
              <a:rPr lang="en-US" sz="2000" dirty="0"/>
              <a:t>with a huge </a:t>
            </a:r>
            <a:r>
              <a:rPr lang="en-US" sz="2000" dirty="0" smtClean="0"/>
              <a:t>number  of </a:t>
            </a:r>
            <a:r>
              <a:rPr lang="en-US" sz="2000" dirty="0"/>
              <a:t>transaction data. </a:t>
            </a:r>
            <a:endParaRPr lang="en-US" sz="2000" dirty="0" smtClean="0"/>
          </a:p>
          <a:p>
            <a:pPr algn="just"/>
            <a:r>
              <a:rPr lang="en-US" sz="2000" dirty="0" smtClean="0"/>
              <a:t>need </a:t>
            </a:r>
            <a:r>
              <a:rPr lang="en-US" sz="2000" dirty="0"/>
              <a:t>to identify </a:t>
            </a:r>
            <a:r>
              <a:rPr lang="en-US" sz="2000" dirty="0" smtClean="0"/>
              <a:t>data </a:t>
            </a:r>
            <a:r>
              <a:rPr lang="en-US" sz="2000" dirty="0"/>
              <a:t>uniquely </a:t>
            </a:r>
            <a:r>
              <a:rPr lang="en-US" sz="2000" dirty="0" smtClean="0"/>
              <a:t>and compare </a:t>
            </a:r>
            <a:r>
              <a:rPr lang="en-US" sz="2000" dirty="0"/>
              <a:t>them as quickly and as easily as </a:t>
            </a:r>
            <a:r>
              <a:rPr lang="en-US" sz="2000" dirty="0" smtClean="0"/>
              <a:t>possible</a:t>
            </a:r>
          </a:p>
          <a:p>
            <a:pPr algn="just"/>
            <a:r>
              <a:rPr lang="en-US" sz="2000" b="1" dirty="0" smtClean="0"/>
              <a:t>Goal:</a:t>
            </a:r>
            <a:r>
              <a:rPr lang="en-US" sz="2000" dirty="0" smtClean="0"/>
              <a:t> identify transaction </a:t>
            </a:r>
            <a:r>
              <a:rPr lang="en-US" sz="2000" dirty="0"/>
              <a:t>data and possibly any kind of data uniquely by their </a:t>
            </a:r>
            <a:r>
              <a:rPr lang="en-US" sz="2000" dirty="0" smtClean="0"/>
              <a:t>digital fingerprints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652-6884-459E-ABB4-A6A6F2C2DBB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After all of this, a, b, c, and d are added to A, B, C, D, respectively, and the algorithm continues with the next block of data. </a:t>
            </a:r>
          </a:p>
          <a:p>
            <a:pPr algn="just"/>
            <a:r>
              <a:rPr lang="en-US" sz="2000" dirty="0"/>
              <a:t>The final output is the concatenation of A, B, C, and D.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89-C3CE-44BA-8626-917A8BDD488D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MD5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Berson</a:t>
            </a:r>
            <a:r>
              <a:rPr lang="en-US" sz="2000" dirty="0"/>
              <a:t> (1992): for a single-round MD5, he used differential cryptanalysis to find two messages producing the same hash. Attack does not work for 4-round MD5.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Boer &amp; </a:t>
            </a:r>
            <a:r>
              <a:rPr lang="en-US" sz="2000" dirty="0" err="1"/>
              <a:t>Bosselaers</a:t>
            </a:r>
            <a:r>
              <a:rPr lang="en-US" sz="2000" dirty="0"/>
              <a:t>(1993): found a pseudo collision (same message, two different IV’s)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Dobbertin</a:t>
            </a:r>
            <a:r>
              <a:rPr lang="en-US" sz="2000" dirty="0"/>
              <a:t> (1996) created collisions on MD5 compression function with a chosen IV</a:t>
            </a:r>
          </a:p>
          <a:p>
            <a:pPr algn="just"/>
            <a:r>
              <a:rPr lang="en-US" sz="2000" dirty="0"/>
              <a:t>Wang, Feng, Lai, Yu found collisions of MD5</a:t>
            </a:r>
          </a:p>
          <a:p>
            <a:pPr lvl="1" algn="just"/>
            <a:r>
              <a:rPr lang="en-US" sz="2000" dirty="0"/>
              <a:t>works on any IV</a:t>
            </a:r>
          </a:p>
          <a:p>
            <a:pPr lvl="1" algn="just"/>
            <a:r>
              <a:rPr lang="en-US" sz="2000" dirty="0"/>
              <a:t>easy to find multiple </a:t>
            </a:r>
            <a:r>
              <a:rPr lang="en-US" sz="2000" dirty="0" smtClean="0"/>
              <a:t>collisions</a:t>
            </a:r>
          </a:p>
          <a:p>
            <a:pPr algn="just"/>
            <a:r>
              <a:rPr lang="en-US" sz="2000" dirty="0"/>
              <a:t>Collisions for the compression function of MD5 have been demonstrated</a:t>
            </a:r>
          </a:p>
          <a:p>
            <a:pPr lvl="1" algn="just"/>
            <a:endParaRPr lang="en-US" sz="2000" dirty="0"/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C8C7-3486-4FDA-8D2F-EA917CF7BD6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Hash Algorithm (SHA)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000" dirty="0"/>
              <a:t>SHA originally designed by NIST (National Institute of standards and technology) and published as a Federal Information Processing Standard (FIPS 180) in 1993.</a:t>
            </a:r>
            <a:endParaRPr lang="en-US" sz="2000" dirty="0"/>
          </a:p>
          <a:p>
            <a:pPr algn="just"/>
            <a:r>
              <a:rPr lang="en-AU" sz="2000" dirty="0"/>
              <a:t>Was revised in 1995 as FIPS 180-1 and referred to as SHA-1, also </a:t>
            </a:r>
            <a:r>
              <a:rPr lang="en-US" sz="2000" dirty="0"/>
              <a:t>Internet RFC3174</a:t>
            </a:r>
            <a:r>
              <a:rPr lang="en-AU" sz="2000" dirty="0"/>
              <a:t> </a:t>
            </a:r>
          </a:p>
          <a:p>
            <a:pPr algn="just"/>
            <a:r>
              <a:rPr lang="en-AU" sz="2000" dirty="0"/>
              <a:t> The algorithm is SHA, the standard is SHS </a:t>
            </a:r>
          </a:p>
          <a:p>
            <a:pPr algn="just"/>
            <a:r>
              <a:rPr lang="en-US" sz="2000" dirty="0"/>
              <a:t>Three generations of Secure Hash </a:t>
            </a:r>
            <a:r>
              <a:rPr lang="en-US" sz="2000" dirty="0" smtClean="0"/>
              <a:t>Algorithm</a:t>
            </a:r>
            <a:endParaRPr lang="en-AU" sz="2000" dirty="0"/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B86C-0A7D-4E49-952A-B8B38301939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Secure Hash Standard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F108-7191-4D2D-BF57-FBBEF655DB1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411"/>
              </p:ext>
            </p:extLst>
          </p:nvPr>
        </p:nvGraphicFramePr>
        <p:xfrm>
          <a:off x="1823258" y="2378287"/>
          <a:ext cx="7848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1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SHA-Generation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SHA-1</a:t>
                      </a:r>
                      <a:endParaRPr 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SHA-2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SHA-3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SHA-384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SHA-512</a:t>
                      </a:r>
                      <a:endParaRPr lang="en-US" sz="18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future hash function standard still in development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 digest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512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2</a:t>
                      </a:r>
                      <a:r>
                        <a:rPr lang="en-US" sz="1800" baseline="30000" dirty="0" smtClean="0"/>
                        <a:t>64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&lt; 2</a:t>
                      </a:r>
                      <a:r>
                        <a:rPr lang="en-US" sz="1800" baseline="30000" smtClean="0"/>
                        <a:t>64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2</a:t>
                      </a:r>
                      <a:r>
                        <a:rPr lang="en-US" sz="1800" baseline="30000" dirty="0" smtClean="0"/>
                        <a:t>128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2</a:t>
                      </a:r>
                      <a:r>
                        <a:rPr lang="en-US" sz="1800" baseline="30000" dirty="0" smtClean="0"/>
                        <a:t>128</a:t>
                      </a:r>
                      <a:endParaRPr lang="en-US" sz="1800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1024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Word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Steps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/>
              <a:t>SHA-1 produces a 160-bit digest from a message with a maximum length of   (2</a:t>
            </a:r>
            <a:r>
              <a:rPr lang="en-US" sz="2100" baseline="30000" dirty="0"/>
              <a:t>64</a:t>
            </a:r>
            <a:r>
              <a:rPr lang="en-US" sz="2100" dirty="0"/>
              <a:t> − 1) bits. </a:t>
            </a:r>
          </a:p>
          <a:p>
            <a:pPr algn="just"/>
            <a:r>
              <a:rPr lang="en-US" sz="2100" dirty="0"/>
              <a:t>SHA-1 is based on principles similar to those used by Ronald L. </a:t>
            </a:r>
            <a:r>
              <a:rPr lang="en-US" sz="2100" dirty="0" err="1"/>
              <a:t>Rivest</a:t>
            </a:r>
            <a:r>
              <a:rPr lang="en-US" sz="2100" dirty="0"/>
              <a:t> of MIT in the design of the MD4 and MD5 message digest algorithms.</a:t>
            </a:r>
          </a:p>
          <a:p>
            <a:pPr algn="just"/>
            <a:r>
              <a:rPr lang="en-US" sz="2100" dirty="0"/>
              <a:t>Preprocessing : exactly same as MD5</a:t>
            </a:r>
          </a:p>
          <a:p>
            <a:pPr algn="just"/>
            <a:endParaRPr lang="en-US" sz="2100" dirty="0"/>
          </a:p>
          <a:p>
            <a:pPr algn="just"/>
            <a:endParaRPr lang="en-I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0BA7-79EB-4FCC-8C57-0E048578834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9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SHA-1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914F-987A-44C6-A7AC-6B75E068FE2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449" y="1845734"/>
            <a:ext cx="7899862" cy="437166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962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Five chaining variables</a:t>
            </a:r>
          </a:p>
          <a:p>
            <a:pPr lvl="1" algn="just"/>
            <a:r>
              <a:rPr lang="en-US" sz="2000" dirty="0"/>
              <a:t>A = 67452301</a:t>
            </a:r>
          </a:p>
          <a:p>
            <a:pPr lvl="1" algn="just"/>
            <a:r>
              <a:rPr lang="en-US" sz="2000" dirty="0"/>
              <a:t>B = efcdab89</a:t>
            </a:r>
          </a:p>
          <a:p>
            <a:pPr lvl="1" algn="just"/>
            <a:r>
              <a:rPr lang="en-US" sz="2000" dirty="0"/>
              <a:t>C = 98badcfe</a:t>
            </a:r>
          </a:p>
          <a:p>
            <a:pPr lvl="1" algn="just"/>
            <a:r>
              <a:rPr lang="en-US" sz="2000" dirty="0"/>
              <a:t>D = 10325476</a:t>
            </a:r>
          </a:p>
          <a:p>
            <a:pPr lvl="1" algn="just"/>
            <a:r>
              <a:rPr lang="en-US" sz="2000" dirty="0"/>
              <a:t>E = c3d2e1f0</a:t>
            </a:r>
          </a:p>
          <a:p>
            <a:pPr algn="just"/>
            <a:r>
              <a:rPr lang="en-US" sz="2000" dirty="0"/>
              <a:t>Main loop : Four rounds of 20 operations each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(X,Y,Z) = (X Λ Y)  </a:t>
            </a:r>
            <a:r>
              <a:rPr lang="el-GR" sz="2000" dirty="0"/>
              <a:t>ν</a:t>
            </a:r>
            <a:r>
              <a:rPr lang="en-US" sz="2000" dirty="0"/>
              <a:t> ((¬ X) Λ Z),           for t=0 to 19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(X,Y,Z) = X + Y + Z,                                for t = 20 to 39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(X,Y,Z) = (X Λ Y) </a:t>
            </a:r>
            <a:r>
              <a:rPr lang="el-GR" sz="2000" dirty="0"/>
              <a:t>ν</a:t>
            </a:r>
            <a:r>
              <a:rPr lang="en-US" sz="2000" dirty="0"/>
              <a:t> (X Λ Z) </a:t>
            </a:r>
            <a:r>
              <a:rPr lang="el-GR" sz="2000" dirty="0"/>
              <a:t>ν</a:t>
            </a:r>
            <a:r>
              <a:rPr lang="en-US" sz="2000" dirty="0"/>
              <a:t> (Y Λ Z),  for t=40 to 59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err="1"/>
              <a:t>ft</a:t>
            </a:r>
            <a:r>
              <a:rPr lang="en-US" sz="2000" dirty="0"/>
              <a:t>(X,Y,Z) = X + Y+ Z,                                  for t = 60 to 79</a:t>
            </a:r>
          </a:p>
          <a:p>
            <a:pPr algn="just"/>
            <a:r>
              <a:rPr lang="en-US" sz="2000" dirty="0"/>
              <a:t>+ = XOR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6E05-6ED1-44DA-AD1B-0E086998ED6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8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Four constants are used :</a:t>
            </a:r>
          </a:p>
          <a:p>
            <a:pPr lvl="1"/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= 0x5a827999,  for t = 0 to 19</a:t>
            </a:r>
          </a:p>
          <a:p>
            <a:pPr lvl="1"/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baseline="-25000" dirty="0"/>
              <a:t> </a:t>
            </a:r>
            <a:r>
              <a:rPr lang="en-US" sz="2000" dirty="0"/>
              <a:t>= 0x6ed9eba1,  for t = 20 to 39</a:t>
            </a:r>
          </a:p>
          <a:p>
            <a:pPr lvl="1"/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= 0x8f1bbcdc,   for t = 40 to 59</a:t>
            </a:r>
          </a:p>
          <a:p>
            <a:pPr lvl="1"/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= 0xca62c1d6,  for t = 60 to 79</a:t>
            </a:r>
          </a:p>
          <a:p>
            <a:endParaRPr lang="en-US" dirty="0"/>
          </a:p>
          <a:p>
            <a:r>
              <a:rPr lang="en-US" sz="2200" dirty="0"/>
              <a:t>Message block is transferred from 16 blocks to 80 blocks:</a:t>
            </a:r>
          </a:p>
          <a:p>
            <a:pPr lvl="1"/>
            <a:r>
              <a:rPr lang="en-US" sz="2000" dirty="0" err="1"/>
              <a:t>W</a:t>
            </a:r>
            <a:r>
              <a:rPr lang="en-US" sz="2000" baseline="-25000" dirty="0" err="1"/>
              <a:t>t</a:t>
            </a:r>
            <a:r>
              <a:rPr lang="en-US" sz="2000" dirty="0"/>
              <a:t> = M</a:t>
            </a:r>
            <a:r>
              <a:rPr lang="en-US" sz="2000" baseline="-25000" dirty="0"/>
              <a:t>t</a:t>
            </a:r>
            <a:r>
              <a:rPr lang="en-US" sz="2000" dirty="0"/>
              <a:t>,              for t=0 to 15</a:t>
            </a:r>
          </a:p>
          <a:p>
            <a:pPr lvl="1"/>
            <a:r>
              <a:rPr lang="en-US" sz="2000" dirty="0" err="1"/>
              <a:t>W</a:t>
            </a:r>
            <a:r>
              <a:rPr lang="en-US" sz="2000" baseline="-25000" dirty="0" err="1"/>
              <a:t>t</a:t>
            </a:r>
            <a:r>
              <a:rPr lang="en-US" sz="2000" baseline="-25000" dirty="0"/>
              <a:t> </a:t>
            </a:r>
            <a:r>
              <a:rPr lang="en-US" sz="2000" dirty="0"/>
              <a:t>= (W</a:t>
            </a:r>
            <a:r>
              <a:rPr lang="en-US" sz="2000" baseline="-25000" dirty="0"/>
              <a:t>t-3</a:t>
            </a:r>
            <a:r>
              <a:rPr lang="en-US" sz="2000" dirty="0"/>
              <a:t> + W</a:t>
            </a:r>
            <a:r>
              <a:rPr lang="en-US" sz="2000" baseline="-25000" dirty="0"/>
              <a:t>t-8</a:t>
            </a:r>
            <a:r>
              <a:rPr lang="en-US" sz="2000" dirty="0"/>
              <a:t> + W</a:t>
            </a:r>
            <a:r>
              <a:rPr lang="en-US" sz="2000" baseline="-25000" dirty="0"/>
              <a:t>t-14</a:t>
            </a:r>
            <a:r>
              <a:rPr lang="en-US" sz="2000" dirty="0"/>
              <a:t> + W</a:t>
            </a:r>
            <a:r>
              <a:rPr lang="en-US" sz="2000" baseline="-25000" dirty="0"/>
              <a:t>t-16</a:t>
            </a:r>
            <a:r>
              <a:rPr lang="en-US" sz="2000" dirty="0"/>
              <a:t>)&lt;&lt;&lt;1,    	for t=16 to 79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D70-712E-4A62-B123-D33042172BF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8DA2-BF4F-482A-B439-5934549F4D6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95749" y="1194262"/>
            <a:ext cx="8229600" cy="4800600"/>
            <a:chOff x="228600" y="1676400"/>
            <a:chExt cx="8229600" cy="48006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" y="1676400"/>
              <a:ext cx="8229600" cy="4800600"/>
              <a:chOff x="228600" y="1676400"/>
              <a:chExt cx="8229600" cy="480060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514600" y="1676400"/>
                <a:ext cx="4114800" cy="48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 r="1750" b="4762"/>
              <a:stretch>
                <a:fillRect/>
              </a:stretch>
            </p:blipFill>
            <p:spPr bwMode="auto">
              <a:xfrm>
                <a:off x="2514600" y="1676400"/>
                <a:ext cx="4114800" cy="457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>
                <a:off x="406400" y="1905000"/>
                <a:ext cx="1879600" cy="228600"/>
              </a:xfrm>
              <a:prstGeom prst="wedgeRectCallout">
                <a:avLst>
                  <a:gd name="adj1" fmla="val 66468"/>
                  <a:gd name="adj2" fmla="val -611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200" dirty="0"/>
                  <a:t>Current </a:t>
                </a:r>
                <a:r>
                  <a:rPr lang="en-US" sz="1200" b="1" dirty="0"/>
                  <a:t>message block</a:t>
                </a: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4953000" y="1676400"/>
                <a:ext cx="3429000" cy="228600"/>
              </a:xfrm>
              <a:prstGeom prst="wedgeRectCallout">
                <a:avLst>
                  <a:gd name="adj1" fmla="val -61250"/>
                  <a:gd name="adj2" fmla="val -277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200" dirty="0"/>
                  <a:t>Current </a:t>
                </a:r>
                <a:r>
                  <a:rPr lang="en-US" sz="1200" b="1" dirty="0"/>
                  <a:t>buffer </a:t>
                </a:r>
                <a:r>
                  <a:rPr lang="en-US" sz="1200" dirty="0"/>
                  <a:t>(five 32-bit registers A,B,C,D,E)</a:t>
                </a: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228600" y="4648200"/>
                <a:ext cx="2590800" cy="685800"/>
              </a:xfrm>
              <a:prstGeom prst="wedgeRectCallout">
                <a:avLst>
                  <a:gd name="adj1" fmla="val 43935"/>
                  <a:gd name="adj2" fmla="val -153704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Very similar to a block cipher,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with message itself used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as the key for each round 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6096000" y="2286000"/>
                <a:ext cx="2286000" cy="304800"/>
              </a:xfrm>
              <a:prstGeom prst="wedgeRectCallout">
                <a:avLst>
                  <a:gd name="adj1" fmla="val -85625"/>
                  <a:gd name="adj2" fmla="val 3541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200"/>
                  <a:t>Four </a:t>
                </a:r>
                <a:r>
                  <a:rPr lang="en-US" sz="1200" b="1"/>
                  <a:t>rounds</a:t>
                </a:r>
                <a:r>
                  <a:rPr lang="en-US" sz="1200"/>
                  <a:t>, 20 steps in each</a:t>
                </a:r>
                <a:endParaRPr lang="en-US" sz="1000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276600" y="2895600"/>
                <a:ext cx="2133600" cy="5334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6324600" y="2971800"/>
                <a:ext cx="1981200" cy="457200"/>
              </a:xfrm>
              <a:prstGeom prst="wedgeRectCallout">
                <a:avLst>
                  <a:gd name="adj1" fmla="val -96875"/>
                  <a:gd name="adj2" fmla="val -1597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400" dirty="0"/>
                  <a:t>Let’s look at each step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400" dirty="0"/>
                  <a:t>in more detail…</a:t>
                </a: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6096000" y="4953000"/>
                <a:ext cx="2362200" cy="457200"/>
              </a:xfrm>
              <a:prstGeom prst="wedgeRectCallout">
                <a:avLst>
                  <a:gd name="adj1" fmla="val -83870"/>
                  <a:gd name="adj2" fmla="val -24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200" dirty="0"/>
                  <a:t>Fifth round adds the original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1200" dirty="0"/>
                  <a:t>buffer to the result of 4 rounds</a:t>
                </a:r>
                <a:endParaRPr lang="en-US" sz="1000" dirty="0"/>
              </a:p>
            </p:txBody>
          </p:sp>
        </p:grp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800600" y="6248400"/>
              <a:ext cx="2362200" cy="228600"/>
            </a:xfrm>
            <a:prstGeom prst="wedgeRectCallout">
              <a:avLst>
                <a:gd name="adj1" fmla="val -58671"/>
                <a:gd name="adj2" fmla="val -4444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sz="1200" dirty="0"/>
                <a:t>Buffer contains final hash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709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SHA-1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7176655" cy="4265506"/>
          </a:xfrm>
        </p:spPr>
        <p:txBody>
          <a:bodyPr>
            <a:normAutofit/>
          </a:bodyPr>
          <a:lstStyle/>
          <a:p>
            <a:pPr indent="-274320" algn="just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800" dirty="0"/>
              <a:t>If </a:t>
            </a:r>
            <a:r>
              <a:rPr lang="en-US" sz="1800" i="1" dirty="0"/>
              <a:t>t</a:t>
            </a:r>
            <a:r>
              <a:rPr lang="en-US" sz="1800" dirty="0"/>
              <a:t> is the operation number (from 0 to 79), </a:t>
            </a:r>
            <a:r>
              <a:rPr lang="en-US" sz="1800" i="1" dirty="0" err="1"/>
              <a:t>W</a:t>
            </a:r>
            <a:r>
              <a:rPr lang="en-US" sz="1800" baseline="-25000" dirty="0" err="1"/>
              <a:t>t</a:t>
            </a:r>
            <a:r>
              <a:rPr lang="en-US" sz="1800" dirty="0"/>
              <a:t> represents the </a:t>
            </a:r>
            <a:r>
              <a:rPr lang="en-US" sz="1800" i="1" dirty="0"/>
              <a:t>t</a:t>
            </a:r>
            <a:r>
              <a:rPr lang="en-US" sz="1800" dirty="0"/>
              <a:t> </a:t>
            </a:r>
            <a:r>
              <a:rPr lang="en-US" sz="1800" dirty="0" err="1"/>
              <a:t>th</a:t>
            </a:r>
            <a:r>
              <a:rPr lang="en-US" sz="1800" dirty="0"/>
              <a:t> sub-block of the expanded message, and &lt;&lt;&lt; </a:t>
            </a:r>
            <a:r>
              <a:rPr lang="en-US" sz="1800" i="1" dirty="0"/>
              <a:t>s</a:t>
            </a:r>
            <a:r>
              <a:rPr lang="en-US" sz="1800" dirty="0"/>
              <a:t> represents a left circular shift of </a:t>
            </a:r>
            <a:r>
              <a:rPr lang="en-US" sz="1800" i="1" dirty="0"/>
              <a:t>s</a:t>
            </a:r>
            <a:r>
              <a:rPr lang="en-US" sz="1800" dirty="0"/>
              <a:t> bits, then the main loop looks like:</a:t>
            </a:r>
          </a:p>
          <a:p>
            <a:pPr indent="-274320" algn="just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800" dirty="0"/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For t=0 to 79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 	TEMP = (a &lt;&lt;&lt; 5) + </a:t>
            </a:r>
            <a:r>
              <a:rPr lang="en-US" sz="1800" dirty="0" err="1">
                <a:solidFill>
                  <a:schemeClr val="tx1"/>
                </a:solidFill>
              </a:rPr>
              <a:t>f</a:t>
            </a:r>
            <a:r>
              <a:rPr lang="en-US" sz="1800" baseline="-25000" dirty="0" err="1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b,c,d</a:t>
            </a:r>
            <a:r>
              <a:rPr lang="en-US" sz="1800" dirty="0">
                <a:solidFill>
                  <a:schemeClr val="tx1"/>
                </a:solidFill>
              </a:rPr>
              <a:t>) + e + </a:t>
            </a: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K</a:t>
            </a:r>
            <a:r>
              <a:rPr lang="en-US" sz="1800" baseline="-25000" dirty="0" err="1">
                <a:solidFill>
                  <a:schemeClr val="tx1"/>
                </a:solidFill>
              </a:rPr>
              <a:t>t</a:t>
            </a:r>
            <a:endParaRPr lang="en-US" sz="1800" baseline="-25000" dirty="0">
              <a:solidFill>
                <a:schemeClr val="tx1"/>
              </a:solidFill>
            </a:endParaRP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  	e = d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	d=c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	c=b &lt;&lt;&lt; 30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	b = a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	a = TEMP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2984-DFB0-47C8-9B01-93E4DA292D2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Content Placeholder 3" descr="365px-SHA-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578" y="1997287"/>
            <a:ext cx="3581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Hash Function: Takes Message as input and produces a fixed length output.</a:t>
            </a:r>
          </a:p>
          <a:p>
            <a:pPr algn="just"/>
            <a:r>
              <a:rPr lang="en-US" sz="2000" dirty="0"/>
              <a:t>Hash functions are functions that compress an input of arbitrary length to a result with a fixed length</a:t>
            </a:r>
            <a:r>
              <a:rPr lang="en-US" sz="2000" dirty="0" smtClean="0"/>
              <a:t>. 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h = H(M) :- </a:t>
            </a:r>
            <a:r>
              <a:rPr lang="en-US" sz="2000" dirty="0" smtClean="0"/>
              <a:t>M - Arbitrary </a:t>
            </a:r>
            <a:r>
              <a:rPr lang="en-US" sz="2000" dirty="0"/>
              <a:t>length message, h- Fixed length hash </a:t>
            </a:r>
            <a:r>
              <a:rPr lang="en-US" sz="2000" dirty="0" smtClean="0"/>
              <a:t>code</a:t>
            </a:r>
            <a:endParaRPr lang="en-US" sz="2000" dirty="0"/>
          </a:p>
          <a:p>
            <a:pPr algn="just"/>
            <a:r>
              <a:rPr lang="en-US" sz="2000" dirty="0"/>
              <a:t>An n–bit hash is a map from arbitrary length message to n-bit hash value.  </a:t>
            </a:r>
          </a:p>
          <a:p>
            <a:pPr algn="just"/>
            <a:r>
              <a:rPr lang="en-US" sz="2000" dirty="0"/>
              <a:t>n-bit hash value referred as a hash-value, hash-code, hash-result, message digest, digital fingerprint or simply hash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Hash Functions are used for data integrity and authentication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A704-E517-4088-9C0F-91249BD3061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67000" y="2974572"/>
            <a:ext cx="5971310" cy="762000"/>
            <a:chOff x="1357745" y="3352800"/>
            <a:chExt cx="5971310" cy="762000"/>
          </a:xfrm>
        </p:grpSpPr>
        <p:sp>
          <p:nvSpPr>
            <p:cNvPr id="8" name="Rectangle 7"/>
            <p:cNvSpPr/>
            <p:nvPr/>
          </p:nvSpPr>
          <p:spPr>
            <a:xfrm>
              <a:off x="3505200" y="3352800"/>
              <a:ext cx="1676400" cy="76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Hash Function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2667000" y="3733800"/>
              <a:ext cx="838200" cy="15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57745" y="3530768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 M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3307" y="3392269"/>
              <a:ext cx="1325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 Length </a:t>
              </a:r>
            </a:p>
            <a:p>
              <a:r>
                <a:rPr lang="en-US" dirty="0" smtClean="0"/>
                <a:t>Hash Code h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81600" y="3733800"/>
              <a:ext cx="838200" cy="15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SHA-1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“a fourth round is added “ SHA does this too. However in SHA, the fourth round uses the same f function as the second round.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“Each step now has unique additive constant” True for SHA where it reuses the constants for each group of 20 rounds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“ G is less symmetric”. SHA uses the MD4 version of G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“Faster avalanche effect” True for SHA. Addition of fifth variable to make Boer-</a:t>
            </a:r>
            <a:r>
              <a:rPr lang="en-US" sz="2000" dirty="0" err="1"/>
              <a:t>Bosselaers</a:t>
            </a:r>
            <a:r>
              <a:rPr lang="en-US" sz="2000" dirty="0"/>
              <a:t> attack against MD5 impossible against SHA.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66D-D6E0-453D-B895-A32EB209DCF0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3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SHA-1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“The order in which message sub-blocks are accessed in rounds 2 and 3 is changed “. SHA is completely different.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“The left circular shift… to yield faster avalanche effect.” SHA uses a constant shift amount in each round. This amount is relatively prime to the word size, as in MD4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/>
              <a:t>SHA is MD4 with the addition of an expand transformation, an extra round, and better avalanche effect;  MD5 is MD4 with improved bit hashing, an extra round, and better avalanche effect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65-24F0-4362-9A4C-F2373D22DC4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/>
              <a:t>Easy to compute</a:t>
            </a:r>
          </a:p>
          <a:p>
            <a:pPr algn="just"/>
            <a:r>
              <a:rPr lang="en-IN" sz="1800" dirty="0" smtClean="0"/>
              <a:t>Almost impossible to reverse</a:t>
            </a:r>
          </a:p>
          <a:p>
            <a:pPr algn="just"/>
            <a:r>
              <a:rPr lang="en-IN" sz="1800" dirty="0" smtClean="0"/>
              <a:t>Security properties:</a:t>
            </a:r>
          </a:p>
          <a:p>
            <a:pPr lvl="1" algn="just"/>
            <a:r>
              <a:rPr lang="en-IN" sz="1800" dirty="0" smtClean="0"/>
              <a:t>Collision-resistant</a:t>
            </a:r>
          </a:p>
          <a:p>
            <a:pPr lvl="1" algn="just"/>
            <a:r>
              <a:rPr lang="en-IN" sz="1800" dirty="0" smtClean="0"/>
              <a:t>Hides the original string</a:t>
            </a:r>
          </a:p>
          <a:p>
            <a:pPr lvl="1" algn="just"/>
            <a:r>
              <a:rPr lang="en-IN" sz="1800" dirty="0" smtClean="0"/>
              <a:t>Almost impossible to get the original string from the output</a:t>
            </a:r>
          </a:p>
          <a:p>
            <a:pPr lvl="1" algn="just"/>
            <a:r>
              <a:rPr lang="en-IN" sz="1800" dirty="0" smtClean="0"/>
              <a:t>Puzzle friendly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7046-DFC2-4449-8327-5A0BE4BB4923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Cryptographic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Cryptographic </a:t>
            </a:r>
            <a:r>
              <a:rPr lang="en-US" sz="2000" dirty="0"/>
              <a:t>hash functions have the following </a:t>
            </a:r>
            <a:r>
              <a:rPr lang="en-US" sz="2000" dirty="0" smtClean="0"/>
              <a:t>properties:</a:t>
            </a:r>
          </a:p>
          <a:p>
            <a:pPr lvl="1" algn="just"/>
            <a:r>
              <a:rPr lang="en-US" sz="2000" dirty="0"/>
              <a:t>Providing hash values for any kind of data </a:t>
            </a:r>
            <a:r>
              <a:rPr lang="en-US" sz="2000" dirty="0" smtClean="0"/>
              <a:t>quickly</a:t>
            </a:r>
          </a:p>
          <a:p>
            <a:pPr lvl="1" algn="just"/>
            <a:r>
              <a:rPr lang="en-US" sz="2000" dirty="0" smtClean="0"/>
              <a:t>Being deterministic</a:t>
            </a:r>
          </a:p>
          <a:p>
            <a:pPr lvl="1" algn="just"/>
            <a:r>
              <a:rPr lang="en-US" sz="2000" dirty="0" smtClean="0"/>
              <a:t>Being pseudorandom</a:t>
            </a:r>
          </a:p>
          <a:p>
            <a:pPr lvl="1" algn="just"/>
            <a:r>
              <a:rPr lang="en-US" sz="2000" dirty="0" smtClean="0"/>
              <a:t>Being </a:t>
            </a:r>
            <a:r>
              <a:rPr lang="en-US" sz="2000" dirty="0"/>
              <a:t>one-way </a:t>
            </a:r>
            <a:r>
              <a:rPr lang="en-US" sz="2000" dirty="0" smtClean="0"/>
              <a:t>functions (</a:t>
            </a:r>
            <a:r>
              <a:rPr lang="en-US" sz="2000" dirty="0" err="1" smtClean="0"/>
              <a:t>preimage</a:t>
            </a:r>
            <a:r>
              <a:rPr lang="en-US" sz="2000" dirty="0" smtClean="0"/>
              <a:t> resistant)</a:t>
            </a:r>
          </a:p>
          <a:p>
            <a:pPr lvl="1" algn="just"/>
            <a:r>
              <a:rPr lang="en-US" sz="2000" dirty="0" smtClean="0"/>
              <a:t>Being </a:t>
            </a:r>
            <a:r>
              <a:rPr lang="en-US" sz="2000" dirty="0"/>
              <a:t>collision resistant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60DE-783B-42B0-98D8-744E5CE7AEF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Cryptographic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Deterministic</a:t>
            </a:r>
          </a:p>
          <a:p>
            <a:pPr lvl="1" algn="just"/>
            <a:r>
              <a:rPr lang="en-US" sz="2000" dirty="0" smtClean="0"/>
              <a:t>hash </a:t>
            </a:r>
            <a:r>
              <a:rPr lang="en-US" sz="2000" dirty="0"/>
              <a:t>function yields identical hash values </a:t>
            </a:r>
            <a:r>
              <a:rPr lang="en-US" sz="2000" dirty="0" smtClean="0"/>
              <a:t>for identical </a:t>
            </a:r>
            <a:r>
              <a:rPr lang="en-US" sz="2000" dirty="0"/>
              <a:t>input data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Pseudorandom</a:t>
            </a:r>
          </a:p>
          <a:p>
            <a:pPr lvl="1" algn="just"/>
            <a:r>
              <a:rPr lang="en-US" sz="2000" dirty="0" smtClean="0"/>
              <a:t>Being </a:t>
            </a:r>
            <a:r>
              <a:rPr lang="en-US" sz="2000" dirty="0"/>
              <a:t>pseudorandom means that the hash value returned by a hash </a:t>
            </a:r>
            <a:r>
              <a:rPr lang="en-US" sz="2000" dirty="0" smtClean="0"/>
              <a:t>function changes </a:t>
            </a:r>
            <a:r>
              <a:rPr lang="en-US" sz="2000" dirty="0"/>
              <a:t>unpredictably when the input data are changed.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Even </a:t>
            </a:r>
            <a:r>
              <a:rPr lang="en-US" sz="2000" dirty="0"/>
              <a:t>if the input </a:t>
            </a:r>
            <a:r>
              <a:rPr lang="en-US" sz="2000" dirty="0" smtClean="0"/>
              <a:t>data were </a:t>
            </a:r>
            <a:r>
              <a:rPr lang="en-US" sz="2000" dirty="0"/>
              <a:t>changed only a little bit, the resulting hash value will differ unpredictably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It should not be possible to predict the hash value based on the input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D7CB-5223-4D6E-905F-59E17AF19BC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Cryptographic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One-Way </a:t>
            </a:r>
            <a:r>
              <a:rPr lang="en-US" sz="2000" b="1" dirty="0" smtClean="0"/>
              <a:t>Function</a:t>
            </a:r>
            <a:endParaRPr lang="en-US" sz="2000" b="1" dirty="0"/>
          </a:p>
          <a:p>
            <a:pPr lvl="1" algn="just"/>
            <a:r>
              <a:rPr lang="en-US" sz="2000" dirty="0" smtClean="0"/>
              <a:t>it </a:t>
            </a:r>
            <a:r>
              <a:rPr lang="en-US" sz="2000" dirty="0"/>
              <a:t>is impossible to recover the </a:t>
            </a:r>
            <a:r>
              <a:rPr lang="en-US" sz="2000" dirty="0" smtClean="0"/>
              <a:t>original input </a:t>
            </a:r>
            <a:r>
              <a:rPr lang="en-US" sz="2000" dirty="0"/>
              <a:t>data based on the hash value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Collision Resistant</a:t>
            </a:r>
          </a:p>
          <a:p>
            <a:pPr lvl="1" algn="just"/>
            <a:r>
              <a:rPr lang="en-US" sz="2000" dirty="0"/>
              <a:t>A hash function is called collision resistant if it is very hard to find two </a:t>
            </a:r>
            <a:r>
              <a:rPr lang="en-US" sz="2000" dirty="0" smtClean="0"/>
              <a:t>or more </a:t>
            </a:r>
            <a:r>
              <a:rPr lang="en-US" sz="2000" dirty="0"/>
              <a:t>distinct pieces of </a:t>
            </a:r>
            <a:r>
              <a:rPr lang="en-US" sz="2000" dirty="0" smtClean="0"/>
              <a:t>input data </a:t>
            </a:r>
            <a:r>
              <a:rPr lang="en-US" sz="2000" dirty="0"/>
              <a:t>for which it yields the identical hash value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Hash Value Output : Hexadecimal Number</a:t>
            </a:r>
          </a:p>
          <a:p>
            <a:pPr algn="just"/>
            <a:r>
              <a:rPr lang="en-US" sz="2000" dirty="0"/>
              <a:t>Trying It </a:t>
            </a:r>
            <a:r>
              <a:rPr lang="en-US" sz="2000" dirty="0" smtClean="0"/>
              <a:t>Out Hash Value:</a:t>
            </a:r>
          </a:p>
          <a:p>
            <a:pPr lvl="1" algn="just"/>
            <a:r>
              <a:rPr lang="en-US" sz="2000" dirty="0"/>
              <a:t>http://www.blockchain-basics.com/HashFunctions.html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3430-4C8C-44EF-B514-40BD060AA0E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3792</TotalTime>
  <Words>3700</Words>
  <Application>Microsoft Office PowerPoint</Application>
  <PresentationFormat>Widescreen</PresentationFormat>
  <Paragraphs>497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Retrospect</vt:lpstr>
      <vt:lpstr>Blockchain Technology</vt:lpstr>
      <vt:lpstr>Cryptography for Blockchain</vt:lpstr>
      <vt:lpstr>Hashing Data -  Identifying data from their digital fingerprint</vt:lpstr>
      <vt:lpstr>Hashing Data</vt:lpstr>
      <vt:lpstr>Hashing Data</vt:lpstr>
      <vt:lpstr>Hash Function</vt:lpstr>
      <vt:lpstr>Requirements of Cryptographic Hash Function</vt:lpstr>
      <vt:lpstr>Requirements of Cryptographic Hash Function</vt:lpstr>
      <vt:lpstr>Requirements of Cryptographic Hash Function</vt:lpstr>
      <vt:lpstr>Requirements of Cryptographic Hash Function</vt:lpstr>
      <vt:lpstr>Requirements of Cryptographic Hash Function</vt:lpstr>
      <vt:lpstr>Requirements of Cryptographic Hash Function</vt:lpstr>
      <vt:lpstr>How It Works</vt:lpstr>
      <vt:lpstr>PowerPoint Presentation</vt:lpstr>
      <vt:lpstr>Patterns of Hashing Data</vt:lpstr>
      <vt:lpstr>Patterns of Hashing Data</vt:lpstr>
      <vt:lpstr>Patterns of Hashing Data</vt:lpstr>
      <vt:lpstr>Uses of hash functions</vt:lpstr>
      <vt:lpstr>Uses of hash functions</vt:lpstr>
      <vt:lpstr>Hashing in the Real World - Comparing Data</vt:lpstr>
      <vt:lpstr>Hashing in the Real World - Referring to Data in a Change-Sensitive Manner</vt:lpstr>
      <vt:lpstr>Hashing in the Real World - Referring to Data in a Change-Sensitive Manner</vt:lpstr>
      <vt:lpstr>Hashing in the Real World - Referring to Data in a Change-Sensitive Manner</vt:lpstr>
      <vt:lpstr>Hashing in the Real World - Referring to Data in a Change-Sensitive Manner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the Real World - Causing Time-Consuming Computations</vt:lpstr>
      <vt:lpstr>Hashing in Blockchain</vt:lpstr>
      <vt:lpstr>MD5 Hash Algorithm</vt:lpstr>
      <vt:lpstr>MD5</vt:lpstr>
      <vt:lpstr>MD5</vt:lpstr>
      <vt:lpstr>MD5</vt:lpstr>
      <vt:lpstr>MD5</vt:lpstr>
      <vt:lpstr>MD5</vt:lpstr>
      <vt:lpstr>MD5</vt:lpstr>
      <vt:lpstr>MD5</vt:lpstr>
      <vt:lpstr>Secure Hash Algorithm (SHA)</vt:lpstr>
      <vt:lpstr>Revised Secure Hash Standard</vt:lpstr>
      <vt:lpstr>SHA-1</vt:lpstr>
      <vt:lpstr>Description of SHA-1</vt:lpstr>
      <vt:lpstr>SHA-1</vt:lpstr>
      <vt:lpstr>SHA-1</vt:lpstr>
      <vt:lpstr>SHA-1</vt:lpstr>
      <vt:lpstr>One SHA-1 operation</vt:lpstr>
      <vt:lpstr>Security of SHA-1</vt:lpstr>
      <vt:lpstr>Security of SHA-1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Reema Patel</cp:lastModifiedBy>
  <cp:revision>341</cp:revision>
  <dcterms:created xsi:type="dcterms:W3CDTF">2016-03-05T07:56:10Z</dcterms:created>
  <dcterms:modified xsi:type="dcterms:W3CDTF">2023-08-16T05:21:30Z</dcterms:modified>
</cp:coreProperties>
</file>