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14"/>
  </p:notesMasterIdLst>
  <p:handoutMasterIdLst>
    <p:handoutMasterId r:id="rId115"/>
  </p:handoutMasterIdLst>
  <p:sldIdLst>
    <p:sldId id="256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419" r:id="rId24"/>
    <p:sldId id="420" r:id="rId25"/>
    <p:sldId id="421" r:id="rId26"/>
    <p:sldId id="422" r:id="rId27"/>
    <p:sldId id="423" r:id="rId28"/>
    <p:sldId id="424" r:id="rId29"/>
    <p:sldId id="425" r:id="rId30"/>
    <p:sldId id="426" r:id="rId31"/>
    <p:sldId id="427" r:id="rId32"/>
    <p:sldId id="428" r:id="rId33"/>
    <p:sldId id="429" r:id="rId34"/>
    <p:sldId id="430" r:id="rId35"/>
    <p:sldId id="432" r:id="rId36"/>
    <p:sldId id="433" r:id="rId37"/>
    <p:sldId id="434" r:id="rId38"/>
    <p:sldId id="435" r:id="rId39"/>
    <p:sldId id="436" r:id="rId40"/>
    <p:sldId id="437" r:id="rId41"/>
    <p:sldId id="438" r:id="rId42"/>
    <p:sldId id="439" r:id="rId43"/>
    <p:sldId id="440" r:id="rId44"/>
    <p:sldId id="441" r:id="rId45"/>
    <p:sldId id="442" r:id="rId46"/>
    <p:sldId id="443" r:id="rId47"/>
    <p:sldId id="444" r:id="rId48"/>
    <p:sldId id="445" r:id="rId49"/>
    <p:sldId id="446" r:id="rId50"/>
    <p:sldId id="447" r:id="rId51"/>
    <p:sldId id="448" r:id="rId52"/>
    <p:sldId id="449" r:id="rId53"/>
    <p:sldId id="450" r:id="rId54"/>
    <p:sldId id="451" r:id="rId55"/>
    <p:sldId id="452" r:id="rId56"/>
    <p:sldId id="453" r:id="rId57"/>
    <p:sldId id="454" r:id="rId58"/>
    <p:sldId id="455" r:id="rId59"/>
    <p:sldId id="456" r:id="rId60"/>
    <p:sldId id="457" r:id="rId61"/>
    <p:sldId id="458" r:id="rId62"/>
    <p:sldId id="459" r:id="rId63"/>
    <p:sldId id="460" r:id="rId64"/>
    <p:sldId id="461" r:id="rId65"/>
    <p:sldId id="462" r:id="rId66"/>
    <p:sldId id="463" r:id="rId67"/>
    <p:sldId id="464" r:id="rId68"/>
    <p:sldId id="465" r:id="rId69"/>
    <p:sldId id="466" r:id="rId70"/>
    <p:sldId id="467" r:id="rId71"/>
    <p:sldId id="468" r:id="rId72"/>
    <p:sldId id="469" r:id="rId73"/>
    <p:sldId id="470" r:id="rId74"/>
    <p:sldId id="471" r:id="rId75"/>
    <p:sldId id="472" r:id="rId76"/>
    <p:sldId id="473" r:id="rId77"/>
    <p:sldId id="496" r:id="rId78"/>
    <p:sldId id="497" r:id="rId79"/>
    <p:sldId id="498" r:id="rId80"/>
    <p:sldId id="499" r:id="rId81"/>
    <p:sldId id="500" r:id="rId82"/>
    <p:sldId id="501" r:id="rId83"/>
    <p:sldId id="502" r:id="rId84"/>
    <p:sldId id="503" r:id="rId85"/>
    <p:sldId id="504" r:id="rId86"/>
    <p:sldId id="505" r:id="rId87"/>
    <p:sldId id="506" r:id="rId88"/>
    <p:sldId id="507" r:id="rId89"/>
    <p:sldId id="508" r:id="rId90"/>
    <p:sldId id="509" r:id="rId91"/>
    <p:sldId id="510" r:id="rId92"/>
    <p:sldId id="474" r:id="rId93"/>
    <p:sldId id="475" r:id="rId94"/>
    <p:sldId id="476" r:id="rId95"/>
    <p:sldId id="477" r:id="rId96"/>
    <p:sldId id="478" r:id="rId97"/>
    <p:sldId id="479" r:id="rId98"/>
    <p:sldId id="480" r:id="rId99"/>
    <p:sldId id="481" r:id="rId100"/>
    <p:sldId id="482" r:id="rId101"/>
    <p:sldId id="483" r:id="rId102"/>
    <p:sldId id="484" r:id="rId103"/>
    <p:sldId id="485" r:id="rId104"/>
    <p:sldId id="486" r:id="rId105"/>
    <p:sldId id="487" r:id="rId106"/>
    <p:sldId id="488" r:id="rId107"/>
    <p:sldId id="489" r:id="rId108"/>
    <p:sldId id="490" r:id="rId109"/>
    <p:sldId id="491" r:id="rId110"/>
    <p:sldId id="492" r:id="rId111"/>
    <p:sldId id="493" r:id="rId112"/>
    <p:sldId id="494" r:id="rId11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2" d="100"/>
          <a:sy n="42" d="100"/>
        </p:scale>
        <p:origin x="231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E2ED72B-C7ED-42A1-BAF1-FCD352A5B6AF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6C0177-4E82-4368-8067-16A6D7318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77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6BB62E3-0B8A-4BFF-98DE-1F2D8A3B2B7A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4E9EAE5-2FE9-4458-A4CC-1EF371D833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8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9EAE5-2FE9-4458-A4CC-1EF371D8335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F94C-7140-4EB4-A134-1DEEA2FAA4BE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6936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1738-9412-4D78-B063-8EFC805A9620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2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B741-09C6-4D9A-AD6D-A71DA2E4DE63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5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5003-CEE6-4B94-8F54-64ECC1AD34D7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3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CBF9-8019-44D8-AE7A-040D515457B9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12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ED8E-CE69-4A5D-BCF9-A7672BA2E009}" type="datetime1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8E03-302E-4D31-8850-4A0881C946B3}" type="datetime1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7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868B-80C5-4A39-B843-8ABCCFB36367}" type="datetime1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4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ADCD-BBC7-4026-ABF7-69C7C957B256}" type="datetime1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501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164C3B-E984-42F0-8878-38D5FD30F0C3}" type="datetime1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D8729C-DB62-471E-B013-4D08229BD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8147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8515-3F65-44F2-91B3-FFF14EC8202D}" type="datetime1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9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86603"/>
            <a:ext cx="1156716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845734"/>
            <a:ext cx="11567160" cy="42655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43712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CED4199-1750-4F7D-851D-9D6D5AFFC4CD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800" y="6459785"/>
            <a:ext cx="7406640" cy="3982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pl-PL" smtClean="0"/>
              <a:t>Blockchain Technology, Dr. Reema Patel, B.Tech, IIIT Surat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993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06D8729C-DB62-471E-B013-4D08229BD6A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04800" y="1737360"/>
            <a:ext cx="11567160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96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Technology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Dr. </a:t>
            </a:r>
            <a:r>
              <a:rPr lang="en-US" dirty="0" err="1" smtClean="0"/>
              <a:t>Reema</a:t>
            </a:r>
            <a:r>
              <a:rPr lang="en-US" dirty="0" smtClean="0"/>
              <a:t> </a:t>
            </a:r>
            <a:r>
              <a:rPr lang="en-US" dirty="0" err="1" smtClean="0"/>
              <a:t>patel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CE97-1E75-4F75-97DD-CF9719287A3D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6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Blockchain</a:t>
            </a:r>
            <a:r>
              <a:rPr lang="en-US" dirty="0"/>
              <a:t>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Having each block header referencing its </a:t>
            </a:r>
            <a:r>
              <a:rPr lang="en-US" sz="2200" dirty="0" smtClean="0"/>
              <a:t>preceding block </a:t>
            </a:r>
            <a:r>
              <a:rPr lang="en-US" sz="2200" dirty="0"/>
              <a:t>header preserves the order of the </a:t>
            </a:r>
            <a:r>
              <a:rPr lang="en-US" sz="2200" dirty="0" smtClean="0"/>
              <a:t>individual block </a:t>
            </a:r>
            <a:r>
              <a:rPr lang="en-US" sz="2200" dirty="0"/>
              <a:t>headers and </a:t>
            </a:r>
            <a:r>
              <a:rPr lang="en-US" sz="2200" dirty="0" smtClean="0"/>
              <a:t>blocks.</a:t>
            </a:r>
          </a:p>
          <a:p>
            <a:pPr algn="just"/>
            <a:endParaRPr lang="en-US" sz="2200" dirty="0" smtClean="0"/>
          </a:p>
          <a:p>
            <a:pPr algn="just"/>
            <a:r>
              <a:rPr lang="en-US" sz="2200" dirty="0" smtClean="0"/>
              <a:t>Each </a:t>
            </a:r>
            <a:r>
              <a:rPr lang="en-US" sz="2200" dirty="0"/>
              <a:t>block header in the </a:t>
            </a:r>
            <a:r>
              <a:rPr lang="en-US" sz="2200" dirty="0" err="1"/>
              <a:t>blockchain</a:t>
            </a:r>
            <a:r>
              <a:rPr lang="en-US" sz="2200" dirty="0"/>
              <a:t>-data-structure </a:t>
            </a:r>
            <a:r>
              <a:rPr lang="en-US" sz="2200" dirty="0" smtClean="0"/>
              <a:t>is identified </a:t>
            </a:r>
            <a:r>
              <a:rPr lang="en-US" sz="2200" dirty="0"/>
              <a:t>by its cryptographic hash value and contains </a:t>
            </a:r>
            <a:r>
              <a:rPr lang="en-US" sz="2200" dirty="0" smtClean="0"/>
              <a:t>a hash </a:t>
            </a:r>
            <a:r>
              <a:rPr lang="en-US" sz="2200" dirty="0"/>
              <a:t>reference to its preceding block header and a </a:t>
            </a:r>
            <a:r>
              <a:rPr lang="en-US" sz="2200" dirty="0" smtClean="0"/>
              <a:t>hash reference </a:t>
            </a:r>
            <a:r>
              <a:rPr lang="en-US" sz="2200" dirty="0"/>
              <a:t>to the application-specific data whose order </a:t>
            </a:r>
            <a:r>
              <a:rPr lang="en-US" sz="2200" dirty="0" smtClean="0"/>
              <a:t>it maintains.</a:t>
            </a:r>
          </a:p>
          <a:p>
            <a:pPr algn="just"/>
            <a:endParaRPr lang="en-US" sz="2200" dirty="0" smtClean="0"/>
          </a:p>
          <a:p>
            <a:pPr algn="just"/>
            <a:r>
              <a:rPr lang="en-US" sz="2200" dirty="0" smtClean="0"/>
              <a:t>The </a:t>
            </a:r>
            <a:r>
              <a:rPr lang="en-US" sz="2200" dirty="0"/>
              <a:t>hash reference to the application-specific data </a:t>
            </a:r>
            <a:r>
              <a:rPr lang="en-US" sz="2200" dirty="0" smtClean="0"/>
              <a:t>is typically </a:t>
            </a:r>
            <a:r>
              <a:rPr lang="en-US" sz="2200" dirty="0"/>
              <a:t>the root of a </a:t>
            </a:r>
            <a:r>
              <a:rPr lang="en-US" sz="2200" dirty="0" err="1"/>
              <a:t>Merkle</a:t>
            </a:r>
            <a:r>
              <a:rPr lang="en-US" sz="2200" dirty="0"/>
              <a:t> tree that maintains </a:t>
            </a:r>
            <a:r>
              <a:rPr lang="en-US" sz="2200" dirty="0" smtClean="0"/>
              <a:t>hash references </a:t>
            </a:r>
            <a:r>
              <a:rPr lang="en-US" sz="2200" dirty="0"/>
              <a:t>to the application-specific data.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6340-3DC9-48FD-B64D-651CA5248570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1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on Security vs.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Making a decision for the security vs. speed conflict actually means to </a:t>
            </a:r>
            <a:r>
              <a:rPr lang="en-US" sz="2000" dirty="0" smtClean="0"/>
              <a:t>decide to </a:t>
            </a:r>
            <a:r>
              <a:rPr lang="en-US" sz="2000" dirty="0"/>
              <a:t>whom you will grant writing access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Types of </a:t>
            </a:r>
            <a:r>
              <a:rPr lang="en-US" sz="2000" dirty="0" err="1"/>
              <a:t>blockchains</a:t>
            </a:r>
            <a:r>
              <a:rPr lang="en-US" sz="2000" dirty="0"/>
              <a:t> based on granting write </a:t>
            </a:r>
            <a:r>
              <a:rPr lang="en-US" sz="2000" dirty="0" smtClean="0"/>
              <a:t>access:</a:t>
            </a:r>
          </a:p>
          <a:p>
            <a:pPr algn="just"/>
            <a:r>
              <a:rPr lang="en-US" sz="2000" b="1" i="1" dirty="0" err="1"/>
              <a:t>Permissionless</a:t>
            </a:r>
            <a:r>
              <a:rPr lang="en-US" sz="2000" b="1" i="1" dirty="0"/>
              <a:t> </a:t>
            </a:r>
            <a:r>
              <a:rPr lang="en-US" sz="2000" b="1" i="1" dirty="0" err="1" smtClean="0"/>
              <a:t>blockchains</a:t>
            </a:r>
            <a:r>
              <a:rPr lang="en-US" sz="2000" b="1" i="1" dirty="0" smtClean="0"/>
              <a:t>:</a:t>
            </a:r>
            <a:r>
              <a:rPr lang="en-US" sz="2000" i="1" dirty="0" smtClean="0"/>
              <a:t> </a:t>
            </a:r>
            <a:r>
              <a:rPr lang="en-US" sz="2000" dirty="0"/>
              <a:t>grant write access to </a:t>
            </a:r>
            <a:r>
              <a:rPr lang="en-US" sz="2000" dirty="0" smtClean="0"/>
              <a:t>everyone. Every </a:t>
            </a:r>
            <a:r>
              <a:rPr lang="en-US" sz="2000" dirty="0"/>
              <a:t>user or node can verify transactions and create </a:t>
            </a:r>
            <a:r>
              <a:rPr lang="en-US" sz="2000" dirty="0" smtClean="0"/>
              <a:t>and add </a:t>
            </a:r>
            <a:r>
              <a:rPr lang="en-US" sz="2000" dirty="0"/>
              <a:t>new blocks to the </a:t>
            </a:r>
            <a:r>
              <a:rPr lang="en-US" sz="2000" dirty="0" err="1"/>
              <a:t>blockchain</a:t>
            </a:r>
            <a:r>
              <a:rPr lang="en-US" sz="2000" dirty="0"/>
              <a:t>-data-structure.</a:t>
            </a:r>
          </a:p>
          <a:p>
            <a:pPr algn="just"/>
            <a:r>
              <a:rPr lang="en-US" sz="2000" b="1" i="1" dirty="0" smtClean="0"/>
              <a:t>Permissioned </a:t>
            </a:r>
            <a:r>
              <a:rPr lang="en-US" sz="2000" b="1" i="1" dirty="0" err="1" smtClean="0"/>
              <a:t>blockchains</a:t>
            </a:r>
            <a:r>
              <a:rPr lang="en-US" sz="2000" b="1" i="1" dirty="0" smtClean="0"/>
              <a:t>:</a:t>
            </a:r>
            <a:r>
              <a:rPr lang="en-US" sz="2000" i="1" dirty="0" smtClean="0"/>
              <a:t> </a:t>
            </a:r>
            <a:r>
              <a:rPr lang="en-US" sz="2000" dirty="0"/>
              <a:t>grant write access only to </a:t>
            </a:r>
            <a:r>
              <a:rPr lang="en-US" sz="2000" dirty="0" smtClean="0"/>
              <a:t>a limited </a:t>
            </a:r>
            <a:r>
              <a:rPr lang="en-US" sz="2000" dirty="0"/>
              <a:t>group of preselected nodes or users that </a:t>
            </a:r>
            <a:r>
              <a:rPr lang="en-US" sz="2000" dirty="0" smtClean="0"/>
              <a:t>are identified </a:t>
            </a:r>
            <a:r>
              <a:rPr lang="en-US" sz="2000" dirty="0"/>
              <a:t>as trustworthiness through an </a:t>
            </a:r>
            <a:r>
              <a:rPr lang="en-US" sz="2000" dirty="0" smtClean="0"/>
              <a:t>on-boarding process</a:t>
            </a:r>
            <a:r>
              <a:rPr lang="en-US" sz="2000" dirty="0"/>
              <a:t>. As a result, only the group of nodes that </a:t>
            </a:r>
            <a:r>
              <a:rPr lang="en-US" sz="2000" dirty="0" smtClean="0"/>
              <a:t>have write </a:t>
            </a:r>
            <a:r>
              <a:rPr lang="en-US" sz="2000" dirty="0"/>
              <a:t>access are allowed to verify transactions and </a:t>
            </a:r>
            <a:r>
              <a:rPr lang="en-US" sz="2000" dirty="0" smtClean="0"/>
              <a:t>take part </a:t>
            </a:r>
            <a:r>
              <a:rPr lang="en-US" sz="2000" dirty="0"/>
              <a:t>in the distributed consensus procedure.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BBC7-3EC4-46C1-8D90-D72FA8B71ABA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Versions of the </a:t>
            </a:r>
            <a:r>
              <a:rPr lang="en-US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Versions of the </a:t>
            </a:r>
            <a:r>
              <a:rPr lang="en-US" dirty="0" err="1"/>
              <a:t>Blockchain</a:t>
            </a:r>
            <a:r>
              <a:rPr lang="en-US" dirty="0"/>
              <a:t> as a Result of Combining Reading and </a:t>
            </a:r>
            <a:r>
              <a:rPr lang="en-US" dirty="0" smtClean="0"/>
              <a:t>Writing Restrictions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D8C3-C8C3-4947-8744-A3F27B06AA43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101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81" y="3041357"/>
            <a:ext cx="8383837" cy="237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0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Public </a:t>
            </a:r>
            <a:r>
              <a:rPr lang="en-IN" dirty="0" err="1" smtClean="0"/>
              <a:t>Blockchain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completely </a:t>
            </a:r>
            <a:r>
              <a:rPr lang="en-US" sz="2000" dirty="0"/>
              <a:t>open </a:t>
            </a:r>
            <a:r>
              <a:rPr lang="en-US" sz="2000" dirty="0" err="1"/>
              <a:t>blockchain</a:t>
            </a:r>
            <a:r>
              <a:rPr lang="en-US" sz="2000" dirty="0"/>
              <a:t>, similar to Bitcoin, </a:t>
            </a:r>
            <a:endParaRPr lang="en-US" sz="2000" dirty="0" smtClean="0"/>
          </a:p>
          <a:p>
            <a:pPr lvl="1" algn="just"/>
            <a:r>
              <a:rPr lang="en-US" sz="2000" dirty="0" smtClean="0"/>
              <a:t>enables </a:t>
            </a:r>
            <a:r>
              <a:rPr lang="en-US" sz="2000" dirty="0"/>
              <a:t>anyone and everyone to join and contribute to the </a:t>
            </a:r>
            <a:r>
              <a:rPr lang="en-US" sz="2000" dirty="0" smtClean="0"/>
              <a:t>network</a:t>
            </a:r>
          </a:p>
          <a:p>
            <a:pPr lvl="1" algn="just"/>
            <a:r>
              <a:rPr lang="en-US" sz="2000" dirty="0" smtClean="0"/>
              <a:t>anyone </a:t>
            </a:r>
            <a:r>
              <a:rPr lang="en-US" sz="2000" dirty="0"/>
              <a:t>is free to join and participate in the core activities of the </a:t>
            </a:r>
            <a:r>
              <a:rPr lang="en-US" sz="2000" dirty="0" err="1"/>
              <a:t>blockchain</a:t>
            </a:r>
            <a:r>
              <a:rPr lang="en-US" sz="2000" dirty="0"/>
              <a:t> network. </a:t>
            </a:r>
            <a:endParaRPr lang="en-US" sz="2000" dirty="0" smtClean="0"/>
          </a:p>
          <a:p>
            <a:pPr lvl="1" algn="just"/>
            <a:r>
              <a:rPr lang="en-US" sz="2000" dirty="0" smtClean="0"/>
              <a:t>Anyone </a:t>
            </a:r>
            <a:r>
              <a:rPr lang="en-US" sz="2000" dirty="0"/>
              <a:t>can read, write, and audit the ongoing activities on the public </a:t>
            </a:r>
            <a:r>
              <a:rPr lang="en-US" sz="2000" dirty="0" err="1"/>
              <a:t>blockchain</a:t>
            </a:r>
            <a:r>
              <a:rPr lang="en-US" sz="2000" dirty="0"/>
              <a:t> network, </a:t>
            </a:r>
            <a:endParaRPr lang="en-US" sz="2000" dirty="0" smtClean="0"/>
          </a:p>
          <a:p>
            <a:pPr lvl="2" algn="just"/>
            <a:r>
              <a:rPr lang="en-US" dirty="0" smtClean="0"/>
              <a:t>which </a:t>
            </a:r>
            <a:r>
              <a:rPr lang="en-US" dirty="0"/>
              <a:t>helps a public </a:t>
            </a:r>
            <a:r>
              <a:rPr lang="en-US" dirty="0" err="1"/>
              <a:t>blockchain</a:t>
            </a:r>
            <a:r>
              <a:rPr lang="en-US" dirty="0"/>
              <a:t> maintain its self-governed </a:t>
            </a:r>
            <a:r>
              <a:rPr lang="en-US" dirty="0" smtClean="0"/>
              <a:t>nature.</a:t>
            </a:r>
          </a:p>
          <a:p>
            <a:pPr lvl="1" algn="just"/>
            <a:r>
              <a:rPr lang="en-US" sz="2000" dirty="0" smtClean="0"/>
              <a:t>The </a:t>
            </a:r>
            <a:r>
              <a:rPr lang="en-US" sz="2000" dirty="0"/>
              <a:t>public network operates on an incentivizing scheme that encourages new participants to join and keep the network agile. </a:t>
            </a:r>
            <a:endParaRPr lang="en-US" sz="2000" dirty="0" smtClean="0"/>
          </a:p>
          <a:p>
            <a:pPr lvl="1" algn="just"/>
            <a:r>
              <a:rPr lang="en-US" sz="2000" dirty="0" smtClean="0"/>
              <a:t>Public </a:t>
            </a:r>
            <a:r>
              <a:rPr lang="en-US" sz="2000" dirty="0" err="1"/>
              <a:t>blockchains</a:t>
            </a:r>
            <a:r>
              <a:rPr lang="en-US" sz="2000" dirty="0"/>
              <a:t> offer a particularly valuable solution from the point of view of a truly decentralized, democratized, and authority-free operation.</a:t>
            </a: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75E5-6AE7-49B3-AC20-F245983F6E7A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7913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Private </a:t>
            </a:r>
            <a:r>
              <a:rPr lang="en-IN" dirty="0" err="1" smtClean="0"/>
              <a:t>Blockchain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allows </a:t>
            </a:r>
            <a:r>
              <a:rPr lang="en-US" sz="2000" dirty="0"/>
              <a:t>only selected entry of verified participants, </a:t>
            </a:r>
            <a:endParaRPr lang="en-US" sz="2000" dirty="0" smtClean="0"/>
          </a:p>
          <a:p>
            <a:pPr lvl="1" algn="just"/>
            <a:r>
              <a:rPr lang="en-US" sz="2000" dirty="0" smtClean="0"/>
              <a:t>like </a:t>
            </a:r>
            <a:r>
              <a:rPr lang="en-US" sz="2000" dirty="0"/>
              <a:t>those for a private business, one can opt for a private </a:t>
            </a:r>
            <a:r>
              <a:rPr lang="en-US" sz="2000" dirty="0" err="1"/>
              <a:t>blockchain</a:t>
            </a:r>
            <a:r>
              <a:rPr lang="en-US" sz="2000" dirty="0"/>
              <a:t> implementation. </a:t>
            </a:r>
            <a:endParaRPr lang="en-US" sz="2000" dirty="0" smtClean="0"/>
          </a:p>
          <a:p>
            <a:pPr lvl="1" algn="just"/>
            <a:r>
              <a:rPr lang="en-US" sz="2000" dirty="0" smtClean="0"/>
              <a:t>A </a:t>
            </a:r>
            <a:r>
              <a:rPr lang="en-US" sz="2000" dirty="0"/>
              <a:t>participant can join such a private network only through an authentic and verified invitation. </a:t>
            </a:r>
            <a:endParaRPr lang="en-US" sz="2000" dirty="0" smtClean="0"/>
          </a:p>
          <a:p>
            <a:pPr lvl="1" algn="just"/>
            <a:r>
              <a:rPr lang="en-US" sz="2000" dirty="0" smtClean="0"/>
              <a:t>A </a:t>
            </a:r>
            <a:r>
              <a:rPr lang="en-US" sz="2000" dirty="0"/>
              <a:t>validation is also necessary either by the network operator(s) or by a clearly defined set protocol implemented by the network.</a:t>
            </a:r>
          </a:p>
          <a:p>
            <a:pPr algn="just"/>
            <a:r>
              <a:rPr lang="en-US" sz="2000" dirty="0" smtClean="0"/>
              <a:t>In </a:t>
            </a:r>
            <a:r>
              <a:rPr lang="en-US" sz="2000" dirty="0"/>
              <a:t>the truest sense, a private </a:t>
            </a:r>
            <a:r>
              <a:rPr lang="en-US" sz="2000" dirty="0" err="1"/>
              <a:t>blockchain</a:t>
            </a:r>
            <a:r>
              <a:rPr lang="en-US" sz="2000" dirty="0"/>
              <a:t> is not decentralized and is a distributed ledger that operates as a closed, secure database based on cryptography concepts. </a:t>
            </a:r>
            <a:endParaRPr lang="en-US" sz="2000" dirty="0" smtClean="0"/>
          </a:p>
          <a:p>
            <a:pPr algn="just"/>
            <a:r>
              <a:rPr lang="en-US" sz="2000" dirty="0" smtClean="0"/>
              <a:t>not </a:t>
            </a:r>
            <a:r>
              <a:rPr lang="en-US" sz="2000" dirty="0"/>
              <a:t>everyone can run a full node on the private </a:t>
            </a:r>
            <a:r>
              <a:rPr lang="en-US" sz="2000" dirty="0" err="1"/>
              <a:t>blockchain</a:t>
            </a:r>
            <a:r>
              <a:rPr lang="en-US" sz="2000" dirty="0"/>
              <a:t>, make transactions, or validate/authenticate the </a:t>
            </a:r>
            <a:r>
              <a:rPr lang="en-US" sz="2000" dirty="0" err="1"/>
              <a:t>blockchain</a:t>
            </a:r>
            <a:r>
              <a:rPr lang="en-US" sz="2000" dirty="0"/>
              <a:t> changes.</a:t>
            </a:r>
          </a:p>
          <a:p>
            <a:pPr algn="just"/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0886-F279-4505-B338-E2605611C267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47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Permissioned </a:t>
            </a:r>
            <a:r>
              <a:rPr lang="en-US" dirty="0" err="1" smtClean="0"/>
              <a:t>Blockchain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allow </a:t>
            </a:r>
            <a:r>
              <a:rPr lang="en-US" sz="2000" dirty="0"/>
              <a:t>for a mixed bag between the public and private </a:t>
            </a:r>
            <a:r>
              <a:rPr lang="en-US" sz="2000" dirty="0" err="1"/>
              <a:t>blockchains</a:t>
            </a:r>
            <a:r>
              <a:rPr lang="en-US" sz="2000" dirty="0"/>
              <a:t> and support many customization options. </a:t>
            </a:r>
            <a:endParaRPr lang="en-US" sz="2000" dirty="0" smtClean="0"/>
          </a:p>
          <a:p>
            <a:pPr algn="just"/>
            <a:r>
              <a:rPr lang="en-US" sz="2000" dirty="0" smtClean="0"/>
              <a:t>allowing </a:t>
            </a:r>
            <a:r>
              <a:rPr lang="en-US" sz="2000" dirty="0"/>
              <a:t>anyone to join the permissioned network after suitable verification of their identity, and allocation of select and designated permissions to perform only certain activities on the network. </a:t>
            </a:r>
            <a:endParaRPr lang="en-US" sz="2000" dirty="0" smtClean="0"/>
          </a:p>
          <a:p>
            <a:pPr algn="just"/>
            <a:r>
              <a:rPr lang="en-US" sz="2000" dirty="0" smtClean="0"/>
              <a:t>Such </a:t>
            </a:r>
            <a:r>
              <a:rPr lang="en-US" sz="2000" dirty="0" err="1"/>
              <a:t>blockchains</a:t>
            </a:r>
            <a:r>
              <a:rPr lang="en-US" sz="2000" dirty="0"/>
              <a:t> are built so that they grant special permissions to each participant. </a:t>
            </a:r>
            <a:endParaRPr lang="en-US" sz="2000" dirty="0" smtClean="0"/>
          </a:p>
          <a:p>
            <a:pPr algn="just"/>
            <a:r>
              <a:rPr lang="en-US" sz="2000" dirty="0" smtClean="0"/>
              <a:t>This </a:t>
            </a:r>
            <a:r>
              <a:rPr lang="en-US" sz="2000" dirty="0"/>
              <a:t>allows participants the ability to perform specific functions such as read, access, and write information on the </a:t>
            </a:r>
            <a:r>
              <a:rPr lang="en-US" sz="2000" dirty="0" err="1"/>
              <a:t>blockchains</a:t>
            </a:r>
            <a:r>
              <a:rPr lang="en-US" sz="2000" dirty="0"/>
              <a:t>. </a:t>
            </a:r>
            <a:endParaRPr lang="en-US" sz="2000" dirty="0" smtClean="0"/>
          </a:p>
          <a:p>
            <a:pPr algn="just"/>
            <a:r>
              <a:rPr lang="en-US" sz="2000" dirty="0" smtClean="0"/>
              <a:t>Businesses </a:t>
            </a:r>
            <a:r>
              <a:rPr lang="en-US" sz="2000" dirty="0"/>
              <a:t>are increasingly opting for permissioned </a:t>
            </a:r>
            <a:r>
              <a:rPr lang="en-US" sz="2000" dirty="0" err="1"/>
              <a:t>blockchain</a:t>
            </a:r>
            <a:r>
              <a:rPr lang="en-US" sz="2000" dirty="0"/>
              <a:t> networks, as this allows them to selectively place restrictions while configuring the networks, and control the activities of the various participants in the desired roles.</a:t>
            </a:r>
          </a:p>
          <a:p>
            <a:pPr algn="just"/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06F3-3875-4B33-9A94-2203A9A34368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6322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Permissioned </a:t>
            </a:r>
            <a:r>
              <a:rPr lang="en-US" dirty="0" err="1"/>
              <a:t>Blockchain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Example: if </a:t>
            </a:r>
            <a:r>
              <a:rPr lang="en-US" sz="2000" dirty="0"/>
              <a:t>a </a:t>
            </a:r>
            <a:r>
              <a:rPr lang="en-US" sz="2000" dirty="0" err="1"/>
              <a:t>blockchain</a:t>
            </a:r>
            <a:r>
              <a:rPr lang="en-US" sz="2000" dirty="0"/>
              <a:t> network is used for managing dealings in farm produce from its origin (the farm) to the end customer (the market), </a:t>
            </a:r>
            <a:endParaRPr lang="en-US" sz="2000" dirty="0" smtClean="0"/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process involves multiple entities. </a:t>
            </a:r>
            <a:endParaRPr lang="en-US" sz="2000" dirty="0" smtClean="0"/>
          </a:p>
          <a:p>
            <a:pPr lvl="1"/>
            <a:r>
              <a:rPr lang="en-US" sz="2000" dirty="0" smtClean="0"/>
              <a:t>Say </a:t>
            </a:r>
            <a:r>
              <a:rPr lang="en-US" sz="2000" dirty="0"/>
              <a:t>a farmer cultivates a medicinal plant that he ships to multiple markets across the globe. </a:t>
            </a:r>
            <a:endParaRPr lang="en-US" sz="2000" dirty="0" smtClean="0"/>
          </a:p>
          <a:p>
            <a:pPr lvl="1"/>
            <a:r>
              <a:rPr lang="en-US" sz="2000" dirty="0" smtClean="0"/>
              <a:t>In </a:t>
            </a:r>
            <a:r>
              <a:rPr lang="en-US" sz="2000" dirty="0"/>
              <a:t>this case, multiple parties—the customs authorities who clear the produce to enter their respective nation, the shipping companies who move the </a:t>
            </a:r>
            <a:r>
              <a:rPr lang="en-US" sz="2000" dirty="0" smtClean="0"/>
              <a:t>product,</a:t>
            </a:r>
            <a:r>
              <a:rPr lang="en-US" sz="2000" dirty="0"/>
              <a:t> and the warehouse operators who need to maintain the product within a specified temperature range</a:t>
            </a:r>
            <a:r>
              <a:rPr lang="en-US" sz="2000" dirty="0" smtClean="0"/>
              <a:t>—</a:t>
            </a:r>
          </a:p>
          <a:p>
            <a:pPr lvl="1"/>
            <a:r>
              <a:rPr lang="en-US" sz="2000" dirty="0" smtClean="0"/>
              <a:t>all </a:t>
            </a:r>
            <a:r>
              <a:rPr lang="en-US" sz="2000" dirty="0"/>
              <a:t>serve a </a:t>
            </a:r>
            <a:r>
              <a:rPr lang="en-US" sz="2000" dirty="0" smtClean="0"/>
              <a:t>specific </a:t>
            </a:r>
            <a:r>
              <a:rPr lang="en-US" sz="2000" dirty="0"/>
              <a:t>function in the farmer's transaction. In this case, permissioned networks may offer the best fit</a:t>
            </a: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DE2E-B86E-4D92-93FE-0593CF07811A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6476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Permissioned </a:t>
            </a:r>
            <a:r>
              <a:rPr lang="en-US" dirty="0" err="1"/>
              <a:t>Blockchain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The farmer may finalize a particular price and quantity for selling his produce to a buyer in America and another price and quantity to another buyer in Europe. </a:t>
            </a:r>
            <a:endParaRPr lang="en-US" sz="2000" dirty="0" smtClean="0"/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other involved entities such as the warehouse operator may not necessarily need information about the agreed prices between the farmer and his various buyers. </a:t>
            </a:r>
            <a:endParaRPr lang="en-US" sz="2000" dirty="0" smtClean="0"/>
          </a:p>
          <a:p>
            <a:pPr algn="just"/>
            <a:r>
              <a:rPr lang="en-US" sz="2000" dirty="0" smtClean="0"/>
              <a:t>They </a:t>
            </a:r>
            <a:r>
              <a:rPr lang="en-US" sz="2000" dirty="0"/>
              <a:t>may simply need access to limited information—like quantity and quality specifications—to perform their function in supporting such deals.</a:t>
            </a: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B1C8-DD5A-4DBE-9730-ECB1CF504D3E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3640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04E7-9A60-4BFA-A58A-2E1EE6CD8C8D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107</a:t>
            </a:fld>
            <a:endParaRPr lang="en-US"/>
          </a:p>
        </p:txBody>
      </p:sp>
      <p:pic>
        <p:nvPicPr>
          <p:cNvPr id="1026" name="Picture 2" descr="https://cdn.ttgtmedia.com/rms/onlineimages/cio-permissioned_vs_permissionless-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595" y="273497"/>
            <a:ext cx="5597525" cy="598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3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F661-F6B1-433F-8F86-148580DA8438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108</a:t>
            </a:fld>
            <a:endParaRPr lang="en-US"/>
          </a:p>
        </p:txBody>
      </p:sp>
      <p:pic>
        <p:nvPicPr>
          <p:cNvPr id="2050" name="Picture 2" descr="https://blog.ltonetwork.com/content/images/2019/09/Permissionless-Private-Blockchain-LTO-Network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220" y="1011981"/>
            <a:ext cx="762000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25620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Restricted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The </a:t>
            </a:r>
            <a:r>
              <a:rPr lang="en-US" sz="2000" dirty="0" err="1"/>
              <a:t>blockchain</a:t>
            </a:r>
            <a:r>
              <a:rPr lang="en-US" sz="2000" dirty="0"/>
              <a:t>-technology-suite causes value even </a:t>
            </a:r>
            <a:r>
              <a:rPr lang="en-US" sz="2000" dirty="0" smtClean="0"/>
              <a:t>in restricted </a:t>
            </a:r>
            <a:r>
              <a:rPr lang="en-US" sz="2000" dirty="0"/>
              <a:t>environments for the following reasons</a:t>
            </a:r>
            <a:r>
              <a:rPr lang="en-US" sz="2000" dirty="0" smtClean="0"/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The number of nodes can vary due to </a:t>
            </a:r>
            <a:r>
              <a:rPr lang="en-US" sz="2000" dirty="0" smtClean="0"/>
              <a:t>technical failures </a:t>
            </a:r>
            <a:r>
              <a:rPr lang="en-US" sz="2000" dirty="0"/>
              <a:t>or </a:t>
            </a:r>
            <a:r>
              <a:rPr lang="en-US" sz="2000" dirty="0" smtClean="0"/>
              <a:t>downtime.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Every </a:t>
            </a:r>
            <a:r>
              <a:rPr lang="en-US" sz="2000" dirty="0"/>
              <a:t>distributed system faces the adversaries </a:t>
            </a:r>
            <a:r>
              <a:rPr lang="en-US" sz="2000" dirty="0" smtClean="0"/>
              <a:t>of networks </a:t>
            </a:r>
            <a:r>
              <a:rPr lang="en-US" sz="2000" dirty="0"/>
              <a:t>that make communication on the level </a:t>
            </a:r>
            <a:r>
              <a:rPr lang="en-US" sz="2000" dirty="0" smtClean="0"/>
              <a:t>of individual </a:t>
            </a:r>
            <a:r>
              <a:rPr lang="en-US" sz="2000" dirty="0"/>
              <a:t>messages </a:t>
            </a:r>
            <a:r>
              <a:rPr lang="en-US" sz="2000" dirty="0" smtClean="0"/>
              <a:t>unreliable.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Even </a:t>
            </a:r>
            <a:r>
              <a:rPr lang="en-US" sz="2000" dirty="0"/>
              <a:t>an on-boarding process may not guarantee </a:t>
            </a:r>
            <a:r>
              <a:rPr lang="en-US" sz="2000" dirty="0" smtClean="0"/>
              <a:t>the trustworthiness </a:t>
            </a:r>
            <a:r>
              <a:rPr lang="en-US" sz="2000" dirty="0"/>
              <a:t>of nodes at a 100 percent </a:t>
            </a:r>
            <a:r>
              <a:rPr lang="en-US" sz="2000" dirty="0" smtClean="0"/>
              <a:t>level.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Even </a:t>
            </a:r>
            <a:r>
              <a:rPr lang="en-US" sz="2000" dirty="0"/>
              <a:t>trustworthy nodes may yield wrong results </a:t>
            </a:r>
            <a:r>
              <a:rPr lang="en-US" sz="2000" dirty="0" smtClean="0"/>
              <a:t>due to </a:t>
            </a:r>
            <a:r>
              <a:rPr lang="en-US" sz="2000" dirty="0"/>
              <a:t>technical failures.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61DB-4E59-4BDA-BAC4-42D3EA3616AE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9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Blockchain</a:t>
            </a:r>
            <a:r>
              <a:rPr lang="en-US" dirty="0"/>
              <a:t> Data 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C0DC-4D0C-4ECE-8016-DFC1DABD7FDD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274" y="2097830"/>
            <a:ext cx="8282215" cy="400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8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small selection of concrete </a:t>
            </a:r>
            <a:r>
              <a:rPr lang="en-US" sz="2000" dirty="0" err="1" smtClean="0"/>
              <a:t>blockchain</a:t>
            </a:r>
            <a:r>
              <a:rPr lang="en-US" sz="2000" dirty="0"/>
              <a:t> </a:t>
            </a:r>
            <a:r>
              <a:rPr lang="en-US" sz="2000" dirty="0" smtClean="0"/>
              <a:t>application </a:t>
            </a:r>
            <a:r>
              <a:rPr lang="en-US" sz="2000" dirty="0"/>
              <a:t>areas in which the </a:t>
            </a:r>
            <a:r>
              <a:rPr lang="en-US" sz="2000" dirty="0" err="1"/>
              <a:t>blockchain</a:t>
            </a:r>
            <a:r>
              <a:rPr lang="en-US" sz="2000" dirty="0"/>
              <a:t> is already used or may be used </a:t>
            </a:r>
            <a:r>
              <a:rPr lang="en-US" sz="2000" dirty="0" smtClean="0"/>
              <a:t>soon:</a:t>
            </a:r>
          </a:p>
          <a:p>
            <a:pPr algn="just"/>
            <a:r>
              <a:rPr lang="en-US" sz="2000" b="1" dirty="0"/>
              <a:t>Payments:</a:t>
            </a:r>
            <a:r>
              <a:rPr lang="en-US" sz="2000" dirty="0"/>
              <a:t> Managing ownership and transfer of digital </a:t>
            </a:r>
            <a:r>
              <a:rPr lang="en-US" sz="2000" dirty="0" smtClean="0"/>
              <a:t>fiat currencies.</a:t>
            </a:r>
          </a:p>
          <a:p>
            <a:pPr algn="just"/>
            <a:r>
              <a:rPr lang="en-US" sz="2000" b="1" dirty="0" err="1" smtClean="0"/>
              <a:t>Cryptocurrencies</a:t>
            </a:r>
            <a:r>
              <a:rPr lang="en-US" sz="2000" b="1" dirty="0"/>
              <a:t>:</a:t>
            </a:r>
            <a:r>
              <a:rPr lang="en-US" sz="2000" dirty="0"/>
              <a:t> Managing ownership and creation </a:t>
            </a:r>
            <a:r>
              <a:rPr lang="en-US" sz="2000" dirty="0" smtClean="0"/>
              <a:t>of digital </a:t>
            </a:r>
            <a:r>
              <a:rPr lang="en-US" sz="2000" dirty="0"/>
              <a:t>instruments of payment that exist </a:t>
            </a:r>
            <a:r>
              <a:rPr lang="en-US" sz="2000" dirty="0" smtClean="0"/>
              <a:t>independently from </a:t>
            </a:r>
            <a:r>
              <a:rPr lang="en-US" sz="2000" dirty="0"/>
              <a:t>any government, central bank, or other </a:t>
            </a:r>
            <a:r>
              <a:rPr lang="en-US" sz="2000" dirty="0" smtClean="0"/>
              <a:t>central institution.</a:t>
            </a:r>
          </a:p>
          <a:p>
            <a:pPr algn="just"/>
            <a:r>
              <a:rPr lang="en-US" sz="2000" b="1" dirty="0" smtClean="0"/>
              <a:t>Micropayments</a:t>
            </a:r>
            <a:r>
              <a:rPr lang="en-US" sz="2000" b="1" dirty="0"/>
              <a:t>:</a:t>
            </a:r>
            <a:r>
              <a:rPr lang="en-US" sz="2000" dirty="0"/>
              <a:t> Transfer of small amounts of money </a:t>
            </a:r>
            <a:r>
              <a:rPr lang="en-US" sz="2000" dirty="0" smtClean="0"/>
              <a:t>that would </a:t>
            </a:r>
            <a:r>
              <a:rPr lang="en-US" sz="2000" dirty="0"/>
              <a:t>be too costly by using traditional means of </a:t>
            </a:r>
            <a:r>
              <a:rPr lang="en-US" sz="2000" dirty="0" smtClean="0"/>
              <a:t>transfer.</a:t>
            </a:r>
          </a:p>
          <a:p>
            <a:pPr algn="just"/>
            <a:r>
              <a:rPr lang="en-US" sz="2000" b="1" dirty="0" smtClean="0"/>
              <a:t>Digital </a:t>
            </a:r>
            <a:r>
              <a:rPr lang="en-US" sz="2000" b="1" dirty="0"/>
              <a:t>assets:</a:t>
            </a:r>
            <a:r>
              <a:rPr lang="en-US" sz="2000" dirty="0"/>
              <a:t> Managing creation, ownership, and </a:t>
            </a:r>
            <a:r>
              <a:rPr lang="en-US" sz="2000" dirty="0" smtClean="0"/>
              <a:t>transfer of </a:t>
            </a:r>
            <a:r>
              <a:rPr lang="en-US" sz="2000" dirty="0"/>
              <a:t>digital items that have value in their own right </a:t>
            </a:r>
            <a:r>
              <a:rPr lang="en-US" sz="2000" dirty="0" smtClean="0"/>
              <a:t>or represent </a:t>
            </a:r>
            <a:r>
              <a:rPr lang="en-US" sz="2000" dirty="0"/>
              <a:t>valuable goods in the real </a:t>
            </a:r>
            <a:r>
              <a:rPr lang="en-US" sz="2000" dirty="0" smtClean="0"/>
              <a:t>world.</a:t>
            </a:r>
          </a:p>
          <a:p>
            <a:pPr algn="just"/>
            <a:r>
              <a:rPr lang="en-US" sz="2000" b="1" dirty="0" smtClean="0"/>
              <a:t>Digital </a:t>
            </a:r>
            <a:r>
              <a:rPr lang="en-US" sz="2000" b="1" dirty="0"/>
              <a:t>identity:</a:t>
            </a:r>
            <a:r>
              <a:rPr lang="en-US" sz="2000" dirty="0"/>
              <a:t> Proving identity and authentication </a:t>
            </a:r>
            <a:r>
              <a:rPr lang="en-US" sz="2000" dirty="0" smtClean="0"/>
              <a:t>based on </a:t>
            </a:r>
            <a:r>
              <a:rPr lang="en-US" sz="2000" dirty="0"/>
              <a:t>unique digital items.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4C59-5116-41E5-BDB7-F2328CC3D859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7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/>
              <a:t>Notary services:</a:t>
            </a:r>
            <a:r>
              <a:rPr lang="en-US" sz="2000" dirty="0"/>
              <a:t> Digitizing, storing, and verifying </a:t>
            </a:r>
            <a:r>
              <a:rPr lang="en-US" sz="2000" dirty="0" smtClean="0"/>
              <a:t>documents or </a:t>
            </a:r>
            <a:r>
              <a:rPr lang="en-US" sz="2000" dirty="0"/>
              <a:t>contracts and proof of ownership or </a:t>
            </a:r>
            <a:r>
              <a:rPr lang="en-US" sz="2000" dirty="0" smtClean="0"/>
              <a:t>transfer.</a:t>
            </a:r>
          </a:p>
          <a:p>
            <a:pPr algn="just"/>
            <a:r>
              <a:rPr lang="en-US" sz="2000" b="1" dirty="0" smtClean="0"/>
              <a:t>Compliance </a:t>
            </a:r>
            <a:r>
              <a:rPr lang="en-US" sz="2000" b="1" dirty="0"/>
              <a:t>and audit:</a:t>
            </a:r>
            <a:r>
              <a:rPr lang="en-US" sz="2000" dirty="0"/>
              <a:t> Auditing business activities of </a:t>
            </a:r>
            <a:r>
              <a:rPr lang="en-US" sz="2000" dirty="0" smtClean="0"/>
              <a:t>people or </a:t>
            </a:r>
            <a:r>
              <a:rPr lang="en-US" sz="2000" dirty="0"/>
              <a:t>organizations in regulated industries in an audit </a:t>
            </a:r>
            <a:r>
              <a:rPr lang="en-US" sz="2000" dirty="0" smtClean="0"/>
              <a:t>track.</a:t>
            </a:r>
          </a:p>
          <a:p>
            <a:pPr algn="just"/>
            <a:r>
              <a:rPr lang="en-US" sz="2000" b="1" dirty="0" smtClean="0"/>
              <a:t>Tax</a:t>
            </a:r>
            <a:r>
              <a:rPr lang="en-US" sz="2000" b="1" dirty="0"/>
              <a:t>:</a:t>
            </a:r>
            <a:r>
              <a:rPr lang="en-US" sz="2000" dirty="0"/>
              <a:t> Calculating and collecting taxes based on </a:t>
            </a:r>
            <a:r>
              <a:rPr lang="en-US" sz="2000" dirty="0" smtClean="0"/>
              <a:t>transactions or </a:t>
            </a:r>
            <a:r>
              <a:rPr lang="en-US" sz="2000" dirty="0"/>
              <a:t>on sole ownership, reducing tax </a:t>
            </a:r>
            <a:r>
              <a:rPr lang="en-US" sz="2000" dirty="0" smtClean="0"/>
              <a:t>avoidance, or double taxation.</a:t>
            </a:r>
          </a:p>
          <a:p>
            <a:pPr algn="just"/>
            <a:r>
              <a:rPr lang="en-US" sz="2000" b="1" dirty="0" smtClean="0"/>
              <a:t>Voting</a:t>
            </a:r>
            <a:r>
              <a:rPr lang="en-US" sz="2000" b="1" dirty="0"/>
              <a:t>:</a:t>
            </a:r>
            <a:r>
              <a:rPr lang="en-US" sz="2000" dirty="0"/>
              <a:t> Creating, distributing, and counting digital </a:t>
            </a:r>
            <a:r>
              <a:rPr lang="en-US" sz="2000" dirty="0" smtClean="0"/>
              <a:t>ballot papers.</a:t>
            </a:r>
          </a:p>
          <a:p>
            <a:pPr algn="just"/>
            <a:r>
              <a:rPr lang="en-US" sz="2000" b="1" dirty="0" smtClean="0"/>
              <a:t>Record </a:t>
            </a:r>
            <a:r>
              <a:rPr lang="en-US" sz="2000" b="1" dirty="0"/>
              <a:t>management:</a:t>
            </a:r>
            <a:r>
              <a:rPr lang="en-US" sz="2000" dirty="0"/>
              <a:t> Creation and storing of </a:t>
            </a:r>
            <a:r>
              <a:rPr lang="en-US" sz="2000" dirty="0" smtClean="0"/>
              <a:t>medical records</a:t>
            </a:r>
            <a:r>
              <a:rPr lang="en-US" sz="20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2661-58FE-481D-99D2-4E4DA48E8E4B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6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the </a:t>
            </a:r>
            <a:r>
              <a:rPr lang="en-US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blockchain</a:t>
            </a:r>
            <a:r>
              <a:rPr lang="en-US" dirty="0"/>
              <a:t> is a purely distributed peer-to-peer data store with </a:t>
            </a:r>
            <a:r>
              <a:rPr lang="en-US" dirty="0" smtClean="0"/>
              <a:t>the following </a:t>
            </a:r>
            <a:r>
              <a:rPr lang="en-US" dirty="0"/>
              <a:t>properties:</a:t>
            </a:r>
            <a:endParaRPr lang="en-US" dirty="0" smtClean="0"/>
          </a:p>
          <a:p>
            <a:pPr algn="just"/>
            <a:r>
              <a:rPr lang="en-US" dirty="0" smtClean="0"/>
              <a:t>Immutable</a:t>
            </a:r>
            <a:endParaRPr lang="en-US" dirty="0"/>
          </a:p>
          <a:p>
            <a:pPr algn="just"/>
            <a:r>
              <a:rPr lang="en-US" dirty="0" smtClean="0"/>
              <a:t>Append-only</a:t>
            </a:r>
            <a:endParaRPr lang="en-US" dirty="0"/>
          </a:p>
          <a:p>
            <a:pPr algn="just"/>
            <a:r>
              <a:rPr lang="en-US" dirty="0" smtClean="0"/>
              <a:t>Ordered</a:t>
            </a:r>
            <a:endParaRPr lang="en-US" dirty="0"/>
          </a:p>
          <a:p>
            <a:pPr algn="just"/>
            <a:r>
              <a:rPr lang="en-US" dirty="0" smtClean="0"/>
              <a:t>Time-stamped</a:t>
            </a:r>
            <a:endParaRPr lang="en-US" dirty="0"/>
          </a:p>
          <a:p>
            <a:pPr algn="just"/>
            <a:r>
              <a:rPr lang="en-US" dirty="0" smtClean="0"/>
              <a:t>Open </a:t>
            </a:r>
            <a:r>
              <a:rPr lang="en-US" dirty="0"/>
              <a:t>and </a:t>
            </a:r>
            <a:r>
              <a:rPr lang="en-US" dirty="0" smtClean="0"/>
              <a:t>transparent</a:t>
            </a:r>
          </a:p>
          <a:p>
            <a:pPr algn="just"/>
            <a:r>
              <a:rPr lang="en-US" dirty="0" smtClean="0"/>
              <a:t>Secure </a:t>
            </a:r>
            <a:r>
              <a:rPr lang="en-US" dirty="0"/>
              <a:t>(identification, authentication, and </a:t>
            </a:r>
            <a:r>
              <a:rPr lang="en-US" dirty="0" smtClean="0"/>
              <a:t>authorization)</a:t>
            </a:r>
          </a:p>
          <a:p>
            <a:pPr algn="just"/>
            <a:r>
              <a:rPr lang="en-US" dirty="0" smtClean="0"/>
              <a:t>Eventually </a:t>
            </a:r>
            <a:r>
              <a:rPr lang="en-US" dirty="0"/>
              <a:t>consistent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5AC9-6C91-4EFC-B889-BA5474D77FDB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4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Blockchain</a:t>
            </a:r>
            <a:r>
              <a:rPr lang="en-US" dirty="0"/>
              <a:t>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BLOCK 1 is the very first block in this data structure, hence, it does not </a:t>
            </a:r>
            <a:r>
              <a:rPr lang="en-US" dirty="0" smtClean="0"/>
              <a:t>have a </a:t>
            </a:r>
            <a:r>
              <a:rPr lang="en-US" dirty="0"/>
              <a:t>preceding block, and, consequently, Block Header 1 does not contain any </a:t>
            </a:r>
            <a:r>
              <a:rPr lang="en-US" dirty="0" smtClean="0"/>
              <a:t>reference to </a:t>
            </a:r>
            <a:r>
              <a:rPr lang="en-US" dirty="0"/>
              <a:t>a preceding block header. </a:t>
            </a:r>
            <a:endParaRPr lang="en-US" dirty="0" smtClean="0"/>
          </a:p>
          <a:p>
            <a:pPr algn="just"/>
            <a:r>
              <a:rPr lang="en-US" dirty="0" smtClean="0"/>
              <a:t>Since </a:t>
            </a:r>
            <a:r>
              <a:rPr lang="en-US" dirty="0"/>
              <a:t>BLOCK 2 has a predecessor, </a:t>
            </a:r>
            <a:r>
              <a:rPr lang="en-US" dirty="0" smtClean="0"/>
              <a:t>Block Header </a:t>
            </a:r>
            <a:r>
              <a:rPr lang="en-US" dirty="0"/>
              <a:t>2 maintains a hash reference to its preceding block header labeled </a:t>
            </a:r>
            <a:r>
              <a:rPr lang="en-US" dirty="0" smtClean="0"/>
              <a:t>as B1.</a:t>
            </a:r>
          </a:p>
          <a:p>
            <a:pPr algn="just"/>
            <a:r>
              <a:rPr lang="en-US" dirty="0" err="1"/>
              <a:t>B</a:t>
            </a:r>
            <a:r>
              <a:rPr lang="en-US" dirty="0" err="1" smtClean="0"/>
              <a:t>lockchain</a:t>
            </a:r>
            <a:r>
              <a:rPr lang="en-US" dirty="0" smtClean="0"/>
              <a:t>-data-structure </a:t>
            </a:r>
            <a:r>
              <a:rPr lang="en-US" dirty="0"/>
              <a:t>maintains hash reference to </a:t>
            </a:r>
            <a:r>
              <a:rPr lang="en-US" dirty="0" smtClean="0"/>
              <a:t>two distinct </a:t>
            </a:r>
            <a:r>
              <a:rPr lang="en-US" dirty="0" err="1"/>
              <a:t>Merkle</a:t>
            </a:r>
            <a:r>
              <a:rPr lang="en-US" dirty="0"/>
              <a:t> trees whose roots are labeled R12 and R34, respectively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reference to the most currently added block header is called </a:t>
            </a:r>
            <a:r>
              <a:rPr lang="en-US" dirty="0" smtClean="0"/>
              <a:t>the </a:t>
            </a:r>
            <a:r>
              <a:rPr lang="en-US" b="1" dirty="0" smtClean="0"/>
              <a:t>head </a:t>
            </a:r>
            <a:r>
              <a:rPr lang="en-US" dirty="0"/>
              <a:t>of the </a:t>
            </a:r>
            <a:r>
              <a:rPr lang="en-US" dirty="0" err="1"/>
              <a:t>blockchain</a:t>
            </a:r>
            <a:r>
              <a:rPr lang="en-US" dirty="0"/>
              <a:t>-data-structure because it is the place where the </a:t>
            </a:r>
            <a:r>
              <a:rPr lang="en-US" dirty="0" smtClean="0"/>
              <a:t>next block </a:t>
            </a:r>
            <a:r>
              <a:rPr lang="en-US" dirty="0"/>
              <a:t>will be added</a:t>
            </a:r>
            <a:r>
              <a:rPr lang="en-US" dirty="0" smtClean="0"/>
              <a:t>. (e.g., B2)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3274-6CC0-4BB3-84B1-E6339C75A7D2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5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Blockchain</a:t>
            </a:r>
            <a:r>
              <a:rPr lang="en-US" dirty="0"/>
              <a:t>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If you joined a distributed peer-to-peer system that maintained a </a:t>
            </a:r>
            <a:r>
              <a:rPr lang="en-US" sz="2200" dirty="0" err="1" smtClean="0"/>
              <a:t>blockchain</a:t>
            </a:r>
            <a:r>
              <a:rPr lang="en-US" sz="2200" dirty="0"/>
              <a:t> </a:t>
            </a:r>
            <a:r>
              <a:rPr lang="en-US" sz="2200" dirty="0" smtClean="0"/>
              <a:t>data structure, </a:t>
            </a:r>
          </a:p>
          <a:p>
            <a:pPr lvl="1" algn="just"/>
            <a:r>
              <a:rPr lang="en-US" dirty="0" smtClean="0"/>
              <a:t>you </a:t>
            </a:r>
            <a:r>
              <a:rPr lang="en-US" dirty="0"/>
              <a:t>would receive all transaction data, all </a:t>
            </a:r>
            <a:r>
              <a:rPr lang="en-US" dirty="0" smtClean="0"/>
              <a:t>hash reference </a:t>
            </a:r>
            <a:r>
              <a:rPr lang="en-US" dirty="0"/>
              <a:t>values, and all block headers. </a:t>
            </a:r>
            <a:endParaRPr lang="en-US" dirty="0" smtClean="0"/>
          </a:p>
          <a:p>
            <a:pPr lvl="1" algn="just"/>
            <a:r>
              <a:rPr lang="en-US" dirty="0" smtClean="0"/>
              <a:t>Based </a:t>
            </a:r>
            <a:r>
              <a:rPr lang="en-US" dirty="0"/>
              <a:t>on these data, your local </a:t>
            </a:r>
            <a:r>
              <a:rPr lang="en-US" dirty="0" smtClean="0"/>
              <a:t>computer would </a:t>
            </a:r>
            <a:r>
              <a:rPr lang="en-US" dirty="0"/>
              <a:t>create the </a:t>
            </a:r>
            <a:r>
              <a:rPr lang="en-US" dirty="0" err="1"/>
              <a:t>blockchain</a:t>
            </a:r>
            <a:r>
              <a:rPr lang="en-US" dirty="0"/>
              <a:t>-data-structure including the hash references </a:t>
            </a:r>
            <a:r>
              <a:rPr lang="en-US" dirty="0" smtClean="0"/>
              <a:t>that point </a:t>
            </a:r>
            <a:r>
              <a:rPr lang="en-US" dirty="0"/>
              <a:t>to data stored on your local computer.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6677-56E2-497E-A97E-37E4792F6A41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8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New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45734"/>
            <a:ext cx="3456838" cy="4265506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Initial situation: Two new transactions (Transaction 3 and Transaction 4) </a:t>
            </a:r>
            <a:r>
              <a:rPr lang="en-US" sz="2200" dirty="0" smtClean="0"/>
              <a:t>should be </a:t>
            </a:r>
            <a:r>
              <a:rPr lang="en-US" sz="2200" dirty="0"/>
              <a:t>added to the existing </a:t>
            </a:r>
            <a:r>
              <a:rPr lang="en-US" sz="2200" dirty="0" err="1"/>
              <a:t>blockchain</a:t>
            </a:r>
            <a:r>
              <a:rPr lang="en-US" sz="2200" dirty="0"/>
              <a:t>-data-structure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B012-F419-4A19-BD9A-8AD311E20FD9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651" y="1955120"/>
            <a:ext cx="7454309" cy="404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2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Adding New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45734"/>
            <a:ext cx="3606800" cy="4265506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Step 1: Creating a new </a:t>
            </a:r>
            <a:r>
              <a:rPr lang="en-US" sz="2200" dirty="0" err="1"/>
              <a:t>Merkle</a:t>
            </a:r>
            <a:r>
              <a:rPr lang="en-US" sz="2200" dirty="0"/>
              <a:t> tree that contains the new transactions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just"/>
            <a:fld id="{C276B17E-61E5-420A-AA28-A409C3DD21FB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just"/>
            <a:fld id="{06D8729C-DB62-471E-B013-4D08229BD6AF}" type="slidenum">
              <a:rPr lang="en-US" smtClean="0"/>
              <a:pPr algn="just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185" y="1861619"/>
            <a:ext cx="7798775" cy="423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0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New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45734"/>
            <a:ext cx="3759200" cy="4265506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Step 2: Create a new block header that contains both the hash reference to </a:t>
            </a:r>
            <a:r>
              <a:rPr lang="en-US" sz="2200" dirty="0" smtClean="0"/>
              <a:t>its preceding </a:t>
            </a:r>
            <a:r>
              <a:rPr lang="en-US" sz="2200" dirty="0"/>
              <a:t>header and the root of the </a:t>
            </a:r>
            <a:r>
              <a:rPr lang="en-US" sz="2200" dirty="0" err="1"/>
              <a:t>Merkle</a:t>
            </a:r>
            <a:r>
              <a:rPr lang="en-US" sz="2200" dirty="0"/>
              <a:t> tree that contains the new transaction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07F0-8813-46A0-BEF2-90EB8BB3A974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904" y="1950026"/>
            <a:ext cx="7625056" cy="416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7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New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45734"/>
            <a:ext cx="3873500" cy="4265506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Step 3: Create a new hash reference that points to the new block header,</a:t>
            </a:r>
          </a:p>
          <a:p>
            <a:pPr algn="just"/>
            <a:r>
              <a:rPr lang="en-US" sz="2200" dirty="0"/>
              <a:t>which is now the new head of the whole updated </a:t>
            </a:r>
            <a:r>
              <a:rPr lang="en-US" sz="2200" dirty="0" err="1"/>
              <a:t>blockchain</a:t>
            </a:r>
            <a:r>
              <a:rPr lang="en-US" sz="2200" dirty="0"/>
              <a:t>-data-structure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AA18-EC87-4CE2-979A-CDF3D52D4B79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620" y="2146244"/>
            <a:ext cx="7478340" cy="366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9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</a:t>
            </a:r>
            <a:r>
              <a:rPr lang="en-US" dirty="0" smtClean="0"/>
              <a:t>Changes in </a:t>
            </a:r>
            <a:r>
              <a:rPr lang="en-US" dirty="0" err="1" smtClean="0"/>
              <a:t>Blockchain</a:t>
            </a:r>
            <a:r>
              <a:rPr lang="en-US" dirty="0" smtClean="0"/>
              <a:t>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45734"/>
            <a:ext cx="4063003" cy="4265506"/>
          </a:xfrm>
        </p:spPr>
        <p:txBody>
          <a:bodyPr/>
          <a:lstStyle/>
          <a:p>
            <a:pPr algn="just"/>
            <a:r>
              <a:rPr lang="en-US" dirty="0"/>
              <a:t>Changing the content of transaction </a:t>
            </a:r>
            <a:r>
              <a:rPr lang="en-US" dirty="0" smtClean="0"/>
              <a:t>data</a:t>
            </a:r>
          </a:p>
          <a:p>
            <a:pPr algn="just"/>
            <a:r>
              <a:rPr lang="en-US" dirty="0"/>
              <a:t>Changing the details of a transaction invalidates the hash reference </a:t>
            </a:r>
            <a:r>
              <a:rPr lang="en-US" dirty="0" smtClean="0"/>
              <a:t>that pointed </a:t>
            </a:r>
            <a:r>
              <a:rPr lang="en-US" dirty="0"/>
              <a:t>to the original data, which invalidates the whole data 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25B7-2244-4E1F-92ED-AD98AB53558C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03" y="2359293"/>
            <a:ext cx="7697197" cy="375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Changes in </a:t>
            </a:r>
            <a:r>
              <a:rPr lang="en-US" dirty="0" err="1"/>
              <a:t>Blockchain</a:t>
            </a:r>
            <a:r>
              <a:rPr lang="en-US" dirty="0"/>
              <a:t>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45734"/>
            <a:ext cx="4191000" cy="4265506"/>
          </a:xfrm>
        </p:spPr>
        <p:txBody>
          <a:bodyPr/>
          <a:lstStyle/>
          <a:p>
            <a:pPr algn="just"/>
            <a:r>
              <a:rPr lang="en-US" dirty="0"/>
              <a:t>Changing a Reference in the </a:t>
            </a:r>
            <a:r>
              <a:rPr lang="en-US" dirty="0" err="1"/>
              <a:t>Merkle</a:t>
            </a:r>
            <a:r>
              <a:rPr lang="en-US" dirty="0"/>
              <a:t> </a:t>
            </a:r>
            <a:r>
              <a:rPr lang="en-US" dirty="0" smtClean="0"/>
              <a:t>Tree</a:t>
            </a:r>
          </a:p>
          <a:p>
            <a:pPr algn="just"/>
            <a:r>
              <a:rPr lang="en-US" dirty="0"/>
              <a:t>Changing a transaction and its hash reference in the </a:t>
            </a:r>
            <a:r>
              <a:rPr lang="en-US" dirty="0" err="1"/>
              <a:t>Merkle</a:t>
            </a:r>
            <a:r>
              <a:rPr lang="en-US" dirty="0"/>
              <a:t> tree invalidates </a:t>
            </a:r>
            <a:r>
              <a:rPr lang="en-US" dirty="0" smtClean="0"/>
              <a:t>the root </a:t>
            </a:r>
            <a:r>
              <a:rPr lang="en-US" dirty="0"/>
              <a:t>of the </a:t>
            </a:r>
            <a:r>
              <a:rPr lang="en-US" dirty="0" err="1"/>
              <a:t>Merkle</a:t>
            </a:r>
            <a:r>
              <a:rPr lang="en-US" dirty="0"/>
              <a:t> tree, which invalidates the whole data 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0CB9-BA95-4AF8-B846-45284C3EE872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503" y="2514056"/>
            <a:ext cx="7379697" cy="35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6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</a:t>
            </a:r>
            <a:r>
              <a:rPr lang="en-US" dirty="0" smtClean="0"/>
              <a:t>the </a:t>
            </a:r>
            <a:r>
              <a:rPr lang="en-US" dirty="0" err="1" smtClean="0"/>
              <a:t>Blockchain</a:t>
            </a:r>
            <a:r>
              <a:rPr lang="en-US" dirty="0" smtClean="0"/>
              <a:t>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Planning </a:t>
            </a:r>
            <a:r>
              <a:rPr lang="en-US" sz="2000" dirty="0" smtClean="0"/>
              <a:t>the </a:t>
            </a:r>
            <a:r>
              <a:rPr lang="en-US" sz="2000" dirty="0" err="1" smtClean="0"/>
              <a:t>Blockchain</a:t>
            </a:r>
            <a:endParaRPr lang="en-US" sz="2000" dirty="0"/>
          </a:p>
          <a:p>
            <a:pPr algn="just"/>
            <a:r>
              <a:rPr lang="en-US" sz="2000" dirty="0"/>
              <a:t>The basic concepts of managing ownership </a:t>
            </a:r>
            <a:r>
              <a:rPr lang="en-US" sz="2000" dirty="0" smtClean="0"/>
              <a:t>with the </a:t>
            </a:r>
            <a:r>
              <a:rPr lang="en-US" sz="2000" dirty="0" err="1" smtClean="0"/>
              <a:t>blockchain</a:t>
            </a:r>
            <a:endParaRPr lang="en-US" sz="2000" dirty="0" smtClean="0"/>
          </a:p>
          <a:p>
            <a:pPr algn="just"/>
            <a:r>
              <a:rPr lang="en-US" sz="2000" b="1" dirty="0"/>
              <a:t>The </a:t>
            </a:r>
            <a:r>
              <a:rPr lang="en-US" sz="2000" b="1" dirty="0" smtClean="0"/>
              <a:t>Goal:</a:t>
            </a:r>
            <a:endParaRPr lang="en-US" sz="2000" b="1" dirty="0"/>
          </a:p>
          <a:p>
            <a:pPr algn="just"/>
            <a:r>
              <a:rPr lang="en-US" sz="2000" dirty="0" smtClean="0"/>
              <a:t>Understand </a:t>
            </a:r>
            <a:r>
              <a:rPr lang="en-US" sz="2000" dirty="0"/>
              <a:t>the concepts that make up the </a:t>
            </a:r>
            <a:r>
              <a:rPr lang="en-US" sz="2000" dirty="0" err="1"/>
              <a:t>blockchain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Present </a:t>
            </a:r>
            <a:r>
              <a:rPr lang="en-US" sz="2000" dirty="0"/>
              <a:t>the challenge of designing your own </a:t>
            </a:r>
            <a:r>
              <a:rPr lang="en-US" sz="2000" dirty="0" smtClean="0"/>
              <a:t>system for </a:t>
            </a:r>
            <a:r>
              <a:rPr lang="en-US" sz="2000" dirty="0"/>
              <a:t>managing ownership. </a:t>
            </a:r>
            <a:endParaRPr lang="en-US" sz="2000" dirty="0" smtClean="0"/>
          </a:p>
          <a:p>
            <a:pPr algn="just"/>
            <a:r>
              <a:rPr lang="en-US" sz="2000" dirty="0" smtClean="0"/>
              <a:t>Will </a:t>
            </a:r>
            <a:r>
              <a:rPr lang="en-US" sz="2000" dirty="0"/>
              <a:t>face the same challenges </a:t>
            </a:r>
            <a:r>
              <a:rPr lang="en-US" sz="2000" dirty="0" smtClean="0"/>
              <a:t>that </a:t>
            </a:r>
            <a:r>
              <a:rPr lang="en-US" sz="2000" dirty="0"/>
              <a:t>the inventor of the </a:t>
            </a:r>
            <a:r>
              <a:rPr lang="en-US" sz="2000" dirty="0" err="1"/>
              <a:t>blockchain</a:t>
            </a:r>
            <a:r>
              <a:rPr lang="en-US" sz="2000" dirty="0"/>
              <a:t> once faced and successfully solved: </a:t>
            </a:r>
            <a:endParaRPr lang="en-US" sz="2000" dirty="0" smtClean="0"/>
          </a:p>
          <a:p>
            <a:pPr lvl="1" algn="just"/>
            <a:r>
              <a:rPr lang="en-US" sz="2000" dirty="0" smtClean="0"/>
              <a:t>designing a </a:t>
            </a:r>
            <a:r>
              <a:rPr lang="en-US" sz="2000" dirty="0"/>
              <a:t>piece of software that manages ownership in a purely distributed </a:t>
            </a:r>
            <a:r>
              <a:rPr lang="en-US" sz="2000" dirty="0" smtClean="0"/>
              <a:t>peer-to-peer system </a:t>
            </a:r>
            <a:r>
              <a:rPr lang="en-US" sz="2000" dirty="0"/>
              <a:t>of ledgers that operates in a </a:t>
            </a:r>
            <a:r>
              <a:rPr lang="en-US" sz="2000" b="1" dirty="0"/>
              <a:t>completely open and </a:t>
            </a:r>
            <a:r>
              <a:rPr lang="en-US" sz="2000" b="1" dirty="0" smtClean="0"/>
              <a:t>untrustworthy environment</a:t>
            </a:r>
            <a:r>
              <a:rPr lang="en-US" sz="2000" b="1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1C74-07F5-42DF-BB0F-000F5FB10FAF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0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Changes in </a:t>
            </a:r>
            <a:r>
              <a:rPr lang="en-US" dirty="0" err="1"/>
              <a:t>Blockchain</a:t>
            </a:r>
            <a:r>
              <a:rPr lang="en-US" dirty="0"/>
              <a:t>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45734"/>
            <a:ext cx="3589331" cy="4265506"/>
          </a:xfrm>
        </p:spPr>
        <p:txBody>
          <a:bodyPr/>
          <a:lstStyle/>
          <a:p>
            <a:pPr algn="just"/>
            <a:r>
              <a:rPr lang="en-US" dirty="0"/>
              <a:t>Replacing a </a:t>
            </a:r>
            <a:r>
              <a:rPr lang="en-US" dirty="0" smtClean="0"/>
              <a:t>Transaction</a:t>
            </a:r>
          </a:p>
          <a:p>
            <a:pPr algn="just"/>
            <a:r>
              <a:rPr lang="en-US" dirty="0"/>
              <a:t>Replacing a transaction and its hash reference in the </a:t>
            </a:r>
            <a:r>
              <a:rPr lang="en-US" dirty="0" err="1"/>
              <a:t>Merkle</a:t>
            </a:r>
            <a:r>
              <a:rPr lang="en-US" dirty="0"/>
              <a:t> tree </a:t>
            </a:r>
            <a:r>
              <a:rPr lang="en-US" dirty="0" smtClean="0"/>
              <a:t>invalidates the </a:t>
            </a:r>
            <a:r>
              <a:rPr lang="en-US" dirty="0"/>
              <a:t>root of the </a:t>
            </a:r>
            <a:r>
              <a:rPr lang="en-US" dirty="0" err="1"/>
              <a:t>Merkle</a:t>
            </a:r>
            <a:r>
              <a:rPr lang="en-US" dirty="0"/>
              <a:t> tree, which invalidates the whole data 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51F63-2412-4D22-B530-92EBA8CC400C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131" y="2222500"/>
            <a:ext cx="7977830" cy="388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0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Changes in </a:t>
            </a:r>
            <a:r>
              <a:rPr lang="en-US" dirty="0" err="1"/>
              <a:t>Blockchain</a:t>
            </a:r>
            <a:r>
              <a:rPr lang="en-US" dirty="0"/>
              <a:t>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45734"/>
            <a:ext cx="3419108" cy="4265506"/>
          </a:xfrm>
        </p:spPr>
        <p:txBody>
          <a:bodyPr>
            <a:normAutofit/>
          </a:bodyPr>
          <a:lstStyle/>
          <a:p>
            <a:r>
              <a:rPr lang="en-US" sz="2200" dirty="0"/>
              <a:t>Changing the </a:t>
            </a:r>
            <a:r>
              <a:rPr lang="en-US" sz="2200" dirty="0" err="1"/>
              <a:t>Merkle</a:t>
            </a:r>
            <a:r>
              <a:rPr lang="en-US" sz="2200" dirty="0"/>
              <a:t> </a:t>
            </a:r>
            <a:r>
              <a:rPr lang="en-US" sz="2200" dirty="0" smtClean="0"/>
              <a:t>Root</a:t>
            </a:r>
          </a:p>
          <a:p>
            <a:r>
              <a:rPr lang="en-US" sz="2200" dirty="0"/>
              <a:t>Changing a </a:t>
            </a:r>
            <a:r>
              <a:rPr lang="en-US" sz="2200" dirty="0" err="1"/>
              <a:t>Merkle</a:t>
            </a:r>
            <a:r>
              <a:rPr lang="en-US" sz="2200" dirty="0"/>
              <a:t> tree invalidates the hash reference that points to the </a:t>
            </a:r>
            <a:r>
              <a:rPr lang="en-US" sz="2200" dirty="0" smtClean="0"/>
              <a:t>block header </a:t>
            </a:r>
            <a:r>
              <a:rPr lang="en-US" sz="2200" dirty="0"/>
              <a:t>that contains it, which in turn invalidates the whole data 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E37A-2F0E-412A-96F5-4A5FBAAB4BBF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908" y="2313799"/>
            <a:ext cx="8148052" cy="397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Changes in </a:t>
            </a:r>
            <a:r>
              <a:rPr lang="en-US" dirty="0" err="1"/>
              <a:t>Blockchain</a:t>
            </a:r>
            <a:r>
              <a:rPr lang="en-US" dirty="0"/>
              <a:t>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45734"/>
            <a:ext cx="3450863" cy="4265506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Changing a Block Header </a:t>
            </a:r>
            <a:r>
              <a:rPr lang="en-US" sz="2200" dirty="0" smtClean="0"/>
              <a:t>Reference</a:t>
            </a:r>
          </a:p>
          <a:p>
            <a:pPr algn="just"/>
            <a:r>
              <a:rPr lang="en-US" sz="2200" dirty="0"/>
              <a:t>Changing a hash reference within a block header invalidates the hash </a:t>
            </a:r>
            <a:r>
              <a:rPr lang="en-US" sz="2200" dirty="0" smtClean="0"/>
              <a:t>reference that </a:t>
            </a:r>
            <a:r>
              <a:rPr lang="en-US" sz="2200" dirty="0"/>
              <a:t>points to the manipulated block header, which in turn invalidates the whole </a:t>
            </a:r>
            <a:r>
              <a:rPr lang="en-US" sz="2200" dirty="0" smtClean="0"/>
              <a:t>data structure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2A2A-760E-44E8-86C2-F10359E9CB62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663" y="2263379"/>
            <a:ext cx="8116297" cy="395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8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Immutability means that something cannot be changed. </a:t>
            </a:r>
            <a:endParaRPr lang="en-US" sz="2200" dirty="0" smtClean="0"/>
          </a:p>
          <a:p>
            <a:pPr algn="just"/>
            <a:r>
              <a:rPr lang="en-US" sz="2200" dirty="0" smtClean="0"/>
              <a:t>Data </a:t>
            </a:r>
            <a:r>
              <a:rPr lang="en-US" sz="2200" dirty="0"/>
              <a:t>that are </a:t>
            </a:r>
            <a:r>
              <a:rPr lang="en-US" sz="2200" dirty="0" smtClean="0"/>
              <a:t>immutable cannot </a:t>
            </a:r>
            <a:r>
              <a:rPr lang="en-US" sz="2200" dirty="0"/>
              <a:t>be changed once they have been created or written. </a:t>
            </a:r>
            <a:endParaRPr lang="en-US" sz="2200" dirty="0" smtClean="0"/>
          </a:p>
          <a:p>
            <a:pPr algn="just"/>
            <a:r>
              <a:rPr lang="en-US" sz="2200" dirty="0" smtClean="0"/>
              <a:t>For that reason</a:t>
            </a:r>
            <a:r>
              <a:rPr lang="en-US" sz="2200" dirty="0"/>
              <a:t>, these data are also called read-only data. </a:t>
            </a:r>
            <a:endParaRPr lang="en-US" sz="2200" dirty="0" smtClean="0"/>
          </a:p>
          <a:p>
            <a:pPr algn="just"/>
            <a:r>
              <a:rPr lang="en-US" sz="2200" dirty="0" smtClean="0"/>
              <a:t>Their </a:t>
            </a:r>
            <a:r>
              <a:rPr lang="en-US" sz="2200" dirty="0"/>
              <a:t>whole benefit is </a:t>
            </a:r>
            <a:r>
              <a:rPr lang="en-US" sz="2200" dirty="0" smtClean="0"/>
              <a:t>solely presenting </a:t>
            </a:r>
            <a:r>
              <a:rPr lang="en-US" sz="2200" dirty="0"/>
              <a:t>information for reading or presentation purposes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/>
              <a:t>Handing over immutable data is an effective </a:t>
            </a:r>
            <a:r>
              <a:rPr lang="en-US" sz="2200" dirty="0" smtClean="0"/>
              <a:t>way of </a:t>
            </a:r>
            <a:r>
              <a:rPr lang="en-US" sz="2200" dirty="0"/>
              <a:t>preventing changes or manipulation of data. </a:t>
            </a:r>
            <a:endParaRPr lang="en-US" sz="2200" dirty="0" smtClean="0"/>
          </a:p>
          <a:p>
            <a:pPr algn="just"/>
            <a:r>
              <a:rPr lang="en-US" sz="2200" dirty="0" smtClean="0"/>
              <a:t>Driver’s </a:t>
            </a:r>
            <a:r>
              <a:rPr lang="en-US" sz="2200" dirty="0"/>
              <a:t>licenses, </a:t>
            </a:r>
            <a:r>
              <a:rPr lang="en-US" sz="2200" dirty="0" smtClean="0"/>
              <a:t>passports, and </a:t>
            </a:r>
            <a:r>
              <a:rPr lang="en-US" sz="2200" dirty="0"/>
              <a:t>educational certificates are examples of immutable objects in real life.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2425-2C29-47A3-817A-DB42A8610761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3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Making the history of transaction data </a:t>
            </a:r>
            <a:r>
              <a:rPr lang="en-US" sz="2200" dirty="0" smtClean="0"/>
              <a:t>immutable has </a:t>
            </a:r>
            <a:r>
              <a:rPr lang="en-US" sz="2200" dirty="0"/>
              <a:t>three elements</a:t>
            </a:r>
            <a:r>
              <a:rPr lang="en-US" sz="2200" dirty="0" smtClean="0"/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/>
              <a:t>Storing the history of transaction data in a way that </a:t>
            </a:r>
            <a:r>
              <a:rPr lang="en-US" sz="2200" dirty="0" smtClean="0"/>
              <a:t>even the </a:t>
            </a:r>
            <a:r>
              <a:rPr lang="en-US" sz="2200" dirty="0"/>
              <a:t>smallest manipulation of its content stands out </a:t>
            </a:r>
            <a:r>
              <a:rPr lang="en-US" sz="2200" dirty="0" smtClean="0"/>
              <a:t>and becomes noticeable.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smtClean="0"/>
              <a:t>Enforcing </a:t>
            </a:r>
            <a:r>
              <a:rPr lang="en-US" sz="2200" dirty="0"/>
              <a:t>that embedding a manipulation in the </a:t>
            </a:r>
            <a:r>
              <a:rPr lang="en-US" sz="2200" dirty="0" smtClean="0"/>
              <a:t>transaction history </a:t>
            </a:r>
            <a:r>
              <a:rPr lang="en-US" sz="2200" dirty="0"/>
              <a:t>requires rewriting a huge part of </a:t>
            </a:r>
            <a:r>
              <a:rPr lang="en-US" sz="2200" dirty="0" smtClean="0"/>
              <a:t>it.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smtClean="0"/>
              <a:t>Making </a:t>
            </a:r>
            <a:r>
              <a:rPr lang="en-US" sz="2200" dirty="0"/>
              <a:t>adding, writing, or rewriting of data to the </a:t>
            </a:r>
            <a:r>
              <a:rPr lang="en-US" sz="2200" dirty="0" smtClean="0"/>
              <a:t>history computationally </a:t>
            </a:r>
            <a:r>
              <a:rPr lang="en-US" sz="2200" dirty="0"/>
              <a:t>expensive.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8281-B335-41D5-859E-4E8DCE8689A3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3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 - </a:t>
            </a:r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Making Manipulations Stand Out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 err="1" smtClean="0"/>
              <a:t>blockchain</a:t>
            </a:r>
            <a:r>
              <a:rPr lang="en-US" dirty="0" smtClean="0"/>
              <a:t>-data-structure that stores data in a change-sensitive manner</a:t>
            </a:r>
          </a:p>
          <a:p>
            <a:pPr lvl="1" algn="just"/>
            <a:r>
              <a:rPr lang="en-US" dirty="0" smtClean="0"/>
              <a:t>Any change will stand out with a huge “noise” caused by breaking hash references that become invalid as a result of changing the data they refer to.</a:t>
            </a:r>
          </a:p>
          <a:p>
            <a:pPr lvl="1" algn="just"/>
            <a:endParaRPr lang="en-US" dirty="0" smtClean="0"/>
          </a:p>
          <a:p>
            <a:pPr algn="just"/>
            <a:r>
              <a:rPr lang="en-US" sz="2200" dirty="0" smtClean="0"/>
              <a:t>Enforcing Rewriting the History for Embedding Changes:</a:t>
            </a:r>
          </a:p>
          <a:p>
            <a:pPr lvl="1" algn="just"/>
            <a:r>
              <a:rPr lang="en-US" dirty="0" smtClean="0"/>
              <a:t>One either changes the </a:t>
            </a:r>
            <a:r>
              <a:rPr lang="en-US" dirty="0" err="1" smtClean="0"/>
              <a:t>blockchain</a:t>
            </a:r>
            <a:r>
              <a:rPr lang="en-US" dirty="0" smtClean="0"/>
              <a:t> data structure starting from the point that causes the change until the head of the whole chain or one better leave it unchanged in the first place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7022-E76C-46CC-A6A9-CFFFAF26625C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9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Immutability - </a:t>
            </a:r>
            <a:r>
              <a:rPr lang="en-US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Making Adding Data Computationally </a:t>
            </a:r>
            <a:r>
              <a:rPr lang="en-US" dirty="0" smtClean="0"/>
              <a:t>Expensive:</a:t>
            </a:r>
          </a:p>
          <a:p>
            <a:pPr lvl="1" algn="just"/>
            <a:r>
              <a:rPr lang="en-US" dirty="0"/>
              <a:t>The </a:t>
            </a:r>
            <a:r>
              <a:rPr lang="en-US" dirty="0" err="1"/>
              <a:t>blockchain</a:t>
            </a:r>
            <a:r>
              <a:rPr lang="en-US" dirty="0"/>
              <a:t>-technology-suite makes the content of the </a:t>
            </a:r>
            <a:r>
              <a:rPr lang="en-US" dirty="0" err="1" smtClean="0"/>
              <a:t>blockchain-datastructure</a:t>
            </a:r>
            <a:r>
              <a:rPr lang="en-US" dirty="0"/>
              <a:t> </a:t>
            </a:r>
            <a:r>
              <a:rPr lang="en-US" dirty="0" smtClean="0"/>
              <a:t>immutable </a:t>
            </a:r>
            <a:r>
              <a:rPr lang="en-US" dirty="0"/>
              <a:t>by incurring significant computational costs for </a:t>
            </a:r>
            <a:r>
              <a:rPr lang="en-US" dirty="0" smtClean="0"/>
              <a:t>every block </a:t>
            </a:r>
            <a:r>
              <a:rPr lang="en-US" dirty="0"/>
              <a:t>being written, rewritten, or added to the </a:t>
            </a:r>
            <a:r>
              <a:rPr lang="en-US" dirty="0" err="1" smtClean="0"/>
              <a:t>blockchain</a:t>
            </a:r>
            <a:r>
              <a:rPr lang="en-US" dirty="0" smtClean="0"/>
              <a:t>-data-structure.</a:t>
            </a:r>
          </a:p>
          <a:p>
            <a:pPr lvl="1" algn="just"/>
            <a:r>
              <a:rPr lang="en-US" dirty="0" smtClean="0"/>
              <a:t>The computational </a:t>
            </a:r>
            <a:r>
              <a:rPr lang="en-US" dirty="0"/>
              <a:t>costs are incurred by hash puzzles that are unique for </a:t>
            </a:r>
            <a:r>
              <a:rPr lang="en-US" dirty="0" smtClean="0"/>
              <a:t>each block </a:t>
            </a:r>
            <a:r>
              <a:rPr lang="en-US" dirty="0"/>
              <a:t>header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B3C8-EEBE-4419-BF63-C86E8C6F15D6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1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Adding Data Computationally Expensive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 smtClean="0"/>
              <a:t>challenge of making </a:t>
            </a:r>
            <a:r>
              <a:rPr lang="en-US" dirty="0"/>
              <a:t>the </a:t>
            </a:r>
            <a:r>
              <a:rPr lang="en-US" dirty="0" err="1"/>
              <a:t>blockchain</a:t>
            </a:r>
            <a:r>
              <a:rPr lang="en-US" dirty="0"/>
              <a:t>-data-structure immutable is to make adding a </a:t>
            </a:r>
            <a:r>
              <a:rPr lang="en-US" dirty="0" smtClean="0"/>
              <a:t>new block </a:t>
            </a:r>
            <a:r>
              <a:rPr lang="en-US" dirty="0"/>
              <a:t>a computationally expensive task.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following aspects need to be </a:t>
            </a:r>
            <a:r>
              <a:rPr lang="en-US" dirty="0" smtClean="0"/>
              <a:t>considered in </a:t>
            </a:r>
            <a:r>
              <a:rPr lang="en-US" dirty="0"/>
              <a:t>the course of achieving </a:t>
            </a:r>
            <a:r>
              <a:rPr lang="en-US" dirty="0" smtClean="0"/>
              <a:t>this:</a:t>
            </a:r>
          </a:p>
          <a:p>
            <a:pPr lvl="1" algn="just"/>
            <a:r>
              <a:rPr lang="en-US" dirty="0" smtClean="0"/>
              <a:t>Compulsory </a:t>
            </a:r>
            <a:r>
              <a:rPr lang="en-US" dirty="0"/>
              <a:t>data of block </a:t>
            </a:r>
            <a:r>
              <a:rPr lang="en-US" dirty="0" smtClean="0"/>
              <a:t>headers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process of creating a new block </a:t>
            </a:r>
            <a:r>
              <a:rPr lang="en-US" dirty="0" smtClean="0"/>
              <a:t>header</a:t>
            </a:r>
          </a:p>
          <a:p>
            <a:pPr lvl="1" algn="just"/>
            <a:r>
              <a:rPr lang="en-US" dirty="0" smtClean="0"/>
              <a:t>Validation </a:t>
            </a:r>
            <a:r>
              <a:rPr lang="en-US" dirty="0"/>
              <a:t>rules for block headers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4264-CB7D-4067-94C4-B00AF8AF4F0D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3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Adding Data Computationally Expensive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Compulsory </a:t>
            </a:r>
            <a:r>
              <a:rPr lang="en-US" b="1" dirty="0" smtClean="0"/>
              <a:t>Data</a:t>
            </a:r>
          </a:p>
          <a:p>
            <a:pPr algn="just"/>
            <a:r>
              <a:rPr lang="en-US" dirty="0" smtClean="0"/>
              <a:t>Every </a:t>
            </a:r>
            <a:r>
              <a:rPr lang="en-US" dirty="0"/>
              <a:t>block header of the </a:t>
            </a:r>
            <a:r>
              <a:rPr lang="en-US" dirty="0" err="1"/>
              <a:t>blockchain</a:t>
            </a:r>
            <a:r>
              <a:rPr lang="en-US" dirty="0"/>
              <a:t>-data-structure has to carry at least </a:t>
            </a:r>
            <a:r>
              <a:rPr lang="en-US" dirty="0" smtClean="0"/>
              <a:t>the following data: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root of a </a:t>
            </a:r>
            <a:r>
              <a:rPr lang="en-US" dirty="0" err="1"/>
              <a:t>Merkle</a:t>
            </a:r>
            <a:r>
              <a:rPr lang="en-US" dirty="0"/>
              <a:t> tree containing transaction </a:t>
            </a:r>
            <a:r>
              <a:rPr lang="en-US" dirty="0" smtClean="0"/>
              <a:t>data</a:t>
            </a:r>
          </a:p>
          <a:p>
            <a:pPr lvl="1" algn="just"/>
            <a:r>
              <a:rPr lang="en-US" dirty="0" smtClean="0"/>
              <a:t>A </a:t>
            </a:r>
            <a:r>
              <a:rPr lang="en-US" dirty="0"/>
              <a:t>hash reference to the header of the preceding </a:t>
            </a:r>
            <a:r>
              <a:rPr lang="en-US" dirty="0" smtClean="0"/>
              <a:t>block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difficulty level of the hash </a:t>
            </a:r>
            <a:r>
              <a:rPr lang="en-US" dirty="0" smtClean="0"/>
              <a:t>puzzle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time when solving the hash puzzle </a:t>
            </a:r>
            <a:r>
              <a:rPr lang="en-US" dirty="0" smtClean="0"/>
              <a:t>started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nonce that solves the hash puzzle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0547-FD8C-464F-9D1D-EA0A8C74D936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3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Adding Data Computationally Expensive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The Process of Creating A New </a:t>
            </a:r>
            <a:r>
              <a:rPr lang="en-US" b="1" dirty="0" smtClean="0"/>
              <a:t>Block:</a:t>
            </a:r>
          </a:p>
          <a:p>
            <a:pPr marL="658368" lvl="1" indent="-457200" algn="just"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en-US" dirty="0"/>
              <a:t>the root of the </a:t>
            </a:r>
            <a:r>
              <a:rPr lang="en-US" dirty="0" err="1"/>
              <a:t>Merkle</a:t>
            </a:r>
            <a:r>
              <a:rPr lang="en-US" dirty="0"/>
              <a:t> tree that contains the </a:t>
            </a:r>
            <a:r>
              <a:rPr lang="en-US" dirty="0" smtClean="0"/>
              <a:t>transaction data </a:t>
            </a:r>
            <a:r>
              <a:rPr lang="en-US" dirty="0"/>
              <a:t>to be </a:t>
            </a:r>
            <a:r>
              <a:rPr lang="en-US" dirty="0" smtClean="0"/>
              <a:t>added.</a:t>
            </a:r>
          </a:p>
          <a:p>
            <a:pPr marL="658368" lvl="1" indent="-457200" algn="just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 hash reference to the header of that block </a:t>
            </a:r>
            <a:r>
              <a:rPr lang="en-US" dirty="0" smtClean="0"/>
              <a:t>that will </a:t>
            </a:r>
            <a:r>
              <a:rPr lang="en-US" dirty="0"/>
              <a:t>be the predecessor from the new block </a:t>
            </a:r>
            <a:r>
              <a:rPr lang="en-US" dirty="0" smtClean="0"/>
              <a:t>header’s point </a:t>
            </a:r>
            <a:r>
              <a:rPr lang="en-US" dirty="0"/>
              <a:t>of </a:t>
            </a:r>
            <a:r>
              <a:rPr lang="en-US" dirty="0" smtClean="0"/>
              <a:t>view.</a:t>
            </a:r>
          </a:p>
          <a:p>
            <a:pPr marL="658368" lvl="1" indent="-457200" algn="just">
              <a:buFont typeface="+mj-lt"/>
              <a:buAutoNum type="arabicPeriod"/>
            </a:pPr>
            <a:r>
              <a:rPr lang="en-US" dirty="0" smtClean="0"/>
              <a:t>Obtain the required difficulty level</a:t>
            </a:r>
          </a:p>
          <a:p>
            <a:pPr marL="658368" lvl="1" indent="-457200" algn="just"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en-US" dirty="0"/>
              <a:t>the current </a:t>
            </a:r>
            <a:r>
              <a:rPr lang="en-US" dirty="0" smtClean="0"/>
              <a:t>time.</a:t>
            </a:r>
          </a:p>
          <a:p>
            <a:pPr marL="658368" lvl="1" indent="-457200" algn="just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 preliminary block header that contains the </a:t>
            </a:r>
            <a:r>
              <a:rPr lang="en-US" dirty="0" smtClean="0"/>
              <a:t>data mentioned </a:t>
            </a:r>
            <a:r>
              <a:rPr lang="en-US" dirty="0"/>
              <a:t>in points 1 to </a:t>
            </a:r>
            <a:r>
              <a:rPr lang="en-US" dirty="0" smtClean="0"/>
              <a:t>4.</a:t>
            </a:r>
          </a:p>
          <a:p>
            <a:pPr marL="658368" lvl="1" indent="-457200" algn="just">
              <a:buFont typeface="+mj-lt"/>
              <a:buAutoNum type="arabicPeriod"/>
            </a:pPr>
            <a:r>
              <a:rPr lang="en-US" dirty="0" smtClean="0"/>
              <a:t>Solve </a:t>
            </a:r>
            <a:r>
              <a:rPr lang="en-US" dirty="0"/>
              <a:t>the hash puzzle for the preliminary block </a:t>
            </a:r>
            <a:r>
              <a:rPr lang="en-US" dirty="0" smtClean="0"/>
              <a:t>header.</a:t>
            </a:r>
          </a:p>
          <a:p>
            <a:pPr marL="658368" lvl="1" indent="-457200" algn="just">
              <a:buFont typeface="+mj-lt"/>
              <a:buAutoNum type="arabicPeriod"/>
            </a:pPr>
            <a:r>
              <a:rPr lang="en-US" dirty="0" smtClean="0"/>
              <a:t>Finish </a:t>
            </a:r>
            <a:r>
              <a:rPr lang="en-US" dirty="0"/>
              <a:t>the new block by adding the nonce that solves </a:t>
            </a:r>
            <a:r>
              <a:rPr lang="en-US" dirty="0" smtClean="0"/>
              <a:t>the hash </a:t>
            </a:r>
            <a:r>
              <a:rPr lang="en-US" dirty="0"/>
              <a:t>puzzle to the preliminary header.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0DF4D-C7AD-4610-9323-1861C1F81F00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7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 to Follow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Describing </a:t>
            </a:r>
            <a:r>
              <a:rPr lang="en-US" dirty="0" smtClean="0"/>
              <a:t>ownership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Protecting ownership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Storing </a:t>
            </a:r>
            <a:r>
              <a:rPr lang="en-US" dirty="0"/>
              <a:t>transaction </a:t>
            </a:r>
            <a:r>
              <a:rPr lang="en-US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Preparing </a:t>
            </a:r>
            <a:r>
              <a:rPr lang="en-US" dirty="0"/>
              <a:t>ledgers to be distributed in an </a:t>
            </a:r>
            <a:r>
              <a:rPr lang="en-US" dirty="0" smtClean="0"/>
              <a:t>untrustworthy environment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Distributing </a:t>
            </a:r>
            <a:r>
              <a:rPr lang="en-US" dirty="0"/>
              <a:t>the </a:t>
            </a:r>
            <a:r>
              <a:rPr lang="en-US" dirty="0" smtClean="0"/>
              <a:t>ledgers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Adding </a:t>
            </a:r>
            <a:r>
              <a:rPr lang="en-US" dirty="0"/>
              <a:t>new transaction to the </a:t>
            </a:r>
            <a:r>
              <a:rPr lang="en-US" dirty="0" smtClean="0"/>
              <a:t>ledgers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Deciding </a:t>
            </a:r>
            <a:r>
              <a:rPr lang="en-US" dirty="0"/>
              <a:t>which ledgers </a:t>
            </a:r>
            <a:r>
              <a:rPr lang="en-US" dirty="0" smtClean="0"/>
              <a:t>represents the truth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09263-E483-4A6A-8937-2106625472D4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6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Adding Data Computationally Expensive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45734"/>
            <a:ext cx="2997200" cy="4265506"/>
          </a:xfrm>
        </p:spPr>
        <p:txBody>
          <a:bodyPr/>
          <a:lstStyle/>
          <a:p>
            <a:pPr algn="just"/>
            <a:r>
              <a:rPr lang="en-US" dirty="0"/>
              <a:t>Schematic illustration of the hash puzzle required to be solved when adding </a:t>
            </a:r>
            <a:r>
              <a:rPr lang="en-US" dirty="0" smtClean="0"/>
              <a:t>a new </a:t>
            </a:r>
            <a:r>
              <a:rPr lang="en-US" dirty="0"/>
              <a:t>block to the </a:t>
            </a:r>
            <a:r>
              <a:rPr lang="en-US" dirty="0" err="1"/>
              <a:t>blockchain</a:t>
            </a:r>
            <a:r>
              <a:rPr lang="en-US" dirty="0"/>
              <a:t>-data-structure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2E099-30AF-4864-80A3-999B0AA06D03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426" y="1737360"/>
            <a:ext cx="7525074" cy="468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Adding Data Computationally Expensive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Validation </a:t>
            </a:r>
            <a:r>
              <a:rPr lang="en-US" b="1" dirty="0" smtClean="0"/>
              <a:t>Rules: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It must contain a valid hash reference to a previous </a:t>
            </a:r>
            <a:r>
              <a:rPr lang="en-US" dirty="0" smtClean="0"/>
              <a:t>block.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dirty="0"/>
              <a:t>must contain a valid root of a </a:t>
            </a:r>
            <a:r>
              <a:rPr lang="en-US" dirty="0" err="1"/>
              <a:t>Merkle</a:t>
            </a:r>
            <a:r>
              <a:rPr lang="en-US" dirty="0"/>
              <a:t> tree </a:t>
            </a:r>
            <a:r>
              <a:rPr lang="en-US" dirty="0" smtClean="0"/>
              <a:t>containing transaction </a:t>
            </a:r>
            <a:r>
              <a:rPr lang="en-US" dirty="0"/>
              <a:t>data</a:t>
            </a:r>
            <a:r>
              <a:rPr lang="en-US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It must contain a correct difficulty </a:t>
            </a:r>
            <a:r>
              <a:rPr lang="en-US" dirty="0" smtClean="0"/>
              <a:t>level.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Its </a:t>
            </a:r>
            <a:r>
              <a:rPr lang="en-US" dirty="0"/>
              <a:t>time stamp is after the time stamp of its </a:t>
            </a:r>
            <a:r>
              <a:rPr lang="en-US" dirty="0" smtClean="0"/>
              <a:t>preceding block header.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dirty="0"/>
              <a:t>must contain a </a:t>
            </a:r>
            <a:r>
              <a:rPr lang="en-US" dirty="0" smtClean="0"/>
              <a:t>nonce.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hash value of all the five pieces of data </a:t>
            </a:r>
            <a:r>
              <a:rPr lang="en-US" dirty="0" smtClean="0"/>
              <a:t>combined together </a:t>
            </a:r>
            <a:r>
              <a:rPr lang="en-US" dirty="0"/>
              <a:t>fulfills the difficulty level.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6503-AE94-448E-AC02-475509BE26BA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Adding Data Computationally Expensive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activity of adding a new block to the </a:t>
            </a:r>
            <a:r>
              <a:rPr lang="en-US" dirty="0" err="1"/>
              <a:t>blockchain</a:t>
            </a:r>
            <a:r>
              <a:rPr lang="en-US" dirty="0"/>
              <a:t>-data-structure by solving a </a:t>
            </a:r>
            <a:r>
              <a:rPr lang="en-US" dirty="0" smtClean="0"/>
              <a:t>hash puzzle </a:t>
            </a:r>
            <a:r>
              <a:rPr lang="en-US" dirty="0"/>
              <a:t>is also </a:t>
            </a:r>
            <a:r>
              <a:rPr lang="en-US" b="1" dirty="0"/>
              <a:t>called mining or block mining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97DA-9241-4C5A-8D27-D52D875A4DAB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Immutable Data Store in the Real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The immutability of the </a:t>
            </a:r>
            <a:r>
              <a:rPr lang="en-US" sz="2200" dirty="0" err="1" smtClean="0"/>
              <a:t>blockchain</a:t>
            </a:r>
            <a:r>
              <a:rPr lang="en-US" sz="2200" dirty="0"/>
              <a:t> </a:t>
            </a:r>
            <a:r>
              <a:rPr lang="en-US" sz="2200" dirty="0" smtClean="0"/>
              <a:t>data-structure </a:t>
            </a:r>
            <a:r>
              <a:rPr lang="en-US" sz="2200" dirty="0"/>
              <a:t>depends on the </a:t>
            </a:r>
            <a:r>
              <a:rPr lang="en-US" sz="2200" dirty="0" smtClean="0"/>
              <a:t>computational costs </a:t>
            </a:r>
            <a:r>
              <a:rPr lang="en-US" sz="2200" dirty="0"/>
              <a:t>induced by the hash puzzle. </a:t>
            </a:r>
            <a:endParaRPr lang="en-US" sz="2200" dirty="0" smtClean="0"/>
          </a:p>
          <a:p>
            <a:pPr algn="just"/>
            <a:r>
              <a:rPr lang="en-US" sz="2200" dirty="0" smtClean="0"/>
              <a:t>The </a:t>
            </a:r>
            <a:r>
              <a:rPr lang="en-US" sz="2200" dirty="0"/>
              <a:t>difficulty of the hash puzzles </a:t>
            </a:r>
            <a:r>
              <a:rPr lang="en-US" sz="2200" dirty="0" smtClean="0"/>
              <a:t>determines how </a:t>
            </a:r>
            <a:r>
              <a:rPr lang="en-US" sz="2200" dirty="0"/>
              <a:t>much computational effort and hence how much time is needed to </a:t>
            </a:r>
            <a:r>
              <a:rPr lang="en-US" sz="2200" dirty="0" smtClean="0"/>
              <a:t>solve them</a:t>
            </a:r>
            <a:r>
              <a:rPr lang="en-US" sz="2200" dirty="0"/>
              <a:t>, which in turn determines the immutability of the </a:t>
            </a:r>
            <a:r>
              <a:rPr lang="en-US" sz="2200" dirty="0" err="1" smtClean="0"/>
              <a:t>blockchain</a:t>
            </a:r>
            <a:r>
              <a:rPr lang="en-US" sz="2200" dirty="0" smtClean="0"/>
              <a:t> </a:t>
            </a:r>
            <a:r>
              <a:rPr lang="en-US" sz="2200" dirty="0" err="1" smtClean="0"/>
              <a:t>datastructure</a:t>
            </a:r>
            <a:r>
              <a:rPr lang="en-US" sz="2200" dirty="0"/>
              <a:t>.</a:t>
            </a:r>
          </a:p>
          <a:p>
            <a:pPr algn="just"/>
            <a:r>
              <a:rPr lang="en-US" sz="2200" dirty="0"/>
              <a:t>If the difficulty is too low, the computational costs of </a:t>
            </a:r>
            <a:r>
              <a:rPr lang="en-US" sz="2200" dirty="0" smtClean="0"/>
              <a:t>changing the </a:t>
            </a:r>
            <a:r>
              <a:rPr lang="en-US" sz="2200" dirty="0" err="1" smtClean="0"/>
              <a:t>blockchain</a:t>
            </a:r>
            <a:r>
              <a:rPr lang="en-US" sz="2200" smtClean="0"/>
              <a:t> data-structure </a:t>
            </a:r>
            <a:r>
              <a:rPr lang="en-US" sz="2200" dirty="0"/>
              <a:t>will decline and may no longer be regarded </a:t>
            </a:r>
            <a:r>
              <a:rPr lang="en-US" sz="2200" dirty="0" smtClean="0"/>
              <a:t>as prohibitively </a:t>
            </a:r>
            <a:r>
              <a:rPr lang="en-US" sz="2200" dirty="0"/>
              <a:t>high, which in turn may encourage nodes to manipulate </a:t>
            </a:r>
            <a:r>
              <a:rPr lang="en-US" sz="2200" dirty="0" smtClean="0"/>
              <a:t>the history </a:t>
            </a:r>
            <a:r>
              <a:rPr lang="en-US" sz="2200" dirty="0"/>
              <a:t>of transaction data.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EA24-10D0-43F1-9862-AE86B09765F8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3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Immutable Data Store in the Real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if the difficulty is too high, </a:t>
            </a:r>
            <a:r>
              <a:rPr lang="en-US" dirty="0" smtClean="0"/>
              <a:t>even the </a:t>
            </a:r>
            <a:r>
              <a:rPr lang="en-US" dirty="0"/>
              <a:t>computational costs of adding a new block may be regarded as </a:t>
            </a:r>
            <a:r>
              <a:rPr lang="en-US" dirty="0" smtClean="0"/>
              <a:t>prohibitively high</a:t>
            </a:r>
            <a:r>
              <a:rPr lang="en-US" dirty="0"/>
              <a:t>, which in turn discourages nodes from adding new transaction </a:t>
            </a:r>
            <a:r>
              <a:rPr lang="en-US" dirty="0" smtClean="0"/>
              <a:t>data.</a:t>
            </a:r>
          </a:p>
          <a:p>
            <a:pPr algn="just"/>
            <a:r>
              <a:rPr lang="en-US" dirty="0" smtClean="0"/>
              <a:t>Hence</a:t>
            </a:r>
            <a:r>
              <a:rPr lang="en-US" dirty="0"/>
              <a:t>, a challenge in designing a </a:t>
            </a:r>
            <a:r>
              <a:rPr lang="en-US" dirty="0" err="1"/>
              <a:t>blockchain</a:t>
            </a:r>
            <a:r>
              <a:rPr lang="en-US" dirty="0"/>
              <a:t> is to determine the </a:t>
            </a:r>
            <a:r>
              <a:rPr lang="en-US" dirty="0" smtClean="0"/>
              <a:t>appropriate level </a:t>
            </a:r>
            <a:r>
              <a:rPr lang="en-US" dirty="0"/>
              <a:t>of difficulty for the hash puzzles. This challenge is even more demanding </a:t>
            </a:r>
            <a:r>
              <a:rPr lang="en-US" dirty="0" smtClean="0"/>
              <a:t>as computational </a:t>
            </a:r>
            <a:r>
              <a:rPr lang="en-US" dirty="0"/>
              <a:t>power of computers changes due to technical advances. As a result, </a:t>
            </a:r>
            <a:r>
              <a:rPr lang="en-US" dirty="0" smtClean="0"/>
              <a:t>the difficulty </a:t>
            </a:r>
            <a:r>
              <a:rPr lang="en-US" dirty="0"/>
              <a:t>level may need to be determined dynamically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Blockchain</a:t>
            </a:r>
            <a:r>
              <a:rPr lang="en-US" dirty="0"/>
              <a:t> applications in the real world rarely utilize a constant </a:t>
            </a:r>
            <a:r>
              <a:rPr lang="en-US" dirty="0" smtClean="0"/>
              <a:t>difficulty level </a:t>
            </a:r>
            <a:r>
              <a:rPr lang="en-US" dirty="0"/>
              <a:t>for all blocks. </a:t>
            </a:r>
            <a:endParaRPr lang="en-US" dirty="0" smtClean="0"/>
          </a:p>
          <a:p>
            <a:pPr algn="just"/>
            <a:r>
              <a:rPr lang="en-US" dirty="0" smtClean="0"/>
              <a:t>Instead </a:t>
            </a:r>
            <a:r>
              <a:rPr lang="en-US" dirty="0"/>
              <a:t>they typically utilize a dynamic difficulty level </a:t>
            </a:r>
            <a:r>
              <a:rPr lang="en-US" dirty="0" smtClean="0"/>
              <a:t>based on </a:t>
            </a:r>
            <a:r>
              <a:rPr lang="en-US" dirty="0"/>
              <a:t>the speed at which new blocks are added.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C82B-CED3-453E-83E0-04006C05F1AA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0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Distributing the </a:t>
            </a:r>
            <a:r>
              <a:rPr lang="en-US" dirty="0"/>
              <a:t>Data </a:t>
            </a:r>
            <a:r>
              <a:rPr lang="en-US" dirty="0" smtClean="0"/>
              <a:t>Store Among Peers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distributed </a:t>
            </a:r>
            <a:r>
              <a:rPr lang="en-US" dirty="0"/>
              <a:t>peer-to-peer </a:t>
            </a:r>
            <a:r>
              <a:rPr lang="en-US" dirty="0" smtClean="0"/>
              <a:t>system, the </a:t>
            </a:r>
            <a:r>
              <a:rPr lang="en-US" dirty="0"/>
              <a:t>individual nodes </a:t>
            </a:r>
            <a:r>
              <a:rPr lang="en-US" dirty="0" smtClean="0"/>
              <a:t>connect via </a:t>
            </a:r>
            <a:r>
              <a:rPr lang="en-US" dirty="0"/>
              <a:t>the </a:t>
            </a:r>
            <a:r>
              <a:rPr lang="en-US" dirty="0" smtClean="0"/>
              <a:t>Internet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E152-D8C7-4CC9-8BA7-FE0285F81219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Distributing the Data Store Among Peers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peer-to-peer system that uses the Internet as a </a:t>
            </a:r>
            <a:r>
              <a:rPr lang="en-US" dirty="0" smtClean="0"/>
              <a:t>medium of </a:t>
            </a:r>
            <a:r>
              <a:rPr lang="en-US" dirty="0"/>
              <a:t>communication is characterized by the following </a:t>
            </a:r>
            <a:r>
              <a:rPr lang="en-US" dirty="0" smtClean="0"/>
              <a:t>facts: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computers are connected with one another </a:t>
            </a:r>
            <a:r>
              <a:rPr lang="en-US" dirty="0" smtClean="0"/>
              <a:t>via the Internet.</a:t>
            </a:r>
          </a:p>
          <a:p>
            <a:pPr lvl="1" algn="just"/>
            <a:r>
              <a:rPr lang="en-US" dirty="0" smtClean="0"/>
              <a:t>Each </a:t>
            </a:r>
            <a:r>
              <a:rPr lang="en-US" dirty="0"/>
              <a:t>computer is identified by a unique </a:t>
            </a:r>
            <a:r>
              <a:rPr lang="en-US" dirty="0" smtClean="0"/>
              <a:t>address.</a:t>
            </a:r>
          </a:p>
          <a:p>
            <a:pPr lvl="1" algn="just"/>
            <a:r>
              <a:rPr lang="en-US" dirty="0" smtClean="0"/>
              <a:t>Each </a:t>
            </a:r>
            <a:r>
              <a:rPr lang="en-US" dirty="0"/>
              <a:t>computer can disconnect and reconnect to </a:t>
            </a:r>
            <a:r>
              <a:rPr lang="en-US" dirty="0" smtClean="0"/>
              <a:t>the system </a:t>
            </a:r>
            <a:r>
              <a:rPr lang="en-US" dirty="0"/>
              <a:t>at any given </a:t>
            </a:r>
            <a:r>
              <a:rPr lang="en-US" dirty="0" smtClean="0"/>
              <a:t>time.</a:t>
            </a:r>
          </a:p>
          <a:p>
            <a:pPr lvl="1" algn="just"/>
            <a:r>
              <a:rPr lang="en-US" dirty="0" smtClean="0"/>
              <a:t>Each </a:t>
            </a:r>
            <a:r>
              <a:rPr lang="en-US" dirty="0"/>
              <a:t>computer independently maintains a list of </a:t>
            </a:r>
            <a:r>
              <a:rPr lang="en-US" dirty="0" smtClean="0"/>
              <a:t>peers with </a:t>
            </a:r>
            <a:r>
              <a:rPr lang="en-US" dirty="0"/>
              <a:t>which it </a:t>
            </a:r>
            <a:r>
              <a:rPr lang="en-US" dirty="0" smtClean="0"/>
              <a:t>communicates.</a:t>
            </a:r>
          </a:p>
          <a:p>
            <a:pPr lvl="1" algn="just"/>
            <a:r>
              <a:rPr lang="en-US" dirty="0" smtClean="0"/>
              <a:t>Communication </a:t>
            </a:r>
            <a:r>
              <a:rPr lang="en-US" dirty="0"/>
              <a:t>between nodes is based on </a:t>
            </a:r>
            <a:r>
              <a:rPr lang="en-US" dirty="0" smtClean="0"/>
              <a:t>messages.</a:t>
            </a:r>
          </a:p>
          <a:p>
            <a:pPr lvl="1" algn="just"/>
            <a:r>
              <a:rPr lang="en-US" dirty="0" smtClean="0"/>
              <a:t>Messages </a:t>
            </a:r>
            <a:r>
              <a:rPr lang="en-US" dirty="0"/>
              <a:t>are sent from one node to another </a:t>
            </a:r>
            <a:r>
              <a:rPr lang="en-US" dirty="0" smtClean="0"/>
              <a:t>over the </a:t>
            </a:r>
            <a:r>
              <a:rPr lang="en-US" dirty="0"/>
              <a:t>Internet by using their unique addresses.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525A-7E8A-46F0-AA85-AC085EEA7BE0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0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Distributing the Data Store Among Peers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Due to the adversaries of networks, the </a:t>
            </a:r>
            <a:r>
              <a:rPr lang="en-US" dirty="0" smtClean="0"/>
              <a:t>communication among </a:t>
            </a:r>
            <a:r>
              <a:rPr lang="en-US" dirty="0"/>
              <a:t>the nodes is characterized by the following </a:t>
            </a:r>
            <a:r>
              <a:rPr lang="en-US" dirty="0" smtClean="0"/>
              <a:t>facts:</a:t>
            </a:r>
          </a:p>
          <a:p>
            <a:pPr lvl="1" algn="just"/>
            <a:r>
              <a:rPr lang="en-US" dirty="0" smtClean="0"/>
              <a:t>Messages </a:t>
            </a:r>
            <a:r>
              <a:rPr lang="en-US" dirty="0"/>
              <a:t>are not guaranteed to arrive at the </a:t>
            </a:r>
            <a:r>
              <a:rPr lang="en-US" dirty="0" smtClean="0"/>
              <a:t>addressees, but </a:t>
            </a:r>
            <a:r>
              <a:rPr lang="en-US" dirty="0"/>
              <a:t>they may get lost </a:t>
            </a:r>
            <a:r>
              <a:rPr lang="en-US" dirty="0" smtClean="0"/>
              <a:t>instead.</a:t>
            </a:r>
          </a:p>
          <a:p>
            <a:pPr lvl="1" algn="just"/>
            <a:r>
              <a:rPr lang="en-US" dirty="0" smtClean="0"/>
              <a:t>Messages </a:t>
            </a:r>
            <a:r>
              <a:rPr lang="en-US" dirty="0"/>
              <a:t>may arrive more than </a:t>
            </a:r>
            <a:r>
              <a:rPr lang="en-US" dirty="0" smtClean="0"/>
              <a:t>once.</a:t>
            </a:r>
          </a:p>
          <a:p>
            <a:pPr lvl="1" algn="just"/>
            <a:r>
              <a:rPr lang="en-US" dirty="0" smtClean="0"/>
              <a:t>Messages </a:t>
            </a:r>
            <a:r>
              <a:rPr lang="en-US" dirty="0"/>
              <a:t>may arrive in a different order than </a:t>
            </a:r>
            <a:r>
              <a:rPr lang="en-US" dirty="0" smtClean="0"/>
              <a:t>they were </a:t>
            </a:r>
            <a:r>
              <a:rPr lang="en-US" dirty="0"/>
              <a:t>sent.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8C0A-46E0-47CC-972F-485F6194E2EB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2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Distributing the Data Store Among Peers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blockchain</a:t>
            </a:r>
            <a:r>
              <a:rPr lang="en-US" dirty="0"/>
              <a:t> counteracts the adversaries of </a:t>
            </a:r>
            <a:r>
              <a:rPr lang="en-US" dirty="0" smtClean="0"/>
              <a:t>communicating over </a:t>
            </a:r>
            <a:r>
              <a:rPr lang="en-US" dirty="0"/>
              <a:t>an unreliable network in the following </a:t>
            </a:r>
            <a:r>
              <a:rPr lang="en-US" dirty="0" smtClean="0"/>
              <a:t>ways:</a:t>
            </a:r>
          </a:p>
          <a:p>
            <a:pPr lvl="1" algn="just"/>
            <a:r>
              <a:rPr lang="en-US" dirty="0" smtClean="0"/>
              <a:t>Messages </a:t>
            </a:r>
            <a:r>
              <a:rPr lang="en-US" dirty="0"/>
              <a:t>are sent in a gossip </a:t>
            </a:r>
            <a:r>
              <a:rPr lang="en-US" dirty="0" smtClean="0"/>
              <a:t>style - Every </a:t>
            </a:r>
            <a:r>
              <a:rPr lang="en-US" dirty="0"/>
              <a:t>node </a:t>
            </a:r>
            <a:r>
              <a:rPr lang="en-US" dirty="0" smtClean="0"/>
              <a:t>that receives </a:t>
            </a:r>
            <a:r>
              <a:rPr lang="en-US" dirty="0"/>
              <a:t>a message will forward it to the peers </a:t>
            </a:r>
            <a:r>
              <a:rPr lang="en-US" dirty="0" smtClean="0"/>
              <a:t>it communicates </a:t>
            </a:r>
            <a:r>
              <a:rPr lang="en-US" dirty="0"/>
              <a:t>with, which in turn will handle </a:t>
            </a:r>
            <a:r>
              <a:rPr lang="en-US" dirty="0" smtClean="0"/>
              <a:t>the message </a:t>
            </a:r>
            <a:r>
              <a:rPr lang="en-US" dirty="0"/>
              <a:t>in the same </a:t>
            </a:r>
            <a:r>
              <a:rPr lang="en-US" dirty="0" smtClean="0"/>
              <a:t>way.</a:t>
            </a:r>
          </a:p>
          <a:p>
            <a:pPr lvl="1"/>
            <a:r>
              <a:rPr lang="en-US" dirty="0"/>
              <a:t>This ensures that eventually every </a:t>
            </a:r>
            <a:r>
              <a:rPr lang="en-US" dirty="0" smtClean="0"/>
              <a:t>node receives </a:t>
            </a:r>
            <a:r>
              <a:rPr lang="en-US" dirty="0"/>
              <a:t>the news, even if some individual messages </a:t>
            </a:r>
            <a:r>
              <a:rPr lang="en-US" dirty="0" smtClean="0"/>
              <a:t>get lost</a:t>
            </a:r>
            <a:r>
              <a:rPr lang="en-US" dirty="0"/>
              <a:t>.</a:t>
            </a:r>
            <a:endParaRPr lang="en-US" dirty="0" smtClean="0"/>
          </a:p>
          <a:p>
            <a:pPr lvl="1" algn="just"/>
            <a:r>
              <a:rPr lang="en-US" dirty="0" smtClean="0"/>
              <a:t>Duplicates </a:t>
            </a:r>
            <a:r>
              <a:rPr lang="en-US" dirty="0"/>
              <a:t>of transactions or blocks are </a:t>
            </a:r>
            <a:r>
              <a:rPr lang="en-US" dirty="0" smtClean="0"/>
              <a:t>identified and </a:t>
            </a:r>
            <a:r>
              <a:rPr lang="en-US" dirty="0"/>
              <a:t>filtered out based on their </a:t>
            </a:r>
            <a:r>
              <a:rPr lang="en-US" dirty="0" smtClean="0"/>
              <a:t>cryptographic hash</a:t>
            </a:r>
            <a:r>
              <a:rPr lang="en-US" dirty="0"/>
              <a:t> </a:t>
            </a:r>
            <a:r>
              <a:rPr lang="en-US" dirty="0" smtClean="0"/>
              <a:t>values.</a:t>
            </a:r>
          </a:p>
          <a:p>
            <a:pPr lvl="1" algn="just"/>
            <a:r>
              <a:rPr lang="en-US" dirty="0" smtClean="0"/>
              <a:t>Each </a:t>
            </a:r>
            <a:r>
              <a:rPr lang="en-US" dirty="0"/>
              <a:t>node can order the received </a:t>
            </a:r>
            <a:r>
              <a:rPr lang="en-US" dirty="0" smtClean="0"/>
              <a:t>information because </a:t>
            </a:r>
            <a:r>
              <a:rPr lang="en-US" dirty="0"/>
              <a:t>transaction data and block headers </a:t>
            </a:r>
            <a:r>
              <a:rPr lang="en-US" dirty="0" smtClean="0"/>
              <a:t>contain time </a:t>
            </a:r>
            <a:r>
              <a:rPr lang="en-US" dirty="0"/>
              <a:t>stamps.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F3F0-32DE-43B7-955F-8E89032755AA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3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Distributing the Data Store Among Peers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communication among the computers that make up </a:t>
            </a:r>
            <a:r>
              <a:rPr lang="en-US" dirty="0" smtClean="0"/>
              <a:t>the peer-to-peer </a:t>
            </a:r>
            <a:r>
              <a:rPr lang="en-US" dirty="0"/>
              <a:t>system serves the following three </a:t>
            </a:r>
            <a:r>
              <a:rPr lang="en-US" dirty="0" smtClean="0"/>
              <a:t>purposes:</a:t>
            </a:r>
          </a:p>
          <a:p>
            <a:pPr lvl="1" algn="just"/>
            <a:r>
              <a:rPr lang="en-US" dirty="0" smtClean="0"/>
              <a:t>Keeping </a:t>
            </a:r>
            <a:r>
              <a:rPr lang="en-US" dirty="0"/>
              <a:t>existing connections </a:t>
            </a:r>
            <a:r>
              <a:rPr lang="en-US" dirty="0" smtClean="0"/>
              <a:t>alive</a:t>
            </a:r>
          </a:p>
          <a:p>
            <a:pPr lvl="1" algn="just"/>
            <a:r>
              <a:rPr lang="en-US" dirty="0" smtClean="0"/>
              <a:t>Establishing </a:t>
            </a:r>
            <a:r>
              <a:rPr lang="en-US" dirty="0"/>
              <a:t>new </a:t>
            </a:r>
            <a:r>
              <a:rPr lang="en-US" dirty="0" smtClean="0"/>
              <a:t>connections</a:t>
            </a:r>
          </a:p>
          <a:p>
            <a:pPr lvl="1" algn="just"/>
            <a:r>
              <a:rPr lang="en-US" dirty="0" smtClean="0"/>
              <a:t>Distributing </a:t>
            </a:r>
            <a:r>
              <a:rPr lang="en-US" dirty="0"/>
              <a:t>new information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E5CC-CD88-4C61-849C-62BD08D80CB5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2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 to Follow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Describing Ownership</a:t>
            </a:r>
            <a:endParaRPr lang="en-US" b="1" dirty="0" smtClean="0"/>
          </a:p>
          <a:p>
            <a:pPr algn="just"/>
            <a:r>
              <a:rPr lang="en-US" dirty="0" smtClean="0"/>
              <a:t>Decide </a:t>
            </a:r>
            <a:r>
              <a:rPr lang="en-US" dirty="0"/>
              <a:t>how to describe ownership first. </a:t>
            </a:r>
            <a:r>
              <a:rPr lang="en-US" dirty="0" smtClean="0"/>
              <a:t>It turns </a:t>
            </a:r>
            <a:r>
              <a:rPr lang="en-US" dirty="0"/>
              <a:t>out that transactions are a good way to describe any transfer of </a:t>
            </a:r>
            <a:r>
              <a:rPr lang="en-US" dirty="0" smtClean="0"/>
              <a:t>ownership, and </a:t>
            </a:r>
            <a:r>
              <a:rPr lang="en-US" dirty="0"/>
              <a:t>the complete history of transactions is the key to identifying the </a:t>
            </a:r>
            <a:r>
              <a:rPr lang="en-US" dirty="0" smtClean="0"/>
              <a:t>current owners.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Protecting </a:t>
            </a:r>
            <a:r>
              <a:rPr lang="en-US" b="1" dirty="0" smtClean="0"/>
              <a:t>Ownership</a:t>
            </a:r>
          </a:p>
          <a:p>
            <a:pPr algn="just"/>
            <a:r>
              <a:rPr lang="en-US" dirty="0" smtClean="0"/>
              <a:t>In real </a:t>
            </a:r>
            <a:r>
              <a:rPr lang="en-US" dirty="0"/>
              <a:t>life, you can easily prevent people from using your car or from </a:t>
            </a:r>
            <a:r>
              <a:rPr lang="en-US" dirty="0" smtClean="0"/>
              <a:t>entering your </a:t>
            </a:r>
            <a:r>
              <a:rPr lang="en-US" dirty="0"/>
              <a:t>house by using doors with locks.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turns out that cryptography </a:t>
            </a:r>
            <a:r>
              <a:rPr lang="en-US" dirty="0" smtClean="0"/>
              <a:t>provides a </a:t>
            </a:r>
            <a:r>
              <a:rPr lang="en-US" dirty="0"/>
              <a:t>way to protect transactions on an individual </a:t>
            </a:r>
            <a:r>
              <a:rPr lang="en-US" dirty="0" smtClean="0"/>
              <a:t>level</a:t>
            </a:r>
          </a:p>
          <a:p>
            <a:pPr algn="just"/>
            <a:r>
              <a:rPr lang="en-US" dirty="0"/>
              <a:t>Protecting ownership has three major elements: identifying and </a:t>
            </a:r>
            <a:r>
              <a:rPr lang="en-US" dirty="0" smtClean="0"/>
              <a:t>authenticating owners </a:t>
            </a:r>
            <a:r>
              <a:rPr lang="en-US" dirty="0"/>
              <a:t>as well as restricting access to the property to its owners.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8F61-A788-4567-94C8-F07E86EF3BB4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2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Distributing the Data Store Among Peers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Keeping Existing Connections </a:t>
            </a:r>
            <a:r>
              <a:rPr lang="en-US" b="1" dirty="0" smtClean="0"/>
              <a:t>Alive:</a:t>
            </a:r>
          </a:p>
          <a:p>
            <a:pPr algn="just"/>
            <a:r>
              <a:rPr lang="en-US" dirty="0"/>
              <a:t>Each computer in the network independently maintains a list of peers it </a:t>
            </a:r>
            <a:r>
              <a:rPr lang="en-US" dirty="0" smtClean="0"/>
              <a:t>communicates with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list contains only a subset of all nodes that make up </a:t>
            </a:r>
            <a:r>
              <a:rPr lang="en-US" dirty="0" smtClean="0"/>
              <a:t>the whole </a:t>
            </a:r>
            <a:r>
              <a:rPr lang="en-US" dirty="0"/>
              <a:t>system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On a regular basis, each computer verifies that </a:t>
            </a:r>
            <a:r>
              <a:rPr lang="en-US" dirty="0" smtClean="0"/>
              <a:t>these peers </a:t>
            </a:r>
            <a:r>
              <a:rPr lang="en-US" dirty="0"/>
              <a:t>are still </a:t>
            </a:r>
            <a:r>
              <a:rPr lang="en-US" dirty="0" smtClean="0"/>
              <a:t>available by sending a small like ping message.</a:t>
            </a:r>
          </a:p>
          <a:p>
            <a:pPr algn="just"/>
            <a:r>
              <a:rPr lang="en-US" dirty="0" smtClean="0"/>
              <a:t>Peers that </a:t>
            </a:r>
            <a:r>
              <a:rPr lang="en-US" dirty="0"/>
              <a:t>repeatedly do not answer these messages are removed from the list </a:t>
            </a:r>
            <a:r>
              <a:rPr lang="en-US" dirty="0" smtClean="0"/>
              <a:t>of peers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3AB5-9559-47D8-8242-15578999809F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3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Distributing the Data Store Among Peers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/>
              <a:t>Establishing New </a:t>
            </a:r>
            <a:r>
              <a:rPr lang="en-US" b="1" dirty="0" smtClean="0"/>
              <a:t>Connections:</a:t>
            </a:r>
          </a:p>
          <a:p>
            <a:pPr algn="just"/>
            <a:r>
              <a:rPr lang="en-US" dirty="0"/>
              <a:t>Every computer can request to join the peer-to-peer system by sending a </a:t>
            </a:r>
            <a:r>
              <a:rPr lang="en-US" dirty="0" smtClean="0"/>
              <a:t>corresponding request </a:t>
            </a:r>
            <a:r>
              <a:rPr lang="en-US" dirty="0"/>
              <a:t>message to any of the nodes that make up the system. </a:t>
            </a:r>
            <a:endParaRPr lang="en-US" dirty="0" smtClean="0"/>
          </a:p>
          <a:p>
            <a:pPr algn="just"/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requested </a:t>
            </a:r>
            <a:r>
              <a:rPr lang="en-US" dirty="0"/>
              <a:t>node adds the address of the inquirer to its list of peers and </a:t>
            </a:r>
            <a:r>
              <a:rPr lang="en-US" dirty="0" smtClean="0"/>
              <a:t>sends a </a:t>
            </a:r>
            <a:r>
              <a:rPr lang="en-US" dirty="0"/>
              <a:t>confirmation as reply. </a:t>
            </a:r>
            <a:endParaRPr lang="en-US" dirty="0" smtClean="0"/>
          </a:p>
          <a:p>
            <a:pPr algn="just"/>
            <a:r>
              <a:rPr lang="en-US" dirty="0" smtClean="0"/>
              <a:t>When </a:t>
            </a:r>
            <a:r>
              <a:rPr lang="en-US" dirty="0"/>
              <a:t>receiving the reply the node will add the </a:t>
            </a:r>
            <a:r>
              <a:rPr lang="en-US" dirty="0" smtClean="0"/>
              <a:t>address of </a:t>
            </a:r>
            <a:r>
              <a:rPr lang="en-US" dirty="0"/>
              <a:t>the sender to its own list of peers as </a:t>
            </a:r>
            <a:r>
              <a:rPr lang="en-US" dirty="0" smtClean="0"/>
              <a:t>well</a:t>
            </a:r>
          </a:p>
          <a:p>
            <a:pPr algn="just"/>
            <a:r>
              <a:rPr lang="en-US" dirty="0"/>
              <a:t>when joining a peer-to-peer </a:t>
            </a:r>
            <a:r>
              <a:rPr lang="en-US" dirty="0" smtClean="0"/>
              <a:t>system, a </a:t>
            </a:r>
            <a:r>
              <a:rPr lang="en-US" dirty="0"/>
              <a:t>computer typically establishes connections to many different nodes that </a:t>
            </a:r>
            <a:r>
              <a:rPr lang="en-US" dirty="0" smtClean="0"/>
              <a:t>are already </a:t>
            </a:r>
            <a:r>
              <a:rPr lang="en-US" dirty="0"/>
              <a:t>part of the system. </a:t>
            </a:r>
            <a:endParaRPr lang="en-US" dirty="0" smtClean="0"/>
          </a:p>
          <a:p>
            <a:pPr lvl="1" algn="just"/>
            <a:r>
              <a:rPr lang="en-US" dirty="0" smtClean="0"/>
              <a:t>This </a:t>
            </a:r>
            <a:r>
              <a:rPr lang="en-US" dirty="0"/>
              <a:t>ensures that the connection to the system as </a:t>
            </a:r>
            <a:r>
              <a:rPr lang="en-US" dirty="0" smtClean="0"/>
              <a:t>a whole </a:t>
            </a:r>
            <a:r>
              <a:rPr lang="en-US" dirty="0"/>
              <a:t>is maintained, even if individual nodes disconnect or shut down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5FCD-A63E-43ED-A1F5-7AD52D8CAC6B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0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Distributing the Data Store Among Peers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Distributing New </a:t>
            </a:r>
            <a:r>
              <a:rPr lang="en-US" b="1" dirty="0" smtClean="0"/>
              <a:t>Information:</a:t>
            </a:r>
          </a:p>
          <a:p>
            <a:pPr algn="just"/>
            <a:r>
              <a:rPr lang="en-US" dirty="0"/>
              <a:t>In an ongoing fashion: new information (e.g., new </a:t>
            </a:r>
            <a:r>
              <a:rPr lang="en-US" dirty="0" smtClean="0"/>
              <a:t>transaction data </a:t>
            </a:r>
            <a:r>
              <a:rPr lang="en-US" dirty="0"/>
              <a:t>and new blocks) are distributed as they occur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As an update: nodes that reconnect to the system </a:t>
            </a:r>
            <a:r>
              <a:rPr lang="en-US" dirty="0" smtClean="0"/>
              <a:t>after they </a:t>
            </a:r>
            <a:r>
              <a:rPr lang="en-US" dirty="0"/>
              <a:t>were disconnected for a while will receive all </a:t>
            </a:r>
            <a:r>
              <a:rPr lang="en-US" dirty="0" smtClean="0"/>
              <a:t>transaction data </a:t>
            </a:r>
            <a:r>
              <a:rPr lang="en-US" dirty="0"/>
              <a:t>and blocks they have missed out in </a:t>
            </a:r>
            <a:r>
              <a:rPr lang="en-US" dirty="0" smtClean="0"/>
              <a:t>the meantime.</a:t>
            </a:r>
          </a:p>
          <a:p>
            <a:pPr algn="just"/>
            <a:r>
              <a:rPr lang="en-US" dirty="0"/>
              <a:t>As part of the on-boarding </a:t>
            </a:r>
            <a:r>
              <a:rPr lang="en-US" dirty="0" smtClean="0"/>
              <a:t>procedure: Transferring </a:t>
            </a:r>
            <a:r>
              <a:rPr lang="en-US" dirty="0"/>
              <a:t>a </a:t>
            </a:r>
            <a:r>
              <a:rPr lang="en-US" dirty="0" smtClean="0"/>
              <a:t>copy of </a:t>
            </a:r>
            <a:r>
              <a:rPr lang="en-US" dirty="0"/>
              <a:t>the whole up-to-date version of the </a:t>
            </a:r>
            <a:r>
              <a:rPr lang="en-US" dirty="0" err="1" smtClean="0"/>
              <a:t>blockchain</a:t>
            </a:r>
            <a:r>
              <a:rPr lang="en-US" dirty="0" smtClean="0"/>
              <a:t> data structure to </a:t>
            </a:r>
            <a:r>
              <a:rPr lang="en-US" dirty="0"/>
              <a:t>the newbie node ensures that it </a:t>
            </a:r>
            <a:r>
              <a:rPr lang="en-US" dirty="0" smtClean="0"/>
              <a:t>becomes a </a:t>
            </a:r>
            <a:r>
              <a:rPr lang="en-US" dirty="0"/>
              <a:t>full-fledged node after joining the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91137-5561-4E6D-AFA8-EFB64B97D5F7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6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and Adding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allow </a:t>
            </a:r>
            <a:r>
              <a:rPr lang="en-US" dirty="0"/>
              <a:t>everyone to add new transaction data to the history </a:t>
            </a:r>
            <a:r>
              <a:rPr lang="en-US" dirty="0" smtClean="0"/>
              <a:t>of transaction </a:t>
            </a:r>
            <a:r>
              <a:rPr lang="en-US" dirty="0"/>
              <a:t>data while preserving its integrity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blockchain</a:t>
            </a:r>
            <a:r>
              <a:rPr lang="en-US" dirty="0"/>
              <a:t>-algorithm is based on the following concepts:</a:t>
            </a:r>
          </a:p>
          <a:p>
            <a:pPr lvl="1"/>
            <a:r>
              <a:rPr lang="en-US" dirty="0"/>
              <a:t>Validation rules for transaction data and block headers</a:t>
            </a:r>
          </a:p>
          <a:p>
            <a:pPr lvl="1"/>
            <a:r>
              <a:rPr lang="en-US" dirty="0"/>
              <a:t>Reward for submitting valid blocks</a:t>
            </a:r>
          </a:p>
          <a:p>
            <a:pPr lvl="1"/>
            <a:r>
              <a:rPr lang="en-US" dirty="0"/>
              <a:t>Punishment for counteracting the integrity of the system</a:t>
            </a:r>
          </a:p>
          <a:p>
            <a:pPr lvl="1"/>
            <a:r>
              <a:rPr lang="en-US" dirty="0"/>
              <a:t>Competition among peers for earning reward based on processing speed and quality </a:t>
            </a:r>
          </a:p>
          <a:p>
            <a:pPr lvl="1"/>
            <a:r>
              <a:rPr lang="en-US" dirty="0"/>
              <a:t>Peer control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A3A1-7691-4747-ABE8-99DB6651A1DF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6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and Adding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Validation Rules for Transaction </a:t>
            </a:r>
            <a:r>
              <a:rPr lang="en-US" b="1" dirty="0" smtClean="0"/>
              <a:t>Data:</a:t>
            </a:r>
          </a:p>
          <a:p>
            <a:r>
              <a:rPr lang="en-US" dirty="0" smtClean="0"/>
              <a:t>define </a:t>
            </a:r>
            <a:r>
              <a:rPr lang="en-US" dirty="0"/>
              <a:t>which data are required for </a:t>
            </a:r>
            <a:r>
              <a:rPr lang="en-US" dirty="0" smtClean="0"/>
              <a:t>describing a </a:t>
            </a:r>
            <a:r>
              <a:rPr lang="en-US" dirty="0"/>
              <a:t>transaction.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rules encompass formal correctness, semantic </a:t>
            </a:r>
            <a:r>
              <a:rPr lang="en-US" dirty="0" smtClean="0"/>
              <a:t>correctness, and </a:t>
            </a:r>
            <a:r>
              <a:rPr lang="en-US" dirty="0"/>
              <a:t>authorization</a:t>
            </a:r>
            <a:r>
              <a:rPr lang="en-US" dirty="0" smtClean="0"/>
              <a:t>.</a:t>
            </a:r>
          </a:p>
          <a:p>
            <a:r>
              <a:rPr lang="en-US" dirty="0"/>
              <a:t>These rules are specific to the application goal of the </a:t>
            </a:r>
            <a:r>
              <a:rPr lang="en-US" dirty="0" err="1"/>
              <a:t>blockchain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Hence, a </a:t>
            </a:r>
            <a:r>
              <a:rPr lang="en-US" dirty="0" err="1"/>
              <a:t>blockchain</a:t>
            </a:r>
            <a:r>
              <a:rPr lang="en-US" dirty="0"/>
              <a:t> for managing ownership in digital bonus points may have </a:t>
            </a:r>
            <a:r>
              <a:rPr lang="en-US" dirty="0" smtClean="0"/>
              <a:t>different validation </a:t>
            </a:r>
            <a:r>
              <a:rPr lang="en-US" dirty="0"/>
              <a:t>rules than a </a:t>
            </a:r>
            <a:r>
              <a:rPr lang="en-US" dirty="0" err="1"/>
              <a:t>blockchain</a:t>
            </a:r>
            <a:r>
              <a:rPr lang="en-US" dirty="0"/>
              <a:t> that manages ownership of real estate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E1B5-85D6-4697-944E-46764EF62513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and Adding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Validation Rules for Block </a:t>
            </a:r>
            <a:r>
              <a:rPr lang="en-US" b="1" dirty="0" smtClean="0"/>
              <a:t>Headers:</a:t>
            </a:r>
          </a:p>
          <a:p>
            <a:r>
              <a:rPr lang="en-US" dirty="0" smtClean="0"/>
              <a:t>Only </a:t>
            </a:r>
            <a:r>
              <a:rPr lang="en-US" dirty="0"/>
              <a:t>blocks whose headers contains a correct solution of </a:t>
            </a:r>
            <a:r>
              <a:rPr lang="en-US" dirty="0" smtClean="0"/>
              <a:t>its individual </a:t>
            </a:r>
            <a:r>
              <a:rPr lang="en-US" dirty="0"/>
              <a:t>hash puzzle are processed further.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0E1C-2841-49BE-BF06-D80BEC00F68C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4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and Adding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Reward:</a:t>
            </a:r>
          </a:p>
          <a:p>
            <a:r>
              <a:rPr lang="en-US" dirty="0"/>
              <a:t>Creating valid blocks costs energy, time, and money because it requires </a:t>
            </a:r>
            <a:r>
              <a:rPr lang="en-US" dirty="0" smtClean="0"/>
              <a:t>solving the </a:t>
            </a:r>
            <a:r>
              <a:rPr lang="en-US" dirty="0"/>
              <a:t>computationally expensive hash puzzle that is unique for every </a:t>
            </a:r>
            <a:r>
              <a:rPr lang="en-US" dirty="0" smtClean="0"/>
              <a:t>block.</a:t>
            </a:r>
          </a:p>
          <a:p>
            <a:r>
              <a:rPr lang="en-US" dirty="0" smtClean="0"/>
              <a:t>convince </a:t>
            </a:r>
            <a:r>
              <a:rPr lang="en-US" dirty="0"/>
              <a:t>peers to carry the burden </a:t>
            </a:r>
            <a:r>
              <a:rPr lang="en-US" dirty="0" smtClean="0"/>
              <a:t>of solving </a:t>
            </a:r>
            <a:r>
              <a:rPr lang="en-US" dirty="0"/>
              <a:t>the hash puzzle is to offer them a reward as compensation for </a:t>
            </a:r>
            <a:r>
              <a:rPr lang="en-US" dirty="0" smtClean="0"/>
              <a:t>their work</a:t>
            </a:r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6270-C22B-4945-981E-1D43117FB478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and Adding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Punishment:</a:t>
            </a:r>
          </a:p>
          <a:p>
            <a:pPr algn="just"/>
            <a:r>
              <a:rPr lang="en-US" dirty="0"/>
              <a:t>punishment are reclaiming the reward for blocks that were accepted </a:t>
            </a:r>
            <a:r>
              <a:rPr lang="en-US" dirty="0" smtClean="0"/>
              <a:t>in the </a:t>
            </a:r>
            <a:r>
              <a:rPr lang="en-US" dirty="0"/>
              <a:t>past but were identified as invalid or useless later on. </a:t>
            </a:r>
            <a:endParaRPr lang="en-US" dirty="0" smtClean="0"/>
          </a:p>
          <a:p>
            <a:pPr algn="just"/>
            <a:r>
              <a:rPr lang="en-US" dirty="0" smtClean="0"/>
              <a:t>Another </a:t>
            </a:r>
            <a:r>
              <a:rPr lang="en-US" dirty="0"/>
              <a:t>form </a:t>
            </a:r>
            <a:r>
              <a:rPr lang="en-US" dirty="0" smtClean="0"/>
              <a:t>of punishment </a:t>
            </a:r>
            <a:r>
              <a:rPr lang="en-US" dirty="0"/>
              <a:t>is the absence of reward. </a:t>
            </a:r>
            <a:endParaRPr lang="en-US" dirty="0" smtClean="0"/>
          </a:p>
          <a:p>
            <a:pPr algn="just"/>
            <a:r>
              <a:rPr lang="en-US" dirty="0" smtClean="0"/>
              <a:t>Letting </a:t>
            </a:r>
            <a:r>
              <a:rPr lang="en-US" dirty="0"/>
              <a:t>nodes do the proof of work </a:t>
            </a:r>
            <a:r>
              <a:rPr lang="en-US" dirty="0" smtClean="0"/>
              <a:t>but not </a:t>
            </a:r>
            <a:r>
              <a:rPr lang="en-US" dirty="0"/>
              <a:t>rewarding them because of identifying the block as duplicate, being </a:t>
            </a:r>
            <a:r>
              <a:rPr lang="en-US" dirty="0" smtClean="0"/>
              <a:t>too old</a:t>
            </a:r>
            <a:r>
              <a:rPr lang="en-US" dirty="0"/>
              <a:t>, or being useless is a punishment in its own right.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71E0-C0D9-4B1E-ADA0-D0A476E30710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8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and Adding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Competition:</a:t>
            </a:r>
          </a:p>
          <a:p>
            <a:pPr lvl="1"/>
            <a:r>
              <a:rPr lang="en-US" dirty="0" smtClean="0"/>
              <a:t>Speed competition</a:t>
            </a:r>
          </a:p>
          <a:p>
            <a:pPr lvl="1"/>
            <a:r>
              <a:rPr lang="en-US" dirty="0" smtClean="0"/>
              <a:t>Quality competition</a:t>
            </a:r>
          </a:p>
          <a:p>
            <a:r>
              <a:rPr lang="en-US" dirty="0"/>
              <a:t>Only the node that wins both competitions receives the reward for </a:t>
            </a:r>
            <a:r>
              <a:rPr lang="en-US" dirty="0" smtClean="0"/>
              <a:t>submitting a </a:t>
            </a:r>
            <a:r>
              <a:rPr lang="en-US" dirty="0"/>
              <a:t>new block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FBB0-E3EE-4D67-A88D-4AF00821A49C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and Adding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Peer </a:t>
            </a:r>
            <a:r>
              <a:rPr lang="en-US" b="1" dirty="0" smtClean="0"/>
              <a:t>Control:</a:t>
            </a:r>
          </a:p>
          <a:p>
            <a:pPr algn="just"/>
            <a:r>
              <a:rPr lang="en-US" dirty="0"/>
              <a:t>the </a:t>
            </a:r>
            <a:r>
              <a:rPr lang="en-US" dirty="0" err="1"/>
              <a:t>blockchain</a:t>
            </a:r>
            <a:r>
              <a:rPr lang="en-US" dirty="0"/>
              <a:t>-algorithm makes all nodes of </a:t>
            </a:r>
            <a:r>
              <a:rPr lang="en-US" dirty="0" smtClean="0"/>
              <a:t>the system </a:t>
            </a:r>
            <a:r>
              <a:rPr lang="en-US" dirty="0"/>
              <a:t>the supervisors of all other </a:t>
            </a:r>
            <a:r>
              <a:rPr lang="en-US" dirty="0" smtClean="0"/>
              <a:t>nodes</a:t>
            </a:r>
          </a:p>
          <a:p>
            <a:pPr algn="just"/>
            <a:r>
              <a:rPr lang="en-US" dirty="0"/>
              <a:t>The work of each node contributes to the </a:t>
            </a:r>
            <a:r>
              <a:rPr lang="en-US" dirty="0" smtClean="0"/>
              <a:t>creation of </a:t>
            </a:r>
            <a:r>
              <a:rPr lang="en-US" dirty="0"/>
              <a:t>new valid blocks as well as to the detection, refusal, or removal of </a:t>
            </a:r>
            <a:r>
              <a:rPr lang="en-US" dirty="0" smtClean="0"/>
              <a:t>invalid transaction </a:t>
            </a:r>
            <a:r>
              <a:rPr lang="en-US" dirty="0"/>
              <a:t>data or invalid blocks.</a:t>
            </a:r>
            <a:endParaRPr lang="en-US" b="1" dirty="0" smtClean="0"/>
          </a:p>
          <a:p>
            <a:pPr lvl="1"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12FD-C4D4-45A6-A624-83895988A9C7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1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 to Follow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/>
              <a:t>Storing Transaction </a:t>
            </a:r>
            <a:r>
              <a:rPr lang="en-US" sz="2000" b="1" dirty="0" smtClean="0"/>
              <a:t>Data</a:t>
            </a:r>
          </a:p>
          <a:p>
            <a:pPr algn="just"/>
            <a:r>
              <a:rPr lang="en-US" sz="2000" dirty="0"/>
              <a:t>Since the transaction history is the </a:t>
            </a:r>
            <a:r>
              <a:rPr lang="en-US" sz="2000" dirty="0" smtClean="0"/>
              <a:t>core element </a:t>
            </a:r>
            <a:r>
              <a:rPr lang="en-US" sz="2000" dirty="0"/>
              <a:t>in clarifying ownership, it must be stored in a secure way. </a:t>
            </a:r>
            <a:endParaRPr lang="en-US" sz="2000" dirty="0" smtClean="0"/>
          </a:p>
          <a:p>
            <a:pPr algn="just"/>
            <a:r>
              <a:rPr lang="en-US" sz="2000" dirty="0" smtClean="0"/>
              <a:t>It turns out </a:t>
            </a:r>
            <a:r>
              <a:rPr lang="en-US" sz="2000" dirty="0"/>
              <a:t>that the </a:t>
            </a:r>
            <a:r>
              <a:rPr lang="en-US" sz="2000" dirty="0" err="1"/>
              <a:t>blockchain</a:t>
            </a:r>
            <a:r>
              <a:rPr lang="en-US" sz="2000" dirty="0"/>
              <a:t>-data-structure is the digital equivalent to a ledger</a:t>
            </a:r>
            <a:r>
              <a:rPr lang="en-US" sz="2000" dirty="0" smtClean="0"/>
              <a:t>.</a:t>
            </a:r>
          </a:p>
          <a:p>
            <a:pPr algn="just"/>
            <a:endParaRPr lang="en-US" sz="2000" b="1" dirty="0" smtClean="0"/>
          </a:p>
          <a:p>
            <a:pPr algn="just"/>
            <a:r>
              <a:rPr lang="en-US" sz="2000" b="1" dirty="0" smtClean="0"/>
              <a:t>Preparing </a:t>
            </a:r>
            <a:r>
              <a:rPr lang="en-US" sz="2000" b="1" dirty="0"/>
              <a:t>Ledgers to Be Distributed in </a:t>
            </a:r>
            <a:r>
              <a:rPr lang="en-US" sz="2000" b="1" dirty="0" smtClean="0"/>
              <a:t>an Untrustworthy Environment</a:t>
            </a:r>
          </a:p>
          <a:p>
            <a:pPr algn="just"/>
            <a:r>
              <a:rPr lang="en-US" sz="2000" dirty="0" err="1"/>
              <a:t>blockchain</a:t>
            </a:r>
            <a:r>
              <a:rPr lang="en-US" sz="2000" dirty="0"/>
              <a:t>-data-structure that is append-only: it is </a:t>
            </a:r>
            <a:r>
              <a:rPr lang="en-US" sz="2000" dirty="0" smtClean="0"/>
              <a:t>possible to </a:t>
            </a:r>
            <a:r>
              <a:rPr lang="en-US" sz="2000" dirty="0"/>
              <a:t>add new transactions, but it is nearly impossible to change data that </a:t>
            </a:r>
            <a:r>
              <a:rPr lang="en-US" sz="2000" dirty="0" smtClean="0"/>
              <a:t>were added </a:t>
            </a:r>
            <a:r>
              <a:rPr lang="en-US" sz="2000" dirty="0"/>
              <a:t>in the past.</a:t>
            </a:r>
            <a:endParaRPr lang="en-US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4EE4D-863B-49F8-9581-F5D240FD72AC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7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and Adding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At any </a:t>
            </a:r>
            <a:r>
              <a:rPr lang="en-US" dirty="0"/>
              <a:t>given point in time, all nodes of the system are </a:t>
            </a:r>
            <a:r>
              <a:rPr lang="en-US" dirty="0" smtClean="0"/>
              <a:t>in either </a:t>
            </a:r>
            <a:r>
              <a:rPr lang="en-US" dirty="0"/>
              <a:t>of the two </a:t>
            </a:r>
            <a:r>
              <a:rPr lang="en-US" dirty="0" smtClean="0"/>
              <a:t>phases:</a:t>
            </a:r>
          </a:p>
          <a:p>
            <a:pPr lvl="1" algn="just"/>
            <a:r>
              <a:rPr lang="en-US" dirty="0" smtClean="0"/>
              <a:t>Evaluating </a:t>
            </a:r>
            <a:r>
              <a:rPr lang="en-US" dirty="0"/>
              <a:t>a new block that was created by </a:t>
            </a:r>
            <a:r>
              <a:rPr lang="en-US" dirty="0" smtClean="0"/>
              <a:t>others</a:t>
            </a:r>
          </a:p>
          <a:p>
            <a:pPr lvl="1" algn="just"/>
            <a:r>
              <a:rPr lang="en-US" dirty="0" smtClean="0"/>
              <a:t>Trying </a:t>
            </a:r>
            <a:r>
              <a:rPr lang="en-US" dirty="0"/>
              <a:t>hard to be the next node that creates a </a:t>
            </a:r>
            <a:r>
              <a:rPr lang="en-US" dirty="0" smtClean="0"/>
              <a:t>new block </a:t>
            </a:r>
            <a:r>
              <a:rPr lang="en-US" dirty="0"/>
              <a:t>that has to be evaluated by all </a:t>
            </a:r>
            <a:r>
              <a:rPr lang="en-US" dirty="0" smtClean="0"/>
              <a:t>others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The majority of honest nodes and their striving </a:t>
            </a:r>
            <a:r>
              <a:rPr lang="en-US" dirty="0" smtClean="0"/>
              <a:t>for reward </a:t>
            </a:r>
            <a:r>
              <a:rPr lang="en-US" dirty="0"/>
              <a:t>will outweigh the attempts of dishonest nodes </a:t>
            </a:r>
            <a:r>
              <a:rPr lang="en-US" dirty="0" smtClean="0"/>
              <a:t>to counteract </a:t>
            </a:r>
            <a:r>
              <a:rPr lang="en-US" dirty="0"/>
              <a:t>the integrity of the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1E70-42B9-4D77-9A54-F16348D837B1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7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and Adding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New transaction data as well as new blocks are </a:t>
            </a:r>
            <a:r>
              <a:rPr lang="en-US" dirty="0" smtClean="0"/>
              <a:t>forwarded to </a:t>
            </a:r>
            <a:r>
              <a:rPr lang="en-US" dirty="0"/>
              <a:t>all nodes in a gossip </a:t>
            </a:r>
            <a:r>
              <a:rPr lang="en-US" dirty="0" smtClean="0"/>
              <a:t>fashion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Each </a:t>
            </a:r>
            <a:r>
              <a:rPr lang="en-US" dirty="0"/>
              <a:t>node collects new transaction data in an inbox </a:t>
            </a:r>
            <a:r>
              <a:rPr lang="en-US" dirty="0" smtClean="0"/>
              <a:t>and selects </a:t>
            </a:r>
            <a:r>
              <a:rPr lang="en-US" dirty="0"/>
              <a:t>them for </a:t>
            </a:r>
            <a:r>
              <a:rPr lang="en-US" dirty="0" smtClean="0"/>
              <a:t>processing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smtClean="0"/>
              <a:t>Each </a:t>
            </a:r>
            <a:r>
              <a:rPr lang="en-US" b="1" dirty="0"/>
              <a:t>node processes new blocks </a:t>
            </a:r>
            <a:r>
              <a:rPr lang="en-US" b="1" dirty="0" smtClean="0"/>
              <a:t>immediately with </a:t>
            </a:r>
            <a:r>
              <a:rPr lang="en-US" b="1" dirty="0"/>
              <a:t>highest </a:t>
            </a:r>
            <a:r>
              <a:rPr lang="en-US" b="1" dirty="0" smtClean="0"/>
              <a:t>priority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Each </a:t>
            </a:r>
            <a:r>
              <a:rPr lang="en-US" dirty="0"/>
              <a:t>node processes new transaction data by </a:t>
            </a:r>
            <a:r>
              <a:rPr lang="en-US" dirty="0" smtClean="0"/>
              <a:t>validating them </a:t>
            </a:r>
            <a:r>
              <a:rPr lang="en-US" dirty="0"/>
              <a:t>for authorization and formal and </a:t>
            </a:r>
            <a:r>
              <a:rPr lang="en-US" dirty="0" smtClean="0"/>
              <a:t>semantic correctness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Each </a:t>
            </a:r>
            <a:r>
              <a:rPr lang="en-US" dirty="0"/>
              <a:t>node collects only valid transaction data into </a:t>
            </a:r>
            <a:r>
              <a:rPr lang="en-US" dirty="0" smtClean="0"/>
              <a:t>a </a:t>
            </a:r>
            <a:r>
              <a:rPr lang="en-US" dirty="0" err="1" smtClean="0"/>
              <a:t>Merkle</a:t>
            </a:r>
            <a:r>
              <a:rPr lang="en-US" dirty="0" smtClean="0"/>
              <a:t> </a:t>
            </a:r>
            <a:r>
              <a:rPr lang="en-US" dirty="0"/>
              <a:t>tree and starts creating a new block by solving </a:t>
            </a:r>
            <a:r>
              <a:rPr lang="en-US" dirty="0" smtClean="0"/>
              <a:t>its hash puzzle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smtClean="0"/>
              <a:t>As </a:t>
            </a:r>
            <a:r>
              <a:rPr lang="en-US" b="1" dirty="0"/>
              <a:t>soon as a node finishes the hash puzzle, it </a:t>
            </a:r>
            <a:r>
              <a:rPr lang="en-US" b="1" dirty="0" smtClean="0"/>
              <a:t>sends the </a:t>
            </a:r>
            <a:r>
              <a:rPr lang="en-US" b="1" dirty="0"/>
              <a:t>newly created block to all other nodes.</a:t>
            </a: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ADDB-DD1C-474F-8811-5196189B5974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1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Verifying and Adding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 startAt="7"/>
            </a:pPr>
            <a:r>
              <a:rPr lang="en-US" dirty="0"/>
              <a:t>Each node processes new blocks by verifying the </a:t>
            </a:r>
            <a:r>
              <a:rPr lang="en-US" dirty="0" smtClean="0"/>
              <a:t>solution of </a:t>
            </a:r>
            <a:r>
              <a:rPr lang="en-US" dirty="0"/>
              <a:t>its hash puzzle and by verifying all its containing </a:t>
            </a:r>
            <a:r>
              <a:rPr lang="en-US" dirty="0" smtClean="0"/>
              <a:t>transaction data </a:t>
            </a:r>
            <a:r>
              <a:rPr lang="en-US" dirty="0"/>
              <a:t>for formal correctness, semantic </a:t>
            </a:r>
            <a:r>
              <a:rPr lang="en-US" dirty="0" smtClean="0"/>
              <a:t>correctness, and authorization.</a:t>
            </a:r>
          </a:p>
          <a:p>
            <a:pPr marL="457200" indent="-457200" algn="just">
              <a:buFont typeface="+mj-lt"/>
              <a:buAutoNum type="arabicPeriod" startAt="7"/>
            </a:pPr>
            <a:r>
              <a:rPr lang="en-US" dirty="0" smtClean="0"/>
              <a:t>Each </a:t>
            </a:r>
            <a:r>
              <a:rPr lang="en-US" dirty="0"/>
              <a:t>node adds valid blocks to its own copy of </a:t>
            </a:r>
            <a:r>
              <a:rPr lang="en-US" dirty="0" smtClean="0"/>
              <a:t>the </a:t>
            </a:r>
            <a:r>
              <a:rPr lang="en-US" dirty="0" err="1" smtClean="0"/>
              <a:t>blockchain</a:t>
            </a:r>
            <a:r>
              <a:rPr lang="en-US" dirty="0" smtClean="0"/>
              <a:t>-data-structure </a:t>
            </a:r>
          </a:p>
          <a:p>
            <a:pPr marL="457200" indent="-457200" algn="just">
              <a:buFont typeface="+mj-lt"/>
              <a:buAutoNum type="arabicPeriod" startAt="7"/>
            </a:pPr>
            <a:r>
              <a:rPr lang="en-US" dirty="0" smtClean="0"/>
              <a:t>If </a:t>
            </a:r>
            <a:r>
              <a:rPr lang="en-US" dirty="0"/>
              <a:t>a newly arrived block has been identified as invalid, </a:t>
            </a:r>
            <a:r>
              <a:rPr lang="en-US" dirty="0" smtClean="0"/>
              <a:t>it will </a:t>
            </a:r>
            <a:r>
              <a:rPr lang="en-US" dirty="0"/>
              <a:t>be discarded and the nodes continue with </a:t>
            </a:r>
            <a:r>
              <a:rPr lang="en-US" dirty="0" smtClean="0"/>
              <a:t>processing transaction </a:t>
            </a:r>
            <a:r>
              <a:rPr lang="en-US" dirty="0"/>
              <a:t>data or with finishing the hash puzzle of </a:t>
            </a:r>
            <a:r>
              <a:rPr lang="en-US" dirty="0" smtClean="0"/>
              <a:t>a new block.</a:t>
            </a:r>
          </a:p>
          <a:p>
            <a:pPr marL="457200" indent="-457200" algn="just">
              <a:buFont typeface="+mj-lt"/>
              <a:buAutoNum type="arabicPeriod" startAt="7"/>
            </a:pPr>
            <a:r>
              <a:rPr lang="en-US" dirty="0" smtClean="0"/>
              <a:t>If </a:t>
            </a:r>
            <a:r>
              <a:rPr lang="en-US" dirty="0"/>
              <a:t>a newly arrived block has been identified as valid, </a:t>
            </a:r>
            <a:r>
              <a:rPr lang="en-US" dirty="0" smtClean="0"/>
              <a:t>the node </a:t>
            </a:r>
            <a:r>
              <a:rPr lang="en-US" dirty="0"/>
              <a:t>removes those transactions that are contained </a:t>
            </a:r>
            <a:r>
              <a:rPr lang="en-US" dirty="0" smtClean="0"/>
              <a:t>in the </a:t>
            </a:r>
            <a:r>
              <a:rPr lang="en-US" dirty="0"/>
              <a:t>new block from its own inbox and starts with </a:t>
            </a:r>
            <a:r>
              <a:rPr lang="en-US" dirty="0" smtClean="0"/>
              <a:t>processing transaction </a:t>
            </a:r>
            <a:r>
              <a:rPr lang="en-US" dirty="0"/>
              <a:t>data and the creation of a new block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1598-F37C-42AD-B842-94D5F5A15C56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0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and Adding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 startAt="11"/>
            </a:pPr>
            <a:r>
              <a:rPr lang="en-US" dirty="0"/>
              <a:t>If a block that was added to the </a:t>
            </a:r>
            <a:r>
              <a:rPr lang="en-US" dirty="0" err="1" smtClean="0"/>
              <a:t>blockchain</a:t>
            </a:r>
            <a:r>
              <a:rPr lang="en-US" dirty="0" smtClean="0"/>
              <a:t>-data-structure is </a:t>
            </a:r>
            <a:r>
              <a:rPr lang="en-US" dirty="0"/>
              <a:t>identified as invalid or useless later on, that </a:t>
            </a:r>
            <a:r>
              <a:rPr lang="en-US" dirty="0" smtClean="0"/>
              <a:t>block as </a:t>
            </a:r>
            <a:r>
              <a:rPr lang="en-US" dirty="0"/>
              <a:t>well as all its subsequent blocks will be </a:t>
            </a:r>
            <a:r>
              <a:rPr lang="en-US" dirty="0" smtClean="0"/>
              <a:t>removed from the </a:t>
            </a:r>
            <a:r>
              <a:rPr lang="en-US" dirty="0" err="1"/>
              <a:t>blockchain</a:t>
            </a:r>
            <a:r>
              <a:rPr lang="en-US" dirty="0"/>
              <a:t>-data-structure and their transactions </a:t>
            </a:r>
            <a:r>
              <a:rPr lang="en-US" dirty="0" smtClean="0"/>
              <a:t>will be </a:t>
            </a:r>
            <a:r>
              <a:rPr lang="en-US" dirty="0"/>
              <a:t>added to the inbox to be processed </a:t>
            </a:r>
            <a:r>
              <a:rPr lang="en-US" dirty="0" smtClean="0"/>
              <a:t>again.</a:t>
            </a:r>
          </a:p>
          <a:p>
            <a:pPr marL="457200" indent="-457200" algn="just">
              <a:buFont typeface="+mj-lt"/>
              <a:buAutoNum type="arabicPeriod" startAt="11"/>
            </a:pPr>
            <a:r>
              <a:rPr lang="en-US" dirty="0" smtClean="0"/>
              <a:t>The </a:t>
            </a:r>
            <a:r>
              <a:rPr lang="en-US" dirty="0"/>
              <a:t>node whose block was accepted will receive the </a:t>
            </a:r>
            <a:r>
              <a:rPr lang="en-US" dirty="0" smtClean="0"/>
              <a:t>fees for </a:t>
            </a:r>
            <a:r>
              <a:rPr lang="en-US" dirty="0"/>
              <a:t>all transactions contained in the block as </a:t>
            </a:r>
            <a:r>
              <a:rPr lang="en-US" dirty="0" smtClean="0"/>
              <a:t>reward.</a:t>
            </a:r>
          </a:p>
          <a:p>
            <a:pPr marL="457200" indent="-457200" algn="just">
              <a:buFont typeface="+mj-lt"/>
              <a:buAutoNum type="arabicPeriod" startAt="11"/>
            </a:pPr>
            <a:r>
              <a:rPr lang="en-US" dirty="0" smtClean="0"/>
              <a:t>If </a:t>
            </a:r>
            <a:r>
              <a:rPr lang="en-US" dirty="0"/>
              <a:t>a block is removed from the </a:t>
            </a:r>
            <a:r>
              <a:rPr lang="en-US" dirty="0" err="1" smtClean="0"/>
              <a:t>blockchain</a:t>
            </a:r>
            <a:r>
              <a:rPr lang="en-US" dirty="0" smtClean="0"/>
              <a:t>-data-structure, then </a:t>
            </a:r>
            <a:r>
              <a:rPr lang="en-US" dirty="0"/>
              <a:t>the reward for adding it is withdrawn from the </a:t>
            </a:r>
            <a:r>
              <a:rPr lang="en-US" dirty="0" smtClean="0"/>
              <a:t>node that </a:t>
            </a:r>
            <a:r>
              <a:rPr lang="en-US" dirty="0"/>
              <a:t>initially received 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F0FC-0FD6-4DBE-B96A-7202033F15DE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</a:t>
            </a:r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dirty="0" smtClean="0"/>
              <a:t>Transaction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Goal: maintain </a:t>
            </a:r>
            <a:r>
              <a:rPr lang="en-US" dirty="0"/>
              <a:t>one unambiguous history of transaction data </a:t>
            </a:r>
            <a:r>
              <a:rPr lang="en-US" dirty="0" smtClean="0"/>
              <a:t>among all </a:t>
            </a:r>
            <a:r>
              <a:rPr lang="en-US" dirty="0"/>
              <a:t>nodes in the network that as a result yields identical outcomes </a:t>
            </a:r>
            <a:r>
              <a:rPr lang="en-US" dirty="0" smtClean="0"/>
              <a:t>when clarifying </a:t>
            </a:r>
            <a:r>
              <a:rPr lang="en-US" dirty="0"/>
              <a:t>ownership requests, regardless of the specific node being </a:t>
            </a:r>
            <a:r>
              <a:rPr lang="en-US" dirty="0" smtClean="0"/>
              <a:t>contacted or </a:t>
            </a:r>
            <a:r>
              <a:rPr lang="en-US" dirty="0"/>
              <a:t>requested.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BCA6D-F95B-454B-8F61-C268219767D5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3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Transaction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arrival of new blocks at the inboxes of the individual nodes is </a:t>
            </a:r>
            <a:r>
              <a:rPr lang="en-US" dirty="0" smtClean="0"/>
              <a:t>highly influenced </a:t>
            </a:r>
            <a:r>
              <a:rPr lang="en-US" dirty="0"/>
              <a:t>by the message delivery capabilities of the network, which has </a:t>
            </a:r>
            <a:r>
              <a:rPr lang="en-US" dirty="0" smtClean="0"/>
              <a:t>its own </a:t>
            </a:r>
            <a:r>
              <a:rPr lang="en-US" dirty="0"/>
              <a:t>adversities. </a:t>
            </a:r>
            <a:endParaRPr lang="en-US" dirty="0" smtClean="0"/>
          </a:p>
          <a:p>
            <a:pPr algn="just"/>
            <a:r>
              <a:rPr lang="en-US" dirty="0" smtClean="0"/>
              <a:t>Messages </a:t>
            </a:r>
            <a:r>
              <a:rPr lang="en-US" dirty="0"/>
              <a:t>may get lost, may be delivered with time delay, </a:t>
            </a:r>
            <a:r>
              <a:rPr lang="en-US" dirty="0" smtClean="0"/>
              <a:t>or may </a:t>
            </a:r>
            <a:r>
              <a:rPr lang="en-US" dirty="0"/>
              <a:t>arrive in any order. </a:t>
            </a:r>
            <a:endParaRPr lang="en-US" dirty="0" smtClean="0"/>
          </a:p>
          <a:p>
            <a:pPr algn="just"/>
            <a:r>
              <a:rPr lang="en-US" dirty="0" smtClean="0"/>
              <a:t>As </a:t>
            </a:r>
            <a:r>
              <a:rPr lang="en-US" dirty="0"/>
              <a:t>a result, the nodes of the network do not </a:t>
            </a:r>
            <a:r>
              <a:rPr lang="en-US" dirty="0" smtClean="0"/>
              <a:t>have the </a:t>
            </a:r>
            <a:r>
              <a:rPr lang="en-US" dirty="0"/>
              <a:t>identical information at their disposal at the same time. </a:t>
            </a:r>
            <a:endParaRPr lang="en-US" dirty="0" smtClean="0"/>
          </a:p>
          <a:p>
            <a:pPr algn="just"/>
            <a:r>
              <a:rPr lang="en-US" dirty="0" smtClean="0"/>
              <a:t>Furthermore</a:t>
            </a:r>
            <a:r>
              <a:rPr lang="en-US" dirty="0"/>
              <a:t>, </a:t>
            </a:r>
            <a:r>
              <a:rPr lang="en-US" dirty="0" smtClean="0"/>
              <a:t>the switch </a:t>
            </a:r>
            <a:r>
              <a:rPr lang="en-US" dirty="0"/>
              <a:t>between the two working phases does not take place at the </a:t>
            </a:r>
            <a:r>
              <a:rPr lang="en-US" dirty="0" smtClean="0"/>
              <a:t>identical time </a:t>
            </a:r>
            <a:r>
              <a:rPr lang="en-US" dirty="0"/>
              <a:t>for all the nodes. </a:t>
            </a:r>
            <a:endParaRPr lang="en-US" dirty="0" smtClean="0"/>
          </a:p>
          <a:p>
            <a:pPr algn="just"/>
            <a:r>
              <a:rPr lang="en-US" dirty="0" smtClean="0"/>
              <a:t>Instead</a:t>
            </a:r>
            <a:r>
              <a:rPr lang="en-US" dirty="0"/>
              <a:t>, each node switches between the two </a:t>
            </a:r>
            <a:r>
              <a:rPr lang="en-US" dirty="0" smtClean="0"/>
              <a:t>working phases </a:t>
            </a:r>
            <a:r>
              <a:rPr lang="en-US" dirty="0"/>
              <a:t>at its own individual time governed by the arrival of messages in </a:t>
            </a:r>
            <a:r>
              <a:rPr lang="en-US" dirty="0" smtClean="0"/>
              <a:t>its inbox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C55A-7CA0-4719-A72C-0DE18433A1EB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1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Transaction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Challenge:</a:t>
            </a:r>
          </a:p>
          <a:p>
            <a:pPr algn="just"/>
            <a:r>
              <a:rPr lang="en-US" dirty="0" smtClean="0"/>
              <a:t>find </a:t>
            </a:r>
            <a:r>
              <a:rPr lang="en-US" dirty="0"/>
              <a:t>a way to identify one unambiguous history of </a:t>
            </a:r>
            <a:r>
              <a:rPr lang="en-US" dirty="0" smtClean="0"/>
              <a:t>transaction data </a:t>
            </a:r>
            <a:r>
              <a:rPr lang="en-US" dirty="0"/>
              <a:t>in the face of all message delivery adversities and without falling back </a:t>
            </a:r>
            <a:r>
              <a:rPr lang="en-US" dirty="0" smtClean="0"/>
              <a:t>to a </a:t>
            </a:r>
            <a:r>
              <a:rPr lang="en-US" dirty="0"/>
              <a:t>centralized solution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b="1" dirty="0" smtClean="0"/>
              <a:t>Idea:</a:t>
            </a:r>
          </a:p>
          <a:p>
            <a:pPr algn="just"/>
            <a:r>
              <a:rPr lang="en-US" dirty="0"/>
              <a:t>Consensus is a synonym for an agreement among independent individuals. </a:t>
            </a:r>
            <a:endParaRPr lang="en-US" dirty="0" smtClean="0"/>
          </a:p>
          <a:p>
            <a:pPr algn="just"/>
            <a:r>
              <a:rPr lang="en-US" dirty="0" smtClean="0"/>
              <a:t>Distributed consensus </a:t>
            </a:r>
            <a:r>
              <a:rPr lang="en-US" dirty="0"/>
              <a:t>is an agreement among the members of a purely distributed peer-to-peer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1DEC-E184-4302-9ACB-5575BB3466B8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Transaction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blockchain</a:t>
            </a:r>
            <a:r>
              <a:rPr lang="en-US" dirty="0"/>
              <a:t> as we </a:t>
            </a:r>
            <a:r>
              <a:rPr lang="en-US" dirty="0" smtClean="0"/>
              <a:t>know, </a:t>
            </a:r>
            <a:r>
              <a:rPr lang="en-US" dirty="0"/>
              <a:t>it </a:t>
            </a:r>
            <a:r>
              <a:rPr lang="en-US" dirty="0" smtClean="0"/>
              <a:t>fulfills </a:t>
            </a:r>
            <a:r>
              <a:rPr lang="en-US" dirty="0"/>
              <a:t>the first four conditions of collective decision </a:t>
            </a:r>
            <a:r>
              <a:rPr lang="en-US" dirty="0" smtClean="0"/>
              <a:t>making: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All nodes operate in the identical environment </a:t>
            </a:r>
            <a:r>
              <a:rPr lang="en-US" dirty="0" smtClean="0"/>
              <a:t>consisting of </a:t>
            </a:r>
            <a:r>
              <a:rPr lang="en-US" dirty="0"/>
              <a:t>the network, nodes that maintain their individual </a:t>
            </a:r>
            <a:r>
              <a:rPr lang="en-US" dirty="0" smtClean="0"/>
              <a:t>copies of </a:t>
            </a:r>
            <a:r>
              <a:rPr lang="en-US" dirty="0"/>
              <a:t>the </a:t>
            </a:r>
            <a:r>
              <a:rPr lang="en-US" dirty="0" err="1"/>
              <a:t>blockchain</a:t>
            </a:r>
            <a:r>
              <a:rPr lang="en-US" dirty="0"/>
              <a:t>-data-structure, and </a:t>
            </a:r>
            <a:r>
              <a:rPr lang="en-US" dirty="0" smtClean="0"/>
              <a:t>the </a:t>
            </a:r>
            <a:r>
              <a:rPr lang="en-US" dirty="0" err="1" smtClean="0"/>
              <a:t>blockchain</a:t>
            </a:r>
            <a:r>
              <a:rPr lang="en-US" dirty="0" smtClean="0"/>
              <a:t> algorithm</a:t>
            </a:r>
            <a:r>
              <a:rPr lang="en-US" dirty="0"/>
              <a:t> </a:t>
            </a:r>
            <a:r>
              <a:rPr lang="en-US" dirty="0" smtClean="0"/>
              <a:t>that </a:t>
            </a:r>
            <a:r>
              <a:rPr lang="en-US" dirty="0"/>
              <a:t>governs the behavior of the </a:t>
            </a:r>
            <a:r>
              <a:rPr lang="en-US" dirty="0" smtClean="0"/>
              <a:t>nodes.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decision-making </a:t>
            </a:r>
            <a:r>
              <a:rPr lang="en-US" dirty="0" smtClean="0"/>
              <a:t>e problem </a:t>
            </a:r>
            <a:r>
              <a:rPr lang="en-US" dirty="0"/>
              <a:t>is to select one </a:t>
            </a:r>
            <a:r>
              <a:rPr lang="en-US" dirty="0" smtClean="0"/>
              <a:t>transaction history </a:t>
            </a:r>
            <a:r>
              <a:rPr lang="en-US" dirty="0"/>
              <a:t>collectively</a:t>
            </a:r>
            <a:r>
              <a:rPr lang="en-US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All nodes strive to maximize their individual </a:t>
            </a:r>
            <a:r>
              <a:rPr lang="en-US" dirty="0" smtClean="0"/>
              <a:t>income earned </a:t>
            </a:r>
            <a:r>
              <a:rPr lang="en-US" dirty="0"/>
              <a:t>as reward for adding new valid blocks to </a:t>
            </a:r>
            <a:r>
              <a:rPr lang="en-US" dirty="0" smtClean="0"/>
              <a:t>the </a:t>
            </a:r>
            <a:r>
              <a:rPr lang="en-US" dirty="0" err="1" smtClean="0"/>
              <a:t>blockchain</a:t>
            </a:r>
            <a:r>
              <a:rPr lang="en-US" dirty="0" smtClean="0"/>
              <a:t>-data-structure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In order to achieve their goals, all nodes send their </a:t>
            </a:r>
            <a:r>
              <a:rPr lang="en-US" dirty="0" smtClean="0"/>
              <a:t>new blocks </a:t>
            </a:r>
            <a:r>
              <a:rPr lang="en-US" dirty="0"/>
              <a:t>to all their peers to have them examined </a:t>
            </a:r>
            <a:r>
              <a:rPr lang="en-US" dirty="0" smtClean="0"/>
              <a:t>and accepted</a:t>
            </a:r>
            <a:r>
              <a:rPr lang="en-US" dirty="0"/>
              <a:t>. As a result, each node leaves its </a:t>
            </a:r>
            <a:r>
              <a:rPr lang="en-US" dirty="0" smtClean="0"/>
              <a:t>individual footprint </a:t>
            </a:r>
            <a:r>
              <a:rPr lang="en-US" dirty="0"/>
              <a:t>in the environment that is the </a:t>
            </a:r>
            <a:r>
              <a:rPr lang="en-US" dirty="0" smtClean="0"/>
              <a:t>collectively maintained </a:t>
            </a:r>
            <a:r>
              <a:rPr lang="en-US" dirty="0" err="1"/>
              <a:t>blockchain</a:t>
            </a:r>
            <a:r>
              <a:rPr lang="en-US" dirty="0"/>
              <a:t>-data-structure.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BB256-23BD-4198-8862-7C4AD730F395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4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Transaction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Selecting </a:t>
            </a:r>
            <a:r>
              <a:rPr lang="en-US" dirty="0"/>
              <a:t>a transaction history based on the computational </a:t>
            </a:r>
            <a:r>
              <a:rPr lang="en-US" dirty="0" smtClean="0"/>
              <a:t>effort that </a:t>
            </a:r>
            <a:r>
              <a:rPr lang="en-US" dirty="0"/>
              <a:t>was spent for creating it has led to the following two </a:t>
            </a:r>
            <a:r>
              <a:rPr lang="en-US" dirty="0" smtClean="0"/>
              <a:t>criteria:</a:t>
            </a:r>
          </a:p>
          <a:p>
            <a:r>
              <a:rPr lang="en-US" dirty="0" smtClean="0"/>
              <a:t>The longest-chain-criterion</a:t>
            </a:r>
            <a:endParaRPr lang="en-US" dirty="0"/>
          </a:p>
          <a:p>
            <a:r>
              <a:rPr lang="en-US" dirty="0" smtClean="0"/>
              <a:t>The heaviest-chain-criterion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C661-4F93-49DA-BB56-85B1DC32EB99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2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longest-chain-criterion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45734"/>
            <a:ext cx="7683500" cy="4265506"/>
          </a:xfrm>
        </p:spPr>
        <p:txBody>
          <a:bodyPr/>
          <a:lstStyle/>
          <a:p>
            <a:pPr algn="just"/>
            <a:r>
              <a:rPr lang="en-US" dirty="0"/>
              <a:t>The longest-chain-criterion</a:t>
            </a:r>
          </a:p>
          <a:p>
            <a:pPr algn="just"/>
            <a:r>
              <a:rPr lang="en-US" dirty="0" smtClean="0"/>
              <a:t>Figure: </a:t>
            </a:r>
            <a:r>
              <a:rPr lang="en-US" dirty="0"/>
              <a:t>Initial </a:t>
            </a:r>
            <a:r>
              <a:rPr lang="en-US" dirty="0" err="1"/>
              <a:t>blockchain</a:t>
            </a:r>
            <a:r>
              <a:rPr lang="en-US" dirty="0"/>
              <a:t>-data-structure in a distributed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FCF8-52EF-402F-9301-7874D6F131E7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249" y="2295322"/>
            <a:ext cx="3201101" cy="336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9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 data provide the following information for</a:t>
            </a:r>
            <a:br>
              <a:rPr lang="en-US" dirty="0"/>
            </a:br>
            <a:r>
              <a:rPr lang="en-US" dirty="0"/>
              <a:t>describing a transfer of ownership: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identifier of the account who initiates the </a:t>
            </a:r>
            <a:r>
              <a:rPr lang="en-US" dirty="0" smtClean="0"/>
              <a:t>transaction and </a:t>
            </a:r>
            <a:r>
              <a:rPr lang="en-US" dirty="0"/>
              <a:t>is to transfer ownership to another </a:t>
            </a:r>
            <a:r>
              <a:rPr lang="en-US" dirty="0" smtClean="0"/>
              <a:t>account</a:t>
            </a:r>
          </a:p>
          <a:p>
            <a:r>
              <a:rPr lang="en-US" dirty="0" smtClean="0"/>
              <a:t>An </a:t>
            </a:r>
            <a:r>
              <a:rPr lang="en-US" dirty="0"/>
              <a:t>identifier of that account that is to receive </a:t>
            </a:r>
            <a:r>
              <a:rPr lang="en-US" dirty="0" smtClean="0"/>
              <a:t>ownership</a:t>
            </a:r>
          </a:p>
          <a:p>
            <a:r>
              <a:rPr lang="en-US" dirty="0" smtClean="0"/>
              <a:t>The </a:t>
            </a:r>
            <a:r>
              <a:rPr lang="en-US" dirty="0"/>
              <a:t>amount of the goods to be </a:t>
            </a:r>
            <a:r>
              <a:rPr lang="en-US" dirty="0" smtClean="0"/>
              <a:t>transferred</a:t>
            </a:r>
          </a:p>
          <a:p>
            <a:r>
              <a:rPr lang="en-US" dirty="0" smtClean="0"/>
              <a:t>The </a:t>
            </a:r>
            <a:r>
              <a:rPr lang="en-US" dirty="0"/>
              <a:t>time the transaction is to be </a:t>
            </a:r>
            <a:r>
              <a:rPr lang="en-US" dirty="0" smtClean="0"/>
              <a:t>done</a:t>
            </a:r>
          </a:p>
          <a:p>
            <a:r>
              <a:rPr lang="en-US" dirty="0" smtClean="0"/>
              <a:t>A </a:t>
            </a:r>
            <a:r>
              <a:rPr lang="en-US" dirty="0"/>
              <a:t>fee to be paid to the system for executing </a:t>
            </a:r>
            <a:r>
              <a:rPr lang="en-US" dirty="0" smtClean="0"/>
              <a:t>the transaction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proof that the owner of the account who hands </a:t>
            </a:r>
            <a:r>
              <a:rPr lang="en-US" dirty="0" smtClean="0"/>
              <a:t>off ownership </a:t>
            </a:r>
            <a:r>
              <a:rPr lang="en-US" dirty="0"/>
              <a:t>agrees with that transfer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441-D3F5-4283-A365-B5A7F3B802B9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9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longest-chain-criterion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45734"/>
            <a:ext cx="7594600" cy="4265506"/>
          </a:xfrm>
        </p:spPr>
        <p:txBody>
          <a:bodyPr/>
          <a:lstStyle/>
          <a:p>
            <a:r>
              <a:rPr lang="en-US" dirty="0"/>
              <a:t>Result of adding a new block to the existing </a:t>
            </a:r>
            <a:r>
              <a:rPr lang="en-US" dirty="0" err="1"/>
              <a:t>blockchain</a:t>
            </a:r>
            <a:r>
              <a:rPr lang="en-US" dirty="0"/>
              <a:t>-data-structure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3184-C013-4FEB-9239-5555836990E6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249" y="1734619"/>
            <a:ext cx="2705451" cy="448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6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longest-chain-criterion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blockchain</a:t>
            </a:r>
            <a:r>
              <a:rPr lang="en-US" dirty="0"/>
              <a:t>-data-structure after a delayed block was delivered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81170-089D-49FE-B738-A9665222FD14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402" y="2325537"/>
            <a:ext cx="4804398" cy="365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longest-chain-criterion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45734"/>
            <a:ext cx="5410200" cy="4265506"/>
          </a:xfrm>
        </p:spPr>
        <p:txBody>
          <a:bodyPr/>
          <a:lstStyle/>
          <a:p>
            <a:pPr algn="just"/>
            <a:r>
              <a:rPr lang="en-US" dirty="0"/>
              <a:t>A </a:t>
            </a:r>
            <a:r>
              <a:rPr lang="en-US" dirty="0" err="1"/>
              <a:t>blockchain</a:t>
            </a:r>
            <a:r>
              <a:rPr lang="en-US" dirty="0"/>
              <a:t>-data-structure after two nodes finish the proof of work at </a:t>
            </a:r>
            <a:r>
              <a:rPr lang="en-US" dirty="0" smtClean="0"/>
              <a:t>nearly the </a:t>
            </a:r>
            <a:r>
              <a:rPr lang="en-US" dirty="0"/>
              <a:t>same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8588-A61E-4035-856E-183734FD986B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380" y="1939889"/>
            <a:ext cx="5715835" cy="389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longest-chain-criterion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45734"/>
            <a:ext cx="6641399" cy="4265506"/>
          </a:xfrm>
        </p:spPr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-data-structure </a:t>
            </a:r>
            <a:r>
              <a:rPr lang="en-US" dirty="0"/>
              <a:t>that contains one </a:t>
            </a:r>
            <a:r>
              <a:rPr lang="en-US" dirty="0" smtClean="0"/>
              <a:t>longest chain </a:t>
            </a:r>
            <a:r>
              <a:rPr lang="en-US" dirty="0"/>
              <a:t>after a new block arrived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3E57-17B8-42AF-81C0-EBB13A5C43D5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199" y="1973956"/>
            <a:ext cx="4826701" cy="413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8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longest-chain-criterion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Due to its shape, the </a:t>
            </a:r>
            <a:r>
              <a:rPr lang="en-US" dirty="0" err="1"/>
              <a:t>blockchain</a:t>
            </a:r>
            <a:r>
              <a:rPr lang="en-US" dirty="0"/>
              <a:t>-data-structure is often referred to as a tree-</a:t>
            </a:r>
            <a:r>
              <a:rPr lang="en-US" dirty="0" err="1"/>
              <a:t>datastructure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very first and therefore oldest block in the </a:t>
            </a:r>
            <a:r>
              <a:rPr lang="en-US" dirty="0" err="1"/>
              <a:t>blockchain</a:t>
            </a:r>
            <a:r>
              <a:rPr lang="en-US" dirty="0"/>
              <a:t>-data-structure is the one </a:t>
            </a:r>
            <a:r>
              <a:rPr lang="en-US" dirty="0" smtClean="0"/>
              <a:t>that has </a:t>
            </a:r>
            <a:r>
              <a:rPr lang="en-US" dirty="0"/>
              <a:t>no predecessor, and it is often called the root of the tree-shaped structure.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block without </a:t>
            </a:r>
            <a:r>
              <a:rPr lang="en-US" dirty="0" smtClean="0"/>
              <a:t>a successor </a:t>
            </a:r>
            <a:r>
              <a:rPr lang="en-US" dirty="0"/>
              <a:t>is called the leaf. A straight sequence of blocks from the root to a leaf is called the path.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3F10-EA70-4EDB-9311-A825F1452CC8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0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Heaviest-Chain-Criterion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blockchain</a:t>
            </a:r>
            <a:r>
              <a:rPr lang="en-US" dirty="0"/>
              <a:t> applications rarely utilize a </a:t>
            </a:r>
            <a:r>
              <a:rPr lang="en-US" dirty="0" smtClean="0"/>
              <a:t>constant difficulty </a:t>
            </a:r>
            <a:r>
              <a:rPr lang="en-US" dirty="0"/>
              <a:t>level for the hash puzzle to be solved for adding a new block </a:t>
            </a:r>
            <a:r>
              <a:rPr lang="en-US" dirty="0" smtClean="0"/>
              <a:t>to the </a:t>
            </a:r>
            <a:r>
              <a:rPr lang="en-US" dirty="0" err="1"/>
              <a:t>blockchain</a:t>
            </a:r>
            <a:r>
              <a:rPr lang="en-US" dirty="0"/>
              <a:t>-data-structure. </a:t>
            </a:r>
            <a:endParaRPr lang="en-US" dirty="0" smtClean="0"/>
          </a:p>
          <a:p>
            <a:pPr algn="just"/>
            <a:r>
              <a:rPr lang="en-US" dirty="0" smtClean="0"/>
              <a:t>Instead</a:t>
            </a:r>
            <a:r>
              <a:rPr lang="en-US" dirty="0"/>
              <a:t>, they typically determine the </a:t>
            </a:r>
            <a:r>
              <a:rPr lang="en-US" dirty="0" smtClean="0"/>
              <a:t>difficulty level </a:t>
            </a:r>
            <a:r>
              <a:rPr lang="en-US" dirty="0"/>
              <a:t>dynamically, which causes the blocks to differ with respect to </a:t>
            </a:r>
            <a:r>
              <a:rPr lang="en-US" dirty="0" smtClean="0"/>
              <a:t>the computational </a:t>
            </a:r>
            <a:r>
              <a:rPr lang="en-US" dirty="0"/>
              <a:t>effort that was spent for adding them to the </a:t>
            </a:r>
            <a:r>
              <a:rPr lang="en-US" dirty="0" err="1"/>
              <a:t>blockchain-datastructure</a:t>
            </a:r>
            <a:r>
              <a:rPr lang="en-US" dirty="0"/>
              <a:t>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longest-chain-criterion is based on the </a:t>
            </a:r>
            <a:r>
              <a:rPr lang="en-US" dirty="0" smtClean="0"/>
              <a:t>idea that </a:t>
            </a:r>
            <a:r>
              <a:rPr lang="en-US" dirty="0"/>
              <a:t>the path that contains the most blocks is the one that represents </a:t>
            </a:r>
            <a:r>
              <a:rPr lang="en-US" dirty="0" smtClean="0"/>
              <a:t>the most </a:t>
            </a:r>
            <a:r>
              <a:rPr lang="en-US" dirty="0"/>
              <a:t>computational effort.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the case of heterogeneous </a:t>
            </a:r>
            <a:r>
              <a:rPr lang="en-US" dirty="0" smtClean="0"/>
              <a:t>difficulty levels</a:t>
            </a:r>
            <a:r>
              <a:rPr lang="en-US" dirty="0"/>
              <a:t>, the longest path is not necessarily the one that represents the </a:t>
            </a:r>
            <a:r>
              <a:rPr lang="en-US" dirty="0" smtClean="0"/>
              <a:t>most computational </a:t>
            </a:r>
            <a:r>
              <a:rPr lang="en-US" dirty="0"/>
              <a:t>effort.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C95-BCC1-440D-B1EA-FF0CE90475DB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6603"/>
            <a:ext cx="4800600" cy="1450757"/>
          </a:xfrm>
        </p:spPr>
        <p:txBody>
          <a:bodyPr/>
          <a:lstStyle/>
          <a:p>
            <a:r>
              <a:rPr lang="en-US" dirty="0"/>
              <a:t>The Heaviest-Chain-Criterion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C198-F0C5-4F4D-923A-27D5F838AD89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66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757" y="623489"/>
            <a:ext cx="6402203" cy="548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7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Selecting One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Orphan </a:t>
            </a:r>
            <a:r>
              <a:rPr lang="en-US" dirty="0" smtClean="0"/>
              <a:t>blocks</a:t>
            </a:r>
          </a:p>
          <a:p>
            <a:r>
              <a:rPr lang="en-US" dirty="0" smtClean="0"/>
              <a:t>Reclaimed reward</a:t>
            </a:r>
          </a:p>
          <a:p>
            <a:r>
              <a:rPr lang="en-US" dirty="0" smtClean="0"/>
              <a:t>Clarifying ownership</a:t>
            </a:r>
          </a:p>
          <a:p>
            <a:r>
              <a:rPr lang="en-US" dirty="0" smtClean="0"/>
              <a:t>Reprocessing </a:t>
            </a:r>
            <a:r>
              <a:rPr lang="en-US" dirty="0"/>
              <a:t>of </a:t>
            </a:r>
            <a:r>
              <a:rPr lang="en-US" dirty="0" smtClean="0"/>
              <a:t>transactions</a:t>
            </a:r>
          </a:p>
          <a:p>
            <a:r>
              <a:rPr lang="en-US" dirty="0" smtClean="0"/>
              <a:t>A </a:t>
            </a:r>
            <a:r>
              <a:rPr lang="en-US" dirty="0"/>
              <a:t>growing common </a:t>
            </a:r>
            <a:r>
              <a:rPr lang="en-US" dirty="0" smtClean="0"/>
              <a:t>trunk</a:t>
            </a:r>
          </a:p>
          <a:p>
            <a:r>
              <a:rPr lang="en-US" dirty="0" smtClean="0"/>
              <a:t>Eventual consistency</a:t>
            </a:r>
          </a:p>
          <a:p>
            <a:r>
              <a:rPr lang="en-US" dirty="0" smtClean="0"/>
              <a:t>Robustness </a:t>
            </a:r>
            <a:r>
              <a:rPr lang="en-US" dirty="0"/>
              <a:t>against manipulations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2476-A4F1-46AD-AE9F-02E9D66FAAE8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Selecting One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The deeper down the authoritative chain a block is </a:t>
            </a:r>
            <a:r>
              <a:rPr lang="en-US" sz="2000" dirty="0" smtClean="0"/>
              <a:t>located:</a:t>
            </a:r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further in the past it was </a:t>
            </a:r>
            <a:r>
              <a:rPr lang="en-US" sz="2000" dirty="0" smtClean="0"/>
              <a:t>added</a:t>
            </a:r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more time has passed since its inclusion in </a:t>
            </a:r>
            <a:r>
              <a:rPr lang="en-US" sz="2000" dirty="0" smtClean="0"/>
              <a:t>the </a:t>
            </a:r>
            <a:r>
              <a:rPr lang="en-US" sz="2000" dirty="0" err="1" smtClean="0"/>
              <a:t>blockchain</a:t>
            </a:r>
            <a:r>
              <a:rPr lang="en-US" sz="2000" dirty="0" smtClean="0"/>
              <a:t>-data-structure</a:t>
            </a:r>
            <a:endParaRPr lang="en-US" sz="2000" dirty="0"/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more common effort has been spent on </a:t>
            </a:r>
            <a:r>
              <a:rPr lang="en-US" sz="2000" dirty="0" smtClean="0"/>
              <a:t>adding subsequent blocks</a:t>
            </a:r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less it is affected by random changes of </a:t>
            </a:r>
            <a:r>
              <a:rPr lang="en-US" sz="2000" dirty="0" smtClean="0"/>
              <a:t>the blocks </a:t>
            </a:r>
            <a:r>
              <a:rPr lang="en-US" sz="2000" dirty="0"/>
              <a:t>that belong to the longest </a:t>
            </a:r>
            <a:r>
              <a:rPr lang="en-US" sz="2000" dirty="0" smtClean="0"/>
              <a:t>chain</a:t>
            </a:r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less likely it will be </a:t>
            </a:r>
            <a:r>
              <a:rPr lang="en-US" sz="2000" dirty="0" smtClean="0"/>
              <a:t>abandoned</a:t>
            </a:r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more accepted it is by the nodes of the </a:t>
            </a:r>
            <a:r>
              <a:rPr lang="en-US" sz="2000" dirty="0" smtClean="0"/>
              <a:t>system</a:t>
            </a:r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more anchored it is in the common history </a:t>
            </a:r>
            <a:r>
              <a:rPr lang="en-US" sz="2000" dirty="0" smtClean="0"/>
              <a:t>of the </a:t>
            </a:r>
            <a:r>
              <a:rPr lang="en-US" sz="2000" dirty="0"/>
              <a:t>nodes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F3A9-546A-4621-8591-E2F0B2098C99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1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Paying </a:t>
            </a:r>
            <a:r>
              <a:rPr lang="en-US" dirty="0" smtClean="0"/>
              <a:t>for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Neither integrity nor the creation of trust </a:t>
            </a:r>
            <a:r>
              <a:rPr lang="en-US" sz="2000" dirty="0" smtClean="0"/>
              <a:t>is without costs</a:t>
            </a:r>
          </a:p>
          <a:p>
            <a:pPr algn="just"/>
            <a:r>
              <a:rPr lang="en-US" sz="2000" dirty="0" smtClean="0"/>
              <a:t>Competition for </a:t>
            </a:r>
            <a:r>
              <a:rPr lang="en-US" sz="2000" dirty="0"/>
              <a:t>reward and threat of punishment are the two forces that keep peers of </a:t>
            </a:r>
            <a:r>
              <a:rPr lang="en-US" sz="2000" dirty="0" smtClean="0"/>
              <a:t>the system </a:t>
            </a:r>
            <a:r>
              <a:rPr lang="en-US" sz="2000" dirty="0"/>
              <a:t>verifying transactions orderly and selecting that transaction history </a:t>
            </a:r>
            <a:r>
              <a:rPr lang="en-US" sz="2000" dirty="0" smtClean="0"/>
              <a:t>that unites </a:t>
            </a:r>
            <a:r>
              <a:rPr lang="en-US" sz="2000" dirty="0"/>
              <a:t>the most collective </a:t>
            </a:r>
            <a:r>
              <a:rPr lang="en-US" sz="2000" dirty="0" smtClean="0"/>
              <a:t>effort</a:t>
            </a:r>
          </a:p>
          <a:p>
            <a:pPr algn="just"/>
            <a:r>
              <a:rPr lang="en-US" sz="2000" dirty="0"/>
              <a:t>Reward and punishment are implemented </a:t>
            </a:r>
            <a:r>
              <a:rPr lang="en-US" sz="2000" dirty="0" smtClean="0"/>
              <a:t>with rewards </a:t>
            </a:r>
            <a:r>
              <a:rPr lang="en-US" sz="2000" dirty="0"/>
              <a:t>based on transaction fees and proof of </a:t>
            </a:r>
            <a:r>
              <a:rPr lang="en-US" sz="2000" dirty="0" smtClean="0"/>
              <a:t>work</a:t>
            </a:r>
          </a:p>
          <a:p>
            <a:pPr algn="just"/>
            <a:r>
              <a:rPr lang="en-US" sz="2000" dirty="0" smtClean="0"/>
              <a:t>This </a:t>
            </a:r>
            <a:r>
              <a:rPr lang="en-US" sz="2000" dirty="0"/>
              <a:t>effect is universal </a:t>
            </a:r>
            <a:r>
              <a:rPr lang="en-US" sz="2000" dirty="0" smtClean="0"/>
              <a:t>in all </a:t>
            </a:r>
            <a:r>
              <a:rPr lang="en-US" sz="2000" dirty="0" err="1"/>
              <a:t>blockchain</a:t>
            </a:r>
            <a:r>
              <a:rPr lang="en-US" sz="2000" dirty="0"/>
              <a:t> applications regardless of their concrete application goal. </a:t>
            </a:r>
            <a:endParaRPr lang="en-US" sz="2000" dirty="0" smtClean="0"/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choice of a concrete instrument of payment used to compensate the </a:t>
            </a:r>
            <a:r>
              <a:rPr lang="en-US" sz="2000" dirty="0" smtClean="0"/>
              <a:t>maintainers of </a:t>
            </a:r>
            <a:r>
              <a:rPr lang="en-US" sz="2000" dirty="0"/>
              <a:t>the system is not identical in all </a:t>
            </a:r>
            <a:r>
              <a:rPr lang="en-US" sz="2000" dirty="0" err="1"/>
              <a:t>blockchain</a:t>
            </a:r>
            <a:r>
              <a:rPr lang="en-US" sz="2000" dirty="0"/>
              <a:t> applications.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E6C4C-14B0-45A3-8EF3-A1044F7BF0CF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5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In order to maintain integrity, only those transaction </a:t>
            </a:r>
            <a:r>
              <a:rPr lang="en-US" dirty="0" smtClean="0"/>
              <a:t>data are </a:t>
            </a:r>
            <a:r>
              <a:rPr lang="en-US" dirty="0"/>
              <a:t>added to the </a:t>
            </a:r>
            <a:r>
              <a:rPr lang="en-US" dirty="0" err="1"/>
              <a:t>blockchain</a:t>
            </a:r>
            <a:r>
              <a:rPr lang="en-US" dirty="0"/>
              <a:t>-data-structure that fulfill </a:t>
            </a:r>
            <a:r>
              <a:rPr lang="en-US" dirty="0" smtClean="0"/>
              <a:t>the following </a:t>
            </a:r>
            <a:r>
              <a:rPr lang="en-US" dirty="0"/>
              <a:t>three criteria</a:t>
            </a:r>
            <a:r>
              <a:rPr lang="en-US" dirty="0" smtClean="0"/>
              <a:t>:</a:t>
            </a:r>
          </a:p>
          <a:p>
            <a:pPr algn="just"/>
            <a:r>
              <a:rPr lang="en-US" dirty="0"/>
              <a:t>Formal </a:t>
            </a:r>
            <a:r>
              <a:rPr lang="en-US" dirty="0" smtClean="0"/>
              <a:t>correctness</a:t>
            </a:r>
          </a:p>
          <a:p>
            <a:pPr algn="just"/>
            <a:r>
              <a:rPr lang="en-US" dirty="0"/>
              <a:t>Semantic </a:t>
            </a:r>
            <a:r>
              <a:rPr lang="en-US" dirty="0" smtClean="0"/>
              <a:t>correctness</a:t>
            </a:r>
          </a:p>
          <a:p>
            <a:pPr lvl="1" algn="just"/>
            <a:r>
              <a:rPr lang="en-US" dirty="0"/>
              <a:t>Ensuring that an account does not hand off more than </a:t>
            </a:r>
            <a:r>
              <a:rPr lang="en-US" dirty="0" smtClean="0"/>
              <a:t>it currently owns</a:t>
            </a:r>
          </a:p>
          <a:p>
            <a:pPr lvl="1" algn="just"/>
            <a:r>
              <a:rPr lang="en-US" dirty="0" smtClean="0"/>
              <a:t>Preventing </a:t>
            </a:r>
            <a:r>
              <a:rPr lang="en-US" dirty="0"/>
              <a:t>double </a:t>
            </a:r>
            <a:r>
              <a:rPr lang="en-US" dirty="0" smtClean="0"/>
              <a:t>spending</a:t>
            </a:r>
          </a:p>
          <a:p>
            <a:pPr lvl="1" algn="just"/>
            <a:r>
              <a:rPr lang="en-US" dirty="0" smtClean="0"/>
              <a:t>Limiting </a:t>
            </a:r>
            <a:r>
              <a:rPr lang="en-US" dirty="0"/>
              <a:t>the amount of items that can be transferred in </a:t>
            </a:r>
            <a:r>
              <a:rPr lang="en-US" dirty="0" smtClean="0"/>
              <a:t>a single transaction</a:t>
            </a:r>
          </a:p>
          <a:p>
            <a:pPr lvl="1" algn="just"/>
            <a:r>
              <a:rPr lang="en-US" dirty="0" smtClean="0"/>
              <a:t>Limiting </a:t>
            </a:r>
            <a:r>
              <a:rPr lang="en-US" dirty="0"/>
              <a:t>the number of transactions per </a:t>
            </a:r>
            <a:r>
              <a:rPr lang="en-US" dirty="0" smtClean="0"/>
              <a:t>user</a:t>
            </a:r>
          </a:p>
          <a:p>
            <a:pPr lvl="1" algn="just"/>
            <a:r>
              <a:rPr lang="en-US" dirty="0" smtClean="0"/>
              <a:t>Limiting </a:t>
            </a:r>
            <a:r>
              <a:rPr lang="en-US" dirty="0"/>
              <a:t>the total amount of items spent in a given time </a:t>
            </a:r>
            <a:r>
              <a:rPr lang="en-US" dirty="0" smtClean="0"/>
              <a:t>period</a:t>
            </a:r>
          </a:p>
          <a:p>
            <a:pPr lvl="1" algn="just"/>
            <a:r>
              <a:rPr lang="en-US" dirty="0" smtClean="0"/>
              <a:t>Enforcing </a:t>
            </a:r>
            <a:r>
              <a:rPr lang="en-US" dirty="0"/>
              <a:t>that an account keeps an item for a </a:t>
            </a:r>
            <a:r>
              <a:rPr lang="en-US" dirty="0" smtClean="0"/>
              <a:t>minimum time </a:t>
            </a:r>
            <a:r>
              <a:rPr lang="en-US" dirty="0"/>
              <a:t>period before it can be transferred further</a:t>
            </a:r>
            <a:endParaRPr lang="en-US" dirty="0" smtClean="0"/>
          </a:p>
          <a:p>
            <a:pPr algn="just"/>
            <a:r>
              <a:rPr lang="en-US" dirty="0"/>
              <a:t>Authorization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55AE-7E03-4CA5-BFB4-30F045338A99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3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 of Fees Within the </a:t>
            </a:r>
            <a:r>
              <a:rPr lang="en-US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consequences </a:t>
            </a:r>
            <a:r>
              <a:rPr lang="en-US" dirty="0" smtClean="0"/>
              <a:t>of choosing </a:t>
            </a:r>
            <a:r>
              <a:rPr lang="en-US" dirty="0"/>
              <a:t>an instrument of payment have to be </a:t>
            </a:r>
            <a:r>
              <a:rPr lang="en-US" dirty="0" smtClean="0"/>
              <a:t>considered: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impact on the integrity of the </a:t>
            </a:r>
            <a:r>
              <a:rPr lang="en-US" dirty="0" smtClean="0"/>
              <a:t>system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impact on the openness of the </a:t>
            </a:r>
            <a:r>
              <a:rPr lang="en-US" dirty="0" smtClean="0"/>
              <a:t>system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impact on the distributed nature of the </a:t>
            </a:r>
            <a:r>
              <a:rPr lang="en-US" dirty="0" smtClean="0"/>
              <a:t>system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impact on the philosophy of the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8E80-3C90-4042-B8D2-6655F37DE34F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 of Fees Within the </a:t>
            </a:r>
            <a:r>
              <a:rPr lang="en-US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 algn="just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b="1" dirty="0"/>
              <a:t>The impact on the integrity of the </a:t>
            </a:r>
            <a:r>
              <a:rPr lang="en-US" sz="2000" b="1" dirty="0" smtClean="0"/>
              <a:t>system:</a:t>
            </a:r>
          </a:p>
          <a:p>
            <a:pPr algn="just"/>
            <a:r>
              <a:rPr lang="en-US" sz="2000" dirty="0"/>
              <a:t>Which instrument of payment is considered valuable and worthwhile </a:t>
            </a:r>
            <a:r>
              <a:rPr lang="en-US" sz="2000" dirty="0" smtClean="0"/>
              <a:t>for doing </a:t>
            </a:r>
            <a:r>
              <a:rPr lang="en-US" sz="2000" dirty="0"/>
              <a:t>the work of maintaining the system? </a:t>
            </a:r>
            <a:endParaRPr lang="en-US" sz="2000" dirty="0" smtClean="0"/>
          </a:p>
          <a:p>
            <a:pPr algn="just"/>
            <a:r>
              <a:rPr lang="en-US" sz="2000" dirty="0" smtClean="0"/>
              <a:t>What </a:t>
            </a:r>
            <a:r>
              <a:rPr lang="en-US" sz="2000" dirty="0"/>
              <a:t>happens if this instrument </a:t>
            </a:r>
            <a:r>
              <a:rPr lang="en-US" sz="2000" dirty="0" smtClean="0"/>
              <a:t>of payment </a:t>
            </a:r>
            <a:r>
              <a:rPr lang="en-US" sz="2000" dirty="0"/>
              <a:t>is known to lose its value or is not trustworthy?</a:t>
            </a:r>
          </a:p>
          <a:p>
            <a:pPr algn="just"/>
            <a:r>
              <a:rPr lang="en-US" sz="2000" dirty="0"/>
              <a:t>Can we expect </a:t>
            </a:r>
            <a:r>
              <a:rPr lang="en-US" sz="2000" dirty="0" smtClean="0"/>
              <a:t>that the </a:t>
            </a:r>
            <a:r>
              <a:rPr lang="en-US" sz="2000" dirty="0"/>
              <a:t>peers who maintain the </a:t>
            </a:r>
            <a:r>
              <a:rPr lang="en-US" sz="2000" dirty="0" err="1"/>
              <a:t>blockchain</a:t>
            </a:r>
            <a:r>
              <a:rPr lang="en-US" sz="2000" dirty="0"/>
              <a:t> will continue doing so when they </a:t>
            </a:r>
            <a:r>
              <a:rPr lang="en-US" sz="2000" dirty="0" smtClean="0"/>
              <a:t>are compensated </a:t>
            </a:r>
            <a:r>
              <a:rPr lang="en-US" sz="2000" dirty="0"/>
              <a:t>with an untrustworthy and worthless instrument of payment</a:t>
            </a:r>
            <a:r>
              <a:rPr lang="en-US" sz="2000" dirty="0" smtClean="0"/>
              <a:t>?</a:t>
            </a:r>
          </a:p>
          <a:p>
            <a:pPr algn="just"/>
            <a:r>
              <a:rPr lang="en-US" sz="2000" dirty="0" smtClean="0"/>
              <a:t>The instrument </a:t>
            </a:r>
            <a:r>
              <a:rPr lang="en-US" sz="2000" dirty="0"/>
              <a:t>of payment used for compensating the supporters of the </a:t>
            </a:r>
            <a:r>
              <a:rPr lang="en-US" sz="2000" dirty="0" smtClean="0"/>
              <a:t>system directly </a:t>
            </a:r>
            <a:r>
              <a:rPr lang="en-US" sz="2000" dirty="0"/>
              <a:t>impacts the trustworthiness of the </a:t>
            </a:r>
            <a:r>
              <a:rPr lang="en-US" sz="2000" dirty="0" err="1"/>
              <a:t>blockchain</a:t>
            </a:r>
            <a:r>
              <a:rPr lang="en-US" sz="2000" dirty="0"/>
              <a:t> itself.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1A12-BD3C-48EF-BC2E-4BC14A1F033C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0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 of Fees Within the </a:t>
            </a:r>
            <a:r>
              <a:rPr lang="en-US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/>
              <a:t>Impact on the Openness of the </a:t>
            </a:r>
            <a:r>
              <a:rPr lang="en-US" sz="2000" b="1" dirty="0" smtClean="0"/>
              <a:t>System:</a:t>
            </a:r>
          </a:p>
          <a:p>
            <a:pPr algn="just"/>
            <a:r>
              <a:rPr lang="en-US" sz="2000" dirty="0" smtClean="0"/>
              <a:t>The </a:t>
            </a:r>
            <a:r>
              <a:rPr lang="en-US" sz="2000" dirty="0" err="1"/>
              <a:t>blockchain</a:t>
            </a:r>
            <a:r>
              <a:rPr lang="en-US" sz="2000" dirty="0"/>
              <a:t> is supposed to be an open peer-to-peer system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But what happens if the </a:t>
            </a:r>
            <a:r>
              <a:rPr lang="en-US" sz="2000" dirty="0" smtClean="0"/>
              <a:t>instrument of </a:t>
            </a:r>
            <a:r>
              <a:rPr lang="en-US" sz="2000" dirty="0"/>
              <a:t>payment used to compensate peers is not as open as the </a:t>
            </a:r>
            <a:r>
              <a:rPr lang="en-US" sz="2000" dirty="0" err="1"/>
              <a:t>blockchain</a:t>
            </a:r>
            <a:r>
              <a:rPr lang="en-US" sz="2000" dirty="0"/>
              <a:t> </a:t>
            </a:r>
            <a:r>
              <a:rPr lang="en-US" sz="2000" dirty="0" smtClean="0"/>
              <a:t>itself?</a:t>
            </a:r>
          </a:p>
          <a:p>
            <a:pPr algn="just"/>
            <a:r>
              <a:rPr lang="en-US" sz="2000" dirty="0" smtClean="0"/>
              <a:t>What </a:t>
            </a:r>
            <a:r>
              <a:rPr lang="en-US" sz="2000" dirty="0"/>
              <a:t>if the compensation is done by using an instrument of payment that </a:t>
            </a:r>
            <a:r>
              <a:rPr lang="en-US" sz="2000" dirty="0" smtClean="0"/>
              <a:t>is available </a:t>
            </a:r>
            <a:r>
              <a:rPr lang="en-US" sz="2000" dirty="0"/>
              <a:t>or accepted only in specific countries or is subject to capital </a:t>
            </a:r>
            <a:r>
              <a:rPr lang="en-US" sz="2000" dirty="0" smtClean="0"/>
              <a:t>movement restrictions</a:t>
            </a:r>
            <a:r>
              <a:rPr lang="en-US" sz="2000" dirty="0"/>
              <a:t>? </a:t>
            </a:r>
            <a:endParaRPr lang="en-US" sz="2000" dirty="0" smtClean="0"/>
          </a:p>
          <a:p>
            <a:pPr algn="just"/>
            <a:r>
              <a:rPr lang="en-US" sz="2000" dirty="0" smtClean="0"/>
              <a:t>In </a:t>
            </a:r>
            <a:r>
              <a:rPr lang="en-US" sz="2000" dirty="0"/>
              <a:t>this case, the instrument of payment counteracts </a:t>
            </a:r>
            <a:r>
              <a:rPr lang="en-US" sz="2000" dirty="0" smtClean="0"/>
              <a:t>the technical </a:t>
            </a:r>
            <a:r>
              <a:rPr lang="en-US" sz="2000" dirty="0"/>
              <a:t>openness of the system by inducing economic constraints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BBEC2-3DA9-4BB6-8C28-3C1CC492DDEB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 of Fees Within the </a:t>
            </a:r>
            <a:r>
              <a:rPr lang="en-US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 smtClean="0"/>
              <a:t>Impact on the Distributed Nature of the System:</a:t>
            </a:r>
          </a:p>
          <a:p>
            <a:pPr algn="just"/>
            <a:r>
              <a:rPr lang="en-US" sz="2000" dirty="0" smtClean="0"/>
              <a:t>The </a:t>
            </a:r>
            <a:r>
              <a:rPr lang="en-US" sz="2000" dirty="0" err="1" smtClean="0"/>
              <a:t>blockchain</a:t>
            </a:r>
            <a:r>
              <a:rPr lang="en-US" sz="2000" dirty="0" smtClean="0"/>
              <a:t> is a purely distributed peer-to-peer system without any element of central control or coordination. </a:t>
            </a:r>
          </a:p>
          <a:p>
            <a:pPr algn="just"/>
            <a:r>
              <a:rPr lang="en-US" sz="2000" dirty="0" smtClean="0"/>
              <a:t>But what happens if the instrument of payment used to compensate peers is controlled and governed by one central institution? </a:t>
            </a:r>
          </a:p>
          <a:p>
            <a:pPr algn="just"/>
            <a:r>
              <a:rPr lang="en-US" sz="2000" dirty="0" smtClean="0"/>
              <a:t>This means allowing centrality to enter the system through the back door. </a:t>
            </a:r>
          </a:p>
          <a:p>
            <a:pPr algn="just"/>
            <a:r>
              <a:rPr lang="en-US" sz="2000" dirty="0" smtClean="0"/>
              <a:t>It would counteract the distributed nature of the system.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2D82-D8BE-4229-9071-82447F784ADC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9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 of Fees Within the </a:t>
            </a:r>
            <a:r>
              <a:rPr lang="en-US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/>
              <a:t>Impact on the Philosophy of the </a:t>
            </a:r>
            <a:r>
              <a:rPr lang="en-US" sz="2000" b="1" dirty="0" smtClean="0"/>
              <a:t>System:</a:t>
            </a:r>
          </a:p>
          <a:p>
            <a:pPr algn="just"/>
            <a:r>
              <a:rPr lang="en-US" sz="2000" dirty="0"/>
              <a:t>How can a purely distributed peer-to-peer system </a:t>
            </a:r>
            <a:r>
              <a:rPr lang="en-US" sz="2000" dirty="0" smtClean="0"/>
              <a:t>that is </a:t>
            </a:r>
            <a:r>
              <a:rPr lang="en-US" sz="2000" dirty="0"/>
              <a:t>designed to stay free of centralized control be considered credible if </a:t>
            </a:r>
            <a:r>
              <a:rPr lang="en-US" sz="2000" dirty="0" smtClean="0"/>
              <a:t>it uses </a:t>
            </a:r>
            <a:r>
              <a:rPr lang="en-US" sz="2000" dirty="0"/>
              <a:t>an instrument of payment to compensate its peers that counteracts </a:t>
            </a:r>
            <a:r>
              <a:rPr lang="en-US" sz="2000" dirty="0" smtClean="0"/>
              <a:t>its major </a:t>
            </a:r>
            <a:r>
              <a:rPr lang="en-US" sz="2000" dirty="0"/>
              <a:t>values? </a:t>
            </a:r>
            <a:endParaRPr lang="en-US" sz="2000" dirty="0" smtClean="0"/>
          </a:p>
          <a:p>
            <a:pPr algn="just"/>
            <a:r>
              <a:rPr lang="en-US" sz="2000" dirty="0" smtClean="0"/>
              <a:t>Every </a:t>
            </a:r>
            <a:r>
              <a:rPr lang="en-US" sz="2000" dirty="0" err="1"/>
              <a:t>blockchain</a:t>
            </a:r>
            <a:r>
              <a:rPr lang="en-US" sz="2000" dirty="0"/>
              <a:t> that claims to be completely open and </a:t>
            </a:r>
            <a:r>
              <a:rPr lang="en-US" sz="2000" dirty="0" smtClean="0"/>
              <a:t>purely distributed </a:t>
            </a:r>
            <a:r>
              <a:rPr lang="en-US" sz="2000" dirty="0"/>
              <a:t>has to find a satisfying answer to this question.</a:t>
            </a:r>
            <a:endParaRPr lang="en-US" sz="2000" dirty="0" smtClean="0"/>
          </a:p>
          <a:p>
            <a:pPr algn="just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A4F6-741A-47DA-B0BB-2536EF8EC103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2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Desirable Properties of an Instrument of</a:t>
            </a:r>
            <a:br>
              <a:rPr lang="en-US" dirty="0"/>
            </a:br>
            <a:r>
              <a:rPr lang="en-US" dirty="0"/>
              <a:t>Payment for Compensating Peers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Be available in digital form; otherwise it cannot be </a:t>
            </a:r>
            <a:r>
              <a:rPr lang="en-US" sz="2000" dirty="0" smtClean="0"/>
              <a:t>included in </a:t>
            </a:r>
            <a:r>
              <a:rPr lang="en-US" sz="2000" dirty="0"/>
              <a:t>the </a:t>
            </a:r>
            <a:r>
              <a:rPr lang="en-US" sz="2000" dirty="0" err="1" smtClean="0"/>
              <a:t>blockchain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Be </a:t>
            </a:r>
            <a:r>
              <a:rPr lang="en-US" sz="2000" dirty="0"/>
              <a:t>accepted as an instrument of payment in the </a:t>
            </a:r>
            <a:r>
              <a:rPr lang="en-US" sz="2000" dirty="0" smtClean="0"/>
              <a:t>real world</a:t>
            </a:r>
            <a:r>
              <a:rPr lang="en-US" sz="2000" dirty="0"/>
              <a:t>; </a:t>
            </a:r>
            <a:endParaRPr lang="en-US" sz="2000" dirty="0" smtClean="0"/>
          </a:p>
          <a:p>
            <a:pPr algn="just"/>
            <a:r>
              <a:rPr lang="en-US" sz="2000" dirty="0" smtClean="0"/>
              <a:t>Be </a:t>
            </a:r>
            <a:r>
              <a:rPr lang="en-US" sz="2000" dirty="0"/>
              <a:t>accepted as an instrument of payment in all </a:t>
            </a:r>
            <a:r>
              <a:rPr lang="en-US" sz="2000" dirty="0" smtClean="0"/>
              <a:t>countries; </a:t>
            </a:r>
          </a:p>
          <a:p>
            <a:pPr algn="just"/>
            <a:r>
              <a:rPr lang="en-US" sz="2000" dirty="0"/>
              <a:t>N</a:t>
            </a:r>
            <a:r>
              <a:rPr lang="en-US" sz="2000" dirty="0" smtClean="0"/>
              <a:t>ot </a:t>
            </a:r>
            <a:r>
              <a:rPr lang="en-US" sz="2000" dirty="0"/>
              <a:t>be subject to capital movement </a:t>
            </a:r>
            <a:r>
              <a:rPr lang="en-US" sz="2000" dirty="0" smtClean="0"/>
              <a:t>restrictions; otherwise </a:t>
            </a:r>
            <a:r>
              <a:rPr lang="en-US" sz="2000" dirty="0"/>
              <a:t>its transfer to peers is restricted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Have a stable value; otherwise the peers have an </a:t>
            </a:r>
            <a:r>
              <a:rPr lang="en-US" sz="2000" dirty="0" smtClean="0"/>
              <a:t>economic risk </a:t>
            </a:r>
            <a:r>
              <a:rPr lang="en-US" sz="2000" dirty="0"/>
              <a:t>of losing purchasing </a:t>
            </a:r>
            <a:r>
              <a:rPr lang="en-US" sz="2000" dirty="0" smtClean="0"/>
              <a:t>power.</a:t>
            </a:r>
          </a:p>
          <a:p>
            <a:pPr algn="just"/>
            <a:r>
              <a:rPr lang="en-US" sz="2000" dirty="0" smtClean="0"/>
              <a:t>Be </a:t>
            </a:r>
            <a:r>
              <a:rPr lang="en-US" sz="2000" dirty="0"/>
              <a:t>trustworthy; otherwise it undermines the ability </a:t>
            </a:r>
            <a:r>
              <a:rPr lang="en-US" sz="2000" dirty="0" smtClean="0"/>
              <a:t>of the </a:t>
            </a:r>
            <a:r>
              <a:rPr lang="en-US" sz="2000" dirty="0" err="1"/>
              <a:t>blockchain</a:t>
            </a:r>
            <a:r>
              <a:rPr lang="en-US" sz="2000" dirty="0"/>
              <a:t> to create </a:t>
            </a:r>
            <a:r>
              <a:rPr lang="en-US" sz="2000" dirty="0" smtClean="0"/>
              <a:t>trust.</a:t>
            </a:r>
          </a:p>
          <a:p>
            <a:pPr algn="just"/>
            <a:r>
              <a:rPr lang="en-US" sz="2000" dirty="0" smtClean="0"/>
              <a:t>Not </a:t>
            </a:r>
            <a:r>
              <a:rPr lang="en-US" sz="2000" dirty="0"/>
              <a:t>be controlled by one single central </a:t>
            </a:r>
            <a:r>
              <a:rPr lang="en-US" sz="2000" dirty="0" smtClean="0"/>
              <a:t>organization or </a:t>
            </a:r>
            <a:r>
              <a:rPr lang="en-US" sz="2000" dirty="0"/>
              <a:t>state</a:t>
            </a:r>
            <a:r>
              <a:rPr lang="en-US" sz="2000" dirty="0" smtClean="0"/>
              <a:t>;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93DC-769A-4207-B478-2271AAF93E3F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4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Emergence of </a:t>
            </a:r>
            <a:r>
              <a:rPr lang="en-US" dirty="0" smtClean="0"/>
              <a:t>Cryptographic Currencies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The first and most prominent </a:t>
            </a:r>
            <a:r>
              <a:rPr lang="en-US" sz="2000" dirty="0" err="1"/>
              <a:t>blockchain</a:t>
            </a:r>
            <a:r>
              <a:rPr lang="en-US" sz="2000" dirty="0"/>
              <a:t> </a:t>
            </a:r>
            <a:r>
              <a:rPr lang="en-US" sz="2000" dirty="0" smtClean="0"/>
              <a:t>application was </a:t>
            </a:r>
            <a:r>
              <a:rPr lang="en-US" sz="2000" dirty="0"/>
              <a:t>formed to solve this </a:t>
            </a:r>
            <a:r>
              <a:rPr lang="en-US" sz="2000" dirty="0" smtClean="0"/>
              <a:t>problem</a:t>
            </a:r>
          </a:p>
          <a:p>
            <a:pPr algn="just"/>
            <a:r>
              <a:rPr lang="en-US" sz="2000" dirty="0"/>
              <a:t>The </a:t>
            </a:r>
            <a:r>
              <a:rPr lang="en-US" sz="2000" dirty="0" err="1"/>
              <a:t>Bitcoin</a:t>
            </a:r>
            <a:r>
              <a:rPr lang="en-US" sz="2000" dirty="0"/>
              <a:t> system not only manages ownership of the new </a:t>
            </a:r>
            <a:r>
              <a:rPr lang="en-US" sz="2000" dirty="0" smtClean="0"/>
              <a:t>digital money </a:t>
            </a:r>
            <a:r>
              <a:rPr lang="en-US" sz="2000" dirty="0"/>
              <a:t>in a purely distributed peer-to-peer system but it also compensates </a:t>
            </a:r>
            <a:r>
              <a:rPr lang="en-US" sz="2000" dirty="0" smtClean="0"/>
              <a:t>its peers </a:t>
            </a:r>
            <a:r>
              <a:rPr lang="en-US" sz="2000" dirty="0"/>
              <a:t>with the money to whose integrity they contribute.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9390-DC2F-428F-97E0-D2FA471338DD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0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Currencies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With </a:t>
            </a:r>
            <a:r>
              <a:rPr lang="en-US" sz="2000" dirty="0"/>
              <a:t>the present growth and developments in mobile technology and </a:t>
            </a:r>
            <a:r>
              <a:rPr lang="en-US" sz="2000" dirty="0" smtClean="0"/>
              <a:t>software, there </a:t>
            </a:r>
            <a:r>
              <a:rPr lang="en-US" sz="2000" dirty="0"/>
              <a:t>have been extensions in the meaning of money. </a:t>
            </a:r>
            <a:endParaRPr lang="en-US" sz="2000" dirty="0" smtClean="0"/>
          </a:p>
          <a:p>
            <a:pPr algn="just"/>
            <a:r>
              <a:rPr lang="en-US" sz="2000" dirty="0"/>
              <a:t>Digital currencies are an innovation in payment systems.</a:t>
            </a:r>
          </a:p>
          <a:p>
            <a:pPr algn="just"/>
            <a:r>
              <a:rPr lang="en-US" sz="2000" dirty="0" smtClean="0"/>
              <a:t>Money </a:t>
            </a:r>
            <a:r>
              <a:rPr lang="en-US" sz="2000" dirty="0"/>
              <a:t>has been seen to </a:t>
            </a:r>
            <a:r>
              <a:rPr lang="en-US" sz="2000" dirty="0" smtClean="0"/>
              <a:t>not only </a:t>
            </a:r>
            <a:r>
              <a:rPr lang="en-US" sz="2000" dirty="0"/>
              <a:t>be a form of physical tender, </a:t>
            </a:r>
            <a:endParaRPr lang="en-US" sz="2000" dirty="0" smtClean="0"/>
          </a:p>
          <a:p>
            <a:pPr lvl="1" algn="just"/>
            <a:r>
              <a:rPr lang="en-US" sz="2000" dirty="0" smtClean="0"/>
              <a:t>but </a:t>
            </a:r>
            <a:r>
              <a:rPr lang="en-US" sz="2000" dirty="0"/>
              <a:t>has now included digital currencies </a:t>
            </a:r>
            <a:r>
              <a:rPr lang="en-US" sz="2000" dirty="0" smtClean="0"/>
              <a:t>and mobile </a:t>
            </a:r>
            <a:r>
              <a:rPr lang="en-US" sz="2000" dirty="0"/>
              <a:t>form of </a:t>
            </a:r>
            <a:r>
              <a:rPr lang="en-US" sz="2000" dirty="0" smtClean="0"/>
              <a:t>payment</a:t>
            </a:r>
          </a:p>
          <a:p>
            <a:pPr algn="just"/>
            <a:r>
              <a:rPr lang="en-US" sz="2000" dirty="0"/>
              <a:t>Before </a:t>
            </a:r>
            <a:r>
              <a:rPr lang="en-US" sz="2000" dirty="0" smtClean="0"/>
              <a:t>the emergence </a:t>
            </a:r>
            <a:r>
              <a:rPr lang="en-US" sz="2000" dirty="0"/>
              <a:t>of digital currencies as a payment technological innovation, there </a:t>
            </a:r>
            <a:r>
              <a:rPr lang="en-US" sz="2000" dirty="0" smtClean="0"/>
              <a:t>have been </a:t>
            </a:r>
            <a:r>
              <a:rPr lang="en-US" sz="2000" dirty="0"/>
              <a:t>several other innovations. </a:t>
            </a:r>
            <a:endParaRPr lang="en-US" sz="2000" dirty="0" smtClean="0"/>
          </a:p>
          <a:p>
            <a:pPr algn="just"/>
            <a:r>
              <a:rPr lang="en-US" sz="2000" dirty="0" smtClean="0"/>
              <a:t>One </a:t>
            </a:r>
            <a:r>
              <a:rPr lang="en-US" sz="2000" dirty="0"/>
              <a:t>of such innovation is mobile money, </a:t>
            </a:r>
          </a:p>
          <a:p>
            <a:pPr lvl="1" algn="just"/>
            <a:r>
              <a:rPr lang="en-US" sz="2000" dirty="0" smtClean="0"/>
              <a:t>which converts </a:t>
            </a:r>
            <a:r>
              <a:rPr lang="en-US" sz="2000" dirty="0"/>
              <a:t>money as mobile credit and is hugely dependent on national currency.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61AC-CC77-414C-8F8B-711CE27E7298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6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Currencies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The digital currencies mainly those that make use of the distributed </a:t>
            </a:r>
            <a:r>
              <a:rPr lang="en-US" sz="2000" dirty="0" smtClean="0"/>
              <a:t>ledger</a:t>
            </a:r>
          </a:p>
          <a:p>
            <a:pPr lvl="1" algn="just"/>
            <a:r>
              <a:rPr lang="en-US" sz="2000" dirty="0" smtClean="0"/>
              <a:t>in which </a:t>
            </a:r>
            <a:r>
              <a:rPr lang="en-US" sz="2000" dirty="0"/>
              <a:t>their </a:t>
            </a:r>
            <a:r>
              <a:rPr lang="en-US" sz="2000" dirty="0" smtClean="0"/>
              <a:t>mechanism </a:t>
            </a:r>
            <a:r>
              <a:rPr lang="en-US" sz="2000" dirty="0"/>
              <a:t>of payment is </a:t>
            </a:r>
            <a:r>
              <a:rPr lang="en-US" sz="2000" dirty="0" smtClean="0"/>
              <a:t>decentralized</a:t>
            </a:r>
          </a:p>
          <a:p>
            <a:pPr algn="just"/>
            <a:r>
              <a:rPr lang="en-US" sz="2000" dirty="0" smtClean="0"/>
              <a:t>Examples </a:t>
            </a:r>
            <a:r>
              <a:rPr lang="en-US" sz="2000" dirty="0"/>
              <a:t>of digital currencies. </a:t>
            </a:r>
            <a:endParaRPr lang="en-US" sz="2000" dirty="0" smtClean="0"/>
          </a:p>
          <a:p>
            <a:pPr lvl="1" algn="just"/>
            <a:r>
              <a:rPr lang="en-US" sz="2000" dirty="0" err="1" smtClean="0"/>
              <a:t>Bitcoin</a:t>
            </a:r>
            <a:r>
              <a:rPr lang="en-US" sz="2000" dirty="0"/>
              <a:t>, </a:t>
            </a:r>
            <a:r>
              <a:rPr lang="en-US" sz="2000" dirty="0" err="1"/>
              <a:t>Altcoin</a:t>
            </a:r>
            <a:r>
              <a:rPr lang="en-US" sz="2000" dirty="0"/>
              <a:t>, </a:t>
            </a:r>
            <a:r>
              <a:rPr lang="en-US" sz="2000" dirty="0" err="1"/>
              <a:t>Ethereum</a:t>
            </a:r>
            <a:r>
              <a:rPr lang="en-US" sz="2000" dirty="0"/>
              <a:t>, </a:t>
            </a:r>
            <a:r>
              <a:rPr lang="en-US" sz="2000" dirty="0" err="1"/>
              <a:t>Feathercoin</a:t>
            </a:r>
            <a:r>
              <a:rPr lang="en-US" sz="2000" dirty="0"/>
              <a:t>, Ripple, </a:t>
            </a:r>
            <a:r>
              <a:rPr lang="en-US" sz="2000" dirty="0" err="1"/>
              <a:t>Namecoin</a:t>
            </a:r>
            <a:r>
              <a:rPr lang="en-US" sz="2000" dirty="0"/>
              <a:t>, </a:t>
            </a:r>
            <a:r>
              <a:rPr lang="en-US" sz="2000" dirty="0" err="1" smtClean="0"/>
              <a:t>Litecoin</a:t>
            </a:r>
            <a:r>
              <a:rPr lang="en-US" sz="2000" dirty="0" smtClean="0"/>
              <a:t>, </a:t>
            </a:r>
            <a:r>
              <a:rPr lang="en-US" sz="2000" dirty="0" err="1" smtClean="0"/>
              <a:t>Chinacoin</a:t>
            </a:r>
            <a:r>
              <a:rPr lang="en-US" sz="2000" dirty="0"/>
              <a:t>, </a:t>
            </a:r>
            <a:r>
              <a:rPr lang="en-US" sz="2000" dirty="0" err="1"/>
              <a:t>PPcoin</a:t>
            </a:r>
            <a:r>
              <a:rPr lang="en-US" sz="2000" dirty="0"/>
              <a:t>, </a:t>
            </a:r>
            <a:r>
              <a:rPr lang="en-US" sz="2000" dirty="0" err="1"/>
              <a:t>Groupcoin</a:t>
            </a:r>
            <a:r>
              <a:rPr lang="en-US" sz="2000" dirty="0"/>
              <a:t> and Zen</a:t>
            </a:r>
            <a:r>
              <a:rPr lang="en-US" sz="2000" dirty="0" smtClean="0"/>
              <a:t>.</a:t>
            </a:r>
          </a:p>
          <a:p>
            <a:pPr lvl="1" algn="just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6ECF-C5AE-4F5F-8DF3-3301C9067931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8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Currencies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/>
              <a:t>There are basically two categories of digital currency as highlighted by the </a:t>
            </a:r>
            <a:r>
              <a:rPr lang="en-US" sz="2000" dirty="0" smtClean="0"/>
              <a:t>European Central </a:t>
            </a:r>
            <a:r>
              <a:rPr lang="en-US" sz="2000" dirty="0"/>
              <a:t>Bank. </a:t>
            </a:r>
            <a:endParaRPr lang="en-US" sz="2000" dirty="0" smtClean="0"/>
          </a:p>
          <a:p>
            <a:pPr lvl="1" algn="just"/>
            <a:r>
              <a:rPr lang="en-US" sz="2000" dirty="0" smtClean="0"/>
              <a:t>Electronic </a:t>
            </a:r>
            <a:r>
              <a:rPr lang="en-US" sz="2000" dirty="0"/>
              <a:t>Money (</a:t>
            </a:r>
            <a:r>
              <a:rPr lang="en-US" sz="2000" dirty="0" smtClean="0"/>
              <a:t>E-money)</a:t>
            </a:r>
          </a:p>
          <a:p>
            <a:pPr lvl="1" algn="just"/>
            <a:r>
              <a:rPr lang="en-US" sz="2000" dirty="0" smtClean="0"/>
              <a:t>Virtual Currency</a:t>
            </a:r>
          </a:p>
          <a:p>
            <a:pPr algn="just"/>
            <a:r>
              <a:rPr lang="en-US" sz="2000" dirty="0"/>
              <a:t>E-money is characterized by the use of traditional currency such as Euros, </a:t>
            </a:r>
            <a:r>
              <a:rPr lang="en-US" sz="2000" dirty="0" smtClean="0"/>
              <a:t>US Dollars</a:t>
            </a:r>
            <a:r>
              <a:rPr lang="en-US" sz="2000" dirty="0"/>
              <a:t>, Pounds, Yen, Australian Dollar, Dirham, Rupee and a host of </a:t>
            </a:r>
            <a:r>
              <a:rPr lang="en-US" sz="2000" dirty="0" smtClean="0"/>
              <a:t>other </a:t>
            </a:r>
            <a:r>
              <a:rPr lang="en-US" sz="2000" dirty="0"/>
              <a:t>traditional </a:t>
            </a:r>
            <a:r>
              <a:rPr lang="en-US" sz="2000" dirty="0" smtClean="0"/>
              <a:t>currencies</a:t>
            </a:r>
          </a:p>
          <a:p>
            <a:pPr algn="just"/>
            <a:r>
              <a:rPr lang="en-US" sz="2000" dirty="0" smtClean="0"/>
              <a:t>Virtual </a:t>
            </a:r>
            <a:r>
              <a:rPr lang="en-US" sz="2000" dirty="0"/>
              <a:t>currency is characterized by the use of </a:t>
            </a:r>
            <a:r>
              <a:rPr lang="en-US" sz="2000" dirty="0" smtClean="0"/>
              <a:t>invented currencies </a:t>
            </a:r>
            <a:r>
              <a:rPr lang="en-US" sz="2000" dirty="0"/>
              <a:t>such as </a:t>
            </a:r>
            <a:r>
              <a:rPr lang="en-US" sz="2000" dirty="0" err="1" smtClean="0"/>
              <a:t>AltCoin</a:t>
            </a:r>
            <a:r>
              <a:rPr lang="en-US" sz="2000" dirty="0" smtClean="0"/>
              <a:t>, </a:t>
            </a:r>
            <a:r>
              <a:rPr lang="en-US" sz="2000" dirty="0" err="1" smtClean="0"/>
              <a:t>Bitcoins</a:t>
            </a:r>
            <a:r>
              <a:rPr lang="en-US" sz="2000" dirty="0" smtClean="0"/>
              <a:t>, Ripple </a:t>
            </a:r>
            <a:r>
              <a:rPr lang="en-US" sz="2000" dirty="0"/>
              <a:t>and other invented currencies.</a:t>
            </a:r>
            <a:endParaRPr lang="en-US" sz="2000" dirty="0" smtClean="0"/>
          </a:p>
          <a:p>
            <a:pPr lvl="1"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9F14-8116-41C6-813F-C3957EC03209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Storing Transaction</a:t>
            </a:r>
            <a:r>
              <a:rPr lang="en-US" dirty="0"/>
              <a:t>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Goal: </a:t>
            </a:r>
            <a:r>
              <a:rPr lang="en-US" sz="2000" dirty="0" err="1" smtClean="0"/>
              <a:t>blockchain</a:t>
            </a:r>
            <a:r>
              <a:rPr lang="en-US" sz="2000" dirty="0" smtClean="0"/>
              <a:t> should </a:t>
            </a:r>
            <a:r>
              <a:rPr lang="en-US" sz="2000" dirty="0"/>
              <a:t>maintain the whole history of transaction </a:t>
            </a:r>
            <a:r>
              <a:rPr lang="en-US" sz="2000" dirty="0" smtClean="0"/>
              <a:t>data in </a:t>
            </a:r>
            <a:r>
              <a:rPr lang="en-US" sz="2000" dirty="0"/>
              <a:t>an ordered </a:t>
            </a:r>
            <a:r>
              <a:rPr lang="en-US" sz="2000" dirty="0" smtClean="0"/>
              <a:t>fashion</a:t>
            </a:r>
          </a:p>
          <a:p>
            <a:endParaRPr lang="en-US" sz="2000" dirty="0"/>
          </a:p>
          <a:p>
            <a:r>
              <a:rPr lang="en-US" sz="2000" dirty="0" smtClean="0"/>
              <a:t>Example:</a:t>
            </a:r>
          </a:p>
          <a:p>
            <a:r>
              <a:rPr lang="en-US" sz="2000" dirty="0"/>
              <a:t>Transforming a Book into a </a:t>
            </a:r>
            <a:r>
              <a:rPr lang="en-US" sz="2000" dirty="0" err="1" smtClean="0"/>
              <a:t>Blockchain</a:t>
            </a:r>
            <a:r>
              <a:rPr lang="en-US" sz="2000" dirty="0" smtClean="0"/>
              <a:t>-Data-Structure</a:t>
            </a:r>
            <a:endParaRPr lang="en-US" sz="2000" dirty="0"/>
          </a:p>
          <a:p>
            <a:r>
              <a:rPr lang="en-US" sz="2000" dirty="0" smtClean="0"/>
              <a:t>turn </a:t>
            </a:r>
            <a:r>
              <a:rPr lang="en-US" sz="2000" dirty="0"/>
              <a:t>a book into a small library with an ordering </a:t>
            </a:r>
            <a:r>
              <a:rPr lang="en-US" sz="2000" dirty="0" smtClean="0"/>
              <a:t>catalog, which </a:t>
            </a:r>
            <a:r>
              <a:rPr lang="en-US" sz="2000" dirty="0"/>
              <a:t>turns out to be a simplified version of the </a:t>
            </a:r>
            <a:r>
              <a:rPr lang="en-US" sz="2000" dirty="0" err="1"/>
              <a:t>blockchain</a:t>
            </a:r>
            <a:r>
              <a:rPr lang="en-US" sz="2000" dirty="0"/>
              <a:t>-data-structure.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60E3-CEC6-4ABF-8BF8-CF540A21C787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1976-E695-43E5-8A59-03706827A1C9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80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82" y="114643"/>
            <a:ext cx="11113636" cy="57476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1061" y="5862292"/>
            <a:ext cx="5420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European central bank categorization of digital currency</a:t>
            </a:r>
          </a:p>
        </p:txBody>
      </p:sp>
    </p:spTree>
    <p:extLst>
      <p:ext uri="{BB962C8B-B14F-4D97-AF65-F5344CB8AC3E}">
        <p14:creationId xmlns:p14="http://schemas.microsoft.com/office/powerpoint/2010/main" val="387636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Digital Currencies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b="1" dirty="0"/>
              <a:t>Faster Payment Alternative</a:t>
            </a:r>
            <a:r>
              <a:rPr lang="en-US" sz="2000" b="1" dirty="0" smtClean="0"/>
              <a:t>:</a:t>
            </a:r>
          </a:p>
          <a:p>
            <a:pPr lvl="1" algn="just"/>
            <a:r>
              <a:rPr lang="en-US" sz="2000" dirty="0"/>
              <a:t>The payment system of digital </a:t>
            </a:r>
            <a:r>
              <a:rPr lang="en-US" sz="2000" dirty="0" smtClean="0"/>
              <a:t>currencies such </a:t>
            </a:r>
            <a:r>
              <a:rPr lang="en-US" sz="2000" dirty="0"/>
              <a:t>as </a:t>
            </a:r>
            <a:r>
              <a:rPr lang="en-US" sz="2000" dirty="0" err="1"/>
              <a:t>Bitcoin</a:t>
            </a:r>
            <a:r>
              <a:rPr lang="en-US" sz="2000" dirty="0"/>
              <a:t> does not require entering a lot of payment information (such </a:t>
            </a:r>
            <a:r>
              <a:rPr lang="en-US" sz="2000" dirty="0" smtClean="0"/>
              <a:t>as card </a:t>
            </a:r>
            <a:r>
              <a:rPr lang="en-US" sz="2000" dirty="0"/>
              <a:t>numbers, card issue dates, card expiry dates and so on) and as such it </a:t>
            </a:r>
            <a:r>
              <a:rPr lang="en-US" sz="2000" dirty="0" smtClean="0"/>
              <a:t>saves transaction time.</a:t>
            </a:r>
          </a:p>
          <a:p>
            <a:pPr algn="just"/>
            <a:endParaRPr lang="en-US" sz="2000" b="1" dirty="0" smtClean="0"/>
          </a:p>
          <a:p>
            <a:pPr algn="just"/>
            <a:r>
              <a:rPr lang="en-US" sz="2000" b="1" dirty="0" smtClean="0"/>
              <a:t>Independence:</a:t>
            </a:r>
          </a:p>
          <a:p>
            <a:pPr lvl="1" algn="just"/>
            <a:r>
              <a:rPr lang="en-US" sz="2000" dirty="0"/>
              <a:t>Digital currencies such as </a:t>
            </a:r>
            <a:r>
              <a:rPr lang="en-US" sz="2000" dirty="0" err="1"/>
              <a:t>Bitcoin</a:t>
            </a:r>
            <a:r>
              <a:rPr lang="en-US" sz="2000" dirty="0"/>
              <a:t> are designed not to </a:t>
            </a:r>
            <a:r>
              <a:rPr lang="en-US" sz="2000" dirty="0" smtClean="0"/>
              <a:t>be dependent </a:t>
            </a:r>
            <a:r>
              <a:rPr lang="en-US" sz="2000" dirty="0"/>
              <a:t>on government, banks or any other institution.</a:t>
            </a:r>
            <a:endParaRPr lang="en-US" sz="2000" dirty="0" smtClean="0"/>
          </a:p>
          <a:p>
            <a:pPr algn="just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A51AD-3CD1-452D-8258-D62F35152AAF}" type="datetime1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0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Digital Currencies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/>
              <a:t>Global Nature</a:t>
            </a:r>
            <a:r>
              <a:rPr lang="en-US" sz="2000" b="1" dirty="0" smtClean="0"/>
              <a:t>:</a:t>
            </a:r>
          </a:p>
          <a:p>
            <a:pPr lvl="1" algn="just"/>
            <a:r>
              <a:rPr lang="en-US" sz="2000" dirty="0" smtClean="0"/>
              <a:t>Payments </a:t>
            </a:r>
            <a:r>
              <a:rPr lang="en-US" sz="2000" dirty="0"/>
              <a:t>can be made from one country to another without putting </a:t>
            </a:r>
            <a:r>
              <a:rPr lang="en-US" sz="2000" dirty="0" smtClean="0"/>
              <a:t>the traditional </a:t>
            </a:r>
            <a:r>
              <a:rPr lang="en-US" sz="2000" dirty="0"/>
              <a:t>currencies (dollar, euro, pounds and so on) of such countries </a:t>
            </a:r>
            <a:r>
              <a:rPr lang="en-US" sz="2000" dirty="0" smtClean="0"/>
              <a:t>into consideration.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Cost-effectiveness</a:t>
            </a:r>
            <a:r>
              <a:rPr lang="en-US" sz="2000" b="1" dirty="0" smtClean="0"/>
              <a:t>:</a:t>
            </a:r>
          </a:p>
          <a:p>
            <a:pPr algn="just"/>
            <a:r>
              <a:rPr lang="en-US" sz="2000" dirty="0" smtClean="0"/>
              <a:t>With traditional currencies – transfer </a:t>
            </a:r>
            <a:r>
              <a:rPr lang="en-US" sz="2000" dirty="0"/>
              <a:t>of </a:t>
            </a:r>
            <a:r>
              <a:rPr lang="en-US" sz="2000" dirty="0" smtClean="0"/>
              <a:t>funds from </a:t>
            </a:r>
            <a:r>
              <a:rPr lang="en-US" sz="2000" dirty="0"/>
              <a:t>one traditional currency to another. </a:t>
            </a:r>
            <a:endParaRPr lang="en-US" sz="2000" dirty="0" smtClean="0"/>
          </a:p>
          <a:p>
            <a:pPr lvl="1" algn="just"/>
            <a:r>
              <a:rPr lang="en-US" sz="2000" dirty="0" smtClean="0"/>
              <a:t>During the transfer </a:t>
            </a:r>
            <a:r>
              <a:rPr lang="en-US" sz="2000" dirty="0"/>
              <a:t>of </a:t>
            </a:r>
            <a:r>
              <a:rPr lang="en-US" sz="2000" dirty="0" smtClean="0"/>
              <a:t>funds</a:t>
            </a:r>
            <a:r>
              <a:rPr lang="en-US" sz="2000" dirty="0"/>
              <a:t>, the conversion rate is considered and service charges </a:t>
            </a:r>
            <a:r>
              <a:rPr lang="en-US" sz="2000" dirty="0" smtClean="0"/>
              <a:t>are incurred </a:t>
            </a:r>
            <a:r>
              <a:rPr lang="en-US" sz="2000" dirty="0"/>
              <a:t>but this is not the case for digital currencies.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0B5-865B-497B-AD18-CF05189D02D6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2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Digital Currencies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/>
              <a:t>Ease of Use</a:t>
            </a:r>
            <a:r>
              <a:rPr lang="en-US" sz="2000" b="1" dirty="0" smtClean="0"/>
              <a:t>:</a:t>
            </a:r>
          </a:p>
          <a:p>
            <a:pPr algn="just"/>
            <a:r>
              <a:rPr lang="en-US" sz="2000" dirty="0"/>
              <a:t>The digital currency system is easy to use and there are few </a:t>
            </a:r>
            <a:r>
              <a:rPr lang="en-US" sz="2000" dirty="0" smtClean="0"/>
              <a:t>steps required </a:t>
            </a:r>
            <a:r>
              <a:rPr lang="en-US" sz="2000" dirty="0"/>
              <a:t>for transactions to be completed</a:t>
            </a:r>
            <a:r>
              <a:rPr lang="en-US" sz="2000" dirty="0" smtClean="0"/>
              <a:t>.</a:t>
            </a:r>
            <a:endParaRPr lang="en-US" sz="2000" dirty="0"/>
          </a:p>
          <a:p>
            <a:pPr algn="just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B05E-89C4-45C0-8E24-8D48BC715ADC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0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Risks of Digital Currencies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 smtClean="0"/>
              <a:t>Vulnerability:</a:t>
            </a:r>
          </a:p>
          <a:p>
            <a:pPr lvl="1" algn="just"/>
            <a:r>
              <a:rPr lang="en-US" sz="2000" dirty="0"/>
              <a:t>The consumers and merchants that make use of digital </a:t>
            </a:r>
            <a:r>
              <a:rPr lang="en-US" sz="2000" dirty="0" smtClean="0"/>
              <a:t>currencies are </a:t>
            </a:r>
            <a:r>
              <a:rPr lang="en-US" sz="2000" dirty="0"/>
              <a:t>vulnerable to possible hacking, money laundering and fraud</a:t>
            </a:r>
            <a:r>
              <a:rPr lang="en-US" sz="2000" dirty="0" smtClean="0"/>
              <a:t>.</a:t>
            </a:r>
          </a:p>
          <a:p>
            <a:pPr lvl="1" algn="just"/>
            <a:endParaRPr lang="en-US" sz="2000" dirty="0" smtClean="0"/>
          </a:p>
          <a:p>
            <a:pPr algn="just"/>
            <a:r>
              <a:rPr lang="en-US" sz="2000" b="1" dirty="0" smtClean="0"/>
              <a:t>Volatility:</a:t>
            </a:r>
          </a:p>
          <a:p>
            <a:r>
              <a:rPr lang="en-US" sz="2000" dirty="0"/>
              <a:t>Digital currencies are highly volatile.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high volatility in </a:t>
            </a:r>
            <a:r>
              <a:rPr lang="en-US" sz="2000" dirty="0" smtClean="0"/>
              <a:t>the rate </a:t>
            </a:r>
            <a:r>
              <a:rPr lang="en-US" sz="2000" dirty="0"/>
              <a:t>of exchange gives room for loss of currency value. As a result of the loss </a:t>
            </a:r>
            <a:r>
              <a:rPr lang="en-US" sz="2000" dirty="0" smtClean="0"/>
              <a:t>of currency </a:t>
            </a:r>
            <a:r>
              <a:rPr lang="en-US" sz="2000" dirty="0"/>
              <a:t>value, funds are lost by users.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1FD8-9195-47AF-BB99-7847AAD5C2CC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Risks of Digital Currencies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 smtClean="0"/>
              <a:t>Anonymity:</a:t>
            </a:r>
          </a:p>
          <a:p>
            <a:pPr lvl="1" algn="just"/>
            <a:r>
              <a:rPr lang="en-US" sz="2000" dirty="0" smtClean="0"/>
              <a:t>Transactions </a:t>
            </a:r>
            <a:r>
              <a:rPr lang="en-US" sz="2000" dirty="0"/>
              <a:t>via digital currencies are prone to </a:t>
            </a:r>
            <a:r>
              <a:rPr lang="en-US" sz="2000" dirty="0" smtClean="0"/>
              <a:t>criminal activities </a:t>
            </a:r>
            <a:r>
              <a:rPr lang="en-US" sz="2000" dirty="0"/>
              <a:t>such as fraud as a result of the level of anonymity during transactions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b="1" dirty="0" smtClean="0"/>
              <a:t>Crime:</a:t>
            </a:r>
          </a:p>
          <a:p>
            <a:pPr lvl="1" algn="just"/>
            <a:r>
              <a:rPr lang="en-US" sz="2000" dirty="0" smtClean="0"/>
              <a:t>The </a:t>
            </a:r>
            <a:r>
              <a:rPr lang="en-US" sz="2000" dirty="0"/>
              <a:t>use of digital currencies gives room for </a:t>
            </a:r>
            <a:r>
              <a:rPr lang="en-US" sz="2000" dirty="0" smtClean="0"/>
              <a:t>criminal activities </a:t>
            </a:r>
            <a:r>
              <a:rPr lang="en-US" sz="2000" dirty="0"/>
              <a:t>such as money laundering, fraud, purchase of illegal goods and </a:t>
            </a:r>
            <a:r>
              <a:rPr lang="en-US" sz="2000" dirty="0" smtClean="0"/>
              <a:t>services; financing </a:t>
            </a:r>
            <a:r>
              <a:rPr lang="en-US" sz="2000" dirty="0"/>
              <a:t>terrorism and </a:t>
            </a:r>
            <a:r>
              <a:rPr lang="en-US" sz="2000" dirty="0" smtClean="0"/>
              <a:t>extortion.</a:t>
            </a:r>
          </a:p>
          <a:p>
            <a:pPr algn="just"/>
            <a:r>
              <a:rPr lang="en-US" sz="2000" b="1" dirty="0"/>
              <a:t>Lack of </a:t>
            </a:r>
            <a:r>
              <a:rPr lang="en-US" sz="2000" b="1" dirty="0" smtClean="0"/>
              <a:t>Measures:</a:t>
            </a:r>
          </a:p>
          <a:p>
            <a:pPr algn="just"/>
            <a:r>
              <a:rPr lang="en-US" sz="2000" dirty="0" smtClean="0"/>
              <a:t>lack </a:t>
            </a:r>
            <a:r>
              <a:rPr lang="en-US" sz="2000" dirty="0"/>
              <a:t>of measures put in place </a:t>
            </a:r>
            <a:r>
              <a:rPr lang="en-US" sz="2000" dirty="0" smtClean="0"/>
              <a:t>for users </a:t>
            </a:r>
            <a:r>
              <a:rPr lang="en-US" sz="2000" dirty="0"/>
              <a:t>to recover funds, lots of users loose funds and such funds are </a:t>
            </a:r>
            <a:r>
              <a:rPr lang="en-US" sz="2000" dirty="0" smtClean="0"/>
              <a:t>irrecoverable </a:t>
            </a:r>
          </a:p>
          <a:p>
            <a:pPr algn="just"/>
            <a:r>
              <a:rPr lang="en-US" sz="2000" dirty="0" smtClean="0"/>
              <a:t>This </a:t>
            </a:r>
            <a:r>
              <a:rPr lang="en-US" sz="2000" dirty="0"/>
              <a:t>could hinder potential users from making use of digital currencies.</a:t>
            </a:r>
            <a:endParaRPr lang="en-US" sz="2000" dirty="0" smtClean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258B-0E8E-4C84-8562-663E1B1FE169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1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Determining the Development of Digital</a:t>
            </a:r>
            <a:br>
              <a:rPr lang="en-US" dirty="0"/>
            </a:br>
            <a:r>
              <a:rPr lang="en-US" dirty="0"/>
              <a:t>Currencies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digital currencies that operate </a:t>
            </a:r>
            <a:r>
              <a:rPr lang="en-US" sz="2000" dirty="0" smtClean="0"/>
              <a:t>on the </a:t>
            </a:r>
            <a:r>
              <a:rPr lang="en-US" sz="2000" dirty="0"/>
              <a:t>basis of distributed ledger have some factors that initiated its development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This new </a:t>
            </a:r>
            <a:r>
              <a:rPr lang="en-US" sz="2000" dirty="0"/>
              <a:t>development in payment technology offers reduction in cost of </a:t>
            </a:r>
            <a:r>
              <a:rPr lang="en-US" sz="2000" dirty="0" smtClean="0"/>
              <a:t>transactions and </a:t>
            </a:r>
            <a:r>
              <a:rPr lang="en-US" sz="2000" dirty="0"/>
              <a:t>increase in the transaction speed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one of the core factor for </a:t>
            </a:r>
            <a:r>
              <a:rPr lang="en-US" sz="2000" dirty="0" smtClean="0"/>
              <a:t>the changes </a:t>
            </a:r>
            <a:r>
              <a:rPr lang="en-US" sz="2000" dirty="0"/>
              <a:t>in services of payment, with a significant influence on the demand and </a:t>
            </a:r>
            <a:r>
              <a:rPr lang="en-US" sz="2000" dirty="0" smtClean="0"/>
              <a:t>the supply </a:t>
            </a:r>
            <a:r>
              <a:rPr lang="en-US" sz="2000" dirty="0"/>
              <a:t>of these </a:t>
            </a:r>
            <a:r>
              <a:rPr lang="en-US" sz="2000" dirty="0" smtClean="0"/>
              <a:t>services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F0D0-36C9-452F-956B-9178F58D4FA3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9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Determining the Development of Digital</a:t>
            </a:r>
            <a:br>
              <a:rPr lang="en-US" dirty="0"/>
            </a:br>
            <a:r>
              <a:rPr lang="en-US" dirty="0"/>
              <a:t>Currencies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Various factors that influence the demand for digital </a:t>
            </a:r>
            <a:r>
              <a:rPr lang="en-US" dirty="0" smtClean="0"/>
              <a:t>currencies:</a:t>
            </a:r>
            <a:endParaRPr lang="en-US" dirty="0"/>
          </a:p>
          <a:p>
            <a:pPr lvl="1" algn="just"/>
            <a:r>
              <a:rPr lang="en-US" dirty="0" smtClean="0"/>
              <a:t>Cost</a:t>
            </a:r>
          </a:p>
          <a:p>
            <a:pPr lvl="1" algn="just"/>
            <a:r>
              <a:rPr lang="en-US" dirty="0"/>
              <a:t>Ease of </a:t>
            </a:r>
            <a:r>
              <a:rPr lang="en-US" dirty="0" smtClean="0"/>
              <a:t>Use</a:t>
            </a:r>
          </a:p>
          <a:p>
            <a:pPr lvl="1" algn="just"/>
            <a:r>
              <a:rPr lang="en-US" dirty="0" smtClean="0"/>
              <a:t>Security</a:t>
            </a:r>
          </a:p>
          <a:p>
            <a:pPr lvl="1" algn="just"/>
            <a:r>
              <a:rPr lang="en-US" dirty="0" smtClean="0"/>
              <a:t>Irrevocability – payments are irrevocable due to distributed ledger concept</a:t>
            </a:r>
          </a:p>
          <a:p>
            <a:pPr lvl="1" algn="just"/>
            <a:r>
              <a:rPr lang="en-US" dirty="0" smtClean="0"/>
              <a:t>Volatility</a:t>
            </a:r>
          </a:p>
          <a:p>
            <a:pPr lvl="1" algn="just"/>
            <a:r>
              <a:rPr lang="en-US" dirty="0"/>
              <a:t>Transaction </a:t>
            </a:r>
            <a:r>
              <a:rPr lang="en-US" dirty="0" smtClean="0"/>
              <a:t>Speed</a:t>
            </a:r>
          </a:p>
          <a:p>
            <a:pPr lvl="1" algn="just"/>
            <a:r>
              <a:rPr lang="en-US" dirty="0"/>
              <a:t>Privacy of </a:t>
            </a:r>
            <a:r>
              <a:rPr lang="en-US" dirty="0" smtClean="0"/>
              <a:t>Data</a:t>
            </a:r>
            <a:endParaRPr lang="en-US" dirty="0"/>
          </a:p>
          <a:p>
            <a:pPr lvl="1" algn="just"/>
            <a:r>
              <a:rPr lang="en-US" dirty="0" smtClean="0"/>
              <a:t>Global </a:t>
            </a:r>
            <a:r>
              <a:rPr lang="en-US" dirty="0"/>
              <a:t>Reach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050B-B50C-4456-9339-0C4684C1B1B4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0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Determining the Development of Digital</a:t>
            </a:r>
            <a:br>
              <a:rPr lang="en-US" dirty="0"/>
            </a:br>
            <a:r>
              <a:rPr lang="en-US" dirty="0"/>
              <a:t>Currencies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The </a:t>
            </a:r>
            <a:r>
              <a:rPr lang="en-US" sz="2000" b="1" dirty="0"/>
              <a:t>supply of digital currencies</a:t>
            </a:r>
            <a:r>
              <a:rPr lang="en-US" sz="2000" dirty="0"/>
              <a:t> is also influenced by various </a:t>
            </a:r>
            <a:r>
              <a:rPr lang="en-US" sz="2000" dirty="0" smtClean="0"/>
              <a:t>factors:</a:t>
            </a:r>
          </a:p>
          <a:p>
            <a:pPr algn="just"/>
            <a:r>
              <a:rPr lang="en-US" sz="2000" dirty="0"/>
              <a:t>Technical </a:t>
            </a:r>
            <a:r>
              <a:rPr lang="en-US" sz="2000" dirty="0" smtClean="0"/>
              <a:t>Factor</a:t>
            </a:r>
          </a:p>
          <a:p>
            <a:pPr lvl="2" algn="just"/>
            <a:r>
              <a:rPr lang="en-US" dirty="0"/>
              <a:t>There has to be an agreement among the participants of </a:t>
            </a:r>
            <a:r>
              <a:rPr lang="en-US" dirty="0" smtClean="0"/>
              <a:t>the network </a:t>
            </a:r>
            <a:r>
              <a:rPr lang="en-US" dirty="0"/>
              <a:t>in order for a single version of the ledger to be </a:t>
            </a:r>
            <a:r>
              <a:rPr lang="en-US" dirty="0" smtClean="0"/>
              <a:t>used</a:t>
            </a:r>
          </a:p>
          <a:p>
            <a:pPr algn="just"/>
            <a:r>
              <a:rPr lang="en-US" sz="2000" dirty="0" smtClean="0"/>
              <a:t>Sustainability:</a:t>
            </a:r>
          </a:p>
          <a:p>
            <a:pPr lvl="1" algn="just"/>
            <a:r>
              <a:rPr lang="en-US" sz="2000" dirty="0" smtClean="0"/>
              <a:t>Extending </a:t>
            </a:r>
            <a:r>
              <a:rPr lang="en-US" sz="2000" dirty="0"/>
              <a:t>over a relatively long period of time, the sustenance </a:t>
            </a:r>
            <a:r>
              <a:rPr lang="en-US" sz="2000" dirty="0" smtClean="0"/>
              <a:t>of the </a:t>
            </a:r>
            <a:r>
              <a:rPr lang="en-US" sz="2000" dirty="0"/>
              <a:t>model for some of the ‘distributed ledger-based’ digital currencies could be </a:t>
            </a:r>
            <a:r>
              <a:rPr lang="en-US" sz="2000" dirty="0" smtClean="0"/>
              <a:t>a difficult </a:t>
            </a:r>
            <a:r>
              <a:rPr lang="en-US" sz="2000" dirty="0"/>
              <a:t>task.</a:t>
            </a:r>
          </a:p>
          <a:p>
            <a:pPr algn="just"/>
            <a:r>
              <a:rPr lang="en-US" sz="2000" dirty="0" smtClean="0"/>
              <a:t>Anonymity</a:t>
            </a:r>
            <a:r>
              <a:rPr lang="en-US" sz="2000" dirty="0"/>
              <a:t>: </a:t>
            </a:r>
            <a:endParaRPr lang="en-US" sz="2000" dirty="0" smtClean="0"/>
          </a:p>
          <a:p>
            <a:pPr lvl="1" algn="just"/>
            <a:r>
              <a:rPr lang="en-US" sz="2000" dirty="0" smtClean="0"/>
              <a:t>The </a:t>
            </a:r>
            <a:r>
              <a:rPr lang="en-US" sz="2000" dirty="0"/>
              <a:t>level of anonymity that mechanisms employed by digital </a:t>
            </a:r>
            <a:r>
              <a:rPr lang="en-US" sz="2000" dirty="0" smtClean="0"/>
              <a:t>currencies provide </a:t>
            </a:r>
            <a:r>
              <a:rPr lang="en-US" sz="2000" dirty="0"/>
              <a:t>could be discouraging to financial institutions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E382-4C22-47F7-939E-6BA0BF6D331D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Determining the Development of Digital</a:t>
            </a:r>
            <a:br>
              <a:rPr lang="en-US" dirty="0"/>
            </a:br>
            <a:r>
              <a:rPr lang="en-US" dirty="0"/>
              <a:t>Currencies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Fragmentation: </a:t>
            </a:r>
            <a:endParaRPr lang="en-US" sz="2000" dirty="0" smtClean="0"/>
          </a:p>
          <a:p>
            <a:pPr lvl="1" algn="just"/>
            <a:r>
              <a:rPr lang="en-US" sz="2000" dirty="0" smtClean="0"/>
              <a:t>At </a:t>
            </a:r>
            <a:r>
              <a:rPr lang="en-US" sz="2000" dirty="0"/>
              <a:t>present, there are over 600 digital currencies in </a:t>
            </a:r>
            <a:r>
              <a:rPr lang="en-US" sz="2000" dirty="0" smtClean="0"/>
              <a:t>circulation having </a:t>
            </a:r>
            <a:r>
              <a:rPr lang="en-US" sz="2000" dirty="0"/>
              <a:t>distinct transacting and confirmation </a:t>
            </a:r>
            <a:r>
              <a:rPr lang="en-US" sz="2000" dirty="0" smtClean="0"/>
              <a:t>protocols. </a:t>
            </a:r>
          </a:p>
          <a:p>
            <a:pPr lvl="1" algn="just"/>
            <a:r>
              <a:rPr lang="en-US" sz="2000" dirty="0" smtClean="0"/>
              <a:t>The </a:t>
            </a:r>
            <a:r>
              <a:rPr lang="en-US" sz="2000" dirty="0"/>
              <a:t>distinction in </a:t>
            </a:r>
            <a:r>
              <a:rPr lang="en-US" sz="2000" dirty="0" smtClean="0"/>
              <a:t>the transacting </a:t>
            </a:r>
            <a:r>
              <a:rPr lang="en-US" sz="2000" dirty="0"/>
              <a:t>and confirmation protocols of the digital currencies may serve as </a:t>
            </a:r>
            <a:r>
              <a:rPr lang="en-US" sz="2000" dirty="0" smtClean="0"/>
              <a:t>a stumbling </a:t>
            </a:r>
            <a:r>
              <a:rPr lang="en-US" sz="2000" dirty="0"/>
              <a:t>block to the approval and use of the mechanisms employed by </a:t>
            </a:r>
            <a:r>
              <a:rPr lang="en-US" sz="2000" dirty="0" smtClean="0"/>
              <a:t>digital currencies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 smtClean="0"/>
              <a:t>Efficiency</a:t>
            </a:r>
            <a:r>
              <a:rPr lang="en-US" sz="2000" dirty="0"/>
              <a:t>: </a:t>
            </a:r>
            <a:endParaRPr lang="en-US" sz="2000" dirty="0" smtClean="0"/>
          </a:p>
          <a:p>
            <a:pPr lvl="1" algn="just"/>
            <a:r>
              <a:rPr lang="en-US" sz="2000" dirty="0" smtClean="0"/>
              <a:t>As </a:t>
            </a:r>
            <a:r>
              <a:rPr lang="en-US" sz="2000" dirty="0"/>
              <a:t>a result of the faster speed of completing transactions as well </a:t>
            </a:r>
            <a:r>
              <a:rPr lang="en-US" sz="2000" dirty="0" smtClean="0"/>
              <a:t>as the </a:t>
            </a:r>
            <a:r>
              <a:rPr lang="en-US" sz="2000" dirty="0"/>
              <a:t>advancements in processing power, digital currencies may be more </a:t>
            </a:r>
            <a:r>
              <a:rPr lang="en-US" sz="2000" dirty="0" smtClean="0"/>
              <a:t>widely used </a:t>
            </a:r>
            <a:r>
              <a:rPr lang="en-US" sz="2000" dirty="0"/>
              <a:t>and accepted.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D2A6-1A46-44AC-A0A4-D22D2D691923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Data Structure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The </a:t>
            </a:r>
            <a:r>
              <a:rPr lang="en-US" sz="2200" dirty="0" err="1"/>
              <a:t>blockchain</a:t>
            </a:r>
            <a:r>
              <a:rPr lang="en-US" sz="2200" dirty="0"/>
              <a:t>-data-structure is a specific kind of </a:t>
            </a:r>
            <a:r>
              <a:rPr lang="en-US" sz="2200" dirty="0" smtClean="0"/>
              <a:t>data structure </a:t>
            </a:r>
            <a:r>
              <a:rPr lang="en-US" sz="2200" dirty="0"/>
              <a:t>that is made up of ordered units called </a:t>
            </a:r>
            <a:r>
              <a:rPr lang="en-US" sz="2200" dirty="0" smtClean="0"/>
              <a:t>blocks.</a:t>
            </a:r>
          </a:p>
          <a:p>
            <a:pPr algn="just"/>
            <a:r>
              <a:rPr lang="en-US" sz="2200" dirty="0" smtClean="0"/>
              <a:t>Each </a:t>
            </a:r>
            <a:r>
              <a:rPr lang="en-US" sz="2200" dirty="0"/>
              <a:t>block of the </a:t>
            </a:r>
            <a:r>
              <a:rPr lang="en-US" sz="2200" dirty="0" err="1"/>
              <a:t>blockchain</a:t>
            </a:r>
            <a:r>
              <a:rPr lang="en-US" sz="2200" dirty="0"/>
              <a:t>-data-structure consists of </a:t>
            </a:r>
            <a:r>
              <a:rPr lang="en-US" sz="2200" dirty="0" smtClean="0"/>
              <a:t>a block </a:t>
            </a:r>
            <a:r>
              <a:rPr lang="en-US" sz="2200" dirty="0"/>
              <a:t>header and a </a:t>
            </a:r>
            <a:r>
              <a:rPr lang="en-US" sz="2200" dirty="0" err="1"/>
              <a:t>Merkle</a:t>
            </a:r>
            <a:r>
              <a:rPr lang="en-US" sz="2200" dirty="0"/>
              <a:t> tree that contains </a:t>
            </a:r>
            <a:r>
              <a:rPr lang="en-US" sz="2200" dirty="0" smtClean="0"/>
              <a:t>transaction data.</a:t>
            </a:r>
          </a:p>
          <a:p>
            <a:pPr algn="just"/>
            <a:r>
              <a:rPr lang="en-US" sz="2200" dirty="0" smtClean="0"/>
              <a:t>The </a:t>
            </a:r>
            <a:r>
              <a:rPr lang="en-US" sz="2200" dirty="0" err="1"/>
              <a:t>blockchain</a:t>
            </a:r>
            <a:r>
              <a:rPr lang="en-US" sz="2200" dirty="0"/>
              <a:t>-data-structure consists of two major </a:t>
            </a:r>
            <a:r>
              <a:rPr lang="en-US" sz="2200" dirty="0" smtClean="0"/>
              <a:t>data structures</a:t>
            </a:r>
            <a:r>
              <a:rPr lang="en-US" sz="2200" dirty="0"/>
              <a:t>: an ordered chain of block headers and </a:t>
            </a:r>
            <a:r>
              <a:rPr lang="en-US" sz="2200" dirty="0" err="1" smtClean="0"/>
              <a:t>Merkle</a:t>
            </a:r>
            <a:r>
              <a:rPr lang="en-US" sz="2200" dirty="0"/>
              <a:t> </a:t>
            </a:r>
            <a:r>
              <a:rPr lang="en-US" sz="2200" dirty="0" smtClean="0"/>
              <a:t>trees</a:t>
            </a:r>
            <a:r>
              <a:rPr lang="en-US" sz="2200" dirty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DA1E-A4B4-4928-B371-30B5BC734FFF}" type="datetime1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7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Regulatory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two main regulatory influences that are </a:t>
            </a:r>
            <a:r>
              <a:rPr lang="en-US" sz="2000" dirty="0" smtClean="0"/>
              <a:t>associated with </a:t>
            </a:r>
            <a:r>
              <a:rPr lang="en-US" sz="2000" dirty="0"/>
              <a:t>the use and acceptance of digital currencies. </a:t>
            </a:r>
            <a:endParaRPr lang="en-US" sz="2000" dirty="0" smtClean="0"/>
          </a:p>
          <a:p>
            <a:pPr lvl="1" algn="just"/>
            <a:r>
              <a:rPr lang="en-US" sz="2000" dirty="0" smtClean="0"/>
              <a:t>limitation </a:t>
            </a:r>
            <a:r>
              <a:rPr lang="en-US" sz="2000" dirty="0"/>
              <a:t>of crime (as the use of digital currencies gives room for criminal </a:t>
            </a:r>
            <a:r>
              <a:rPr lang="en-US" sz="2000" dirty="0" smtClean="0"/>
              <a:t>activities such </a:t>
            </a:r>
            <a:r>
              <a:rPr lang="en-US" sz="2000" dirty="0"/>
              <a:t>as money laundering, fraud, purchase of illegal goods and services; </a:t>
            </a:r>
            <a:r>
              <a:rPr lang="en-US" sz="2000" dirty="0" smtClean="0"/>
              <a:t>financing terrorism </a:t>
            </a:r>
            <a:r>
              <a:rPr lang="en-US" sz="2000" dirty="0"/>
              <a:t>and extortion and this has hindered the growth of digital currencies</a:t>
            </a:r>
            <a:r>
              <a:rPr lang="en-US" sz="2000" dirty="0" smtClean="0"/>
              <a:t>)</a:t>
            </a:r>
          </a:p>
          <a:p>
            <a:pPr lvl="1" algn="just"/>
            <a:r>
              <a:rPr lang="en-US" sz="2000" dirty="0"/>
              <a:t>consumer protection laws (as the lack of protection for consumers have </a:t>
            </a:r>
            <a:r>
              <a:rPr lang="en-US" sz="2000" dirty="0" smtClean="0"/>
              <a:t>hindered investment </a:t>
            </a:r>
            <a:r>
              <a:rPr lang="en-US" sz="2000" dirty="0"/>
              <a:t>from such consumers). </a:t>
            </a:r>
            <a:endParaRPr lang="en-US" sz="2000" dirty="0" smtClean="0"/>
          </a:p>
          <a:p>
            <a:pPr lvl="2" algn="just"/>
            <a:r>
              <a:rPr lang="en-US" dirty="0" smtClean="0"/>
              <a:t>It </a:t>
            </a:r>
            <a:r>
              <a:rPr lang="en-US" dirty="0"/>
              <a:t>is envisioned that for consumers to </a:t>
            </a:r>
            <a:r>
              <a:rPr lang="en-US" dirty="0" smtClean="0"/>
              <a:t>be motivated </a:t>
            </a:r>
            <a:r>
              <a:rPr lang="en-US" dirty="0"/>
              <a:t>to accept and consistently use digital currencies schemes, </a:t>
            </a:r>
            <a:r>
              <a:rPr lang="en-US" dirty="0" smtClean="0"/>
              <a:t>regulatory measures </a:t>
            </a:r>
            <a:r>
              <a:rPr lang="en-US" dirty="0"/>
              <a:t>have to be put in place as such regulatory measures could assure </a:t>
            </a:r>
            <a:r>
              <a:rPr lang="en-US" dirty="0" smtClean="0"/>
              <a:t>consumers that </a:t>
            </a:r>
            <a:r>
              <a:rPr lang="en-US" dirty="0"/>
              <a:t>their monies are safe.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76FC-2AD7-4B8E-AB5A-0505E6CAE31C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5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48E7-1EEF-423D-A412-B0F5FF402997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28800" y="5702300"/>
            <a:ext cx="7759700" cy="31908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/>
              <a:t>Regulatory categories and potential actions required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319179"/>
            <a:ext cx="11457810" cy="494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2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/>
              <a:t>Technical Limitations of the </a:t>
            </a:r>
            <a:r>
              <a:rPr lang="en-US" sz="2000" b="1" dirty="0" err="1" smtClean="0"/>
              <a:t>Blockchain</a:t>
            </a:r>
            <a:r>
              <a:rPr lang="en-US" sz="2000" b="1" dirty="0" smtClean="0"/>
              <a:t>:</a:t>
            </a:r>
          </a:p>
          <a:p>
            <a:pPr algn="just"/>
            <a:r>
              <a:rPr lang="en-US" sz="2000" dirty="0"/>
              <a:t>Lack of </a:t>
            </a:r>
            <a:r>
              <a:rPr lang="en-US" sz="2000" dirty="0" smtClean="0"/>
              <a:t>privacy</a:t>
            </a:r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security </a:t>
            </a:r>
            <a:r>
              <a:rPr lang="en-US" sz="2000" dirty="0" smtClean="0"/>
              <a:t>model</a:t>
            </a:r>
          </a:p>
          <a:p>
            <a:pPr algn="just"/>
            <a:r>
              <a:rPr lang="en-US" sz="2000" dirty="0" smtClean="0"/>
              <a:t>Limited scalability</a:t>
            </a:r>
          </a:p>
          <a:p>
            <a:pPr algn="just"/>
            <a:r>
              <a:rPr lang="en-US" sz="2000" dirty="0" smtClean="0"/>
              <a:t>High costs</a:t>
            </a:r>
          </a:p>
          <a:p>
            <a:pPr algn="just"/>
            <a:r>
              <a:rPr lang="en-US" sz="2000" dirty="0" smtClean="0"/>
              <a:t>Hidden centrality</a:t>
            </a:r>
          </a:p>
          <a:p>
            <a:pPr algn="just"/>
            <a:r>
              <a:rPr lang="en-US" sz="2000" dirty="0" smtClean="0"/>
              <a:t>Lack </a:t>
            </a:r>
            <a:r>
              <a:rPr lang="en-US" sz="2000" dirty="0"/>
              <a:t>of </a:t>
            </a:r>
            <a:r>
              <a:rPr lang="en-US" sz="2000" dirty="0" smtClean="0"/>
              <a:t>flexibility</a:t>
            </a:r>
          </a:p>
          <a:p>
            <a:pPr algn="just"/>
            <a:r>
              <a:rPr lang="en-US" sz="2000" dirty="0" smtClean="0"/>
              <a:t>Critical </a:t>
            </a:r>
            <a:r>
              <a:rPr lang="en-US" sz="2000" dirty="0"/>
              <a:t>size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90AE-3455-43E1-8FE3-C09CE2C44C5C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3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Limitations of the </a:t>
            </a:r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/>
              <a:t>Lack of </a:t>
            </a:r>
            <a:r>
              <a:rPr lang="en-US" sz="2000" b="1" dirty="0" smtClean="0"/>
              <a:t>privacy:</a:t>
            </a:r>
            <a:endParaRPr lang="en-US" sz="2000" b="1" dirty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All </a:t>
            </a:r>
            <a:r>
              <a:rPr lang="en-US" sz="2000" dirty="0"/>
              <a:t>transaction details such as the </a:t>
            </a:r>
            <a:r>
              <a:rPr lang="en-US" sz="2000" dirty="0" smtClean="0"/>
              <a:t>goods and </a:t>
            </a:r>
            <a:r>
              <a:rPr lang="en-US" sz="2000" dirty="0"/>
              <a:t>the amount being transferred, the involved accounts, and the time </a:t>
            </a:r>
            <a:r>
              <a:rPr lang="en-US" sz="2000" dirty="0" smtClean="0"/>
              <a:t>of transfer </a:t>
            </a:r>
            <a:r>
              <a:rPr lang="en-US" sz="2000" dirty="0"/>
              <a:t>are accessible to everyone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D518-6B46-401F-A405-63A498525A94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1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Limitations of the </a:t>
            </a:r>
            <a:r>
              <a:rPr lang="en-US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/>
              <a:t>The Security </a:t>
            </a:r>
            <a:r>
              <a:rPr lang="en-US" sz="2000" b="1" dirty="0" smtClean="0"/>
              <a:t>Model:</a:t>
            </a:r>
          </a:p>
          <a:p>
            <a:pPr algn="just"/>
            <a:r>
              <a:rPr lang="en-US" sz="2000" dirty="0" smtClean="0"/>
              <a:t>Only </a:t>
            </a:r>
            <a:r>
              <a:rPr lang="en-US" sz="2000" dirty="0"/>
              <a:t>the one who </a:t>
            </a:r>
            <a:r>
              <a:rPr lang="en-US" sz="2000" dirty="0" smtClean="0"/>
              <a:t>possesses the </a:t>
            </a:r>
            <a:r>
              <a:rPr lang="en-US" sz="2000" dirty="0"/>
              <a:t>corresponding private key can access the property that is associated </a:t>
            </a:r>
            <a:r>
              <a:rPr lang="en-US" sz="2000" dirty="0" smtClean="0"/>
              <a:t>with an </a:t>
            </a:r>
            <a:r>
              <a:rPr lang="en-US" sz="2000" dirty="0"/>
              <a:t>account. </a:t>
            </a:r>
            <a:endParaRPr lang="en-US" sz="2000" dirty="0" smtClean="0"/>
          </a:p>
          <a:p>
            <a:pPr algn="just"/>
            <a:r>
              <a:rPr lang="en-US" sz="2000" dirty="0" smtClean="0"/>
              <a:t>Only </a:t>
            </a:r>
            <a:r>
              <a:rPr lang="en-US" sz="2000" dirty="0"/>
              <a:t>transaction data that contain a digital signature that </a:t>
            </a:r>
            <a:r>
              <a:rPr lang="en-US" sz="2000" dirty="0" smtClean="0"/>
              <a:t>was created </a:t>
            </a:r>
            <a:r>
              <a:rPr lang="en-US" sz="2000" dirty="0"/>
              <a:t>with the corresponding private key are valid and can transfer </a:t>
            </a:r>
            <a:r>
              <a:rPr lang="en-US" sz="2000" dirty="0" smtClean="0"/>
              <a:t>property from </a:t>
            </a:r>
            <a:r>
              <a:rPr lang="en-US" sz="2000" dirty="0"/>
              <a:t>one account to another one. </a:t>
            </a:r>
            <a:endParaRPr lang="en-US" sz="2000" dirty="0" smtClean="0"/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private key is the only </a:t>
            </a:r>
            <a:r>
              <a:rPr lang="en-US" sz="2000" dirty="0" smtClean="0"/>
              <a:t>security instrument </a:t>
            </a:r>
            <a:r>
              <a:rPr lang="en-US" sz="2000" dirty="0"/>
              <a:t>that authorizes the lawful owner. </a:t>
            </a:r>
            <a:endParaRPr lang="en-US" sz="2000" dirty="0" smtClean="0"/>
          </a:p>
          <a:p>
            <a:pPr algn="just"/>
            <a:r>
              <a:rPr lang="en-US" sz="2000" dirty="0" smtClean="0"/>
              <a:t>As </a:t>
            </a:r>
            <a:r>
              <a:rPr lang="en-US" sz="2000" dirty="0"/>
              <a:t>soon as the private key of </a:t>
            </a:r>
            <a:r>
              <a:rPr lang="en-US" sz="2000" dirty="0" smtClean="0"/>
              <a:t>an account </a:t>
            </a:r>
            <a:r>
              <a:rPr lang="en-US" sz="2000" dirty="0"/>
              <a:t>is given to some else, either on purpose, by accident, by mistake, </a:t>
            </a:r>
            <a:r>
              <a:rPr lang="en-US" sz="2000" dirty="0" smtClean="0"/>
              <a:t>or due </a:t>
            </a:r>
            <a:r>
              <a:rPr lang="en-US" sz="2000" dirty="0"/>
              <a:t>to data robbery, the security for that individual account is broken.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CD1A-0E95-4479-BFDE-806DDF52F278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9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Limitations of the </a:t>
            </a:r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/>
              <a:t>Limited </a:t>
            </a:r>
            <a:r>
              <a:rPr lang="en-US" sz="2000" b="1" dirty="0" smtClean="0"/>
              <a:t>Scalability:</a:t>
            </a:r>
          </a:p>
          <a:p>
            <a:pPr algn="just"/>
            <a:r>
              <a:rPr lang="en-US" sz="2000" dirty="0"/>
              <a:t>require high processing speed, high scalability, and high throughput</a:t>
            </a:r>
            <a:r>
              <a:rPr lang="en-US" sz="2000" dirty="0" smtClean="0"/>
              <a:t>.</a:t>
            </a:r>
          </a:p>
          <a:p>
            <a:pPr algn="just"/>
            <a:endParaRPr lang="en-US" sz="2000" b="1" dirty="0"/>
          </a:p>
          <a:p>
            <a:pPr algn="just"/>
            <a:r>
              <a:rPr lang="en-US" sz="2000" b="1" dirty="0" smtClean="0"/>
              <a:t>High Costs:</a:t>
            </a:r>
          </a:p>
          <a:p>
            <a:pPr algn="just"/>
            <a:r>
              <a:rPr lang="en-US" sz="2000" dirty="0" smtClean="0"/>
              <a:t>Solving the </a:t>
            </a:r>
            <a:r>
              <a:rPr lang="en-US" sz="2000" dirty="0"/>
              <a:t>hash puzzle or providing the proof of work is computationally </a:t>
            </a:r>
            <a:r>
              <a:rPr lang="en-US" sz="2000" dirty="0" smtClean="0"/>
              <a:t>expensive on </a:t>
            </a:r>
            <a:r>
              <a:rPr lang="en-US" sz="2000" dirty="0"/>
              <a:t>purpose. </a:t>
            </a:r>
            <a:endParaRPr lang="en-US" sz="2000" dirty="0" smtClean="0"/>
          </a:p>
          <a:p>
            <a:pPr algn="just"/>
            <a:r>
              <a:rPr lang="en-US" sz="2000" dirty="0" smtClean="0"/>
              <a:t>It </a:t>
            </a:r>
            <a:r>
              <a:rPr lang="en-US" sz="2000" dirty="0"/>
              <a:t>is the security measure that makes the history of </a:t>
            </a:r>
            <a:r>
              <a:rPr lang="en-US" sz="2000" dirty="0" smtClean="0"/>
              <a:t>transaction data </a:t>
            </a:r>
            <a:r>
              <a:rPr lang="en-US" sz="2000" dirty="0"/>
              <a:t>immutable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The proof of </a:t>
            </a:r>
            <a:r>
              <a:rPr lang="en-US" sz="2000" dirty="0" smtClean="0"/>
              <a:t>work is </a:t>
            </a:r>
            <a:r>
              <a:rPr lang="en-US" sz="2000" dirty="0"/>
              <a:t>expensive. Hence, the whole </a:t>
            </a:r>
            <a:r>
              <a:rPr lang="en-US" sz="2000" dirty="0" err="1"/>
              <a:t>blockchain</a:t>
            </a:r>
            <a:r>
              <a:rPr lang="en-US" sz="2000" dirty="0"/>
              <a:t> incurs costs.</a:t>
            </a:r>
            <a:endParaRPr lang="en-US" sz="2000" b="1" dirty="0" smtClean="0"/>
          </a:p>
          <a:p>
            <a:pPr algn="just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58F0-899D-4CC0-BAD2-3EEDF122AB37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Limitations of the </a:t>
            </a:r>
            <a:r>
              <a:rPr lang="en-US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/>
              <a:t>Hidden </a:t>
            </a:r>
            <a:r>
              <a:rPr lang="en-US" sz="2000" b="1" dirty="0" smtClean="0"/>
              <a:t>Centrality:</a:t>
            </a:r>
          </a:p>
          <a:p>
            <a:pPr algn="just"/>
            <a:r>
              <a:rPr lang="en-US" sz="2000" dirty="0" smtClean="0"/>
              <a:t>Suppose a large </a:t>
            </a:r>
            <a:r>
              <a:rPr lang="en-US" sz="2000" dirty="0"/>
              <a:t>and diverse group of </a:t>
            </a:r>
            <a:r>
              <a:rPr lang="en-US" sz="2000" dirty="0" smtClean="0"/>
              <a:t>peers, </a:t>
            </a:r>
            <a:r>
              <a:rPr lang="en-US" sz="2000" dirty="0"/>
              <a:t>each </a:t>
            </a:r>
            <a:r>
              <a:rPr lang="en-US" sz="2000" dirty="0" smtClean="0"/>
              <a:t>of them owns </a:t>
            </a:r>
            <a:r>
              <a:rPr lang="en-US" sz="2000" dirty="0"/>
              <a:t>huge computational power in the form of specialist </a:t>
            </a:r>
            <a:r>
              <a:rPr lang="en-US" sz="2000" dirty="0" smtClean="0"/>
              <a:t>hardware, </a:t>
            </a:r>
            <a:r>
              <a:rPr lang="en-US" sz="2000" dirty="0"/>
              <a:t>eventually becomes a very small group of entities </a:t>
            </a:r>
            <a:r>
              <a:rPr lang="en-US" sz="2000" dirty="0" smtClean="0"/>
              <a:t>that collectively </a:t>
            </a:r>
            <a:r>
              <a:rPr lang="en-US" sz="2000" dirty="0"/>
              <a:t>maintains </a:t>
            </a:r>
            <a:r>
              <a:rPr lang="en-US" sz="2000" dirty="0" smtClean="0"/>
              <a:t>the integrity </a:t>
            </a:r>
            <a:r>
              <a:rPr lang="en-US" sz="2000" dirty="0"/>
              <a:t>of the </a:t>
            </a:r>
            <a:r>
              <a:rPr lang="en-US" sz="2000" dirty="0" smtClean="0"/>
              <a:t>system</a:t>
            </a:r>
          </a:p>
          <a:p>
            <a:pPr algn="just"/>
            <a:r>
              <a:rPr lang="en-US" sz="2000" dirty="0"/>
              <a:t>From a technical point of view, such a system </a:t>
            </a:r>
            <a:r>
              <a:rPr lang="en-US" sz="2000" dirty="0" smtClean="0"/>
              <a:t>is still </a:t>
            </a:r>
            <a:r>
              <a:rPr lang="en-US" sz="2000" dirty="0"/>
              <a:t>a distributed system, but it is a system whose integrity is maintained </a:t>
            </a:r>
            <a:r>
              <a:rPr lang="en-US" sz="2000" dirty="0" smtClean="0"/>
              <a:t>by only </a:t>
            </a:r>
            <a:r>
              <a:rPr lang="en-US" sz="2000" dirty="0"/>
              <a:t>a small number of entities.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289B4-C3B3-4E33-87F5-A90340F0433E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8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Limitations of the </a:t>
            </a:r>
            <a:r>
              <a:rPr lang="en-US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/>
              <a:t>Lack of </a:t>
            </a:r>
            <a:r>
              <a:rPr lang="en-US" sz="2000" b="1" dirty="0" smtClean="0"/>
              <a:t>Flexibility:</a:t>
            </a:r>
          </a:p>
          <a:p>
            <a:pPr algn="just"/>
            <a:r>
              <a:rPr lang="en-US" sz="2000" b="1" dirty="0"/>
              <a:t>Critical </a:t>
            </a:r>
            <a:r>
              <a:rPr lang="en-US" sz="2000" b="1" dirty="0" smtClean="0"/>
              <a:t>Size:</a:t>
            </a:r>
          </a:p>
          <a:p>
            <a:pPr algn="just"/>
            <a:r>
              <a:rPr lang="en-US" sz="2000" dirty="0" smtClean="0"/>
              <a:t>any </a:t>
            </a:r>
            <a:r>
              <a:rPr lang="en-US" sz="2000" dirty="0" err="1"/>
              <a:t>blockchain</a:t>
            </a:r>
            <a:r>
              <a:rPr lang="en-US" sz="2000" dirty="0"/>
              <a:t> will require a critical mass of honest nodes to </a:t>
            </a:r>
            <a:r>
              <a:rPr lang="en-US" sz="2000" dirty="0" smtClean="0"/>
              <a:t>support it </a:t>
            </a:r>
            <a:r>
              <a:rPr lang="en-US" sz="2000" dirty="0"/>
              <a:t>and make it resistant to attackers with a lot of computational </a:t>
            </a:r>
            <a:r>
              <a:rPr lang="en-US" sz="2000" dirty="0" smtClean="0"/>
              <a:t>power.</a:t>
            </a:r>
          </a:p>
          <a:p>
            <a:pPr algn="just"/>
            <a:r>
              <a:rPr lang="en-US" sz="2000" dirty="0" smtClean="0"/>
              <a:t>Reaching </a:t>
            </a:r>
            <a:r>
              <a:rPr lang="en-US" sz="2000" dirty="0"/>
              <a:t>a critical size that makes 51 percent attacks impossible is a </a:t>
            </a:r>
            <a:r>
              <a:rPr lang="en-US" sz="2000" dirty="0" smtClean="0"/>
              <a:t>challenge that </a:t>
            </a:r>
            <a:r>
              <a:rPr lang="en-US" sz="2000" dirty="0"/>
              <a:t>every new </a:t>
            </a:r>
            <a:r>
              <a:rPr lang="en-US" sz="2000" dirty="0" err="1"/>
              <a:t>blockchain</a:t>
            </a:r>
            <a:r>
              <a:rPr lang="en-US" sz="2000" dirty="0"/>
              <a:t> has to face.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754D-BB5B-4C7A-890D-B93466A8837D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9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Reinventing </a:t>
            </a:r>
            <a:r>
              <a:rPr lang="en-US" dirty="0" smtClean="0"/>
              <a:t>the </a:t>
            </a:r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emergence of four different kinds </a:t>
            </a:r>
            <a:r>
              <a:rPr lang="en-US" sz="2000" dirty="0" smtClean="0"/>
              <a:t>of </a:t>
            </a:r>
            <a:r>
              <a:rPr lang="en-US" sz="2000" dirty="0" err="1" smtClean="0"/>
              <a:t>blockchain</a:t>
            </a:r>
            <a:endParaRPr lang="en-US" sz="2000" dirty="0" smtClean="0"/>
          </a:p>
          <a:p>
            <a:r>
              <a:rPr lang="en-US" sz="2000" dirty="0"/>
              <a:t>Conflicting Goals of the </a:t>
            </a:r>
            <a:r>
              <a:rPr lang="en-US" sz="2000" dirty="0" err="1" smtClean="0"/>
              <a:t>Blockchain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/>
              <a:t>Transparency vs. </a:t>
            </a:r>
            <a:r>
              <a:rPr lang="en-US" sz="2000" dirty="0" smtClean="0"/>
              <a:t>privacy</a:t>
            </a:r>
          </a:p>
          <a:p>
            <a:pPr lvl="1"/>
            <a:r>
              <a:rPr lang="en-US" sz="2000" dirty="0" smtClean="0"/>
              <a:t>Security </a:t>
            </a:r>
            <a:r>
              <a:rPr lang="en-US" sz="2000" dirty="0"/>
              <a:t>vs. </a:t>
            </a:r>
            <a:r>
              <a:rPr lang="en-US" sz="2000" dirty="0" smtClean="0"/>
              <a:t>speed</a:t>
            </a:r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DE77D-E7BC-413F-BE6A-34D225D26260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98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137" y="3962400"/>
            <a:ext cx="9717681" cy="198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6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on Transparency vs. 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Making a decision on the transparency vs. privacy conflict actually </a:t>
            </a:r>
            <a:r>
              <a:rPr lang="en-US" sz="2000" dirty="0" smtClean="0"/>
              <a:t>means deciding </a:t>
            </a:r>
            <a:r>
              <a:rPr lang="en-US" sz="2000" dirty="0"/>
              <a:t>on whom to grant reading access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Types of </a:t>
            </a:r>
            <a:r>
              <a:rPr lang="en-US" sz="2000" dirty="0" err="1"/>
              <a:t>blockchains</a:t>
            </a:r>
            <a:r>
              <a:rPr lang="en-US" sz="2000" dirty="0"/>
              <a:t> based on granting </a:t>
            </a:r>
            <a:r>
              <a:rPr lang="en-US" sz="2000" dirty="0" smtClean="0"/>
              <a:t>reading and creating new transactions access:</a:t>
            </a:r>
            <a:endParaRPr lang="en-US" sz="2000" b="1" i="1" dirty="0" smtClean="0"/>
          </a:p>
          <a:p>
            <a:pPr algn="just"/>
            <a:r>
              <a:rPr lang="en-US" sz="2000" b="1" i="1" dirty="0" smtClean="0"/>
              <a:t>Public </a:t>
            </a:r>
            <a:r>
              <a:rPr lang="en-US" sz="2000" b="1" i="1" dirty="0" err="1" smtClean="0"/>
              <a:t>blockchains</a:t>
            </a:r>
            <a:r>
              <a:rPr lang="en-US" sz="2000" b="1" i="1" dirty="0" smtClean="0"/>
              <a:t>:</a:t>
            </a:r>
            <a:r>
              <a:rPr lang="en-US" sz="2000" i="1" dirty="0" smtClean="0"/>
              <a:t> </a:t>
            </a:r>
            <a:r>
              <a:rPr lang="en-US" sz="2000" dirty="0"/>
              <a:t>grant read access and the right to </a:t>
            </a:r>
            <a:r>
              <a:rPr lang="en-US" sz="2000" dirty="0" smtClean="0"/>
              <a:t>create new </a:t>
            </a:r>
            <a:r>
              <a:rPr lang="en-US" sz="2000" dirty="0"/>
              <a:t>transactions to all users or </a:t>
            </a:r>
            <a:r>
              <a:rPr lang="en-US" sz="2000" dirty="0" smtClean="0"/>
              <a:t>nodes.</a:t>
            </a:r>
          </a:p>
          <a:p>
            <a:pPr algn="just"/>
            <a:r>
              <a:rPr lang="en-US" sz="2000" b="1" i="1" dirty="0" smtClean="0"/>
              <a:t>Private </a:t>
            </a:r>
            <a:r>
              <a:rPr lang="en-US" sz="2000" b="1" i="1" dirty="0" err="1" smtClean="0"/>
              <a:t>blockchains</a:t>
            </a:r>
            <a:r>
              <a:rPr lang="en-US" sz="2000" b="1" i="1" dirty="0" smtClean="0"/>
              <a:t>:</a:t>
            </a:r>
            <a:r>
              <a:rPr lang="en-US" sz="2000" i="1" dirty="0" smtClean="0"/>
              <a:t> </a:t>
            </a:r>
            <a:r>
              <a:rPr lang="en-US" sz="2000" dirty="0"/>
              <a:t>limit read access and the right </a:t>
            </a:r>
            <a:r>
              <a:rPr lang="en-US" sz="2000" dirty="0" smtClean="0"/>
              <a:t>to create </a:t>
            </a:r>
            <a:r>
              <a:rPr lang="en-US" sz="2000" dirty="0"/>
              <a:t>new transactions to a preselected group of </a:t>
            </a:r>
            <a:r>
              <a:rPr lang="en-US" sz="2000" dirty="0" smtClean="0"/>
              <a:t>users or </a:t>
            </a:r>
            <a:r>
              <a:rPr lang="en-US" sz="2000" dirty="0"/>
              <a:t>nodes.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785E-9718-4A12-BF33-DB2A6013DE04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3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4258</TotalTime>
  <Words>8582</Words>
  <Application>Microsoft Office PowerPoint</Application>
  <PresentationFormat>Widescreen</PresentationFormat>
  <Paragraphs>911</Paragraphs>
  <Slides>112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16" baseType="lpstr">
      <vt:lpstr>Arial</vt:lpstr>
      <vt:lpstr>Calibri</vt:lpstr>
      <vt:lpstr>Calibri Light</vt:lpstr>
      <vt:lpstr>Retrospect</vt:lpstr>
      <vt:lpstr>Blockchain Technology</vt:lpstr>
      <vt:lpstr>How the Blockchain Works?</vt:lpstr>
      <vt:lpstr>The Path to Follow</vt:lpstr>
      <vt:lpstr>The Path to Follow</vt:lpstr>
      <vt:lpstr>The Path to Follow</vt:lpstr>
      <vt:lpstr>Transaction data provide the following information for describing a transfer of ownership:</vt:lpstr>
      <vt:lpstr>Transaction data</vt:lpstr>
      <vt:lpstr>Storing Transaction Data</vt:lpstr>
      <vt:lpstr>Blockchain Data Structure</vt:lpstr>
      <vt:lpstr>Blockchain Data Structure</vt:lpstr>
      <vt:lpstr>Blockchain Data Structure</vt:lpstr>
      <vt:lpstr>Blockchain Data Structure</vt:lpstr>
      <vt:lpstr>Blockchain Data Structure</vt:lpstr>
      <vt:lpstr>Adding New Transactions</vt:lpstr>
      <vt:lpstr>Adding New Transactions</vt:lpstr>
      <vt:lpstr>Adding New Transactions</vt:lpstr>
      <vt:lpstr>Adding New Transactions</vt:lpstr>
      <vt:lpstr>Detecting Changes in Blockchain Data Structure</vt:lpstr>
      <vt:lpstr>Detecting Changes in Blockchain Data Structure</vt:lpstr>
      <vt:lpstr>Detecting Changes in Blockchain Data Structure</vt:lpstr>
      <vt:lpstr>Detecting Changes in Blockchain Data Structure</vt:lpstr>
      <vt:lpstr>Detecting Changes in Blockchain Data Structure</vt:lpstr>
      <vt:lpstr>Immutability</vt:lpstr>
      <vt:lpstr>Immutability</vt:lpstr>
      <vt:lpstr>Immutability - Blockchain</vt:lpstr>
      <vt:lpstr>Immutability - Blockchain</vt:lpstr>
      <vt:lpstr>Making Adding Data Computationally Expensive</vt:lpstr>
      <vt:lpstr>Making Adding Data Computationally Expensive</vt:lpstr>
      <vt:lpstr>Making Adding Data Computationally Expensive</vt:lpstr>
      <vt:lpstr>Making Adding Data Computationally Expensive</vt:lpstr>
      <vt:lpstr>Making Adding Data Computationally Expensive</vt:lpstr>
      <vt:lpstr>Making Adding Data Computationally Expensive</vt:lpstr>
      <vt:lpstr>The Immutable Data Store in the Real World</vt:lpstr>
      <vt:lpstr>The Immutable Data Store in the Real World</vt:lpstr>
      <vt:lpstr>Distributing the Data Store Among Peers</vt:lpstr>
      <vt:lpstr>Distributing the Data Store Among Peers</vt:lpstr>
      <vt:lpstr>Distributing the Data Store Among Peers</vt:lpstr>
      <vt:lpstr>Distributing the Data Store Among Peers</vt:lpstr>
      <vt:lpstr>Distributing the Data Store Among Peers</vt:lpstr>
      <vt:lpstr>Distributing the Data Store Among Peers</vt:lpstr>
      <vt:lpstr>Distributing the Data Store Among Peers</vt:lpstr>
      <vt:lpstr>Distributing the Data Store Among Peers</vt:lpstr>
      <vt:lpstr>Verifying and Adding Transactions</vt:lpstr>
      <vt:lpstr>Verifying and Adding Transactions</vt:lpstr>
      <vt:lpstr>Verifying and Adding Transactions</vt:lpstr>
      <vt:lpstr>Verifying and Adding Transactions</vt:lpstr>
      <vt:lpstr>Verifying and Adding Transactions</vt:lpstr>
      <vt:lpstr>Verifying and Adding Transactions</vt:lpstr>
      <vt:lpstr>Verifying and Adding Transactions</vt:lpstr>
      <vt:lpstr>Verifying and Adding Transactions</vt:lpstr>
      <vt:lpstr>Verifying and Adding Transactions</vt:lpstr>
      <vt:lpstr>Verifying and Adding Transactions</vt:lpstr>
      <vt:lpstr>Verifying and Adding Transactions</vt:lpstr>
      <vt:lpstr>Choosing a Transaction History</vt:lpstr>
      <vt:lpstr>Choosing a Transaction History</vt:lpstr>
      <vt:lpstr>Choosing a Transaction History</vt:lpstr>
      <vt:lpstr>Choosing a Transaction History</vt:lpstr>
      <vt:lpstr>Choosing a Transaction History</vt:lpstr>
      <vt:lpstr>The longest-chain-criterion</vt:lpstr>
      <vt:lpstr>The longest-chain-criterion</vt:lpstr>
      <vt:lpstr>The longest-chain-criterion</vt:lpstr>
      <vt:lpstr>The longest-chain-criterion</vt:lpstr>
      <vt:lpstr>The longest-chain-criterion</vt:lpstr>
      <vt:lpstr>The longest-chain-criterion</vt:lpstr>
      <vt:lpstr>The Heaviest-Chain-Criterion</vt:lpstr>
      <vt:lpstr>The Heaviest-Chain-Criterion</vt:lpstr>
      <vt:lpstr>Consequences of Selecting One Chain</vt:lpstr>
      <vt:lpstr>Consequences of Selecting One Chain</vt:lpstr>
      <vt:lpstr>Paying for Integrity</vt:lpstr>
      <vt:lpstr>The Role of Fees Within the Blockchain</vt:lpstr>
      <vt:lpstr>The Role of Fees Within the Blockchain</vt:lpstr>
      <vt:lpstr>The Role of Fees Within the Blockchain</vt:lpstr>
      <vt:lpstr>The Role of Fees Within the Blockchain</vt:lpstr>
      <vt:lpstr>The Role of Fees Within the Blockchain</vt:lpstr>
      <vt:lpstr>Desirable Properties of an Instrument of Payment for Compensating Peers</vt:lpstr>
      <vt:lpstr>Emergence of Cryptographic Currencies</vt:lpstr>
      <vt:lpstr>Digital Currencies</vt:lpstr>
      <vt:lpstr>Digital Currencies</vt:lpstr>
      <vt:lpstr>Digital Currencies</vt:lpstr>
      <vt:lpstr>PowerPoint Presentation</vt:lpstr>
      <vt:lpstr>Advantages of Digital Currencies</vt:lpstr>
      <vt:lpstr>Advantages of Digital Currencies</vt:lpstr>
      <vt:lpstr>Advantages of Digital Currencies</vt:lpstr>
      <vt:lpstr>Limitations and Risks of Digital Currencies</vt:lpstr>
      <vt:lpstr>Limitations and Risks of Digital Currencies</vt:lpstr>
      <vt:lpstr>Factors Determining the Development of Digital Currencies</vt:lpstr>
      <vt:lpstr>Factors Determining the Development of Digital Currencies</vt:lpstr>
      <vt:lpstr>Factors Determining the Development of Digital Currencies</vt:lpstr>
      <vt:lpstr>Factors Determining the Development of Digital Currencies</vt:lpstr>
      <vt:lpstr>Possible Regulatory Role</vt:lpstr>
      <vt:lpstr>PowerPoint Presentation</vt:lpstr>
      <vt:lpstr>Limitations</vt:lpstr>
      <vt:lpstr>Technical Limitations of the Blockchain</vt:lpstr>
      <vt:lpstr>Technical Limitations of the Blockchain</vt:lpstr>
      <vt:lpstr>Technical Limitations of the Blockchain</vt:lpstr>
      <vt:lpstr>Technical Limitations of the Blockchain</vt:lpstr>
      <vt:lpstr>Technical Limitations of the Blockchain</vt:lpstr>
      <vt:lpstr>Reinventing the Blockchain</vt:lpstr>
      <vt:lpstr>Deciding on Transparency vs. Privacy</vt:lpstr>
      <vt:lpstr>Deciding on Security vs. Speed</vt:lpstr>
      <vt:lpstr>Four Versions of the Blockchain</vt:lpstr>
      <vt:lpstr>Public Blockchain</vt:lpstr>
      <vt:lpstr>Private Blockchain</vt:lpstr>
      <vt:lpstr>Permissioned Blockchain</vt:lpstr>
      <vt:lpstr>Permissioned Blockchain</vt:lpstr>
      <vt:lpstr>Permissioned Blockchain</vt:lpstr>
      <vt:lpstr>PowerPoint Presentation</vt:lpstr>
      <vt:lpstr>PowerPoint Presentation</vt:lpstr>
      <vt:lpstr>Restricted Environment</vt:lpstr>
      <vt:lpstr>Applications</vt:lpstr>
      <vt:lpstr>Applications</vt:lpstr>
      <vt:lpstr>Characteristics of the Blockchain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Reema</dc:creator>
  <cp:lastModifiedBy>Reema Patel</cp:lastModifiedBy>
  <cp:revision>435</cp:revision>
  <dcterms:created xsi:type="dcterms:W3CDTF">2016-03-05T07:56:10Z</dcterms:created>
  <dcterms:modified xsi:type="dcterms:W3CDTF">2022-11-17T10:22:28Z</dcterms:modified>
</cp:coreProperties>
</file>