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Passion One" panose="020B0604020202020204" charset="0"/>
      <p:regular r:id="rId13"/>
    </p:embeddedFont>
    <p:embeddedFont>
      <p:font typeface="Varela Round" panose="020F0502020204030204" pitchFamily="2" charset="-79"/>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226" y="17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3345323" y="3501550"/>
            <a:ext cx="11778778" cy="4129833"/>
          </a:xfrm>
          <a:prstGeom prst="rect">
            <a:avLst/>
          </a:prstGeom>
        </p:spPr>
        <p:txBody>
          <a:bodyPr lIns="0" tIns="0" rIns="0" bIns="0" rtlCol="0" anchor="t">
            <a:spAutoFit/>
          </a:bodyPr>
          <a:lstStyle/>
          <a:p>
            <a:pPr algn="ctr">
              <a:lnSpc>
                <a:spcPts val="15044"/>
              </a:lnSpc>
            </a:pPr>
            <a:r>
              <a:rPr lang="en-US" sz="20608">
                <a:solidFill>
                  <a:srgbClr val="354A15"/>
                </a:solidFill>
                <a:latin typeface="Passion One"/>
                <a:ea typeface="Passion One"/>
                <a:cs typeface="Passion One"/>
                <a:sym typeface="Passion One"/>
              </a:rPr>
              <a:t>AI FASHION STYLIST</a:t>
            </a:r>
          </a:p>
        </p:txBody>
      </p:sp>
      <p:sp>
        <p:nvSpPr>
          <p:cNvPr id="23" name="TextBox 23"/>
          <p:cNvSpPr txBox="1"/>
          <p:nvPr/>
        </p:nvSpPr>
        <p:spPr>
          <a:xfrm>
            <a:off x="3345323" y="7231054"/>
            <a:ext cx="11702894" cy="462915"/>
          </a:xfrm>
          <a:prstGeom prst="rect">
            <a:avLst/>
          </a:prstGeom>
        </p:spPr>
        <p:txBody>
          <a:bodyPr lIns="0" tIns="0" rIns="0" bIns="0" rtlCol="0" anchor="t">
            <a:spAutoFit/>
          </a:bodyPr>
          <a:lstStyle/>
          <a:p>
            <a:pPr algn="ctr">
              <a:lnSpc>
                <a:spcPts val="3599"/>
              </a:lnSpc>
            </a:pPr>
            <a:r>
              <a:rPr lang="en-US" sz="3599">
                <a:solidFill>
                  <a:srgbClr val="366743"/>
                </a:solidFill>
                <a:latin typeface="Varela Round"/>
                <a:ea typeface="Varela Round"/>
                <a:cs typeface="Varela Round"/>
                <a:sym typeface="Varela Round"/>
              </a:rPr>
              <a:t>Outfit &amp; Accessory Recommendation System</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3868576" y="3240146"/>
            <a:ext cx="10550848" cy="1492769"/>
          </a:xfrm>
          <a:prstGeom prst="rect">
            <a:avLst/>
          </a:prstGeom>
        </p:spPr>
        <p:txBody>
          <a:bodyPr lIns="0" tIns="0" rIns="0" bIns="0" rtlCol="0" anchor="t">
            <a:spAutoFit/>
          </a:bodyPr>
          <a:lstStyle/>
          <a:p>
            <a:pPr algn="ctr">
              <a:lnSpc>
                <a:spcPts val="10036"/>
              </a:lnSpc>
            </a:pPr>
            <a:r>
              <a:rPr lang="en-US" sz="13748">
                <a:solidFill>
                  <a:srgbClr val="354A15"/>
                </a:solidFill>
                <a:latin typeface="Passion One"/>
                <a:ea typeface="Passion One"/>
                <a:cs typeface="Passion One"/>
                <a:sym typeface="Passion One"/>
              </a:rPr>
              <a:t>CONCLUSION</a:t>
            </a:r>
          </a:p>
        </p:txBody>
      </p:sp>
      <p:sp>
        <p:nvSpPr>
          <p:cNvPr id="23" name="TextBox 23"/>
          <p:cNvSpPr txBox="1"/>
          <p:nvPr/>
        </p:nvSpPr>
        <p:spPr>
          <a:xfrm>
            <a:off x="2960652" y="4666239"/>
            <a:ext cx="12366696" cy="2980690"/>
          </a:xfrm>
          <a:prstGeom prst="rect">
            <a:avLst/>
          </a:prstGeom>
        </p:spPr>
        <p:txBody>
          <a:bodyPr lIns="0" tIns="0" rIns="0" bIns="0" rtlCol="0" anchor="t">
            <a:spAutoFit/>
          </a:bodyPr>
          <a:lstStyle/>
          <a:p>
            <a:pPr algn="ctr">
              <a:lnSpc>
                <a:spcPts val="4759"/>
              </a:lnSpc>
            </a:pPr>
            <a:r>
              <a:rPr lang="en-US" sz="3399">
                <a:solidFill>
                  <a:srgbClr val="366743"/>
                </a:solidFill>
                <a:latin typeface="Varela Round"/>
                <a:ea typeface="Varela Round"/>
                <a:cs typeface="Varela Round"/>
                <a:sym typeface="Varela Round"/>
              </a:rPr>
              <a:t>The AI Fashion Stylist reduces decision fatigue by offering smart, context-aware outfit and accessory recommendations. It enhances personalization for users, benefits e-commerce platforms, and holds future potential with AR/VR try-ons and real-time styling assistance.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4048306" y="3535784"/>
            <a:ext cx="10191388" cy="4129833"/>
          </a:xfrm>
          <a:prstGeom prst="rect">
            <a:avLst/>
          </a:prstGeom>
        </p:spPr>
        <p:txBody>
          <a:bodyPr lIns="0" tIns="0" rIns="0" bIns="0" rtlCol="0" anchor="t">
            <a:spAutoFit/>
          </a:bodyPr>
          <a:lstStyle/>
          <a:p>
            <a:pPr algn="ctr">
              <a:lnSpc>
                <a:spcPts val="15044"/>
              </a:lnSpc>
            </a:pPr>
            <a:r>
              <a:rPr lang="en-US" sz="20608">
                <a:solidFill>
                  <a:srgbClr val="354A15"/>
                </a:solidFill>
                <a:latin typeface="Passion One"/>
                <a:ea typeface="Passion One"/>
                <a:cs typeface="Passion One"/>
                <a:sym typeface="Passion One"/>
              </a:rPr>
              <a:t>THANK</a:t>
            </a:r>
          </a:p>
          <a:p>
            <a:pPr algn="ctr">
              <a:lnSpc>
                <a:spcPts val="15044"/>
              </a:lnSpc>
            </a:pPr>
            <a:r>
              <a:rPr lang="en-US" sz="20608">
                <a:solidFill>
                  <a:srgbClr val="354A15"/>
                </a:solidFill>
                <a:latin typeface="Passion One"/>
                <a:ea typeface="Passion One"/>
                <a:cs typeface="Passion One"/>
                <a:sym typeface="Passion One"/>
              </a:rPr>
              <a:t>YOU</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5418221" y="3503377"/>
            <a:ext cx="7451558" cy="1492769"/>
          </a:xfrm>
          <a:prstGeom prst="rect">
            <a:avLst/>
          </a:prstGeom>
        </p:spPr>
        <p:txBody>
          <a:bodyPr lIns="0" tIns="0" rIns="0" bIns="0" rtlCol="0" anchor="t">
            <a:spAutoFit/>
          </a:bodyPr>
          <a:lstStyle/>
          <a:p>
            <a:pPr algn="ctr">
              <a:lnSpc>
                <a:spcPts val="10036"/>
              </a:lnSpc>
            </a:pPr>
            <a:r>
              <a:rPr lang="en-US" sz="13748">
                <a:solidFill>
                  <a:srgbClr val="354A15"/>
                </a:solidFill>
                <a:latin typeface="Passion One"/>
                <a:ea typeface="Passion One"/>
                <a:cs typeface="Passion One"/>
                <a:sym typeface="Passion One"/>
              </a:rPr>
              <a:t>OUR TEAM</a:t>
            </a:r>
          </a:p>
        </p:txBody>
      </p:sp>
      <p:sp>
        <p:nvSpPr>
          <p:cNvPr id="23" name="Freeform 23"/>
          <p:cNvSpPr/>
          <p:nvPr/>
        </p:nvSpPr>
        <p:spPr>
          <a:xfrm>
            <a:off x="6604875" y="5355643"/>
            <a:ext cx="487250" cy="478391"/>
          </a:xfrm>
          <a:custGeom>
            <a:avLst/>
            <a:gdLst/>
            <a:ahLst/>
            <a:cxnLst/>
            <a:rect l="l" t="t" r="r" b="b"/>
            <a:pathLst>
              <a:path w="487250" h="478391">
                <a:moveTo>
                  <a:pt x="0" y="0"/>
                </a:moveTo>
                <a:lnTo>
                  <a:pt x="487250" y="0"/>
                </a:lnTo>
                <a:lnTo>
                  <a:pt x="487250" y="478390"/>
                </a:lnTo>
                <a:lnTo>
                  <a:pt x="0" y="47839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IN"/>
          </a:p>
        </p:txBody>
      </p:sp>
      <p:sp>
        <p:nvSpPr>
          <p:cNvPr id="24" name="TextBox 24"/>
          <p:cNvSpPr txBox="1"/>
          <p:nvPr/>
        </p:nvSpPr>
        <p:spPr>
          <a:xfrm>
            <a:off x="7286912" y="5404021"/>
            <a:ext cx="4688165" cy="876935"/>
          </a:xfrm>
          <a:prstGeom prst="rect">
            <a:avLst/>
          </a:prstGeom>
        </p:spPr>
        <p:txBody>
          <a:bodyPr lIns="0" tIns="0" rIns="0" bIns="0" rtlCol="0" anchor="t">
            <a:spAutoFit/>
          </a:bodyPr>
          <a:lstStyle/>
          <a:p>
            <a:pPr algn="l">
              <a:lnSpc>
                <a:spcPts val="3399"/>
              </a:lnSpc>
            </a:pPr>
            <a:r>
              <a:rPr lang="en-US" sz="3399">
                <a:solidFill>
                  <a:srgbClr val="366743"/>
                </a:solidFill>
                <a:latin typeface="Varela Round"/>
                <a:ea typeface="Varela Round"/>
                <a:cs typeface="Varela Round"/>
                <a:sym typeface="Varela Round"/>
              </a:rPr>
              <a:t>Helly Khambhatwala</a:t>
            </a:r>
          </a:p>
          <a:p>
            <a:pPr algn="l">
              <a:lnSpc>
                <a:spcPts val="3399"/>
              </a:lnSpc>
            </a:pPr>
            <a:r>
              <a:rPr lang="en-US" sz="3399">
                <a:solidFill>
                  <a:srgbClr val="366743"/>
                </a:solidFill>
                <a:latin typeface="Varela Round"/>
                <a:ea typeface="Varela Round"/>
                <a:cs typeface="Varela Round"/>
                <a:sym typeface="Varela Round"/>
              </a:rPr>
              <a:t>(1AUA22BCS018)</a:t>
            </a:r>
          </a:p>
        </p:txBody>
      </p:sp>
      <p:sp>
        <p:nvSpPr>
          <p:cNvPr id="25" name="Freeform 25"/>
          <p:cNvSpPr/>
          <p:nvPr/>
        </p:nvSpPr>
        <p:spPr>
          <a:xfrm>
            <a:off x="6604875" y="6923410"/>
            <a:ext cx="487250" cy="478391"/>
          </a:xfrm>
          <a:custGeom>
            <a:avLst/>
            <a:gdLst/>
            <a:ahLst/>
            <a:cxnLst/>
            <a:rect l="l" t="t" r="r" b="b"/>
            <a:pathLst>
              <a:path w="487250" h="478391">
                <a:moveTo>
                  <a:pt x="0" y="0"/>
                </a:moveTo>
                <a:lnTo>
                  <a:pt x="487250" y="0"/>
                </a:lnTo>
                <a:lnTo>
                  <a:pt x="487250" y="478391"/>
                </a:lnTo>
                <a:lnTo>
                  <a:pt x="0" y="47839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IN"/>
          </a:p>
        </p:txBody>
      </p:sp>
      <p:sp>
        <p:nvSpPr>
          <p:cNvPr id="26" name="TextBox 26"/>
          <p:cNvSpPr txBox="1"/>
          <p:nvPr/>
        </p:nvSpPr>
        <p:spPr>
          <a:xfrm>
            <a:off x="7286912" y="6971788"/>
            <a:ext cx="4396213" cy="876935"/>
          </a:xfrm>
          <a:prstGeom prst="rect">
            <a:avLst/>
          </a:prstGeom>
        </p:spPr>
        <p:txBody>
          <a:bodyPr lIns="0" tIns="0" rIns="0" bIns="0" rtlCol="0" anchor="t">
            <a:spAutoFit/>
          </a:bodyPr>
          <a:lstStyle/>
          <a:p>
            <a:pPr algn="l">
              <a:lnSpc>
                <a:spcPts val="3399"/>
              </a:lnSpc>
            </a:pPr>
            <a:r>
              <a:rPr lang="en-US" sz="3399">
                <a:solidFill>
                  <a:srgbClr val="366743"/>
                </a:solidFill>
                <a:latin typeface="Varela Round"/>
                <a:ea typeface="Varela Round"/>
                <a:cs typeface="Varela Round"/>
                <a:sym typeface="Varela Round"/>
              </a:rPr>
              <a:t>Ritu Pal</a:t>
            </a:r>
          </a:p>
          <a:p>
            <a:pPr algn="l">
              <a:lnSpc>
                <a:spcPts val="3399"/>
              </a:lnSpc>
            </a:pPr>
            <a:r>
              <a:rPr lang="en-US" sz="3399">
                <a:solidFill>
                  <a:srgbClr val="366743"/>
                </a:solidFill>
                <a:latin typeface="Varela Round"/>
                <a:ea typeface="Varela Round"/>
                <a:cs typeface="Varela Round"/>
                <a:sym typeface="Varela Round"/>
              </a:rPr>
              <a:t>(1AUA23BCS906)</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3868576" y="3240146"/>
            <a:ext cx="10550848" cy="1492769"/>
          </a:xfrm>
          <a:prstGeom prst="rect">
            <a:avLst/>
          </a:prstGeom>
        </p:spPr>
        <p:txBody>
          <a:bodyPr lIns="0" tIns="0" rIns="0" bIns="0" rtlCol="0" anchor="t">
            <a:spAutoFit/>
          </a:bodyPr>
          <a:lstStyle/>
          <a:p>
            <a:pPr algn="ctr">
              <a:lnSpc>
                <a:spcPts val="10036"/>
              </a:lnSpc>
            </a:pPr>
            <a:r>
              <a:rPr lang="en-US" sz="13748">
                <a:solidFill>
                  <a:srgbClr val="354A15"/>
                </a:solidFill>
                <a:latin typeface="Passion One"/>
                <a:ea typeface="Passion One"/>
                <a:cs typeface="Passion One"/>
                <a:sym typeface="Passion One"/>
              </a:rPr>
              <a:t>INTRODUCTION</a:t>
            </a:r>
          </a:p>
        </p:txBody>
      </p:sp>
      <p:sp>
        <p:nvSpPr>
          <p:cNvPr id="23" name="TextBox 23"/>
          <p:cNvSpPr txBox="1"/>
          <p:nvPr/>
        </p:nvSpPr>
        <p:spPr>
          <a:xfrm>
            <a:off x="1265806" y="4666239"/>
            <a:ext cx="15796080" cy="2980690"/>
          </a:xfrm>
          <a:prstGeom prst="rect">
            <a:avLst/>
          </a:prstGeom>
        </p:spPr>
        <p:txBody>
          <a:bodyPr lIns="0" tIns="0" rIns="0" bIns="0" rtlCol="0" anchor="t">
            <a:spAutoFit/>
          </a:bodyPr>
          <a:lstStyle/>
          <a:p>
            <a:pPr algn="ctr">
              <a:lnSpc>
                <a:spcPts val="4759"/>
              </a:lnSpc>
            </a:pPr>
            <a:r>
              <a:rPr lang="en-US" sz="3399">
                <a:solidFill>
                  <a:srgbClr val="366743"/>
                </a:solidFill>
                <a:latin typeface="Varela Round"/>
                <a:ea typeface="Varela Round"/>
                <a:cs typeface="Varela Round"/>
                <a:sym typeface="Varela Round"/>
              </a:rPr>
              <a:t>Fashion is a key part of self-expression, but many struggle to coordinate outfits and accessories. The AI Fashion Stylist uses computer vision and machine learning to recommend tops, bottoms, and accessories based on uploaded clothing images, considering style, occasion, and color harmony to deliver personalized, stylish, and practical suggestions.</a:t>
            </a: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2678462" y="2757087"/>
            <a:ext cx="12611685" cy="1192910"/>
          </a:xfrm>
          <a:prstGeom prst="rect">
            <a:avLst/>
          </a:prstGeom>
        </p:spPr>
        <p:txBody>
          <a:bodyPr lIns="0" tIns="0" rIns="0" bIns="0" rtlCol="0" anchor="t">
            <a:spAutoFit/>
          </a:bodyPr>
          <a:lstStyle/>
          <a:p>
            <a:pPr algn="ctr">
              <a:lnSpc>
                <a:spcPts val="8065"/>
              </a:lnSpc>
            </a:pPr>
            <a:r>
              <a:rPr lang="en-US" sz="11048">
                <a:solidFill>
                  <a:srgbClr val="354A15"/>
                </a:solidFill>
                <a:latin typeface="Passion One"/>
                <a:ea typeface="Passion One"/>
                <a:cs typeface="Passion One"/>
                <a:sym typeface="Passion One"/>
              </a:rPr>
              <a:t>FEASIBILITY STUDY</a:t>
            </a:r>
          </a:p>
        </p:txBody>
      </p:sp>
      <p:sp>
        <p:nvSpPr>
          <p:cNvPr id="23" name="TextBox 23"/>
          <p:cNvSpPr txBox="1"/>
          <p:nvPr/>
        </p:nvSpPr>
        <p:spPr>
          <a:xfrm>
            <a:off x="3345323" y="4464348"/>
            <a:ext cx="12127789" cy="4293743"/>
          </a:xfrm>
          <a:prstGeom prst="rect">
            <a:avLst/>
          </a:prstGeom>
        </p:spPr>
        <p:txBody>
          <a:bodyPr lIns="0" tIns="0" rIns="0" bIns="0" rtlCol="0" anchor="t">
            <a:spAutoFit/>
          </a:bodyPr>
          <a:lstStyle/>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Need: Reduces decision fatigue for consumers</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Significance: Useful for e-commerce &amp; styling apps</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Technical: Datasets available (Polyvore, DeepFashion2)</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Operational: Runs on moderate hardware</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Economic: Uses open-source frameworks</a:t>
            </a:r>
          </a:p>
          <a:p>
            <a:pPr algn="l">
              <a:lnSpc>
                <a:spcPts val="5745"/>
              </a:lnSpc>
            </a:pPr>
            <a:endParaRPr lang="en-US" sz="3399">
              <a:solidFill>
                <a:srgbClr val="366743"/>
              </a:solidFill>
              <a:latin typeface="Varela Round"/>
              <a:ea typeface="Varela Round"/>
              <a:cs typeface="Varela Round"/>
              <a:sym typeface="Varela Round"/>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3573995" y="1309420"/>
            <a:ext cx="10550848" cy="1492769"/>
          </a:xfrm>
          <a:prstGeom prst="rect">
            <a:avLst/>
          </a:prstGeom>
        </p:spPr>
        <p:txBody>
          <a:bodyPr lIns="0" tIns="0" rIns="0" bIns="0" rtlCol="0" anchor="t">
            <a:spAutoFit/>
          </a:bodyPr>
          <a:lstStyle/>
          <a:p>
            <a:pPr algn="ctr">
              <a:lnSpc>
                <a:spcPts val="10036"/>
              </a:lnSpc>
            </a:pPr>
            <a:r>
              <a:rPr lang="en-US" sz="13748">
                <a:solidFill>
                  <a:srgbClr val="354A15"/>
                </a:solidFill>
                <a:latin typeface="Passion One"/>
                <a:ea typeface="Passion One"/>
                <a:cs typeface="Passion One"/>
                <a:sym typeface="Passion One"/>
              </a:rPr>
              <a:t>OBJECTIVES</a:t>
            </a:r>
          </a:p>
        </p:txBody>
      </p:sp>
      <p:sp>
        <p:nvSpPr>
          <p:cNvPr id="23" name="TextBox 23"/>
          <p:cNvSpPr txBox="1"/>
          <p:nvPr/>
        </p:nvSpPr>
        <p:spPr>
          <a:xfrm>
            <a:off x="2926197" y="2820344"/>
            <a:ext cx="14461880" cy="6465443"/>
          </a:xfrm>
          <a:prstGeom prst="rect">
            <a:avLst/>
          </a:prstGeom>
        </p:spPr>
        <p:txBody>
          <a:bodyPr lIns="0" tIns="0" rIns="0" bIns="0" rtlCol="0" anchor="t">
            <a:spAutoFit/>
          </a:bodyPr>
          <a:lstStyle/>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Clothing item identification (type, color, fabric, pattern)</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Bidirectional recommendations (Top ↔ Bottom + Accessories)</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Style &amp; occasion awareness</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Color coordination module</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Accessory recommendations (shoes, bags, jewelry)</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User-friendly web interface</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System integration (seamless pipeline)</a:t>
            </a:r>
          </a:p>
          <a:p>
            <a:pPr marL="734059" lvl="1" indent="-367030" algn="l">
              <a:lnSpc>
                <a:spcPts val="5745"/>
              </a:lnSpc>
              <a:buFont typeface="Arial"/>
              <a:buChar char="•"/>
            </a:pPr>
            <a:r>
              <a:rPr lang="en-US" sz="3399">
                <a:solidFill>
                  <a:srgbClr val="366743"/>
                </a:solidFill>
                <a:latin typeface="Varela Round"/>
                <a:ea typeface="Varela Round"/>
                <a:cs typeface="Varela Round"/>
                <a:sym typeface="Varela Round"/>
              </a:rPr>
              <a:t>Evaluation with accuracy &amp; user feedback</a:t>
            </a:r>
          </a:p>
          <a:p>
            <a:pPr algn="l">
              <a:lnSpc>
                <a:spcPts val="5745"/>
              </a:lnSpc>
            </a:pPr>
            <a:endParaRPr lang="en-US" sz="3399">
              <a:solidFill>
                <a:srgbClr val="366743"/>
              </a:solidFill>
              <a:latin typeface="Varela Round"/>
              <a:ea typeface="Varela Round"/>
              <a:cs typeface="Varela Round"/>
              <a:sym typeface="Varela Roun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2370740" y="2324678"/>
            <a:ext cx="12919407" cy="987835"/>
          </a:xfrm>
          <a:prstGeom prst="rect">
            <a:avLst/>
          </a:prstGeom>
        </p:spPr>
        <p:txBody>
          <a:bodyPr lIns="0" tIns="0" rIns="0" bIns="0" rtlCol="0" anchor="t">
            <a:spAutoFit/>
          </a:bodyPr>
          <a:lstStyle/>
          <a:p>
            <a:pPr algn="ctr">
              <a:lnSpc>
                <a:spcPts val="6606"/>
              </a:lnSpc>
            </a:pPr>
            <a:r>
              <a:rPr lang="en-US" sz="9049">
                <a:solidFill>
                  <a:srgbClr val="354A15"/>
                </a:solidFill>
                <a:latin typeface="Passion One"/>
                <a:ea typeface="Passion One"/>
                <a:cs typeface="Passion One"/>
                <a:sym typeface="Passion One"/>
              </a:rPr>
              <a:t>LITERATURE SURVEY</a:t>
            </a:r>
          </a:p>
        </p:txBody>
      </p:sp>
      <p:sp>
        <p:nvSpPr>
          <p:cNvPr id="23" name="TextBox 23"/>
          <p:cNvSpPr txBox="1"/>
          <p:nvPr/>
        </p:nvSpPr>
        <p:spPr>
          <a:xfrm>
            <a:off x="1028700" y="3697848"/>
            <a:ext cx="16230600" cy="4780915"/>
          </a:xfrm>
          <a:prstGeom prst="rect">
            <a:avLst/>
          </a:prstGeom>
        </p:spPr>
        <p:txBody>
          <a:bodyPr lIns="0" tIns="0" rIns="0" bIns="0" rtlCol="0" anchor="t">
            <a:spAutoFit/>
          </a:bodyPr>
          <a:lstStyle/>
          <a:p>
            <a:pPr algn="ctr">
              <a:lnSpc>
                <a:spcPts val="4759"/>
              </a:lnSpc>
            </a:pPr>
            <a:r>
              <a:rPr lang="en-US" sz="3399">
                <a:solidFill>
                  <a:srgbClr val="366743"/>
                </a:solidFill>
                <a:latin typeface="Varela Round"/>
                <a:ea typeface="Varela Round"/>
                <a:cs typeface="Varela Round"/>
                <a:sym typeface="Varela Round"/>
              </a:rPr>
              <a:t>The literature highlights datasets like Polyvore, DeepFashion2, and Fashion-Gen, widely used for outfit compatibility and clothing recognition. Research by Han et al. (2017) introduced Bi-LSTMs for fashion compatibility, while recent models like ViT and CLIP improved similarity learning. Industry players such as Amazon, Zalando, and Myntra leverage AI for personalization. However, few systems offer bidirectional recommendations with style and occasion awareness, leaving scope for innovation.</a:t>
            </a:r>
          </a:p>
          <a:p>
            <a:pPr algn="ctr">
              <a:lnSpc>
                <a:spcPts val="4759"/>
              </a:lnSpc>
            </a:pPr>
            <a:endParaRPr lang="en-US" sz="3399">
              <a:solidFill>
                <a:srgbClr val="366743"/>
              </a:solidFill>
              <a:latin typeface="Varela Round"/>
              <a:ea typeface="Varela Round"/>
              <a:cs typeface="Varela Round"/>
              <a:sym typeface="Varela Roun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3938735" y="2082218"/>
            <a:ext cx="10550848" cy="1492769"/>
          </a:xfrm>
          <a:prstGeom prst="rect">
            <a:avLst/>
          </a:prstGeom>
        </p:spPr>
        <p:txBody>
          <a:bodyPr lIns="0" tIns="0" rIns="0" bIns="0" rtlCol="0" anchor="t">
            <a:spAutoFit/>
          </a:bodyPr>
          <a:lstStyle/>
          <a:p>
            <a:pPr algn="ctr">
              <a:lnSpc>
                <a:spcPts val="10036"/>
              </a:lnSpc>
            </a:pPr>
            <a:r>
              <a:rPr lang="en-US" sz="13748">
                <a:solidFill>
                  <a:srgbClr val="354A15"/>
                </a:solidFill>
                <a:latin typeface="Passion One"/>
                <a:ea typeface="Passion One"/>
                <a:cs typeface="Passion One"/>
                <a:sym typeface="Passion One"/>
              </a:rPr>
              <a:t>METHODOLOGY</a:t>
            </a:r>
          </a:p>
        </p:txBody>
      </p:sp>
      <p:sp>
        <p:nvSpPr>
          <p:cNvPr id="23" name="TextBox 23"/>
          <p:cNvSpPr txBox="1"/>
          <p:nvPr/>
        </p:nvSpPr>
        <p:spPr>
          <a:xfrm>
            <a:off x="3172283" y="3585565"/>
            <a:ext cx="12366696" cy="4780915"/>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366743"/>
                </a:solidFill>
                <a:latin typeface="Varela Round"/>
                <a:ea typeface="Varela Round"/>
                <a:cs typeface="Varela Round"/>
                <a:sym typeface="Varela Round"/>
              </a:rPr>
              <a:t>Dataset preparation &amp; preprocessing</a:t>
            </a:r>
          </a:p>
          <a:p>
            <a:pPr marL="734059" lvl="1" indent="-367030" algn="l">
              <a:lnSpc>
                <a:spcPts val="4759"/>
              </a:lnSpc>
              <a:buFont typeface="Arial"/>
              <a:buChar char="•"/>
            </a:pPr>
            <a:r>
              <a:rPr lang="en-US" sz="3399">
                <a:solidFill>
                  <a:srgbClr val="366743"/>
                </a:solidFill>
                <a:latin typeface="Varela Round"/>
                <a:ea typeface="Varela Round"/>
                <a:cs typeface="Varela Round"/>
                <a:sym typeface="Varela Round"/>
              </a:rPr>
              <a:t>Clothing recognition (CNN/ViT)</a:t>
            </a:r>
          </a:p>
          <a:p>
            <a:pPr marL="734059" lvl="1" indent="-367030" algn="l">
              <a:lnSpc>
                <a:spcPts val="4759"/>
              </a:lnSpc>
              <a:buFont typeface="Arial"/>
              <a:buChar char="•"/>
            </a:pPr>
            <a:r>
              <a:rPr lang="en-US" sz="3399">
                <a:solidFill>
                  <a:srgbClr val="366743"/>
                </a:solidFill>
                <a:latin typeface="Varela Round"/>
                <a:ea typeface="Varela Round"/>
                <a:cs typeface="Varela Round"/>
                <a:sym typeface="Varela Round"/>
              </a:rPr>
              <a:t>Feature extraction &amp; embeddings (ResNet, EfficientNet)</a:t>
            </a:r>
          </a:p>
          <a:p>
            <a:pPr marL="734059" lvl="1" indent="-367030" algn="l">
              <a:lnSpc>
                <a:spcPts val="4759"/>
              </a:lnSpc>
              <a:buFont typeface="Arial"/>
              <a:buChar char="•"/>
            </a:pPr>
            <a:r>
              <a:rPr lang="en-US" sz="3399">
                <a:solidFill>
                  <a:srgbClr val="366743"/>
                </a:solidFill>
                <a:latin typeface="Varela Round"/>
                <a:ea typeface="Varela Round"/>
                <a:cs typeface="Varela Round"/>
                <a:sym typeface="Varela Round"/>
              </a:rPr>
              <a:t>Bidirectional recommendation engine</a:t>
            </a:r>
          </a:p>
          <a:p>
            <a:pPr marL="734059" lvl="1" indent="-367030" algn="l">
              <a:lnSpc>
                <a:spcPts val="4759"/>
              </a:lnSpc>
              <a:buFont typeface="Arial"/>
              <a:buChar char="•"/>
            </a:pPr>
            <a:r>
              <a:rPr lang="en-US" sz="3399">
                <a:solidFill>
                  <a:srgbClr val="366743"/>
                </a:solidFill>
                <a:latin typeface="Varela Round"/>
                <a:ea typeface="Varela Round"/>
                <a:cs typeface="Varela Round"/>
                <a:sym typeface="Varela Round"/>
              </a:rPr>
              <a:t>Accessory prediction (multi-label classification)</a:t>
            </a:r>
          </a:p>
          <a:p>
            <a:pPr marL="734059" lvl="1" indent="-367030" algn="l">
              <a:lnSpc>
                <a:spcPts val="4759"/>
              </a:lnSpc>
              <a:buFont typeface="Arial"/>
              <a:buChar char="•"/>
            </a:pPr>
            <a:r>
              <a:rPr lang="en-US" sz="3399">
                <a:solidFill>
                  <a:srgbClr val="366743"/>
                </a:solidFill>
                <a:latin typeface="Varela Round"/>
                <a:ea typeface="Varela Round"/>
                <a:cs typeface="Varela Round"/>
                <a:sym typeface="Varela Round"/>
              </a:rPr>
              <a:t>Color matching (K-means + harmony rules)</a:t>
            </a:r>
          </a:p>
          <a:p>
            <a:pPr marL="734059" lvl="1" indent="-367030" algn="l">
              <a:lnSpc>
                <a:spcPts val="4759"/>
              </a:lnSpc>
              <a:buFont typeface="Arial"/>
              <a:buChar char="•"/>
            </a:pPr>
            <a:r>
              <a:rPr lang="en-US" sz="3399">
                <a:solidFill>
                  <a:srgbClr val="366743"/>
                </a:solidFill>
                <a:latin typeface="Varela Round"/>
                <a:ea typeface="Varela Round"/>
                <a:cs typeface="Varela Round"/>
                <a:sym typeface="Varela Round"/>
              </a:rPr>
              <a:t>Style &amp; occasion classification</a:t>
            </a:r>
          </a:p>
          <a:p>
            <a:pPr marL="734059" lvl="1" indent="-367030" algn="l">
              <a:lnSpc>
                <a:spcPts val="4759"/>
              </a:lnSpc>
              <a:buFont typeface="Arial"/>
              <a:buChar char="•"/>
            </a:pPr>
            <a:r>
              <a:rPr lang="en-US" sz="3399">
                <a:solidFill>
                  <a:srgbClr val="366743"/>
                </a:solidFill>
                <a:latin typeface="Varela Round"/>
                <a:ea typeface="Varela Round"/>
                <a:cs typeface="Varela Round"/>
                <a:sym typeface="Varela Round"/>
              </a:rPr>
              <a:t>Integration → Web application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Freeform 22"/>
          <p:cNvSpPr/>
          <p:nvPr/>
        </p:nvSpPr>
        <p:spPr>
          <a:xfrm>
            <a:off x="7887297" y="202785"/>
            <a:ext cx="8737430" cy="9662230"/>
          </a:xfrm>
          <a:custGeom>
            <a:avLst/>
            <a:gdLst/>
            <a:ahLst/>
            <a:cxnLst/>
            <a:rect l="l" t="t" r="r" b="b"/>
            <a:pathLst>
              <a:path w="8737430" h="9662230">
                <a:moveTo>
                  <a:pt x="0" y="0"/>
                </a:moveTo>
                <a:lnTo>
                  <a:pt x="8737430" y="0"/>
                </a:lnTo>
                <a:lnTo>
                  <a:pt x="8737430" y="9662230"/>
                </a:lnTo>
                <a:lnTo>
                  <a:pt x="0" y="9662230"/>
                </a:lnTo>
                <a:lnTo>
                  <a:pt x="0" y="0"/>
                </a:lnTo>
                <a:close/>
              </a:path>
            </a:pathLst>
          </a:custGeom>
          <a:blipFill>
            <a:blip r:embed="rId20"/>
            <a:stretch>
              <a:fillRect/>
            </a:stretch>
          </a:blipFill>
        </p:spPr>
        <p:txBody>
          <a:bodyPr/>
          <a:lstStyle/>
          <a:p>
            <a:endParaRPr lang="en-IN"/>
          </a:p>
        </p:txBody>
      </p:sp>
      <p:sp>
        <p:nvSpPr>
          <p:cNvPr id="23" name="TextBox 23"/>
          <p:cNvSpPr txBox="1"/>
          <p:nvPr/>
        </p:nvSpPr>
        <p:spPr>
          <a:xfrm>
            <a:off x="628251" y="4579638"/>
            <a:ext cx="5434144" cy="1959500"/>
          </a:xfrm>
          <a:prstGeom prst="rect">
            <a:avLst/>
          </a:prstGeom>
        </p:spPr>
        <p:txBody>
          <a:bodyPr lIns="0" tIns="0" rIns="0" bIns="0" rtlCol="0" anchor="t">
            <a:spAutoFit/>
          </a:bodyPr>
          <a:lstStyle/>
          <a:p>
            <a:pPr algn="ctr">
              <a:lnSpc>
                <a:spcPts val="7189"/>
              </a:lnSpc>
            </a:pPr>
            <a:r>
              <a:rPr lang="en-US" sz="9849">
                <a:solidFill>
                  <a:srgbClr val="354A15"/>
                </a:solidFill>
                <a:latin typeface="Passion One"/>
                <a:ea typeface="Passion One"/>
                <a:cs typeface="Passion One"/>
                <a:sym typeface="Passion One"/>
              </a:rPr>
              <a:t>WORKFLOW DIAGRAM</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BF4"/>
        </a:solidFill>
        <a:effectLst/>
      </p:bgPr>
    </p:bg>
    <p:spTree>
      <p:nvGrpSpPr>
        <p:cNvPr id="1" name=""/>
        <p:cNvGrpSpPr/>
        <p:nvPr/>
      </p:nvGrpSpPr>
      <p:grpSpPr>
        <a:xfrm>
          <a:off x="0" y="0"/>
          <a:ext cx="0" cy="0"/>
          <a:chOff x="0" y="0"/>
          <a:chExt cx="0" cy="0"/>
        </a:xfrm>
      </p:grpSpPr>
      <p:sp>
        <p:nvSpPr>
          <p:cNvPr id="2" name="Freeform 2"/>
          <p:cNvSpPr/>
          <p:nvPr/>
        </p:nvSpPr>
        <p:spPr>
          <a:xfrm>
            <a:off x="13284670" y="8443733"/>
            <a:ext cx="7006625" cy="4114800"/>
          </a:xfrm>
          <a:custGeom>
            <a:avLst/>
            <a:gdLst/>
            <a:ahLst/>
            <a:cxnLst/>
            <a:rect l="l" t="t" r="r" b="b"/>
            <a:pathLst>
              <a:path w="7006625" h="4114800">
                <a:moveTo>
                  <a:pt x="0" y="0"/>
                </a:moveTo>
                <a:lnTo>
                  <a:pt x="7006626" y="0"/>
                </a:lnTo>
                <a:lnTo>
                  <a:pt x="7006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746614" y="-2515239"/>
            <a:ext cx="7006625" cy="4114800"/>
          </a:xfrm>
          <a:custGeom>
            <a:avLst/>
            <a:gdLst/>
            <a:ahLst/>
            <a:cxnLst/>
            <a:rect l="l" t="t" r="r" b="b"/>
            <a:pathLst>
              <a:path w="7006625" h="4114800">
                <a:moveTo>
                  <a:pt x="7006626" y="4114800"/>
                </a:moveTo>
                <a:lnTo>
                  <a:pt x="0" y="4114800"/>
                </a:lnTo>
                <a:lnTo>
                  <a:pt x="0" y="0"/>
                </a:lnTo>
                <a:lnTo>
                  <a:pt x="7006626" y="0"/>
                </a:lnTo>
                <a:lnTo>
                  <a:pt x="7006626"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rot="1018869">
            <a:off x="16396090" y="7292056"/>
            <a:ext cx="1983975" cy="4114800"/>
          </a:xfrm>
          <a:custGeom>
            <a:avLst/>
            <a:gdLst/>
            <a:ahLst/>
            <a:cxnLst/>
            <a:rect l="l" t="t" r="r" b="b"/>
            <a:pathLst>
              <a:path w="1983975" h="4114800">
                <a:moveTo>
                  <a:pt x="0" y="0"/>
                </a:moveTo>
                <a:lnTo>
                  <a:pt x="1983974" y="0"/>
                </a:lnTo>
                <a:lnTo>
                  <a:pt x="19839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1204861" flipH="1" flipV="1">
            <a:off x="-85317" y="-1348055"/>
            <a:ext cx="1983975" cy="4114800"/>
          </a:xfrm>
          <a:custGeom>
            <a:avLst/>
            <a:gdLst/>
            <a:ahLst/>
            <a:cxnLst/>
            <a:rect l="l" t="t" r="r" b="b"/>
            <a:pathLst>
              <a:path w="1983975" h="4114800">
                <a:moveTo>
                  <a:pt x="1983975" y="4114800"/>
                </a:moveTo>
                <a:lnTo>
                  <a:pt x="0" y="4114800"/>
                </a:lnTo>
                <a:lnTo>
                  <a:pt x="0" y="0"/>
                </a:lnTo>
                <a:lnTo>
                  <a:pt x="1983975" y="0"/>
                </a:lnTo>
                <a:lnTo>
                  <a:pt x="1983975"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3226179">
            <a:off x="4490434" y="-1567000"/>
            <a:ext cx="1539155" cy="3052564"/>
          </a:xfrm>
          <a:custGeom>
            <a:avLst/>
            <a:gdLst/>
            <a:ahLst/>
            <a:cxnLst/>
            <a:rect l="l" t="t" r="r" b="b"/>
            <a:pathLst>
              <a:path w="1539155" h="3052564">
                <a:moveTo>
                  <a:pt x="0" y="0"/>
                </a:moveTo>
                <a:lnTo>
                  <a:pt x="1539155" y="0"/>
                </a:lnTo>
                <a:lnTo>
                  <a:pt x="1539155" y="3052564"/>
                </a:lnTo>
                <a:lnTo>
                  <a:pt x="0" y="3052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4792310" flipH="1" flipV="1">
            <a:off x="12515093" y="8760718"/>
            <a:ext cx="1539155" cy="3052564"/>
          </a:xfrm>
          <a:custGeom>
            <a:avLst/>
            <a:gdLst/>
            <a:ahLst/>
            <a:cxnLst/>
            <a:rect l="l" t="t" r="r" b="b"/>
            <a:pathLst>
              <a:path w="1539155" h="3052564">
                <a:moveTo>
                  <a:pt x="1539155" y="3052564"/>
                </a:moveTo>
                <a:lnTo>
                  <a:pt x="0" y="3052564"/>
                </a:lnTo>
                <a:lnTo>
                  <a:pt x="0" y="0"/>
                </a:lnTo>
                <a:lnTo>
                  <a:pt x="1539155" y="0"/>
                </a:lnTo>
                <a:lnTo>
                  <a:pt x="1539155" y="305256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4489583" y="8275573"/>
            <a:ext cx="1601129" cy="1379882"/>
          </a:xfrm>
          <a:custGeom>
            <a:avLst/>
            <a:gdLst/>
            <a:ahLst/>
            <a:cxnLst/>
            <a:rect l="l" t="t" r="r" b="b"/>
            <a:pathLst>
              <a:path w="1601129" h="1379882">
                <a:moveTo>
                  <a:pt x="0" y="0"/>
                </a:moveTo>
                <a:lnTo>
                  <a:pt x="1601128" y="0"/>
                </a:lnTo>
                <a:lnTo>
                  <a:pt x="1601128"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2544758" y="648729"/>
            <a:ext cx="1601129" cy="1379882"/>
          </a:xfrm>
          <a:custGeom>
            <a:avLst/>
            <a:gdLst/>
            <a:ahLst/>
            <a:cxnLst/>
            <a:rect l="l" t="t" r="r" b="b"/>
            <a:pathLst>
              <a:path w="1601129" h="1379882">
                <a:moveTo>
                  <a:pt x="0" y="0"/>
                </a:moveTo>
                <a:lnTo>
                  <a:pt x="1601129" y="0"/>
                </a:lnTo>
                <a:lnTo>
                  <a:pt x="1601129" y="1379882"/>
                </a:lnTo>
                <a:lnTo>
                  <a:pt x="0" y="13798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2628900" y="8189923"/>
            <a:ext cx="9960021" cy="6246120"/>
            <a:chOff x="0" y="0"/>
            <a:chExt cx="13280028" cy="8328160"/>
          </a:xfrm>
        </p:grpSpPr>
        <p:sp>
          <p:nvSpPr>
            <p:cNvPr id="11" name="Freeform 11"/>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14" name="Group 14"/>
          <p:cNvGrpSpPr/>
          <p:nvPr/>
        </p:nvGrpSpPr>
        <p:grpSpPr>
          <a:xfrm rot="-10800000">
            <a:off x="10847073" y="-4307549"/>
            <a:ext cx="9960021" cy="6246120"/>
            <a:chOff x="0" y="0"/>
            <a:chExt cx="13280028" cy="8328160"/>
          </a:xfrm>
        </p:grpSpPr>
        <p:sp>
          <p:nvSpPr>
            <p:cNvPr id="15" name="Freeform 15"/>
            <p:cNvSpPr/>
            <p:nvPr/>
          </p:nvSpPr>
          <p:spPr>
            <a:xfrm>
              <a:off x="0" y="1168774"/>
              <a:ext cx="9753600" cy="3387159"/>
            </a:xfrm>
            <a:custGeom>
              <a:avLst/>
              <a:gdLst/>
              <a:ahLst/>
              <a:cxnLst/>
              <a:rect l="l" t="t" r="r" b="b"/>
              <a:pathLst>
                <a:path w="9753600" h="3387159">
                  <a:moveTo>
                    <a:pt x="0" y="0"/>
                  </a:moveTo>
                  <a:lnTo>
                    <a:pt x="9753600" y="0"/>
                  </a:lnTo>
                  <a:lnTo>
                    <a:pt x="9753600" y="3387159"/>
                  </a:lnTo>
                  <a:lnTo>
                    <a:pt x="0" y="3387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2492435" flipV="1">
              <a:off x="5895376" y="1420880"/>
              <a:ext cx="6366076" cy="5486400"/>
            </a:xfrm>
            <a:custGeom>
              <a:avLst/>
              <a:gdLst/>
              <a:ahLst/>
              <a:cxnLst/>
              <a:rect l="l" t="t" r="r" b="b"/>
              <a:pathLst>
                <a:path w="6366076" h="5486400">
                  <a:moveTo>
                    <a:pt x="0" y="5486400"/>
                  </a:moveTo>
                  <a:lnTo>
                    <a:pt x="6366076" y="5486400"/>
                  </a:lnTo>
                  <a:lnTo>
                    <a:pt x="6366076" y="0"/>
                  </a:lnTo>
                  <a:lnTo>
                    <a:pt x="0" y="0"/>
                  </a:lnTo>
                  <a:lnTo>
                    <a:pt x="0" y="548640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7" name="Freeform 17"/>
            <p:cNvSpPr/>
            <p:nvPr/>
          </p:nvSpPr>
          <p:spPr>
            <a:xfrm>
              <a:off x="2098433" y="735752"/>
              <a:ext cx="3365995" cy="3428328"/>
            </a:xfrm>
            <a:custGeom>
              <a:avLst/>
              <a:gdLst/>
              <a:ahLst/>
              <a:cxnLst/>
              <a:rect l="l" t="t" r="r" b="b"/>
              <a:pathLst>
                <a:path w="3365995" h="3428328">
                  <a:moveTo>
                    <a:pt x="0" y="0"/>
                  </a:moveTo>
                  <a:lnTo>
                    <a:pt x="3365995" y="0"/>
                  </a:lnTo>
                  <a:lnTo>
                    <a:pt x="3365995" y="3428328"/>
                  </a:lnTo>
                  <a:lnTo>
                    <a:pt x="0" y="342832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sp>
        <p:nvSpPr>
          <p:cNvPr id="18" name="Freeform 18"/>
          <p:cNvSpPr/>
          <p:nvPr/>
        </p:nvSpPr>
        <p:spPr>
          <a:xfrm flipH="1">
            <a:off x="1265806" y="7942600"/>
            <a:ext cx="1841703" cy="2813713"/>
          </a:xfrm>
          <a:custGeom>
            <a:avLst/>
            <a:gdLst/>
            <a:ahLst/>
            <a:cxnLst/>
            <a:rect l="l" t="t" r="r" b="b"/>
            <a:pathLst>
              <a:path w="1841703" h="2813713">
                <a:moveTo>
                  <a:pt x="1841703" y="0"/>
                </a:moveTo>
                <a:lnTo>
                  <a:pt x="0" y="0"/>
                </a:lnTo>
                <a:lnTo>
                  <a:pt x="0" y="2813713"/>
                </a:lnTo>
                <a:lnTo>
                  <a:pt x="1841703" y="2813713"/>
                </a:lnTo>
                <a:lnTo>
                  <a:pt x="184170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9" name="Freeform 19"/>
          <p:cNvSpPr/>
          <p:nvPr/>
        </p:nvSpPr>
        <p:spPr>
          <a:xfrm flipV="1">
            <a:off x="15048217" y="-875142"/>
            <a:ext cx="1841703" cy="2813713"/>
          </a:xfrm>
          <a:custGeom>
            <a:avLst/>
            <a:gdLst/>
            <a:ahLst/>
            <a:cxnLst/>
            <a:rect l="l" t="t" r="r" b="b"/>
            <a:pathLst>
              <a:path w="1841703" h="2813713">
                <a:moveTo>
                  <a:pt x="0" y="2813713"/>
                </a:moveTo>
                <a:lnTo>
                  <a:pt x="1841703" y="2813713"/>
                </a:lnTo>
                <a:lnTo>
                  <a:pt x="1841703" y="0"/>
                </a:lnTo>
                <a:lnTo>
                  <a:pt x="0" y="0"/>
                </a:lnTo>
                <a:lnTo>
                  <a:pt x="0" y="2813713"/>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20" name="Freeform 20"/>
          <p:cNvSpPr/>
          <p:nvPr/>
        </p:nvSpPr>
        <p:spPr>
          <a:xfrm rot="-1677975">
            <a:off x="6452180" y="8976156"/>
            <a:ext cx="1757883" cy="3049954"/>
          </a:xfrm>
          <a:custGeom>
            <a:avLst/>
            <a:gdLst/>
            <a:ahLst/>
            <a:cxnLst/>
            <a:rect l="l" t="t" r="r" b="b"/>
            <a:pathLst>
              <a:path w="1757883" h="3049954">
                <a:moveTo>
                  <a:pt x="0" y="0"/>
                </a:moveTo>
                <a:lnTo>
                  <a:pt x="1757882" y="0"/>
                </a:lnTo>
                <a:lnTo>
                  <a:pt x="1757882" y="3049954"/>
                </a:lnTo>
                <a:lnTo>
                  <a:pt x="0" y="30499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1" name="Freeform 21"/>
          <p:cNvSpPr/>
          <p:nvPr/>
        </p:nvSpPr>
        <p:spPr>
          <a:xfrm rot="-1677975" flipH="1" flipV="1">
            <a:off x="9968132" y="-1684493"/>
            <a:ext cx="1757883" cy="3049954"/>
          </a:xfrm>
          <a:custGeom>
            <a:avLst/>
            <a:gdLst/>
            <a:ahLst/>
            <a:cxnLst/>
            <a:rect l="l" t="t" r="r" b="b"/>
            <a:pathLst>
              <a:path w="1757883" h="3049954">
                <a:moveTo>
                  <a:pt x="1757882" y="3049954"/>
                </a:moveTo>
                <a:lnTo>
                  <a:pt x="0" y="3049954"/>
                </a:lnTo>
                <a:lnTo>
                  <a:pt x="0" y="0"/>
                </a:lnTo>
                <a:lnTo>
                  <a:pt x="1757882" y="0"/>
                </a:lnTo>
                <a:lnTo>
                  <a:pt x="1757882" y="3049954"/>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22" name="TextBox 22"/>
          <p:cNvSpPr txBox="1"/>
          <p:nvPr/>
        </p:nvSpPr>
        <p:spPr>
          <a:xfrm>
            <a:off x="3868576" y="2446184"/>
            <a:ext cx="10550848" cy="1027198"/>
          </a:xfrm>
          <a:prstGeom prst="rect">
            <a:avLst/>
          </a:prstGeom>
        </p:spPr>
        <p:txBody>
          <a:bodyPr lIns="0" tIns="0" rIns="0" bIns="0" rtlCol="0" anchor="t">
            <a:spAutoFit/>
          </a:bodyPr>
          <a:lstStyle/>
          <a:p>
            <a:pPr algn="ctr">
              <a:lnSpc>
                <a:spcPts val="6970"/>
              </a:lnSpc>
            </a:pPr>
            <a:r>
              <a:rPr lang="en-US" sz="9549">
                <a:solidFill>
                  <a:srgbClr val="354A15"/>
                </a:solidFill>
                <a:latin typeface="Passion One"/>
                <a:ea typeface="Passion One"/>
                <a:cs typeface="Passion One"/>
                <a:sym typeface="Passion One"/>
              </a:rPr>
              <a:t>EVALUATION METRICS</a:t>
            </a:r>
          </a:p>
        </p:txBody>
      </p:sp>
      <p:sp>
        <p:nvSpPr>
          <p:cNvPr id="23" name="TextBox 23"/>
          <p:cNvSpPr txBox="1"/>
          <p:nvPr/>
        </p:nvSpPr>
        <p:spPr>
          <a:xfrm>
            <a:off x="1976994" y="3711507"/>
            <a:ext cx="14334012" cy="4512056"/>
          </a:xfrm>
          <a:prstGeom prst="rect">
            <a:avLst/>
          </a:prstGeom>
        </p:spPr>
        <p:txBody>
          <a:bodyPr lIns="0" tIns="0" rIns="0" bIns="0" rtlCol="0" anchor="t">
            <a:spAutoFit/>
          </a:bodyPr>
          <a:lstStyle/>
          <a:p>
            <a:pPr marL="734059" lvl="1" indent="-367030" algn="l">
              <a:lnSpc>
                <a:spcPts val="6051"/>
              </a:lnSpc>
              <a:buFont typeface="Arial"/>
              <a:buChar char="•"/>
            </a:pPr>
            <a:r>
              <a:rPr lang="en-US" sz="3399">
                <a:solidFill>
                  <a:srgbClr val="366743"/>
                </a:solidFill>
                <a:latin typeface="Varela Round"/>
                <a:ea typeface="Varela Round"/>
                <a:cs typeface="Varela Round"/>
                <a:sym typeface="Varela Round"/>
              </a:rPr>
              <a:t>Classification Accuracy – clothing type recognition</a:t>
            </a:r>
          </a:p>
          <a:p>
            <a:pPr marL="734059" lvl="1" indent="-367030" algn="l">
              <a:lnSpc>
                <a:spcPts val="6051"/>
              </a:lnSpc>
              <a:buFont typeface="Arial"/>
              <a:buChar char="•"/>
            </a:pPr>
            <a:r>
              <a:rPr lang="en-US" sz="3399">
                <a:solidFill>
                  <a:srgbClr val="366743"/>
                </a:solidFill>
                <a:latin typeface="Varela Round"/>
                <a:ea typeface="Varela Round"/>
                <a:cs typeface="Varela Round"/>
                <a:sym typeface="Varela Round"/>
              </a:rPr>
              <a:t>Top-K Recommendation Success – relevant items in top results</a:t>
            </a:r>
          </a:p>
          <a:p>
            <a:pPr marL="734059" lvl="1" indent="-367030" algn="l">
              <a:lnSpc>
                <a:spcPts val="6051"/>
              </a:lnSpc>
              <a:buFont typeface="Arial"/>
              <a:buChar char="•"/>
            </a:pPr>
            <a:r>
              <a:rPr lang="en-US" sz="3399">
                <a:solidFill>
                  <a:srgbClr val="366743"/>
                </a:solidFill>
                <a:latin typeface="Varela Round"/>
                <a:ea typeface="Varela Round"/>
                <a:cs typeface="Varela Round"/>
                <a:sym typeface="Varela Round"/>
              </a:rPr>
              <a:t>Accessory Precision – correct accessory suggestions</a:t>
            </a:r>
          </a:p>
          <a:p>
            <a:pPr marL="734059" lvl="1" indent="-367030" algn="l">
              <a:lnSpc>
                <a:spcPts val="6051"/>
              </a:lnSpc>
              <a:buFont typeface="Arial"/>
              <a:buChar char="•"/>
            </a:pPr>
            <a:r>
              <a:rPr lang="en-US" sz="3399">
                <a:solidFill>
                  <a:srgbClr val="366743"/>
                </a:solidFill>
                <a:latin typeface="Varela Round"/>
                <a:ea typeface="Varela Round"/>
                <a:cs typeface="Varela Round"/>
                <a:sym typeface="Varela Round"/>
              </a:rPr>
              <a:t>Color Harmony Satisfaction – user feedback</a:t>
            </a:r>
          </a:p>
          <a:p>
            <a:pPr marL="734059" lvl="1" indent="-367030" algn="l">
              <a:lnSpc>
                <a:spcPts val="6051"/>
              </a:lnSpc>
              <a:buFont typeface="Arial"/>
              <a:buChar char="•"/>
            </a:pPr>
            <a:r>
              <a:rPr lang="en-US" sz="3399">
                <a:solidFill>
                  <a:srgbClr val="366743"/>
                </a:solidFill>
                <a:latin typeface="Varela Round"/>
                <a:ea typeface="Varela Round"/>
                <a:cs typeface="Varela Round"/>
                <a:sym typeface="Varela Round"/>
              </a:rPr>
              <a:t>User Evaluation – satisfaction &amp; usability</a:t>
            </a:r>
          </a:p>
          <a:p>
            <a:pPr algn="l">
              <a:lnSpc>
                <a:spcPts val="6051"/>
              </a:lnSpc>
            </a:pPr>
            <a:endParaRPr lang="en-US" sz="3399">
              <a:solidFill>
                <a:srgbClr val="366743"/>
              </a:solidFill>
              <a:latin typeface="Varela Round"/>
              <a:ea typeface="Varela Round"/>
              <a:cs typeface="Varela Round"/>
              <a:sym typeface="Varela Round"/>
            </a:endParaRPr>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379</Words>
  <Application>Microsoft Office PowerPoint</Application>
  <PresentationFormat>Custom</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Passion One</vt:lpstr>
      <vt:lpstr>Varela Round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Leaves Illustration Group Project Presentation</dc:title>
  <cp:lastModifiedBy>Ritu Pal</cp:lastModifiedBy>
  <cp:revision>2</cp:revision>
  <dcterms:created xsi:type="dcterms:W3CDTF">2006-08-16T00:00:00Z</dcterms:created>
  <dcterms:modified xsi:type="dcterms:W3CDTF">2025-09-30T16:11:58Z</dcterms:modified>
  <dc:identifier>DAG0d50JIjU</dc:identifier>
</cp:coreProperties>
</file>