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5"/>
  </p:notesMasterIdLst>
  <p:sldIdLst>
    <p:sldId id="298" r:id="rId5"/>
    <p:sldId id="300" r:id="rId6"/>
    <p:sldId id="301" r:id="rId7"/>
    <p:sldId id="302" r:id="rId8"/>
    <p:sldId id="337" r:id="rId9"/>
    <p:sldId id="338" r:id="rId10"/>
    <p:sldId id="303" r:id="rId11"/>
    <p:sldId id="310" r:id="rId12"/>
    <p:sldId id="304" r:id="rId13"/>
    <p:sldId id="314" r:id="rId14"/>
    <p:sldId id="311" r:id="rId15"/>
    <p:sldId id="305" r:id="rId16"/>
    <p:sldId id="315" r:id="rId17"/>
    <p:sldId id="312" r:id="rId18"/>
    <p:sldId id="306" r:id="rId19"/>
    <p:sldId id="316" r:id="rId20"/>
    <p:sldId id="313" r:id="rId21"/>
    <p:sldId id="307" r:id="rId22"/>
    <p:sldId id="309" r:id="rId23"/>
    <p:sldId id="308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30" r:id="rId34"/>
    <p:sldId id="326" r:id="rId35"/>
    <p:sldId id="327" r:id="rId36"/>
    <p:sldId id="329" r:id="rId37"/>
    <p:sldId id="331" r:id="rId38"/>
    <p:sldId id="335" r:id="rId39"/>
    <p:sldId id="332" r:id="rId40"/>
    <p:sldId id="333" r:id="rId41"/>
    <p:sldId id="334" r:id="rId42"/>
    <p:sldId id="336" r:id="rId43"/>
    <p:sldId id="32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33" autoAdjust="0"/>
  </p:normalViewPr>
  <p:slideViewPr>
    <p:cSldViewPr snapToGrid="0">
      <p:cViewPr varScale="1">
        <p:scale>
          <a:sx n="62" d="100"/>
          <a:sy n="62" d="100"/>
        </p:scale>
        <p:origin x="1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FFA5D-F192-4D8A-9B07-B5278A1EEE0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FAD93-E215-46A3-A5D6-F5C3F4BB9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6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SELECT students.name, </a:t>
            </a:r>
            <a:r>
              <a:rPr lang="en-IN" dirty="0" err="1"/>
              <a:t>enrollments.course</a:t>
            </a:r>
            <a:endParaRPr lang="en-IN" dirty="0"/>
          </a:p>
          <a:p>
            <a:r>
              <a:rPr lang="en-IN" dirty="0"/>
              <a:t>FROM students</a:t>
            </a:r>
          </a:p>
          <a:p>
            <a:r>
              <a:rPr lang="en-IN" dirty="0"/>
              <a:t>INNER JOIN </a:t>
            </a:r>
            <a:r>
              <a:rPr lang="en-IN" dirty="0" err="1"/>
              <a:t>enrollments</a:t>
            </a:r>
            <a:r>
              <a:rPr lang="en-IN" dirty="0"/>
              <a:t> ON </a:t>
            </a:r>
            <a:r>
              <a:rPr lang="en-IN" dirty="0" err="1"/>
              <a:t>students.student_id</a:t>
            </a:r>
            <a:r>
              <a:rPr lang="en-IN" dirty="0"/>
              <a:t> = </a:t>
            </a:r>
            <a:r>
              <a:rPr lang="en-IN" dirty="0" err="1"/>
              <a:t>enrollments.student_id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 students.name, </a:t>
            </a:r>
            <a:r>
              <a:rPr lang="en-IN" dirty="0" err="1"/>
              <a:t>enrollments.course</a:t>
            </a:r>
            <a:endParaRPr lang="en-IN" dirty="0"/>
          </a:p>
          <a:p>
            <a:r>
              <a:rPr lang="en-IN" dirty="0"/>
              <a:t>FROM students</a:t>
            </a:r>
          </a:p>
          <a:p>
            <a:r>
              <a:rPr lang="en-IN" dirty="0"/>
              <a:t>LEFT JOIN </a:t>
            </a:r>
            <a:r>
              <a:rPr lang="en-IN" dirty="0" err="1"/>
              <a:t>enrollments</a:t>
            </a:r>
            <a:r>
              <a:rPr lang="en-IN" dirty="0"/>
              <a:t> ON </a:t>
            </a:r>
            <a:r>
              <a:rPr lang="en-IN" dirty="0" err="1"/>
              <a:t>students.student_id</a:t>
            </a:r>
            <a:r>
              <a:rPr lang="en-IN" dirty="0"/>
              <a:t> = </a:t>
            </a:r>
            <a:r>
              <a:rPr lang="en-IN" dirty="0" err="1"/>
              <a:t>enrollments.student_id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 </a:t>
            </a:r>
          </a:p>
          <a:p>
            <a:r>
              <a:rPr lang="en-IN" dirty="0"/>
              <a:t>    students.name,</a:t>
            </a:r>
          </a:p>
          <a:p>
            <a:r>
              <a:rPr lang="en-IN" dirty="0"/>
              <a:t>    COUNT(</a:t>
            </a:r>
            <a:r>
              <a:rPr lang="en-IN" dirty="0" err="1"/>
              <a:t>enrollments.course</a:t>
            </a:r>
            <a:r>
              <a:rPr lang="en-IN" dirty="0"/>
              <a:t>) AS </a:t>
            </a:r>
            <a:r>
              <a:rPr lang="en-IN" dirty="0" err="1"/>
              <a:t>total_courses</a:t>
            </a:r>
            <a:endParaRPr lang="en-IN" dirty="0"/>
          </a:p>
          <a:p>
            <a:r>
              <a:rPr lang="en-IN" dirty="0"/>
              <a:t>FROM </a:t>
            </a:r>
          </a:p>
          <a:p>
            <a:r>
              <a:rPr lang="en-IN" dirty="0"/>
              <a:t>    students</a:t>
            </a:r>
          </a:p>
          <a:p>
            <a:r>
              <a:rPr lang="en-IN" dirty="0"/>
              <a:t>LEFT JOIN </a:t>
            </a:r>
          </a:p>
          <a:p>
            <a:r>
              <a:rPr lang="en-IN" dirty="0"/>
              <a:t>    </a:t>
            </a:r>
            <a:r>
              <a:rPr lang="en-IN" dirty="0" err="1"/>
              <a:t>enrollments</a:t>
            </a:r>
            <a:r>
              <a:rPr lang="en-IN" dirty="0"/>
              <a:t> ON </a:t>
            </a:r>
            <a:r>
              <a:rPr lang="en-IN" dirty="0" err="1"/>
              <a:t>students.student_id</a:t>
            </a:r>
            <a:r>
              <a:rPr lang="en-IN" dirty="0"/>
              <a:t> = </a:t>
            </a:r>
            <a:r>
              <a:rPr lang="en-IN" dirty="0" err="1"/>
              <a:t>enrollments.student_id</a:t>
            </a:r>
            <a:endParaRPr lang="en-IN" dirty="0"/>
          </a:p>
          <a:p>
            <a:r>
              <a:rPr lang="en-IN" dirty="0"/>
              <a:t>GROUP BY </a:t>
            </a:r>
          </a:p>
          <a:p>
            <a:r>
              <a:rPr lang="en-IN" dirty="0"/>
              <a:t>    students.name;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FAD93-E215-46A3-A5D6-F5C3F4BB9A7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FAD93-E215-46A3-A5D6-F5C3F4BB9A7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6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FAD93-E215-46A3-A5D6-F5C3F4BB9A7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1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IN" sz="4400" dirty="0"/>
              <a:t>NoSQL Databases for Big Data Storage: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Arjun Vankani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516F4-520C-24AC-FED8-E2082A66801F}"/>
              </a:ext>
            </a:extLst>
          </p:cNvPr>
          <p:cNvSpPr txBox="1"/>
          <p:nvPr/>
        </p:nvSpPr>
        <p:spPr>
          <a:xfrm>
            <a:off x="1337187" y="6219869"/>
            <a:ext cx="10717161" cy="616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50"/>
              </a:lnSpc>
            </a:pPr>
            <a:r>
              <a:rPr lang="en-GB" dirty="0"/>
              <a:t>Modern businesses generate massive volumes of data; traditional databases are not always 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A3A2-078F-BB22-1B3F-7B0A0143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Document-Based Database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A774B-978F-EAAC-F2AF-A39B97414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265" y="2108200"/>
            <a:ext cx="876379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BC4B-D203-160C-7BCC-3B7457F1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Document-based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A4ED-0781-F8E8-BD5F-E5D27CA6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208"/>
            <a:ext cx="10058400" cy="3760891"/>
          </a:xfrm>
        </p:spPr>
        <p:txBody>
          <a:bodyPr>
            <a:no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 Systems (CMS) where items vary in structure.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profiles—each user may have unique properties.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catalogues (e-commerce): products can have different attributes.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are stored in “collections”.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aggregation, indexing, and rich query language.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replication and sharding for scalability.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by drivers in multiple programming languages.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8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60568-F091-3BDB-8A56-AD9CA57E7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514-00AA-5848-B377-8363827E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7B94-8AFE-D3E7-E8D3-928E9676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NoSQL model. Each key is mapped to a single value (which could be a string, number, JSON, etc.).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structure to the value from the database’s perspective.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fast for lookups by key — runs in constant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querying by value, only by key.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support in-memory operation for ultra-low latency.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support data expiration (timeouts), making them good for caches.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2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303-9972-FF78-4571-4DA21940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Key value Pair</a:t>
            </a:r>
          </a:p>
        </p:txBody>
      </p:sp>
      <p:pic>
        <p:nvPicPr>
          <p:cNvPr id="1026" name="Picture 2" descr="Python Dictionary Tutorial with Examples - Studyopedia">
            <a:extLst>
              <a:ext uri="{FF2B5EF4-FFF2-40B4-BE49-F238E27FC236}">
                <a16:creationId xmlns:a16="http://schemas.microsoft.com/office/drawing/2014/main" id="{C3CC3A8F-9338-54F5-957F-61665F5F21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9"/>
          <a:stretch>
            <a:fillRect/>
          </a:stretch>
        </p:blipFill>
        <p:spPr bwMode="auto">
          <a:xfrm>
            <a:off x="2204958" y="2034060"/>
            <a:ext cx="7782083" cy="41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5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A225-191B-670E-446D-2E9D4426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AB29-EBAA-3632-A298-06911BE3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(storing session data, tokens, recent activity).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user preferences or shopping cart states.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Leaderboards, counters.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Redis: In-memory, with rich data structures (lists, sets, hashes).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DynamoDB: Managed, persistent, scalable; also supports secondary indexes.</a:t>
            </a: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2E21F-E7A6-8A3A-CB07-833A1F63E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BCFC-1181-2A14-0EFF-0433518D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Column-Family Stores (Wide-Column Stores)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91AA-C1DA-B34F-1071-DEFA282F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 tables, but unlike SQL, columns are grouped into families and accessed on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can have a variable number of columns, and columns can be added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sparse data and massive scale (petabytes).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writing and reading huge amounts of data by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at aggregating and analysing large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 consistency models (not strict ACID).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2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7CD5-99B6-371F-2426-AD150B83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Column-Family Stores (Wide-Column Stores)</a:t>
            </a:r>
            <a:endParaRPr lang="en-IN" sz="3600" dirty="0"/>
          </a:p>
        </p:txBody>
      </p:sp>
      <p:pic>
        <p:nvPicPr>
          <p:cNvPr id="2050" name="Picture 2" descr="What is a Column Store Database? | Database.Guide">
            <a:extLst>
              <a:ext uri="{FF2B5EF4-FFF2-40B4-BE49-F238E27FC236}">
                <a16:creationId xmlns:a16="http://schemas.microsoft.com/office/drawing/2014/main" id="{15F2A0CA-775B-AEEA-1997-48D28A1FC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04" y="2120557"/>
            <a:ext cx="4313845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de_column_store_database_example_column_family">
            <a:extLst>
              <a:ext uri="{FF2B5EF4-FFF2-40B4-BE49-F238E27FC236}">
                <a16:creationId xmlns:a16="http://schemas.microsoft.com/office/drawing/2014/main" id="{BFC9757F-1AB9-595E-5C80-022114EC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52" y="2120557"/>
            <a:ext cx="4705216" cy="409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72A6-486C-0F7D-4004-0C75660D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Column-Family Stores (Wide-Column Stores)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C7FC-616E-0991-3B73-6895D001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Timeseries/log data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analytics (IoT, clickstreams)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recommendation engines where columns are calculated metrics.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Cassandra: Peer-to-peer, highly available, no single point of failure.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HBase: Runs on Hadoop, good for big data batch analytics.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6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623E6-2701-E14F-21DD-89A9B2C8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367-3FC0-A8D5-E6FD-E9CE41C6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99C7-2333-0EF8-AD75-9EB302A3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as nodes (entities) and edges (relationships between nodes).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nodes and edges hold properties. Designed for data with complex relationships, not just tabular info.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traversing complex relationships (friend-of-friend, multi-step).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languages like Cypher for pattern matching in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for queries that join or traverse data at multiple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data as networks (nodes and links).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9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5EB5-F3F3-68C0-0913-A46BA793A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2B4E-7AEF-5F85-0359-6668C3DB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Graph Databases</a:t>
            </a:r>
            <a:endParaRPr lang="en-IN" sz="3600" dirty="0"/>
          </a:p>
        </p:txBody>
      </p:sp>
      <p:pic>
        <p:nvPicPr>
          <p:cNvPr id="4098" name="Picture 2" descr="Neo4j : The Graph Database | GeeksforGeeks">
            <a:extLst>
              <a:ext uri="{FF2B5EF4-FFF2-40B4-BE49-F238E27FC236}">
                <a16:creationId xmlns:a16="http://schemas.microsoft.com/office/drawing/2014/main" id="{9A9DA402-3C99-28DC-2815-4BEA875751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35" y="2108200"/>
            <a:ext cx="5260055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8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NoSQL?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432A7-38CF-F1B8-E8EF-47588C9C0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Expand: NoSQL = “Not Only SQL”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of database management systems identified by non-relational, distributed data storage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Originated around 2009 to address web-scale, real-time data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NoSQL?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accommodate big data, agile development, and cloud computing.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Relaxed consistency (BASE: Basically Available, Soft state, Eventually consistent).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doesn’t reject SQL, but extends data management options.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C4086-AA7A-9189-1EC4-CE0577D78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EE65-0017-EB88-AE00-93B73986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DF7F-028D-2B72-CB32-53176B80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 (friendship relationships, followers).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(track how entities are connected).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engines (find users with similar patterns, connections).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graphs and network/IT diagrams.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Neo4j: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enterprise graph DB.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ACID-compliant, flexible schema.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deep traversals, pattern finding, and graph algorithms.</a:t>
            </a:r>
          </a:p>
        </p:txBody>
      </p:sp>
    </p:spTree>
    <p:extLst>
      <p:ext uri="{BB962C8B-B14F-4D97-AF65-F5344CB8AC3E}">
        <p14:creationId xmlns:p14="http://schemas.microsoft.com/office/powerpoint/2010/main" val="254100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1088-EF8C-F125-8EBF-B8E18274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Architectural Principles of NoSQL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A558-F676-977A-F9CE-3F261813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Sharding: Split data across multiple servers for high performance.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Replication: Duplicate data among nodes for fault tolerance and high availability.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Theorem:</a:t>
            </a:r>
          </a:p>
          <a:p>
            <a:pPr lvl="1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Availability, Partition Tolerance.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prioritizes Availability &amp; Partition Tolerance.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Model: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is on Basically Available, Soft state, Eventually consistent, rather than strict ACID properties.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2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7A46-77CD-40C2-7045-0DD8A6EB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NoSQL: The 3 Vs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2611-1ADA-0707-2085-BF738884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Volume: NoSQL can handle petabytes and beyond (Facebook, Google scale).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Variety: Capable of ingesting multimedia, sensor data, logs, raw feeds, etc.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Velocity: Designed for fast ingest of streaming or batch data.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 Storing and querying millions of JSON documents every minute from IoT devices.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5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CC58-0E0C-8010-B7B2-4569D9BB3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230E-832B-37DA-F819-BCA9EC1B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NoSQL Databases &amp; Use Cases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AB7C-F4E3-8FD5-5353-19F1415F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 News portal content management (rapid changes, hierarchical data).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Cassandra: Banking systems for time-series data, social networks’ message feeds.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Redis: Stock price tickers, online gaming leaderboards (fast key/value access).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Neo4j: Detecting fraud by mapping transaction relationships and finding patterns.</a:t>
            </a:r>
          </a:p>
          <a:p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8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CEE01-2DC5-C0C3-D81D-E5F65E30D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9A4B-A081-F47B-E424-CD5402BC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230B-E021-4A75-63F5-821D522E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Facebook: Uses Cassandra to manage inbox search, globally distributed and always available.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Netflix: NoSQL (Cassandra &amp; others) for streaming analytics, recommendations, and user activity logs.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Amazon: DynamoDB for retail shopping cart info and user preferences at massive scale.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Google: Bigtable (Column-family) for web indexing, Google Earth, and Google Finance.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0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CDF55-1C3A-AE2C-1210-6D939D7E2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1F0A-E1A1-3772-232E-607A2E22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of NoSQL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5CAB-9027-D11F-61E8-EDE5E50F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vs. Availability: Eventual consistency may not suit all apps (e.g. banking transactions).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 Newer models; require extra configuration and awareness.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Ecosystem: Maturity varies—vendor/community support matters.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Gap: Learning curve for teams used to relational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Future: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hybrid DBs (multi-model: supporting both SQL and NoSQL).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adoption for AI, IoT, real-time analytics.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research in distributed systems for more robust, easy-to-use NoSQL tools.</a:t>
            </a:r>
          </a:p>
        </p:txBody>
      </p:sp>
    </p:spTree>
    <p:extLst>
      <p:ext uri="{BB962C8B-B14F-4D97-AF65-F5344CB8AC3E}">
        <p14:creationId xmlns:p14="http://schemas.microsoft.com/office/powerpoint/2010/main" val="4007750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260D7-B19B-DA81-E284-F69A0781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0C92-76B9-88A2-2C26-F6385A7D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RDBMS and NoSQL databases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CD64EE-42D7-7740-2149-DF214B81E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094217"/>
              </p:ext>
            </p:extLst>
          </p:nvPr>
        </p:nvGraphicFramePr>
        <p:xfrm>
          <a:off x="676168" y="2009345"/>
          <a:ext cx="10839663" cy="379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221">
                  <a:extLst>
                    <a:ext uri="{9D8B030D-6E8A-4147-A177-3AD203B41FA5}">
                      <a16:colId xmlns:a16="http://schemas.microsoft.com/office/drawing/2014/main" val="1689830954"/>
                    </a:ext>
                  </a:extLst>
                </a:gridCol>
                <a:gridCol w="3613221">
                  <a:extLst>
                    <a:ext uri="{9D8B030D-6E8A-4147-A177-3AD203B41FA5}">
                      <a16:colId xmlns:a16="http://schemas.microsoft.com/office/drawing/2014/main" val="3789954502"/>
                    </a:ext>
                  </a:extLst>
                </a:gridCol>
                <a:gridCol w="3613221">
                  <a:extLst>
                    <a:ext uri="{9D8B030D-6E8A-4147-A177-3AD203B41FA5}">
                      <a16:colId xmlns:a16="http://schemas.microsoft.com/office/drawing/2014/main" val="4026417797"/>
                    </a:ext>
                  </a:extLst>
                </a:gridCol>
              </a:tblGrid>
              <a:tr h="465833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Aspect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RDBMS (Relational)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NoSQL (Non-Relational)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68276023"/>
                  </a:ext>
                </a:extLst>
              </a:tr>
              <a:tr h="75250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>
                          <a:effectLst/>
                        </a:rPr>
                        <a:t>Data Model</a:t>
                      </a:r>
                      <a:endParaRPr lang="en-IN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Table-based (rows &amp; columns)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Document, Key-Value, Column-Family, or Graph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3161880892"/>
                  </a:ext>
                </a:extLst>
              </a:tr>
              <a:tr h="75250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>
                          <a:effectLst/>
                        </a:rPr>
                        <a:t>Schema</a:t>
                      </a:r>
                      <a:endParaRPr lang="en-IN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Fixed, predefined schema; strict structure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Dynamic, flexible schema; can be schema-less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3627023385"/>
                  </a:ext>
                </a:extLst>
              </a:tr>
              <a:tr h="1074999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>
                          <a:effectLst/>
                        </a:rPr>
                        <a:t>Data Integrity</a:t>
                      </a:r>
                      <a:endParaRPr lang="en-IN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Enforces ACID properties (Atomicity, Consistency, Isolation, Durability)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Follows BASE model (Basically Available, Soft state, Eventually consistent)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153298998"/>
                  </a:ext>
                </a:extLst>
              </a:tr>
              <a:tr h="75250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>
                          <a:effectLst/>
                        </a:rPr>
                        <a:t>Scalability</a:t>
                      </a:r>
                      <a:endParaRPr lang="en-IN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Vertical (scale up by adding more power to existing server)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 dirty="0">
                          <a:effectLst/>
                        </a:rPr>
                        <a:t>Horizontal (scale out by adding more servers/nodes)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72715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278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1F0F-0BA3-6ED2-408B-16E90917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RDBMS and NoSQL databases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A47FB1-C4E9-CE66-9648-E6EDF92A9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319598"/>
              </p:ext>
            </p:extLst>
          </p:nvPr>
        </p:nvGraphicFramePr>
        <p:xfrm>
          <a:off x="707219" y="2117125"/>
          <a:ext cx="11006985" cy="351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995">
                  <a:extLst>
                    <a:ext uri="{9D8B030D-6E8A-4147-A177-3AD203B41FA5}">
                      <a16:colId xmlns:a16="http://schemas.microsoft.com/office/drawing/2014/main" val="1922055364"/>
                    </a:ext>
                  </a:extLst>
                </a:gridCol>
                <a:gridCol w="3668995">
                  <a:extLst>
                    <a:ext uri="{9D8B030D-6E8A-4147-A177-3AD203B41FA5}">
                      <a16:colId xmlns:a16="http://schemas.microsoft.com/office/drawing/2014/main" val="1816255498"/>
                    </a:ext>
                  </a:extLst>
                </a:gridCol>
                <a:gridCol w="3668995">
                  <a:extLst>
                    <a:ext uri="{9D8B030D-6E8A-4147-A177-3AD203B41FA5}">
                      <a16:colId xmlns:a16="http://schemas.microsoft.com/office/drawing/2014/main" val="3210125098"/>
                    </a:ext>
                  </a:extLst>
                </a:gridCol>
              </a:tblGrid>
              <a:tr h="443964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Aspect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RDBMS (Relational)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NoSQL (Non-Relational)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64045417"/>
                  </a:ext>
                </a:extLst>
              </a:tr>
              <a:tr h="102453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 dirty="0">
                          <a:effectLst/>
                        </a:rPr>
                        <a:t>Query Language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SQL (Structured Query Language) – standardized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No standard language; queries with APIs or in JSON, JavaScript, etc.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499640447"/>
                  </a:ext>
                </a:extLst>
              </a:tr>
              <a:tr h="102453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>
                          <a:effectLst/>
                        </a:rPr>
                        <a:t>Relationship Support</a:t>
                      </a:r>
                      <a:endParaRPr lang="en-IN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Strong (foreign keys, joins)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Limited or no join support; relationships handled differently (e.g., in Graph DBs)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843117853"/>
                  </a:ext>
                </a:extLst>
              </a:tr>
              <a:tr h="102453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>
                          <a:effectLst/>
                        </a:rPr>
                        <a:t>Transaction Support</a:t>
                      </a:r>
                      <a:endParaRPr lang="en-IN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 dirty="0">
                          <a:effectLst/>
                        </a:rPr>
                        <a:t>Strong transaction control (multi-row, multi-table)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 dirty="0">
                          <a:effectLst/>
                        </a:rPr>
                        <a:t>Limited/full transactions depend on DB type; often eventual consistency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3559306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50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564A-6EF7-158A-958C-C705FDE2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RDBMS and NoSQL databases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296C6F-3462-A595-CB24-8C29E528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809014"/>
              </p:ext>
            </p:extLst>
          </p:nvPr>
        </p:nvGraphicFramePr>
        <p:xfrm>
          <a:off x="763329" y="2095844"/>
          <a:ext cx="10876734" cy="3575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578">
                  <a:extLst>
                    <a:ext uri="{9D8B030D-6E8A-4147-A177-3AD203B41FA5}">
                      <a16:colId xmlns:a16="http://schemas.microsoft.com/office/drawing/2014/main" val="2322695004"/>
                    </a:ext>
                  </a:extLst>
                </a:gridCol>
                <a:gridCol w="3625578">
                  <a:extLst>
                    <a:ext uri="{9D8B030D-6E8A-4147-A177-3AD203B41FA5}">
                      <a16:colId xmlns:a16="http://schemas.microsoft.com/office/drawing/2014/main" val="3037794608"/>
                    </a:ext>
                  </a:extLst>
                </a:gridCol>
                <a:gridCol w="3625578">
                  <a:extLst>
                    <a:ext uri="{9D8B030D-6E8A-4147-A177-3AD203B41FA5}">
                      <a16:colId xmlns:a16="http://schemas.microsoft.com/office/drawing/2014/main" val="2555327388"/>
                    </a:ext>
                  </a:extLst>
                </a:gridCol>
              </a:tblGrid>
              <a:tr h="546904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Aspect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RDBMS (Relational)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NoSQL (Non-Relational)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73556855"/>
                  </a:ext>
                </a:extLst>
              </a:tr>
              <a:tr h="126208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 dirty="0">
                          <a:effectLst/>
                        </a:rPr>
                        <a:t>Performance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 dirty="0">
                          <a:effectLst/>
                        </a:rPr>
                        <a:t>High for structured and moderate data volumes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 dirty="0">
                          <a:effectLst/>
                        </a:rPr>
                        <a:t>Optimized for large-scale, unstructured/semi-structured data and high-throughput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092150989"/>
                  </a:ext>
                </a:extLst>
              </a:tr>
              <a:tr h="88346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 dirty="0">
                          <a:effectLst/>
                        </a:rPr>
                        <a:t>Examples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MySQL, PostgreSQL, Oracle, MS SQL Server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MongoDB, Cassandra, Redis, Neo4j, Couchbase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405351423"/>
                  </a:ext>
                </a:extLst>
              </a:tr>
              <a:tr h="88346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 dirty="0">
                          <a:effectLst/>
                        </a:rPr>
                        <a:t>Best Use Cases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Banking, ERP, CRM, applications with strict structure/consistency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 dirty="0">
                          <a:effectLst/>
                        </a:rPr>
                        <a:t>Social networks, IoT, analytics, real-time web apps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37278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131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8825-C449-224B-79C5-51AD225A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EBEC-D8FE-FF49-806A-ABEC39C3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6990"/>
            <a:ext cx="10058400" cy="376089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CAP theorem, also known as Brewer’s theorem, is a fundamental principle in the design of distributed database systems. It states that a distributed data system can provide only two out of the following three guarantees at any one time: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8AC96-AD2E-F563-4F0E-E8A078B1A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23363"/>
              </p:ext>
            </p:extLst>
          </p:nvPr>
        </p:nvGraphicFramePr>
        <p:xfrm>
          <a:off x="429466" y="3098240"/>
          <a:ext cx="11394028" cy="328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14">
                  <a:extLst>
                    <a:ext uri="{9D8B030D-6E8A-4147-A177-3AD203B41FA5}">
                      <a16:colId xmlns:a16="http://schemas.microsoft.com/office/drawing/2014/main" val="884137856"/>
                    </a:ext>
                  </a:extLst>
                </a:gridCol>
                <a:gridCol w="5697014">
                  <a:extLst>
                    <a:ext uri="{9D8B030D-6E8A-4147-A177-3AD203B41FA5}">
                      <a16:colId xmlns:a16="http://schemas.microsoft.com/office/drawing/2014/main" val="1964444904"/>
                    </a:ext>
                  </a:extLst>
                </a:gridCol>
              </a:tblGrid>
              <a:tr h="378727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Element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67391635"/>
                  </a:ext>
                </a:extLst>
              </a:tr>
              <a:tr h="87398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>
                          <a:effectLst/>
                        </a:rPr>
                        <a:t>C: Consistency</a:t>
                      </a:r>
                      <a:endParaRPr lang="en-IN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Every read receives the most recent write or an error (all nodes see the same data at the same time).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649012159"/>
                  </a:ext>
                </a:extLst>
              </a:tr>
              <a:tr h="87398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>
                          <a:effectLst/>
                        </a:rPr>
                        <a:t>A: Availability</a:t>
                      </a:r>
                      <a:endParaRPr lang="en-IN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>
                          <a:effectLst/>
                        </a:rPr>
                        <a:t>Every request receives a (non-error) response, regardless of the state of any individual node (system is always up).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783939967"/>
                  </a:ext>
                </a:extLst>
              </a:tr>
              <a:tr h="113618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b="0" dirty="0">
                          <a:effectLst/>
                        </a:rPr>
                        <a:t>P: Partition Tolerance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GB" dirty="0">
                          <a:effectLst/>
                        </a:rPr>
                        <a:t>The system continues to operate even if messages are lost or some nodes cannot communicate (network failures between nodes).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05375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85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0B31-03E6-0819-A271-2E159AA2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Traditional SQL Databases for Big Data?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F0ED-2DE4-817C-B6B6-A2A91F83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Schema: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data structures is hard in RDBMS.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Issues: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vertically (better hardware) is expensive and limited.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Complexity: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relations slow performance in giant datasets.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Needs: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 struggles with Velocity, Volume, and Variety.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posts, IoT data, logs—variable and massive; don’t fit standard tables.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70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EEEEE-1FBA-0683-1C67-76D117A5F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A9BA-D379-3515-DA81-5FA1642B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25BC-F5C0-8102-4719-1ED84064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presence of a network partition (P)—a break in communication between parts of the system—the system must choose between: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(C): Refusing to respond to some requests (losing availability) in order to ensure that clients only see up-to-date/identical data.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(A): Responding to all requests (possibly with outdated data), sacrificing perfect consistency.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distributed system can simultaneously provide all three—Consistency, Availability, and Partition Tolerance—especially during a network failure.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89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17C33-76A7-DB95-14AC-44BF3EAC0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8600-D628-4808-190B-7FAC3042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(Database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3EB0-5EEA-458E-53AE-8F0AE0C2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Systems (Consistency + Partition Tolerance): HBase, MongoDB (default mode)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Systems (Availability + Partition Tolerance): Couchbase, Cassandra, DynamoDB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Systems (Consistency + Availability): Not possible in a distributed system with network partitions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distributed systems during partition, designers must choose to prioritize either consistency or availability but not both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why NoSQL systems often choose AP or CP, depending on the use case.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91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39C2E-F609-8B86-2843-EABF0D92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995-7409-857E-C491-332E6774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43E628-15D2-5D32-A7EC-2814565F0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209931"/>
              </p:ext>
            </p:extLst>
          </p:nvPr>
        </p:nvGraphicFramePr>
        <p:xfrm>
          <a:off x="716692" y="2278581"/>
          <a:ext cx="11034585" cy="3242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917">
                  <a:extLst>
                    <a:ext uri="{9D8B030D-6E8A-4147-A177-3AD203B41FA5}">
                      <a16:colId xmlns:a16="http://schemas.microsoft.com/office/drawing/2014/main" val="16674245"/>
                    </a:ext>
                  </a:extLst>
                </a:gridCol>
                <a:gridCol w="2206917">
                  <a:extLst>
                    <a:ext uri="{9D8B030D-6E8A-4147-A177-3AD203B41FA5}">
                      <a16:colId xmlns:a16="http://schemas.microsoft.com/office/drawing/2014/main" val="4178849440"/>
                    </a:ext>
                  </a:extLst>
                </a:gridCol>
                <a:gridCol w="2206917">
                  <a:extLst>
                    <a:ext uri="{9D8B030D-6E8A-4147-A177-3AD203B41FA5}">
                      <a16:colId xmlns:a16="http://schemas.microsoft.com/office/drawing/2014/main" val="1217937429"/>
                    </a:ext>
                  </a:extLst>
                </a:gridCol>
                <a:gridCol w="2206917">
                  <a:extLst>
                    <a:ext uri="{9D8B030D-6E8A-4147-A177-3AD203B41FA5}">
                      <a16:colId xmlns:a16="http://schemas.microsoft.com/office/drawing/2014/main" val="10061309"/>
                    </a:ext>
                  </a:extLst>
                </a:gridCol>
                <a:gridCol w="2206917">
                  <a:extLst>
                    <a:ext uri="{9D8B030D-6E8A-4147-A177-3AD203B41FA5}">
                      <a16:colId xmlns:a16="http://schemas.microsoft.com/office/drawing/2014/main" val="1226688818"/>
                    </a:ext>
                  </a:extLst>
                </a:gridCol>
              </a:tblGrid>
              <a:tr h="495878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System Type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Consistency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Availability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Partition Tolerance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56036549"/>
                  </a:ext>
                </a:extLst>
              </a:tr>
              <a:tr h="801033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CP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MongoDB (default), HBase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3145215314"/>
                  </a:ext>
                </a:extLst>
              </a:tr>
              <a:tr h="801033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AP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Cassandra, Couchbase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82189497"/>
                  </a:ext>
                </a:extLst>
              </a:tr>
              <a:tr h="1144333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CA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Single-node RDBMS (not distributed)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409791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432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44126-EC19-04AC-0F33-058C8D5F3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240C-4968-C2FF-51AE-E8FC61CA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 in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AB53-9505-CACF-CD65-2CEADDD0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Flexibility: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supports dynamic, schema-less models—documents, key-values, columns, or graphs.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fields can be added any time without altering a central schema.</a:t>
            </a: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data is common; avoids costly JOIN operations.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 document and column-family databases (e.g., product details copied into many “order” documents).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03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979-68DD-C9E4-D365-AD7B75B1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 in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D88D-D086-BEE5-939E-EE1BA5B9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Embedding vs. Referencing: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Embedding: Place related data within the same document (best for 1:1 or 1:many).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Referencing: Use IDs/pointers to link separate documents/records (for large “many-to-many” relations).</a:t>
            </a: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Patterns: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your model based on application’s query requirements (“query-driven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(MongoDB): Store all user profile and orders in a single document for quick user page loads.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8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CD0A5-EF92-63E5-295A-7C914CBF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FBE9-01A9-92A7-E9D4-6676E96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Sharding in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847A-334A-45E9-2228-D2305B24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Sharding = Partitioning data across multiple servers/nodes (“shards”).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achieve horizontal scalability for massive datasets.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or attribute used to determine data distribution (e.g., user ID, region).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and writing spread across servers = better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single server becomes a bottleneck.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Picking the right shard key is crucial—bad keys can cause uneven data (“hot spots”).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33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F85F3-A5D6-BC83-77E1-64CF05B72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64C3-F9E1-3E1C-8259-E0D5C56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Sharding: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53FE-4965-C032-9896-31B5915A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Range-Based: Data split based on value range (e.g., dates).</a:t>
            </a:r>
          </a:p>
          <a:p>
            <a:pPr lvl="1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Hash-Based: Use a hash function on the shard key (spreads data evenly).</a:t>
            </a:r>
          </a:p>
          <a:p>
            <a:pPr lvl="1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Directory-Based: Uses a lookup table to find which shard holds data.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37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8D61F-CE6F-039E-20ED-AE27A957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F757-F174-F884-8050-1A479E99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in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09DD-4154-1603-7B7B-A406B6CC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data between multiple nodes to ensure availability and fault tolerance.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Master-Slave (Primary-Secondary): One node (master) accepts writes, others (slaves) replicate and serve reads.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(Multi-Master): All nodes can accept writes and replicate to each other (used in Cassandra, Couchbase).</a:t>
            </a: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99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5D876-0106-B829-3176-3AABD6917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79F9-740C-ED9E-93B8-74AB7A0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in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6521-15A4-E379-DE65-BAB30C66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persists even if some nodes fail.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read throughput (reads distributed across replicas).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geo-distributed applications (local replicas for faster access).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Trade-Offs: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between consistency and availability (related to CAP theorem).</a:t>
            </a:r>
          </a:p>
          <a:p>
            <a:pPr lvl="1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lag—replicas might not always be perfectly up-to-date.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86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6445-A3BA-E8F2-CE56-698FA414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D21FEB-DD4B-46B1-9929-918489683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369649"/>
              </p:ext>
            </p:extLst>
          </p:nvPr>
        </p:nvGraphicFramePr>
        <p:xfrm>
          <a:off x="948681" y="2256480"/>
          <a:ext cx="10654312" cy="3012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578">
                  <a:extLst>
                    <a:ext uri="{9D8B030D-6E8A-4147-A177-3AD203B41FA5}">
                      <a16:colId xmlns:a16="http://schemas.microsoft.com/office/drawing/2014/main" val="201934244"/>
                    </a:ext>
                  </a:extLst>
                </a:gridCol>
                <a:gridCol w="2663578">
                  <a:extLst>
                    <a:ext uri="{9D8B030D-6E8A-4147-A177-3AD203B41FA5}">
                      <a16:colId xmlns:a16="http://schemas.microsoft.com/office/drawing/2014/main" val="2005461090"/>
                    </a:ext>
                  </a:extLst>
                </a:gridCol>
                <a:gridCol w="2663578">
                  <a:extLst>
                    <a:ext uri="{9D8B030D-6E8A-4147-A177-3AD203B41FA5}">
                      <a16:colId xmlns:a16="http://schemas.microsoft.com/office/drawing/2014/main" val="1411120337"/>
                    </a:ext>
                  </a:extLst>
                </a:gridCol>
                <a:gridCol w="2663578">
                  <a:extLst>
                    <a:ext uri="{9D8B030D-6E8A-4147-A177-3AD203B41FA5}">
                      <a16:colId xmlns:a16="http://schemas.microsoft.com/office/drawing/2014/main" val="2339957469"/>
                    </a:ext>
                  </a:extLst>
                </a:gridCol>
              </a:tblGrid>
              <a:tr h="583053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Technique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Goal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Common Use in NoSQL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Example Systems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53032686"/>
                  </a:ext>
                </a:extLst>
              </a:tr>
              <a:tr h="94185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Data Modeling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Performance, scalability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Document/Key-Value/Column Graph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MongoDB, Cassandra, Neo4j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626617738"/>
                  </a:ext>
                </a:extLst>
              </a:tr>
              <a:tr h="54567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Sharding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Horizontal scaling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Partitioned data storage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MongoDB, Cassandra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3461009000"/>
                  </a:ext>
                </a:extLst>
              </a:tr>
              <a:tr h="94185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Replication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Fault tolerance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Master-slave or peer-to-peer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MongoDB, Cassandra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339322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79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F35C-A1C3-F113-D4EC-A240D451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0346-7862-68F2-ABDA-29364407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students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483CDE-CCB5-F72A-E3A7-FAA2D9EC7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568961"/>
              </p:ext>
            </p:extLst>
          </p:nvPr>
        </p:nvGraphicFramePr>
        <p:xfrm>
          <a:off x="1096963" y="2108200"/>
          <a:ext cx="4138227" cy="278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09">
                  <a:extLst>
                    <a:ext uri="{9D8B030D-6E8A-4147-A177-3AD203B41FA5}">
                      <a16:colId xmlns:a16="http://schemas.microsoft.com/office/drawing/2014/main" val="1579275036"/>
                    </a:ext>
                  </a:extLst>
                </a:gridCol>
                <a:gridCol w="1379409">
                  <a:extLst>
                    <a:ext uri="{9D8B030D-6E8A-4147-A177-3AD203B41FA5}">
                      <a16:colId xmlns:a16="http://schemas.microsoft.com/office/drawing/2014/main" val="2041282550"/>
                    </a:ext>
                  </a:extLst>
                </a:gridCol>
                <a:gridCol w="1379409">
                  <a:extLst>
                    <a:ext uri="{9D8B030D-6E8A-4147-A177-3AD203B41FA5}">
                      <a16:colId xmlns:a16="http://schemas.microsoft.com/office/drawing/2014/main" val="2553295070"/>
                    </a:ext>
                  </a:extLst>
                </a:gridCol>
              </a:tblGrid>
              <a:tr h="587181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student_id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age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3169295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Amit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20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5428816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Priya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21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298624919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3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Rahul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20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427791189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4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OM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dirty="0">
                          <a:effectLst/>
                        </a:rPr>
                        <a:t>18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45634223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423DFAC-61FF-E215-E8A9-AEAEBCC97D2B}"/>
              </a:ext>
            </a:extLst>
          </p:cNvPr>
          <p:cNvSpPr txBox="1">
            <a:spLocks/>
          </p:cNvSpPr>
          <p:nvPr/>
        </p:nvSpPr>
        <p:spPr>
          <a:xfrm>
            <a:off x="6410952" y="3048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2:enrollments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C7F96D2-1B57-E96C-348D-9886AD36C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340550"/>
              </p:ext>
            </p:extLst>
          </p:nvPr>
        </p:nvGraphicFramePr>
        <p:xfrm>
          <a:off x="6410635" y="2108200"/>
          <a:ext cx="4138227" cy="286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09">
                  <a:extLst>
                    <a:ext uri="{9D8B030D-6E8A-4147-A177-3AD203B41FA5}">
                      <a16:colId xmlns:a16="http://schemas.microsoft.com/office/drawing/2014/main" val="1579275036"/>
                    </a:ext>
                  </a:extLst>
                </a:gridCol>
                <a:gridCol w="1379409">
                  <a:extLst>
                    <a:ext uri="{9D8B030D-6E8A-4147-A177-3AD203B41FA5}">
                      <a16:colId xmlns:a16="http://schemas.microsoft.com/office/drawing/2014/main" val="2041282550"/>
                    </a:ext>
                  </a:extLst>
                </a:gridCol>
                <a:gridCol w="1379409">
                  <a:extLst>
                    <a:ext uri="{9D8B030D-6E8A-4147-A177-3AD203B41FA5}">
                      <a16:colId xmlns:a16="http://schemas.microsoft.com/office/drawing/2014/main" val="2553295070"/>
                    </a:ext>
                  </a:extLst>
                </a:gridCol>
              </a:tblGrid>
              <a:tr h="587181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 err="1">
                          <a:effectLst/>
                        </a:rPr>
                        <a:t>enrollment_id</a:t>
                      </a:r>
                      <a:endParaRPr lang="en-IN" b="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student_id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>
                          <a:effectLst/>
                        </a:rPr>
                        <a:t>course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3169295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Math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5428816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102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Science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298624919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103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>
                          <a:effectLst/>
                        </a:rPr>
                        <a:t>English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427791189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104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b="0" dirty="0">
                          <a:effectLst/>
                        </a:rPr>
                        <a:t>English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563422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42F2AC-B00B-486C-0765-7745AA109F2F}"/>
              </a:ext>
            </a:extLst>
          </p:cNvPr>
          <p:cNvSpPr txBox="1"/>
          <p:nvPr/>
        </p:nvSpPr>
        <p:spPr>
          <a:xfrm>
            <a:off x="1096963" y="5144901"/>
            <a:ext cx="104686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names of students and the courses they are enrolled in.</a:t>
            </a:r>
          </a:p>
          <a:p>
            <a:pPr marL="342900" indent="-342900">
              <a:buAutoNum type="arabicParenR" startAt="2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students with their courses (if any), including students who are not enrolled in any course.</a:t>
            </a:r>
          </a:p>
          <a:p>
            <a:pPr marL="342900" indent="-342900">
              <a:buAutoNum type="arabicParenR" startAt="2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names of students and the total number of courses each student is enrolled in.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students who are not enrolled in any course (show the count as 0 for them).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25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C10C-C75B-F7CB-EAF6-64FBA670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2CDC-B0B5-B2F5-653E-552A681E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C2AF-1A1D-6B09-97B0-A2D298CE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5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5592-6D3A-5A9D-D4FE-F7E8BCEE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1B1B27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RDBMS vs. NoSQL: A Fundamental Comparison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E88A-8F5F-7FCD-7459-A0A0F7EF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Understanding the core differences between RDBMS and NoSQL is crucial for selecting the appropriate database for your application. </a:t>
            </a:r>
          </a:p>
          <a:p>
            <a:r>
              <a:rPr lang="en-US" sz="2000" dirty="0">
                <a:solidFill>
                  <a:srgbClr val="404155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While RDBMS prioritizes data integrity and structured relationships, NoSQL prioritizes flexibility, scalability, and performance for large, unstructured, or semi-structured datasets.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1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705E-BFEE-3238-887A-2BE019F8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RDBMS vs NOSQL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8A995-1C97-ED89-0351-D6E86617F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09" y="1861064"/>
            <a:ext cx="11657781" cy="45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98351-890D-21C7-CF13-6E01C0D02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4E85-06DB-041E-325D-B57A6F0A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 of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970D-2B52-601C-695A-5FDFE20D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Schema-less data storage – adapt to changes instantly.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scaling: Add commodity servers to expand capacity seamlessly.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architecture—resilient to server/network failures.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data models: Handle structured, semi-structured, and unstructured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availability (most NoSQL DBs are open and community-driven).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hardware/software cost due to scaling.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3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6E0C-ADAE-845C-C315-296517E8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9743-E4B3-B704-8C92-673B4D1E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Document-based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Key-Value Stores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Column-Family Stores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Graph Databases</a:t>
            </a:r>
          </a:p>
        </p:txBody>
      </p:sp>
      <p:pic>
        <p:nvPicPr>
          <p:cNvPr id="3074" name="Picture 2" descr="Graph Databases for Beginners: A (Brief) Tour of Aggregate Stores">
            <a:extLst>
              <a:ext uri="{FF2B5EF4-FFF2-40B4-BE49-F238E27FC236}">
                <a16:creationId xmlns:a16="http://schemas.microsoft.com/office/drawing/2014/main" id="{B3BF87E8-5FD0-C272-272E-BABB8A6B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32" y="2108201"/>
            <a:ext cx="4309548" cy="430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1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29A73-6C4E-2F40-535B-597BEB116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78E9-0BE8-62F7-1E03-4B518853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Document-based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940B-14E5-E000-A1E6-DEFA0D00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as documents (usually JSON or BSON).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document can have any structure or fields — there is no fixed schema.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are grouped into collections.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flexible; fields can differ between documents.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nested values (arrays, embedded documents).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querying and indexing (you can search by any value in the document).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supports ACID transactions within one document.</a:t>
            </a:r>
          </a:p>
          <a:p>
            <a:pPr marL="201168" lvl="1" indent="0" algn="just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771CF-F3ED-31C6-4730-BDD0B9B91DDA}"/>
              </a:ext>
            </a:extLst>
          </p:cNvPr>
          <p:cNvSpPr txBox="1"/>
          <p:nvPr/>
        </p:nvSpPr>
        <p:spPr>
          <a:xfrm>
            <a:off x="9264479" y="286603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</a:t>
            </a:r>
          </a:p>
          <a:p>
            <a:r>
              <a:rPr lang="en-IN" dirty="0"/>
              <a:t>  "name": "Priya",</a:t>
            </a:r>
          </a:p>
          <a:p>
            <a:r>
              <a:rPr lang="en-IN" dirty="0"/>
              <a:t>  "age": 22,</a:t>
            </a:r>
          </a:p>
          <a:p>
            <a:r>
              <a:rPr lang="en-IN" dirty="0"/>
              <a:t>  "</a:t>
            </a:r>
            <a:r>
              <a:rPr lang="en-IN" dirty="0" err="1"/>
              <a:t>isStudent</a:t>
            </a:r>
            <a:r>
              <a:rPr lang="en-IN" dirty="0"/>
              <a:t>": true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6905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{65C60692-6966-4A6B-A50E-816892E2AF67}tf22712842_win32</Template>
  <TotalTime>110</TotalTime>
  <Words>2561</Words>
  <Application>Microsoft Office PowerPoint</Application>
  <PresentationFormat>Widescreen</PresentationFormat>
  <Paragraphs>340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Bookman Old Style</vt:lpstr>
      <vt:lpstr>Calibri</vt:lpstr>
      <vt:lpstr>Courier New</vt:lpstr>
      <vt:lpstr>Franklin Gothic Book</vt:lpstr>
      <vt:lpstr>Times New Roman</vt:lpstr>
      <vt:lpstr>Custom</vt:lpstr>
      <vt:lpstr>NoSQL Databases for Big Data Storage:</vt:lpstr>
      <vt:lpstr>What is NoSQL?</vt:lpstr>
      <vt:lpstr>Why Not Traditional SQL Databases for Big Data?</vt:lpstr>
      <vt:lpstr>Table 1: students</vt:lpstr>
      <vt:lpstr>RDBMS vs. NoSQL: A Fundamental Comparison</vt:lpstr>
      <vt:lpstr>RDBMS vs NOSQL</vt:lpstr>
      <vt:lpstr>Core Features of NoSQL</vt:lpstr>
      <vt:lpstr>Types of NoSQL Databases</vt:lpstr>
      <vt:lpstr>1) Document-based</vt:lpstr>
      <vt:lpstr>1) Document-Based Database Structure</vt:lpstr>
      <vt:lpstr>1) Document-based</vt:lpstr>
      <vt:lpstr>2) Key-Value Stores</vt:lpstr>
      <vt:lpstr>2) Key value Pair</vt:lpstr>
      <vt:lpstr>2) Key-Value Stores</vt:lpstr>
      <vt:lpstr>3) Column-Family Stores (Wide-Column Stores)</vt:lpstr>
      <vt:lpstr>3) Column-Family Stores (Wide-Column Stores)</vt:lpstr>
      <vt:lpstr>3) Column-Family Stores (Wide-Column Stores)</vt:lpstr>
      <vt:lpstr>4) Graph Databases</vt:lpstr>
      <vt:lpstr>4) Graph Databases</vt:lpstr>
      <vt:lpstr>4) Graph Databases</vt:lpstr>
      <vt:lpstr>Key Architectural Principles of NoSQL</vt:lpstr>
      <vt:lpstr>Big Data and NoSQL: The 3 Vs</vt:lpstr>
      <vt:lpstr>Popular NoSQL Databases &amp; Use Cases</vt:lpstr>
      <vt:lpstr>Success Stories</vt:lpstr>
      <vt:lpstr>Challenges and Future of NoSQL</vt:lpstr>
      <vt:lpstr>Difference between RDBMS and NoSQL databases</vt:lpstr>
      <vt:lpstr>Difference between RDBMS and NoSQL databases</vt:lpstr>
      <vt:lpstr>Difference between RDBMS and NoSQL databases</vt:lpstr>
      <vt:lpstr>CAP theorem</vt:lpstr>
      <vt:lpstr>CAP</vt:lpstr>
      <vt:lpstr>CAP (Database Examples)</vt:lpstr>
      <vt:lpstr>CAP Summary</vt:lpstr>
      <vt:lpstr>Data Modelling in NoSQL</vt:lpstr>
      <vt:lpstr>Data Modelling in NoSQL</vt:lpstr>
      <vt:lpstr>Sharding in NoSQL</vt:lpstr>
      <vt:lpstr>Types of Sharding:</vt:lpstr>
      <vt:lpstr>Replication in NoSQL</vt:lpstr>
      <vt:lpstr>Replication in NoSQL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Vankani Arjun Bakulbhai</dc:creator>
  <cp:lastModifiedBy>Vankani Arjun Bakulbhai</cp:lastModifiedBy>
  <cp:revision>11</cp:revision>
  <dcterms:created xsi:type="dcterms:W3CDTF">2025-08-17T18:15:50Z</dcterms:created>
  <dcterms:modified xsi:type="dcterms:W3CDTF">2025-09-10T14:10:07Z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