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0" r:id="rId6"/>
    <p:sldId id="261" r:id="rId7"/>
    <p:sldId id="262" r:id="rId8"/>
    <p:sldId id="275" r:id="rId9"/>
    <p:sldId id="263" r:id="rId10"/>
    <p:sldId id="269" r:id="rId11"/>
    <p:sldId id="270" r:id="rId12"/>
    <p:sldId id="271" r:id="rId13"/>
    <p:sldId id="272" r:id="rId14"/>
    <p:sldId id="273" r:id="rId15"/>
    <p:sldId id="274" r:id="rId16"/>
    <p:sldId id="276" r:id="rId17"/>
    <p:sldId id="277" r:id="rId18"/>
    <p:sldId id="278" r:id="rId19"/>
    <p:sldId id="279" r:id="rId20"/>
    <p:sldId id="280" r:id="rId21"/>
    <p:sldId id="281" r:id="rId22"/>
    <p:sldId id="282" r:id="rId23"/>
    <p:sldId id="264" r:id="rId24"/>
    <p:sldId id="283" r:id="rId25"/>
    <p:sldId id="265" r:id="rId26"/>
    <p:sldId id="284" r:id="rId27"/>
    <p:sldId id="285" r:id="rId28"/>
    <p:sldId id="286" r:id="rId29"/>
    <p:sldId id="287" r:id="rId30"/>
    <p:sldId id="288" r:id="rId31"/>
    <p:sldId id="289" r:id="rId32"/>
    <p:sldId id="266" r:id="rId33"/>
    <p:sldId id="26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29F51C-1E20-43F8-936B-8BD35A950681}" type="datetimeFigureOut">
              <a:rPr lang="en-US" smtClean="0"/>
              <a:t>23-May-19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2F4CD3-F682-4DC2-8A8E-AE0EC4E32816}" type="slidenum">
              <a:rPr lang="en-US" smtClean="0"/>
              <a:t>‹#›</a:t>
            </a:fld>
            <a:endParaRPr lang="en-US" dirty="0"/>
          </a:p>
        </p:txBody>
      </p:sp>
    </p:spTree>
    <p:extLst>
      <p:ext uri="{BB962C8B-B14F-4D97-AF65-F5344CB8AC3E}">
        <p14:creationId xmlns:p14="http://schemas.microsoft.com/office/powerpoint/2010/main" val="230466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9F51C-1E20-43F8-936B-8BD35A950681}" type="datetimeFigureOut">
              <a:rPr lang="en-US" smtClean="0"/>
              <a:t>23-May-19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2F4CD3-F682-4DC2-8A8E-AE0EC4E32816}" type="slidenum">
              <a:rPr lang="en-US" smtClean="0"/>
              <a:t>‹#›</a:t>
            </a:fld>
            <a:endParaRPr lang="en-US" dirty="0"/>
          </a:p>
        </p:txBody>
      </p:sp>
    </p:spTree>
    <p:extLst>
      <p:ext uri="{BB962C8B-B14F-4D97-AF65-F5344CB8AC3E}">
        <p14:creationId xmlns:p14="http://schemas.microsoft.com/office/powerpoint/2010/main" val="179076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9F51C-1E20-43F8-936B-8BD35A950681}" type="datetimeFigureOut">
              <a:rPr lang="en-US" smtClean="0"/>
              <a:t>23-May-19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2F4CD3-F682-4DC2-8A8E-AE0EC4E32816}" type="slidenum">
              <a:rPr lang="en-US" smtClean="0"/>
              <a:t>‹#›</a:t>
            </a:fld>
            <a:endParaRPr lang="en-US" dirty="0"/>
          </a:p>
        </p:txBody>
      </p:sp>
    </p:spTree>
    <p:extLst>
      <p:ext uri="{BB962C8B-B14F-4D97-AF65-F5344CB8AC3E}">
        <p14:creationId xmlns:p14="http://schemas.microsoft.com/office/powerpoint/2010/main" val="286165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9F51C-1E20-43F8-936B-8BD35A950681}" type="datetimeFigureOut">
              <a:rPr lang="en-US" smtClean="0"/>
              <a:t>23-May-19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2F4CD3-F682-4DC2-8A8E-AE0EC4E32816}" type="slidenum">
              <a:rPr lang="en-US" smtClean="0"/>
              <a:t>‹#›</a:t>
            </a:fld>
            <a:endParaRPr lang="en-US" dirty="0"/>
          </a:p>
        </p:txBody>
      </p:sp>
    </p:spTree>
    <p:extLst>
      <p:ext uri="{BB962C8B-B14F-4D97-AF65-F5344CB8AC3E}">
        <p14:creationId xmlns:p14="http://schemas.microsoft.com/office/powerpoint/2010/main" val="343824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9F51C-1E20-43F8-936B-8BD35A950681}" type="datetimeFigureOut">
              <a:rPr lang="en-US" smtClean="0"/>
              <a:t>23-May-19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2F4CD3-F682-4DC2-8A8E-AE0EC4E32816}" type="slidenum">
              <a:rPr lang="en-US" smtClean="0"/>
              <a:t>‹#›</a:t>
            </a:fld>
            <a:endParaRPr lang="en-US" dirty="0"/>
          </a:p>
        </p:txBody>
      </p:sp>
    </p:spTree>
    <p:extLst>
      <p:ext uri="{BB962C8B-B14F-4D97-AF65-F5344CB8AC3E}">
        <p14:creationId xmlns:p14="http://schemas.microsoft.com/office/powerpoint/2010/main" val="72353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29F51C-1E20-43F8-936B-8BD35A950681}" type="datetimeFigureOut">
              <a:rPr lang="en-US" smtClean="0"/>
              <a:t>23-May-19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2F4CD3-F682-4DC2-8A8E-AE0EC4E32816}" type="slidenum">
              <a:rPr lang="en-US" smtClean="0"/>
              <a:t>‹#›</a:t>
            </a:fld>
            <a:endParaRPr lang="en-US" dirty="0"/>
          </a:p>
        </p:txBody>
      </p:sp>
    </p:spTree>
    <p:extLst>
      <p:ext uri="{BB962C8B-B14F-4D97-AF65-F5344CB8AC3E}">
        <p14:creationId xmlns:p14="http://schemas.microsoft.com/office/powerpoint/2010/main" val="403663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29F51C-1E20-43F8-936B-8BD35A950681}" type="datetimeFigureOut">
              <a:rPr lang="en-US" smtClean="0"/>
              <a:t>23-May-19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82F4CD3-F682-4DC2-8A8E-AE0EC4E32816}" type="slidenum">
              <a:rPr lang="en-US" smtClean="0"/>
              <a:t>‹#›</a:t>
            </a:fld>
            <a:endParaRPr lang="en-US" dirty="0"/>
          </a:p>
        </p:txBody>
      </p:sp>
    </p:spTree>
    <p:extLst>
      <p:ext uri="{BB962C8B-B14F-4D97-AF65-F5344CB8AC3E}">
        <p14:creationId xmlns:p14="http://schemas.microsoft.com/office/powerpoint/2010/main" val="422535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29F51C-1E20-43F8-936B-8BD35A950681}" type="datetimeFigureOut">
              <a:rPr lang="en-US" smtClean="0"/>
              <a:t>23-May-19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82F4CD3-F682-4DC2-8A8E-AE0EC4E32816}" type="slidenum">
              <a:rPr lang="en-US" smtClean="0"/>
              <a:t>‹#›</a:t>
            </a:fld>
            <a:endParaRPr lang="en-US" dirty="0"/>
          </a:p>
        </p:txBody>
      </p:sp>
    </p:spTree>
    <p:extLst>
      <p:ext uri="{BB962C8B-B14F-4D97-AF65-F5344CB8AC3E}">
        <p14:creationId xmlns:p14="http://schemas.microsoft.com/office/powerpoint/2010/main" val="94227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9F51C-1E20-43F8-936B-8BD35A950681}" type="datetimeFigureOut">
              <a:rPr lang="en-US" smtClean="0"/>
              <a:t>23-May-19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82F4CD3-F682-4DC2-8A8E-AE0EC4E32816}" type="slidenum">
              <a:rPr lang="en-US" smtClean="0"/>
              <a:t>‹#›</a:t>
            </a:fld>
            <a:endParaRPr lang="en-US" dirty="0"/>
          </a:p>
        </p:txBody>
      </p:sp>
    </p:spTree>
    <p:extLst>
      <p:ext uri="{BB962C8B-B14F-4D97-AF65-F5344CB8AC3E}">
        <p14:creationId xmlns:p14="http://schemas.microsoft.com/office/powerpoint/2010/main" val="330385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9F51C-1E20-43F8-936B-8BD35A950681}" type="datetimeFigureOut">
              <a:rPr lang="en-US" smtClean="0"/>
              <a:t>23-May-19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2F4CD3-F682-4DC2-8A8E-AE0EC4E32816}" type="slidenum">
              <a:rPr lang="en-US" smtClean="0"/>
              <a:t>‹#›</a:t>
            </a:fld>
            <a:endParaRPr lang="en-US" dirty="0"/>
          </a:p>
        </p:txBody>
      </p:sp>
    </p:spTree>
    <p:extLst>
      <p:ext uri="{BB962C8B-B14F-4D97-AF65-F5344CB8AC3E}">
        <p14:creationId xmlns:p14="http://schemas.microsoft.com/office/powerpoint/2010/main" val="282990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9F51C-1E20-43F8-936B-8BD35A950681}" type="datetimeFigureOut">
              <a:rPr lang="en-US" smtClean="0"/>
              <a:t>23-May-19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2F4CD3-F682-4DC2-8A8E-AE0EC4E32816}" type="slidenum">
              <a:rPr lang="en-US" smtClean="0"/>
              <a:t>‹#›</a:t>
            </a:fld>
            <a:endParaRPr lang="en-US" dirty="0"/>
          </a:p>
        </p:txBody>
      </p:sp>
    </p:spTree>
    <p:extLst>
      <p:ext uri="{BB962C8B-B14F-4D97-AF65-F5344CB8AC3E}">
        <p14:creationId xmlns:p14="http://schemas.microsoft.com/office/powerpoint/2010/main" val="23526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9F51C-1E20-43F8-936B-8BD35A950681}" type="datetimeFigureOut">
              <a:rPr lang="en-US" smtClean="0"/>
              <a:t>23-May-19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F4CD3-F682-4DC2-8A8E-AE0EC4E32816}" type="slidenum">
              <a:rPr lang="en-US" smtClean="0"/>
              <a:t>‹#›</a:t>
            </a:fld>
            <a:endParaRPr lang="en-US" dirty="0"/>
          </a:p>
        </p:txBody>
      </p:sp>
    </p:spTree>
    <p:extLst>
      <p:ext uri="{BB962C8B-B14F-4D97-AF65-F5344CB8AC3E}">
        <p14:creationId xmlns:p14="http://schemas.microsoft.com/office/powerpoint/2010/main" val="2122198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Radio_wave" TargetMode="External"/><Relationship Id="rId2" Type="http://schemas.openxmlformats.org/officeDocument/2006/relationships/hyperlink" Target="https://en.wikipedia.org/wiki/Electromagnetic_field"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Flame" TargetMode="External"/><Relationship Id="rId2" Type="http://schemas.openxmlformats.org/officeDocument/2006/relationships/hyperlink" Target="https://en.wikipedia.org/wiki/Sensor" TargetMode="External"/><Relationship Id="rId1" Type="http://schemas.openxmlformats.org/officeDocument/2006/relationships/slideLayout" Target="../slideLayouts/slideLayout2.xml"/><Relationship Id="rId4" Type="http://schemas.openxmlformats.org/officeDocument/2006/relationships/hyperlink" Target="https://en.wikipedia.org/wiki/Fir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Resis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Electromagnetic_fiel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Infrared" TargetMode="External"/><Relationship Id="rId2" Type="http://schemas.openxmlformats.org/officeDocument/2006/relationships/hyperlink" Target="https://en.wikipedia.org/wiki/Sens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B4C48CE-714D-439D-8C6A-26AE2ACDA8BC}"/>
              </a:ext>
            </a:extLst>
          </p:cNvPr>
          <p:cNvSpPr txBox="1"/>
          <p:nvPr/>
        </p:nvSpPr>
        <p:spPr>
          <a:xfrm>
            <a:off x="1420966" y="0"/>
            <a:ext cx="603633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VISVESVARAYA TECHNOLOGICAL UNIVERSITY</a:t>
            </a:r>
            <a:endParaRPr lang="en-GB"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26FAD4FD-CEA0-4818-AECB-9DAD2C16A59D}"/>
              </a:ext>
            </a:extLst>
          </p:cNvPr>
          <p:cNvSpPr txBox="1"/>
          <p:nvPr/>
        </p:nvSpPr>
        <p:spPr>
          <a:xfrm>
            <a:off x="3274517" y="369332"/>
            <a:ext cx="2852395" cy="307778"/>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“Jnana Sangama” Belgaum-590018</a:t>
            </a:r>
            <a:endParaRPr lang="en-GB"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2A379BC3-05DE-422F-BB6F-8725FCB1DBCB}"/>
              </a:ext>
            </a:extLst>
          </p:cNvPr>
          <p:cNvPicPr>
            <a:picLocks noChangeAspect="1"/>
          </p:cNvPicPr>
          <p:nvPr/>
        </p:nvPicPr>
        <p:blipFill>
          <a:blip r:embed="rId2"/>
          <a:stretch>
            <a:fillRect/>
          </a:stretch>
        </p:blipFill>
        <p:spPr>
          <a:xfrm>
            <a:off x="3505201" y="677110"/>
            <a:ext cx="2209800" cy="1141066"/>
          </a:xfrm>
          <a:prstGeom prst="rect">
            <a:avLst/>
          </a:prstGeom>
        </p:spPr>
      </p:pic>
      <p:sp>
        <p:nvSpPr>
          <p:cNvPr id="5" name="TextBox 4">
            <a:extLst>
              <a:ext uri="{FF2B5EF4-FFF2-40B4-BE49-F238E27FC236}">
                <a16:creationId xmlns:a16="http://schemas.microsoft.com/office/drawing/2014/main" xmlns="" id="{F608988D-7723-4FBA-9A8D-22BD8E268404}"/>
              </a:ext>
            </a:extLst>
          </p:cNvPr>
          <p:cNvSpPr txBox="1"/>
          <p:nvPr/>
        </p:nvSpPr>
        <p:spPr>
          <a:xfrm>
            <a:off x="1066800" y="1739120"/>
            <a:ext cx="7086600" cy="830997"/>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RAJARAJESHWARI COLLEGE OF ENGINEERING</a:t>
            </a:r>
          </a:p>
          <a:p>
            <a:pPr algn="ctr"/>
            <a:r>
              <a:rPr lang="en-US" sz="1400" dirty="0">
                <a:latin typeface="Times New Roman" panose="02020603050405020304" pitchFamily="18" charset="0"/>
                <a:cs typeface="Times New Roman" panose="02020603050405020304" pitchFamily="18" charset="0"/>
              </a:rPr>
              <a:t>#14 Ramohalli Cross, Kumbalagodu, Mysore Road, Bangalore-560074</a:t>
            </a:r>
          </a:p>
          <a:p>
            <a:pPr algn="ctr"/>
            <a:r>
              <a:rPr lang="en-US" sz="1400" dirty="0">
                <a:latin typeface="Times New Roman" panose="02020603050405020304" pitchFamily="18" charset="0"/>
                <a:cs typeface="Times New Roman" panose="02020603050405020304" pitchFamily="18" charset="0"/>
              </a:rPr>
              <a:t>Affiliated To VTU, Belgaum, Approved By AICTE, New Delhi </a:t>
            </a:r>
            <a:endParaRPr lang="en-GB"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F6CAC328-2F70-440B-BF99-E3207AB430D5}"/>
              </a:ext>
            </a:extLst>
          </p:cNvPr>
          <p:cNvSpPr txBox="1"/>
          <p:nvPr/>
        </p:nvSpPr>
        <p:spPr>
          <a:xfrm>
            <a:off x="914400" y="2633675"/>
            <a:ext cx="739140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DEPARTMENT OF ELECTRICAL AND ELECTRONICS </a:t>
            </a:r>
            <a:r>
              <a:rPr lang="en-US" dirty="0" smtClean="0">
                <a:latin typeface="Times New Roman" panose="02020603050405020304" pitchFamily="18" charset="0"/>
                <a:cs typeface="Times New Roman" panose="02020603050405020304" pitchFamily="18" charset="0"/>
              </a:rPr>
              <a:t>ENGINEERING (NBA </a:t>
            </a:r>
            <a:r>
              <a:rPr lang="en-US" dirty="0">
                <a:latin typeface="Times New Roman" panose="02020603050405020304" pitchFamily="18" charset="0"/>
                <a:cs typeface="Times New Roman" panose="02020603050405020304" pitchFamily="18" charset="0"/>
              </a:rPr>
              <a:t>&amp; NAAC ‘A’ Accredited )</a:t>
            </a:r>
            <a:endParaRPr lang="en-GB"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4E47D175-AEAE-418E-9962-5B7526BE312B}"/>
              </a:ext>
            </a:extLst>
          </p:cNvPr>
          <p:cNvPicPr>
            <a:picLocks noChangeAspect="1"/>
          </p:cNvPicPr>
          <p:nvPr/>
        </p:nvPicPr>
        <p:blipFill>
          <a:blip r:embed="rId3"/>
          <a:stretch>
            <a:fillRect/>
          </a:stretch>
        </p:blipFill>
        <p:spPr>
          <a:xfrm>
            <a:off x="1702232" y="3238568"/>
            <a:ext cx="992035" cy="915085"/>
          </a:xfrm>
          <a:prstGeom prst="rect">
            <a:avLst/>
          </a:prstGeom>
        </p:spPr>
      </p:pic>
      <p:pic>
        <p:nvPicPr>
          <p:cNvPr id="8" name="Picture 7">
            <a:extLst>
              <a:ext uri="{FF2B5EF4-FFF2-40B4-BE49-F238E27FC236}">
                <a16:creationId xmlns:a16="http://schemas.microsoft.com/office/drawing/2014/main" xmlns="" id="{7AB618AD-C40B-4A74-9A7D-E366417B46D6}"/>
              </a:ext>
            </a:extLst>
          </p:cNvPr>
          <p:cNvPicPr>
            <a:picLocks noChangeAspect="1"/>
          </p:cNvPicPr>
          <p:nvPr/>
        </p:nvPicPr>
        <p:blipFill>
          <a:blip r:embed="rId4"/>
          <a:stretch>
            <a:fillRect/>
          </a:stretch>
        </p:blipFill>
        <p:spPr>
          <a:xfrm>
            <a:off x="2982492" y="3238569"/>
            <a:ext cx="805672" cy="915085"/>
          </a:xfrm>
          <a:prstGeom prst="rect">
            <a:avLst/>
          </a:prstGeom>
        </p:spPr>
      </p:pic>
      <p:pic>
        <p:nvPicPr>
          <p:cNvPr id="9" name="Picture 8">
            <a:extLst>
              <a:ext uri="{FF2B5EF4-FFF2-40B4-BE49-F238E27FC236}">
                <a16:creationId xmlns:a16="http://schemas.microsoft.com/office/drawing/2014/main" xmlns="" id="{DF704325-BB9B-4356-A45C-530B50FBB27D}"/>
              </a:ext>
            </a:extLst>
          </p:cNvPr>
          <p:cNvPicPr>
            <a:picLocks noChangeAspect="1"/>
          </p:cNvPicPr>
          <p:nvPr/>
        </p:nvPicPr>
        <p:blipFill>
          <a:blip r:embed="rId5"/>
          <a:stretch>
            <a:fillRect/>
          </a:stretch>
        </p:blipFill>
        <p:spPr>
          <a:xfrm>
            <a:off x="3842596" y="3238569"/>
            <a:ext cx="1507666" cy="1071020"/>
          </a:xfrm>
          <a:prstGeom prst="rect">
            <a:avLst/>
          </a:prstGeom>
        </p:spPr>
      </p:pic>
      <p:pic>
        <p:nvPicPr>
          <p:cNvPr id="10" name="Picture 9">
            <a:extLst>
              <a:ext uri="{FF2B5EF4-FFF2-40B4-BE49-F238E27FC236}">
                <a16:creationId xmlns:a16="http://schemas.microsoft.com/office/drawing/2014/main" xmlns="" id="{5C94E24D-B050-4BB0-828C-0C3E74263ED8}"/>
              </a:ext>
            </a:extLst>
          </p:cNvPr>
          <p:cNvPicPr>
            <a:picLocks noChangeAspect="1"/>
          </p:cNvPicPr>
          <p:nvPr/>
        </p:nvPicPr>
        <p:blipFill>
          <a:blip r:embed="rId6"/>
          <a:stretch>
            <a:fillRect/>
          </a:stretch>
        </p:blipFill>
        <p:spPr>
          <a:xfrm>
            <a:off x="5446345" y="3280006"/>
            <a:ext cx="976835" cy="976834"/>
          </a:xfrm>
          <a:prstGeom prst="rect">
            <a:avLst/>
          </a:prstGeom>
        </p:spPr>
      </p:pic>
      <p:pic>
        <p:nvPicPr>
          <p:cNvPr id="11" name="Picture 10">
            <a:extLst>
              <a:ext uri="{FF2B5EF4-FFF2-40B4-BE49-F238E27FC236}">
                <a16:creationId xmlns:a16="http://schemas.microsoft.com/office/drawing/2014/main" xmlns="" id="{C696334B-FF8A-409E-9B5D-DC2A1F7E4AAD}"/>
              </a:ext>
            </a:extLst>
          </p:cNvPr>
          <p:cNvPicPr>
            <a:picLocks noChangeAspect="1"/>
          </p:cNvPicPr>
          <p:nvPr/>
        </p:nvPicPr>
        <p:blipFill>
          <a:blip r:embed="rId7"/>
          <a:stretch>
            <a:fillRect/>
          </a:stretch>
        </p:blipFill>
        <p:spPr>
          <a:xfrm>
            <a:off x="6717989" y="3238569"/>
            <a:ext cx="1042447" cy="1006808"/>
          </a:xfrm>
          <a:prstGeom prst="rect">
            <a:avLst/>
          </a:prstGeom>
        </p:spPr>
      </p:pic>
      <p:sp>
        <p:nvSpPr>
          <p:cNvPr id="12" name="TextBox 11">
            <a:extLst>
              <a:ext uri="{FF2B5EF4-FFF2-40B4-BE49-F238E27FC236}">
                <a16:creationId xmlns:a16="http://schemas.microsoft.com/office/drawing/2014/main" xmlns="" id="{33B76C56-E1A0-4ACC-930D-419163B1AEAA}"/>
              </a:ext>
            </a:extLst>
          </p:cNvPr>
          <p:cNvSpPr txBox="1"/>
          <p:nvPr/>
        </p:nvSpPr>
        <p:spPr>
          <a:xfrm>
            <a:off x="1879682" y="4343400"/>
            <a:ext cx="5007634" cy="80021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Project Presentation On</a:t>
            </a:r>
          </a:p>
          <a:p>
            <a:pPr algn="ctr"/>
            <a:r>
              <a:rPr lang="en-US" sz="1400" dirty="0" smtClean="0">
                <a:latin typeface="Times New Roman" panose="02020603050405020304" pitchFamily="18" charset="0"/>
                <a:cs typeface="Times New Roman" panose="02020603050405020304" pitchFamily="18" charset="0"/>
              </a:rPr>
              <a:t>“IOT BASED INDUSTRIAL AUTOMATION  PROTECTION AND MONITORING SYSTEM USING ARDUINO”</a:t>
            </a:r>
            <a:endParaRPr lang="en-GB"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BB16E9EF-6775-4879-A2C8-16477FF4A40A}"/>
              </a:ext>
            </a:extLst>
          </p:cNvPr>
          <p:cNvSpPr txBox="1"/>
          <p:nvPr/>
        </p:nvSpPr>
        <p:spPr>
          <a:xfrm>
            <a:off x="105132" y="5505149"/>
            <a:ext cx="3280196"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Batch Members:</a:t>
            </a:r>
          </a:p>
          <a:p>
            <a:r>
              <a:rPr lang="en-US" sz="1600" dirty="0" smtClean="0">
                <a:latin typeface="Times New Roman" panose="02020603050405020304" pitchFamily="18" charset="0"/>
                <a:cs typeface="Times New Roman" panose="02020603050405020304" pitchFamily="18" charset="0"/>
              </a:rPr>
              <a:t>MANJUNATH J S  1RR14EE411</a:t>
            </a:r>
          </a:p>
          <a:p>
            <a:r>
              <a:rPr lang="en-US" sz="1600" dirty="0" smtClean="0">
                <a:latin typeface="Times New Roman" panose="02020603050405020304" pitchFamily="18" charset="0"/>
                <a:cs typeface="Times New Roman" panose="02020603050405020304" pitchFamily="18" charset="0"/>
              </a:rPr>
              <a:t>RITU PANJA          1RR14EE053</a:t>
            </a:r>
          </a:p>
          <a:p>
            <a:r>
              <a:rPr lang="en-US" sz="1600" dirty="0" smtClean="0">
                <a:latin typeface="Times New Roman" panose="02020603050405020304" pitchFamily="18" charset="0"/>
                <a:cs typeface="Times New Roman" panose="02020603050405020304" pitchFamily="18" charset="0"/>
              </a:rPr>
              <a:t>SALMAN KHAN   1RR14EE035</a:t>
            </a:r>
          </a:p>
          <a:p>
            <a:r>
              <a:rPr lang="en-US" sz="1600" dirty="0" smtClean="0">
                <a:latin typeface="Times New Roman" panose="02020603050405020304" pitchFamily="18" charset="0"/>
                <a:cs typeface="Times New Roman" panose="02020603050405020304" pitchFamily="18" charset="0"/>
              </a:rPr>
              <a:t>SHASHIKALA        1RR15EE418</a:t>
            </a:r>
            <a:endParaRPr lang="en-GB" sz="1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48E1ADDE-EC61-4BE4-AF37-B9376D95644A}"/>
              </a:ext>
            </a:extLst>
          </p:cNvPr>
          <p:cNvSpPr txBox="1"/>
          <p:nvPr/>
        </p:nvSpPr>
        <p:spPr>
          <a:xfrm>
            <a:off x="5431025" y="5505149"/>
            <a:ext cx="3249163"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Under the Guidance of :</a:t>
            </a:r>
          </a:p>
          <a:p>
            <a:r>
              <a:rPr lang="en-IN" sz="1600" dirty="0">
                <a:latin typeface="Times New Roman" pitchFamily="18" charset="0"/>
                <a:cs typeface="Times New Roman" pitchFamily="18" charset="0"/>
              </a:rPr>
              <a:t>Prof. Shivalingaiah K L</a:t>
            </a:r>
            <a:endParaRPr lang="en-US" sz="1600" dirty="0">
              <a:latin typeface="Times New Roman" pitchFamily="18" charset="0"/>
              <a:cs typeface="Times New Roman" pitchFamily="18" charset="0"/>
            </a:endParaRPr>
          </a:p>
          <a:p>
            <a:r>
              <a:rPr lang="en-US" sz="1600" dirty="0" smtClean="0">
                <a:latin typeface="Times New Roman" panose="02020603050405020304" pitchFamily="18" charset="0"/>
                <a:cs typeface="Times New Roman" panose="02020603050405020304" pitchFamily="18" charset="0"/>
              </a:rPr>
              <a:t>Assoc.Professor</a:t>
            </a:r>
            <a:r>
              <a:rPr lang="en-US" sz="1600" dirty="0">
                <a:latin typeface="Times New Roman" panose="02020603050405020304" pitchFamily="18" charset="0"/>
                <a:cs typeface="Times New Roman" panose="02020603050405020304" pitchFamily="18" charset="0"/>
              </a:rPr>
              <a:t>, Dept of EEE, RRCE</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34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685800"/>
          </a:xfrm>
        </p:spPr>
        <p:txBody>
          <a:bodyPr>
            <a:normAutofit fontScale="90000"/>
          </a:bodyPr>
          <a:lstStyle/>
          <a:p>
            <a:pPr algn="l"/>
            <a:r>
              <a:rPr lang="en-US" dirty="0" err="1"/>
              <a:t>Arduino</a:t>
            </a:r>
            <a:r>
              <a:rPr lang="en-US" dirty="0"/>
              <a:t> Uno                           </a:t>
            </a:r>
            <a:br>
              <a:rPr lang="en-US" dirty="0"/>
            </a:br>
            <a:endParaRPr lang="en-US" dirty="0"/>
          </a:p>
        </p:txBody>
      </p:sp>
      <p:sp>
        <p:nvSpPr>
          <p:cNvPr id="3" name="Subtitle 2"/>
          <p:cNvSpPr>
            <a:spLocks noGrp="1"/>
          </p:cNvSpPr>
          <p:nvPr>
            <p:ph type="subTitle" idx="1"/>
          </p:nvPr>
        </p:nvSpPr>
        <p:spPr>
          <a:xfrm>
            <a:off x="76200" y="457201"/>
            <a:ext cx="9067800" cy="6248399"/>
          </a:xfrm>
        </p:spPr>
        <p:txBody>
          <a:bodyPr/>
          <a:lstStyle/>
          <a:p>
            <a:pPr algn="l"/>
            <a:r>
              <a:rPr lang="en-US" sz="1100" dirty="0" smtClean="0"/>
              <a:t>                                                                                                                  </a:t>
            </a:r>
            <a:endParaRPr lang="en-US" sz="1100" dirty="0"/>
          </a:p>
        </p:txBody>
      </p:sp>
      <p:pic>
        <p:nvPicPr>
          <p:cNvPr id="4" name="Picture 3"/>
          <p:cNvPicPr/>
          <p:nvPr/>
        </p:nvPicPr>
        <p:blipFill rotWithShape="1">
          <a:blip r:embed="rId2">
            <a:extLst>
              <a:ext uri="{28A0092B-C50C-407E-A947-70E740481C1C}">
                <a14:useLocalDpi xmlns:a14="http://schemas.microsoft.com/office/drawing/2010/main" val="0"/>
              </a:ext>
            </a:extLst>
          </a:blip>
          <a:srcRect l="5115" t="14075" r="5492" b="14075"/>
          <a:stretch/>
        </p:blipFill>
        <p:spPr bwMode="auto">
          <a:xfrm>
            <a:off x="0" y="457201"/>
            <a:ext cx="4953000" cy="283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09" y="3288723"/>
            <a:ext cx="809625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53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pPr algn="l"/>
            <a:r>
              <a:rPr lang="en-US" dirty="0" smtClean="0">
                <a:solidFill>
                  <a:schemeClr val="tx1"/>
                </a:solidFill>
                <a:cs typeface="Times New Roman" pitchFamily="18" charset="0"/>
              </a:rPr>
              <a:t>Temperature sensor                 </a:t>
            </a:r>
          </a:p>
          <a:p>
            <a:pPr algn="l"/>
            <a:r>
              <a:rPr lang="en-US" sz="1800" dirty="0" smtClean="0">
                <a:solidFill>
                  <a:schemeClr val="tx1"/>
                </a:solidFill>
              </a:rPr>
              <a:t>Calibrated Directly in Celsius (Centigrade)</a:t>
            </a:r>
          </a:p>
          <a:p>
            <a:pPr algn="l"/>
            <a:r>
              <a:rPr lang="en-US" sz="1800" dirty="0" smtClean="0">
                <a:solidFill>
                  <a:schemeClr val="tx1"/>
                </a:solidFill>
              </a:rPr>
              <a:t>0.5°C Ensured Accuracy (at 25°C)</a:t>
            </a:r>
          </a:p>
          <a:p>
            <a:pPr algn="l"/>
            <a:r>
              <a:rPr lang="en-US" sz="1800" dirty="0" smtClean="0">
                <a:solidFill>
                  <a:schemeClr val="tx1"/>
                </a:solidFill>
              </a:rPr>
              <a:t>Rated for Full −55°C to 150°C Range</a:t>
            </a:r>
          </a:p>
          <a:p>
            <a:pPr algn="l"/>
            <a:r>
              <a:rPr lang="en-US" sz="1800" dirty="0" smtClean="0">
                <a:solidFill>
                  <a:schemeClr val="tx1"/>
                </a:solidFill>
              </a:rPr>
              <a:t>Suitable for Remote Applications</a:t>
            </a:r>
          </a:p>
          <a:p>
            <a:pPr algn="l"/>
            <a:r>
              <a:rPr lang="en-US" sz="1800" dirty="0" smtClean="0">
                <a:solidFill>
                  <a:schemeClr val="tx1"/>
                </a:solidFill>
              </a:rPr>
              <a:t>Low-Cost </a:t>
            </a:r>
          </a:p>
          <a:p>
            <a:pPr algn="l"/>
            <a:r>
              <a:rPr lang="en-US" sz="1800" dirty="0" smtClean="0">
                <a:solidFill>
                  <a:schemeClr val="tx1"/>
                </a:solidFill>
              </a:rPr>
              <a:t>Operates From 4 V to 30 V</a:t>
            </a:r>
          </a:p>
          <a:p>
            <a:pPr algn="l"/>
            <a:r>
              <a:rPr lang="en-US" sz="1800" dirty="0" smtClean="0">
                <a:solidFill>
                  <a:schemeClr val="tx1"/>
                </a:solidFill>
              </a:rPr>
              <a:t>Less Than 60-µA </a:t>
            </a:r>
          </a:p>
          <a:p>
            <a:pPr algn="l"/>
            <a:r>
              <a:rPr lang="en-US" dirty="0" smtClean="0">
                <a:solidFill>
                  <a:schemeClr val="tx1"/>
                </a:solidFill>
                <a:cs typeface="Times New Roman" pitchFamily="18" charset="0"/>
              </a:rPr>
              <a:t>Fire sensor</a:t>
            </a:r>
          </a:p>
          <a:p>
            <a:pPr algn="l"/>
            <a:r>
              <a:rPr lang="en-US" sz="1800" dirty="0">
                <a:solidFill>
                  <a:schemeClr val="tx1"/>
                </a:solidFill>
              </a:rPr>
              <a:t>LM393 comparator chip</a:t>
            </a:r>
          </a:p>
          <a:p>
            <a:pPr algn="l"/>
            <a:r>
              <a:rPr lang="en-US" sz="1800" dirty="0">
                <a:solidFill>
                  <a:schemeClr val="tx1"/>
                </a:solidFill>
              </a:rPr>
              <a:t>Detection Range: 760 nm to 1100 nm</a:t>
            </a:r>
          </a:p>
          <a:p>
            <a:pPr algn="l"/>
            <a:r>
              <a:rPr lang="en-US" sz="1800" dirty="0">
                <a:solidFill>
                  <a:schemeClr val="tx1"/>
                </a:solidFill>
              </a:rPr>
              <a:t>Operating Voltage: 3.3 V to 5 V</a:t>
            </a:r>
          </a:p>
          <a:p>
            <a:pPr algn="l"/>
            <a:r>
              <a:rPr lang="en-US" sz="1800" dirty="0">
                <a:solidFill>
                  <a:schemeClr val="tx1"/>
                </a:solidFill>
              </a:rPr>
              <a:t>Maximum Output Current: 15 mA</a:t>
            </a:r>
          </a:p>
          <a:p>
            <a:pPr algn="l"/>
            <a:r>
              <a:rPr lang="en-US" sz="1800" dirty="0">
                <a:solidFill>
                  <a:schemeClr val="tx1"/>
                </a:solidFill>
              </a:rPr>
              <a:t>Digital Outputs: 0 and 1</a:t>
            </a:r>
          </a:p>
          <a:p>
            <a:pPr algn="l"/>
            <a:r>
              <a:rPr lang="en-US" sz="1800" dirty="0">
                <a:solidFill>
                  <a:schemeClr val="tx1"/>
                </a:solidFill>
              </a:rPr>
              <a:t>Detection Angle: about 60 degrees</a:t>
            </a:r>
          </a:p>
          <a:p>
            <a:pPr algn="l"/>
            <a:r>
              <a:rPr lang="en-US" sz="1800" dirty="0">
                <a:solidFill>
                  <a:schemeClr val="tx1"/>
                </a:solidFill>
              </a:rPr>
              <a:t>Adjustable sensitivity </a:t>
            </a:r>
            <a:endParaRPr lang="en-US" sz="1800" dirty="0" smtClean="0">
              <a:solidFill>
                <a:schemeClr val="tx1"/>
              </a:solidFill>
            </a:endParaRPr>
          </a:p>
          <a:p>
            <a:pPr algn="l"/>
            <a:r>
              <a:rPr lang="en-US" sz="1800" dirty="0" smtClean="0">
                <a:solidFill>
                  <a:schemeClr val="tx1"/>
                </a:solidFill>
              </a:rPr>
              <a:t>LED </a:t>
            </a:r>
            <a:r>
              <a:rPr lang="en-US" sz="1800" dirty="0">
                <a:solidFill>
                  <a:schemeClr val="tx1"/>
                </a:solidFill>
              </a:rPr>
              <a:t>lights indicators: power (red) and digital switching output (green)</a:t>
            </a:r>
          </a:p>
          <a:p>
            <a:pPr algn="l"/>
            <a:r>
              <a:rPr lang="en-US" sz="1800" dirty="0">
                <a:solidFill>
                  <a:schemeClr val="tx1"/>
                </a:solidFill>
              </a:rPr>
              <a:t>Fixed bolt holes for easy installation</a:t>
            </a:r>
          </a:p>
          <a:p>
            <a:pPr algn="l"/>
            <a:r>
              <a:rPr lang="en-US" sz="1800" dirty="0">
                <a:solidFill>
                  <a:schemeClr val="tx1"/>
                </a:solidFill>
              </a:rPr>
              <a:t>PCB Size: 32 x 14 mm</a:t>
            </a:r>
          </a:p>
          <a:p>
            <a:pPr algn="l"/>
            <a:endParaRPr lang="en-US" sz="1100" dirty="0">
              <a:solidFill>
                <a:schemeClr val="tx1"/>
              </a:solidFill>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09600"/>
            <a:ext cx="2492375" cy="178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1709" y="3505200"/>
            <a:ext cx="3064325"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123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lstStyle/>
          <a:p>
            <a:pPr marL="0" indent="0">
              <a:buNone/>
            </a:pPr>
            <a:r>
              <a:rPr lang="en-US" dirty="0" smtClean="0"/>
              <a:t>Gas Sensor</a:t>
            </a:r>
          </a:p>
          <a:p>
            <a:pPr marL="0" indent="0">
              <a:buNone/>
            </a:pPr>
            <a:r>
              <a:rPr lang="en-US" sz="1800" dirty="0"/>
              <a:t>Power: 2.5V ~ </a:t>
            </a:r>
            <a:r>
              <a:rPr lang="en-US" sz="1800" dirty="0" smtClean="0"/>
              <a:t>5.0V</a:t>
            </a:r>
          </a:p>
          <a:p>
            <a:pPr marL="0" indent="0">
              <a:buNone/>
            </a:pPr>
            <a:r>
              <a:rPr lang="en-US" sz="1800" dirty="0"/>
              <a:t>Good sensitivity to harmful gases in wide range.</a:t>
            </a:r>
          </a:p>
          <a:p>
            <a:pPr marL="0" indent="0">
              <a:buNone/>
            </a:pPr>
            <a:r>
              <a:rPr lang="en-US" sz="1800" dirty="0"/>
              <a:t>It has long life and low cost.</a:t>
            </a:r>
          </a:p>
          <a:p>
            <a:pPr marL="0" indent="0">
              <a:buNone/>
            </a:pPr>
            <a:r>
              <a:rPr lang="en-US" sz="1800" dirty="0"/>
              <a:t>Possesses high sensitivity to ammonia, benzene, sulfide </a:t>
            </a:r>
            <a:r>
              <a:rPr lang="en-US" sz="1800" dirty="0" smtClean="0"/>
              <a:t>gases.</a:t>
            </a:r>
          </a:p>
          <a:p>
            <a:pPr marL="0" indent="0">
              <a:buNone/>
            </a:pPr>
            <a:r>
              <a:rPr lang="en-US" sz="1800" dirty="0" smtClean="0"/>
              <a:t>It is a simple drive circuit</a:t>
            </a:r>
          </a:p>
          <a:p>
            <a:pPr marL="0" indent="0">
              <a:buNone/>
            </a:pPr>
            <a:r>
              <a:rPr lang="en-US" dirty="0" smtClean="0"/>
              <a:t>Light sensor</a:t>
            </a:r>
          </a:p>
          <a:p>
            <a:pPr marL="0" indent="0">
              <a:buNone/>
            </a:pPr>
            <a:endParaRPr lang="en-US" sz="1800" dirty="0"/>
          </a:p>
        </p:txBody>
      </p:sp>
      <p:pic>
        <p:nvPicPr>
          <p:cNvPr id="2050" name="Picture 2" descr="Image result for gas sensor specif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846" y="0"/>
            <a:ext cx="3895724" cy="2971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971800"/>
            <a:ext cx="2377440" cy="1462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2759348465"/>
              </p:ext>
            </p:extLst>
          </p:nvPr>
        </p:nvGraphicFramePr>
        <p:xfrm>
          <a:off x="152400" y="3276600"/>
          <a:ext cx="8229600" cy="2926080"/>
        </p:xfrm>
        <a:graphic>
          <a:graphicData uri="http://schemas.openxmlformats.org/drawingml/2006/table">
            <a:tbl>
              <a:tblPr/>
              <a:tblGrid>
                <a:gridCol w="4114800"/>
                <a:gridCol w="4114800"/>
              </a:tblGrid>
              <a:tr h="0">
                <a:tc>
                  <a:txBody>
                    <a:bodyPr/>
                    <a:lstStyle/>
                    <a:p>
                      <a:r>
                        <a:rPr lang="en-US"/>
                        <a:t>Max power dissipation </a:t>
                      </a:r>
                    </a:p>
                  </a:txBody>
                  <a:tcPr anchor="ctr">
                    <a:lnL>
                      <a:noFill/>
                    </a:lnL>
                    <a:lnR>
                      <a:noFill/>
                    </a:lnR>
                    <a:lnT>
                      <a:noFill/>
                    </a:lnT>
                    <a:lnB>
                      <a:noFill/>
                    </a:lnB>
                  </a:tcPr>
                </a:tc>
                <a:tc>
                  <a:txBody>
                    <a:bodyPr/>
                    <a:lstStyle/>
                    <a:p>
                      <a:r>
                        <a:rPr lang="en-US"/>
                        <a:t>200mW </a:t>
                      </a:r>
                    </a:p>
                  </a:txBody>
                  <a:tcPr anchor="ctr">
                    <a:lnL>
                      <a:noFill/>
                    </a:lnL>
                    <a:lnR>
                      <a:noFill/>
                    </a:lnR>
                    <a:lnT>
                      <a:noFill/>
                    </a:lnT>
                    <a:lnB>
                      <a:noFill/>
                    </a:lnB>
                  </a:tcPr>
                </a:tc>
              </a:tr>
              <a:tr h="0">
                <a:tc>
                  <a:txBody>
                    <a:bodyPr/>
                    <a:lstStyle/>
                    <a:p>
                      <a:r>
                        <a:rPr lang="en-US"/>
                        <a:t>Max voltage @ 0 lux </a:t>
                      </a:r>
                    </a:p>
                  </a:txBody>
                  <a:tcPr anchor="ctr">
                    <a:lnL>
                      <a:noFill/>
                    </a:lnL>
                    <a:lnR>
                      <a:noFill/>
                    </a:lnR>
                    <a:lnT>
                      <a:noFill/>
                    </a:lnT>
                    <a:lnB>
                      <a:noFill/>
                    </a:lnB>
                  </a:tcPr>
                </a:tc>
                <a:tc>
                  <a:txBody>
                    <a:bodyPr/>
                    <a:lstStyle/>
                    <a:p>
                      <a:r>
                        <a:rPr lang="en-US"/>
                        <a:t>200V </a:t>
                      </a:r>
                    </a:p>
                  </a:txBody>
                  <a:tcPr anchor="ctr">
                    <a:lnL>
                      <a:noFill/>
                    </a:lnL>
                    <a:lnR>
                      <a:noFill/>
                    </a:lnR>
                    <a:lnT>
                      <a:noFill/>
                    </a:lnT>
                    <a:lnB>
                      <a:noFill/>
                    </a:lnB>
                  </a:tcPr>
                </a:tc>
              </a:tr>
              <a:tr h="0">
                <a:tc>
                  <a:txBody>
                    <a:bodyPr/>
                    <a:lstStyle/>
                    <a:p>
                      <a:r>
                        <a:rPr lang="en-US"/>
                        <a:t>Peak wavelength </a:t>
                      </a:r>
                    </a:p>
                  </a:txBody>
                  <a:tcPr anchor="ctr">
                    <a:lnL>
                      <a:noFill/>
                    </a:lnL>
                    <a:lnR>
                      <a:noFill/>
                    </a:lnR>
                    <a:lnT>
                      <a:noFill/>
                    </a:lnT>
                    <a:lnB>
                      <a:noFill/>
                    </a:lnB>
                  </a:tcPr>
                </a:tc>
                <a:tc>
                  <a:txBody>
                    <a:bodyPr/>
                    <a:lstStyle/>
                    <a:p>
                      <a:r>
                        <a:rPr lang="en-US"/>
                        <a:t>600nm</a:t>
                      </a:r>
                    </a:p>
                  </a:txBody>
                  <a:tcPr anchor="ctr">
                    <a:lnL>
                      <a:noFill/>
                    </a:lnL>
                    <a:lnR>
                      <a:noFill/>
                    </a:lnR>
                    <a:lnT>
                      <a:noFill/>
                    </a:lnT>
                    <a:lnB>
                      <a:noFill/>
                    </a:lnB>
                  </a:tcPr>
                </a:tc>
              </a:tr>
              <a:tr h="0">
                <a:tc>
                  <a:txBody>
                    <a:bodyPr/>
                    <a:lstStyle/>
                    <a:p>
                      <a:r>
                        <a:rPr lang="en-US"/>
                        <a:t>Min. resistance @ 10lux </a:t>
                      </a:r>
                    </a:p>
                  </a:txBody>
                  <a:tcPr anchor="ctr">
                    <a:lnL>
                      <a:noFill/>
                    </a:lnL>
                    <a:lnR>
                      <a:noFill/>
                    </a:lnR>
                    <a:lnT>
                      <a:noFill/>
                    </a:lnT>
                    <a:lnB>
                      <a:noFill/>
                    </a:lnB>
                  </a:tcPr>
                </a:tc>
                <a:tc>
                  <a:txBody>
                    <a:bodyPr/>
                    <a:lstStyle/>
                    <a:p>
                      <a:r>
                        <a:rPr lang="en-US"/>
                        <a:t>1.8k</a:t>
                      </a:r>
                      <a:r>
                        <a:rPr lang="el-GR"/>
                        <a:t>Ω </a:t>
                      </a:r>
                    </a:p>
                  </a:txBody>
                  <a:tcPr anchor="ctr">
                    <a:lnL>
                      <a:noFill/>
                    </a:lnL>
                    <a:lnR>
                      <a:noFill/>
                    </a:lnR>
                    <a:lnT>
                      <a:noFill/>
                    </a:lnT>
                    <a:lnB>
                      <a:noFill/>
                    </a:lnB>
                  </a:tcPr>
                </a:tc>
              </a:tr>
              <a:tr h="0">
                <a:tc>
                  <a:txBody>
                    <a:bodyPr/>
                    <a:lstStyle/>
                    <a:p>
                      <a:r>
                        <a:rPr lang="en-US"/>
                        <a:t>Max. resistance @ 10lux </a:t>
                      </a:r>
                    </a:p>
                  </a:txBody>
                  <a:tcPr anchor="ctr">
                    <a:lnL>
                      <a:noFill/>
                    </a:lnL>
                    <a:lnR>
                      <a:noFill/>
                    </a:lnR>
                    <a:lnT>
                      <a:noFill/>
                    </a:lnT>
                    <a:lnB>
                      <a:noFill/>
                    </a:lnB>
                  </a:tcPr>
                </a:tc>
                <a:tc>
                  <a:txBody>
                    <a:bodyPr/>
                    <a:lstStyle/>
                    <a:p>
                      <a:r>
                        <a:rPr lang="en-US"/>
                        <a:t>4.5k</a:t>
                      </a:r>
                      <a:r>
                        <a:rPr lang="el-GR"/>
                        <a:t>Ω </a:t>
                      </a:r>
                    </a:p>
                  </a:txBody>
                  <a:tcPr anchor="ctr">
                    <a:lnL>
                      <a:noFill/>
                    </a:lnL>
                    <a:lnR>
                      <a:noFill/>
                    </a:lnR>
                    <a:lnT>
                      <a:noFill/>
                    </a:lnT>
                    <a:lnB>
                      <a:noFill/>
                    </a:lnB>
                  </a:tcPr>
                </a:tc>
              </a:tr>
              <a:tr h="0">
                <a:tc>
                  <a:txBody>
                    <a:bodyPr/>
                    <a:lstStyle/>
                    <a:p>
                      <a:r>
                        <a:rPr lang="en-US"/>
                        <a:t>Typ. resistance @ 100lux </a:t>
                      </a:r>
                    </a:p>
                  </a:txBody>
                  <a:tcPr anchor="ctr">
                    <a:lnL>
                      <a:noFill/>
                    </a:lnL>
                    <a:lnR>
                      <a:noFill/>
                    </a:lnR>
                    <a:lnT>
                      <a:noFill/>
                    </a:lnT>
                    <a:lnB>
                      <a:noFill/>
                    </a:lnB>
                  </a:tcPr>
                </a:tc>
                <a:tc>
                  <a:txBody>
                    <a:bodyPr/>
                    <a:lstStyle/>
                    <a:p>
                      <a:r>
                        <a:rPr lang="en-US"/>
                        <a:t>0.7k</a:t>
                      </a:r>
                      <a:r>
                        <a:rPr lang="el-GR"/>
                        <a:t>Ω </a:t>
                      </a:r>
                    </a:p>
                  </a:txBody>
                  <a:tcPr anchor="ctr">
                    <a:lnL>
                      <a:noFill/>
                    </a:lnL>
                    <a:lnR>
                      <a:noFill/>
                    </a:lnR>
                    <a:lnT>
                      <a:noFill/>
                    </a:lnT>
                    <a:lnB>
                      <a:noFill/>
                    </a:lnB>
                  </a:tcPr>
                </a:tc>
              </a:tr>
              <a:tr h="0">
                <a:tc>
                  <a:txBody>
                    <a:bodyPr/>
                    <a:lstStyle/>
                    <a:p>
                      <a:r>
                        <a:rPr lang="en-US"/>
                        <a:t>Dark resistance after 1 sec </a:t>
                      </a:r>
                    </a:p>
                  </a:txBody>
                  <a:tcPr anchor="ctr">
                    <a:lnL>
                      <a:noFill/>
                    </a:lnL>
                    <a:lnR>
                      <a:noFill/>
                    </a:lnR>
                    <a:lnT>
                      <a:noFill/>
                    </a:lnT>
                    <a:lnB>
                      <a:noFill/>
                    </a:lnB>
                  </a:tcPr>
                </a:tc>
                <a:tc>
                  <a:txBody>
                    <a:bodyPr/>
                    <a:lstStyle/>
                    <a:p>
                      <a:r>
                        <a:rPr lang="en-US"/>
                        <a:t>0.03M</a:t>
                      </a:r>
                      <a:r>
                        <a:rPr lang="el-GR"/>
                        <a:t>Ω </a:t>
                      </a:r>
                    </a:p>
                  </a:txBody>
                  <a:tcPr anchor="ctr">
                    <a:lnL>
                      <a:noFill/>
                    </a:lnL>
                    <a:lnR>
                      <a:noFill/>
                    </a:lnR>
                    <a:lnT>
                      <a:noFill/>
                    </a:lnT>
                    <a:lnB>
                      <a:noFill/>
                    </a:lnB>
                  </a:tcPr>
                </a:tc>
              </a:tr>
              <a:tr h="0">
                <a:tc>
                  <a:txBody>
                    <a:bodyPr/>
                    <a:lstStyle/>
                    <a:p>
                      <a:r>
                        <a:rPr lang="en-US"/>
                        <a:t>Dark resistance after 5 sec </a:t>
                      </a:r>
                    </a:p>
                  </a:txBody>
                  <a:tcPr anchor="ctr">
                    <a:lnL>
                      <a:noFill/>
                    </a:lnL>
                    <a:lnR>
                      <a:noFill/>
                    </a:lnR>
                    <a:lnT>
                      <a:noFill/>
                    </a:lnT>
                    <a:lnB>
                      <a:noFill/>
                    </a:lnB>
                  </a:tcPr>
                </a:tc>
                <a:tc>
                  <a:txBody>
                    <a:bodyPr/>
                    <a:lstStyle/>
                    <a:p>
                      <a:r>
                        <a:rPr lang="en-US" dirty="0"/>
                        <a:t>0.25M</a:t>
                      </a:r>
                      <a:r>
                        <a:rPr lang="el-GR" dirty="0"/>
                        <a:t>Ω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166463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RIFD Sensor</a:t>
            </a:r>
          </a:p>
          <a:p>
            <a:pPr marL="0" indent="0">
              <a:buNone/>
            </a:pPr>
            <a:r>
              <a:rPr lang="en-US" sz="1800" b="1" dirty="0"/>
              <a:t>Radio-frequency identification</a:t>
            </a:r>
            <a:r>
              <a:rPr lang="en-US" sz="1800" dirty="0"/>
              <a:t> (</a:t>
            </a:r>
            <a:r>
              <a:rPr lang="en-US" sz="1800" b="1" dirty="0"/>
              <a:t>RFID</a:t>
            </a:r>
            <a:r>
              <a:rPr lang="en-US" sz="1800" dirty="0"/>
              <a:t>) uses </a:t>
            </a:r>
            <a:r>
              <a:rPr lang="en-US" sz="1800" dirty="0">
                <a:hlinkClick r:id="rId2" tooltip="Electromagnetic field"/>
              </a:rPr>
              <a:t>electromagnetic fields</a:t>
            </a:r>
            <a:r>
              <a:rPr lang="en-US" sz="1800" dirty="0"/>
              <a:t> to automatically identify and track tags attached to objects. The tags contain electronically stored information. Passive tags collect </a:t>
            </a:r>
            <a:r>
              <a:rPr lang="en-US" sz="1800" dirty="0" smtClean="0"/>
              <a:t>energy </a:t>
            </a:r>
            <a:r>
              <a:rPr lang="en-US" sz="1800" dirty="0"/>
              <a:t>from a nearby RFID reader's interrogating </a:t>
            </a:r>
            <a:r>
              <a:rPr lang="en-US" sz="1800" dirty="0">
                <a:hlinkClick r:id="rId3" tooltip="Radio wave"/>
              </a:rPr>
              <a:t>radio </a:t>
            </a:r>
            <a:r>
              <a:rPr lang="en-US" sz="1800" dirty="0" smtClean="0">
                <a:hlinkClick r:id="rId3" tooltip="Radio wave"/>
              </a:rPr>
              <a:t>waves</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dirty="0" smtClean="0"/>
              <a:t>Motion Sensor</a:t>
            </a:r>
          </a:p>
          <a:p>
            <a:pPr marL="0" indent="0">
              <a:buNone/>
            </a:pPr>
            <a:endParaRPr lang="en-US" sz="18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4655" y="228600"/>
            <a:ext cx="2514600" cy="2278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368029"/>
            <a:ext cx="2604655" cy="1832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6606" y="3200400"/>
            <a:ext cx="281264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2776578151"/>
              </p:ext>
            </p:extLst>
          </p:nvPr>
        </p:nvGraphicFramePr>
        <p:xfrm>
          <a:off x="152400" y="3581400"/>
          <a:ext cx="7093526" cy="2926080"/>
        </p:xfrm>
        <a:graphic>
          <a:graphicData uri="http://schemas.openxmlformats.org/drawingml/2006/table">
            <a:tbl>
              <a:tblPr/>
              <a:tblGrid>
                <a:gridCol w="3546763"/>
                <a:gridCol w="3546763"/>
              </a:tblGrid>
              <a:tr h="0">
                <a:tc>
                  <a:txBody>
                    <a:bodyPr/>
                    <a:lstStyle/>
                    <a:p>
                      <a:r>
                        <a:rPr lang="en-US" dirty="0"/>
                        <a:t>Range </a:t>
                      </a:r>
                    </a:p>
                  </a:txBody>
                  <a:tcPr anchor="ctr">
                    <a:lnL>
                      <a:noFill/>
                    </a:lnL>
                    <a:lnR>
                      <a:noFill/>
                    </a:lnR>
                    <a:lnT>
                      <a:noFill/>
                    </a:lnT>
                    <a:lnB>
                      <a:noFill/>
                    </a:lnB>
                  </a:tcPr>
                </a:tc>
                <a:tc>
                  <a:txBody>
                    <a:bodyPr/>
                    <a:lstStyle/>
                    <a:p>
                      <a:r>
                        <a:rPr lang="en-US"/>
                        <a:t>0.5cm 5 cm </a:t>
                      </a:r>
                    </a:p>
                  </a:txBody>
                  <a:tcPr anchor="ctr">
                    <a:lnL>
                      <a:noFill/>
                    </a:lnL>
                    <a:lnR>
                      <a:noFill/>
                    </a:lnR>
                    <a:lnT>
                      <a:noFill/>
                    </a:lnT>
                    <a:lnB>
                      <a:noFill/>
                    </a:lnB>
                  </a:tcPr>
                </a:tc>
              </a:tr>
              <a:tr h="0">
                <a:tc>
                  <a:txBody>
                    <a:bodyPr/>
                    <a:lstStyle/>
                    <a:p>
                      <a:r>
                        <a:rPr lang="en-US"/>
                        <a:t>Color </a:t>
                      </a:r>
                    </a:p>
                  </a:txBody>
                  <a:tcPr anchor="ctr">
                    <a:lnL>
                      <a:noFill/>
                    </a:lnL>
                    <a:lnR>
                      <a:noFill/>
                    </a:lnR>
                    <a:lnT>
                      <a:noFill/>
                    </a:lnT>
                    <a:lnB>
                      <a:noFill/>
                    </a:lnB>
                  </a:tcPr>
                </a:tc>
                <a:tc>
                  <a:txBody>
                    <a:bodyPr/>
                    <a:lstStyle/>
                    <a:p>
                      <a:r>
                        <a:rPr lang="en-US"/>
                        <a:t>blue </a:t>
                      </a:r>
                    </a:p>
                  </a:txBody>
                  <a:tcPr anchor="ctr">
                    <a:lnL>
                      <a:noFill/>
                    </a:lnL>
                    <a:lnR>
                      <a:noFill/>
                    </a:lnR>
                    <a:lnT>
                      <a:noFill/>
                    </a:lnT>
                    <a:lnB>
                      <a:noFill/>
                    </a:lnB>
                  </a:tcPr>
                </a:tc>
              </a:tr>
              <a:tr h="0">
                <a:tc>
                  <a:txBody>
                    <a:bodyPr/>
                    <a:lstStyle/>
                    <a:p>
                      <a:r>
                        <a:rPr lang="en-US"/>
                        <a:t>Distance Measuring Range </a:t>
                      </a:r>
                    </a:p>
                  </a:txBody>
                  <a:tcPr anchor="ctr">
                    <a:lnL>
                      <a:noFill/>
                    </a:lnL>
                    <a:lnR>
                      <a:noFill/>
                    </a:lnR>
                    <a:lnT>
                      <a:noFill/>
                    </a:lnT>
                    <a:lnB>
                      <a:noFill/>
                    </a:lnB>
                  </a:tcPr>
                </a:tc>
                <a:tc>
                  <a:txBody>
                    <a:bodyPr/>
                    <a:lstStyle/>
                    <a:p>
                      <a:r>
                        <a:rPr lang="en-US"/>
                        <a:t>up to30cm adjustable with pot </a:t>
                      </a:r>
                    </a:p>
                  </a:txBody>
                  <a:tcPr anchor="ctr">
                    <a:lnL>
                      <a:noFill/>
                    </a:lnL>
                    <a:lnR>
                      <a:noFill/>
                    </a:lnR>
                    <a:lnT>
                      <a:noFill/>
                    </a:lnT>
                    <a:lnB>
                      <a:noFill/>
                    </a:lnB>
                  </a:tcPr>
                </a:tc>
              </a:tr>
              <a:tr h="0">
                <a:tc>
                  <a:txBody>
                    <a:bodyPr/>
                    <a:lstStyle/>
                    <a:p>
                      <a:r>
                        <a:rPr lang="en-US"/>
                        <a:t>Detecting Angle </a:t>
                      </a:r>
                    </a:p>
                  </a:txBody>
                  <a:tcPr anchor="ctr">
                    <a:lnL>
                      <a:noFill/>
                    </a:lnL>
                    <a:lnR>
                      <a:noFill/>
                    </a:lnR>
                    <a:lnT>
                      <a:noFill/>
                    </a:lnT>
                    <a:lnB>
                      <a:noFill/>
                    </a:lnB>
                  </a:tcPr>
                </a:tc>
                <a:tc>
                  <a:txBody>
                    <a:bodyPr/>
                    <a:lstStyle/>
                    <a:p>
                      <a:r>
                        <a:rPr lang="en-US"/>
                        <a:t>35 deg </a:t>
                      </a:r>
                    </a:p>
                  </a:txBody>
                  <a:tcPr anchor="ctr">
                    <a:lnL>
                      <a:noFill/>
                    </a:lnL>
                    <a:lnR>
                      <a:noFill/>
                    </a:lnR>
                    <a:lnT>
                      <a:noFill/>
                    </a:lnT>
                    <a:lnB>
                      <a:noFill/>
                    </a:lnB>
                  </a:tcPr>
                </a:tc>
              </a:tr>
              <a:tr h="0">
                <a:tc>
                  <a:txBody>
                    <a:bodyPr/>
                    <a:lstStyle/>
                    <a:p>
                      <a:r>
                        <a:rPr lang="en-US"/>
                        <a:t>Weight G </a:t>
                      </a:r>
                    </a:p>
                  </a:txBody>
                  <a:tcPr anchor="ctr">
                    <a:lnL>
                      <a:noFill/>
                    </a:lnL>
                    <a:lnR>
                      <a:noFill/>
                    </a:lnR>
                    <a:lnT>
                      <a:noFill/>
                    </a:lnT>
                    <a:lnB>
                      <a:noFill/>
                    </a:lnB>
                  </a:tcPr>
                </a:tc>
                <a:tc>
                  <a:txBody>
                    <a:bodyPr/>
                    <a:lstStyle/>
                    <a:p>
                      <a:r>
                        <a:rPr lang="en-US" dirty="0" smtClean="0"/>
                        <a:t>Approx. </a:t>
                      </a:r>
                      <a:r>
                        <a:rPr lang="en-US" dirty="0"/>
                        <a:t>10g </a:t>
                      </a:r>
                    </a:p>
                  </a:txBody>
                  <a:tcPr anchor="ctr">
                    <a:lnL>
                      <a:noFill/>
                    </a:lnL>
                    <a:lnR>
                      <a:noFill/>
                    </a:lnR>
                    <a:lnT>
                      <a:noFill/>
                    </a:lnT>
                    <a:lnB>
                      <a:noFill/>
                    </a:lnB>
                  </a:tcPr>
                </a:tc>
              </a:tr>
              <a:tr h="0">
                <a:tc>
                  <a:txBody>
                    <a:bodyPr/>
                    <a:lstStyle/>
                    <a:p>
                      <a:r>
                        <a:rPr lang="en-US"/>
                        <a:t>Operating Temperature </a:t>
                      </a:r>
                    </a:p>
                  </a:txBody>
                  <a:tcPr anchor="ctr">
                    <a:lnL>
                      <a:noFill/>
                    </a:lnL>
                    <a:lnR>
                      <a:noFill/>
                    </a:lnR>
                    <a:lnT>
                      <a:noFill/>
                    </a:lnT>
                    <a:lnB>
                      <a:noFill/>
                    </a:lnB>
                  </a:tcPr>
                </a:tc>
                <a:tc>
                  <a:txBody>
                    <a:bodyPr/>
                    <a:lstStyle/>
                    <a:p>
                      <a:r>
                        <a:rPr lang="en-US"/>
                        <a:t>0C to 60C 10 </a:t>
                      </a:r>
                    </a:p>
                  </a:txBody>
                  <a:tcPr anchor="ctr">
                    <a:lnL>
                      <a:noFill/>
                    </a:lnL>
                    <a:lnR>
                      <a:noFill/>
                    </a:lnR>
                    <a:lnT>
                      <a:noFill/>
                    </a:lnT>
                    <a:lnB>
                      <a:noFill/>
                    </a:lnB>
                  </a:tcPr>
                </a:tc>
              </a:tr>
              <a:tr h="0">
                <a:tc>
                  <a:txBody>
                    <a:bodyPr/>
                    <a:lstStyle/>
                    <a:p>
                      <a:r>
                        <a:rPr lang="en-US"/>
                        <a:t>Type </a:t>
                      </a:r>
                    </a:p>
                  </a:txBody>
                  <a:tcPr anchor="ctr">
                    <a:lnL>
                      <a:noFill/>
                    </a:lnL>
                    <a:lnR>
                      <a:noFill/>
                    </a:lnR>
                    <a:lnT>
                      <a:noFill/>
                    </a:lnT>
                    <a:lnB>
                      <a:noFill/>
                    </a:lnB>
                  </a:tcPr>
                </a:tc>
                <a:tc>
                  <a:txBody>
                    <a:bodyPr/>
                    <a:lstStyle/>
                    <a:p>
                      <a:r>
                        <a:rPr lang="en-US"/>
                        <a:t>IR Obstacle sensor </a:t>
                      </a:r>
                    </a:p>
                  </a:txBody>
                  <a:tcPr anchor="ctr">
                    <a:lnL>
                      <a:noFill/>
                    </a:lnL>
                    <a:lnR>
                      <a:noFill/>
                    </a:lnR>
                    <a:lnT>
                      <a:noFill/>
                    </a:lnT>
                    <a:lnB>
                      <a:noFill/>
                    </a:lnB>
                  </a:tcPr>
                </a:tc>
              </a:tr>
              <a:tr h="0">
                <a:tc>
                  <a:txBody>
                    <a:bodyPr/>
                    <a:lstStyle/>
                    <a:p>
                      <a:r>
                        <a:rPr lang="en-US"/>
                        <a:t>Voltage </a:t>
                      </a:r>
                    </a:p>
                  </a:txBody>
                  <a:tcPr anchor="ctr">
                    <a:lnL>
                      <a:noFill/>
                    </a:lnL>
                    <a:lnR>
                      <a:noFill/>
                    </a:lnR>
                    <a:lnT>
                      <a:noFill/>
                    </a:lnT>
                    <a:lnB>
                      <a:noFill/>
                    </a:lnB>
                  </a:tcPr>
                </a:tc>
                <a:tc>
                  <a:txBody>
                    <a:bodyPr/>
                    <a:lstStyle/>
                    <a:p>
                      <a:r>
                        <a:rPr lang="en-US" dirty="0"/>
                        <a:t>5v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81972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296400" cy="6858000"/>
          </a:xfrm>
        </p:spPr>
        <p:txBody>
          <a:bodyPr/>
          <a:lstStyle/>
          <a:p>
            <a:pPr marL="0" indent="0">
              <a:buNone/>
            </a:pPr>
            <a:r>
              <a:rPr lang="en-US" dirty="0" smtClean="0"/>
              <a:t>DC Motor</a:t>
            </a:r>
          </a:p>
          <a:p>
            <a:pPr marL="0" indent="0">
              <a:buNone/>
            </a:pPr>
            <a:r>
              <a:rPr lang="en-US" sz="1800" dirty="0"/>
              <a:t>12V – 200RPM </a:t>
            </a:r>
          </a:p>
          <a:p>
            <a:pPr marL="0" indent="0">
              <a:buNone/>
            </a:pPr>
            <a:r>
              <a:rPr lang="en-US" sz="1800" dirty="0" smtClean="0"/>
              <a:t>3.6KG DC </a:t>
            </a:r>
            <a:r>
              <a:rPr lang="en-US" sz="1800" dirty="0"/>
              <a:t>gearhead motor </a:t>
            </a:r>
          </a:p>
          <a:p>
            <a:pPr marL="0" indent="0">
              <a:buNone/>
            </a:pPr>
            <a:r>
              <a:rPr lang="en-US" sz="1800" dirty="0" smtClean="0"/>
              <a:t>2mm </a:t>
            </a:r>
            <a:r>
              <a:rPr lang="en-US" sz="1800" dirty="0"/>
              <a:t>rear encoder </a:t>
            </a:r>
            <a:r>
              <a:rPr lang="en-US" sz="1800" dirty="0" smtClean="0"/>
              <a:t>shaft</a:t>
            </a:r>
          </a:p>
          <a:p>
            <a:pPr marL="0" indent="0">
              <a:buNone/>
            </a:pPr>
            <a:r>
              <a:rPr lang="en-US" sz="1800" dirty="0" smtClean="0"/>
              <a:t>Good </a:t>
            </a:r>
            <a:r>
              <a:rPr lang="en-US" sz="1800" dirty="0"/>
              <a:t>compromise between speed and torque for small robotic designs.</a:t>
            </a:r>
            <a:endParaRPr lang="en-US" sz="1800" dirty="0" smtClean="0"/>
          </a:p>
          <a:p>
            <a:pPr marL="0" indent="0">
              <a:buNone/>
            </a:pPr>
            <a:r>
              <a:rPr lang="en-US" dirty="0" smtClean="0"/>
              <a:t>Fan</a:t>
            </a:r>
          </a:p>
          <a:p>
            <a:pPr marL="0" indent="0">
              <a:buNone/>
            </a:pPr>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254" y="13855"/>
            <a:ext cx="2500745" cy="2500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2759104124"/>
              </p:ext>
            </p:extLst>
          </p:nvPr>
        </p:nvGraphicFramePr>
        <p:xfrm>
          <a:off x="20782" y="3048000"/>
          <a:ext cx="5257800" cy="2194560"/>
        </p:xfrm>
        <a:graphic>
          <a:graphicData uri="http://schemas.openxmlformats.org/drawingml/2006/table">
            <a:tbl>
              <a:tblPr/>
              <a:tblGrid>
                <a:gridCol w="2628900"/>
                <a:gridCol w="2628900"/>
              </a:tblGrid>
              <a:tr h="0">
                <a:tc>
                  <a:txBody>
                    <a:bodyPr/>
                    <a:lstStyle/>
                    <a:p>
                      <a:r>
                        <a:rPr lang="en-US" dirty="0"/>
                        <a:t>Max air flow </a:t>
                      </a:r>
                    </a:p>
                  </a:txBody>
                  <a:tcPr anchor="ctr">
                    <a:lnL>
                      <a:noFill/>
                    </a:lnL>
                    <a:lnR>
                      <a:noFill/>
                    </a:lnR>
                    <a:lnT>
                      <a:noFill/>
                    </a:lnT>
                    <a:lnB>
                      <a:noFill/>
                    </a:lnB>
                  </a:tcPr>
                </a:tc>
                <a:tc>
                  <a:txBody>
                    <a:bodyPr/>
                    <a:lstStyle/>
                    <a:p>
                      <a:r>
                        <a:rPr lang="en-US"/>
                        <a:t>49.7CFM </a:t>
                      </a:r>
                    </a:p>
                  </a:txBody>
                  <a:tcPr anchor="ctr">
                    <a:lnL>
                      <a:noFill/>
                    </a:lnL>
                    <a:lnR>
                      <a:noFill/>
                    </a:lnR>
                    <a:lnT>
                      <a:noFill/>
                    </a:lnT>
                    <a:lnB>
                      <a:noFill/>
                    </a:lnB>
                  </a:tcPr>
                </a:tc>
              </a:tr>
              <a:tr h="0">
                <a:tc>
                  <a:txBody>
                    <a:bodyPr/>
                    <a:lstStyle/>
                    <a:p>
                      <a:r>
                        <a:rPr lang="en-US"/>
                        <a:t>Maxiam noise </a:t>
                      </a:r>
                    </a:p>
                  </a:txBody>
                  <a:tcPr anchor="ctr">
                    <a:lnL>
                      <a:noFill/>
                    </a:lnL>
                    <a:lnR>
                      <a:noFill/>
                    </a:lnR>
                    <a:lnT>
                      <a:noFill/>
                    </a:lnT>
                    <a:lnB>
                      <a:noFill/>
                    </a:lnB>
                  </a:tcPr>
                </a:tc>
                <a:tc>
                  <a:txBody>
                    <a:bodyPr/>
                    <a:lstStyle/>
                    <a:p>
                      <a:r>
                        <a:rPr lang="en-US"/>
                        <a:t>44dBA </a:t>
                      </a:r>
                    </a:p>
                  </a:txBody>
                  <a:tcPr anchor="ctr">
                    <a:lnL>
                      <a:noFill/>
                    </a:lnL>
                    <a:lnR>
                      <a:noFill/>
                    </a:lnR>
                    <a:lnT>
                      <a:noFill/>
                    </a:lnT>
                    <a:lnB>
                      <a:noFill/>
                    </a:lnB>
                  </a:tcPr>
                </a:tc>
              </a:tr>
              <a:tr h="0">
                <a:tc>
                  <a:txBody>
                    <a:bodyPr/>
                    <a:lstStyle/>
                    <a:p>
                      <a:r>
                        <a:rPr lang="en-US"/>
                        <a:t>Operation Temperature </a:t>
                      </a:r>
                    </a:p>
                  </a:txBody>
                  <a:tcPr anchor="ctr">
                    <a:lnL>
                      <a:noFill/>
                    </a:lnL>
                    <a:lnR>
                      <a:noFill/>
                    </a:lnR>
                    <a:lnT>
                      <a:noFill/>
                    </a:lnT>
                    <a:lnB>
                      <a:noFill/>
                    </a:lnB>
                  </a:tcPr>
                </a:tc>
                <a:tc>
                  <a:txBody>
                    <a:bodyPr/>
                    <a:lstStyle/>
                    <a:p>
                      <a:r>
                        <a:rPr lang="en-US"/>
                        <a:t>-10~75 degree C </a:t>
                      </a:r>
                    </a:p>
                  </a:txBody>
                  <a:tcPr anchor="ctr">
                    <a:lnL>
                      <a:noFill/>
                    </a:lnL>
                    <a:lnR>
                      <a:noFill/>
                    </a:lnR>
                    <a:lnT>
                      <a:noFill/>
                    </a:lnT>
                    <a:lnB>
                      <a:noFill/>
                    </a:lnB>
                  </a:tcPr>
                </a:tc>
              </a:tr>
              <a:tr h="0">
                <a:tc>
                  <a:txBody>
                    <a:bodyPr/>
                    <a:lstStyle/>
                    <a:p>
                      <a:r>
                        <a:rPr lang="en-US"/>
                        <a:t>Rated speed </a:t>
                      </a:r>
                    </a:p>
                  </a:txBody>
                  <a:tcPr anchor="ctr">
                    <a:lnL>
                      <a:noFill/>
                    </a:lnL>
                    <a:lnR>
                      <a:noFill/>
                    </a:lnR>
                    <a:lnT>
                      <a:noFill/>
                    </a:lnT>
                    <a:lnB>
                      <a:noFill/>
                    </a:lnB>
                  </a:tcPr>
                </a:tc>
                <a:tc>
                  <a:txBody>
                    <a:bodyPr/>
                    <a:lstStyle/>
                    <a:p>
                      <a:r>
                        <a:rPr lang="en-US"/>
                        <a:t>4000 - 5000RPM </a:t>
                      </a:r>
                    </a:p>
                  </a:txBody>
                  <a:tcPr anchor="ctr">
                    <a:lnL>
                      <a:noFill/>
                    </a:lnL>
                    <a:lnR>
                      <a:noFill/>
                    </a:lnR>
                    <a:lnT>
                      <a:noFill/>
                    </a:lnT>
                    <a:lnB>
                      <a:noFill/>
                    </a:lnB>
                  </a:tcPr>
                </a:tc>
              </a:tr>
              <a:tr h="0">
                <a:tc>
                  <a:txBody>
                    <a:bodyPr/>
                    <a:lstStyle/>
                    <a:p>
                      <a:r>
                        <a:rPr lang="en-US"/>
                        <a:t>Rated voltage </a:t>
                      </a:r>
                    </a:p>
                  </a:txBody>
                  <a:tcPr anchor="ctr">
                    <a:lnL>
                      <a:noFill/>
                    </a:lnL>
                    <a:lnR>
                      <a:noFill/>
                    </a:lnR>
                    <a:lnT>
                      <a:noFill/>
                    </a:lnT>
                    <a:lnB>
                      <a:noFill/>
                    </a:lnB>
                  </a:tcPr>
                </a:tc>
                <a:tc>
                  <a:txBody>
                    <a:bodyPr/>
                    <a:lstStyle/>
                    <a:p>
                      <a:r>
                        <a:rPr lang="en-US"/>
                        <a:t>12 V </a:t>
                      </a:r>
                    </a:p>
                  </a:txBody>
                  <a:tcPr anchor="ctr">
                    <a:lnL>
                      <a:noFill/>
                    </a:lnL>
                    <a:lnR>
                      <a:noFill/>
                    </a:lnR>
                    <a:lnT>
                      <a:noFill/>
                    </a:lnT>
                    <a:lnB>
                      <a:noFill/>
                    </a:lnB>
                  </a:tcPr>
                </a:tc>
              </a:tr>
              <a:tr h="0">
                <a:tc>
                  <a:txBody>
                    <a:bodyPr/>
                    <a:lstStyle/>
                    <a:p>
                      <a:r>
                        <a:rPr lang="en-US"/>
                        <a:t>Relative humidity </a:t>
                      </a:r>
                    </a:p>
                  </a:txBody>
                  <a:tcPr anchor="ctr">
                    <a:lnL>
                      <a:noFill/>
                    </a:lnL>
                    <a:lnR>
                      <a:noFill/>
                    </a:lnR>
                    <a:lnT>
                      <a:noFill/>
                    </a:lnT>
                    <a:lnB>
                      <a:noFill/>
                    </a:lnB>
                  </a:tcPr>
                </a:tc>
                <a:tc>
                  <a:txBody>
                    <a:bodyPr/>
                    <a:lstStyle/>
                    <a:p>
                      <a:r>
                        <a:rPr lang="en-US" dirty="0"/>
                        <a:t>65%+/-20%</a:t>
                      </a:r>
                    </a:p>
                  </a:txBody>
                  <a:tcPr anchor="ctr">
                    <a:lnL>
                      <a:noFill/>
                    </a:lnL>
                    <a:lnR>
                      <a:noFill/>
                    </a:lnR>
                    <a:lnT>
                      <a:noFill/>
                    </a:lnT>
                    <a:lnB>
                      <a:noFill/>
                    </a:lnB>
                  </a:tcPr>
                </a:tc>
              </a:tr>
            </a:tbl>
          </a:graphicData>
        </a:graphic>
      </p:graphicFrame>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971800"/>
            <a:ext cx="3014662" cy="301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60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Water Pump</a:t>
            </a:r>
          </a:p>
          <a:p>
            <a:r>
              <a:rPr lang="en-US" sz="1800" dirty="0"/>
              <a:t>DC Voltage: 3-5V.</a:t>
            </a:r>
          </a:p>
          <a:p>
            <a:r>
              <a:rPr lang="en-US" sz="1800" dirty="0"/>
              <a:t>Low Noise.</a:t>
            </a:r>
          </a:p>
          <a:p>
            <a:r>
              <a:rPr lang="en-US" sz="1800" dirty="0"/>
              <a:t>Maximum Lift: 40-110cm / 15.75″-43.4″</a:t>
            </a:r>
          </a:p>
          <a:p>
            <a:r>
              <a:rPr lang="en-US" sz="1800" dirty="0"/>
              <a:t>Flow rate:80-120L/H.</a:t>
            </a:r>
          </a:p>
          <a:p>
            <a:r>
              <a:rPr lang="en-US" sz="1800" dirty="0"/>
              <a:t>Outside diameter of water outlet: 7.5mm / 0.3″</a:t>
            </a:r>
          </a:p>
          <a:p>
            <a:r>
              <a:rPr lang="en-US" sz="1800" dirty="0"/>
              <a:t>Inside diameter of water outlet: 4.7mm / 0.18″</a:t>
            </a:r>
          </a:p>
          <a:p>
            <a:r>
              <a:rPr lang="en-US" sz="1800" dirty="0"/>
              <a:t>Diameter: Approx. 24mm / 0.95″Length:Approx. 45mm / 1.8″</a:t>
            </a:r>
          </a:p>
          <a:p>
            <a:r>
              <a:rPr lang="en-US" sz="1800" dirty="0"/>
              <a:t>Height: Approx. 33mm / 1.30</a:t>
            </a:r>
            <a:r>
              <a:rPr lang="en-US" sz="1800" dirty="0" smtClean="0"/>
              <a:t>″</a:t>
            </a:r>
          </a:p>
          <a:p>
            <a:pPr marL="0" indent="0">
              <a:buNone/>
            </a:pPr>
            <a:r>
              <a:rPr lang="en-US" dirty="0" smtClean="0"/>
              <a:t>Buzzer</a:t>
            </a:r>
          </a:p>
          <a:p>
            <a:r>
              <a:rPr lang="en-US" sz="1800" dirty="0"/>
              <a:t>Voltage : 2 - 5VDC</a:t>
            </a:r>
          </a:p>
          <a:p>
            <a:r>
              <a:rPr lang="en-US" sz="1800" dirty="0"/>
              <a:t>Maximum current : 30mA/5VDC</a:t>
            </a:r>
          </a:p>
          <a:p>
            <a:r>
              <a:rPr lang="en-US" sz="1800" dirty="0"/>
              <a:t>Decibel : &gt; 85db/10cm</a:t>
            </a:r>
          </a:p>
          <a:p>
            <a:r>
              <a:rPr lang="en-US" sz="1800" dirty="0"/>
              <a:t>Resonant frequency : 2500Hz (+/- 300 HZ)</a:t>
            </a:r>
          </a:p>
          <a:p>
            <a:r>
              <a:rPr lang="en-US" sz="1800" dirty="0"/>
              <a:t>Operating Temperature : -20 to 70 C</a:t>
            </a:r>
          </a:p>
          <a:p>
            <a:pPr marL="0" indent="0">
              <a:buNone/>
            </a:pPr>
            <a:endParaRPr lang="en-US" sz="1800" dirty="0"/>
          </a:p>
          <a:p>
            <a:pPr marL="0" indent="0">
              <a:buNone/>
            </a:pPr>
            <a:endParaRPr lang="en-US" sz="18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2982" y="0"/>
            <a:ext cx="2895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429000"/>
            <a:ext cx="26289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962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FIRE SENSOR</a:t>
            </a:r>
            <a:endParaRPr lang="en-US" dirty="0"/>
          </a:p>
        </p:txBody>
      </p:sp>
      <p:sp>
        <p:nvSpPr>
          <p:cNvPr id="3" name="Content Placeholder 2"/>
          <p:cNvSpPr>
            <a:spLocks noGrp="1"/>
          </p:cNvSpPr>
          <p:nvPr>
            <p:ph idx="1"/>
          </p:nvPr>
        </p:nvSpPr>
        <p:spPr/>
        <p:txBody>
          <a:bodyPr/>
          <a:lstStyle/>
          <a:p>
            <a:r>
              <a:rPr lang="en-US" dirty="0"/>
              <a:t>A </a:t>
            </a:r>
            <a:r>
              <a:rPr lang="en-US" b="1" dirty="0"/>
              <a:t>flame detector</a:t>
            </a:r>
            <a:r>
              <a:rPr lang="en-US" dirty="0"/>
              <a:t> is a </a:t>
            </a:r>
            <a:r>
              <a:rPr lang="en-US" dirty="0">
                <a:hlinkClick r:id="rId2" tooltip="Sensor"/>
              </a:rPr>
              <a:t>sensor</a:t>
            </a:r>
            <a:r>
              <a:rPr lang="en-US" dirty="0"/>
              <a:t> designed to detect and respond to the presence of a </a:t>
            </a:r>
            <a:r>
              <a:rPr lang="en-US" dirty="0">
                <a:hlinkClick r:id="rId3" tooltip="Flame"/>
              </a:rPr>
              <a:t>flame</a:t>
            </a:r>
            <a:r>
              <a:rPr lang="en-US" dirty="0"/>
              <a:t> or </a:t>
            </a:r>
            <a:r>
              <a:rPr lang="en-US" dirty="0">
                <a:hlinkClick r:id="rId4" tooltip="Fire"/>
              </a:rPr>
              <a:t>fire</a:t>
            </a:r>
            <a:r>
              <a:rPr lang="en-US" dirty="0"/>
              <a:t>, allowing </a:t>
            </a:r>
            <a:r>
              <a:rPr lang="en-US" b="1" dirty="0"/>
              <a:t>flame </a:t>
            </a:r>
            <a:r>
              <a:rPr lang="en-US" b="1" dirty="0" smtClean="0"/>
              <a:t>detection</a:t>
            </a:r>
          </a:p>
          <a:p>
            <a:r>
              <a:rPr lang="en-US" dirty="0" smtClean="0"/>
              <a:t>Responses </a:t>
            </a:r>
            <a:r>
              <a:rPr lang="en-US" dirty="0"/>
              <a:t>to a detected flame depend on the installation, but can include sounding an </a:t>
            </a:r>
            <a:r>
              <a:rPr lang="en-US" dirty="0" smtClean="0"/>
              <a:t>alarm.</a:t>
            </a:r>
            <a:endParaRPr lang="en-US" dirty="0"/>
          </a:p>
        </p:txBody>
      </p:sp>
    </p:spTree>
    <p:extLst>
      <p:ext uri="{BB962C8B-B14F-4D97-AF65-F5344CB8AC3E}">
        <p14:creationId xmlns:p14="http://schemas.microsoft.com/office/powerpoint/2010/main" val="214576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GAS SENSOR:</a:t>
            </a:r>
            <a:r>
              <a:rPr lang="en-US" dirty="0"/>
              <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a:t>A GAS sensor or a GAS Detector is a type of chemical sensor which detects/measures the concentration of gas in its vicinity. </a:t>
            </a:r>
            <a:endParaRPr lang="en-US" dirty="0" smtClean="0"/>
          </a:p>
          <a:p>
            <a:r>
              <a:rPr lang="en-US" dirty="0"/>
              <a:t>Gas sensor interacts with a gas to measure in </a:t>
            </a:r>
            <a:r>
              <a:rPr lang="en-US" dirty="0" smtClean="0"/>
              <a:t>concentration.</a:t>
            </a:r>
          </a:p>
          <a:p>
            <a:r>
              <a:rPr lang="en-US" dirty="0" smtClean="0"/>
              <a:t>Gas Sensor </a:t>
            </a:r>
            <a:r>
              <a:rPr lang="en-US" dirty="0"/>
              <a:t>are extensively used in industry because of their low cost, flexibility in production; simplicity of their use; large number of detectable gases/possible application fields.</a:t>
            </a:r>
          </a:p>
          <a:p>
            <a:endParaRPr lang="en-US" dirty="0"/>
          </a:p>
        </p:txBody>
      </p:sp>
    </p:spTree>
    <p:extLst>
      <p:ext uri="{BB962C8B-B14F-4D97-AF65-F5344CB8AC3E}">
        <p14:creationId xmlns:p14="http://schemas.microsoft.com/office/powerpoint/2010/main" val="2017066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TEMPERATURE SENSOR:</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Temperature sensors are vital to a variety of everyday products. For example, household ovens, refrigerators, and thermostats all rely on temperature maintenance and control in order to function properly. </a:t>
            </a:r>
            <a:endParaRPr lang="en-US" dirty="0" smtClean="0"/>
          </a:p>
          <a:p>
            <a:r>
              <a:rPr lang="en-IN" dirty="0"/>
              <a:t>monitoring the temperature of a possible runaway reaction to ensure the safety of employees, and maintaining the temperature of streams released to the environment to minimize harmful environmental impact.</a:t>
            </a:r>
            <a:endParaRPr lang="en-US" dirty="0"/>
          </a:p>
          <a:p>
            <a:endParaRPr lang="en-US" dirty="0"/>
          </a:p>
        </p:txBody>
      </p:sp>
    </p:spTree>
    <p:extLst>
      <p:ext uri="{BB962C8B-B14F-4D97-AF65-F5344CB8AC3E}">
        <p14:creationId xmlns:p14="http://schemas.microsoft.com/office/powerpoint/2010/main" val="116819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LIGHT SENSOR:</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 </a:t>
            </a:r>
            <a:r>
              <a:rPr lang="en-US" b="1" dirty="0"/>
              <a:t>photo resistor</a:t>
            </a:r>
            <a:r>
              <a:rPr lang="en-US" dirty="0"/>
              <a:t> (or </a:t>
            </a:r>
            <a:r>
              <a:rPr lang="en-US" b="1" dirty="0"/>
              <a:t>light-dependent resistor</a:t>
            </a:r>
            <a:r>
              <a:rPr lang="en-US" dirty="0"/>
              <a:t>, </a:t>
            </a:r>
            <a:r>
              <a:rPr lang="en-US" b="1" dirty="0"/>
              <a:t>LDR</a:t>
            </a:r>
            <a:r>
              <a:rPr lang="en-US" dirty="0"/>
              <a:t>, or </a:t>
            </a:r>
            <a:r>
              <a:rPr lang="en-US" b="1" dirty="0"/>
              <a:t>photo-conductive cell</a:t>
            </a:r>
            <a:r>
              <a:rPr lang="en-US" dirty="0"/>
              <a:t>) is a light-controlled variable </a:t>
            </a:r>
            <a:r>
              <a:rPr lang="en-US" dirty="0" smtClean="0">
                <a:hlinkClick r:id="rId2" tooltip="Resistor"/>
              </a:rPr>
              <a:t>resistor</a:t>
            </a:r>
            <a:r>
              <a:rPr lang="en-US" dirty="0" smtClean="0"/>
              <a:t>.</a:t>
            </a:r>
          </a:p>
          <a:p>
            <a:r>
              <a:rPr lang="en-US" dirty="0"/>
              <a:t>A photo resistor can be applied in light-sensitive detector circuits, and light-activated and dark-activated switching circuits. </a:t>
            </a:r>
          </a:p>
          <a:p>
            <a:endParaRPr lang="en-US" dirty="0"/>
          </a:p>
        </p:txBody>
      </p:sp>
    </p:spTree>
    <p:extLst>
      <p:ext uri="{BB962C8B-B14F-4D97-AF65-F5344CB8AC3E}">
        <p14:creationId xmlns:p14="http://schemas.microsoft.com/office/powerpoint/2010/main" val="421708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b="1" dirty="0" smtClean="0">
                <a:solidFill>
                  <a:srgbClr val="7030A0"/>
                </a:solidFill>
                <a:latin typeface="Times New Roman" pitchFamily="18" charset="0"/>
                <a:cs typeface="Times New Roman" pitchFamily="18" charset="0"/>
              </a:rPr>
              <a:t>CONTENTS:</a:t>
            </a:r>
            <a:endParaRPr lang="en-US" sz="4800"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sz="2800" dirty="0" smtClean="0">
                <a:latin typeface="Times New Roman" pitchFamily="18" charset="0"/>
                <a:cs typeface="Times New Roman" pitchFamily="18" charset="0"/>
              </a:rPr>
              <a:t>INTRODUCTION</a:t>
            </a:r>
          </a:p>
          <a:p>
            <a:pPr>
              <a:buFont typeface="Wingdings" pitchFamily="2" charset="2"/>
              <a:buChar char="Ø"/>
            </a:pPr>
            <a:r>
              <a:rPr lang="en-US" sz="2800" dirty="0" smtClean="0">
                <a:latin typeface="Times New Roman" pitchFamily="18" charset="0"/>
                <a:cs typeface="Times New Roman" pitchFamily="18" charset="0"/>
              </a:rPr>
              <a:t>ABSTRACT</a:t>
            </a:r>
          </a:p>
          <a:p>
            <a:pPr>
              <a:buFont typeface="Wingdings" pitchFamily="2" charset="2"/>
              <a:buChar char="Ø"/>
            </a:pPr>
            <a:r>
              <a:rPr lang="en-US" sz="2800" dirty="0" smtClean="0">
                <a:latin typeface="Times New Roman" pitchFamily="18" charset="0"/>
                <a:cs typeface="Times New Roman" pitchFamily="18" charset="0"/>
              </a:rPr>
              <a:t>LITERATURE SURVEY</a:t>
            </a:r>
          </a:p>
          <a:p>
            <a:pPr>
              <a:buFont typeface="Wingdings" pitchFamily="2" charset="2"/>
              <a:buChar char="Ø"/>
            </a:pPr>
            <a:r>
              <a:rPr lang="en-US" sz="2800" dirty="0" smtClean="0">
                <a:latin typeface="Times New Roman" pitchFamily="18" charset="0"/>
                <a:cs typeface="Times New Roman" pitchFamily="18" charset="0"/>
              </a:rPr>
              <a:t>BLOCK DIAGRAM</a:t>
            </a:r>
          </a:p>
          <a:p>
            <a:pPr>
              <a:buFont typeface="Wingdings" pitchFamily="2" charset="2"/>
              <a:buChar char="Ø"/>
            </a:pPr>
            <a:r>
              <a:rPr lang="en-US" sz="2800" dirty="0" smtClean="0">
                <a:latin typeface="Times New Roman" pitchFamily="18" charset="0"/>
                <a:cs typeface="Times New Roman" pitchFamily="18" charset="0"/>
              </a:rPr>
              <a:t>IMPLEMENTATION</a:t>
            </a:r>
          </a:p>
          <a:p>
            <a:pPr>
              <a:buFont typeface="Wingdings" pitchFamily="2" charset="2"/>
              <a:buChar char="Ø"/>
            </a:pPr>
            <a:r>
              <a:rPr lang="en-US" sz="2800" dirty="0" smtClean="0">
                <a:latin typeface="Times New Roman" pitchFamily="18" charset="0"/>
                <a:cs typeface="Times New Roman" pitchFamily="18" charset="0"/>
              </a:rPr>
              <a:t>APPLICATIONS</a:t>
            </a:r>
          </a:p>
          <a:p>
            <a:pPr>
              <a:buFont typeface="Wingdings" pitchFamily="2" charset="2"/>
              <a:buChar char="Ø"/>
            </a:pPr>
            <a:r>
              <a:rPr lang="en-US" sz="2800" dirty="0" smtClean="0">
                <a:latin typeface="Times New Roman" pitchFamily="18" charset="0"/>
                <a:cs typeface="Times New Roman" pitchFamily="18" charset="0"/>
              </a:rPr>
              <a:t>ADVANTAGES AND DISADVANTAGES</a:t>
            </a:r>
          </a:p>
          <a:p>
            <a:pPr>
              <a:buFont typeface="Wingdings" pitchFamily="2" charset="2"/>
              <a:buChar char="Ø"/>
            </a:pPr>
            <a:r>
              <a:rPr lang="en-US" sz="2800" dirty="0" smtClean="0">
                <a:latin typeface="Times New Roman" pitchFamily="18" charset="0"/>
                <a:cs typeface="Times New Roman" pitchFamily="18" charset="0"/>
              </a:rPr>
              <a:t>RESULTS</a:t>
            </a:r>
          </a:p>
          <a:p>
            <a:pPr>
              <a:buFont typeface="Wingdings" pitchFamily="2" charset="2"/>
              <a:buChar char="Ø"/>
            </a:pPr>
            <a:r>
              <a:rPr lang="en-US" sz="2800" dirty="0" smtClean="0">
                <a:latin typeface="Times New Roman" pitchFamily="18" charset="0"/>
                <a:cs typeface="Times New Roman" pitchFamily="18" charset="0"/>
              </a:rPr>
              <a:t>CONCLUSION</a:t>
            </a:r>
          </a:p>
          <a:p>
            <a:pPr>
              <a:buFont typeface="Wingdings" pitchFamily="2" charset="2"/>
              <a:buChar char="Ø"/>
            </a:pPr>
            <a:r>
              <a:rPr lang="en-US" sz="2800" dirty="0" smtClean="0">
                <a:latin typeface="Times New Roman" pitchFamily="18" charset="0"/>
                <a:cs typeface="Times New Roman" pitchFamily="18" charset="0"/>
              </a:rPr>
              <a:t>REFERENCES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763135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RFID READER AND CARD:</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Radio-frequency identification</a:t>
            </a:r>
            <a:r>
              <a:rPr lang="en-US" dirty="0"/>
              <a:t> (</a:t>
            </a:r>
            <a:r>
              <a:rPr lang="en-US" b="1" dirty="0"/>
              <a:t>RFID</a:t>
            </a:r>
            <a:r>
              <a:rPr lang="en-US" dirty="0"/>
              <a:t>) uses </a:t>
            </a:r>
            <a:r>
              <a:rPr lang="en-US" dirty="0">
                <a:hlinkClick r:id="rId2" tooltip="Electromagnetic field"/>
              </a:rPr>
              <a:t>electromagnetic fields</a:t>
            </a:r>
            <a:r>
              <a:rPr lang="en-US" dirty="0"/>
              <a:t> to automatically identify and track tags attached to objects. The tags contain electronically stored </a:t>
            </a:r>
            <a:r>
              <a:rPr lang="en-US" dirty="0" smtClean="0"/>
              <a:t>information.</a:t>
            </a:r>
          </a:p>
          <a:p>
            <a:r>
              <a:rPr lang="en-US" dirty="0"/>
              <a:t>Tags can also be used in shops to expedite checkout, and to prevent theft by customers and employees. </a:t>
            </a:r>
          </a:p>
        </p:txBody>
      </p:sp>
    </p:spTree>
    <p:extLst>
      <p:ext uri="{BB962C8B-B14F-4D97-AF65-F5344CB8AC3E}">
        <p14:creationId xmlns:p14="http://schemas.microsoft.com/office/powerpoint/2010/main" val="50300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MOTION SENSOR:</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 </a:t>
            </a:r>
            <a:r>
              <a:rPr lang="en-US" b="1" dirty="0"/>
              <a:t>passive infrared sensor</a:t>
            </a:r>
            <a:r>
              <a:rPr lang="en-US" dirty="0"/>
              <a:t> (</a:t>
            </a:r>
            <a:r>
              <a:rPr lang="en-US" b="1" dirty="0"/>
              <a:t>PIR sensor</a:t>
            </a:r>
            <a:r>
              <a:rPr lang="en-US" dirty="0"/>
              <a:t>) is an electronic </a:t>
            </a:r>
            <a:r>
              <a:rPr lang="en-US" dirty="0">
                <a:hlinkClick r:id="rId2" tooltip="Sensor"/>
              </a:rPr>
              <a:t>sensor</a:t>
            </a:r>
            <a:r>
              <a:rPr lang="en-US" dirty="0"/>
              <a:t> that measures </a:t>
            </a:r>
            <a:r>
              <a:rPr lang="en-US" dirty="0">
                <a:hlinkClick r:id="rId3" tooltip="Infrared"/>
              </a:rPr>
              <a:t>infrared</a:t>
            </a:r>
            <a:r>
              <a:rPr lang="en-US" dirty="0"/>
              <a:t> (IR) light radiating from objects in its field of view. </a:t>
            </a:r>
            <a:endParaRPr lang="en-US" dirty="0" smtClean="0"/>
          </a:p>
          <a:p>
            <a:r>
              <a:rPr lang="en-US" dirty="0"/>
              <a:t>PIR sensors are commonly used in security alarms and automatic lighting applications. PIR sensors detect general movement, but do not give information on who or what moved. </a:t>
            </a:r>
          </a:p>
        </p:txBody>
      </p:sp>
    </p:spTree>
    <p:extLst>
      <p:ext uri="{BB962C8B-B14F-4D97-AF65-F5344CB8AC3E}">
        <p14:creationId xmlns:p14="http://schemas.microsoft.com/office/powerpoint/2010/main" val="273094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WIFI-MODULE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ESP8266 is Wi-Fi enabled system on chip (</a:t>
            </a:r>
            <a:r>
              <a:rPr lang="en-US" dirty="0" err="1"/>
              <a:t>SoC</a:t>
            </a:r>
            <a:r>
              <a:rPr lang="en-US" dirty="0"/>
              <a:t>) module developed by </a:t>
            </a:r>
            <a:r>
              <a:rPr lang="en-US" dirty="0" err="1"/>
              <a:t>Espressif</a:t>
            </a:r>
            <a:r>
              <a:rPr lang="en-US" dirty="0"/>
              <a:t> system. It is mostly used for development of </a:t>
            </a:r>
            <a:r>
              <a:rPr lang="en-US" dirty="0" err="1"/>
              <a:t>IoT</a:t>
            </a:r>
            <a:r>
              <a:rPr lang="en-US" dirty="0"/>
              <a:t> (Internet of Things) embedded applications.</a:t>
            </a:r>
          </a:p>
          <a:p>
            <a:r>
              <a:rPr lang="en-US" dirty="0"/>
              <a:t>To communicate with the ESP8266 module, microcontroller needs to use set of AT commands. Microcontroller communicates with ESP8266-01 module using UART having specified Baud rate.</a:t>
            </a:r>
          </a:p>
          <a:p>
            <a:endParaRPr lang="en-US" dirty="0"/>
          </a:p>
        </p:txBody>
      </p:sp>
    </p:spTree>
    <p:extLst>
      <p:ext uri="{BB962C8B-B14F-4D97-AF65-F5344CB8AC3E}">
        <p14:creationId xmlns:p14="http://schemas.microsoft.com/office/powerpoint/2010/main" val="2274664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7030A0"/>
                </a:solidFill>
                <a:latin typeface="Times New Roman" pitchFamily="18" charset="0"/>
                <a:cs typeface="Times New Roman" pitchFamily="18" charset="0"/>
              </a:rPr>
              <a:t>SOFTWARE IMPLEMENTATION</a:t>
            </a:r>
            <a:endParaRPr lang="en-US" dirty="0"/>
          </a:p>
        </p:txBody>
      </p:sp>
      <p:sp>
        <p:nvSpPr>
          <p:cNvPr id="3" name="Content Placeholder 2"/>
          <p:cNvSpPr>
            <a:spLocks noGrp="1"/>
          </p:cNvSpPr>
          <p:nvPr>
            <p:ph idx="1"/>
          </p:nvPr>
        </p:nvSpPr>
        <p:spPr>
          <a:xfrm>
            <a:off x="0" y="1219200"/>
            <a:ext cx="9144000" cy="5638800"/>
          </a:xfrm>
        </p:spPr>
        <p:txBody>
          <a:bodyPr>
            <a:normAutofit/>
          </a:bodyPr>
          <a:lstStyle/>
          <a:p>
            <a:pPr marL="0" lvl="0" indent="0">
              <a:buNone/>
            </a:pPr>
            <a:r>
              <a:rPr lang="en-US" sz="2800" dirty="0" err="1">
                <a:latin typeface="Times New Roman" pitchFamily="18" charset="0"/>
                <a:cs typeface="Times New Roman" pitchFamily="18" charset="0"/>
              </a:rPr>
              <a:t>Arduino</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Compiler                                    TCP/IP APP      </a:t>
            </a:r>
            <a:endParaRPr lang="en-US" sz="2800" dirty="0">
              <a:latin typeface="Times New Roman" pitchFamily="18" charset="0"/>
              <a:cs typeface="Times New Roman" pitchFamily="18" charset="0"/>
            </a:endParaRPr>
          </a:p>
          <a:p>
            <a:pPr marL="0" lvl="0" indent="0">
              <a:buNone/>
            </a:pPr>
            <a:endParaRPr lang="en-US" sz="2800" dirty="0">
              <a:latin typeface="Times New Roman" pitchFamily="18" charset="0"/>
              <a:cs typeface="Times New Roman" pitchFamily="18" charset="0"/>
            </a:endParaRPr>
          </a:p>
          <a:p>
            <a:pPr>
              <a:buFont typeface="Wingdings" pitchFamily="2" charset="2"/>
              <a:buChar char="Ø"/>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2286000"/>
            <a:ext cx="480360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1905000"/>
            <a:ext cx="24003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640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APPLICATIONS: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REMOTE MONITORING AND </a:t>
            </a:r>
            <a:r>
              <a:rPr lang="en-US" dirty="0" smtClean="0"/>
              <a:t>ASSISTANCE</a:t>
            </a:r>
          </a:p>
          <a:p>
            <a:r>
              <a:rPr lang="en-US" dirty="0" smtClean="0"/>
              <a:t>MACHINE </a:t>
            </a:r>
            <a:r>
              <a:rPr lang="en-US" dirty="0"/>
              <a:t>CONTROL AND </a:t>
            </a:r>
            <a:r>
              <a:rPr lang="en-US" dirty="0" smtClean="0"/>
              <a:t>PRODUCTION</a:t>
            </a:r>
          </a:p>
          <a:p>
            <a:r>
              <a:rPr lang="en-US" dirty="0"/>
              <a:t>PREVENTIVE </a:t>
            </a:r>
            <a:r>
              <a:rPr lang="en-US" dirty="0" smtClean="0"/>
              <a:t>MAINTENANCE</a:t>
            </a:r>
          </a:p>
          <a:p>
            <a:r>
              <a:rPr lang="en-US" dirty="0"/>
              <a:t>ENERGY </a:t>
            </a:r>
            <a:r>
              <a:rPr lang="en-US" dirty="0" smtClean="0"/>
              <a:t>EFFICIENCY</a:t>
            </a:r>
          </a:p>
          <a:p>
            <a:r>
              <a:rPr lang="en-US" dirty="0"/>
              <a:t>ENVIRONMENTAL MONITORING</a:t>
            </a:r>
          </a:p>
        </p:txBody>
      </p:sp>
    </p:spTree>
    <p:extLst>
      <p:ext uri="{BB962C8B-B14F-4D97-AF65-F5344CB8AC3E}">
        <p14:creationId xmlns:p14="http://schemas.microsoft.com/office/powerpoint/2010/main" val="1119754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ADVANTAGES</a:t>
            </a:r>
            <a:endParaRPr lang="en-US" dirty="0">
              <a:solidFill>
                <a:srgbClr val="7030A0"/>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3000" dirty="0">
                <a:latin typeface="Times New Roman" pitchFamily="18" charset="0"/>
                <a:cs typeface="Times New Roman" pitchFamily="18" charset="0"/>
              </a:rPr>
              <a:t>H</a:t>
            </a:r>
            <a:r>
              <a:rPr lang="en-US" sz="3000" dirty="0" smtClean="0">
                <a:latin typeface="Times New Roman" pitchFamily="18" charset="0"/>
                <a:cs typeface="Times New Roman" pitchFamily="18" charset="0"/>
              </a:rPr>
              <a:t>igher production rates</a:t>
            </a:r>
          </a:p>
          <a:p>
            <a:pPr>
              <a:buFont typeface="Wingdings" pitchFamily="2" charset="2"/>
              <a:buChar char="Ø"/>
            </a:pPr>
            <a:r>
              <a:rPr lang="en-US" sz="3000" dirty="0" smtClean="0">
                <a:latin typeface="Times New Roman" pitchFamily="18" charset="0"/>
                <a:cs typeface="Times New Roman" pitchFamily="18" charset="0"/>
              </a:rPr>
              <a:t> Increased productivity</a:t>
            </a:r>
          </a:p>
          <a:p>
            <a:pPr>
              <a:buFont typeface="Wingdings" pitchFamily="2" charset="2"/>
              <a:buChar char="Ø"/>
            </a:pPr>
            <a:r>
              <a:rPr lang="en-US" sz="3000" dirty="0">
                <a:latin typeface="Times New Roman" pitchFamily="18" charset="0"/>
                <a:cs typeface="Times New Roman" pitchFamily="18" charset="0"/>
              </a:rPr>
              <a:t>M</a:t>
            </a:r>
            <a:r>
              <a:rPr lang="en-US" sz="3000" dirty="0" smtClean="0">
                <a:latin typeface="Times New Roman" pitchFamily="18" charset="0"/>
                <a:cs typeface="Times New Roman" pitchFamily="18" charset="0"/>
              </a:rPr>
              <a:t>ore efficient use of materials</a:t>
            </a:r>
          </a:p>
          <a:p>
            <a:pPr>
              <a:buFont typeface="Wingdings" pitchFamily="2" charset="2"/>
              <a:buChar char="Ø"/>
            </a:pPr>
            <a:r>
              <a:rPr lang="en-US" sz="3000" dirty="0" smtClean="0">
                <a:latin typeface="Times New Roman" pitchFamily="18" charset="0"/>
                <a:cs typeface="Times New Roman" pitchFamily="18" charset="0"/>
              </a:rPr>
              <a:t>Better product quality </a:t>
            </a:r>
          </a:p>
          <a:p>
            <a:pPr>
              <a:buFont typeface="Wingdings" pitchFamily="2" charset="2"/>
              <a:buChar char="Ø"/>
            </a:pPr>
            <a:r>
              <a:rPr lang="en-US" sz="3000" dirty="0">
                <a:latin typeface="Times New Roman" pitchFamily="18" charset="0"/>
                <a:cs typeface="Times New Roman" pitchFamily="18" charset="0"/>
              </a:rPr>
              <a:t>I</a:t>
            </a:r>
            <a:r>
              <a:rPr lang="en-US" sz="3000" dirty="0" smtClean="0">
                <a:latin typeface="Times New Roman" pitchFamily="18" charset="0"/>
                <a:cs typeface="Times New Roman" pitchFamily="18" charset="0"/>
              </a:rPr>
              <a:t>mproved safety </a:t>
            </a:r>
          </a:p>
          <a:p>
            <a:pPr>
              <a:buFont typeface="Wingdings" pitchFamily="2" charset="2"/>
              <a:buChar char="Ø"/>
            </a:pPr>
            <a:r>
              <a:rPr lang="en-US" sz="3000" dirty="0">
                <a:latin typeface="Times New Roman" pitchFamily="18" charset="0"/>
                <a:cs typeface="Times New Roman" pitchFamily="18" charset="0"/>
              </a:rPr>
              <a:t>S</a:t>
            </a:r>
            <a:r>
              <a:rPr lang="en-US" sz="3000" dirty="0" smtClean="0">
                <a:latin typeface="Times New Roman" pitchFamily="18" charset="0"/>
                <a:cs typeface="Times New Roman" pitchFamily="18" charset="0"/>
              </a:rPr>
              <a:t>horter workweeks for labors</a:t>
            </a:r>
          </a:p>
          <a:p>
            <a:pPr>
              <a:buFont typeface="Wingdings" pitchFamily="2" charset="2"/>
              <a:buChar char="Ø"/>
            </a:pPr>
            <a:r>
              <a:rPr lang="en-US" sz="3000" dirty="0">
                <a:latin typeface="Times New Roman" pitchFamily="18" charset="0"/>
                <a:cs typeface="Times New Roman" pitchFamily="18" charset="0"/>
              </a:rPr>
              <a:t>R</a:t>
            </a:r>
            <a:r>
              <a:rPr lang="en-US" sz="3000" dirty="0" smtClean="0">
                <a:latin typeface="Times New Roman" pitchFamily="18" charset="0"/>
                <a:cs typeface="Times New Roman" pitchFamily="18" charset="0"/>
              </a:rPr>
              <a:t>educed factory lead times.</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774317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DISADVANTAGES</a:t>
            </a:r>
            <a:endParaRPr lang="en-US" dirty="0"/>
          </a:p>
        </p:txBody>
      </p:sp>
      <p:sp>
        <p:nvSpPr>
          <p:cNvPr id="3" name="Content Placeholder 2"/>
          <p:cNvSpPr>
            <a:spLocks noGrp="1"/>
          </p:cNvSpPr>
          <p:nvPr>
            <p:ph idx="1"/>
          </p:nvPr>
        </p:nvSpPr>
        <p:spPr>
          <a:xfrm>
            <a:off x="152400" y="1295400"/>
            <a:ext cx="8991600" cy="5486400"/>
          </a:xfrm>
        </p:spPr>
        <p:txBody>
          <a:bodyPr>
            <a:normAutofit fontScale="85000" lnSpcReduction="20000"/>
          </a:bodyPr>
          <a:lstStyle/>
          <a:p>
            <a:pPr lvl="0"/>
            <a:r>
              <a:rPr lang="en-US" dirty="0"/>
              <a:t>Unemployment: Unemployment rate increases due to machines replacing humans and putting those humans out of their jobs. </a:t>
            </a:r>
          </a:p>
          <a:p>
            <a:pPr lvl="0"/>
            <a:r>
              <a:rPr lang="en-US" dirty="0"/>
              <a:t>Technical Limitation: Current technology is unable to automate all the desired tasks. </a:t>
            </a:r>
          </a:p>
          <a:p>
            <a:pPr lvl="0"/>
            <a:r>
              <a:rPr lang="en-US" dirty="0"/>
              <a:t>Security Threats/Vulnerability: An automated system may have limited level of intelligence; hence it is most likely susceptible to commit error. </a:t>
            </a:r>
          </a:p>
          <a:p>
            <a:pPr lvl="0"/>
            <a:r>
              <a:rPr lang="en-US" dirty="0"/>
              <a:t>Unpredictable development costs: The research and development cost of automating a process may exceed the cost saved by the automation itself. </a:t>
            </a:r>
          </a:p>
          <a:p>
            <a:pPr lvl="0"/>
            <a:r>
              <a:rPr lang="en-US" dirty="0"/>
              <a:t>High initial cost: The automation of a new product or plant requires a huge initial investment in comparison with the unit cost of the product, although the cost of automation is spread in many product batches.</a:t>
            </a:r>
          </a:p>
          <a:p>
            <a:endParaRPr lang="en-US" dirty="0"/>
          </a:p>
        </p:txBody>
      </p:sp>
    </p:spTree>
    <p:extLst>
      <p:ext uri="{BB962C8B-B14F-4D97-AF65-F5344CB8AC3E}">
        <p14:creationId xmlns:p14="http://schemas.microsoft.com/office/powerpoint/2010/main" val="1227218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RESULTS:</a:t>
            </a:r>
            <a:r>
              <a:rPr lang="en-US" dirty="0"/>
              <a:t/>
            </a:r>
            <a:br>
              <a:rPr lang="en-US" dirty="0"/>
            </a:br>
            <a:endParaRPr lang="en-US" dirty="0"/>
          </a:p>
        </p:txBody>
      </p:sp>
      <p:sp>
        <p:nvSpPr>
          <p:cNvPr id="3" name="Content Placeholder 2"/>
          <p:cNvSpPr>
            <a:spLocks noGrp="1"/>
          </p:cNvSpPr>
          <p:nvPr>
            <p:ph idx="1"/>
          </p:nvPr>
        </p:nvSpPr>
        <p:spPr>
          <a:xfrm>
            <a:off x="304800" y="914400"/>
            <a:ext cx="8686800" cy="5715000"/>
          </a:xfrm>
        </p:spPr>
        <p:txBody>
          <a:bodyPr>
            <a:normAutofit fontScale="92500" lnSpcReduction="20000"/>
          </a:bodyPr>
          <a:lstStyle/>
          <a:p>
            <a:pPr lvl="0"/>
            <a:r>
              <a:rPr lang="en-US" b="1" dirty="0"/>
              <a:t>RFID Sensor along with Motion Sensor</a:t>
            </a:r>
            <a:endParaRPr lang="en-US" dirty="0"/>
          </a:p>
          <a:p>
            <a:pPr lvl="0"/>
            <a:r>
              <a:rPr lang="en-US" b="1" dirty="0"/>
              <a:t>Input - </a:t>
            </a:r>
            <a:r>
              <a:rPr lang="en-US" dirty="0"/>
              <a:t>We swipe an RFID card on the RFID reader. </a:t>
            </a:r>
          </a:p>
          <a:p>
            <a:pPr lvl="0"/>
            <a:r>
              <a:rPr lang="en-US" b="1" dirty="0"/>
              <a:t>Output -</a:t>
            </a:r>
            <a:r>
              <a:rPr lang="en-US" dirty="0"/>
              <a:t> As soon as the sensor identifies the card number, the gate is opened and the person gets inside. After he gets inside, the motion sensor senses his/her presence and automatically closes the gate. We get an alert in the mobile application of the card number as who entered the premises.</a:t>
            </a:r>
          </a:p>
          <a:p>
            <a:pPr lvl="0"/>
            <a:r>
              <a:rPr lang="en-US" b="1" dirty="0"/>
              <a:t>Result Incurred -</a:t>
            </a:r>
            <a:r>
              <a:rPr lang="en-US" dirty="0"/>
              <a:t> Workers who have access in the factory has their card numbers stored in the database. Outsiders cannot enter easily without authorization of the card or until their card number is stored in the database. Hence this system can be used as a safety system.</a:t>
            </a:r>
          </a:p>
          <a:p>
            <a:endParaRPr lang="en-US" dirty="0"/>
          </a:p>
        </p:txBody>
      </p:sp>
    </p:spTree>
    <p:extLst>
      <p:ext uri="{BB962C8B-B14F-4D97-AF65-F5344CB8AC3E}">
        <p14:creationId xmlns:p14="http://schemas.microsoft.com/office/powerpoint/2010/main" val="98558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lstStyle/>
          <a:p>
            <a:pPr lvl="0"/>
            <a:r>
              <a:rPr lang="en-US" b="1" dirty="0"/>
              <a:t>Fire Sensor</a:t>
            </a:r>
            <a:endParaRPr lang="en-US" dirty="0"/>
          </a:p>
          <a:p>
            <a:pPr lvl="0"/>
            <a:r>
              <a:rPr lang="en-US" b="1" dirty="0"/>
              <a:t>Input - </a:t>
            </a:r>
            <a:r>
              <a:rPr lang="en-US" dirty="0"/>
              <a:t>We use a lighter near the fire sensor as the input.</a:t>
            </a:r>
          </a:p>
          <a:p>
            <a:pPr lvl="0"/>
            <a:r>
              <a:rPr lang="en-US" b="1" dirty="0"/>
              <a:t>Output -</a:t>
            </a:r>
            <a:r>
              <a:rPr lang="en-US" dirty="0"/>
              <a:t> As soon as the sensor identifies the fire, immediately the buzzer alerts, the fan and the water pumps starts operating in order to extinguish the fire and the gate opens so that the workers can leave the factory premises. We get an alert in the mobile application as “fire alert”.</a:t>
            </a:r>
          </a:p>
          <a:p>
            <a:pPr lvl="0"/>
            <a:r>
              <a:rPr lang="en-US" b="1" dirty="0"/>
              <a:t>Result Incurred –</a:t>
            </a:r>
            <a:r>
              <a:rPr lang="en-US" dirty="0"/>
              <a:t> This system can be used as an Automatic Fire Alert System.</a:t>
            </a:r>
          </a:p>
          <a:p>
            <a:endParaRPr lang="en-US" dirty="0"/>
          </a:p>
        </p:txBody>
      </p:sp>
    </p:spTree>
    <p:extLst>
      <p:ext uri="{BB962C8B-B14F-4D97-AF65-F5344CB8AC3E}">
        <p14:creationId xmlns:p14="http://schemas.microsoft.com/office/powerpoint/2010/main" val="153192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r>
              <a:rPr lang="en-US" b="1" dirty="0"/>
              <a:t>Gas Sensor</a:t>
            </a:r>
            <a:endParaRPr lang="en-US" dirty="0"/>
          </a:p>
          <a:p>
            <a:pPr lvl="0"/>
            <a:r>
              <a:rPr lang="en-US" b="1" dirty="0"/>
              <a:t>Input - </a:t>
            </a:r>
            <a:r>
              <a:rPr lang="en-US" dirty="0"/>
              <a:t>We use smoke emanating from the incense stick near the gas sensor as the input.</a:t>
            </a:r>
          </a:p>
          <a:p>
            <a:pPr lvl="0"/>
            <a:r>
              <a:rPr lang="en-US" b="1" dirty="0"/>
              <a:t>Output -</a:t>
            </a:r>
            <a:r>
              <a:rPr lang="en-US" dirty="0"/>
              <a:t> As soon as the sensor identifies the smoke, immediately the buzzer alerts, and the fan starts operating in order to extinguish the smoke getting around and the gate opens so that the workers can leave the factory premises. We get an alert in the mobile application as “smoke detected”.</a:t>
            </a:r>
          </a:p>
          <a:p>
            <a:pPr lvl="0"/>
            <a:r>
              <a:rPr lang="en-US" b="1" dirty="0"/>
              <a:t>Result Incurred -</a:t>
            </a:r>
            <a:r>
              <a:rPr lang="en-US" dirty="0"/>
              <a:t> This system can be used as Automatic Smoke Alert System.</a:t>
            </a:r>
          </a:p>
          <a:p>
            <a:endParaRPr lang="en-US" dirty="0"/>
          </a:p>
        </p:txBody>
      </p:sp>
    </p:spTree>
    <p:extLst>
      <p:ext uri="{BB962C8B-B14F-4D97-AF65-F5344CB8AC3E}">
        <p14:creationId xmlns:p14="http://schemas.microsoft.com/office/powerpoint/2010/main" val="57201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7030A0"/>
                </a:solidFill>
                <a:latin typeface="Times New Roman" pitchFamily="18" charset="0"/>
                <a:cs typeface="Times New Roman" pitchFamily="18" charset="0"/>
              </a:rPr>
              <a:t>INTRODUCTION</a:t>
            </a:r>
            <a:endParaRPr lang="en-US"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0" y="762000"/>
            <a:ext cx="9144000" cy="6096000"/>
          </a:xfrm>
        </p:spPr>
        <p:txBody>
          <a:bodyPr>
            <a:normAutofit lnSpcReduction="10000"/>
          </a:bodyPr>
          <a:lstStyle/>
          <a:p>
            <a:pPr>
              <a:buFont typeface="Wingdings" pitchFamily="2" charset="2"/>
              <a:buChar char="Ø"/>
            </a:pPr>
            <a:r>
              <a:rPr lang="en-US" sz="2800" b="1" dirty="0" smtClean="0">
                <a:latin typeface="Times New Roman" pitchFamily="18" charset="0"/>
                <a:cs typeface="Times New Roman" pitchFamily="18" charset="0"/>
              </a:rPr>
              <a:t>WHAT IS INDUSTRIAL AUTOMATION?</a:t>
            </a:r>
          </a:p>
          <a:p>
            <a:pPr marL="0" indent="0">
              <a:buNone/>
            </a:pPr>
            <a:r>
              <a:rPr lang="en-US" sz="2500" dirty="0"/>
              <a:t> </a:t>
            </a:r>
            <a:r>
              <a:rPr lang="en-US" sz="2500" dirty="0" smtClean="0"/>
              <a:t> </a:t>
            </a:r>
            <a:r>
              <a:rPr lang="en-US" sz="2500" dirty="0" smtClean="0">
                <a:latin typeface="Times New Roman" pitchFamily="18" charset="0"/>
                <a:cs typeface="Times New Roman" pitchFamily="18" charset="0"/>
              </a:rPr>
              <a:t>It is the use of control systems, such as computers or robots, and information technologies for handling different processes and machineries in an industry to replace a human being.</a:t>
            </a:r>
          </a:p>
          <a:p>
            <a:pPr>
              <a:buFont typeface="Wingdings" pitchFamily="2" charset="2"/>
              <a:buChar char="Ø"/>
            </a:pPr>
            <a:r>
              <a:rPr lang="en-US" sz="2800" b="1" dirty="0" smtClean="0">
                <a:latin typeface="Times New Roman" pitchFamily="18" charset="0"/>
                <a:cs typeface="Times New Roman" pitchFamily="18" charset="0"/>
              </a:rPr>
              <a:t>WHAT IS ARDUNIO UNO?</a:t>
            </a:r>
          </a:p>
          <a:p>
            <a:pPr marL="0" indent="0">
              <a:buNone/>
            </a:pPr>
            <a:r>
              <a:rPr lang="en-US" sz="2500" dirty="0" smtClean="0">
                <a:latin typeface="Times New Roman" pitchFamily="18" charset="0"/>
                <a:cs typeface="Times New Roman" pitchFamily="18" charset="0"/>
              </a:rPr>
              <a:t>The </a:t>
            </a:r>
            <a:r>
              <a:rPr lang="en-US" sz="2500" dirty="0" smtClean="0">
                <a:latin typeface="Times New Roman" pitchFamily="18" charset="0"/>
                <a:cs typeface="Times New Roman" pitchFamily="18" charset="0"/>
              </a:rPr>
              <a:t>Arduino</a:t>
            </a:r>
            <a:r>
              <a:rPr lang="en-US" sz="2500" dirty="0" smtClean="0">
                <a:latin typeface="Times New Roman" pitchFamily="18" charset="0"/>
                <a:cs typeface="Times New Roman" pitchFamily="18" charset="0"/>
              </a:rPr>
              <a:t> UNO is an open-source microcontroller board based on the Microchip ATmega328P microcontroller. The board is equipped with sets of digital and analog input/output pins that may be interfaced to various expansion boards and other circuits.</a:t>
            </a:r>
          </a:p>
          <a:p>
            <a:pPr>
              <a:buFont typeface="Wingdings" pitchFamily="2" charset="2"/>
              <a:buChar char="Ø"/>
            </a:pPr>
            <a:r>
              <a:rPr lang="en-US" sz="2800" b="1" dirty="0" smtClean="0">
                <a:latin typeface="Times New Roman" pitchFamily="18" charset="0"/>
                <a:cs typeface="Times New Roman" pitchFamily="18" charset="0"/>
              </a:rPr>
              <a:t>WHAT IS IOT?</a:t>
            </a:r>
          </a:p>
          <a:p>
            <a:pPr marL="0" indent="0">
              <a:buNone/>
            </a:pPr>
            <a:r>
              <a:rPr lang="en-US" sz="2500" dirty="0" smtClean="0">
                <a:latin typeface="Times New Roman" pitchFamily="18" charset="0"/>
                <a:cs typeface="Times New Roman" pitchFamily="18" charset="0"/>
              </a:rPr>
              <a:t>It is a system of interrelated computing devices, mechanical and digital machines, objects, animals or people that are provided with unique identifiers (UIDs) and the ability to transfer data over a network without requiring human-to-human or human-to-computer interaction.</a:t>
            </a:r>
            <a:endParaRPr lang="en-US" sz="2500" b="1" dirty="0" smtClean="0">
              <a:latin typeface="Times New Roman" pitchFamily="18" charset="0"/>
              <a:cs typeface="Times New Roman" pitchFamily="18" charset="0"/>
            </a:endParaRPr>
          </a:p>
          <a:p>
            <a:pPr marL="0" indent="0">
              <a:buNone/>
            </a:pPr>
            <a:endParaRPr lang="en-US" sz="2500" b="1" dirty="0">
              <a:latin typeface="Times New Roman" pitchFamily="18" charset="0"/>
              <a:cs typeface="Times New Roman" pitchFamily="18" charset="0"/>
            </a:endParaRPr>
          </a:p>
        </p:txBody>
      </p:sp>
    </p:spTree>
    <p:extLst>
      <p:ext uri="{BB962C8B-B14F-4D97-AF65-F5344CB8AC3E}">
        <p14:creationId xmlns:p14="http://schemas.microsoft.com/office/powerpoint/2010/main" val="1487620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91600" cy="6858000"/>
          </a:xfrm>
        </p:spPr>
        <p:txBody>
          <a:bodyPr>
            <a:normAutofit fontScale="92500"/>
          </a:bodyPr>
          <a:lstStyle/>
          <a:p>
            <a:pPr lvl="0"/>
            <a:r>
              <a:rPr lang="en-US" b="1" dirty="0"/>
              <a:t>Temperature Sensor</a:t>
            </a:r>
            <a:endParaRPr lang="en-US" dirty="0"/>
          </a:p>
          <a:p>
            <a:pPr lvl="0"/>
            <a:r>
              <a:rPr lang="en-US" b="1" dirty="0"/>
              <a:t>Input - </a:t>
            </a:r>
            <a:r>
              <a:rPr lang="en-US" dirty="0"/>
              <a:t>We use the heat emanating from the incense stick near the temperature sensor as the input. </a:t>
            </a:r>
          </a:p>
          <a:p>
            <a:pPr lvl="0"/>
            <a:r>
              <a:rPr lang="en-US" b="1" dirty="0"/>
              <a:t>Output -</a:t>
            </a:r>
            <a:r>
              <a:rPr lang="en-US" dirty="0"/>
              <a:t> As soon as the sensor identifies high temperature, the buzzer alerts and the fan starts operating in order to cool down the surrounding temperature. We get an alert in the mobile application as “temperature alert”.</a:t>
            </a:r>
          </a:p>
          <a:p>
            <a:pPr lvl="0"/>
            <a:r>
              <a:rPr lang="en-US" b="1" dirty="0"/>
              <a:t>Result Incurred -</a:t>
            </a:r>
            <a:r>
              <a:rPr lang="en-US" dirty="0"/>
              <a:t> This system is mostly used in high temperature areas like boilers and power plants where the temperature is usually high. It is also used in normal temperature areas so that any changes in the temperature will alert the person present in the premises and they may avoid burns or other mishaps.</a:t>
            </a:r>
          </a:p>
        </p:txBody>
      </p:sp>
    </p:spTree>
    <p:extLst>
      <p:ext uri="{BB962C8B-B14F-4D97-AF65-F5344CB8AC3E}">
        <p14:creationId xmlns:p14="http://schemas.microsoft.com/office/powerpoint/2010/main" val="1732829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r>
              <a:rPr lang="en-US" b="1" dirty="0"/>
              <a:t>Light Sensor</a:t>
            </a:r>
            <a:endParaRPr lang="en-US" dirty="0"/>
          </a:p>
          <a:p>
            <a:pPr lvl="0"/>
            <a:r>
              <a:rPr lang="en-US" b="1" dirty="0"/>
              <a:t>Input </a:t>
            </a:r>
            <a:r>
              <a:rPr lang="en-US" dirty="0"/>
              <a:t>- We cover the light sensor with our hands so that no light falls on the light sensor.</a:t>
            </a:r>
          </a:p>
          <a:p>
            <a:pPr lvl="0"/>
            <a:r>
              <a:rPr lang="en-US" b="1" dirty="0"/>
              <a:t>Output </a:t>
            </a:r>
            <a:r>
              <a:rPr lang="en-US" dirty="0"/>
              <a:t>- As soon as the sensor identifies the dark surroundings, the LED present in the module lights up.</a:t>
            </a:r>
          </a:p>
          <a:p>
            <a:pPr lvl="0"/>
            <a:r>
              <a:rPr lang="en-US" b="1" dirty="0"/>
              <a:t>Result Incurred </a:t>
            </a:r>
            <a:r>
              <a:rPr lang="en-US" dirty="0"/>
              <a:t>- This system is used in factories where lights are forever required.</a:t>
            </a:r>
          </a:p>
          <a:p>
            <a:endParaRPr lang="en-US" dirty="0"/>
          </a:p>
        </p:txBody>
      </p:sp>
    </p:spTree>
    <p:extLst>
      <p:ext uri="{BB962C8B-B14F-4D97-AF65-F5344CB8AC3E}">
        <p14:creationId xmlns:p14="http://schemas.microsoft.com/office/powerpoint/2010/main" val="3118885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CONCULSION</a:t>
            </a:r>
            <a:endParaRPr lang="en-US" dirty="0">
              <a:solidFill>
                <a:srgbClr val="7030A0"/>
              </a:solidFill>
            </a:endParaRPr>
          </a:p>
        </p:txBody>
      </p:sp>
      <p:sp>
        <p:nvSpPr>
          <p:cNvPr id="3" name="Content Placeholder 2"/>
          <p:cNvSpPr>
            <a:spLocks noGrp="1"/>
          </p:cNvSpPr>
          <p:nvPr>
            <p:ph idx="1"/>
          </p:nvPr>
        </p:nvSpPr>
        <p:spPr/>
        <p:txBody>
          <a:bodyPr>
            <a:noAutofit/>
          </a:bodyPr>
          <a:lstStyle/>
          <a:p>
            <a:pPr>
              <a:buFont typeface="Wingdings" pitchFamily="2" charset="2"/>
              <a:buChar char="Ø"/>
            </a:pPr>
            <a:r>
              <a:rPr lang="en-US" sz="2800" dirty="0" smtClean="0">
                <a:latin typeface="Times New Roman" pitchFamily="18" charset="0"/>
                <a:cs typeface="Times New Roman" pitchFamily="18" charset="0"/>
              </a:rPr>
              <a:t>By implementing </a:t>
            </a:r>
            <a:r>
              <a:rPr lang="en-US" sz="2800" dirty="0">
                <a:latin typeface="Times New Roman" pitchFamily="18" charset="0"/>
                <a:cs typeface="Times New Roman" pitchFamily="18" charset="0"/>
              </a:rPr>
              <a:t>these system we can </a:t>
            </a:r>
            <a:r>
              <a:rPr lang="en-US" sz="2800" dirty="0" smtClean="0">
                <a:latin typeface="Times New Roman" pitchFamily="18" charset="0"/>
                <a:cs typeface="Times New Roman" pitchFamily="18" charset="0"/>
              </a:rPr>
              <a:t>access </a:t>
            </a:r>
            <a:r>
              <a:rPr lang="en-US" sz="2800" dirty="0">
                <a:latin typeface="Times New Roman" pitchFamily="18" charset="0"/>
                <a:cs typeface="Times New Roman" pitchFamily="18" charset="0"/>
              </a:rPr>
              <a:t>the live data and also control the device </a:t>
            </a:r>
            <a:r>
              <a:rPr lang="en-US" sz="2800" dirty="0" smtClean="0">
                <a:latin typeface="Times New Roman" pitchFamily="18" charset="0"/>
                <a:cs typeface="Times New Roman" pitchFamily="18" charset="0"/>
              </a:rPr>
              <a:t>interfaced </a:t>
            </a:r>
            <a:r>
              <a:rPr lang="en-US" sz="2800" dirty="0">
                <a:latin typeface="Times New Roman" pitchFamily="18" charset="0"/>
                <a:cs typeface="Times New Roman" pitchFamily="18" charset="0"/>
              </a:rPr>
              <a:t>with our system. </a:t>
            </a:r>
            <a:endParaRPr lang="en-US" sz="2800" dirty="0" smtClean="0">
              <a:latin typeface="Times New Roman" pitchFamily="18" charset="0"/>
              <a:cs typeface="Times New Roman" pitchFamily="18" charset="0"/>
            </a:endParaRPr>
          </a:p>
          <a:p>
            <a:pPr>
              <a:buFont typeface="Wingdings" pitchFamily="2" charset="2"/>
              <a:buChar char="Ø"/>
            </a:pPr>
            <a:r>
              <a:rPr lang="en-US" sz="2800" dirty="0" smtClean="0">
                <a:latin typeface="Times New Roman" pitchFamily="18" charset="0"/>
                <a:cs typeface="Times New Roman" pitchFamily="18" charset="0"/>
              </a:rPr>
              <a:t>It helps for </a:t>
            </a:r>
            <a:r>
              <a:rPr lang="en-US" sz="2800" dirty="0">
                <a:latin typeface="Times New Roman" pitchFamily="18" charset="0"/>
                <a:cs typeface="Times New Roman" pitchFamily="18" charset="0"/>
              </a:rPr>
              <a:t>monitoring industrial appliances and to inform the responsible person to take appropriate measures</a:t>
            </a:r>
            <a:r>
              <a:rPr lang="en-US" sz="2800" dirty="0" smtClean="0">
                <a:latin typeface="Times New Roman" pitchFamily="18" charset="0"/>
                <a:cs typeface="Times New Roman" pitchFamily="18" charset="0"/>
              </a:rPr>
              <a:t>.</a:t>
            </a:r>
          </a:p>
          <a:p>
            <a:pPr>
              <a:buFont typeface="Wingdings" pitchFamily="2" charset="2"/>
              <a:buChar char="Ø"/>
            </a:pPr>
            <a:r>
              <a:rPr lang="en-US" sz="2800" dirty="0">
                <a:latin typeface="Times New Roman" pitchFamily="18" charset="0"/>
                <a:cs typeface="Times New Roman" pitchFamily="18" charset="0"/>
              </a:rPr>
              <a:t>T</a:t>
            </a:r>
            <a:r>
              <a:rPr lang="en-US" sz="2800" dirty="0" smtClean="0">
                <a:latin typeface="Times New Roman" pitchFamily="18" charset="0"/>
                <a:cs typeface="Times New Roman" pitchFamily="18" charset="0"/>
              </a:rPr>
              <a:t>o </a:t>
            </a:r>
            <a:r>
              <a:rPr lang="en-US" sz="2800" dirty="0">
                <a:latin typeface="Times New Roman" pitchFamily="18" charset="0"/>
                <a:cs typeface="Times New Roman" pitchFamily="18" charset="0"/>
              </a:rPr>
              <a:t>serve as an efficient backbone for achieving a network of sensors and actuators which can help for improving the performance of the day to day activities of the industry. </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604024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solidFill>
                  <a:srgbClr val="7030A0"/>
                </a:solidFill>
                <a:latin typeface="Times New Roman" pitchFamily="18" charset="0"/>
                <a:cs typeface="Times New Roman" pitchFamily="18" charset="0"/>
              </a:rPr>
              <a:t>REFERENCES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0" y="609600"/>
            <a:ext cx="9144000" cy="6248400"/>
          </a:xfrm>
        </p:spPr>
        <p:txBody>
          <a:bodyPr>
            <a:normAutofit fontScale="92500"/>
          </a:bodyPr>
          <a:lstStyle/>
          <a:p>
            <a:pPr>
              <a:buFont typeface="Wingdings" pitchFamily="2" charset="2"/>
              <a:buChar char="Ø"/>
            </a:pPr>
            <a:r>
              <a:rPr lang="en-US" sz="2500" dirty="0" smtClean="0">
                <a:latin typeface="Times New Roman" pitchFamily="18" charset="0"/>
                <a:cs typeface="Times New Roman" pitchFamily="18" charset="0"/>
              </a:rPr>
              <a:t>Geetesh</a:t>
            </a: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Chaudhari</a:t>
            </a: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Sudarshan</a:t>
            </a: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Jadhav</a:t>
            </a: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Sandeep</a:t>
            </a: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Batule</a:t>
            </a: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Sandeep</a:t>
            </a: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Helkar</a:t>
            </a:r>
            <a:r>
              <a:rPr lang="en-US" sz="2500" dirty="0" smtClean="0">
                <a:latin typeface="Times New Roman" pitchFamily="18" charset="0"/>
                <a:cs typeface="Times New Roman" pitchFamily="18" charset="0"/>
              </a:rPr>
              <a:t>, “Industrial Automation using Sensing based Applications for Internet of Things”, IARJSET Vol. 3, Issue 3, March 2016.</a:t>
            </a:r>
          </a:p>
          <a:p>
            <a:pPr>
              <a:buFont typeface="Wingdings" pitchFamily="2" charset="2"/>
              <a:buChar char="Ø"/>
            </a:pPr>
            <a:r>
              <a:rPr lang="en-US" sz="2500" dirty="0" smtClean="0">
                <a:latin typeface="Times New Roman" pitchFamily="18" charset="0"/>
                <a:cs typeface="Times New Roman" pitchFamily="18" charset="0"/>
              </a:rPr>
              <a:t>Keyur</a:t>
            </a:r>
            <a:r>
              <a:rPr lang="en-US" sz="2500" dirty="0" smtClean="0">
                <a:latin typeface="Times New Roman" pitchFamily="18" charset="0"/>
                <a:cs typeface="Times New Roman" pitchFamily="18" charset="0"/>
              </a:rPr>
              <a:t> K. Patel, Sunil Patel, “IOT Based Data Logger for Monitoring and Controlling Equipment Working Status and Environmental Conditions”, IJIRCCE Vol. 4, Issue 4, April 2016. </a:t>
            </a:r>
          </a:p>
          <a:p>
            <a:pPr>
              <a:buFont typeface="Wingdings" pitchFamily="2" charset="2"/>
              <a:buChar char="Ø"/>
            </a:pPr>
            <a:r>
              <a:rPr lang="en-US" sz="2500" dirty="0" smtClean="0">
                <a:latin typeface="Times New Roman" pitchFamily="18" charset="0"/>
                <a:cs typeface="Times New Roman" pitchFamily="18" charset="0"/>
              </a:rPr>
              <a:t>Li </a:t>
            </a:r>
            <a:r>
              <a:rPr lang="en-US" sz="2500" dirty="0">
                <a:latin typeface="Times New Roman" pitchFamily="18" charset="0"/>
                <a:cs typeface="Times New Roman" pitchFamily="18" charset="0"/>
              </a:rPr>
              <a:t>Da </a:t>
            </a:r>
            <a:r>
              <a:rPr lang="en-US" sz="2500" dirty="0">
                <a:latin typeface="Times New Roman" pitchFamily="18" charset="0"/>
                <a:cs typeface="Times New Roman" pitchFamily="18" charset="0"/>
              </a:rPr>
              <a:t>Zu</a:t>
            </a:r>
            <a:r>
              <a:rPr lang="en-US" sz="2500" dirty="0">
                <a:latin typeface="Times New Roman" pitchFamily="18" charset="0"/>
                <a:cs typeface="Times New Roman" pitchFamily="18" charset="0"/>
              </a:rPr>
              <a:t>” Internet of Things in industries: A Survey” IEEE transaction on Industrial on Industrial </a:t>
            </a:r>
            <a:r>
              <a:rPr lang="en-US" sz="2500" dirty="0">
                <a:latin typeface="Times New Roman" pitchFamily="18" charset="0"/>
                <a:cs typeface="Times New Roman" pitchFamily="18" charset="0"/>
              </a:rPr>
              <a:t>informatica</a:t>
            </a:r>
            <a:r>
              <a:rPr lang="en-US" sz="2500" dirty="0">
                <a:latin typeface="Times New Roman" pitchFamily="18" charset="0"/>
                <a:cs typeface="Times New Roman" pitchFamily="18" charset="0"/>
              </a:rPr>
              <a:t>, </a:t>
            </a:r>
            <a:r>
              <a:rPr lang="en-US" sz="2500" dirty="0">
                <a:latin typeface="Times New Roman" pitchFamily="18" charset="0"/>
                <a:cs typeface="Times New Roman" pitchFamily="18" charset="0"/>
              </a:rPr>
              <a:t>vol,no</a:t>
            </a:r>
            <a:r>
              <a:rPr lang="en-US" sz="2500" dirty="0">
                <a:latin typeface="Times New Roman" pitchFamily="18" charset="0"/>
                <a:cs typeface="Times New Roman" pitchFamily="18" charset="0"/>
              </a:rPr>
              <a:t>, November 2014 </a:t>
            </a:r>
          </a:p>
          <a:p>
            <a:pPr>
              <a:buFont typeface="Wingdings" pitchFamily="2" charset="2"/>
              <a:buChar char="Ø"/>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Sadeque</a:t>
            </a:r>
            <a:r>
              <a:rPr lang="en-US" sz="2500" dirty="0">
                <a:latin typeface="Times New Roman" pitchFamily="18" charset="0"/>
                <a:cs typeface="Times New Roman" pitchFamily="18" charset="0"/>
              </a:rPr>
              <a:t> Reza khan Professor </a:t>
            </a:r>
            <a:r>
              <a:rPr lang="en-US" sz="2500" dirty="0">
                <a:latin typeface="Times New Roman" pitchFamily="18" charset="0"/>
                <a:cs typeface="Times New Roman" pitchFamily="18" charset="0"/>
              </a:rPr>
              <a:t>Dr</a:t>
            </a:r>
            <a:r>
              <a:rPr lang="en-US" sz="2500" dirty="0">
                <a:latin typeface="Times New Roman" pitchFamily="18" charset="0"/>
                <a:cs typeface="Times New Roman" pitchFamily="18" charset="0"/>
              </a:rPr>
              <a:t> .</a:t>
            </a:r>
            <a:r>
              <a:rPr lang="en-US" sz="2500" dirty="0">
                <a:latin typeface="Times New Roman" pitchFamily="18" charset="0"/>
                <a:cs typeface="Times New Roman" pitchFamily="18" charset="0"/>
              </a:rPr>
              <a:t>M.S.Bhat</a:t>
            </a:r>
            <a:r>
              <a:rPr lang="en-US" sz="2500" dirty="0">
                <a:latin typeface="Times New Roman" pitchFamily="18" charset="0"/>
                <a:cs typeface="Times New Roman" pitchFamily="18" charset="0"/>
              </a:rPr>
              <a:t> “GUI based Industrial Monitoring and control system” IEEE paper,2014 </a:t>
            </a:r>
          </a:p>
          <a:p>
            <a:pPr>
              <a:buFont typeface="Wingdings" pitchFamily="2" charset="2"/>
              <a:buChar char="Ø"/>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Ayman</a:t>
            </a:r>
            <a:r>
              <a:rPr lang="en-US" sz="2500" dirty="0">
                <a:latin typeface="Times New Roman" pitchFamily="18" charset="0"/>
                <a:cs typeface="Times New Roman" pitchFamily="18" charset="0"/>
              </a:rPr>
              <a:t> </a:t>
            </a:r>
            <a:r>
              <a:rPr lang="en-US" sz="2500" dirty="0">
                <a:latin typeface="Times New Roman" pitchFamily="18" charset="0"/>
                <a:cs typeface="Times New Roman" pitchFamily="18" charset="0"/>
              </a:rPr>
              <a:t>Sleman</a:t>
            </a:r>
            <a:r>
              <a:rPr lang="en-US" sz="2500" dirty="0">
                <a:latin typeface="Times New Roman" pitchFamily="18" charset="0"/>
                <a:cs typeface="Times New Roman" pitchFamily="18" charset="0"/>
              </a:rPr>
              <a:t> and </a:t>
            </a:r>
            <a:r>
              <a:rPr lang="en-US" sz="2500" dirty="0">
                <a:latin typeface="Times New Roman" pitchFamily="18" charset="0"/>
                <a:cs typeface="Times New Roman" pitchFamily="18" charset="0"/>
              </a:rPr>
              <a:t>Reinhard</a:t>
            </a:r>
            <a:r>
              <a:rPr lang="en-US" sz="2500" dirty="0">
                <a:latin typeface="Times New Roman" pitchFamily="18" charset="0"/>
                <a:cs typeface="Times New Roman" pitchFamily="18" charset="0"/>
              </a:rPr>
              <a:t> Moeller “Integration of wireless sensor network services into other Home and Industrial </a:t>
            </a:r>
            <a:r>
              <a:rPr lang="en-US" sz="2500" dirty="0">
                <a:latin typeface="Times New Roman" pitchFamily="18" charset="0"/>
                <a:cs typeface="Times New Roman" pitchFamily="18" charset="0"/>
              </a:rPr>
              <a:t>networks””IEEE</a:t>
            </a:r>
            <a:r>
              <a:rPr lang="en-US" sz="2500" dirty="0">
                <a:latin typeface="Times New Roman" pitchFamily="18" charset="0"/>
                <a:cs typeface="Times New Roman" pitchFamily="18" charset="0"/>
              </a:rPr>
              <a:t> paper. </a:t>
            </a:r>
          </a:p>
          <a:p>
            <a:pPr>
              <a:buFont typeface="Wingdings" pitchFamily="2" charset="2"/>
              <a:buChar char="Ø"/>
            </a:pPr>
            <a:r>
              <a:rPr lang="en-US" sz="2500" dirty="0" smtClean="0">
                <a:latin typeface="Times New Roman" pitchFamily="18" charset="0"/>
                <a:cs typeface="Times New Roman" pitchFamily="18" charset="0"/>
              </a:rPr>
              <a:t>Rajeev </a:t>
            </a:r>
            <a:r>
              <a:rPr lang="en-US" sz="2500" dirty="0">
                <a:latin typeface="Times New Roman" pitchFamily="18" charset="0"/>
                <a:cs typeface="Times New Roman" pitchFamily="18" charset="0"/>
              </a:rPr>
              <a:t>Piyare</a:t>
            </a:r>
            <a:r>
              <a:rPr lang="en-US" sz="2500" dirty="0">
                <a:latin typeface="Times New Roman" pitchFamily="18" charset="0"/>
                <a:cs typeface="Times New Roman" pitchFamily="18" charset="0"/>
              </a:rPr>
              <a:t> and </a:t>
            </a:r>
            <a:r>
              <a:rPr lang="en-US" sz="2500" dirty="0">
                <a:latin typeface="Times New Roman" pitchFamily="18" charset="0"/>
                <a:cs typeface="Times New Roman" pitchFamily="18" charset="0"/>
              </a:rPr>
              <a:t>Sengo</a:t>
            </a:r>
            <a:r>
              <a:rPr lang="en-US" sz="2500" dirty="0">
                <a:latin typeface="Times New Roman" pitchFamily="18" charset="0"/>
                <a:cs typeface="Times New Roman" pitchFamily="18" charset="0"/>
              </a:rPr>
              <a:t> Ro Lee” Smart home control and monitoring system using smart </a:t>
            </a:r>
            <a:r>
              <a:rPr lang="en-US" sz="2500" dirty="0">
                <a:latin typeface="Times New Roman" pitchFamily="18" charset="0"/>
                <a:cs typeface="Times New Roman" pitchFamily="18" charset="0"/>
              </a:rPr>
              <a:t>phone”ICCA</a:t>
            </a:r>
            <a:r>
              <a:rPr lang="en-US" sz="2500" dirty="0">
                <a:latin typeface="Times New Roman" pitchFamily="18" charset="0"/>
                <a:cs typeface="Times New Roman" pitchFamily="18" charset="0"/>
              </a:rPr>
              <a:t> 2013 ASTL Vol.24,pp.83-86,2013 © SERSC 2013. </a:t>
            </a:r>
            <a:endParaRPr lang="en-US" sz="2500" dirty="0" smtClean="0">
              <a:latin typeface="Times New Roman" pitchFamily="18" charset="0"/>
              <a:cs typeface="Times New Roman" pitchFamily="18" charset="0"/>
            </a:endParaRPr>
          </a:p>
          <a:p>
            <a:pPr>
              <a:buFont typeface="Wingdings" pitchFamily="2" charset="2"/>
              <a:buChar char="Ø"/>
            </a:pPr>
            <a:endParaRPr lang="en-US" sz="2500" dirty="0">
              <a:latin typeface="Times New Roman" pitchFamily="18" charset="0"/>
              <a:cs typeface="Times New Roman" pitchFamily="18" charset="0"/>
            </a:endParaRPr>
          </a:p>
          <a:p>
            <a:endParaRPr lang="en-US" sz="2500" dirty="0"/>
          </a:p>
        </p:txBody>
      </p:sp>
    </p:spTree>
    <p:extLst>
      <p:ext uri="{BB962C8B-B14F-4D97-AF65-F5344CB8AC3E}">
        <p14:creationId xmlns:p14="http://schemas.microsoft.com/office/powerpoint/2010/main" val="342949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solidFill>
                  <a:srgbClr val="7030A0"/>
                </a:solidFill>
              </a:rPr>
              <a:t>ABSTRACT</a:t>
            </a:r>
            <a:endParaRPr lang="en-US" dirty="0">
              <a:solidFill>
                <a:srgbClr val="7030A0"/>
              </a:solidFill>
            </a:endParaRPr>
          </a:p>
        </p:txBody>
      </p:sp>
      <p:sp>
        <p:nvSpPr>
          <p:cNvPr id="3" name="Content Placeholder 2"/>
          <p:cNvSpPr>
            <a:spLocks noGrp="1"/>
          </p:cNvSpPr>
          <p:nvPr>
            <p:ph idx="1"/>
          </p:nvPr>
        </p:nvSpPr>
        <p:spPr>
          <a:xfrm>
            <a:off x="0" y="685800"/>
            <a:ext cx="9144000" cy="6172200"/>
          </a:xfrm>
        </p:spPr>
        <p:txBody>
          <a:bodyPr>
            <a:normAutofit/>
          </a:bodyPr>
          <a:lstStyle/>
          <a:p>
            <a:endParaRPr lang="en-US" sz="2800" dirty="0"/>
          </a:p>
          <a:p>
            <a:pPr>
              <a:buFont typeface="Wingdings" pitchFamily="2" charset="2"/>
              <a:buChar char="Ø"/>
            </a:pPr>
            <a:r>
              <a:rPr lang="en-US" sz="2800" dirty="0"/>
              <a:t> </a:t>
            </a:r>
            <a:r>
              <a:rPr lang="en-US" sz="2500" dirty="0">
                <a:latin typeface="Times New Roman" pitchFamily="18" charset="0"/>
                <a:cs typeface="Times New Roman" pitchFamily="18" charset="0"/>
              </a:rPr>
              <a:t>Automation is one of the </a:t>
            </a:r>
            <a:r>
              <a:rPr lang="en-US" sz="2500" dirty="0" smtClean="0">
                <a:latin typeface="Times New Roman" pitchFamily="18" charset="0"/>
                <a:cs typeface="Times New Roman" pitchFamily="18" charset="0"/>
              </a:rPr>
              <a:t>increasing </a:t>
            </a:r>
            <a:r>
              <a:rPr lang="en-US" sz="2500" dirty="0">
                <a:latin typeface="Times New Roman" pitchFamily="18" charset="0"/>
                <a:cs typeface="Times New Roman" pitchFamily="18" charset="0"/>
              </a:rPr>
              <a:t>need with in </a:t>
            </a:r>
            <a:r>
              <a:rPr lang="en-US" sz="2500" dirty="0" smtClean="0">
                <a:latin typeface="Times New Roman" pitchFamily="18" charset="0"/>
                <a:cs typeface="Times New Roman" pitchFamily="18" charset="0"/>
              </a:rPr>
              <a:t>industries applications. Automation reduces </a:t>
            </a:r>
            <a:r>
              <a:rPr lang="en-US" sz="2500" dirty="0">
                <a:latin typeface="Times New Roman" pitchFamily="18" charset="0"/>
                <a:cs typeface="Times New Roman" pitchFamily="18" charset="0"/>
              </a:rPr>
              <a:t>the human </a:t>
            </a:r>
            <a:r>
              <a:rPr lang="en-US" sz="2500" dirty="0" smtClean="0">
                <a:latin typeface="Times New Roman" pitchFamily="18" charset="0"/>
                <a:cs typeface="Times New Roman" pitchFamily="18" charset="0"/>
              </a:rPr>
              <a:t>efforts </a:t>
            </a:r>
            <a:r>
              <a:rPr lang="en-US" sz="2500" dirty="0">
                <a:latin typeface="Times New Roman" pitchFamily="18" charset="0"/>
                <a:cs typeface="Times New Roman" pitchFamily="18" charset="0"/>
              </a:rPr>
              <a:t>by replacing </a:t>
            </a:r>
            <a:r>
              <a:rPr lang="en-US" sz="2500" dirty="0" smtClean="0">
                <a:latin typeface="Times New Roman" pitchFamily="18" charset="0"/>
                <a:cs typeface="Times New Roman" pitchFamily="18" charset="0"/>
              </a:rPr>
              <a:t>the system </a:t>
            </a:r>
            <a:r>
              <a:rPr lang="en-US" sz="2500" dirty="0">
                <a:latin typeface="Times New Roman" pitchFamily="18" charset="0"/>
                <a:cs typeface="Times New Roman" pitchFamily="18" charset="0"/>
              </a:rPr>
              <a:t>which are self </a:t>
            </a:r>
            <a:r>
              <a:rPr lang="en-US" sz="2500" dirty="0" smtClean="0">
                <a:latin typeface="Times New Roman" pitchFamily="18" charset="0"/>
                <a:cs typeface="Times New Roman" pitchFamily="18" charset="0"/>
              </a:rPr>
              <a:t>operated.</a:t>
            </a:r>
          </a:p>
          <a:p>
            <a:pPr>
              <a:buFont typeface="Wingdings" pitchFamily="2" charset="2"/>
              <a:buChar char="Ø"/>
            </a:pPr>
            <a:r>
              <a:rPr lang="en-US" sz="2800" dirty="0" smtClean="0"/>
              <a:t> </a:t>
            </a:r>
            <a:r>
              <a:rPr lang="en-US" sz="2500" dirty="0" smtClean="0">
                <a:latin typeface="Times New Roman" pitchFamily="18" charset="0"/>
                <a:cs typeface="Times New Roman" pitchFamily="18" charset="0"/>
              </a:rPr>
              <a:t>We are developing a </a:t>
            </a:r>
            <a:r>
              <a:rPr lang="en-US" sz="2500" dirty="0">
                <a:latin typeface="Times New Roman" pitchFamily="18" charset="0"/>
                <a:cs typeface="Times New Roman" pitchFamily="18" charset="0"/>
              </a:rPr>
              <a:t>system which will automatically monitor the industrial applications and generate Alerts/Alarms or take intelligent decisions using concept of </a:t>
            </a:r>
            <a:r>
              <a:rPr lang="en-US" sz="2500" dirty="0">
                <a:latin typeface="Times New Roman" pitchFamily="18" charset="0"/>
                <a:cs typeface="Times New Roman" pitchFamily="18" charset="0"/>
              </a:rPr>
              <a:t>IoT</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a:buFont typeface="Wingdings" pitchFamily="2" charset="2"/>
              <a:buChar char="Ø"/>
            </a:pPr>
            <a:r>
              <a:rPr lang="en-US" sz="2500" dirty="0" smtClean="0">
                <a:latin typeface="Times New Roman" pitchFamily="18" charset="0"/>
                <a:cs typeface="Times New Roman" pitchFamily="18" charset="0"/>
              </a:rPr>
              <a:t>Safety </a:t>
            </a:r>
            <a:r>
              <a:rPr lang="en-US" sz="2500" dirty="0">
                <a:latin typeface="Times New Roman" pitchFamily="18" charset="0"/>
                <a:cs typeface="Times New Roman" pitchFamily="18" charset="0"/>
              </a:rPr>
              <a:t>from leaking of raw gas and fire are the most important requirements of </a:t>
            </a:r>
            <a:r>
              <a:rPr lang="en-US" sz="2500" dirty="0" smtClean="0">
                <a:latin typeface="Times New Roman" pitchFamily="18" charset="0"/>
                <a:cs typeface="Times New Roman" pitchFamily="18" charset="0"/>
              </a:rPr>
              <a:t>industries </a:t>
            </a:r>
            <a:r>
              <a:rPr lang="en-US" sz="2500" dirty="0">
                <a:latin typeface="Times New Roman" pitchFamily="18" charset="0"/>
                <a:cs typeface="Times New Roman" pitchFamily="18" charset="0"/>
              </a:rPr>
              <a:t>security system for people. </a:t>
            </a:r>
            <a:endParaRPr lang="en-US" sz="2500" dirty="0" smtClean="0">
              <a:latin typeface="Times New Roman" pitchFamily="18" charset="0"/>
              <a:cs typeface="Times New Roman" pitchFamily="18" charset="0"/>
            </a:endParaRPr>
          </a:p>
          <a:p>
            <a:pPr>
              <a:buFont typeface="Wingdings" pitchFamily="2" charset="2"/>
              <a:buChar char="Ø"/>
            </a:pPr>
            <a:r>
              <a:rPr lang="en-US" sz="2500" dirty="0" smtClean="0">
                <a:latin typeface="Times New Roman" pitchFamily="18" charset="0"/>
                <a:cs typeface="Times New Roman" pitchFamily="18" charset="0"/>
              </a:rPr>
              <a:t>This </a:t>
            </a:r>
            <a:r>
              <a:rPr lang="en-US" sz="2500" dirty="0">
                <a:latin typeface="Times New Roman" pitchFamily="18" charset="0"/>
                <a:cs typeface="Times New Roman" pitchFamily="18" charset="0"/>
              </a:rPr>
              <a:t>system also helps us take some crucial decision from any point of the world within internet </a:t>
            </a:r>
            <a:r>
              <a:rPr lang="en-US" sz="2500" dirty="0" smtClean="0">
                <a:latin typeface="Times New Roman" pitchFamily="18" charset="0"/>
                <a:cs typeface="Times New Roman" pitchFamily="18" charset="0"/>
              </a:rPr>
              <a:t>network</a:t>
            </a:r>
          </a:p>
          <a:p>
            <a:pPr>
              <a:buFont typeface="Wingdings" pitchFamily="2" charset="2"/>
              <a:buChar char="Ø"/>
            </a:pPr>
            <a:r>
              <a:rPr lang="en-US" sz="2800" dirty="0" smtClean="0"/>
              <a:t> </a:t>
            </a:r>
            <a:r>
              <a:rPr lang="en-US" sz="2500" dirty="0">
                <a:latin typeface="Times New Roman" pitchFamily="18" charset="0"/>
                <a:cs typeface="Times New Roman" pitchFamily="18" charset="0"/>
              </a:rPr>
              <a:t>Wifi</a:t>
            </a:r>
            <a:r>
              <a:rPr lang="en-US" sz="2500" dirty="0">
                <a:latin typeface="Times New Roman" pitchFamily="18" charset="0"/>
                <a:cs typeface="Times New Roman" pitchFamily="18" charset="0"/>
              </a:rPr>
              <a:t> shield is being used to act as service point between network and connecting network. </a:t>
            </a:r>
            <a:endParaRPr lang="en-US" sz="2500" dirty="0" smtClean="0">
              <a:latin typeface="Times New Roman" pitchFamily="18" charset="0"/>
              <a:cs typeface="Times New Roman" pitchFamily="18" charset="0"/>
            </a:endParaRPr>
          </a:p>
          <a:p>
            <a:pPr>
              <a:buFont typeface="Wingdings" pitchFamily="2" charset="2"/>
              <a:buChar char="Ø"/>
            </a:pP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3555367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rmAutofit fontScale="90000"/>
          </a:bodyPr>
          <a:lstStyle/>
          <a:p>
            <a:r>
              <a:rPr lang="en-US" dirty="0" smtClean="0">
                <a:solidFill>
                  <a:srgbClr val="7030A0"/>
                </a:solidFill>
                <a:latin typeface="Times New Roman" pitchFamily="18" charset="0"/>
                <a:cs typeface="Times New Roman" pitchFamily="18" charset="0"/>
              </a:rPr>
              <a:t>LITERATURE SURVEY</a:t>
            </a:r>
            <a:br>
              <a:rPr lang="en-US" dirty="0" smtClean="0">
                <a:solidFill>
                  <a:srgbClr val="7030A0"/>
                </a:solidFill>
                <a:latin typeface="Times New Roman" pitchFamily="18" charset="0"/>
                <a:cs typeface="Times New Roman" pitchFamily="18" charset="0"/>
              </a:rPr>
            </a:br>
            <a:endParaRPr lang="en-US" dirty="0">
              <a:solidFill>
                <a:srgbClr val="7030A0"/>
              </a:solidFill>
            </a:endParaRPr>
          </a:p>
        </p:txBody>
      </p:sp>
      <p:sp>
        <p:nvSpPr>
          <p:cNvPr id="3" name="Content Placeholder 2"/>
          <p:cNvSpPr>
            <a:spLocks noGrp="1"/>
          </p:cNvSpPr>
          <p:nvPr>
            <p:ph idx="1"/>
          </p:nvPr>
        </p:nvSpPr>
        <p:spPr>
          <a:xfrm>
            <a:off x="0" y="609600"/>
            <a:ext cx="9144000" cy="6248400"/>
          </a:xfrm>
        </p:spPr>
        <p:txBody>
          <a:bodyPr>
            <a:normAutofit/>
          </a:bodyPr>
          <a:lstStyle/>
          <a:p>
            <a:pPr>
              <a:buFont typeface="Wingdings" pitchFamily="2" charset="2"/>
              <a:buChar char="Ø"/>
            </a:pPr>
            <a:r>
              <a:rPr lang="en-US" sz="2800"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Industrial </a:t>
            </a:r>
            <a:r>
              <a:rPr lang="en-US" sz="2800" b="1" dirty="0">
                <a:latin typeface="Times New Roman" pitchFamily="18" charset="0"/>
                <a:cs typeface="Times New Roman" pitchFamily="18" charset="0"/>
              </a:rPr>
              <a:t>Automation using </a:t>
            </a:r>
            <a:r>
              <a:rPr lang="en-US" sz="2800" b="1" dirty="0" smtClean="0">
                <a:latin typeface="Times New Roman" pitchFamily="18" charset="0"/>
                <a:cs typeface="Times New Roman" pitchFamily="18" charset="0"/>
              </a:rPr>
              <a:t>IoT</a:t>
            </a:r>
            <a:r>
              <a:rPr lang="en-US" sz="2800" b="1" dirty="0" smtClean="0">
                <a:latin typeface="Times New Roman" pitchFamily="18" charset="0"/>
                <a:cs typeface="Times New Roman" pitchFamily="18" charset="0"/>
              </a:rPr>
              <a:t>” International </a:t>
            </a:r>
            <a:r>
              <a:rPr lang="en-US" sz="2800" b="1" dirty="0">
                <a:latin typeface="Times New Roman" pitchFamily="18" charset="0"/>
                <a:cs typeface="Times New Roman" pitchFamily="18" charset="0"/>
              </a:rPr>
              <a:t>Research Journal of Engineering and Technology (</a:t>
            </a:r>
            <a:r>
              <a:rPr lang="en-US" sz="2800" b="1" dirty="0" smtClean="0">
                <a:latin typeface="Times New Roman" pitchFamily="18" charset="0"/>
                <a:cs typeface="Times New Roman" pitchFamily="18" charset="0"/>
              </a:rPr>
              <a:t>IRJET).Volume</a:t>
            </a:r>
            <a:r>
              <a:rPr lang="en-US" sz="2800" b="1" dirty="0">
                <a:latin typeface="Times New Roman" pitchFamily="18" charset="0"/>
                <a:cs typeface="Times New Roman" pitchFamily="18" charset="0"/>
              </a:rPr>
              <a:t>: 04 Issue: 06 | June-2017 </a:t>
            </a:r>
            <a:endParaRPr lang="en-US" sz="2800" b="1"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To </a:t>
            </a:r>
            <a:r>
              <a:rPr lang="en-US" sz="2500" dirty="0">
                <a:latin typeface="Times New Roman" pitchFamily="18" charset="0"/>
                <a:cs typeface="Times New Roman" pitchFamily="18" charset="0"/>
              </a:rPr>
              <a:t>build the system which can monitor the sensor data and upload it over internet and also capable of taking </a:t>
            </a:r>
            <a:r>
              <a:rPr lang="en-US" sz="2500">
                <a:latin typeface="Times New Roman" pitchFamily="18" charset="0"/>
                <a:cs typeface="Times New Roman" pitchFamily="18" charset="0"/>
              </a:rPr>
              <a:t>some </a:t>
            </a:r>
            <a:r>
              <a:rPr lang="en-US" sz="2500" smtClean="0">
                <a:latin typeface="Times New Roman" pitchFamily="18" charset="0"/>
                <a:cs typeface="Times New Roman" pitchFamily="18" charset="0"/>
              </a:rPr>
              <a:t>crucial </a:t>
            </a:r>
            <a:r>
              <a:rPr lang="en-US" sz="2500" dirty="0">
                <a:latin typeface="Times New Roman" pitchFamily="18" charset="0"/>
                <a:cs typeface="Times New Roman" pitchFamily="18" charset="0"/>
              </a:rPr>
              <a:t>decision within industries using the </a:t>
            </a:r>
            <a:r>
              <a:rPr lang="en-US" sz="2500" dirty="0" err="1">
                <a:latin typeface="Times New Roman" pitchFamily="18" charset="0"/>
                <a:cs typeface="Times New Roman" pitchFamily="18" charset="0"/>
              </a:rPr>
              <a:t>IoT</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a:buFont typeface="Wingdings" pitchFamily="2" charset="2"/>
              <a:buChar char="Ø"/>
            </a:pPr>
            <a:r>
              <a:rPr lang="en-US" sz="2800" dirty="0" smtClean="0"/>
              <a:t>“</a:t>
            </a:r>
            <a:r>
              <a:rPr lang="en-US" sz="2800" b="1" dirty="0" err="1" smtClean="0">
                <a:latin typeface="Times New Roman" pitchFamily="18" charset="0"/>
                <a:cs typeface="Times New Roman" pitchFamily="18" charset="0"/>
              </a:rPr>
              <a:t>IoT</a:t>
            </a:r>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Based Industrial Parameters Monitoring and Alarming System using </a:t>
            </a:r>
            <a:r>
              <a:rPr lang="en-US" sz="2800" b="1" dirty="0" err="1" smtClean="0">
                <a:latin typeface="Times New Roman" pitchFamily="18" charset="0"/>
                <a:cs typeface="Times New Roman" pitchFamily="18" charset="0"/>
              </a:rPr>
              <a:t>Arduino</a:t>
            </a:r>
            <a:r>
              <a:rPr lang="en-US" sz="2800" b="1" dirty="0" smtClean="0">
                <a:latin typeface="Times New Roman" pitchFamily="18" charset="0"/>
                <a:cs typeface="Times New Roman" pitchFamily="18" charset="0"/>
              </a:rPr>
              <a:t>”</a:t>
            </a:r>
            <a:r>
              <a:rPr lang="en-US" sz="2800" b="1" dirty="0"/>
              <a:t> </a:t>
            </a:r>
            <a:r>
              <a:rPr lang="en-US" sz="2800" b="1" dirty="0">
                <a:latin typeface="Times New Roman" pitchFamily="18" charset="0"/>
                <a:cs typeface="Times New Roman" pitchFamily="18" charset="0"/>
              </a:rPr>
              <a:t>International Journal of Engineering Science and Computing, April 2018 </a:t>
            </a:r>
            <a:endParaRPr lang="en-US" sz="2800" b="1"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systems </a:t>
            </a:r>
            <a:r>
              <a:rPr lang="en-US" sz="2500" dirty="0">
                <a:latin typeface="Times New Roman" pitchFamily="18" charset="0"/>
                <a:cs typeface="Times New Roman" pitchFamily="18" charset="0"/>
              </a:rPr>
              <a:t>is usually associated with one single concept, the Internet of Things (</a:t>
            </a:r>
            <a:r>
              <a:rPr lang="en-US" sz="2500" dirty="0" err="1">
                <a:latin typeface="Times New Roman" pitchFamily="18" charset="0"/>
                <a:cs typeface="Times New Roman" pitchFamily="18" charset="0"/>
              </a:rPr>
              <a:t>IoT</a:t>
            </a:r>
            <a:r>
              <a:rPr lang="en-US" sz="2500" dirty="0">
                <a:latin typeface="Times New Roman" pitchFamily="18" charset="0"/>
                <a:cs typeface="Times New Roman" pitchFamily="18" charset="0"/>
              </a:rPr>
              <a:t>), where through the use of sensors, the entire physical infrastructure is closely coupled with information and communication technologies; where intelligent monitoring and management can be achieved via the usage of networked embedded devices. </a:t>
            </a:r>
            <a:endParaRPr lang="en-US" sz="25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9263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CONTINUED….</a:t>
            </a:r>
            <a:endParaRPr lang="en-US" dirty="0">
              <a:solidFill>
                <a:srgbClr val="7030A0"/>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b="1" dirty="0" smtClean="0">
                <a:latin typeface="Times New Roman" pitchFamily="18" charset="0"/>
                <a:cs typeface="Times New Roman" pitchFamily="18" charset="0"/>
              </a:rPr>
              <a:t>“Complete </a:t>
            </a:r>
            <a:r>
              <a:rPr lang="en-US" sz="2800" b="1" dirty="0">
                <a:latin typeface="Times New Roman" pitchFamily="18" charset="0"/>
                <a:cs typeface="Times New Roman" pitchFamily="18" charset="0"/>
              </a:rPr>
              <a:t>Industrial Solution for Automation in Temperature and Humidity Monitoring using </a:t>
            </a:r>
            <a:r>
              <a:rPr lang="en-US" sz="2800" b="1" dirty="0" err="1" smtClean="0">
                <a:latin typeface="Times New Roman" pitchFamily="18" charset="0"/>
                <a:cs typeface="Times New Roman" pitchFamily="18" charset="0"/>
              </a:rPr>
              <a:t>LabVIEW</a:t>
            </a:r>
            <a:r>
              <a:rPr lang="en-US" sz="2800" b="1" dirty="0" smtClean="0">
                <a:latin typeface="Times New Roman" pitchFamily="18" charset="0"/>
                <a:cs typeface="Times New Roman" pitchFamily="18" charset="0"/>
              </a:rPr>
              <a:t>” </a:t>
            </a:r>
          </a:p>
          <a:p>
            <a:pPr marL="0" indent="0">
              <a:buNone/>
            </a:pPr>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system provides for remote monitoring of the temperature and humidity levels of different parts of the plant with the help of </a:t>
            </a:r>
            <a:r>
              <a:rPr lang="en-US" sz="2500" dirty="0" smtClean="0">
                <a:latin typeface="Times New Roman" pitchFamily="18" charset="0"/>
                <a:cs typeface="Times New Roman" pitchFamily="18" charset="0"/>
              </a:rPr>
              <a:t>the sensors  </a:t>
            </a:r>
            <a:r>
              <a:rPr lang="en-US" sz="2500" dirty="0">
                <a:latin typeface="Times New Roman" pitchFamily="18" charset="0"/>
                <a:cs typeface="Times New Roman" pitchFamily="18" charset="0"/>
              </a:rPr>
              <a:t>and is based on </a:t>
            </a:r>
            <a:r>
              <a:rPr lang="en-US" sz="2500" dirty="0" err="1">
                <a:latin typeface="Times New Roman" pitchFamily="18" charset="0"/>
                <a:cs typeface="Times New Roman" pitchFamily="18" charset="0"/>
              </a:rPr>
              <a:t>labView</a:t>
            </a:r>
            <a:r>
              <a:rPr lang="en-US" sz="2500" dirty="0">
                <a:latin typeface="Times New Roman" pitchFamily="18" charset="0"/>
                <a:cs typeface="Times New Roman" pitchFamily="18" charset="0"/>
              </a:rPr>
              <a:t> software </a:t>
            </a:r>
            <a:r>
              <a:rPr lang="en-US" sz="2500" dirty="0" smtClean="0">
                <a:latin typeface="Times New Roman" pitchFamily="18" charset="0"/>
                <a:cs typeface="Times New Roman" pitchFamily="18" charset="0"/>
              </a:rPr>
              <a:t>platform. </a:t>
            </a: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181918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7030A0"/>
                </a:solidFill>
                <a:latin typeface="Times New Roman" pitchFamily="18" charset="0"/>
                <a:cs typeface="Times New Roman" pitchFamily="18" charset="0"/>
              </a:rPr>
              <a:t>BLOCK DIAGRAM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361388" cy="494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765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latin typeface="Times New Roman" pitchFamily="18" charset="0"/>
                <a:cs typeface="Times New Roman" pitchFamily="18" charset="0"/>
              </a:rPr>
              <a:t>WIRING DIAGRAM</a:t>
            </a:r>
            <a:endParaRPr lang="en-US" dirty="0">
              <a:solidFill>
                <a:schemeClr val="accent4"/>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58404"/>
            <a:ext cx="7573279" cy="534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26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7030A0"/>
                </a:solidFill>
                <a:latin typeface="Times New Roman" pitchFamily="18" charset="0"/>
                <a:cs typeface="Times New Roman" pitchFamily="18" charset="0"/>
              </a:rPr>
              <a:t>HARDWARE IMPLEMENTATION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76200" y="533400"/>
            <a:ext cx="8991600" cy="6324600"/>
          </a:xfrm>
        </p:spPr>
        <p:txBody>
          <a:bodyPr/>
          <a:lstStyle/>
          <a:p>
            <a:pPr>
              <a:buFont typeface="Wingdings" pitchFamily="2" charset="2"/>
              <a:buChar char="Ø"/>
            </a:pPr>
            <a:r>
              <a:rPr lang="en-US" sz="2600" dirty="0" err="1"/>
              <a:t>Arduino</a:t>
            </a:r>
            <a:r>
              <a:rPr lang="en-US" sz="2600" dirty="0"/>
              <a:t> </a:t>
            </a:r>
            <a:r>
              <a:rPr lang="en-US" sz="2600" dirty="0" smtClean="0"/>
              <a:t>Uno                           </a:t>
            </a:r>
            <a:endParaRPr lang="en-US" sz="2600" dirty="0"/>
          </a:p>
          <a:p>
            <a:pPr lvl="0">
              <a:buFont typeface="Wingdings" pitchFamily="2" charset="2"/>
              <a:buChar char="Ø"/>
            </a:pPr>
            <a:r>
              <a:rPr lang="en-US" sz="2600" dirty="0" smtClean="0"/>
              <a:t>Wi-Fi </a:t>
            </a:r>
            <a:r>
              <a:rPr lang="en-US" sz="2600" dirty="0"/>
              <a:t>Module</a:t>
            </a:r>
          </a:p>
          <a:p>
            <a:pPr lvl="0">
              <a:buFont typeface="Wingdings" pitchFamily="2" charset="2"/>
              <a:buChar char="Ø"/>
            </a:pPr>
            <a:r>
              <a:rPr lang="en-US" sz="2600" dirty="0" smtClean="0"/>
              <a:t>Light </a:t>
            </a:r>
            <a:r>
              <a:rPr lang="en-US" sz="2600" dirty="0"/>
              <a:t>Sensor</a:t>
            </a:r>
          </a:p>
          <a:p>
            <a:pPr lvl="0">
              <a:buFont typeface="Wingdings" pitchFamily="2" charset="2"/>
              <a:buChar char="Ø"/>
            </a:pPr>
            <a:r>
              <a:rPr lang="en-US" sz="2600" dirty="0" smtClean="0"/>
              <a:t>Gas </a:t>
            </a:r>
            <a:r>
              <a:rPr lang="en-US" sz="2600" dirty="0"/>
              <a:t>Sensor</a:t>
            </a:r>
          </a:p>
          <a:p>
            <a:pPr lvl="0">
              <a:buFont typeface="Wingdings" pitchFamily="2" charset="2"/>
              <a:buChar char="Ø"/>
            </a:pPr>
            <a:r>
              <a:rPr lang="en-US" sz="2600" dirty="0"/>
              <a:t>Temperature </a:t>
            </a:r>
            <a:r>
              <a:rPr lang="en-US" sz="2600" dirty="0" smtClean="0"/>
              <a:t>Sensor</a:t>
            </a:r>
          </a:p>
          <a:p>
            <a:pPr lvl="0">
              <a:buFont typeface="Wingdings" pitchFamily="2" charset="2"/>
              <a:buChar char="Ø"/>
            </a:pPr>
            <a:r>
              <a:rPr lang="en-US" sz="2600" dirty="0" smtClean="0"/>
              <a:t>Fire Sensor</a:t>
            </a:r>
          </a:p>
          <a:p>
            <a:pPr lvl="0">
              <a:buFont typeface="Wingdings" pitchFamily="2" charset="2"/>
              <a:buChar char="Ø"/>
            </a:pPr>
            <a:r>
              <a:rPr lang="en-US" sz="2600" dirty="0" smtClean="0"/>
              <a:t>Motion Sensor</a:t>
            </a:r>
          </a:p>
          <a:p>
            <a:pPr lvl="0">
              <a:buFont typeface="Wingdings" pitchFamily="2" charset="2"/>
              <a:buChar char="Ø"/>
            </a:pPr>
            <a:r>
              <a:rPr lang="en-US" sz="2600" dirty="0" smtClean="0"/>
              <a:t>RIFD Sensor</a:t>
            </a:r>
          </a:p>
          <a:p>
            <a:pPr lvl="0">
              <a:buFont typeface="Wingdings" pitchFamily="2" charset="2"/>
              <a:buChar char="Ø"/>
            </a:pPr>
            <a:r>
              <a:rPr lang="en-US" sz="2600" dirty="0" smtClean="0"/>
              <a:t>DC Motor</a:t>
            </a:r>
          </a:p>
          <a:p>
            <a:pPr lvl="0">
              <a:buFont typeface="Wingdings" pitchFamily="2" charset="2"/>
              <a:buChar char="Ø"/>
            </a:pPr>
            <a:r>
              <a:rPr lang="en-US" sz="2600" dirty="0" smtClean="0"/>
              <a:t>Buzzer</a:t>
            </a:r>
          </a:p>
          <a:p>
            <a:pPr lvl="0">
              <a:buFont typeface="Wingdings" pitchFamily="2" charset="2"/>
              <a:buChar char="Ø"/>
            </a:pPr>
            <a:r>
              <a:rPr lang="en-US" sz="2600" dirty="0" smtClean="0"/>
              <a:t>Fan</a:t>
            </a:r>
          </a:p>
          <a:p>
            <a:pPr lvl="0">
              <a:buFont typeface="Wingdings" pitchFamily="2" charset="2"/>
              <a:buChar char="Ø"/>
            </a:pPr>
            <a:r>
              <a:rPr lang="en-US" sz="2600" dirty="0" smtClean="0"/>
              <a:t>Pump</a:t>
            </a:r>
          </a:p>
          <a:p>
            <a:pPr lvl="0">
              <a:buFont typeface="Wingdings" pitchFamily="2" charset="2"/>
              <a:buChar char="Ø"/>
            </a:pPr>
            <a:r>
              <a:rPr lang="en-US" sz="2600" dirty="0" smtClean="0"/>
              <a:t>Led</a:t>
            </a:r>
          </a:p>
          <a:p>
            <a:pPr lvl="0">
              <a:buFont typeface="Wingdings" pitchFamily="2" charset="2"/>
              <a:buChar char="Ø"/>
            </a:pPr>
            <a:endParaRPr lang="en-US" dirty="0"/>
          </a:p>
          <a:p>
            <a:pPr>
              <a:buFont typeface="Wingdings" pitchFamily="2" charset="2"/>
              <a:buChar char="Ø"/>
            </a:pPr>
            <a:endParaRPr lang="en-US" dirty="0"/>
          </a:p>
        </p:txBody>
      </p:sp>
    </p:spTree>
    <p:extLst>
      <p:ext uri="{BB962C8B-B14F-4D97-AF65-F5344CB8AC3E}">
        <p14:creationId xmlns:p14="http://schemas.microsoft.com/office/powerpoint/2010/main" val="2095518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2249</Words>
  <Application>Microsoft Office PowerPoint</Application>
  <PresentationFormat>On-screen Show (4:3)</PresentationFormat>
  <Paragraphs>241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CONTENTS:</vt:lpstr>
      <vt:lpstr>INTRODUCTION</vt:lpstr>
      <vt:lpstr>ABSTRACT</vt:lpstr>
      <vt:lpstr>LITERATURE SURVEY </vt:lpstr>
      <vt:lpstr>CONTINUED….</vt:lpstr>
      <vt:lpstr>BLOCK DIAGRAM </vt:lpstr>
      <vt:lpstr>WIRING DIAGRAM</vt:lpstr>
      <vt:lpstr>HARDWARE IMPLEMENTATION </vt:lpstr>
      <vt:lpstr>Arduino Uno                            </vt:lpstr>
      <vt:lpstr>PowerPoint Presentation</vt:lpstr>
      <vt:lpstr>PowerPoint Presentation</vt:lpstr>
      <vt:lpstr>PowerPoint Presentation</vt:lpstr>
      <vt:lpstr>PowerPoint Presentation</vt:lpstr>
      <vt:lpstr>PowerPoint Presentation</vt:lpstr>
      <vt:lpstr>FIRE SENSOR</vt:lpstr>
      <vt:lpstr>GAS SENSOR: </vt:lpstr>
      <vt:lpstr>TEMPERATURE SENSOR: </vt:lpstr>
      <vt:lpstr>LIGHT SENSOR: </vt:lpstr>
      <vt:lpstr>RFID READER AND CARD: </vt:lpstr>
      <vt:lpstr>MOTION SENSOR: </vt:lpstr>
      <vt:lpstr>WIFI-MODULE </vt:lpstr>
      <vt:lpstr>SOFTWARE IMPLEMENTATION</vt:lpstr>
      <vt:lpstr>APPLICATIONS: </vt:lpstr>
      <vt:lpstr>ADVANTAGES</vt:lpstr>
      <vt:lpstr>DISADVANTAGES</vt:lpstr>
      <vt:lpstr>RESULTS: </vt:lpstr>
      <vt:lpstr>PowerPoint Presentation</vt:lpstr>
      <vt:lpstr>PowerPoint Presentation</vt:lpstr>
      <vt:lpstr>PowerPoint Presentation</vt:lpstr>
      <vt:lpstr>PowerPoint Presentation</vt:lpstr>
      <vt:lpstr>CONCULSION</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RAJARAJESHWARI COLLEGE OF ENGINEERING (Affiliated to VTU, Approved by AICTE) (ISO 9001:2008 Certified institution) DEPARTMENT OF ELECTRICAL &amp; ELECTRONICS ENGINEERING (NBA accredited program)</dc:title>
  <dc:creator>USER</dc:creator>
  <cp:lastModifiedBy>Windows User</cp:lastModifiedBy>
  <cp:revision>28</cp:revision>
  <dcterms:created xsi:type="dcterms:W3CDTF">2019-02-28T15:07:16Z</dcterms:created>
  <dcterms:modified xsi:type="dcterms:W3CDTF">2019-05-23T06:57:50Z</dcterms:modified>
</cp:coreProperties>
</file>