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63" r:id="rId3"/>
    <p:sldId id="265" r:id="rId4"/>
    <p:sldId id="257" r:id="rId5"/>
    <p:sldId id="258" r:id="rId6"/>
    <p:sldId id="272" r:id="rId7"/>
    <p:sldId id="261" r:id="rId8"/>
    <p:sldId id="262" r:id="rId9"/>
    <p:sldId id="264" r:id="rId10"/>
    <p:sldId id="266"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EB3B0-F016-4832-9DF3-014131C26126}">
          <p14:sldIdLst>
            <p14:sldId id="256"/>
            <p14:sldId id="263"/>
            <p14:sldId id="265"/>
            <p14:sldId id="257"/>
            <p14:sldId id="258"/>
            <p14:sldId id="272"/>
            <p14:sldId id="261"/>
            <p14:sldId id="262"/>
            <p14:sldId id="264"/>
            <p14:sldId id="266"/>
            <p14:sldId id="27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uparna Biswas" initials="RB" lastIdx="1" clrIdx="0">
    <p:extLst>
      <p:ext uri="{19B8F6BF-5375-455C-9EA6-DF929625EA0E}">
        <p15:presenceInfo xmlns:p15="http://schemas.microsoft.com/office/powerpoint/2012/main" userId="S::rbiswas@consilio.com::2d65c63a-3b6a-41ad-a241-8eda12cbd0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6" d="100"/>
          <a:sy n="86" d="100"/>
        </p:scale>
        <p:origin x="581" y="58"/>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1E21AD-36C6-418E-87AF-E5CC8EB67D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6EC3751-7048-4CC5-864D-792A0D2578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D74F8-CA65-4254-8484-EB9E4D329BBB}" type="datetimeFigureOut">
              <a:rPr lang="en-IN" smtClean="0"/>
              <a:t>08-10-2019</a:t>
            </a:fld>
            <a:endParaRPr lang="en-IN"/>
          </a:p>
        </p:txBody>
      </p:sp>
      <p:sp>
        <p:nvSpPr>
          <p:cNvPr id="4" name="Footer Placeholder 3">
            <a:extLst>
              <a:ext uri="{FF2B5EF4-FFF2-40B4-BE49-F238E27FC236}">
                <a16:creationId xmlns:a16="http://schemas.microsoft.com/office/drawing/2014/main" id="{141EF1F3-2127-4A2C-B799-2FC660C794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D16A70B-D4BC-4354-AF06-D18D83A8D8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FAEBE3-A087-476F-B981-007CB30A9168}" type="slidenum">
              <a:rPr lang="en-IN" smtClean="0"/>
              <a:t>‹#›</a:t>
            </a:fld>
            <a:endParaRPr lang="en-IN"/>
          </a:p>
        </p:txBody>
      </p:sp>
    </p:spTree>
    <p:extLst>
      <p:ext uri="{BB962C8B-B14F-4D97-AF65-F5344CB8AC3E}">
        <p14:creationId xmlns:p14="http://schemas.microsoft.com/office/powerpoint/2010/main" val="29676921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D6BE-38D2-4E22-A5EB-BCB319C32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A2DF97-BF35-4519-A28C-1F7F15DDA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FD3C95-ACF3-4F7B-A6B5-064E9972F108}"/>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5" name="Footer Placeholder 4">
            <a:extLst>
              <a:ext uri="{FF2B5EF4-FFF2-40B4-BE49-F238E27FC236}">
                <a16:creationId xmlns:a16="http://schemas.microsoft.com/office/drawing/2014/main" id="{694A8394-FEB5-43D2-AF2B-D1746C23D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1A201-8421-4034-B4C0-371337BCC82B}"/>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96496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6EF7-DC9D-4A71-AAAD-20E437BA79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5551D9-730A-47A5-82EC-CE35425FD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E19FD-9323-4D4F-AE3A-02DAE98C46C4}"/>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5" name="Footer Placeholder 4">
            <a:extLst>
              <a:ext uri="{FF2B5EF4-FFF2-40B4-BE49-F238E27FC236}">
                <a16:creationId xmlns:a16="http://schemas.microsoft.com/office/drawing/2014/main" id="{9F874DEB-16C4-4398-846B-079052279E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4893E-CC57-4170-8BE2-6FC6A622AE90}"/>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245016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0F6DD-54D4-427E-AB54-0388BB25F6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02667-760A-43C8-8F69-471934B05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3B848-21B7-4485-B29B-BDCBC36D3BDE}"/>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5" name="Footer Placeholder 4">
            <a:extLst>
              <a:ext uri="{FF2B5EF4-FFF2-40B4-BE49-F238E27FC236}">
                <a16:creationId xmlns:a16="http://schemas.microsoft.com/office/drawing/2014/main" id="{9E192212-4F9F-463A-B278-18A4D9E91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1F60C-53E6-41D9-AC89-8173673C21F6}"/>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348971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6D8B-7E2A-400B-BE9B-CBBCD76385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747D15-7D43-41AD-B75F-F22E222A8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F8548-CF2F-4592-8A4F-06D606D4E558}"/>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5" name="Footer Placeholder 4">
            <a:extLst>
              <a:ext uri="{FF2B5EF4-FFF2-40B4-BE49-F238E27FC236}">
                <a16:creationId xmlns:a16="http://schemas.microsoft.com/office/drawing/2014/main" id="{CC2C8975-3C06-4DD7-8732-66D1550F2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27C05-E0D2-4B96-B779-D1A0DF9D2D08}"/>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45491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840C-3407-422C-A6E7-896259903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487AE-4977-492B-9E3F-1CABDA7D5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E06A2-9F77-4084-BBA1-F037E31D8D7E}"/>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5" name="Footer Placeholder 4">
            <a:extLst>
              <a:ext uri="{FF2B5EF4-FFF2-40B4-BE49-F238E27FC236}">
                <a16:creationId xmlns:a16="http://schemas.microsoft.com/office/drawing/2014/main" id="{7D54CFD8-0DBE-4FD6-8F99-2F9B6A454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2E344-42BF-4B13-9EF8-9980CC62FAE9}"/>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28841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8325-0E6B-4B58-8EC8-BB60B4EB08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EFA313-AE1B-4B81-9382-6BE50B6BC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78B954-F2C6-44BF-A1F0-E6C5A08E3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04283F-CACD-4CCD-B2FD-54B4FD2816B1}"/>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6" name="Footer Placeholder 5">
            <a:extLst>
              <a:ext uri="{FF2B5EF4-FFF2-40B4-BE49-F238E27FC236}">
                <a16:creationId xmlns:a16="http://schemas.microsoft.com/office/drawing/2014/main" id="{CF8FDA45-289B-4EAC-8F81-E91DDC2B60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7A2CD2-0DFF-4EDA-964F-CC7E749ADE29}"/>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201251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2023-B8C7-456F-909D-6AF0E82F1E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D4E33C-09A8-4808-9A87-D58E8EAAF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352F-3F20-4F4B-8C87-0B0EDF26C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0A0EAA-2446-41C3-9A33-9772E7086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9C046-C49B-4D56-A8AD-93D59AD07E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4E3230-6304-45B9-8BAB-47413BE4EE38}"/>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8" name="Footer Placeholder 7">
            <a:extLst>
              <a:ext uri="{FF2B5EF4-FFF2-40B4-BE49-F238E27FC236}">
                <a16:creationId xmlns:a16="http://schemas.microsoft.com/office/drawing/2014/main" id="{AFDE48E5-1EAC-40B9-A1C6-C2976416ED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FD4E2E-DA25-4482-B930-ED916BAD5C94}"/>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172414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E964-5EAD-4DDA-9727-CC3B1A0B9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36381-1426-474E-98CA-9CE279F20DF2}"/>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4" name="Footer Placeholder 3">
            <a:extLst>
              <a:ext uri="{FF2B5EF4-FFF2-40B4-BE49-F238E27FC236}">
                <a16:creationId xmlns:a16="http://schemas.microsoft.com/office/drawing/2014/main" id="{FBA1CF53-AA97-4AD6-97F4-F6DE352D40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CC8D6F-8863-4041-9853-B4C012BE91EB}"/>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102603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7BD07-442E-46BF-828F-427780DC05EB}"/>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3" name="Footer Placeholder 2">
            <a:extLst>
              <a:ext uri="{FF2B5EF4-FFF2-40B4-BE49-F238E27FC236}">
                <a16:creationId xmlns:a16="http://schemas.microsoft.com/office/drawing/2014/main" id="{1648EDDD-4D67-4986-AE95-0F29E08B70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E641E-5792-4326-8DFA-4337C052ACAC}"/>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359719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1337-3710-4344-B26C-126B8B7F2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C066E6-5D9B-461C-B54C-57D7311B4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3EE0D3-3E1B-4BD7-87CA-0192F968A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B6CEC-A5E8-494C-8568-103BA7BC4621}"/>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6" name="Footer Placeholder 5">
            <a:extLst>
              <a:ext uri="{FF2B5EF4-FFF2-40B4-BE49-F238E27FC236}">
                <a16:creationId xmlns:a16="http://schemas.microsoft.com/office/drawing/2014/main" id="{AA8EF639-B200-4444-8B88-3EE7E5D036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F51EB-BC39-4019-8779-FF4512760EE7}"/>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199613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8D02-DB45-4D6F-867D-A03311C03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BBF68E-AB48-4C41-A468-B49446811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D4DFE1-8EA8-4233-A0C3-2473FC7DB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0E871-352A-48D8-9902-DD19682DC565}"/>
              </a:ext>
            </a:extLst>
          </p:cNvPr>
          <p:cNvSpPr>
            <a:spLocks noGrp="1"/>
          </p:cNvSpPr>
          <p:nvPr>
            <p:ph type="dt" sz="half" idx="10"/>
          </p:nvPr>
        </p:nvSpPr>
        <p:spPr/>
        <p:txBody>
          <a:bodyPr/>
          <a:lstStyle/>
          <a:p>
            <a:fld id="{AB916FCB-0AEF-4501-AFDB-B28E1D151D8B}" type="datetimeFigureOut">
              <a:rPr lang="en-IN" smtClean="0"/>
              <a:t>08-10-2019</a:t>
            </a:fld>
            <a:endParaRPr lang="en-IN"/>
          </a:p>
        </p:txBody>
      </p:sp>
      <p:sp>
        <p:nvSpPr>
          <p:cNvPr id="6" name="Footer Placeholder 5">
            <a:extLst>
              <a:ext uri="{FF2B5EF4-FFF2-40B4-BE49-F238E27FC236}">
                <a16:creationId xmlns:a16="http://schemas.microsoft.com/office/drawing/2014/main" id="{EFE968AD-0BBB-43F4-A936-41488F03E7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AE4436-8B8C-4657-B0FB-A94EA68A1652}"/>
              </a:ext>
            </a:extLst>
          </p:cNvPr>
          <p:cNvSpPr>
            <a:spLocks noGrp="1"/>
          </p:cNvSpPr>
          <p:nvPr>
            <p:ph type="sldNum" sz="quarter" idx="12"/>
          </p:nvPr>
        </p:nvSpPr>
        <p:spPr/>
        <p:txBody>
          <a:bodyPr/>
          <a:lstStyle/>
          <a:p>
            <a:fld id="{5CD1BF49-EFE7-457C-B55D-90B49DCB0C57}" type="slidenum">
              <a:rPr lang="en-IN" smtClean="0"/>
              <a:t>‹#›</a:t>
            </a:fld>
            <a:endParaRPr lang="en-IN"/>
          </a:p>
        </p:txBody>
      </p:sp>
    </p:spTree>
    <p:extLst>
      <p:ext uri="{BB962C8B-B14F-4D97-AF65-F5344CB8AC3E}">
        <p14:creationId xmlns:p14="http://schemas.microsoft.com/office/powerpoint/2010/main" val="369157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A71D9-C827-4D2C-9175-EB3E123CD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B403CBD0-02C1-4076-A576-6AACBCB36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403F554-C689-4E77-9EEB-1A58B1C46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16FCB-0AEF-4501-AFDB-B28E1D151D8B}" type="datetimeFigureOut">
              <a:rPr lang="en-IN" smtClean="0"/>
              <a:t>08-10-2019</a:t>
            </a:fld>
            <a:endParaRPr lang="en-IN"/>
          </a:p>
        </p:txBody>
      </p:sp>
      <p:sp>
        <p:nvSpPr>
          <p:cNvPr id="5" name="Footer Placeholder 4">
            <a:extLst>
              <a:ext uri="{FF2B5EF4-FFF2-40B4-BE49-F238E27FC236}">
                <a16:creationId xmlns:a16="http://schemas.microsoft.com/office/drawing/2014/main" id="{4A56ED87-7225-41D6-9F7B-73BCEFEA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74D46E-6B9C-4589-80B2-6ADED0B0D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1BF49-EFE7-457C-B55D-90B49DCB0C57}" type="slidenum">
              <a:rPr lang="en-IN" smtClean="0"/>
              <a:t>‹#›</a:t>
            </a:fld>
            <a:endParaRPr lang="en-IN"/>
          </a:p>
        </p:txBody>
      </p:sp>
    </p:spTree>
    <p:extLst>
      <p:ext uri="{BB962C8B-B14F-4D97-AF65-F5344CB8AC3E}">
        <p14:creationId xmlns:p14="http://schemas.microsoft.com/office/powerpoint/2010/main" val="3777502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7EF8F8-80D8-4969-8F0B-59A94B4A74DA}"/>
              </a:ext>
            </a:extLst>
          </p:cNvPr>
          <p:cNvSpPr>
            <a:spLocks noGrp="1"/>
          </p:cNvSpPr>
          <p:nvPr>
            <p:ph type="subTitle" idx="1"/>
          </p:nvPr>
        </p:nvSpPr>
        <p:spPr>
          <a:xfrm>
            <a:off x="1524000" y="5172075"/>
            <a:ext cx="9620250" cy="685799"/>
          </a:xfrm>
        </p:spPr>
        <p:txBody>
          <a:bodyPr/>
          <a:lstStyle/>
          <a:p>
            <a:r>
              <a:rPr lang="en-US" dirty="0"/>
              <a:t>Problem Statement : Predict the grade of Portuguese high school students</a:t>
            </a:r>
            <a:endParaRPr lang="en-IN" dirty="0"/>
          </a:p>
        </p:txBody>
      </p:sp>
      <p:pic>
        <p:nvPicPr>
          <p:cNvPr id="1026" name="Picture 2" descr="Coat of arms of Portugal.svg">
            <a:extLst>
              <a:ext uri="{FF2B5EF4-FFF2-40B4-BE49-F238E27FC236}">
                <a16:creationId xmlns:a16="http://schemas.microsoft.com/office/drawing/2014/main" id="{FFDDEFFA-E158-4001-BFFB-458D1C825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658" y="757917"/>
            <a:ext cx="6078271" cy="368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86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2CE0-389D-4D86-B71E-5A17362DEBED}"/>
              </a:ext>
            </a:extLst>
          </p:cNvPr>
          <p:cNvSpPr>
            <a:spLocks noGrp="1"/>
          </p:cNvSpPr>
          <p:nvPr>
            <p:ph type="title"/>
          </p:nvPr>
        </p:nvSpPr>
        <p:spPr>
          <a:xfrm>
            <a:off x="838200" y="2547890"/>
            <a:ext cx="10515600" cy="1562470"/>
          </a:xfrm>
        </p:spPr>
        <p:txBody>
          <a:bodyPr/>
          <a:lstStyle/>
          <a:p>
            <a:r>
              <a:rPr lang="en-US" dirty="0"/>
              <a:t>			</a:t>
            </a:r>
            <a:r>
              <a:rPr lang="en-US" b="1" dirty="0"/>
              <a:t>Decision Tree</a:t>
            </a:r>
            <a:endParaRPr lang="en-IN" b="1" dirty="0"/>
          </a:p>
        </p:txBody>
      </p:sp>
    </p:spTree>
    <p:extLst>
      <p:ext uri="{BB962C8B-B14F-4D97-AF65-F5344CB8AC3E}">
        <p14:creationId xmlns:p14="http://schemas.microsoft.com/office/powerpoint/2010/main" val="104105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762D0-1801-40A5-B366-C40BC4F01C76}"/>
              </a:ext>
            </a:extLst>
          </p:cNvPr>
          <p:cNvSpPr>
            <a:spLocks noGrp="1"/>
          </p:cNvSpPr>
          <p:nvPr>
            <p:ph idx="1"/>
          </p:nvPr>
        </p:nvSpPr>
        <p:spPr>
          <a:xfrm>
            <a:off x="838200" y="852257"/>
            <a:ext cx="10515600" cy="3941686"/>
          </a:xfrm>
        </p:spPr>
        <p:txBody>
          <a:bodyPr>
            <a:normAutofit lnSpcReduction="10000"/>
          </a:bodyPr>
          <a:lstStyle/>
          <a:p>
            <a:r>
              <a:rPr lang="en-US" sz="1600" b="1" dirty="0"/>
              <a:t>The EDA is almost similar to linear regression</a:t>
            </a:r>
          </a:p>
          <a:p>
            <a:pPr lvl="1"/>
            <a:r>
              <a:rPr lang="en-US" sz="1400" dirty="0"/>
              <a:t>Followed Label Encoding for all categorical variables</a:t>
            </a:r>
          </a:p>
          <a:p>
            <a:pPr lvl="1"/>
            <a:r>
              <a:rPr lang="en-US" sz="1400" dirty="0"/>
              <a:t>Did not drop so many independent variables as linear regression.</a:t>
            </a:r>
          </a:p>
          <a:p>
            <a:r>
              <a:rPr lang="en-US" sz="1600" b="1" dirty="0"/>
              <a:t>Introduced a new categorical variable “grades”</a:t>
            </a:r>
          </a:p>
          <a:p>
            <a:r>
              <a:rPr lang="en-US" sz="1600" b="1" dirty="0"/>
              <a:t>Based on the average grade divided it in “A”,”B” and “C” category.</a:t>
            </a:r>
          </a:p>
          <a:p>
            <a:r>
              <a:rPr lang="en-US" sz="1600" b="1" dirty="0"/>
              <a:t>Finally the </a:t>
            </a:r>
            <a:r>
              <a:rPr lang="en-US" sz="1600" b="1" dirty="0" err="1"/>
              <a:t>GraphViz</a:t>
            </a:r>
            <a:r>
              <a:rPr lang="en-US" sz="1600" b="1" dirty="0"/>
              <a:t> presentation looks like below:</a:t>
            </a:r>
            <a:br>
              <a:rPr lang="en-US" sz="1800" b="1" dirty="0"/>
            </a:br>
            <a:br>
              <a:rPr lang="en-US" b="1" dirty="0"/>
            </a:br>
            <a:br>
              <a:rPr lang="en-US" b="1" dirty="0"/>
            </a:br>
            <a:br>
              <a:rPr lang="en-US" b="1" dirty="0"/>
            </a:br>
            <a:br>
              <a:rPr lang="en-US" b="1" dirty="0"/>
            </a:br>
            <a:r>
              <a:rPr lang="en-US" b="1" dirty="0"/>
              <a:t>  </a:t>
            </a:r>
            <a:br>
              <a:rPr lang="en-US" b="1" dirty="0"/>
            </a:br>
            <a:r>
              <a:rPr lang="en-US" b="1" dirty="0"/>
              <a:t> </a:t>
            </a:r>
            <a:endParaRPr lang="en-IN" dirty="0"/>
          </a:p>
        </p:txBody>
      </p:sp>
      <p:pic>
        <p:nvPicPr>
          <p:cNvPr id="4" name="Content Placeholder 4">
            <a:extLst>
              <a:ext uri="{FF2B5EF4-FFF2-40B4-BE49-F238E27FC236}">
                <a16:creationId xmlns:a16="http://schemas.microsoft.com/office/drawing/2014/main" id="{D65D91C0-880C-442F-B60F-DF5539B19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18" y="3053918"/>
            <a:ext cx="11519332" cy="3604333"/>
          </a:xfrm>
          <a:prstGeom prst="rect">
            <a:avLst/>
          </a:prstGeom>
        </p:spPr>
      </p:pic>
    </p:spTree>
    <p:extLst>
      <p:ext uri="{BB962C8B-B14F-4D97-AF65-F5344CB8AC3E}">
        <p14:creationId xmlns:p14="http://schemas.microsoft.com/office/powerpoint/2010/main" val="26620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CD24-5579-49E9-934E-2CF5A826BF01}"/>
              </a:ext>
            </a:extLst>
          </p:cNvPr>
          <p:cNvSpPr>
            <a:spLocks noGrp="1"/>
          </p:cNvSpPr>
          <p:nvPr>
            <p:ph type="title"/>
          </p:nvPr>
        </p:nvSpPr>
        <p:spPr/>
        <p:txBody>
          <a:bodyPr>
            <a:normAutofit/>
          </a:bodyPr>
          <a:lstStyle/>
          <a:p>
            <a:r>
              <a:rPr lang="en-US" sz="2400" b="1" dirty="0"/>
              <a:t>Model Evaluation</a:t>
            </a:r>
            <a:endParaRPr lang="en-IN" sz="2400" b="1" dirty="0"/>
          </a:p>
        </p:txBody>
      </p:sp>
      <p:sp>
        <p:nvSpPr>
          <p:cNvPr id="3" name="Text Placeholder 2">
            <a:extLst>
              <a:ext uri="{FF2B5EF4-FFF2-40B4-BE49-F238E27FC236}">
                <a16:creationId xmlns:a16="http://schemas.microsoft.com/office/drawing/2014/main" id="{E3F16730-B4A5-4455-97AB-0DD555EDF648}"/>
              </a:ext>
            </a:extLst>
          </p:cNvPr>
          <p:cNvSpPr>
            <a:spLocks noGrp="1"/>
          </p:cNvSpPr>
          <p:nvPr>
            <p:ph type="body" idx="1"/>
          </p:nvPr>
        </p:nvSpPr>
        <p:spPr>
          <a:xfrm>
            <a:off x="839788" y="1953087"/>
            <a:ext cx="3394861" cy="551988"/>
          </a:xfrm>
        </p:spPr>
        <p:txBody>
          <a:bodyPr>
            <a:normAutofit fontScale="62500" lnSpcReduction="20000"/>
          </a:bodyPr>
          <a:lstStyle/>
          <a:p>
            <a:r>
              <a:rPr lang="en-US" dirty="0"/>
              <a:t>Without Grid Search:</a:t>
            </a:r>
          </a:p>
          <a:p>
            <a:r>
              <a:rPr lang="en-US" dirty="0"/>
              <a:t>Confusion Matrix</a:t>
            </a:r>
            <a:endParaRPr lang="en-IN" dirty="0"/>
          </a:p>
        </p:txBody>
      </p:sp>
      <p:pic>
        <p:nvPicPr>
          <p:cNvPr id="7" name="Content Placeholder 6">
            <a:extLst>
              <a:ext uri="{FF2B5EF4-FFF2-40B4-BE49-F238E27FC236}">
                <a16:creationId xmlns:a16="http://schemas.microsoft.com/office/drawing/2014/main" id="{6BB45312-1A83-4524-A534-6AAEB59E0AD4}"/>
              </a:ext>
            </a:extLst>
          </p:cNvPr>
          <p:cNvPicPr>
            <a:picLocks noGrp="1" noChangeAspect="1"/>
          </p:cNvPicPr>
          <p:nvPr>
            <p:ph sz="half" idx="2"/>
          </p:nvPr>
        </p:nvPicPr>
        <p:blipFill>
          <a:blip r:embed="rId2"/>
          <a:stretch>
            <a:fillRect/>
          </a:stretch>
        </p:blipFill>
        <p:spPr>
          <a:xfrm>
            <a:off x="839789" y="2929632"/>
            <a:ext cx="3607924" cy="1597982"/>
          </a:xfrm>
          <a:prstGeom prst="rect">
            <a:avLst/>
          </a:prstGeom>
        </p:spPr>
      </p:pic>
      <p:sp>
        <p:nvSpPr>
          <p:cNvPr id="5" name="Text Placeholder 4">
            <a:extLst>
              <a:ext uri="{FF2B5EF4-FFF2-40B4-BE49-F238E27FC236}">
                <a16:creationId xmlns:a16="http://schemas.microsoft.com/office/drawing/2014/main" id="{46EAAC07-E23F-4542-B5FC-BFD729FFE94A}"/>
              </a:ext>
            </a:extLst>
          </p:cNvPr>
          <p:cNvSpPr>
            <a:spLocks noGrp="1"/>
          </p:cNvSpPr>
          <p:nvPr>
            <p:ph type="body" sz="quarter" idx="3"/>
          </p:nvPr>
        </p:nvSpPr>
        <p:spPr>
          <a:xfrm>
            <a:off x="6826928" y="1681163"/>
            <a:ext cx="4528460" cy="635909"/>
          </a:xfrm>
        </p:spPr>
        <p:txBody>
          <a:bodyPr>
            <a:normAutofit fontScale="62500" lnSpcReduction="20000"/>
          </a:bodyPr>
          <a:lstStyle/>
          <a:p>
            <a:r>
              <a:rPr lang="en-US" dirty="0"/>
              <a:t>Grid Search:</a:t>
            </a:r>
          </a:p>
          <a:p>
            <a:r>
              <a:rPr lang="en-US" dirty="0"/>
              <a:t>Confusion Matrix</a:t>
            </a:r>
            <a:endParaRPr lang="en-IN" dirty="0"/>
          </a:p>
        </p:txBody>
      </p:sp>
      <p:pic>
        <p:nvPicPr>
          <p:cNvPr id="8" name="Content Placeholder 7">
            <a:extLst>
              <a:ext uri="{FF2B5EF4-FFF2-40B4-BE49-F238E27FC236}">
                <a16:creationId xmlns:a16="http://schemas.microsoft.com/office/drawing/2014/main" id="{890232AF-5347-4437-97FB-BD93EDB1E0E2}"/>
              </a:ext>
            </a:extLst>
          </p:cNvPr>
          <p:cNvPicPr>
            <a:picLocks noGrp="1" noChangeAspect="1"/>
          </p:cNvPicPr>
          <p:nvPr>
            <p:ph sz="quarter" idx="4"/>
          </p:nvPr>
        </p:nvPicPr>
        <p:blipFill>
          <a:blip r:embed="rId3"/>
          <a:stretch>
            <a:fillRect/>
          </a:stretch>
        </p:blipFill>
        <p:spPr>
          <a:xfrm>
            <a:off x="7022237" y="2867487"/>
            <a:ext cx="3607924" cy="1597981"/>
          </a:xfrm>
          <a:prstGeom prst="rect">
            <a:avLst/>
          </a:prstGeom>
        </p:spPr>
      </p:pic>
      <p:sp>
        <p:nvSpPr>
          <p:cNvPr id="9" name="Title 1">
            <a:extLst>
              <a:ext uri="{FF2B5EF4-FFF2-40B4-BE49-F238E27FC236}">
                <a16:creationId xmlns:a16="http://schemas.microsoft.com/office/drawing/2014/main" id="{2266AC3C-A740-4B85-8299-08E311EF6591}"/>
              </a:ext>
            </a:extLst>
          </p:cNvPr>
          <p:cNvSpPr txBox="1">
            <a:spLocks/>
          </p:cNvSpPr>
          <p:nvPr/>
        </p:nvSpPr>
        <p:spPr>
          <a:xfrm>
            <a:off x="839788" y="4952172"/>
            <a:ext cx="4158341" cy="1404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mn-lt"/>
              </a:rPr>
              <a:t>Accuracy score: 0.598</a:t>
            </a:r>
          </a:p>
          <a:p>
            <a:r>
              <a:rPr lang="en-US" sz="1400" b="1" dirty="0">
                <a:latin typeface="+mn-lt"/>
              </a:rPr>
              <a:t>Correct prediction: 67</a:t>
            </a:r>
          </a:p>
          <a:p>
            <a:r>
              <a:rPr lang="en-US" sz="1400" b="1" dirty="0">
                <a:latin typeface="+mn-lt"/>
              </a:rPr>
              <a:t>Wrong Prediction: 35</a:t>
            </a:r>
            <a:endParaRPr lang="en-IN" sz="1400" b="1" dirty="0">
              <a:latin typeface="+mn-lt"/>
            </a:endParaRPr>
          </a:p>
        </p:txBody>
      </p:sp>
      <p:sp>
        <p:nvSpPr>
          <p:cNvPr id="11" name="Title 1">
            <a:extLst>
              <a:ext uri="{FF2B5EF4-FFF2-40B4-BE49-F238E27FC236}">
                <a16:creationId xmlns:a16="http://schemas.microsoft.com/office/drawing/2014/main" id="{3CF3ED11-A162-4EC9-99F8-41D12D0CEE04}"/>
              </a:ext>
            </a:extLst>
          </p:cNvPr>
          <p:cNvSpPr txBox="1">
            <a:spLocks/>
          </p:cNvSpPr>
          <p:nvPr/>
        </p:nvSpPr>
        <p:spPr>
          <a:xfrm>
            <a:off x="7022235" y="5015884"/>
            <a:ext cx="4412203" cy="1492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mn-lt"/>
              </a:rPr>
              <a:t>Accuracy score: 0.669</a:t>
            </a:r>
          </a:p>
          <a:p>
            <a:r>
              <a:rPr lang="en-US" sz="1400" b="1" dirty="0">
                <a:latin typeface="+mn-lt"/>
              </a:rPr>
              <a:t>Correct prediction: 75</a:t>
            </a:r>
          </a:p>
          <a:p>
            <a:r>
              <a:rPr lang="en-US" sz="1400" b="1" dirty="0">
                <a:latin typeface="+mn-lt"/>
              </a:rPr>
              <a:t>Wrong Prediction: 37</a:t>
            </a:r>
            <a:endParaRPr lang="en-IN" sz="1400" b="1" dirty="0">
              <a:latin typeface="+mn-lt"/>
            </a:endParaRPr>
          </a:p>
        </p:txBody>
      </p:sp>
    </p:spTree>
    <p:extLst>
      <p:ext uri="{BB962C8B-B14F-4D97-AF65-F5344CB8AC3E}">
        <p14:creationId xmlns:p14="http://schemas.microsoft.com/office/powerpoint/2010/main" val="331858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676E-9A21-434F-B55E-F22EEDC77491}"/>
              </a:ext>
            </a:extLst>
          </p:cNvPr>
          <p:cNvSpPr>
            <a:spLocks noGrp="1"/>
          </p:cNvSpPr>
          <p:nvPr>
            <p:ph type="title"/>
          </p:nvPr>
        </p:nvSpPr>
        <p:spPr>
          <a:xfrm>
            <a:off x="838200" y="365126"/>
            <a:ext cx="10515600" cy="904382"/>
          </a:xfrm>
        </p:spPr>
        <p:txBody>
          <a:bodyPr>
            <a:normAutofit/>
          </a:bodyPr>
          <a:lstStyle/>
          <a:p>
            <a:r>
              <a:rPr lang="en-US" sz="2400" b="1" dirty="0"/>
              <a:t>Approaches I have followed:</a:t>
            </a:r>
            <a:endParaRPr lang="en-IN" sz="2400" b="1" dirty="0"/>
          </a:p>
        </p:txBody>
      </p:sp>
      <p:sp>
        <p:nvSpPr>
          <p:cNvPr id="3" name="Content Placeholder 2">
            <a:extLst>
              <a:ext uri="{FF2B5EF4-FFF2-40B4-BE49-F238E27FC236}">
                <a16:creationId xmlns:a16="http://schemas.microsoft.com/office/drawing/2014/main" id="{78E3FB0E-16F5-4221-A380-86C029E0FC09}"/>
              </a:ext>
            </a:extLst>
          </p:cNvPr>
          <p:cNvSpPr>
            <a:spLocks noGrp="1"/>
          </p:cNvSpPr>
          <p:nvPr>
            <p:ph idx="1"/>
          </p:nvPr>
        </p:nvSpPr>
        <p:spPr>
          <a:xfrm>
            <a:off x="838200" y="1825625"/>
            <a:ext cx="10515600" cy="2932806"/>
          </a:xfrm>
        </p:spPr>
        <p:txBody>
          <a:bodyPr/>
          <a:lstStyle/>
          <a:p>
            <a:pPr marL="457200" lvl="1" indent="0">
              <a:buNone/>
            </a:pPr>
            <a:endParaRPr lang="en-US" sz="1800" dirty="0"/>
          </a:p>
        </p:txBody>
      </p:sp>
      <p:graphicFrame>
        <p:nvGraphicFramePr>
          <p:cNvPr id="4" name="Table 3">
            <a:extLst>
              <a:ext uri="{FF2B5EF4-FFF2-40B4-BE49-F238E27FC236}">
                <a16:creationId xmlns:a16="http://schemas.microsoft.com/office/drawing/2014/main" id="{EA0B3D8D-BA21-4389-B004-24D4AA7D9043}"/>
              </a:ext>
            </a:extLst>
          </p:cNvPr>
          <p:cNvGraphicFramePr>
            <a:graphicFrameLocks noGrp="1"/>
          </p:cNvGraphicFramePr>
          <p:nvPr>
            <p:extLst>
              <p:ext uri="{D42A27DB-BD31-4B8C-83A1-F6EECF244321}">
                <p14:modId xmlns:p14="http://schemas.microsoft.com/office/powerpoint/2010/main" val="1558247358"/>
              </p:ext>
            </p:extLst>
          </p:nvPr>
        </p:nvGraphicFramePr>
        <p:xfrm>
          <a:off x="838200" y="1825626"/>
          <a:ext cx="10515600" cy="2932806"/>
        </p:xfrm>
        <a:graphic>
          <a:graphicData uri="http://schemas.openxmlformats.org/drawingml/2006/table">
            <a:tbl>
              <a:tblPr firstRow="1" bandRow="1">
                <a:tableStyleId>{5C22544A-7EE6-4342-B048-85BDC9FD1C3A}</a:tableStyleId>
              </a:tblPr>
              <a:tblGrid>
                <a:gridCol w="5216371">
                  <a:extLst>
                    <a:ext uri="{9D8B030D-6E8A-4147-A177-3AD203B41FA5}">
                      <a16:colId xmlns:a16="http://schemas.microsoft.com/office/drawing/2014/main" val="275034691"/>
                    </a:ext>
                  </a:extLst>
                </a:gridCol>
                <a:gridCol w="5299229">
                  <a:extLst>
                    <a:ext uri="{9D8B030D-6E8A-4147-A177-3AD203B41FA5}">
                      <a16:colId xmlns:a16="http://schemas.microsoft.com/office/drawing/2014/main" val="1924192252"/>
                    </a:ext>
                  </a:extLst>
                </a:gridCol>
              </a:tblGrid>
              <a:tr h="11835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Linear Regression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Decision Tree</a:t>
                      </a:r>
                    </a:p>
                    <a:p>
                      <a:endParaRPr lang="en-IN" dirty="0"/>
                    </a:p>
                  </a:txBody>
                  <a:tcPr/>
                </a:tc>
                <a:extLst>
                  <a:ext uri="{0D108BD9-81ED-4DB2-BD59-A6C34878D82A}">
                    <a16:rowId xmlns:a16="http://schemas.microsoft.com/office/drawing/2014/main" val="2565950728"/>
                  </a:ext>
                </a:extLst>
              </a:tr>
              <a:tr h="1749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Predict the grade of the students based on other parameters(independent variables). As the name suggests the relation can be described as linear equation format.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Based on the grade of the students introduced a categorical variable as a column,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newly introduced column is divided into ‘A’,’B’ and ‘C’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Then calculate the accuracy.</a:t>
                      </a:r>
                    </a:p>
                    <a:p>
                      <a:endParaRPr lang="en-IN" dirty="0"/>
                    </a:p>
                  </a:txBody>
                  <a:tcPr/>
                </a:tc>
                <a:extLst>
                  <a:ext uri="{0D108BD9-81ED-4DB2-BD59-A6C34878D82A}">
                    <a16:rowId xmlns:a16="http://schemas.microsoft.com/office/drawing/2014/main" val="354787705"/>
                  </a:ext>
                </a:extLst>
              </a:tr>
            </a:tbl>
          </a:graphicData>
        </a:graphic>
      </p:graphicFrame>
    </p:spTree>
    <p:extLst>
      <p:ext uri="{BB962C8B-B14F-4D97-AF65-F5344CB8AC3E}">
        <p14:creationId xmlns:p14="http://schemas.microsoft.com/office/powerpoint/2010/main" val="419981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94A4-C1D7-4AFB-BD53-6886302B981F}"/>
              </a:ext>
            </a:extLst>
          </p:cNvPr>
          <p:cNvSpPr>
            <a:spLocks noGrp="1"/>
          </p:cNvSpPr>
          <p:nvPr>
            <p:ph type="title"/>
          </p:nvPr>
        </p:nvSpPr>
        <p:spPr>
          <a:xfrm>
            <a:off x="736847" y="2050742"/>
            <a:ext cx="10616953" cy="1378258"/>
          </a:xfrm>
        </p:spPr>
        <p:txBody>
          <a:bodyPr/>
          <a:lstStyle/>
          <a:p>
            <a:r>
              <a:rPr lang="en-US" dirty="0"/>
              <a:t>			</a:t>
            </a:r>
            <a:r>
              <a:rPr lang="en-US" b="1" dirty="0"/>
              <a:t>LINEAR REGRESSION</a:t>
            </a:r>
            <a:endParaRPr lang="en-IN" b="1" dirty="0"/>
          </a:p>
        </p:txBody>
      </p:sp>
    </p:spTree>
    <p:extLst>
      <p:ext uri="{BB962C8B-B14F-4D97-AF65-F5344CB8AC3E}">
        <p14:creationId xmlns:p14="http://schemas.microsoft.com/office/powerpoint/2010/main" val="29900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6C0E-47C6-42C1-B6F8-A8058A582EAA}"/>
              </a:ext>
            </a:extLst>
          </p:cNvPr>
          <p:cNvSpPr>
            <a:spLocks noGrp="1"/>
          </p:cNvSpPr>
          <p:nvPr>
            <p:ph type="title"/>
          </p:nvPr>
        </p:nvSpPr>
        <p:spPr>
          <a:xfrm>
            <a:off x="648070" y="683581"/>
            <a:ext cx="7466120" cy="390616"/>
          </a:xfrm>
        </p:spPr>
        <p:txBody>
          <a:bodyPr>
            <a:normAutofit/>
          </a:bodyPr>
          <a:lstStyle/>
          <a:p>
            <a:r>
              <a:rPr lang="en-US" sz="1600" b="1" dirty="0"/>
              <a:t>What are the relations between the given data?</a:t>
            </a:r>
            <a:endParaRPr lang="en-IN" sz="1600" b="1" dirty="0"/>
          </a:p>
        </p:txBody>
      </p:sp>
      <p:pic>
        <p:nvPicPr>
          <p:cNvPr id="7" name="Content Placeholder 6">
            <a:extLst>
              <a:ext uri="{FF2B5EF4-FFF2-40B4-BE49-F238E27FC236}">
                <a16:creationId xmlns:a16="http://schemas.microsoft.com/office/drawing/2014/main" id="{1341E3D1-9012-4E5D-9FAE-F557B26ED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335" y="1340528"/>
            <a:ext cx="5906242" cy="3471169"/>
          </a:xfrm>
        </p:spPr>
      </p:pic>
      <p:sp>
        <p:nvSpPr>
          <p:cNvPr id="6" name="Rectangle 5">
            <a:extLst>
              <a:ext uri="{FF2B5EF4-FFF2-40B4-BE49-F238E27FC236}">
                <a16:creationId xmlns:a16="http://schemas.microsoft.com/office/drawing/2014/main" id="{AEA9D355-2CAE-465A-A66D-40BEC4B8289D}"/>
              </a:ext>
            </a:extLst>
          </p:cNvPr>
          <p:cNvSpPr/>
          <p:nvPr/>
        </p:nvSpPr>
        <p:spPr>
          <a:xfrm rot="10800000" flipV="1">
            <a:off x="648070" y="4696635"/>
            <a:ext cx="8504807" cy="2400657"/>
          </a:xfrm>
          <a:prstGeom prst="rect">
            <a:avLst/>
          </a:prstGeom>
        </p:spPr>
        <p:txBody>
          <a:bodyPr wrap="square">
            <a:spAutoFit/>
          </a:bodyPr>
          <a:lstStyle/>
          <a:p>
            <a:r>
              <a:rPr lang="en-US" sz="1200" dirty="0"/>
              <a:t>So From the above diagram(heatmap) it is clear that there is a strong correlation between </a:t>
            </a:r>
            <a:r>
              <a:rPr lang="en-US" sz="1200" dirty="0" err="1"/>
              <a:t>Medu</a:t>
            </a:r>
            <a:r>
              <a:rPr lang="en-US" sz="1200" dirty="0"/>
              <a:t>(Mother’s education) and </a:t>
            </a:r>
            <a:r>
              <a:rPr lang="en-US" sz="1200" dirty="0" err="1"/>
              <a:t>Fedu</a:t>
            </a:r>
            <a:r>
              <a:rPr lang="en-US" sz="1200" dirty="0"/>
              <a:t>(Father’s education). According to linear regression assumption we need to choose any one of them. I am considering </a:t>
            </a:r>
            <a:r>
              <a:rPr lang="en-US" sz="1200" dirty="0" err="1"/>
              <a:t>Medu</a:t>
            </a:r>
            <a:r>
              <a:rPr lang="en-US" sz="1200" dirty="0"/>
              <a:t> for this model.</a:t>
            </a:r>
          </a:p>
          <a:p>
            <a:endParaRPr lang="en-US" sz="1200" dirty="0"/>
          </a:p>
          <a:p>
            <a:r>
              <a:rPr lang="en-US" sz="1200" dirty="0"/>
              <a:t>Correlation exists between G1,G2,G3. So I have introduced a new column(</a:t>
            </a:r>
            <a:r>
              <a:rPr lang="en-US" sz="1200" dirty="0" err="1"/>
              <a:t>AvgGrade</a:t>
            </a:r>
            <a:r>
              <a:rPr lang="en-US" sz="1200" dirty="0"/>
              <a:t>) taking the average of G1,G2 and G3. Then these three columns has been dropped.</a:t>
            </a:r>
          </a:p>
          <a:p>
            <a:endParaRPr lang="en-US" sz="1200" dirty="0"/>
          </a:p>
          <a:p>
            <a:r>
              <a:rPr lang="en-US" sz="1200" dirty="0"/>
              <a:t>Correlation is also there between gout and, </a:t>
            </a:r>
            <a:r>
              <a:rPr lang="en-US" sz="1200" dirty="0" err="1"/>
              <a:t>Walc</a:t>
            </a:r>
            <a:r>
              <a:rPr lang="en-US" sz="1200" dirty="0"/>
              <a:t>, and </a:t>
            </a:r>
            <a:r>
              <a:rPr lang="en-US" sz="1200" dirty="0" err="1"/>
              <a:t>Dalc</a:t>
            </a:r>
            <a:r>
              <a:rPr lang="en-US" sz="1200" dirty="0"/>
              <a:t> and </a:t>
            </a:r>
            <a:r>
              <a:rPr lang="en-US" sz="1200" dirty="0" err="1"/>
              <a:t>Walc.So</a:t>
            </a:r>
            <a:r>
              <a:rPr lang="en-US" sz="1200" dirty="0"/>
              <a:t> dropped </a:t>
            </a:r>
            <a:r>
              <a:rPr lang="en-US" sz="1200" dirty="0" err="1"/>
              <a:t>Walc</a:t>
            </a:r>
            <a:r>
              <a:rPr lang="en-US" sz="1200" dirty="0"/>
              <a:t>.</a:t>
            </a:r>
          </a:p>
          <a:p>
            <a:endParaRPr lang="en-US" sz="1200" dirty="0"/>
          </a:p>
          <a:p>
            <a:r>
              <a:rPr lang="en-US" sz="1200" dirty="0"/>
              <a:t>Some of the other independent variables has been also dropped later after checking the relation among them.</a:t>
            </a:r>
          </a:p>
          <a:p>
            <a:endParaRPr lang="en-US" sz="1200" dirty="0"/>
          </a:p>
          <a:p>
            <a:endParaRPr lang="en-IN" dirty="0"/>
          </a:p>
        </p:txBody>
      </p:sp>
    </p:spTree>
    <p:extLst>
      <p:ext uri="{BB962C8B-B14F-4D97-AF65-F5344CB8AC3E}">
        <p14:creationId xmlns:p14="http://schemas.microsoft.com/office/powerpoint/2010/main" val="221724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4F5C-CA85-485C-8512-411E2C1486D8}"/>
              </a:ext>
            </a:extLst>
          </p:cNvPr>
          <p:cNvSpPr>
            <a:spLocks noGrp="1"/>
          </p:cNvSpPr>
          <p:nvPr>
            <p:ph type="title"/>
          </p:nvPr>
        </p:nvSpPr>
        <p:spPr>
          <a:xfrm>
            <a:off x="1003176" y="365127"/>
            <a:ext cx="8575830" cy="771216"/>
          </a:xfrm>
        </p:spPr>
        <p:txBody>
          <a:bodyPr>
            <a:normAutofit/>
          </a:bodyPr>
          <a:lstStyle/>
          <a:p>
            <a:r>
              <a:rPr lang="en-US" sz="1600" b="1" dirty="0"/>
              <a:t>Pairwise plot to see the type of correlation exists in the given data</a:t>
            </a:r>
            <a:endParaRPr lang="en-IN" sz="1600" b="1" dirty="0"/>
          </a:p>
        </p:txBody>
      </p:sp>
      <p:sp>
        <p:nvSpPr>
          <p:cNvPr id="6" name="Rectangle 5">
            <a:extLst>
              <a:ext uri="{FF2B5EF4-FFF2-40B4-BE49-F238E27FC236}">
                <a16:creationId xmlns:a16="http://schemas.microsoft.com/office/drawing/2014/main" id="{99B49FDA-9F21-4200-B99B-4C713E166DBC}"/>
              </a:ext>
            </a:extLst>
          </p:cNvPr>
          <p:cNvSpPr/>
          <p:nvPr/>
        </p:nvSpPr>
        <p:spPr>
          <a:xfrm>
            <a:off x="1003176" y="5692845"/>
            <a:ext cx="8645649" cy="369332"/>
          </a:xfrm>
          <a:prstGeom prst="rect">
            <a:avLst/>
          </a:prstGeom>
        </p:spPr>
        <p:txBody>
          <a:bodyPr wrap="square">
            <a:spAutoFit/>
          </a:bodyPr>
          <a:lstStyle/>
          <a:p>
            <a:r>
              <a:rPr lang="en-US" dirty="0"/>
              <a:t>  </a:t>
            </a:r>
            <a:r>
              <a:rPr lang="en-US" sz="1600" dirty="0"/>
              <a:t>From the above plot it is clear that the relation is almost linear.</a:t>
            </a:r>
            <a:endParaRPr lang="en-IN" sz="1600" dirty="0"/>
          </a:p>
        </p:txBody>
      </p:sp>
      <p:pic>
        <p:nvPicPr>
          <p:cNvPr id="8" name="Content Placeholder 7">
            <a:extLst>
              <a:ext uri="{FF2B5EF4-FFF2-40B4-BE49-F238E27FC236}">
                <a16:creationId xmlns:a16="http://schemas.microsoft.com/office/drawing/2014/main" id="{895C2AE6-9187-49D2-8732-223791DA48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911" y="1287261"/>
            <a:ext cx="7979824" cy="4163627"/>
          </a:xfrm>
        </p:spPr>
      </p:pic>
    </p:spTree>
    <p:extLst>
      <p:ext uri="{BB962C8B-B14F-4D97-AF65-F5344CB8AC3E}">
        <p14:creationId xmlns:p14="http://schemas.microsoft.com/office/powerpoint/2010/main" val="271462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027B-B24B-4823-B329-4AC69AE47324}"/>
              </a:ext>
            </a:extLst>
          </p:cNvPr>
          <p:cNvSpPr>
            <a:spLocks noGrp="1"/>
          </p:cNvSpPr>
          <p:nvPr>
            <p:ph type="title"/>
          </p:nvPr>
        </p:nvSpPr>
        <p:spPr/>
        <p:txBody>
          <a:bodyPr>
            <a:normAutofit/>
          </a:bodyPr>
          <a:lstStyle/>
          <a:p>
            <a:r>
              <a:rPr lang="en-US" sz="1600" b="1" dirty="0"/>
              <a:t>The below diagrams shows the relationship of the dependent variable(</a:t>
            </a:r>
            <a:r>
              <a:rPr lang="en-US" sz="1600" b="1" dirty="0" err="1"/>
              <a:t>AvgGrade</a:t>
            </a:r>
            <a:r>
              <a:rPr lang="en-US" sz="1600" b="1" dirty="0"/>
              <a:t>) and other independent variables. Till now we have considered the numerical variables present in the given data.</a:t>
            </a:r>
            <a:br>
              <a:rPr lang="en-US" sz="1600" b="1" dirty="0"/>
            </a:br>
            <a:br>
              <a:rPr lang="en-US" sz="1600" b="1" dirty="0"/>
            </a:br>
            <a:r>
              <a:rPr lang="en-US" sz="1600" b="1" dirty="0"/>
              <a:t>So from the diagram we can see the relationship is linear and distribution is almost normal.</a:t>
            </a:r>
            <a:endParaRPr lang="en-IN" sz="1600" dirty="0"/>
          </a:p>
        </p:txBody>
      </p:sp>
      <p:pic>
        <p:nvPicPr>
          <p:cNvPr id="12" name="Content Placeholder 11">
            <a:extLst>
              <a:ext uri="{FF2B5EF4-FFF2-40B4-BE49-F238E27FC236}">
                <a16:creationId xmlns:a16="http://schemas.microsoft.com/office/drawing/2014/main" id="{36F6526D-FBDC-410F-ADBC-04A325063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924" y="1491450"/>
            <a:ext cx="2826429" cy="2659388"/>
          </a:xfrm>
        </p:spPr>
      </p:pic>
      <p:pic>
        <p:nvPicPr>
          <p:cNvPr id="14" name="Picture 13">
            <a:extLst>
              <a:ext uri="{FF2B5EF4-FFF2-40B4-BE49-F238E27FC236}">
                <a16:creationId xmlns:a16="http://schemas.microsoft.com/office/drawing/2014/main" id="{6F365429-B495-4ABC-AD79-7A8CBAB3C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388" y="1547229"/>
            <a:ext cx="2981551" cy="2699551"/>
          </a:xfrm>
          <a:prstGeom prst="rect">
            <a:avLst/>
          </a:prstGeom>
        </p:spPr>
      </p:pic>
      <p:pic>
        <p:nvPicPr>
          <p:cNvPr id="16" name="Picture 15">
            <a:extLst>
              <a:ext uri="{FF2B5EF4-FFF2-40B4-BE49-F238E27FC236}">
                <a16:creationId xmlns:a16="http://schemas.microsoft.com/office/drawing/2014/main" id="{D0D56819-D94E-4392-8A34-503A7B159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751" y="1594746"/>
            <a:ext cx="2981552" cy="2556092"/>
          </a:xfrm>
          <a:prstGeom prst="rect">
            <a:avLst/>
          </a:prstGeom>
        </p:spPr>
      </p:pic>
      <p:pic>
        <p:nvPicPr>
          <p:cNvPr id="18" name="Picture 17">
            <a:extLst>
              <a:ext uri="{FF2B5EF4-FFF2-40B4-BE49-F238E27FC236}">
                <a16:creationId xmlns:a16="http://schemas.microsoft.com/office/drawing/2014/main" id="{AACC2A64-CBA5-448C-973A-273E965280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4854" y="1491450"/>
            <a:ext cx="2739221" cy="2699551"/>
          </a:xfrm>
          <a:prstGeom prst="rect">
            <a:avLst/>
          </a:prstGeom>
        </p:spPr>
      </p:pic>
      <p:pic>
        <p:nvPicPr>
          <p:cNvPr id="20" name="Picture 19">
            <a:extLst>
              <a:ext uri="{FF2B5EF4-FFF2-40B4-BE49-F238E27FC236}">
                <a16:creationId xmlns:a16="http://schemas.microsoft.com/office/drawing/2014/main" id="{947CF53C-D182-4FFD-921E-F33AE26F6C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694" y="4267262"/>
            <a:ext cx="3107531" cy="2393284"/>
          </a:xfrm>
          <a:prstGeom prst="rect">
            <a:avLst/>
          </a:prstGeom>
        </p:spPr>
      </p:pic>
      <p:pic>
        <p:nvPicPr>
          <p:cNvPr id="22" name="Picture 21">
            <a:extLst>
              <a:ext uri="{FF2B5EF4-FFF2-40B4-BE49-F238E27FC236}">
                <a16:creationId xmlns:a16="http://schemas.microsoft.com/office/drawing/2014/main" id="{28F2B287-B651-440E-92D6-8968EFEB58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4241" y="4246780"/>
            <a:ext cx="2981551" cy="2413766"/>
          </a:xfrm>
          <a:prstGeom prst="rect">
            <a:avLst/>
          </a:prstGeom>
        </p:spPr>
      </p:pic>
      <p:pic>
        <p:nvPicPr>
          <p:cNvPr id="24" name="Picture 23">
            <a:extLst>
              <a:ext uri="{FF2B5EF4-FFF2-40B4-BE49-F238E27FC236}">
                <a16:creationId xmlns:a16="http://schemas.microsoft.com/office/drawing/2014/main" id="{C91BBCE5-F064-4F5D-A74C-0D7B8D9D9E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1939" y="4342723"/>
            <a:ext cx="3004282" cy="2317824"/>
          </a:xfrm>
          <a:prstGeom prst="rect">
            <a:avLst/>
          </a:prstGeom>
        </p:spPr>
      </p:pic>
      <p:pic>
        <p:nvPicPr>
          <p:cNvPr id="26" name="Picture 25">
            <a:extLst>
              <a:ext uri="{FF2B5EF4-FFF2-40B4-BE49-F238E27FC236}">
                <a16:creationId xmlns:a16="http://schemas.microsoft.com/office/drawing/2014/main" id="{F62210E6-5730-47E1-99C8-4C12C5EB74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80158" y="3938957"/>
            <a:ext cx="3107532" cy="2970643"/>
          </a:xfrm>
          <a:prstGeom prst="rect">
            <a:avLst/>
          </a:prstGeom>
        </p:spPr>
      </p:pic>
    </p:spTree>
    <p:extLst>
      <p:ext uri="{BB962C8B-B14F-4D97-AF65-F5344CB8AC3E}">
        <p14:creationId xmlns:p14="http://schemas.microsoft.com/office/powerpoint/2010/main" val="394199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BBB3-A9EA-4F44-BDDD-C298371A1EC1}"/>
              </a:ext>
            </a:extLst>
          </p:cNvPr>
          <p:cNvSpPr>
            <a:spLocks noGrp="1"/>
          </p:cNvSpPr>
          <p:nvPr>
            <p:ph type="title"/>
          </p:nvPr>
        </p:nvSpPr>
        <p:spPr>
          <a:xfrm>
            <a:off x="461640" y="365125"/>
            <a:ext cx="10493406" cy="922137"/>
          </a:xfrm>
        </p:spPr>
        <p:txBody>
          <a:bodyPr>
            <a:normAutofit fontScale="90000"/>
          </a:bodyPr>
          <a:lstStyle/>
          <a:p>
            <a:r>
              <a:rPr lang="en-US" sz="1800" b="1" dirty="0"/>
              <a:t>Check for outliners in the data</a:t>
            </a:r>
            <a:br>
              <a:rPr lang="en-US" sz="1800" b="1" dirty="0"/>
            </a:br>
            <a:br>
              <a:rPr lang="en-US" sz="1800" b="1" dirty="0"/>
            </a:br>
            <a:r>
              <a:rPr lang="en-US" sz="1800" b="1" dirty="0"/>
              <a:t>So from the below diagram we can see outliners exist in the given data. To overcome this values between 5 to 95 percentile range has been considered for the model.</a:t>
            </a:r>
            <a:br>
              <a:rPr lang="en-US" sz="1600" dirty="0"/>
            </a:br>
            <a:endParaRPr lang="en-IN" sz="1600" dirty="0"/>
          </a:p>
        </p:txBody>
      </p:sp>
      <p:pic>
        <p:nvPicPr>
          <p:cNvPr id="7" name="Content Placeholder 6">
            <a:extLst>
              <a:ext uri="{FF2B5EF4-FFF2-40B4-BE49-F238E27FC236}">
                <a16:creationId xmlns:a16="http://schemas.microsoft.com/office/drawing/2014/main" id="{8055F740-33A7-44D2-ADBB-2B0ADCB05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698" y="1825625"/>
            <a:ext cx="7786604" cy="4351338"/>
          </a:xfrm>
        </p:spPr>
      </p:pic>
    </p:spTree>
    <p:extLst>
      <p:ext uri="{BB962C8B-B14F-4D97-AF65-F5344CB8AC3E}">
        <p14:creationId xmlns:p14="http://schemas.microsoft.com/office/powerpoint/2010/main" val="48563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072E-C992-4FBF-8ABE-AA0E843D8042}"/>
              </a:ext>
            </a:extLst>
          </p:cNvPr>
          <p:cNvSpPr>
            <a:spLocks noGrp="1"/>
          </p:cNvSpPr>
          <p:nvPr>
            <p:ph type="title"/>
          </p:nvPr>
        </p:nvSpPr>
        <p:spPr>
          <a:xfrm>
            <a:off x="838200" y="594804"/>
            <a:ext cx="10515600" cy="1091954"/>
          </a:xfrm>
        </p:spPr>
        <p:txBody>
          <a:bodyPr>
            <a:normAutofit/>
          </a:bodyPr>
          <a:lstStyle/>
          <a:p>
            <a:r>
              <a:rPr lang="en-US" sz="2400" dirty="0"/>
              <a:t>Standardization of data:</a:t>
            </a:r>
            <a:br>
              <a:rPr lang="en-US" sz="2400" dirty="0"/>
            </a:br>
            <a:br>
              <a:rPr lang="en-US" sz="2400" dirty="0"/>
            </a:br>
            <a:endParaRPr lang="en-IN" sz="2400" dirty="0"/>
          </a:p>
        </p:txBody>
      </p:sp>
      <p:sp>
        <p:nvSpPr>
          <p:cNvPr id="6" name="Content Placeholder 5">
            <a:extLst>
              <a:ext uri="{FF2B5EF4-FFF2-40B4-BE49-F238E27FC236}">
                <a16:creationId xmlns:a16="http://schemas.microsoft.com/office/drawing/2014/main" id="{8D7E2DE7-BE9B-43E8-ACD9-81A0F3CB2F40}"/>
              </a:ext>
            </a:extLst>
          </p:cNvPr>
          <p:cNvSpPr>
            <a:spLocks noGrp="1"/>
          </p:cNvSpPr>
          <p:nvPr>
            <p:ph idx="1"/>
          </p:nvPr>
        </p:nvSpPr>
        <p:spPr>
          <a:xfrm>
            <a:off x="838200" y="1269507"/>
            <a:ext cx="10515600" cy="4907456"/>
          </a:xfrm>
        </p:spPr>
        <p:txBody>
          <a:bodyPr>
            <a:normAutofit/>
          </a:bodyPr>
          <a:lstStyle/>
          <a:p>
            <a:r>
              <a:rPr lang="en-US" sz="2000" dirty="0"/>
              <a:t>Before running the linear regression algorithm it is important to standardize the data.</a:t>
            </a:r>
          </a:p>
          <a:p>
            <a:pPr marL="0" indent="0">
              <a:buNone/>
            </a:pPr>
            <a:endParaRPr lang="en-US" sz="2000" dirty="0"/>
          </a:p>
          <a:p>
            <a:r>
              <a:rPr lang="en-US" sz="2000" dirty="0"/>
              <a:t>The data contains both continuous and categorical values. There is no point of standardize the categorical values.</a:t>
            </a:r>
          </a:p>
          <a:p>
            <a:endParaRPr lang="en-US" sz="2000" dirty="0"/>
          </a:p>
          <a:p>
            <a:r>
              <a:rPr lang="en-US" sz="2000" dirty="0"/>
              <a:t>So first the continuous values has been separated and the standardization has been done.</a:t>
            </a:r>
          </a:p>
          <a:p>
            <a:endParaRPr lang="en-US" sz="2000" dirty="0"/>
          </a:p>
          <a:p>
            <a:r>
              <a:rPr lang="en-US" sz="2000" dirty="0"/>
              <a:t>Then a new dataset has been formed by concatenating the standardize values and the categorical values.</a:t>
            </a:r>
          </a:p>
          <a:p>
            <a:r>
              <a:rPr lang="en-US" sz="2000" dirty="0"/>
              <a:t>The data has been divided in Train and Test set to run the algorithm.</a:t>
            </a:r>
          </a:p>
          <a:p>
            <a:pPr marL="0" indent="0">
              <a:buNone/>
            </a:pPr>
            <a:endParaRPr lang="en-US" sz="2000" dirty="0"/>
          </a:p>
          <a:p>
            <a:r>
              <a:rPr lang="en-US" sz="2000" dirty="0"/>
              <a:t>Then Linear Regression algorithm has been run and model evaluation has been done.</a:t>
            </a:r>
            <a:br>
              <a:rPr lang="en-US" sz="2000" dirty="0"/>
            </a:br>
            <a:endParaRPr lang="en-IN" sz="2000" dirty="0"/>
          </a:p>
        </p:txBody>
      </p:sp>
    </p:spTree>
    <p:extLst>
      <p:ext uri="{BB962C8B-B14F-4D97-AF65-F5344CB8AC3E}">
        <p14:creationId xmlns:p14="http://schemas.microsoft.com/office/powerpoint/2010/main" val="417118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FC4-92C1-48D4-80FD-E931868CD3BA}"/>
              </a:ext>
            </a:extLst>
          </p:cNvPr>
          <p:cNvSpPr>
            <a:spLocks noGrp="1"/>
          </p:cNvSpPr>
          <p:nvPr>
            <p:ph type="title"/>
          </p:nvPr>
        </p:nvSpPr>
        <p:spPr/>
        <p:txBody>
          <a:bodyPr>
            <a:normAutofit/>
          </a:bodyPr>
          <a:lstStyle/>
          <a:p>
            <a:r>
              <a:rPr lang="en-US" sz="2400" dirty="0"/>
              <a:t>Model Evaluation</a:t>
            </a:r>
            <a:endParaRPr lang="en-IN" sz="2400" dirty="0"/>
          </a:p>
        </p:txBody>
      </p:sp>
      <p:graphicFrame>
        <p:nvGraphicFramePr>
          <p:cNvPr id="28" name="Content Placeholder 27">
            <a:extLst>
              <a:ext uri="{FF2B5EF4-FFF2-40B4-BE49-F238E27FC236}">
                <a16:creationId xmlns:a16="http://schemas.microsoft.com/office/drawing/2014/main" id="{0DA4D4FC-A87C-456D-9245-367712FF0867}"/>
              </a:ext>
            </a:extLst>
          </p:cNvPr>
          <p:cNvGraphicFramePr>
            <a:graphicFrameLocks noGrp="1"/>
          </p:cNvGraphicFramePr>
          <p:nvPr>
            <p:ph idx="1"/>
            <p:extLst>
              <p:ext uri="{D42A27DB-BD31-4B8C-83A1-F6EECF244321}">
                <p14:modId xmlns:p14="http://schemas.microsoft.com/office/powerpoint/2010/main" val="3565168849"/>
              </p:ext>
            </p:extLst>
          </p:nvPr>
        </p:nvGraphicFramePr>
        <p:xfrm>
          <a:off x="990601" y="1825623"/>
          <a:ext cx="8570649" cy="1603377"/>
        </p:xfrm>
        <a:graphic>
          <a:graphicData uri="http://schemas.openxmlformats.org/drawingml/2006/table">
            <a:tbl>
              <a:tblPr firstRow="1" bandRow="1">
                <a:tableStyleId>{5C22544A-7EE6-4342-B048-85BDC9FD1C3A}</a:tableStyleId>
              </a:tblPr>
              <a:tblGrid>
                <a:gridCol w="2856883">
                  <a:extLst>
                    <a:ext uri="{9D8B030D-6E8A-4147-A177-3AD203B41FA5}">
                      <a16:colId xmlns:a16="http://schemas.microsoft.com/office/drawing/2014/main" val="3544791314"/>
                    </a:ext>
                  </a:extLst>
                </a:gridCol>
                <a:gridCol w="2856883">
                  <a:extLst>
                    <a:ext uri="{9D8B030D-6E8A-4147-A177-3AD203B41FA5}">
                      <a16:colId xmlns:a16="http://schemas.microsoft.com/office/drawing/2014/main" val="1381829612"/>
                    </a:ext>
                  </a:extLst>
                </a:gridCol>
                <a:gridCol w="2856883">
                  <a:extLst>
                    <a:ext uri="{9D8B030D-6E8A-4147-A177-3AD203B41FA5}">
                      <a16:colId xmlns:a16="http://schemas.microsoft.com/office/drawing/2014/main" val="575109576"/>
                    </a:ext>
                  </a:extLst>
                </a:gridCol>
              </a:tblGrid>
              <a:tr h="534459">
                <a:tc>
                  <a:txBody>
                    <a:bodyPr/>
                    <a:lstStyle/>
                    <a:p>
                      <a:endParaRPr lang="en-IN" dirty="0"/>
                    </a:p>
                  </a:txBody>
                  <a:tcPr/>
                </a:tc>
                <a:tc>
                  <a:txBody>
                    <a:bodyPr/>
                    <a:lstStyle/>
                    <a:p>
                      <a:r>
                        <a:rPr lang="en-US" dirty="0"/>
                        <a:t>Without Grid Search</a:t>
                      </a:r>
                      <a:endParaRPr lang="en-IN" dirty="0"/>
                    </a:p>
                  </a:txBody>
                  <a:tcPr/>
                </a:tc>
                <a:tc>
                  <a:txBody>
                    <a:bodyPr/>
                    <a:lstStyle/>
                    <a:p>
                      <a:r>
                        <a:rPr lang="en-US" dirty="0"/>
                        <a:t>Grid Search</a:t>
                      </a:r>
                      <a:endParaRPr lang="en-IN" dirty="0"/>
                    </a:p>
                  </a:txBody>
                  <a:tcPr/>
                </a:tc>
                <a:extLst>
                  <a:ext uri="{0D108BD9-81ED-4DB2-BD59-A6C34878D82A}">
                    <a16:rowId xmlns:a16="http://schemas.microsoft.com/office/drawing/2014/main" val="613918755"/>
                  </a:ext>
                </a:extLst>
              </a:tr>
              <a:tr h="534459">
                <a:tc>
                  <a:txBody>
                    <a:bodyPr/>
                    <a:lstStyle/>
                    <a:p>
                      <a:r>
                        <a:rPr lang="en-US" dirty="0"/>
                        <a:t>Test Data</a:t>
                      </a:r>
                      <a:endParaRPr lang="en-IN" dirty="0"/>
                    </a:p>
                  </a:txBody>
                  <a:tcPr/>
                </a:tc>
                <a:tc>
                  <a:txBody>
                    <a:bodyPr/>
                    <a:lstStyle/>
                    <a:p>
                      <a:r>
                        <a:rPr lang="en-US" dirty="0"/>
                        <a:t>RMSE:0.79</a:t>
                      </a:r>
                      <a:endParaRPr lang="en-IN" dirty="0"/>
                    </a:p>
                  </a:txBody>
                  <a:tcPr/>
                </a:tc>
                <a:tc>
                  <a:txBody>
                    <a:bodyPr/>
                    <a:lstStyle/>
                    <a:p>
                      <a:r>
                        <a:rPr lang="en-US" dirty="0"/>
                        <a:t>RMSE:0.74</a:t>
                      </a:r>
                      <a:endParaRPr lang="en-IN" dirty="0"/>
                    </a:p>
                  </a:txBody>
                  <a:tcPr/>
                </a:tc>
                <a:extLst>
                  <a:ext uri="{0D108BD9-81ED-4DB2-BD59-A6C34878D82A}">
                    <a16:rowId xmlns:a16="http://schemas.microsoft.com/office/drawing/2014/main" val="647632626"/>
                  </a:ext>
                </a:extLst>
              </a:tr>
              <a:tr h="534459">
                <a:tc>
                  <a:txBody>
                    <a:bodyPr/>
                    <a:lstStyle/>
                    <a:p>
                      <a:r>
                        <a:rPr lang="en-US" dirty="0"/>
                        <a:t>Train Data</a:t>
                      </a:r>
                      <a:endParaRPr lang="en-IN" dirty="0"/>
                    </a:p>
                  </a:txBody>
                  <a:tcPr/>
                </a:tc>
                <a:tc>
                  <a:txBody>
                    <a:bodyPr/>
                    <a:lstStyle/>
                    <a:p>
                      <a:r>
                        <a:rPr lang="en-US" dirty="0"/>
                        <a:t>RMSE:0.90</a:t>
                      </a:r>
                      <a:endParaRPr lang="en-IN" dirty="0"/>
                    </a:p>
                  </a:txBody>
                  <a:tcPr/>
                </a:tc>
                <a:tc>
                  <a:txBody>
                    <a:bodyPr/>
                    <a:lstStyle/>
                    <a:p>
                      <a:r>
                        <a:rPr lang="en-US" dirty="0"/>
                        <a:t>RMSE:0.91</a:t>
                      </a:r>
                      <a:endParaRPr lang="en-IN" dirty="0"/>
                    </a:p>
                  </a:txBody>
                  <a:tcPr/>
                </a:tc>
                <a:extLst>
                  <a:ext uri="{0D108BD9-81ED-4DB2-BD59-A6C34878D82A}">
                    <a16:rowId xmlns:a16="http://schemas.microsoft.com/office/drawing/2014/main" val="2052277896"/>
                  </a:ext>
                </a:extLst>
              </a:tr>
            </a:tbl>
          </a:graphicData>
        </a:graphic>
      </p:graphicFrame>
      <p:graphicFrame>
        <p:nvGraphicFramePr>
          <p:cNvPr id="8" name="Table 7">
            <a:extLst>
              <a:ext uri="{FF2B5EF4-FFF2-40B4-BE49-F238E27FC236}">
                <a16:creationId xmlns:a16="http://schemas.microsoft.com/office/drawing/2014/main" id="{ACDDDA8A-C04A-467B-9B68-FDB49EBEC820}"/>
              </a:ext>
            </a:extLst>
          </p:cNvPr>
          <p:cNvGraphicFramePr>
            <a:graphicFrameLocks noGrp="1"/>
          </p:cNvGraphicFramePr>
          <p:nvPr>
            <p:extLst>
              <p:ext uri="{D42A27DB-BD31-4B8C-83A1-F6EECF244321}">
                <p14:modId xmlns:p14="http://schemas.microsoft.com/office/powerpoint/2010/main" val="2826153554"/>
              </p:ext>
            </p:extLst>
          </p:nvPr>
        </p:nvGraphicFramePr>
        <p:xfrm>
          <a:off x="990601" y="3696593"/>
          <a:ext cx="8730448" cy="1603376"/>
        </p:xfrm>
        <a:graphic>
          <a:graphicData uri="http://schemas.openxmlformats.org/drawingml/2006/table">
            <a:tbl>
              <a:tblPr firstRow="1" bandRow="1">
                <a:tableStyleId>{5C22544A-7EE6-4342-B048-85BDC9FD1C3A}</a:tableStyleId>
              </a:tblPr>
              <a:tblGrid>
                <a:gridCol w="8730448">
                  <a:extLst>
                    <a:ext uri="{9D8B030D-6E8A-4147-A177-3AD203B41FA5}">
                      <a16:colId xmlns:a16="http://schemas.microsoft.com/office/drawing/2014/main" val="3798841912"/>
                    </a:ext>
                  </a:extLst>
                </a:gridCol>
              </a:tblGrid>
              <a:tr h="583046">
                <a:tc>
                  <a:txBody>
                    <a:bodyPr/>
                    <a:lstStyle/>
                    <a:p>
                      <a:r>
                        <a:rPr lang="en-US" dirty="0"/>
                        <a:t>Linear relationship can be expressed as:</a:t>
                      </a:r>
                      <a:endParaRPr lang="en-IN" dirty="0"/>
                    </a:p>
                  </a:txBody>
                  <a:tcPr/>
                </a:tc>
                <a:extLst>
                  <a:ext uri="{0D108BD9-81ED-4DB2-BD59-A6C34878D82A}">
                    <a16:rowId xmlns:a16="http://schemas.microsoft.com/office/drawing/2014/main" val="1014999889"/>
                  </a:ext>
                </a:extLst>
              </a:tr>
              <a:tr h="1020330">
                <a:tc>
                  <a:txBody>
                    <a:bodyPr/>
                    <a:lstStyle/>
                    <a:p>
                      <a:r>
                        <a:rPr lang="en-IN" sz="1400" dirty="0"/>
                        <a:t>y = 0.027949704637808968 -0.035041653508167105 * absences -0.03319616296127453 * age + 0.004429088967017304 * </a:t>
                      </a:r>
                      <a:r>
                        <a:rPr lang="en-IN" sz="1400" dirty="0" err="1"/>
                        <a:t>famrel</a:t>
                      </a:r>
                      <a:r>
                        <a:rPr lang="en-IN" sz="1400" dirty="0"/>
                        <a:t>+........</a:t>
                      </a:r>
                    </a:p>
                  </a:txBody>
                  <a:tcPr/>
                </a:tc>
                <a:extLst>
                  <a:ext uri="{0D108BD9-81ED-4DB2-BD59-A6C34878D82A}">
                    <a16:rowId xmlns:a16="http://schemas.microsoft.com/office/drawing/2014/main" val="2698054481"/>
                  </a:ext>
                </a:extLst>
              </a:tr>
            </a:tbl>
          </a:graphicData>
        </a:graphic>
      </p:graphicFrame>
    </p:spTree>
    <p:extLst>
      <p:ext uri="{BB962C8B-B14F-4D97-AF65-F5344CB8AC3E}">
        <p14:creationId xmlns:p14="http://schemas.microsoft.com/office/powerpoint/2010/main" val="3264503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528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Approaches I have followed:</vt:lpstr>
      <vt:lpstr>   LINEAR REGRESSION</vt:lpstr>
      <vt:lpstr>What are the relations between the given data?</vt:lpstr>
      <vt:lpstr>Pairwise plot to see the type of correlation exists in the given data</vt:lpstr>
      <vt:lpstr>The below diagrams shows the relationship of the dependent variable(AvgGrade) and other independent variables. Till now we have considered the numerical variables present in the given data.  So from the diagram we can see the relationship is linear and distribution is almost normal.</vt:lpstr>
      <vt:lpstr>Check for outliners in the data  So from the below diagram we can see outliners exist in the given data. To overcome this values between 5 to 95 percentile range has been considered for the model. </vt:lpstr>
      <vt:lpstr>Standardization of data:  </vt:lpstr>
      <vt:lpstr>Model Evaluation</vt:lpstr>
      <vt:lpstr>   Decision Tree</vt:lpstr>
      <vt:lpstr>PowerPoint Presentation</vt:lpstr>
      <vt:lpstr>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Rituparna Biswas</dc:creator>
  <cp:lastModifiedBy>Rituparna Biswas</cp:lastModifiedBy>
  <cp:revision>59</cp:revision>
  <dcterms:created xsi:type="dcterms:W3CDTF">2019-10-04T04:31:05Z</dcterms:created>
  <dcterms:modified xsi:type="dcterms:W3CDTF">2019-10-07T21:50:31Z</dcterms:modified>
</cp:coreProperties>
</file>