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68" r:id="rId4"/>
    <p:sldId id="269" r:id="rId5"/>
    <p:sldId id="272" r:id="rId6"/>
    <p:sldId id="273" r:id="rId7"/>
    <p:sldId id="275" r:id="rId8"/>
    <p:sldId id="276" r:id="rId9"/>
    <p:sldId id="262" r:id="rId10"/>
    <p:sldId id="261" r:id="rId11"/>
    <p:sldId id="263" r:id="rId12"/>
    <p:sldId id="264" r:id="rId13"/>
    <p:sldId id="265" r:id="rId14"/>
    <p:sldId id="266" r:id="rId15"/>
    <p:sldId id="284"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8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9162" autoAdjust="0"/>
  </p:normalViewPr>
  <p:slideViewPr>
    <p:cSldViewPr snapToGrid="0">
      <p:cViewPr varScale="1">
        <p:scale>
          <a:sx n="78" d="100"/>
          <a:sy n="78" d="100"/>
        </p:scale>
        <p:origin x="-420"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944B6F-A651-454D-BCB6-13382E0D35D1}"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327978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44B6F-A651-454D-BCB6-13382E0D35D1}"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78766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44B6F-A651-454D-BCB6-13382E0D35D1}"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45547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44B6F-A651-454D-BCB6-13382E0D35D1}"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228704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44B6F-A651-454D-BCB6-13382E0D35D1}"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393390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944B6F-A651-454D-BCB6-13382E0D35D1}" type="datetimeFigureOut">
              <a:rPr lang="en-US" smtClean="0"/>
              <a:pPr/>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16375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944B6F-A651-454D-BCB6-13382E0D35D1}" type="datetimeFigureOut">
              <a:rPr lang="en-US" smtClean="0"/>
              <a:pPr/>
              <a:t>7/2/2017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126224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944B6F-A651-454D-BCB6-13382E0D35D1}" type="datetimeFigureOut">
              <a:rPr lang="en-US" smtClean="0"/>
              <a:pPr/>
              <a:t>7/2/2017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143548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44B6F-A651-454D-BCB6-13382E0D35D1}" type="datetimeFigureOut">
              <a:rPr lang="en-US" smtClean="0"/>
              <a:pPr/>
              <a:t>7/2/2017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335104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44B6F-A651-454D-BCB6-13382E0D35D1}" type="datetimeFigureOut">
              <a:rPr lang="en-US" smtClean="0"/>
              <a:pPr/>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378633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44B6F-A651-454D-BCB6-13382E0D35D1}" type="datetimeFigureOut">
              <a:rPr lang="en-US" smtClean="0"/>
              <a:pPr/>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9097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44B6F-A651-454D-BCB6-13382E0D35D1}" type="datetimeFigureOut">
              <a:rPr lang="en-US" smtClean="0"/>
              <a:pPr/>
              <a:t>7/2/2017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F7F78-CFA6-42CD-9A22-49565165B422}" type="slidenum">
              <a:rPr lang="en-US" smtClean="0"/>
              <a:pPr/>
              <a:t>‹#›</a:t>
            </a:fld>
            <a:endParaRPr lang="en-US"/>
          </a:p>
        </p:txBody>
      </p:sp>
    </p:spTree>
    <p:extLst>
      <p:ext uri="{BB962C8B-B14F-4D97-AF65-F5344CB8AC3E}">
        <p14:creationId xmlns:p14="http://schemas.microsoft.com/office/powerpoint/2010/main" xmlns="" val="363287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4000"/>
            <a:lum/>
          </a:blip>
          <a:srcRect/>
          <a:stretch>
            <a:fillRect/>
          </a:stretch>
        </a:blipFill>
        <a:effectLst/>
      </p:bgPr>
    </p:bg>
    <p:spTree>
      <p:nvGrpSpPr>
        <p:cNvPr id="1" name=""/>
        <p:cNvGrpSpPr/>
        <p:nvPr/>
      </p:nvGrpSpPr>
      <p:grpSpPr>
        <a:xfrm>
          <a:off x="0" y="0"/>
          <a:ext cx="0" cy="0"/>
          <a:chOff x="0" y="0"/>
          <a:chExt cx="0" cy="0"/>
        </a:xfrm>
      </p:grpSpPr>
      <p:sp>
        <p:nvSpPr>
          <p:cNvPr id="5124" name="Title 1"/>
          <p:cNvSpPr>
            <a:spLocks noGrp="1"/>
          </p:cNvSpPr>
          <p:nvPr>
            <p:ph type="title"/>
          </p:nvPr>
        </p:nvSpPr>
        <p:spPr>
          <a:xfrm>
            <a:off x="2007350" y="1928583"/>
            <a:ext cx="9733546" cy="3716338"/>
          </a:xfrm>
        </p:spPr>
        <p:txBody>
          <a:bodyPr/>
          <a:lstStyle/>
          <a:p>
            <a:r>
              <a:rPr lang="en-US" altLang="en-US" sz="2400" b="1" dirty="0">
                <a:solidFill>
                  <a:srgbClr val="002060"/>
                </a:solidFill>
              </a:rPr>
              <a:t/>
            </a:r>
            <a:br>
              <a:rPr lang="en-US" altLang="en-US" sz="2400" b="1" dirty="0">
                <a:solidFill>
                  <a:srgbClr val="002060"/>
                </a:solidFill>
              </a:rPr>
            </a:br>
            <a:r>
              <a:rPr lang="en-US" altLang="en-US" sz="2400" b="1" dirty="0">
                <a:solidFill>
                  <a:srgbClr val="002060"/>
                </a:solidFill>
              </a:rPr>
              <a:t/>
            </a:r>
            <a:br>
              <a:rPr lang="en-US" altLang="en-US" sz="2400" b="1" dirty="0">
                <a:solidFill>
                  <a:srgbClr val="002060"/>
                </a:solidFill>
              </a:rPr>
            </a:br>
            <a:r>
              <a:rPr lang="en-US" altLang="en-US" sz="2800" b="1" dirty="0">
                <a:solidFill>
                  <a:srgbClr val="002060"/>
                </a:solidFill>
                <a:latin typeface="+mn-lt"/>
              </a:rPr>
              <a:t>Problem Statement </a:t>
            </a:r>
            <a:r>
              <a:rPr lang="en-US" altLang="en-US" sz="2400" b="1" dirty="0">
                <a:solidFill>
                  <a:srgbClr val="002060"/>
                </a:solidFill>
                <a:latin typeface="+mn-lt"/>
              </a:rPr>
              <a:t>: </a:t>
            </a:r>
            <a:r>
              <a:rPr lang="en-IN" altLang="en-US" sz="2400" b="1" dirty="0" smtClean="0">
                <a:latin typeface="+mn-lt"/>
              </a:rPr>
              <a:t>Old Trafford  Museum Tour Experience </a:t>
            </a:r>
            <a:r>
              <a:rPr lang="en-US" altLang="en-US" b="1" dirty="0" smtClean="0">
                <a:solidFill>
                  <a:srgbClr val="002060"/>
                </a:solidFill>
              </a:rPr>
              <a:t/>
            </a:r>
            <a:br>
              <a:rPr lang="en-US" altLang="en-US" b="1" dirty="0" smtClean="0">
                <a:solidFill>
                  <a:srgbClr val="002060"/>
                </a:solidFill>
              </a:rPr>
            </a:br>
            <a:r>
              <a:rPr lang="en-US" altLang="en-US" b="1" dirty="0" smtClean="0">
                <a:solidFill>
                  <a:srgbClr val="002060"/>
                </a:solidFill>
              </a:rPr>
              <a:t/>
            </a:r>
            <a:br>
              <a:rPr lang="en-US" altLang="en-US" b="1" dirty="0" smtClean="0">
                <a:solidFill>
                  <a:srgbClr val="002060"/>
                </a:solidFill>
              </a:rPr>
            </a:br>
            <a:r>
              <a:rPr lang="en-US" altLang="en-US" sz="2800" b="1" dirty="0" smtClean="0">
                <a:solidFill>
                  <a:srgbClr val="002060"/>
                </a:solidFill>
                <a:latin typeface="+mn-lt"/>
              </a:rPr>
              <a:t>Team Members </a:t>
            </a:r>
            <a:r>
              <a:rPr lang="en-US" altLang="en-US" sz="2800" b="1" dirty="0">
                <a:solidFill>
                  <a:srgbClr val="002060"/>
                </a:solidFill>
                <a:latin typeface="+mn-lt"/>
              </a:rPr>
              <a:t>Name </a:t>
            </a:r>
            <a:r>
              <a:rPr lang="en-US" altLang="en-US" sz="2400" b="1" dirty="0">
                <a:solidFill>
                  <a:schemeClr val="tx1">
                    <a:lumMod val="85000"/>
                    <a:lumOff val="15000"/>
                  </a:schemeClr>
                </a:solidFill>
                <a:latin typeface="+mn-lt"/>
              </a:rPr>
              <a:t>: </a:t>
            </a:r>
            <a:r>
              <a:rPr lang="en-US" altLang="en-US" sz="1800" b="1" dirty="0" smtClean="0">
                <a:solidFill>
                  <a:schemeClr val="tx1">
                    <a:lumMod val="85000"/>
                    <a:lumOff val="15000"/>
                  </a:schemeClr>
                </a:solidFill>
                <a:latin typeface="+mn-lt"/>
              </a:rPr>
              <a:t>Abhishek Kumar Soni,  Alokik Pathak</a:t>
            </a:r>
            <a:br>
              <a:rPr lang="en-US" altLang="en-US" sz="1800" b="1" dirty="0" smtClean="0">
                <a:solidFill>
                  <a:schemeClr val="tx1">
                    <a:lumMod val="85000"/>
                    <a:lumOff val="15000"/>
                  </a:schemeClr>
                </a:solidFill>
                <a:latin typeface="+mn-lt"/>
              </a:rPr>
            </a:br>
            <a:r>
              <a:rPr lang="en-US" altLang="en-US" sz="1800" b="1" dirty="0" smtClean="0">
                <a:solidFill>
                  <a:schemeClr val="tx1">
                    <a:lumMod val="85000"/>
                    <a:lumOff val="15000"/>
                  </a:schemeClr>
                </a:solidFill>
                <a:latin typeface="+mn-lt"/>
              </a:rPr>
              <a:t>			        	Rama Krishna Padhi, Ritu Parno Behera</a:t>
            </a:r>
            <a:r>
              <a:rPr lang="en-US" altLang="en-US" sz="2400" b="1" dirty="0">
                <a:solidFill>
                  <a:srgbClr val="002060"/>
                </a:solidFill>
                <a:latin typeface="+mn-lt"/>
              </a:rPr>
              <a:t/>
            </a:r>
            <a:br>
              <a:rPr lang="en-US" altLang="en-US" sz="2400" b="1" dirty="0">
                <a:solidFill>
                  <a:srgbClr val="002060"/>
                </a:solidFill>
                <a:latin typeface="+mn-lt"/>
              </a:rPr>
            </a:br>
            <a:r>
              <a:rPr lang="en-US" altLang="en-US" sz="2400" b="1" dirty="0">
                <a:solidFill>
                  <a:srgbClr val="002060"/>
                </a:solidFill>
              </a:rPr>
              <a:t/>
            </a:r>
            <a:br>
              <a:rPr lang="en-US" altLang="en-US" sz="2400" b="1" dirty="0">
                <a:solidFill>
                  <a:srgbClr val="002060"/>
                </a:solidFill>
              </a:rPr>
            </a:br>
            <a:r>
              <a:rPr lang="en-US" altLang="en-US" sz="2400" b="1" dirty="0" smtClean="0">
                <a:solidFill>
                  <a:srgbClr val="002060"/>
                </a:solidFill>
              </a:rPr>
              <a:t> </a:t>
            </a:r>
            <a:endParaRPr lang="en-US" altLang="en-US" sz="2400" b="1" dirty="0">
              <a:solidFill>
                <a:srgbClr val="002060"/>
              </a:solidFill>
            </a:endParaRPr>
          </a:p>
        </p:txBody>
      </p:sp>
    </p:spTree>
    <p:extLst>
      <p:ext uri="{BB962C8B-B14F-4D97-AF65-F5344CB8AC3E}">
        <p14:creationId xmlns:p14="http://schemas.microsoft.com/office/powerpoint/2010/main" xmlns="" val="2482742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707" y="342900"/>
            <a:ext cx="8229600" cy="5870575"/>
          </a:xfrm>
        </p:spPr>
        <p:txBody>
          <a:bodyPr/>
          <a:lstStyle/>
          <a:p>
            <a:pPr marL="0" indent="0">
              <a:buNone/>
              <a:defRPr/>
            </a:pPr>
            <a:r>
              <a:rPr lang="en-US" dirty="0"/>
              <a:t>       </a:t>
            </a:r>
            <a:r>
              <a:rPr lang="en-US" sz="4000" b="1" dirty="0">
                <a:solidFill>
                  <a:srgbClr val="0070C0"/>
                </a:solidFill>
                <a:latin typeface="+mj-lt"/>
              </a:rPr>
              <a:t>SERVER</a:t>
            </a:r>
            <a:r>
              <a:rPr lang="en-US" sz="4000" b="1" dirty="0">
                <a:solidFill>
                  <a:srgbClr val="0070C0"/>
                </a:solidFill>
              </a:rPr>
              <a:t> </a:t>
            </a:r>
            <a:r>
              <a:rPr lang="en-US" sz="4000" b="1" dirty="0">
                <a:solidFill>
                  <a:srgbClr val="0070C0"/>
                </a:solidFill>
                <a:latin typeface="+mj-lt"/>
              </a:rPr>
              <a:t>SIDE</a:t>
            </a:r>
          </a:p>
          <a:p>
            <a:pPr marL="0" indent="0">
              <a:buNone/>
              <a:defRPr/>
            </a:pPr>
            <a:endParaRPr lang="en-US" dirty="0"/>
          </a:p>
          <a:p>
            <a:pPr lvl="1">
              <a:defRPr/>
            </a:pPr>
            <a:r>
              <a:rPr lang="en-IN" sz="1800" dirty="0"/>
              <a:t>The real-time synchronization server is a pair </a:t>
            </a:r>
          </a:p>
          <a:p>
            <a:pPr marL="457200" lvl="1" indent="0">
              <a:buNone/>
              <a:defRPr/>
            </a:pPr>
            <a:r>
              <a:rPr lang="en-IN" sz="1800" dirty="0"/>
              <a:t>     of two servers the </a:t>
            </a:r>
            <a:r>
              <a:rPr lang="en-IN" sz="1800" b="1" dirty="0"/>
              <a:t>Local and Auxiliary</a:t>
            </a:r>
            <a:r>
              <a:rPr lang="en-IN" sz="1800" dirty="0"/>
              <a:t> </a:t>
            </a:r>
            <a:r>
              <a:rPr lang="en-IN" sz="1800" b="1" dirty="0"/>
              <a:t>server</a:t>
            </a:r>
            <a:r>
              <a:rPr lang="en-IN" sz="1800" dirty="0"/>
              <a:t>.</a:t>
            </a:r>
          </a:p>
          <a:p>
            <a:pPr lvl="1">
              <a:defRPr/>
            </a:pPr>
            <a:endParaRPr lang="en-IN" sz="1800" dirty="0"/>
          </a:p>
          <a:p>
            <a:pPr lvl="1">
              <a:defRPr/>
            </a:pPr>
            <a:r>
              <a:rPr lang="en-IN" sz="1800" dirty="0"/>
              <a:t>Both Local and Auxiliary server</a:t>
            </a:r>
          </a:p>
          <a:p>
            <a:pPr marL="457200" lvl="1" indent="0">
              <a:buNone/>
              <a:defRPr/>
            </a:pPr>
            <a:r>
              <a:rPr lang="en-IN" sz="1800" dirty="0"/>
              <a:t>     replicates the data from the </a:t>
            </a:r>
            <a:r>
              <a:rPr lang="en-IN" sz="1800" b="1" dirty="0"/>
              <a:t>National server</a:t>
            </a:r>
          </a:p>
          <a:p>
            <a:pPr marL="457200" lvl="1" indent="0">
              <a:buNone/>
              <a:defRPr/>
            </a:pPr>
            <a:r>
              <a:rPr lang="en-IN" sz="1800" dirty="0"/>
              <a:t>     in real time,  maintaining measures for hardware </a:t>
            </a:r>
          </a:p>
          <a:p>
            <a:pPr marL="457200" lvl="1" indent="0">
              <a:buNone/>
              <a:defRPr/>
            </a:pPr>
            <a:r>
              <a:rPr lang="en-IN" sz="1800" dirty="0"/>
              <a:t>     failures.</a:t>
            </a:r>
          </a:p>
          <a:p>
            <a:pPr marL="457200" lvl="1" indent="0">
              <a:buNone/>
              <a:defRPr/>
            </a:pPr>
            <a:endParaRPr lang="en-US" sz="1800" dirty="0"/>
          </a:p>
          <a:p>
            <a:pPr lvl="1">
              <a:defRPr/>
            </a:pPr>
            <a:r>
              <a:rPr lang="en-IN" sz="1800" dirty="0"/>
              <a:t>The Primary server is always active</a:t>
            </a:r>
          </a:p>
          <a:p>
            <a:pPr marL="457200" lvl="1" indent="0">
              <a:buNone/>
              <a:defRPr/>
            </a:pPr>
            <a:r>
              <a:rPr lang="en-IN" sz="1800" dirty="0"/>
              <a:t>    while the Auxiliary one is at standby till </a:t>
            </a:r>
          </a:p>
          <a:p>
            <a:pPr marL="457200" lvl="1" indent="0">
              <a:buNone/>
              <a:defRPr/>
            </a:pPr>
            <a:r>
              <a:rPr lang="en-IN" sz="1800" dirty="0"/>
              <a:t>    either the visitor number crosses a given    </a:t>
            </a:r>
          </a:p>
          <a:p>
            <a:pPr marL="457200" lvl="1" indent="0">
              <a:buNone/>
              <a:defRPr/>
            </a:pPr>
            <a:r>
              <a:rPr lang="en-IN" sz="1800" dirty="0"/>
              <a:t>    threshold or the primary server crashes.</a:t>
            </a:r>
            <a:endParaRPr lang="en-US" sz="1800" dirty="0"/>
          </a:p>
          <a:p>
            <a:pPr marL="457200" lvl="1" indent="0">
              <a:buNone/>
              <a:defRPr/>
            </a:pPr>
            <a:endParaRPr lang="en-US" sz="1800" dirty="0"/>
          </a:p>
        </p:txBody>
      </p:sp>
      <p:pic>
        <p:nvPicPr>
          <p:cNvPr id="24579" name="Picture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16888" y="549276"/>
            <a:ext cx="2089150" cy="2303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0" name="Picture 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75501" y="3870325"/>
            <a:ext cx="1152525" cy="14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1" name="Picture 5"/>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264651" y="3860801"/>
            <a:ext cx="1152525" cy="145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5" name="Straight Arrow Connector 14"/>
          <p:cNvCxnSpPr/>
          <p:nvPr/>
        </p:nvCxnSpPr>
        <p:spPr>
          <a:xfrm flipH="1">
            <a:off x="7896225" y="2852738"/>
            <a:ext cx="431800" cy="86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V="1">
            <a:off x="8112125" y="2852738"/>
            <a:ext cx="431800" cy="86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8759825" y="2852739"/>
            <a:ext cx="649288" cy="1152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H="1" flipV="1">
            <a:off x="8975726" y="2924176"/>
            <a:ext cx="576263" cy="9366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8439151" y="4365625"/>
            <a:ext cx="7223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H="1">
            <a:off x="8439151" y="4724400"/>
            <a:ext cx="7223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p:cNvSpPr/>
          <p:nvPr/>
        </p:nvSpPr>
        <p:spPr>
          <a:xfrm>
            <a:off x="8804275" y="2693988"/>
            <a:ext cx="1639888" cy="584200"/>
          </a:xfrm>
          <a:prstGeom prst="rect">
            <a:avLst/>
          </a:prstGeom>
          <a:noFill/>
        </p:spPr>
        <p:txBody>
          <a:bodyPr>
            <a:spAutoFit/>
          </a:bodyPr>
          <a:lstStyle/>
          <a:p>
            <a:pPr algn="ctr" eaLnBrk="1" hangingPunct="1">
              <a:defRPr/>
            </a:pPr>
            <a:r>
              <a:rPr lang="en-US" sz="1600" dirty="0">
                <a:ln w="0"/>
                <a:effectLst>
                  <a:outerShdw blurRad="38100" dist="19050" dir="2700000" algn="tl" rotWithShape="0">
                    <a:schemeClr val="dk1">
                      <a:alpha val="40000"/>
                    </a:schemeClr>
                  </a:outerShdw>
                </a:effectLst>
              </a:rPr>
              <a:t>National</a:t>
            </a:r>
          </a:p>
          <a:p>
            <a:pPr algn="ctr" eaLnBrk="1" hangingPunct="1">
              <a:defRPr/>
            </a:pPr>
            <a:r>
              <a:rPr lang="en-US" sz="1600" dirty="0">
                <a:ln w="0"/>
                <a:effectLst>
                  <a:outerShdw blurRad="38100" dist="19050" dir="2700000" algn="tl" rotWithShape="0">
                    <a:schemeClr val="dk1">
                      <a:alpha val="40000"/>
                    </a:schemeClr>
                  </a:outerShdw>
                </a:effectLst>
              </a:rPr>
              <a:t>Server</a:t>
            </a:r>
          </a:p>
        </p:txBody>
      </p:sp>
      <p:sp>
        <p:nvSpPr>
          <p:cNvPr id="38" name="Rectangle 37"/>
          <p:cNvSpPr/>
          <p:nvPr/>
        </p:nvSpPr>
        <p:spPr>
          <a:xfrm>
            <a:off x="7207602" y="5346701"/>
            <a:ext cx="721608" cy="584775"/>
          </a:xfrm>
          <a:prstGeom prst="rect">
            <a:avLst/>
          </a:prstGeom>
          <a:noFill/>
        </p:spPr>
        <p:txBody>
          <a:bodyPr wrap="none">
            <a:spAutoFit/>
          </a:bodyPr>
          <a:lstStyle/>
          <a:p>
            <a:pPr algn="ctr" eaLnBrk="1" hangingPunct="1">
              <a:defRPr/>
            </a:pPr>
            <a:r>
              <a:rPr lang="en-US" sz="1600" dirty="0">
                <a:ln w="0"/>
                <a:effectLst>
                  <a:outerShdw blurRad="38100" dist="19050" dir="2700000" algn="tl" rotWithShape="0">
                    <a:schemeClr val="dk1">
                      <a:alpha val="40000"/>
                    </a:schemeClr>
                  </a:outerShdw>
                </a:effectLst>
              </a:rPr>
              <a:t>Local </a:t>
            </a:r>
          </a:p>
          <a:p>
            <a:pPr algn="ctr" eaLnBrk="1" hangingPunct="1">
              <a:defRPr/>
            </a:pPr>
            <a:r>
              <a:rPr lang="en-US" sz="1600" dirty="0">
                <a:ln w="0"/>
                <a:effectLst>
                  <a:outerShdw blurRad="38100" dist="19050" dir="2700000" algn="tl" rotWithShape="0">
                    <a:schemeClr val="dk1">
                      <a:alpha val="40000"/>
                    </a:schemeClr>
                  </a:outerShdw>
                </a:effectLst>
              </a:rPr>
              <a:t>Server</a:t>
            </a:r>
          </a:p>
        </p:txBody>
      </p:sp>
      <p:sp>
        <p:nvSpPr>
          <p:cNvPr id="39" name="Rectangle 38"/>
          <p:cNvSpPr/>
          <p:nvPr/>
        </p:nvSpPr>
        <p:spPr>
          <a:xfrm>
            <a:off x="9335027" y="5349876"/>
            <a:ext cx="902235" cy="584775"/>
          </a:xfrm>
          <a:prstGeom prst="rect">
            <a:avLst/>
          </a:prstGeom>
          <a:noFill/>
        </p:spPr>
        <p:txBody>
          <a:bodyPr wrap="none">
            <a:spAutoFit/>
          </a:bodyPr>
          <a:lstStyle/>
          <a:p>
            <a:pPr algn="ctr" eaLnBrk="1" hangingPunct="1">
              <a:defRPr/>
            </a:pPr>
            <a:r>
              <a:rPr lang="en-US" sz="1600" dirty="0">
                <a:ln w="0"/>
                <a:effectLst>
                  <a:outerShdw blurRad="38100" dist="19050" dir="2700000" algn="tl" rotWithShape="0">
                    <a:schemeClr val="dk1">
                      <a:alpha val="40000"/>
                    </a:schemeClr>
                  </a:outerShdw>
                </a:effectLst>
              </a:rPr>
              <a:t>Auxiliary</a:t>
            </a:r>
          </a:p>
          <a:p>
            <a:pPr algn="ctr" eaLnBrk="1" hangingPunct="1">
              <a:defRPr/>
            </a:pPr>
            <a:r>
              <a:rPr lang="en-US" sz="1600" dirty="0">
                <a:ln w="0"/>
                <a:effectLst>
                  <a:outerShdw blurRad="38100" dist="19050" dir="2700000" algn="tl" rotWithShape="0">
                    <a:schemeClr val="dk1">
                      <a:alpha val="40000"/>
                    </a:schemeClr>
                  </a:outerShdw>
                </a:effectLst>
              </a:rPr>
              <a:t>Server</a:t>
            </a:r>
          </a:p>
        </p:txBody>
      </p:sp>
    </p:spTree>
    <p:extLst>
      <p:ext uri="{BB962C8B-B14F-4D97-AF65-F5344CB8AC3E}">
        <p14:creationId xmlns:p14="http://schemas.microsoft.com/office/powerpoint/2010/main" xmlns="" val="266299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0" name="Picture 10"/>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40158" y="2778125"/>
            <a:ext cx="4486868" cy="374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a:xfrm>
            <a:off x="1042737" y="0"/>
            <a:ext cx="8229600" cy="6011655"/>
          </a:xfrm>
        </p:spPr>
        <p:txBody>
          <a:bodyPr/>
          <a:lstStyle/>
          <a:p>
            <a:pPr marL="0" indent="0">
              <a:buNone/>
              <a:defRPr/>
            </a:pPr>
            <a:r>
              <a:rPr lang="en-US" dirty="0"/>
              <a:t>   </a:t>
            </a:r>
            <a:endParaRPr lang="en-US" dirty="0" smtClean="0"/>
          </a:p>
          <a:p>
            <a:pPr marL="0" indent="0">
              <a:buNone/>
              <a:defRPr/>
            </a:pPr>
            <a:r>
              <a:rPr lang="en-US" sz="4000" b="1" dirty="0" smtClean="0">
                <a:solidFill>
                  <a:srgbClr val="0070C0"/>
                </a:solidFill>
                <a:latin typeface="+mj-lt"/>
              </a:rPr>
              <a:t>CLIENT </a:t>
            </a:r>
            <a:r>
              <a:rPr lang="en-US" sz="4000" b="1" dirty="0">
                <a:solidFill>
                  <a:srgbClr val="0070C0"/>
                </a:solidFill>
                <a:latin typeface="+mj-lt"/>
              </a:rPr>
              <a:t>SIDE </a:t>
            </a:r>
            <a:endParaRPr lang="en-US" sz="4000" b="1" dirty="0" smtClean="0">
              <a:solidFill>
                <a:srgbClr val="0070C0"/>
              </a:solidFill>
              <a:latin typeface="+mj-lt"/>
            </a:endParaRPr>
          </a:p>
          <a:p>
            <a:pPr marL="0" indent="0">
              <a:buNone/>
              <a:defRPr/>
            </a:pPr>
            <a:endParaRPr lang="en-US" sz="2000" b="1" dirty="0">
              <a:solidFill>
                <a:srgbClr val="0070C0"/>
              </a:solidFill>
            </a:endParaRPr>
          </a:p>
          <a:p>
            <a:pPr>
              <a:defRPr/>
            </a:pPr>
            <a:r>
              <a:rPr lang="en-IN" sz="1800" dirty="0"/>
              <a:t>It consist of various components such as</a:t>
            </a:r>
            <a:endParaRPr lang="en-US" sz="1800" dirty="0"/>
          </a:p>
          <a:p>
            <a:pPr lvl="1">
              <a:defRPr/>
            </a:pPr>
            <a:endParaRPr lang="en-US" sz="1800" dirty="0"/>
          </a:p>
          <a:p>
            <a:pPr lvl="1">
              <a:defRPr/>
            </a:pPr>
            <a:r>
              <a:rPr lang="en-US" sz="1800" dirty="0"/>
              <a:t>Beacon</a:t>
            </a:r>
          </a:p>
          <a:p>
            <a:pPr lvl="1">
              <a:defRPr/>
            </a:pPr>
            <a:r>
              <a:rPr lang="en-US" sz="1800" dirty="0"/>
              <a:t>QR-Code</a:t>
            </a:r>
          </a:p>
          <a:p>
            <a:pPr lvl="1">
              <a:defRPr/>
            </a:pPr>
            <a:r>
              <a:rPr lang="en-US" sz="1800" dirty="0"/>
              <a:t>Smartphone</a:t>
            </a:r>
          </a:p>
          <a:p>
            <a:pPr marL="457200" lvl="1" indent="0">
              <a:buNone/>
              <a:defRPr/>
            </a:pPr>
            <a:endParaRPr lang="en-US" sz="1800" dirty="0"/>
          </a:p>
          <a:p>
            <a:pPr lvl="1">
              <a:defRPr/>
            </a:pPr>
            <a:endParaRPr lang="en-US" sz="1800" dirty="0"/>
          </a:p>
          <a:p>
            <a:pPr marL="457200" lvl="1" indent="0">
              <a:buNone/>
              <a:defRPr/>
            </a:pPr>
            <a:r>
              <a:rPr lang="en-US" sz="1800" dirty="0"/>
              <a:t>	</a:t>
            </a:r>
          </a:p>
          <a:p>
            <a:pPr lvl="1">
              <a:defRPr/>
            </a:pPr>
            <a:endParaRPr lang="en-US" b="1" dirty="0"/>
          </a:p>
        </p:txBody>
      </p:sp>
      <p:sp>
        <p:nvSpPr>
          <p:cNvPr id="7" name="Rectangle 6"/>
          <p:cNvSpPr/>
          <p:nvPr/>
        </p:nvSpPr>
        <p:spPr>
          <a:xfrm>
            <a:off x="4692386" y="4868863"/>
            <a:ext cx="875240" cy="369332"/>
          </a:xfrm>
          <a:prstGeom prst="rect">
            <a:avLst/>
          </a:prstGeom>
          <a:noFill/>
        </p:spPr>
        <p:txBody>
          <a:bodyPr wrap="none">
            <a:spAutoFit/>
          </a:bodyPr>
          <a:lstStyle/>
          <a:p>
            <a:pPr algn="ctr" eaLnBrk="1" hangingPunct="1">
              <a:defRPr/>
            </a:pPr>
            <a:r>
              <a:rPr lang="en-US" dirty="0">
                <a:ln w="0"/>
                <a:effectLst>
                  <a:outerShdw blurRad="38100" dist="19050" dir="2700000" algn="tl" rotWithShape="0">
                    <a:schemeClr val="dk1">
                      <a:alpha val="40000"/>
                    </a:schemeClr>
                  </a:outerShdw>
                </a:effectLst>
              </a:rPr>
              <a:t>Beacon</a:t>
            </a:r>
          </a:p>
        </p:txBody>
      </p:sp>
      <p:sp>
        <p:nvSpPr>
          <p:cNvPr id="8" name="Rectangle 7"/>
          <p:cNvSpPr/>
          <p:nvPr/>
        </p:nvSpPr>
        <p:spPr>
          <a:xfrm>
            <a:off x="7407593" y="6152118"/>
            <a:ext cx="1000595" cy="369332"/>
          </a:xfrm>
          <a:prstGeom prst="rect">
            <a:avLst/>
          </a:prstGeom>
          <a:noFill/>
        </p:spPr>
        <p:txBody>
          <a:bodyPr wrap="none">
            <a:spAutoFit/>
          </a:bodyPr>
          <a:lstStyle/>
          <a:p>
            <a:pPr algn="ctr" eaLnBrk="1" hangingPunct="1">
              <a:defRPr/>
            </a:pPr>
            <a:r>
              <a:rPr lang="en-US" dirty="0">
                <a:ln w="0"/>
                <a:effectLst>
                  <a:outerShdw blurRad="38100" dist="19050" dir="2700000" algn="tl" rotWithShape="0">
                    <a:schemeClr val="dk1">
                      <a:alpha val="40000"/>
                    </a:schemeClr>
                  </a:outerShdw>
                </a:effectLst>
              </a:rPr>
              <a:t>QR Code</a:t>
            </a:r>
          </a:p>
        </p:txBody>
      </p:sp>
      <p:pic>
        <p:nvPicPr>
          <p:cNvPr id="26629" name="Picture 9"/>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4247" y="3552825"/>
            <a:ext cx="4240213" cy="3305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p:nvSpPr>
        <p:spPr>
          <a:xfrm>
            <a:off x="5203697" y="4943198"/>
            <a:ext cx="875240" cy="369332"/>
          </a:xfrm>
          <a:prstGeom prst="rect">
            <a:avLst/>
          </a:prstGeom>
          <a:noFill/>
        </p:spPr>
        <p:txBody>
          <a:bodyPr wrap="none">
            <a:spAutoFit/>
          </a:bodyPr>
          <a:lstStyle/>
          <a:p>
            <a:pPr algn="ctr" eaLnBrk="1" hangingPunct="1">
              <a:defRPr/>
            </a:pPr>
            <a:r>
              <a:rPr lang="en-US" dirty="0">
                <a:ln w="0"/>
                <a:effectLst>
                  <a:outerShdw blurRad="38100" dist="19050" dir="2700000" algn="tl" rotWithShape="0">
                    <a:schemeClr val="dk1">
                      <a:alpha val="40000"/>
                    </a:schemeClr>
                  </a:outerShdw>
                </a:effectLst>
              </a:rPr>
              <a:t>Beacon</a:t>
            </a:r>
          </a:p>
        </p:txBody>
      </p:sp>
    </p:spTree>
    <p:extLst>
      <p:ext uri="{BB962C8B-B14F-4D97-AF65-F5344CB8AC3E}">
        <p14:creationId xmlns:p14="http://schemas.microsoft.com/office/powerpoint/2010/main" xmlns="" val="278482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1" y="338654"/>
            <a:ext cx="8229600" cy="5975350"/>
          </a:xfrm>
        </p:spPr>
        <p:txBody>
          <a:bodyPr/>
          <a:lstStyle/>
          <a:p>
            <a:pPr marL="0" indent="0">
              <a:buNone/>
              <a:defRPr/>
            </a:pPr>
            <a:r>
              <a:rPr lang="en-IN" sz="2000" b="1" dirty="0"/>
              <a:t>        </a:t>
            </a:r>
            <a:r>
              <a:rPr lang="en-IN" sz="4000" b="1" dirty="0">
                <a:solidFill>
                  <a:srgbClr val="0070C0"/>
                </a:solidFill>
                <a:latin typeface="+mj-lt"/>
              </a:rPr>
              <a:t>BEACON</a:t>
            </a:r>
            <a:endParaRPr lang="en-IN" sz="2000" b="1" dirty="0">
              <a:latin typeface="+mj-lt"/>
            </a:endParaRPr>
          </a:p>
          <a:p>
            <a:pPr lvl="1">
              <a:defRPr/>
            </a:pPr>
            <a:endParaRPr lang="en-IN" sz="1800" dirty="0"/>
          </a:p>
          <a:p>
            <a:pPr lvl="1">
              <a:defRPr/>
            </a:pPr>
            <a:r>
              <a:rPr lang="en-IN" sz="1800" dirty="0"/>
              <a:t>Beacon technology allows Mobile Apps to </a:t>
            </a:r>
          </a:p>
          <a:p>
            <a:pPr marL="457200" lvl="1" indent="0">
              <a:buNone/>
              <a:defRPr/>
            </a:pPr>
            <a:r>
              <a:rPr lang="en-IN" sz="1800" dirty="0"/>
              <a:t>    understand their position on a micro-local scale </a:t>
            </a:r>
          </a:p>
          <a:p>
            <a:pPr marL="457200" lvl="1" indent="0">
              <a:buNone/>
              <a:defRPr/>
            </a:pPr>
            <a:r>
              <a:rPr lang="en-IN" sz="1800" dirty="0"/>
              <a:t>    and deliver hyper-contextual content to users </a:t>
            </a:r>
          </a:p>
          <a:p>
            <a:pPr marL="457200" lvl="1" indent="0">
              <a:buNone/>
              <a:defRPr/>
            </a:pPr>
            <a:r>
              <a:rPr lang="en-IN" sz="1800" dirty="0"/>
              <a:t>    based on location.</a:t>
            </a:r>
          </a:p>
          <a:p>
            <a:pPr lvl="1">
              <a:defRPr/>
            </a:pPr>
            <a:r>
              <a:rPr lang="en-IN" sz="1800" dirty="0"/>
              <a:t>The underlying communication technology </a:t>
            </a:r>
          </a:p>
          <a:p>
            <a:pPr marL="457200" lvl="1" indent="0">
              <a:buNone/>
              <a:defRPr/>
            </a:pPr>
            <a:r>
              <a:rPr lang="en-IN" sz="1800" dirty="0"/>
              <a:t>     is </a:t>
            </a:r>
            <a:r>
              <a:rPr lang="en-IN" sz="1800" b="1" dirty="0"/>
              <a:t>Bluetooth Low Energy</a:t>
            </a:r>
            <a:r>
              <a:rPr lang="en-IN" sz="1800" dirty="0"/>
              <a:t>.</a:t>
            </a:r>
            <a:endParaRPr lang="en-US" sz="1800" dirty="0"/>
          </a:p>
          <a:p>
            <a:pPr lvl="1">
              <a:defRPr/>
            </a:pPr>
            <a:r>
              <a:rPr lang="en-IN" sz="1800" dirty="0"/>
              <a:t>It’s designed for </a:t>
            </a:r>
            <a:r>
              <a:rPr lang="en-IN" sz="1800" b="1" dirty="0"/>
              <a:t>low energy consumption</a:t>
            </a:r>
          </a:p>
          <a:p>
            <a:pPr marL="457200" lvl="1" indent="0">
              <a:buNone/>
              <a:defRPr/>
            </a:pPr>
            <a:r>
              <a:rPr lang="en-IN" sz="1800" b="1" dirty="0"/>
              <a:t>     and cost.</a:t>
            </a:r>
            <a:endParaRPr lang="en-US" sz="1800" dirty="0"/>
          </a:p>
          <a:p>
            <a:pPr lvl="1">
              <a:defRPr/>
            </a:pPr>
            <a:r>
              <a:rPr lang="en-IN" sz="1800" dirty="0"/>
              <a:t>It’s maintaining a communication </a:t>
            </a:r>
            <a:r>
              <a:rPr lang="en-IN" sz="1800" b="1" dirty="0"/>
              <a:t>range </a:t>
            </a:r>
          </a:p>
          <a:p>
            <a:pPr marL="457200" lvl="1" indent="0">
              <a:buNone/>
              <a:defRPr/>
            </a:pPr>
            <a:r>
              <a:rPr lang="en-IN" sz="1800" b="1" dirty="0"/>
              <a:t>    of 70-450 meters</a:t>
            </a:r>
            <a:r>
              <a:rPr lang="en-IN" sz="1800" dirty="0"/>
              <a:t>.</a:t>
            </a:r>
            <a:endParaRPr lang="en-US" sz="1800" dirty="0"/>
          </a:p>
          <a:p>
            <a:pPr lvl="1">
              <a:defRPr/>
            </a:pPr>
            <a:r>
              <a:rPr lang="en-IN" sz="1800" dirty="0"/>
              <a:t>It’s with all major platform such as Android</a:t>
            </a:r>
          </a:p>
          <a:p>
            <a:pPr marL="457200" lvl="1" indent="0">
              <a:buNone/>
              <a:defRPr/>
            </a:pPr>
            <a:r>
              <a:rPr lang="en-IN" sz="1800" dirty="0"/>
              <a:t>    and iOS.</a:t>
            </a:r>
            <a:endParaRPr lang="en-US" sz="1800" dirty="0"/>
          </a:p>
          <a:p>
            <a:pPr lvl="1">
              <a:defRPr/>
            </a:pPr>
            <a:r>
              <a:rPr lang="en-IN" sz="1800" dirty="0"/>
              <a:t>It’s </a:t>
            </a:r>
            <a:r>
              <a:rPr lang="en-IN" sz="1800" b="1" dirty="0"/>
              <a:t>IP65 whether proof rated </a:t>
            </a:r>
            <a:r>
              <a:rPr lang="en-IN" sz="1800" dirty="0"/>
              <a:t>(Protected from </a:t>
            </a:r>
          </a:p>
          <a:p>
            <a:pPr marL="457200" lvl="1" indent="0">
              <a:buNone/>
              <a:defRPr/>
            </a:pPr>
            <a:r>
              <a:rPr lang="en-IN" sz="1800" dirty="0"/>
              <a:t>    total dust ingress &amp; low pressure water jets </a:t>
            </a:r>
          </a:p>
          <a:p>
            <a:pPr marL="457200" lvl="1" indent="0">
              <a:buNone/>
              <a:defRPr/>
            </a:pPr>
            <a:r>
              <a:rPr lang="en-IN" sz="1800" dirty="0"/>
              <a:t>    from any direction, limited ingress protection).</a:t>
            </a:r>
            <a:endParaRPr lang="en-US" sz="1800" dirty="0"/>
          </a:p>
          <a:p>
            <a:pPr>
              <a:defRPr/>
            </a:pPr>
            <a:endParaRPr lang="en-IN" sz="1800" dirty="0"/>
          </a:p>
          <a:p>
            <a:pPr marL="0" indent="0">
              <a:buNone/>
              <a:defRPr/>
            </a:pPr>
            <a:endParaRPr lang="en-US" sz="1800" dirty="0"/>
          </a:p>
        </p:txBody>
      </p:sp>
      <p:pic>
        <p:nvPicPr>
          <p:cNvPr id="27651" name="Picture 4"/>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12114" y="986971"/>
            <a:ext cx="5326743" cy="4978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0325743" y="3562577"/>
            <a:ext cx="875240" cy="369332"/>
          </a:xfrm>
          <a:prstGeom prst="rect">
            <a:avLst/>
          </a:prstGeom>
          <a:noFill/>
        </p:spPr>
        <p:txBody>
          <a:bodyPr wrap="none">
            <a:spAutoFit/>
          </a:bodyPr>
          <a:lstStyle/>
          <a:p>
            <a:pPr algn="ctr" eaLnBrk="1" hangingPunct="1">
              <a:defRPr/>
            </a:pPr>
            <a:r>
              <a:rPr lang="en-US" dirty="0">
                <a:ln w="0"/>
                <a:effectLst>
                  <a:outerShdw blurRad="38100" dist="19050" dir="2700000" algn="tl" rotWithShape="0">
                    <a:schemeClr val="dk1">
                      <a:alpha val="40000"/>
                    </a:schemeClr>
                  </a:outerShdw>
                </a:effectLst>
              </a:rPr>
              <a:t>Beacon</a:t>
            </a:r>
          </a:p>
        </p:txBody>
      </p:sp>
    </p:spTree>
    <p:extLst>
      <p:ext uri="{BB962C8B-B14F-4D97-AF65-F5344CB8AC3E}">
        <p14:creationId xmlns:p14="http://schemas.microsoft.com/office/powerpoint/2010/main" xmlns="" val="400902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226" y="300108"/>
            <a:ext cx="8229600" cy="5870575"/>
          </a:xfrm>
        </p:spPr>
        <p:txBody>
          <a:bodyPr/>
          <a:lstStyle/>
          <a:p>
            <a:pPr marL="0" indent="0">
              <a:buNone/>
              <a:defRPr/>
            </a:pPr>
            <a:r>
              <a:rPr lang="en-US" sz="2000" b="1" dirty="0"/>
              <a:t>          </a:t>
            </a:r>
            <a:r>
              <a:rPr lang="en-US" sz="4000" b="1" dirty="0">
                <a:solidFill>
                  <a:srgbClr val="0070C0"/>
                </a:solidFill>
                <a:latin typeface="+mj-lt"/>
              </a:rPr>
              <a:t>QR CODE</a:t>
            </a:r>
            <a:endParaRPr lang="en-US" sz="2000" b="1" dirty="0">
              <a:latin typeface="+mj-lt"/>
            </a:endParaRPr>
          </a:p>
          <a:p>
            <a:pPr lvl="1">
              <a:defRPr/>
            </a:pPr>
            <a:endParaRPr lang="en-IN" sz="1800" dirty="0"/>
          </a:p>
          <a:p>
            <a:pPr lvl="1">
              <a:defRPr/>
            </a:pPr>
            <a:r>
              <a:rPr lang="en-IN" sz="1800" dirty="0"/>
              <a:t>QR or </a:t>
            </a:r>
            <a:r>
              <a:rPr lang="en-IN" sz="1800" b="1" dirty="0"/>
              <a:t>Quick Response Codes</a:t>
            </a:r>
            <a:r>
              <a:rPr lang="en-IN" sz="1800" dirty="0"/>
              <a:t> are </a:t>
            </a:r>
          </a:p>
          <a:p>
            <a:pPr marL="457200" lvl="1" indent="0">
              <a:buNone/>
              <a:defRPr/>
            </a:pPr>
            <a:r>
              <a:rPr lang="en-IN" sz="1800" dirty="0"/>
              <a:t>    a type of two-dimensional barcode that </a:t>
            </a:r>
          </a:p>
          <a:p>
            <a:pPr marL="457200" lvl="1" indent="0">
              <a:buNone/>
              <a:defRPr/>
            </a:pPr>
            <a:r>
              <a:rPr lang="en-IN" sz="1800" dirty="0"/>
              <a:t>    can be read using smart phones and </a:t>
            </a:r>
          </a:p>
          <a:p>
            <a:pPr marL="457200" lvl="1" indent="0">
              <a:buNone/>
              <a:defRPr/>
            </a:pPr>
            <a:r>
              <a:rPr lang="en-IN" sz="1800" dirty="0"/>
              <a:t>    dedicated QR reading devices, that link </a:t>
            </a:r>
          </a:p>
          <a:p>
            <a:pPr marL="457200" lvl="1" indent="0">
              <a:buNone/>
              <a:defRPr/>
            </a:pPr>
            <a:r>
              <a:rPr lang="en-IN" sz="1800" dirty="0"/>
              <a:t>    directly to text, emails, websites, phone </a:t>
            </a:r>
          </a:p>
          <a:p>
            <a:pPr marL="457200" lvl="1" indent="0">
              <a:buNone/>
              <a:defRPr/>
            </a:pPr>
            <a:r>
              <a:rPr lang="en-IN" sz="1800" dirty="0"/>
              <a:t>    numbers and more! You may have even </a:t>
            </a:r>
          </a:p>
          <a:p>
            <a:pPr marL="457200" lvl="1" indent="0">
              <a:buNone/>
              <a:defRPr/>
            </a:pPr>
            <a:r>
              <a:rPr lang="en-IN" sz="1800" dirty="0"/>
              <a:t>    got to this site by scanning a QR code.</a:t>
            </a:r>
            <a:endParaRPr lang="en-US" sz="1800" dirty="0"/>
          </a:p>
          <a:p>
            <a:pPr lvl="1">
              <a:defRPr/>
            </a:pPr>
            <a:endParaRPr lang="en-IN" sz="1800" dirty="0"/>
          </a:p>
          <a:p>
            <a:pPr lvl="1">
              <a:defRPr/>
            </a:pPr>
            <a:r>
              <a:rPr lang="en-IN" sz="1800" dirty="0"/>
              <a:t>Creation of QR Code can use different</a:t>
            </a:r>
          </a:p>
          <a:p>
            <a:pPr marL="457200" lvl="1" indent="0">
              <a:buNone/>
              <a:defRPr/>
            </a:pPr>
            <a:r>
              <a:rPr lang="en-IN" sz="1800" dirty="0"/>
              <a:t>    file formats such as HTML Code, PNG file, </a:t>
            </a:r>
          </a:p>
          <a:p>
            <a:pPr marL="457200" lvl="1" indent="0">
              <a:buNone/>
              <a:defRPr/>
            </a:pPr>
            <a:r>
              <a:rPr lang="en-IN" sz="1800" dirty="0"/>
              <a:t>    Tiff file, SVG, EPS.</a:t>
            </a:r>
            <a:endParaRPr lang="en-US" sz="1800" dirty="0"/>
          </a:p>
          <a:p>
            <a:pPr lvl="1">
              <a:defRPr/>
            </a:pPr>
            <a:endParaRPr lang="en-US" sz="18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06114" y="999090"/>
            <a:ext cx="4128777" cy="4472609"/>
          </a:xfrm>
          <a:prstGeom prst="rect">
            <a:avLst/>
          </a:prstGeom>
        </p:spPr>
      </p:pic>
    </p:spTree>
    <p:extLst>
      <p:ext uri="{BB962C8B-B14F-4D97-AF65-F5344CB8AC3E}">
        <p14:creationId xmlns:p14="http://schemas.microsoft.com/office/powerpoint/2010/main" xmlns="" val="175981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700987" y="1419538"/>
            <a:ext cx="1163568" cy="1163568"/>
          </a:xfrm>
          <a:prstGeom prst="rect">
            <a:avLst/>
          </a:prstGeom>
        </p:spPr>
      </p:pic>
      <p:sp>
        <p:nvSpPr>
          <p:cNvPr id="3" name="Content Placeholder 2"/>
          <p:cNvSpPr>
            <a:spLocks noGrp="1"/>
          </p:cNvSpPr>
          <p:nvPr>
            <p:ph idx="1"/>
          </p:nvPr>
        </p:nvSpPr>
        <p:spPr>
          <a:xfrm>
            <a:off x="3436415" y="715795"/>
            <a:ext cx="8229600" cy="5797550"/>
          </a:xfrm>
        </p:spPr>
        <p:txBody>
          <a:bodyPr/>
          <a:lstStyle/>
          <a:p>
            <a:pPr marL="457200" lvl="1" indent="0" algn="just">
              <a:buNone/>
              <a:defRPr/>
            </a:pPr>
            <a:r>
              <a:rPr lang="en-US" sz="4000" b="1" dirty="0">
                <a:solidFill>
                  <a:srgbClr val="0070C0"/>
                </a:solidFill>
                <a:latin typeface="+mj-lt"/>
              </a:rPr>
              <a:t>SMARTPHONE</a:t>
            </a:r>
          </a:p>
          <a:p>
            <a:pPr lvl="1" algn="just">
              <a:defRPr/>
            </a:pPr>
            <a:endParaRPr lang="en-IN" sz="1800" dirty="0"/>
          </a:p>
          <a:p>
            <a:pPr lvl="1" algn="just">
              <a:defRPr/>
            </a:pPr>
            <a:r>
              <a:rPr lang="en-IN" sz="1800" dirty="0"/>
              <a:t>Phone should be operating on </a:t>
            </a:r>
          </a:p>
          <a:p>
            <a:pPr marL="457200" lvl="1" indent="0" algn="just">
              <a:buNone/>
              <a:defRPr/>
            </a:pPr>
            <a:r>
              <a:rPr lang="en-IN" sz="1800" dirty="0"/>
              <a:t>OS such as Android, iOS etc</a:t>
            </a:r>
            <a:r>
              <a:rPr lang="en-IN" dirty="0"/>
              <a:t>.</a:t>
            </a:r>
          </a:p>
          <a:p>
            <a:pPr marL="457200" lvl="1" indent="0" algn="just">
              <a:buNone/>
              <a:defRPr/>
            </a:pPr>
            <a:endParaRPr lang="en-US" dirty="0"/>
          </a:p>
          <a:p>
            <a:pPr lvl="1" algn="just">
              <a:defRPr/>
            </a:pPr>
            <a:endParaRPr lang="en-IN" sz="1800" dirty="0"/>
          </a:p>
          <a:p>
            <a:pPr lvl="1" algn="just">
              <a:defRPr/>
            </a:pPr>
            <a:r>
              <a:rPr lang="en-IN" sz="1800" dirty="0"/>
              <a:t>Bluetooth must be turned ON for </a:t>
            </a:r>
          </a:p>
          <a:p>
            <a:pPr marL="457200" lvl="1" indent="0" algn="just">
              <a:buNone/>
              <a:defRPr/>
            </a:pPr>
            <a:r>
              <a:rPr lang="en-IN" sz="1800" dirty="0"/>
              <a:t>getting the push notification from </a:t>
            </a:r>
          </a:p>
          <a:p>
            <a:pPr marL="457200" lvl="1" indent="0" algn="just">
              <a:buNone/>
              <a:defRPr/>
            </a:pPr>
            <a:r>
              <a:rPr lang="en-IN" sz="1800" dirty="0"/>
              <a:t>nearby Beacon.</a:t>
            </a:r>
          </a:p>
          <a:p>
            <a:pPr marL="457200" lvl="1" indent="0" algn="just">
              <a:buNone/>
              <a:defRPr/>
            </a:pPr>
            <a:endParaRPr lang="en-IN" sz="1800" dirty="0"/>
          </a:p>
          <a:p>
            <a:pPr marL="457200" lvl="1" indent="0" algn="just">
              <a:buNone/>
              <a:defRPr/>
            </a:pPr>
            <a:endParaRPr lang="en-US" sz="1800" dirty="0"/>
          </a:p>
          <a:p>
            <a:pPr lvl="1" algn="just">
              <a:defRPr/>
            </a:pPr>
            <a:endParaRPr lang="en-IN" sz="1800" dirty="0"/>
          </a:p>
          <a:p>
            <a:pPr lvl="1" algn="just">
              <a:defRPr/>
            </a:pPr>
            <a:r>
              <a:rPr lang="en-IN" sz="1800" dirty="0"/>
              <a:t>GPS must be turned ON for real </a:t>
            </a:r>
          </a:p>
          <a:p>
            <a:pPr marL="457200" lvl="1" indent="0" algn="just">
              <a:buNone/>
              <a:defRPr/>
            </a:pPr>
            <a:r>
              <a:rPr lang="en-IN" sz="1800" dirty="0"/>
              <a:t>time tracking.</a:t>
            </a:r>
            <a:endParaRPr lang="en-US" sz="1800" dirty="0"/>
          </a:p>
          <a:p>
            <a:pPr lvl="1">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a:p>
            <a:pPr marL="457200" lvl="1" indent="0">
              <a:buNone/>
              <a:defRP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114551" y="895911"/>
            <a:ext cx="1663223" cy="1663223"/>
          </a:xfrm>
          <a:prstGeom prst="rect">
            <a:avLst/>
          </a:prstGeom>
          <a:effectLst>
            <a:softEdge rad="127000"/>
          </a:effectLst>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154515" y="2778847"/>
            <a:ext cx="1281900" cy="12819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568569" y="3614570"/>
            <a:ext cx="2338818" cy="2338818"/>
          </a:xfrm>
          <a:prstGeom prst="rect">
            <a:avLst/>
          </a:prstGeom>
        </p:spPr>
      </p:pic>
    </p:spTree>
    <p:extLst>
      <p:ext uri="{BB962C8B-B14F-4D97-AF65-F5344CB8AC3E}">
        <p14:creationId xmlns:p14="http://schemas.microsoft.com/office/powerpoint/2010/main" xmlns="" val="390284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SOFTWARE AND LIBRARIES</a:t>
            </a:r>
            <a:endParaRPr lang="en-US" dirty="0"/>
          </a:p>
        </p:txBody>
      </p:sp>
      <p:sp>
        <p:nvSpPr>
          <p:cNvPr id="3" name="Content Placeholder 2"/>
          <p:cNvSpPr>
            <a:spLocks noGrp="1"/>
          </p:cNvSpPr>
          <p:nvPr>
            <p:ph idx="1"/>
          </p:nvPr>
        </p:nvSpPr>
        <p:spPr/>
        <p:txBody>
          <a:bodyPr/>
          <a:lstStyle/>
          <a:p>
            <a:r>
              <a:rPr lang="en-US" dirty="0" smtClean="0"/>
              <a:t>Unity 3d </a:t>
            </a:r>
          </a:p>
          <a:p>
            <a:r>
              <a:rPr lang="en-US" dirty="0" smtClean="0"/>
              <a:t>Autodesk Maya</a:t>
            </a:r>
          </a:p>
          <a:p>
            <a:r>
              <a:rPr lang="en-US" dirty="0" smtClean="0"/>
              <a:t>Adobe Photoshop</a:t>
            </a:r>
          </a:p>
          <a:p>
            <a:r>
              <a:rPr lang="en-US" dirty="0" smtClean="0"/>
              <a:t>Vuforia </a:t>
            </a:r>
          </a:p>
          <a:p>
            <a:r>
              <a:rPr lang="en-US" dirty="0" smtClean="0"/>
              <a:t>Google Cardboard Sdk</a:t>
            </a:r>
          </a:p>
          <a:p>
            <a:r>
              <a:rPr lang="en-US" dirty="0" smtClean="0"/>
              <a:t>Google Web RTC</a:t>
            </a:r>
          </a:p>
          <a:p>
            <a:r>
              <a:rPr lang="en-US" dirty="0" smtClean="0"/>
              <a:t>Android Studio</a:t>
            </a:r>
          </a:p>
          <a:p>
            <a:endParaRPr lang="en-US" dirty="0"/>
          </a:p>
        </p:txBody>
      </p:sp>
    </p:spTree>
    <p:extLst>
      <p:ext uri="{BB962C8B-B14F-4D97-AF65-F5344CB8AC3E}">
        <p14:creationId xmlns:p14="http://schemas.microsoft.com/office/powerpoint/2010/main" xmlns="" val="277774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64868" y="1454427"/>
            <a:ext cx="5021974" cy="3877985"/>
          </a:xfrm>
          <a:prstGeom prst="rect">
            <a:avLst/>
          </a:prstGeom>
          <a:noFill/>
        </p:spPr>
        <p:txBody>
          <a:bodyPr wrap="square" lIns="91440" tIns="45720" rIns="91440" bIns="45720">
            <a:spAutoFit/>
          </a:bodyPr>
          <a:lstStyle/>
          <a:p>
            <a:pPr algn="ctr"/>
            <a:r>
              <a:rPr lang="en-US" sz="9600" dirty="0" smtClean="0">
                <a:solidFill>
                  <a:srgbClr val="0070C0"/>
                </a:solidFill>
              </a:rPr>
              <a:t>THANK YOU.</a:t>
            </a:r>
            <a:endParaRPr lang="en-US" sz="9600" dirty="0">
              <a:solidFill>
                <a:srgbClr val="0070C0"/>
              </a:solidFill>
            </a:endParaRPr>
          </a:p>
          <a:p>
            <a:pPr algn="ctr"/>
            <a:endParaRPr lang="en-US" sz="5400" cap="none" spc="0" dirty="0">
              <a:ln w="0"/>
              <a:solidFill>
                <a:schemeClr val="tx1"/>
              </a:solidFill>
              <a:effectLst>
                <a:outerShdw blurRad="38100" dist="19050" dir="2700000" algn="tl" rotWithShape="0">
                  <a:schemeClr val="dk1">
                    <a:alpha val="40000"/>
                  </a:schemeClr>
                </a:outerShdw>
              </a:effectLst>
              <a:latin typeface="Mangal" panose="02040503050203030202" pitchFamily="18" charset="0"/>
              <a:ea typeface="PMingLiU" panose="02020500000000000000" pitchFamily="18" charset="-120"/>
              <a:cs typeface="Mangal" panose="02040503050203030202" pitchFamily="18" charset="0"/>
            </a:endParaRPr>
          </a:p>
        </p:txBody>
      </p:sp>
    </p:spTree>
    <p:extLst>
      <p:ext uri="{BB962C8B-B14F-4D97-AF65-F5344CB8AC3E}">
        <p14:creationId xmlns:p14="http://schemas.microsoft.com/office/powerpoint/2010/main" xmlns="" val="147881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AIM : </a:t>
            </a:r>
            <a:r>
              <a:rPr lang="en-US" sz="2000" dirty="0" smtClean="0"/>
              <a:t>To develop a user friendly Android application that provides best visiting experience of    	                      	museum tour by various means.</a:t>
            </a:r>
            <a:endParaRPr lang="en-US" sz="2000" dirty="0"/>
          </a:p>
        </p:txBody>
      </p:sp>
      <p:sp>
        <p:nvSpPr>
          <p:cNvPr id="3" name="Content Placeholder 2"/>
          <p:cNvSpPr>
            <a:spLocks noGrp="1"/>
          </p:cNvSpPr>
          <p:nvPr>
            <p:ph idx="1"/>
          </p:nvPr>
        </p:nvSpPr>
        <p:spPr/>
        <p:txBody>
          <a:bodyPr>
            <a:normAutofit/>
          </a:bodyPr>
          <a:lstStyle/>
          <a:p>
            <a:pPr>
              <a:buNone/>
            </a:pPr>
            <a:r>
              <a:rPr lang="en-US" sz="4000" b="1" dirty="0" smtClean="0">
                <a:solidFill>
                  <a:srgbClr val="0070C0"/>
                </a:solidFill>
              </a:rPr>
              <a:t>INTRODUCTION:</a:t>
            </a:r>
          </a:p>
          <a:p>
            <a:pPr algn="just">
              <a:buNone/>
            </a:pPr>
            <a:r>
              <a:rPr lang="en-US" dirty="0" smtClean="0"/>
              <a:t>	</a:t>
            </a:r>
            <a:r>
              <a:rPr lang="en-US" sz="2000" dirty="0" smtClean="0">
                <a:latin typeface="+mj-lt"/>
              </a:rPr>
              <a:t>Museum e-Guide opens a multilingual path with many features. With support for many national and international languages. The galleries contain details about different players achievements, voice narrator, 3D model of the same &amp; related videos. Low powered Bluetooth beacon and QR enables smarter interaction. It also houses a Navigator which contains a graphical overview of the entire museum. The visitor can have mesmerizing and immersive experience of virtual reality tour of the entire museum. The app features a real time commentary, where a guide can sit at any place and guide a group of people around the museum. With such introduction to new era of technology it gives a human touch that will bring us all together. The applications sends push-notifications post visit to engage the user by informing the presence of similar kinds of museum on the basis of his visiting record</a:t>
            </a:r>
            <a:r>
              <a:rPr lang="en-US" sz="2200" dirty="0" smtClean="0">
                <a:latin typeface="+mj-lt"/>
              </a:rPr>
              <a:t>.</a:t>
            </a:r>
            <a:endParaRPr lang="en-US" sz="22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2987" y="0"/>
            <a:ext cx="10515600" cy="1325563"/>
          </a:xfrm>
        </p:spPr>
        <p:txBody>
          <a:bodyPr/>
          <a:lstStyle/>
          <a:p>
            <a:r>
              <a:rPr lang="en-GB" altLang="en-US" sz="4000" b="1" dirty="0" smtClean="0">
                <a:solidFill>
                  <a:srgbClr val="0070C0"/>
                </a:solidFill>
                <a:latin typeface="+mn-lt"/>
              </a:rPr>
              <a:t>MAIN IDEA :</a:t>
            </a:r>
            <a:endParaRPr lang="en-US" altLang="en-US" dirty="0">
              <a:latin typeface="+mn-lt"/>
            </a:endParaRPr>
          </a:p>
        </p:txBody>
      </p:sp>
      <p:sp>
        <p:nvSpPr>
          <p:cNvPr id="3" name="Content Placeholder 2"/>
          <p:cNvSpPr>
            <a:spLocks noGrp="1"/>
          </p:cNvSpPr>
          <p:nvPr>
            <p:ph idx="1"/>
          </p:nvPr>
        </p:nvSpPr>
        <p:spPr>
          <a:xfrm>
            <a:off x="529690" y="944975"/>
            <a:ext cx="10515600" cy="4351338"/>
          </a:xfrm>
        </p:spPr>
        <p:txBody>
          <a:bodyPr/>
          <a:lstStyle/>
          <a:p>
            <a:pPr>
              <a:defRPr/>
            </a:pPr>
            <a:r>
              <a:rPr lang="en-IN" sz="1800" dirty="0" smtClean="0">
                <a:latin typeface="Calibri" panose="020F0502020204030204" pitchFamily="34" charset="0"/>
                <a:ea typeface="Calibri" panose="020F0502020204030204" pitchFamily="34" charset="0"/>
                <a:cs typeface="Times New Roman" panose="02020603050405020304" pitchFamily="18" charset="0"/>
              </a:rPr>
              <a:t>Title of the technology /innovation: “Museum E-Guide”.</a:t>
            </a:r>
          </a:p>
          <a:p>
            <a:pPr>
              <a:buNone/>
              <a:defRPr/>
            </a:pPr>
            <a:endParaRPr lang="en-IN" sz="1800" dirty="0" smtClean="0"/>
          </a:p>
          <a:p>
            <a:pPr>
              <a:defRPr/>
            </a:pPr>
            <a:r>
              <a:rPr lang="en-IN" sz="1800" dirty="0" smtClean="0"/>
              <a:t>The </a:t>
            </a:r>
            <a:r>
              <a:rPr lang="en-IN" sz="1800" b="1" dirty="0"/>
              <a:t>museum e-guide</a:t>
            </a:r>
            <a:r>
              <a:rPr lang="en-IN" sz="1800" dirty="0"/>
              <a:t> minimizes many well-known problems that </a:t>
            </a:r>
            <a:r>
              <a:rPr lang="en-IN" sz="1800" dirty="0" smtClean="0"/>
              <a:t>visitors face </a:t>
            </a:r>
            <a:r>
              <a:rPr lang="en-IN" sz="1800" dirty="0"/>
              <a:t>like (communication, improper guidance, unsatisfactory etc</a:t>
            </a:r>
            <a:r>
              <a:rPr lang="en-IN" sz="1800" dirty="0" smtClean="0"/>
              <a:t>.).</a:t>
            </a:r>
          </a:p>
          <a:p>
            <a:pPr>
              <a:buNone/>
              <a:defRPr/>
            </a:pPr>
            <a:endParaRPr lang="en-IN" sz="1800" dirty="0"/>
          </a:p>
          <a:p>
            <a:pPr>
              <a:defRPr/>
            </a:pPr>
            <a:r>
              <a:rPr lang="en-IN" sz="1800" dirty="0" smtClean="0"/>
              <a:t>e-Guide has </a:t>
            </a:r>
            <a:r>
              <a:rPr lang="en-IN" sz="1800" dirty="0"/>
              <a:t>the ability to provide commentary in user selected language</a:t>
            </a:r>
            <a:r>
              <a:rPr lang="en-IN" sz="1800" dirty="0" smtClean="0"/>
              <a:t>.</a:t>
            </a:r>
          </a:p>
          <a:p>
            <a:pPr>
              <a:defRPr/>
            </a:pPr>
            <a:endParaRPr lang="en-IN" sz="1800" dirty="0"/>
          </a:p>
          <a:p>
            <a:pPr>
              <a:defRPr/>
            </a:pPr>
            <a:r>
              <a:rPr lang="en-IN" sz="1800" dirty="0"/>
              <a:t>Focuses on both standalone tourists and those in groups irrespective of their origin, nationality and mode of communication.</a:t>
            </a:r>
            <a:endParaRPr lang="en-US" sz="1800" dirty="0"/>
          </a:p>
          <a:p>
            <a:pPr>
              <a:buFont typeface="Wingdings" panose="05000000000000000000" pitchFamily="2" charset="2"/>
              <a:buNone/>
              <a:defRPr/>
            </a:pPr>
            <a:endParaRPr lang="en-IN" sz="1800" dirty="0"/>
          </a:p>
          <a:p>
            <a:pPr lvl="1">
              <a:defRPr/>
            </a:pPr>
            <a:endParaRPr lang="en-IN" sz="1300" dirty="0"/>
          </a:p>
          <a:p>
            <a:pPr lvl="1">
              <a:defRPr/>
            </a:pPr>
            <a:endParaRPr lang="en-US" sz="1300" dirty="0"/>
          </a:p>
        </p:txBody>
      </p:sp>
      <p:pic>
        <p:nvPicPr>
          <p:cNvPr id="6149" name="Picture 17" descr="download (5).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72489" y="4581526"/>
            <a:ext cx="655637" cy="141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0" name="AutoShape 31"/>
          <p:cNvSpPr>
            <a:spLocks noChangeArrowheads="1"/>
          </p:cNvSpPr>
          <p:nvPr/>
        </p:nvSpPr>
        <p:spPr bwMode="auto">
          <a:xfrm>
            <a:off x="7248526" y="5516564"/>
            <a:ext cx="1223963" cy="433387"/>
          </a:xfrm>
          <a:prstGeom prst="wedgeRoundRectCallout">
            <a:avLst>
              <a:gd name="adj1" fmla="val 68611"/>
              <a:gd name="adj2" fmla="val -173079"/>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200" b="1" dirty="0"/>
              <a:t>This </a:t>
            </a:r>
            <a:r>
              <a:rPr lang="en-GB" altLang="en-US" sz="1200" b="1" dirty="0" smtClean="0"/>
              <a:t>is World Cup Trophy </a:t>
            </a:r>
            <a:endParaRPr lang="en-GB" altLang="en-US" sz="1200" b="1" dirty="0"/>
          </a:p>
        </p:txBody>
      </p:sp>
      <p:pic>
        <p:nvPicPr>
          <p:cNvPr id="6151" name="Picture 68" descr="J029772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59601" y="4652964"/>
            <a:ext cx="576263" cy="846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2" name="Picture 68" descr="J029772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11900" y="5157789"/>
            <a:ext cx="604838" cy="76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3" name="AutoShape 29"/>
          <p:cNvSpPr>
            <a:spLocks noChangeArrowheads="1"/>
          </p:cNvSpPr>
          <p:nvPr/>
        </p:nvSpPr>
        <p:spPr bwMode="auto">
          <a:xfrm>
            <a:off x="7248526" y="4292601"/>
            <a:ext cx="1439863" cy="288925"/>
          </a:xfrm>
          <a:prstGeom prst="cloudCallout">
            <a:avLst>
              <a:gd name="adj1" fmla="val -34454"/>
              <a:gd name="adj2" fmla="val 115639"/>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000"/>
              <a:t>I’m German</a:t>
            </a:r>
          </a:p>
        </p:txBody>
      </p:sp>
      <p:sp>
        <p:nvSpPr>
          <p:cNvPr id="6154" name="AutoShape 30"/>
          <p:cNvSpPr>
            <a:spLocks noChangeArrowheads="1"/>
          </p:cNvSpPr>
          <p:nvPr/>
        </p:nvSpPr>
        <p:spPr bwMode="auto">
          <a:xfrm>
            <a:off x="5519738" y="4724401"/>
            <a:ext cx="1223962" cy="288925"/>
          </a:xfrm>
          <a:prstGeom prst="cloudCallout">
            <a:avLst>
              <a:gd name="adj1" fmla="val 33630"/>
              <a:gd name="adj2" fmla="val 141065"/>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000"/>
              <a:t>I’m French</a:t>
            </a:r>
          </a:p>
        </p:txBody>
      </p:sp>
      <p:pic>
        <p:nvPicPr>
          <p:cNvPr id="6155" name="Picture 10" descr="C:\Users\ABHISHEK\Desktop\images (3).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78744" y="4437063"/>
            <a:ext cx="1081088" cy="162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6" name="Picture 11" descr="C:\Users\ABHISHEK\Desktop\images (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071813" y="4724400"/>
            <a:ext cx="22479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7" name="TextBox 24"/>
          <p:cNvSpPr txBox="1">
            <a:spLocks noChangeArrowheads="1"/>
          </p:cNvSpPr>
          <p:nvPr/>
        </p:nvSpPr>
        <p:spPr bwMode="auto">
          <a:xfrm>
            <a:off x="1847850" y="6308726"/>
            <a:ext cx="647700"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Single</a:t>
            </a:r>
          </a:p>
        </p:txBody>
      </p:sp>
      <p:sp>
        <p:nvSpPr>
          <p:cNvPr id="6158" name="TextBox 25"/>
          <p:cNvSpPr txBox="1">
            <a:spLocks noChangeArrowheads="1"/>
          </p:cNvSpPr>
          <p:nvPr/>
        </p:nvSpPr>
        <p:spPr bwMode="auto">
          <a:xfrm>
            <a:off x="3935413" y="6092826"/>
            <a:ext cx="647700"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Group</a:t>
            </a:r>
          </a:p>
        </p:txBody>
      </p:sp>
      <p:sp>
        <p:nvSpPr>
          <p:cNvPr id="6159" name="TextBox 27"/>
          <p:cNvSpPr txBox="1">
            <a:spLocks noChangeArrowheads="1"/>
          </p:cNvSpPr>
          <p:nvPr/>
        </p:nvSpPr>
        <p:spPr bwMode="auto">
          <a:xfrm>
            <a:off x="7896225" y="6021389"/>
            <a:ext cx="117633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t>Tourist Guide</a:t>
            </a:r>
          </a:p>
        </p:txBody>
      </p:sp>
      <p:sp>
        <p:nvSpPr>
          <p:cNvPr id="6160" name="TextBox 29"/>
          <p:cNvSpPr txBox="1">
            <a:spLocks noChangeArrowheads="1"/>
          </p:cNvSpPr>
          <p:nvPr/>
        </p:nvSpPr>
        <p:spPr bwMode="auto">
          <a:xfrm>
            <a:off x="6383339" y="5949951"/>
            <a:ext cx="7905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Visitors </a:t>
            </a:r>
          </a:p>
        </p:txBody>
      </p:sp>
      <p:pic>
        <p:nvPicPr>
          <p:cNvPr id="3075" name="Picture 3" descr="C:\Users\ABHISHEK\Desktop\World-Cup-Trophy-England.jpg"/>
          <p:cNvPicPr>
            <a:picLocks noChangeAspect="1" noChangeArrowheads="1"/>
          </p:cNvPicPr>
          <p:nvPr/>
        </p:nvPicPr>
        <p:blipFill>
          <a:blip r:embed="rId6" cstate="print"/>
          <a:srcRect/>
          <a:stretch>
            <a:fillRect/>
          </a:stretch>
        </p:blipFill>
        <p:spPr bwMode="auto">
          <a:xfrm>
            <a:off x="9168384" y="3864864"/>
            <a:ext cx="1670304" cy="2993136"/>
          </a:xfrm>
          <a:prstGeom prst="rect">
            <a:avLst/>
          </a:prstGeom>
          <a:noFill/>
        </p:spPr>
      </p:pic>
    </p:spTree>
    <p:extLst>
      <p:ext uri="{BB962C8B-B14F-4D97-AF65-F5344CB8AC3E}">
        <p14:creationId xmlns:p14="http://schemas.microsoft.com/office/powerpoint/2010/main" xmlns="" val="103241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73268" y="367886"/>
            <a:ext cx="10515600" cy="4351338"/>
          </a:xfrm>
        </p:spPr>
        <p:txBody>
          <a:bodyPr/>
          <a:lstStyle/>
          <a:p>
            <a:r>
              <a:rPr lang="en-IN" altLang="en-US" sz="1800" dirty="0"/>
              <a:t>Other features like object look-alike </a:t>
            </a:r>
            <a:r>
              <a:rPr lang="en-IN" altLang="en-US" sz="1800" b="1" i="1" dirty="0"/>
              <a:t>augmented reality </a:t>
            </a:r>
            <a:r>
              <a:rPr lang="en-IN" altLang="en-US" sz="1800" b="1" i="1" dirty="0" smtClean="0"/>
              <a:t> </a:t>
            </a:r>
            <a:r>
              <a:rPr lang="en-IN" altLang="en-US" sz="1800" dirty="0" smtClean="0"/>
              <a:t>videos</a:t>
            </a:r>
            <a:r>
              <a:rPr lang="en-IN" altLang="en-US" sz="1800" dirty="0"/>
              <a:t>, relevant audio &amp; text based on </a:t>
            </a:r>
          </a:p>
          <a:p>
            <a:pPr marL="0" indent="0">
              <a:buNone/>
            </a:pPr>
            <a:r>
              <a:rPr lang="en-IN" altLang="en-US" sz="1800" dirty="0"/>
              <a:t> </a:t>
            </a:r>
            <a:r>
              <a:rPr lang="en-IN" altLang="en-US" sz="1800" dirty="0" smtClean="0"/>
              <a:t>    artefacts.</a:t>
            </a:r>
          </a:p>
          <a:p>
            <a:r>
              <a:rPr lang="en-IN" altLang="en-US" sz="1800" dirty="0" smtClean="0"/>
              <a:t>If we will scan any object through our App like </a:t>
            </a:r>
            <a:r>
              <a:rPr lang="en-IN" altLang="en-US" sz="1800" i="1" dirty="0" smtClean="0"/>
              <a:t>Trophy, jersey, shoes </a:t>
            </a:r>
            <a:r>
              <a:rPr lang="en-IN" altLang="en-US" sz="1800" dirty="0" smtClean="0"/>
              <a:t>the  its interactive 3-D model will be superimposed in App through </a:t>
            </a:r>
            <a:r>
              <a:rPr lang="en-IN" altLang="en-US" sz="1800" b="1" dirty="0" smtClean="0"/>
              <a:t>Mixed Reality </a:t>
            </a:r>
            <a:r>
              <a:rPr lang="en-IN" altLang="en-US" sz="1800" dirty="0" smtClean="0"/>
              <a:t>which will show that object with all its details like for Trophy it will show</a:t>
            </a:r>
            <a:r>
              <a:rPr lang="en-US" altLang="en-US" sz="1800" dirty="0"/>
              <a:t> </a:t>
            </a:r>
            <a:r>
              <a:rPr lang="en-US" altLang="en-US" sz="1800" dirty="0" smtClean="0"/>
              <a:t>its history like in which tournament it was won, what was the score of the match and all the related information about the Trophy will be displayed with its </a:t>
            </a:r>
            <a:r>
              <a:rPr lang="en-US" altLang="en-US" sz="1800" b="1" dirty="0" smtClean="0"/>
              <a:t>interactive models</a:t>
            </a:r>
            <a:r>
              <a:rPr lang="en-US" altLang="en-US" sz="1800" dirty="0" smtClean="0"/>
              <a:t>.</a:t>
            </a:r>
            <a:endParaRPr lang="en-IN" altLang="en-US" sz="1800" dirty="0"/>
          </a:p>
          <a:p>
            <a:pPr>
              <a:buFont typeface="Wingdings" panose="05000000000000000000" pitchFamily="2" charset="2"/>
              <a:buNone/>
            </a:pPr>
            <a:endParaRPr lang="en-IN" altLang="en-US" sz="1800" dirty="0"/>
          </a:p>
          <a:p>
            <a:r>
              <a:rPr lang="en-IN" altLang="en-US" sz="1800" dirty="0"/>
              <a:t>Data analytics are incorporated to support features such as </a:t>
            </a:r>
            <a:r>
              <a:rPr lang="en-IN" altLang="en-US" sz="1800" b="1" i="1" dirty="0"/>
              <a:t>automatic time scheduling</a:t>
            </a:r>
            <a:r>
              <a:rPr lang="en-IN" altLang="en-US" sz="1800" dirty="0"/>
              <a:t> based on user’s interest </a:t>
            </a:r>
            <a:r>
              <a:rPr lang="en-IN" altLang="en-US" sz="1800" i="1" dirty="0"/>
              <a:t>and </a:t>
            </a:r>
            <a:r>
              <a:rPr lang="en-IN" altLang="en-US" sz="1800" b="1" i="1" dirty="0"/>
              <a:t>real time tracking</a:t>
            </a:r>
            <a:r>
              <a:rPr lang="en-IN" altLang="en-US" sz="1800" dirty="0"/>
              <a:t> of other group mates, thus helping kids find their parents if they are lost.</a:t>
            </a:r>
            <a:endParaRPr lang="en-US" altLang="en-US" sz="1800" dirty="0"/>
          </a:p>
          <a:p>
            <a:endParaRPr lang="en-US" altLang="en-US" dirty="0"/>
          </a:p>
          <a:p>
            <a:endParaRPr lang="en-US" altLang="en-US" dirty="0"/>
          </a:p>
          <a:p>
            <a:endParaRPr lang="en-US" altLang="en-US" dirty="0"/>
          </a:p>
        </p:txBody>
      </p:sp>
      <p:pic>
        <p:nvPicPr>
          <p:cNvPr id="7174" name="Picture 4" descr="C:\Users\ABHISHEK\Desktop\images (4).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44754" y="3219983"/>
            <a:ext cx="3032717" cy="2829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5" name="TextBox 9"/>
          <p:cNvSpPr txBox="1">
            <a:spLocks noChangeArrowheads="1"/>
          </p:cNvSpPr>
          <p:nvPr/>
        </p:nvSpPr>
        <p:spPr bwMode="auto">
          <a:xfrm>
            <a:off x="9479155" y="6314406"/>
            <a:ext cx="1509713"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t>Real time tracking</a:t>
            </a:r>
          </a:p>
        </p:txBody>
      </p:sp>
      <p:pic>
        <p:nvPicPr>
          <p:cNvPr id="5122" name="Picture 2" descr="C:\Users\ABHISHEK\Desktop\AR_smartphones_lead.jpg"/>
          <p:cNvPicPr>
            <a:picLocks noChangeAspect="1" noChangeArrowheads="1"/>
          </p:cNvPicPr>
          <p:nvPr/>
        </p:nvPicPr>
        <p:blipFill>
          <a:blip r:embed="rId3" cstate="print"/>
          <a:srcRect/>
          <a:stretch>
            <a:fillRect/>
          </a:stretch>
        </p:blipFill>
        <p:spPr bwMode="auto">
          <a:xfrm>
            <a:off x="439485" y="3206496"/>
            <a:ext cx="3192357" cy="2842547"/>
          </a:xfrm>
          <a:prstGeom prst="rect">
            <a:avLst/>
          </a:prstGeom>
          <a:noFill/>
        </p:spPr>
      </p:pic>
      <p:sp>
        <p:nvSpPr>
          <p:cNvPr id="8" name="TextBox 7"/>
          <p:cNvSpPr txBox="1"/>
          <p:nvPr/>
        </p:nvSpPr>
        <p:spPr>
          <a:xfrm>
            <a:off x="3023307" y="6315220"/>
            <a:ext cx="1577676" cy="276999"/>
          </a:xfrm>
          <a:prstGeom prst="rect">
            <a:avLst/>
          </a:prstGeom>
          <a:noFill/>
        </p:spPr>
        <p:txBody>
          <a:bodyPr wrap="none" rtlCol="0">
            <a:spAutoFit/>
          </a:bodyPr>
          <a:lstStyle/>
          <a:p>
            <a:r>
              <a:rPr lang="en-US" sz="1200" b="1" dirty="0" smtClean="0">
                <a:latin typeface="Arial" pitchFamily="34" charset="0"/>
                <a:cs typeface="Arial" pitchFamily="34" charset="0"/>
              </a:rPr>
              <a:t>Augmented Reality</a:t>
            </a:r>
            <a:endParaRPr lang="en-US" sz="1200" b="1" dirty="0">
              <a:latin typeface="Arial" pitchFamily="34" charset="0"/>
              <a:cs typeface="Arial"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12145" y="3219984"/>
            <a:ext cx="4558585" cy="2829059"/>
          </a:xfrm>
          <a:prstGeom prst="rect">
            <a:avLst/>
          </a:prstGeom>
        </p:spPr>
      </p:pic>
    </p:spTree>
    <p:extLst>
      <p:ext uri="{BB962C8B-B14F-4D97-AF65-F5344CB8AC3E}">
        <p14:creationId xmlns:p14="http://schemas.microsoft.com/office/powerpoint/2010/main" xmlns="" val="296052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605669" y="60787"/>
            <a:ext cx="4627549"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a:ln/>
                <a:solidFill>
                  <a:srgbClr val="0070C0"/>
                </a:solidFill>
              </a:rPr>
              <a:t>APPROACH </a:t>
            </a:r>
            <a:r>
              <a:rPr lang="en-US" sz="4000" b="1" dirty="0" smtClean="0">
                <a:ln/>
                <a:solidFill>
                  <a:srgbClr val="0070C0"/>
                </a:solidFill>
              </a:rPr>
              <a:t>DETAILS :</a:t>
            </a:r>
            <a:endParaRPr lang="en-US" sz="4000" b="1" dirty="0">
              <a:ln/>
              <a:solidFill>
                <a:srgbClr val="0070C0"/>
              </a:solidFill>
            </a:endParaRPr>
          </a:p>
        </p:txBody>
      </p:sp>
      <p:sp>
        <p:nvSpPr>
          <p:cNvPr id="7" name="Rectangle 6"/>
          <p:cNvSpPr/>
          <p:nvPr/>
        </p:nvSpPr>
        <p:spPr>
          <a:xfrm>
            <a:off x="357809" y="984117"/>
            <a:ext cx="11701670" cy="5507662"/>
          </a:xfrm>
          <a:prstGeom prst="rect">
            <a:avLst/>
          </a:prstGeom>
        </p:spPr>
        <p:txBody>
          <a:bodyPr wrap="square">
            <a:spAutoFit/>
          </a:bodyPr>
          <a:lstStyle/>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Old Trafford museum attracts </a:t>
            </a:r>
            <a:r>
              <a:rPr lang="en-IN" dirty="0">
                <a:latin typeface="Calibri" panose="020F0502020204030204" pitchFamily="34" charset="0"/>
                <a:ea typeface="Calibri" panose="020F0502020204030204" pitchFamily="34" charset="0"/>
                <a:cs typeface="Times New Roman" panose="02020603050405020304" pitchFamily="18" charset="0"/>
              </a:rPr>
              <a:t>a good number of </a:t>
            </a:r>
            <a:r>
              <a:rPr lang="en-IN" dirty="0" smtClean="0">
                <a:latin typeface="Calibri" panose="020F0502020204030204" pitchFamily="34" charset="0"/>
                <a:ea typeface="Calibri" panose="020F0502020204030204" pitchFamily="34" charset="0"/>
                <a:cs typeface="Times New Roman" panose="02020603050405020304" pitchFamily="18" charset="0"/>
              </a:rPr>
              <a:t>football lovers across </a:t>
            </a:r>
            <a:r>
              <a:rPr lang="en-IN" dirty="0">
                <a:latin typeface="Calibri" panose="020F0502020204030204" pitchFamily="34" charset="0"/>
                <a:ea typeface="Calibri" panose="020F0502020204030204" pitchFamily="34" charset="0"/>
                <a:cs typeface="Times New Roman" panose="02020603050405020304" pitchFamily="18" charset="0"/>
              </a:rPr>
              <a:t>the globe every year. </a:t>
            </a:r>
            <a:r>
              <a:rPr lang="en-US" altLang="en-US" dirty="0" smtClean="0"/>
              <a:t>130 years of football in the Museum </a:t>
            </a:r>
            <a:r>
              <a:rPr lang="en-IN" altLang="en-US" dirty="0" smtClean="0">
                <a:latin typeface="Calibri" panose="020F0502020204030204" pitchFamily="34" charset="0"/>
                <a:cs typeface="Times New Roman" panose="02020603050405020304" pitchFamily="18" charset="0"/>
              </a:rPr>
              <a:t>w</a:t>
            </a:r>
            <a:r>
              <a:rPr lang="en-IN" dirty="0" smtClean="0">
                <a:latin typeface="Calibri" panose="020F0502020204030204" pitchFamily="34" charset="0"/>
                <a:ea typeface="Calibri" panose="020F0502020204030204" pitchFamily="34" charset="0"/>
                <a:cs typeface="Times New Roman" panose="02020603050405020304" pitchFamily="18" charset="0"/>
              </a:rPr>
              <a:t>ith </a:t>
            </a:r>
            <a:r>
              <a:rPr lang="en-IN" dirty="0">
                <a:latin typeface="Calibri" panose="020F0502020204030204" pitchFamily="34" charset="0"/>
                <a:ea typeface="Calibri" panose="020F0502020204030204" pitchFamily="34" charset="0"/>
                <a:cs typeface="Times New Roman" panose="02020603050405020304" pitchFamily="18" charset="0"/>
              </a:rPr>
              <a:t>a varied heritage, </a:t>
            </a:r>
            <a:r>
              <a:rPr lang="en-IN" dirty="0" smtClean="0">
                <a:latin typeface="Calibri" panose="020F0502020204030204" pitchFamily="34" charset="0"/>
                <a:ea typeface="Calibri" panose="020F0502020204030204" pitchFamily="34" charset="0"/>
                <a:cs typeface="Times New Roman" panose="02020603050405020304" pitchFamily="18" charset="0"/>
              </a:rPr>
              <a:t>the museum </a:t>
            </a:r>
            <a:r>
              <a:rPr lang="en-IN" dirty="0">
                <a:latin typeface="Calibri" panose="020F0502020204030204" pitchFamily="34" charset="0"/>
                <a:ea typeface="Calibri" panose="020F0502020204030204" pitchFamily="34" charset="0"/>
                <a:cs typeface="Times New Roman" panose="02020603050405020304" pitchFamily="18" charset="0"/>
              </a:rPr>
              <a:t>possesses many iconic </a:t>
            </a:r>
            <a:r>
              <a:rPr lang="en-IN" dirty="0" smtClean="0">
                <a:latin typeface="Calibri" panose="020F0502020204030204" pitchFamily="34" charset="0"/>
                <a:ea typeface="Calibri" panose="020F0502020204030204" pitchFamily="34" charset="0"/>
                <a:cs typeface="Times New Roman" panose="02020603050405020304" pitchFamily="18" charset="0"/>
              </a:rPr>
              <a:t>players with trophies from </a:t>
            </a:r>
            <a:r>
              <a:rPr lang="en-IN" dirty="0">
                <a:latin typeface="Calibri" panose="020F0502020204030204" pitchFamily="34" charset="0"/>
                <a:ea typeface="Calibri" panose="020F0502020204030204" pitchFamily="34" charset="0"/>
                <a:cs typeface="Times New Roman" panose="02020603050405020304" pitchFamily="18" charset="0"/>
              </a:rPr>
              <a:t>pre-historic to modern age revealing royalty, culture and the remarkable history. </a:t>
            </a:r>
          </a:p>
          <a:p>
            <a:pPr marL="285750" marR="0" lvl="0" indent="-285750" algn="just">
              <a:lnSpc>
                <a:spcPct val="115000"/>
              </a:lnSpc>
              <a:spcBef>
                <a:spcPts val="0"/>
              </a:spcBef>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Our </a:t>
            </a:r>
            <a:r>
              <a:rPr lang="en-IN" dirty="0" smtClean="0">
                <a:latin typeface="Calibri" panose="020F0502020204030204" pitchFamily="34" charset="0"/>
                <a:ea typeface="Calibri" panose="020F0502020204030204" pitchFamily="34" charset="0"/>
                <a:cs typeface="Times New Roman" panose="02020603050405020304" pitchFamily="18" charset="0"/>
              </a:rPr>
              <a:t>App “Museum E-Guide” </a:t>
            </a:r>
            <a:r>
              <a:rPr lang="en-IN" dirty="0">
                <a:latin typeface="Calibri" panose="020F0502020204030204" pitchFamily="34" charset="0"/>
                <a:ea typeface="Calibri" panose="020F0502020204030204" pitchFamily="34" charset="0"/>
                <a:cs typeface="Times New Roman" panose="02020603050405020304" pitchFamily="18" charset="0"/>
              </a:rPr>
              <a:t>will be solving major problems faced by </a:t>
            </a:r>
            <a:r>
              <a:rPr lang="en-IN" dirty="0" smtClean="0">
                <a:latin typeface="Calibri" panose="020F0502020204030204" pitchFamily="34" charset="0"/>
                <a:ea typeface="Calibri" panose="020F0502020204030204" pitchFamily="34" charset="0"/>
                <a:cs typeface="Times New Roman" panose="02020603050405020304" pitchFamily="18" charset="0"/>
              </a:rPr>
              <a:t>visitors visiting the museum.</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The App will ask for brief introduction about the user like name, country, age, languages known etc. which will be used for keeping record of the visitors later used for providing better facilities &amp; monitoring</a:t>
            </a:r>
            <a:r>
              <a:rPr lang="en-IN" dirty="0" smtClean="0">
                <a:latin typeface="Calibri" panose="020F0502020204030204" pitchFamily="34" charset="0"/>
                <a:ea typeface="Calibri" panose="020F0502020204030204" pitchFamily="34" charset="0"/>
                <a:cs typeface="Times New Roman" panose="02020603050405020304" pitchFamily="18" charset="0"/>
              </a:rPr>
              <a:t>.</a:t>
            </a:r>
          </a:p>
          <a:p>
            <a:pPr marL="285750" marR="0" lvl="0" indent="-285750" algn="just">
              <a:lnSpc>
                <a:spcPct val="115000"/>
              </a:lnSpc>
              <a:spcBef>
                <a:spcPts val="0"/>
              </a:spcBef>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App is designed in such a way it will fetch data according to user language in app.</a:t>
            </a:r>
          </a:p>
          <a:p>
            <a:pPr marL="285750" marR="0" lvl="0" indent="-285750" algn="just">
              <a:lnSpc>
                <a:spcPct val="115000"/>
              </a:lnSpc>
              <a:spcBef>
                <a:spcPts val="0"/>
              </a:spcBef>
              <a:spcAft>
                <a:spcPts val="0"/>
              </a:spcAft>
              <a:buFont typeface="Arial" panose="020B0604020202020204" pitchFamily="34" charset="0"/>
              <a:buChar char="•"/>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Data about the players are in text, image, 3D model and in video formats. </a:t>
            </a:r>
          </a:p>
          <a:p>
            <a:pPr marL="285750" marR="0" lvl="0" indent="-285750" algn="just">
              <a:lnSpc>
                <a:spcPct val="115000"/>
              </a:lnSpc>
              <a:spcBef>
                <a:spcPts val="0"/>
              </a:spcBef>
              <a:spcAft>
                <a:spcPts val="0"/>
              </a:spcAft>
              <a:buFont typeface="Arial" panose="020B0604020202020204" pitchFamily="34" charset="0"/>
              <a:buChar char="•"/>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The App will able to </a:t>
            </a:r>
            <a:r>
              <a:rPr lang="en-IN" b="1" dirty="0" smtClean="0">
                <a:latin typeface="Calibri" panose="020F0502020204030204" pitchFamily="34" charset="0"/>
                <a:ea typeface="Calibri" panose="020F0502020204030204" pitchFamily="34" charset="0"/>
                <a:cs typeface="Times New Roman" panose="02020603050405020304" pitchFamily="18" charset="0"/>
              </a:rPr>
              <a:t>read the text (audio) in their respective language</a:t>
            </a:r>
            <a:r>
              <a:rPr lang="en-IN" dirty="0" smtClean="0">
                <a:latin typeface="Calibri" panose="020F0502020204030204" pitchFamily="34" charset="0"/>
                <a:ea typeface="Calibri" panose="020F0502020204030204" pitchFamily="34" charset="0"/>
                <a:cs typeface="Times New Roman" panose="02020603050405020304" pitchFamily="18" charset="0"/>
              </a:rPr>
              <a:t> and </a:t>
            </a:r>
            <a:r>
              <a:rPr lang="en-IN" b="1" dirty="0" smtClean="0">
                <a:latin typeface="Calibri" panose="020F0502020204030204" pitchFamily="34" charset="0"/>
                <a:ea typeface="Calibri" panose="020F0502020204030204" pitchFamily="34" charset="0"/>
                <a:cs typeface="Times New Roman" panose="02020603050405020304" pitchFamily="18" charset="0"/>
              </a:rPr>
              <a:t>video too is fetched according to the user language. </a:t>
            </a:r>
            <a:r>
              <a:rPr lang="en-IN" dirty="0" smtClean="0">
                <a:latin typeface="Calibri" panose="020F0502020204030204" pitchFamily="34" charset="0"/>
                <a:ea typeface="Calibri" panose="020F0502020204030204" pitchFamily="34" charset="0"/>
                <a:cs typeface="Times New Roman" panose="02020603050405020304" pitchFamily="18" charset="0"/>
              </a:rPr>
              <a:t> </a:t>
            </a:r>
          </a:p>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They will able to have a mesmerizing experience through immersive and interactive </a:t>
            </a:r>
            <a:r>
              <a:rPr lang="en-IN" b="1" dirty="0" smtClean="0">
                <a:latin typeface="Calibri" panose="020F0502020204030204" pitchFamily="34" charset="0"/>
                <a:ea typeface="Calibri" panose="020F0502020204030204" pitchFamily="34" charset="0"/>
                <a:cs typeface="Times New Roman" panose="02020603050405020304" pitchFamily="18" charset="0"/>
              </a:rPr>
              <a:t>Mixed Reality </a:t>
            </a:r>
            <a:r>
              <a:rPr lang="en-IN" dirty="0" smtClean="0">
                <a:latin typeface="Calibri" panose="020F0502020204030204" pitchFamily="34" charset="0"/>
                <a:ea typeface="Calibri" panose="020F0502020204030204" pitchFamily="34" charset="0"/>
                <a:cs typeface="Times New Roman" panose="02020603050405020304" pitchFamily="18" charset="0"/>
              </a:rPr>
              <a:t>features.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96707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00800" y="2821086"/>
            <a:ext cx="5181599" cy="3761931"/>
          </a:xfrm>
          <a:prstGeom prst="rect">
            <a:avLst/>
          </a:prstGeom>
          <a:effectLst>
            <a:softEdge rad="317500"/>
          </a:effectLst>
        </p:spPr>
      </p:pic>
      <p:sp>
        <p:nvSpPr>
          <p:cNvPr id="5" name="Rectangle 4"/>
          <p:cNvSpPr/>
          <p:nvPr/>
        </p:nvSpPr>
        <p:spPr>
          <a:xfrm>
            <a:off x="516835" y="651945"/>
            <a:ext cx="11065564" cy="2640723"/>
          </a:xfrm>
          <a:prstGeom prst="rect">
            <a:avLst/>
          </a:prstGeom>
        </p:spPr>
        <p:txBody>
          <a:bodyPr wrap="square">
            <a:spAutoFit/>
          </a:bodyPr>
          <a:lstStyle/>
          <a:p>
            <a:pPr marL="285750" indent="-285750" algn="just">
              <a:lnSpc>
                <a:spcPct val="115000"/>
              </a:lnSpc>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There will be two modes of operations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IN" b="1" dirty="0">
                <a:latin typeface="Calibri" panose="020F0502020204030204" pitchFamily="34" charset="0"/>
                <a:ea typeface="Calibri" panose="020F0502020204030204" pitchFamily="34" charset="0"/>
                <a:cs typeface="Times New Roman" panose="02020603050405020304" pitchFamily="18" charset="0"/>
              </a:rPr>
              <a:t>           1. Standalone Mode    2. Group Mode</a:t>
            </a:r>
          </a:p>
          <a:p>
            <a:pPr marR="0" lvl="0" algn="just">
              <a:lnSpc>
                <a:spcPct val="115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In Standalone mode, single user will operate according to his choice.</a:t>
            </a:r>
          </a:p>
          <a:p>
            <a:pPr marR="0" lvl="0" algn="just">
              <a:lnSpc>
                <a:spcPct val="115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In Group Mode, all app is connected with Wi-Fi with every other app and view the same content in all App belongs to a particular group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3670" y="3796750"/>
            <a:ext cx="768626" cy="2156490"/>
          </a:xfrm>
          <a:prstGeom prst="rect">
            <a:avLst/>
          </a:prstGeom>
        </p:spPr>
      </p:pic>
      <p:sp>
        <p:nvSpPr>
          <p:cNvPr id="9" name="TextBox 8"/>
          <p:cNvSpPr txBox="1"/>
          <p:nvPr/>
        </p:nvSpPr>
        <p:spPr>
          <a:xfrm>
            <a:off x="516835" y="5953240"/>
            <a:ext cx="2226365" cy="369332"/>
          </a:xfrm>
          <a:prstGeom prst="rect">
            <a:avLst/>
          </a:prstGeom>
          <a:noFill/>
        </p:spPr>
        <p:txBody>
          <a:bodyPr wrap="square" rtlCol="0">
            <a:spAutoFit/>
          </a:bodyPr>
          <a:lstStyle/>
          <a:p>
            <a:r>
              <a:rPr lang="en-US" b="1" dirty="0"/>
              <a:t>SINGLE TOURIST</a:t>
            </a:r>
          </a:p>
        </p:txBody>
      </p:sp>
      <p:sp>
        <p:nvSpPr>
          <p:cNvPr id="10" name="TextBox 9"/>
          <p:cNvSpPr txBox="1"/>
          <p:nvPr/>
        </p:nvSpPr>
        <p:spPr>
          <a:xfrm>
            <a:off x="8249478" y="5953240"/>
            <a:ext cx="2226365" cy="369332"/>
          </a:xfrm>
          <a:prstGeom prst="rect">
            <a:avLst/>
          </a:prstGeom>
          <a:noFill/>
        </p:spPr>
        <p:txBody>
          <a:bodyPr wrap="square" rtlCol="0">
            <a:spAutoFit/>
          </a:bodyPr>
          <a:lstStyle/>
          <a:p>
            <a:r>
              <a:rPr lang="en-US" b="1" dirty="0"/>
              <a:t>GROUP OF TOURIST</a:t>
            </a:r>
          </a:p>
        </p:txBody>
      </p:sp>
    </p:spTree>
    <p:extLst>
      <p:ext uri="{BB962C8B-B14F-4D97-AF65-F5344CB8AC3E}">
        <p14:creationId xmlns:p14="http://schemas.microsoft.com/office/powerpoint/2010/main" xmlns="" val="406910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7000"/>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450574" y="486960"/>
            <a:ext cx="11184834" cy="6144759"/>
          </a:xfrm>
          <a:prstGeom prst="rect">
            <a:avLst/>
          </a:prstGeom>
        </p:spPr>
        <p:txBody>
          <a:bodyPr wrap="square">
            <a:spAutoFit/>
          </a:bodyPr>
          <a:lstStyle/>
          <a:p>
            <a:pPr marL="285750" indent="-285750" algn="just">
              <a:lnSpc>
                <a:spcPct val="115000"/>
              </a:lnSpc>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Every artefact of museums consists of Beacon and QR Code integrated with </a:t>
            </a:r>
            <a:r>
              <a:rPr lang="en-IN" dirty="0" smtClean="0">
                <a:latin typeface="Calibri" panose="020F0502020204030204" pitchFamily="34" charset="0"/>
                <a:ea typeface="Calibri" panose="020F0502020204030204" pitchFamily="34" charset="0"/>
                <a:cs typeface="Times New Roman" panose="02020603050405020304" pitchFamily="18" charset="0"/>
              </a:rPr>
              <a:t>them. </a:t>
            </a:r>
            <a:r>
              <a:rPr lang="en-IN" dirty="0" smtClean="0">
                <a:latin typeface="Calibri" panose="020F0502020204030204" pitchFamily="34" charset="0"/>
                <a:ea typeface="Calibri" panose="020F0502020204030204" pitchFamily="34" charset="0"/>
                <a:cs typeface="Times New Roman" panose="02020603050405020304" pitchFamily="18" charset="0"/>
              </a:rPr>
              <a:t>A single Beacon can also be integrated for a group of artefacts present in a particular area in museums.</a:t>
            </a:r>
          </a:p>
          <a:p>
            <a:pPr marL="285750" marR="0" lvl="0" indent="-285750" algn="just">
              <a:lnSpc>
                <a:spcPct val="115000"/>
              </a:lnSpc>
              <a:spcBef>
                <a:spcPts val="0"/>
              </a:spcBef>
              <a:spcAft>
                <a:spcPts val="0"/>
              </a:spcAft>
              <a:buFont typeface="Arial" panose="020B0604020202020204" pitchFamily="34" charset="0"/>
              <a:buChar char="•"/>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Every </a:t>
            </a:r>
            <a:r>
              <a:rPr lang="en-IN" b="1" dirty="0" smtClean="0">
                <a:latin typeface="Calibri" panose="020F0502020204030204" pitchFamily="34" charset="0"/>
                <a:ea typeface="Calibri" panose="020F0502020204030204" pitchFamily="34" charset="0"/>
                <a:cs typeface="Times New Roman" panose="02020603050405020304" pitchFamily="18" charset="0"/>
              </a:rPr>
              <a:t>Beacon and QR-Code</a:t>
            </a:r>
            <a:r>
              <a:rPr lang="en-IN" dirty="0" smtClean="0">
                <a:latin typeface="Calibri" panose="020F0502020204030204" pitchFamily="34" charset="0"/>
                <a:ea typeface="Calibri" panose="020F0502020204030204" pitchFamily="34" charset="0"/>
                <a:cs typeface="Times New Roman" panose="02020603050405020304" pitchFamily="18" charset="0"/>
              </a:rPr>
              <a:t> integrated with artefacts have </a:t>
            </a:r>
            <a:r>
              <a:rPr lang="en-IN" b="1" dirty="0" smtClean="0">
                <a:latin typeface="Calibri" panose="020F0502020204030204" pitchFamily="34" charset="0"/>
                <a:ea typeface="Calibri" panose="020F0502020204030204" pitchFamily="34" charset="0"/>
                <a:cs typeface="Times New Roman" panose="02020603050405020304" pitchFamily="18" charset="0"/>
              </a:rPr>
              <a:t>Unique Identification Number.</a:t>
            </a:r>
          </a:p>
          <a:p>
            <a:pPr marL="285750" marR="0" lvl="0" indent="-285750" algn="just">
              <a:lnSpc>
                <a:spcPct val="115000"/>
              </a:lnSpc>
              <a:spcBef>
                <a:spcPts val="0"/>
              </a:spcBef>
              <a:spcAft>
                <a:spcPts val="0"/>
              </a:spcAft>
              <a:buFont typeface="Arial" panose="020B0604020202020204" pitchFamily="34" charset="0"/>
              <a:buChar char="•"/>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Tourist visiting the museums having App in their Smartphone when passes from nearby artefacts they will get push notification (from Beacon) in their phone with the brief introduction of artefact.</a:t>
            </a:r>
            <a:r>
              <a:rPr lang="en-IN" b="1" dirty="0" smtClean="0">
                <a:latin typeface="Calibri" panose="020F0502020204030204" pitchFamily="34" charset="0"/>
                <a:ea typeface="Calibri" panose="020F0502020204030204" pitchFamily="34" charset="0"/>
                <a:cs typeface="Times New Roman" panose="02020603050405020304" pitchFamily="18" charset="0"/>
              </a:rPr>
              <a:t> </a:t>
            </a: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Or user </a:t>
            </a:r>
            <a:r>
              <a:rPr lang="en-IN" dirty="0">
                <a:latin typeface="Calibri" panose="020F0502020204030204" pitchFamily="34" charset="0"/>
                <a:ea typeface="Calibri" panose="020F0502020204030204" pitchFamily="34" charset="0"/>
                <a:cs typeface="Times New Roman" panose="02020603050405020304" pitchFamily="18" charset="0"/>
              </a:rPr>
              <a:t>can also manually scan the </a:t>
            </a:r>
            <a:r>
              <a:rPr lang="en-IN" dirty="0" smtClean="0">
                <a:latin typeface="Calibri" panose="020F0502020204030204" pitchFamily="34" charset="0"/>
                <a:ea typeface="Calibri" panose="020F0502020204030204" pitchFamily="34" charset="0"/>
                <a:cs typeface="Times New Roman" panose="02020603050405020304" pitchFamily="18" charset="0"/>
              </a:rPr>
              <a:t>QR-Code and  App will </a:t>
            </a:r>
            <a:r>
              <a:rPr lang="en-IN" dirty="0">
                <a:latin typeface="Calibri" panose="020F0502020204030204" pitchFamily="34" charset="0"/>
                <a:ea typeface="Calibri" panose="020F0502020204030204" pitchFamily="34" charset="0"/>
                <a:cs typeface="Times New Roman" panose="02020603050405020304" pitchFamily="18" charset="0"/>
              </a:rPr>
              <a:t>fetch </a:t>
            </a:r>
            <a:r>
              <a:rPr lang="en-IN" dirty="0" smtClean="0">
                <a:latin typeface="Calibri" panose="020F0502020204030204" pitchFamily="34" charset="0"/>
                <a:ea typeface="Calibri" panose="020F0502020204030204" pitchFamily="34" charset="0"/>
                <a:cs typeface="Times New Roman" panose="02020603050405020304" pitchFamily="18" charset="0"/>
              </a:rPr>
              <a:t>related data </a:t>
            </a:r>
            <a:r>
              <a:rPr lang="en-IN" dirty="0">
                <a:latin typeface="Calibri" panose="020F0502020204030204" pitchFamily="34" charset="0"/>
                <a:ea typeface="Calibri" panose="020F0502020204030204" pitchFamily="34" charset="0"/>
                <a:cs typeface="Times New Roman" panose="02020603050405020304" pitchFamily="18" charset="0"/>
              </a:rPr>
              <a:t>from </a:t>
            </a:r>
            <a:r>
              <a:rPr lang="en-IN" dirty="0" smtClean="0">
                <a:latin typeface="Calibri" panose="020F0502020204030204" pitchFamily="34" charset="0"/>
                <a:ea typeface="Calibri" panose="020F0502020204030204" pitchFamily="34" charset="0"/>
                <a:cs typeface="Times New Roman" panose="02020603050405020304" pitchFamily="18" charset="0"/>
              </a:rPr>
              <a:t>the server.</a:t>
            </a:r>
          </a:p>
          <a:p>
            <a:pPr marL="285750" marR="0" lvl="0" indent="-285750" algn="just">
              <a:lnSpc>
                <a:spcPct val="115000"/>
              </a:lnSpc>
              <a:spcBef>
                <a:spcPts val="0"/>
              </a:spcBef>
              <a:spcAft>
                <a:spcPts val="0"/>
              </a:spcAft>
              <a:buFont typeface="Arial" panose="020B0604020202020204" pitchFamily="34" charset="0"/>
              <a:buChar char="•"/>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App is powered with </a:t>
            </a:r>
            <a:r>
              <a:rPr lang="en-IN" b="1" dirty="0" smtClean="0">
                <a:latin typeface="Calibri" panose="020F0502020204030204" pitchFamily="34" charset="0"/>
                <a:ea typeface="Calibri" panose="020F0502020204030204" pitchFamily="34" charset="0"/>
                <a:cs typeface="Times New Roman" panose="02020603050405020304" pitchFamily="18" charset="0"/>
              </a:rPr>
              <a:t>Augmented &amp; Virtual Reality</a:t>
            </a:r>
            <a:r>
              <a:rPr lang="en-IN" dirty="0" smtClean="0">
                <a:latin typeface="Calibri" panose="020F0502020204030204" pitchFamily="34" charset="0"/>
                <a:ea typeface="Calibri" panose="020F0502020204030204" pitchFamily="34" charset="0"/>
                <a:cs typeface="Times New Roman" panose="02020603050405020304" pitchFamily="18" charset="0"/>
              </a:rPr>
              <a:t> feature which gives a 3D interactive visual of artefacts to which it focuses on. It gives best </a:t>
            </a:r>
            <a:r>
              <a:rPr lang="en-US" dirty="0" smtClean="0"/>
              <a:t>visiting experience to visitors'</a:t>
            </a:r>
            <a:r>
              <a:rPr lang="en-IN"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gn="just">
              <a:lnSpc>
                <a:spcPct val="115000"/>
              </a:lnSpc>
              <a:buFont typeface="Arial" panose="020B0604020202020204" pitchFamily="34" charset="0"/>
              <a:buChar char="•"/>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Our App also act as a virtual live guide which help to single visitor or group of visitors to roam around the museum using Web-RTC.</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App has unique feature of </a:t>
            </a:r>
            <a:r>
              <a:rPr lang="en-IN" b="1" dirty="0">
                <a:latin typeface="Calibri" panose="020F0502020204030204" pitchFamily="34" charset="0"/>
                <a:ea typeface="Calibri" panose="020F0502020204030204" pitchFamily="34" charset="0"/>
                <a:cs typeface="Times New Roman" panose="02020603050405020304" pitchFamily="18" charset="0"/>
              </a:rPr>
              <a:t>Time Scheduling </a:t>
            </a:r>
            <a:r>
              <a:rPr lang="en-IN" dirty="0">
                <a:latin typeface="Calibri" panose="020F0502020204030204" pitchFamily="34" charset="0"/>
                <a:ea typeface="Calibri" panose="020F0502020204030204" pitchFamily="34" charset="0"/>
                <a:cs typeface="Times New Roman" panose="02020603050405020304" pitchFamily="18" charset="0"/>
              </a:rPr>
              <a:t>which will make a plan for the visitor and act as a </a:t>
            </a:r>
            <a:r>
              <a:rPr lang="en-IN" b="1" dirty="0">
                <a:latin typeface="Calibri" panose="020F0502020204030204" pitchFamily="34" charset="0"/>
                <a:ea typeface="Calibri" panose="020F0502020204030204" pitchFamily="34" charset="0"/>
                <a:cs typeface="Times New Roman" panose="02020603050405020304" pitchFamily="18" charset="0"/>
              </a:rPr>
              <a:t>virtual guide</a:t>
            </a:r>
            <a:r>
              <a:rPr lang="en-IN" dirty="0">
                <a:latin typeface="Calibri" panose="020F0502020204030204" pitchFamily="34" charset="0"/>
                <a:ea typeface="Calibri" panose="020F0502020204030204" pitchFamily="34" charset="0"/>
                <a:cs typeface="Times New Roman" panose="02020603050405020304" pitchFamily="18" charset="0"/>
              </a:rPr>
              <a:t> for visitor.  </a:t>
            </a:r>
          </a:p>
          <a:p>
            <a:pPr marL="285750" marR="0" lvl="0" indent="-285750" algn="just">
              <a:lnSpc>
                <a:spcPct val="115000"/>
              </a:lnSpc>
              <a:spcBef>
                <a:spcPts val="0"/>
              </a:spcBef>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04649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234" y="575619"/>
            <a:ext cx="10772797" cy="4017510"/>
          </a:xfrm>
          <a:prstGeom prst="rect">
            <a:avLst/>
          </a:prstGeom>
        </p:spPr>
        <p:txBody>
          <a:bodyPr wrap="square">
            <a:spAutoFit/>
          </a:bodyPr>
          <a:lstStyle/>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The App will have brief record of the visitor &amp; sends it to the server.</a:t>
            </a:r>
          </a:p>
          <a:p>
            <a:pPr marL="285750" marR="0" lvl="0" indent="-285750" algn="just">
              <a:lnSpc>
                <a:spcPct val="115000"/>
              </a:lnSpc>
              <a:spcBef>
                <a:spcPts val="0"/>
              </a:spcBef>
              <a:spcAft>
                <a:spcPts val="0"/>
              </a:spcAft>
              <a:buFont typeface="Arial" panose="020B0604020202020204" pitchFamily="34" charset="0"/>
              <a:buChar char="•"/>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The visitor record in server will helps in Monitoring &amp; improvising the facilities</a:t>
            </a:r>
          </a:p>
          <a:p>
            <a:pPr marL="285750" marR="0" lvl="0" indent="-285750" algn="just">
              <a:lnSpc>
                <a:spcPct val="115000"/>
              </a:lnSpc>
              <a:spcBef>
                <a:spcPts val="0"/>
              </a:spcBef>
              <a:spcAft>
                <a:spcPts val="0"/>
              </a:spcAft>
            </a:pPr>
            <a:r>
              <a:rPr lang="en-IN" dirty="0" smtClean="0">
                <a:latin typeface="Calibri" panose="020F0502020204030204" pitchFamily="34" charset="0"/>
                <a:ea typeface="Calibri" panose="020F0502020204030204" pitchFamily="34" charset="0"/>
                <a:cs typeface="Times New Roman" panose="02020603050405020304" pitchFamily="18" charset="0"/>
              </a:rPr>
              <a:t>	 for future visitors.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The GPS in app will helps in </a:t>
            </a:r>
            <a:r>
              <a:rPr lang="en-IN" b="1" dirty="0">
                <a:latin typeface="Calibri" panose="020F0502020204030204" pitchFamily="34" charset="0"/>
                <a:ea typeface="Calibri" panose="020F0502020204030204" pitchFamily="34" charset="0"/>
                <a:cs typeface="Times New Roman" panose="02020603050405020304" pitchFamily="18" charset="0"/>
              </a:rPr>
              <a:t>real time tracking</a:t>
            </a:r>
            <a:r>
              <a:rPr lang="en-IN" dirty="0">
                <a:latin typeface="Calibri" panose="020F0502020204030204" pitchFamily="34" charset="0"/>
                <a:ea typeface="Calibri" panose="020F0502020204030204" pitchFamily="34" charset="0"/>
                <a:cs typeface="Times New Roman" panose="02020603050405020304" pitchFamily="18" charset="0"/>
              </a:rPr>
              <a:t> of visitors in museums</a:t>
            </a:r>
            <a:r>
              <a:rPr lang="en-IN" dirty="0" smtClean="0">
                <a:latin typeface="Calibri" panose="020F0502020204030204" pitchFamily="34" charset="0"/>
                <a:ea typeface="Calibri" panose="020F0502020204030204" pitchFamily="34" charset="0"/>
                <a:cs typeface="Times New Roman" panose="02020603050405020304" pitchFamily="18" charset="0"/>
              </a:rPr>
              <a:t>.</a:t>
            </a:r>
          </a:p>
          <a:p>
            <a:pPr marL="285750" marR="0" lvl="0" indent="-285750" algn="just">
              <a:lnSpc>
                <a:spcPct val="115000"/>
              </a:lnSpc>
              <a:spcBef>
                <a:spcPts val="0"/>
              </a:spcBef>
              <a:spcAft>
                <a:spcPts val="0"/>
              </a:spcAft>
              <a:buFont typeface="Arial" panose="020B0604020202020204" pitchFamily="34" charset="0"/>
              <a:buChar char="•"/>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Google map is integrated in the App so that visitors can see all the</a:t>
            </a:r>
          </a:p>
          <a:p>
            <a:pPr marL="285750" marR="0" lvl="0" indent="-285750">
              <a:lnSpc>
                <a:spcPct val="115000"/>
              </a:lnSpc>
              <a:spcBef>
                <a:spcPts val="0"/>
              </a:spcBef>
              <a:spcAft>
                <a:spcPts val="0"/>
              </a:spcAft>
            </a:pPr>
            <a:r>
              <a:rPr lang="en-IN" dirty="0" smtClean="0">
                <a:latin typeface="Calibri" panose="020F0502020204030204" pitchFamily="34" charset="0"/>
                <a:ea typeface="Calibri" panose="020F0502020204030204" pitchFamily="34" charset="0"/>
                <a:cs typeface="Times New Roman" panose="02020603050405020304" pitchFamily="18" charset="0"/>
              </a:rPr>
              <a:t>	 museums and monuments around there location.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0"/>
              </a:spcBef>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 There is also </a:t>
            </a:r>
            <a:r>
              <a:rPr lang="en-IN" b="1" dirty="0" smtClean="0">
                <a:latin typeface="Calibri" panose="020F0502020204030204" pitchFamily="34" charset="0"/>
                <a:ea typeface="Calibri" panose="020F0502020204030204" pitchFamily="34" charset="0"/>
                <a:cs typeface="Times New Roman" panose="02020603050405020304" pitchFamily="18" charset="0"/>
              </a:rPr>
              <a:t>ticket verification</a:t>
            </a:r>
            <a:r>
              <a:rPr lang="en-IN" dirty="0" smtClean="0">
                <a:latin typeface="Calibri" panose="020F0502020204030204" pitchFamily="34" charset="0"/>
                <a:ea typeface="Calibri" panose="020F0502020204030204" pitchFamily="34" charset="0"/>
                <a:cs typeface="Times New Roman" panose="02020603050405020304" pitchFamily="18" charset="0"/>
              </a:rPr>
              <a:t> &amp; </a:t>
            </a:r>
            <a:r>
              <a:rPr lang="en-IN" b="1" dirty="0">
                <a:latin typeface="Calibri" panose="020F0502020204030204" pitchFamily="34" charset="0"/>
                <a:ea typeface="Calibri" panose="020F0502020204030204" pitchFamily="34" charset="0"/>
                <a:cs typeface="Times New Roman" panose="02020603050405020304" pitchFamily="18" charset="0"/>
              </a:rPr>
              <a:t>feedback system</a:t>
            </a:r>
            <a:r>
              <a:rPr lang="en-IN" dirty="0">
                <a:latin typeface="Calibri" panose="020F0502020204030204" pitchFamily="34" charset="0"/>
                <a:ea typeface="Calibri" panose="020F0502020204030204" pitchFamily="34" charset="0"/>
                <a:cs typeface="Times New Roman" panose="02020603050405020304" pitchFamily="18" charset="0"/>
              </a:rPr>
              <a:t> in App</a:t>
            </a:r>
            <a:r>
              <a:rPr lang="en-IN" dirty="0" smtClean="0">
                <a:latin typeface="Calibri" panose="020F0502020204030204" pitchFamily="34" charset="0"/>
                <a:ea typeface="Calibri" panose="020F0502020204030204" pitchFamily="34" charset="0"/>
                <a:cs typeface="Times New Roman" panose="02020603050405020304" pitchFamily="18" charset="0"/>
              </a:rPr>
              <a:t>.</a:t>
            </a:r>
          </a:p>
          <a:p>
            <a:pPr marL="285750" marR="0" lvl="0" indent="-285750" algn="just">
              <a:lnSpc>
                <a:spcPct val="115000"/>
              </a:lnSpc>
              <a:spcBef>
                <a:spcPts val="0"/>
              </a:spcBef>
              <a:spcAft>
                <a:spcPts val="800"/>
              </a:spcAft>
              <a:buFont typeface="Arial" panose="020B0604020202020204" pitchFamily="34" charset="0"/>
              <a:buChar char="•"/>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7309" y="4294664"/>
            <a:ext cx="4951081" cy="2563336"/>
          </a:xfrm>
          <a:prstGeom prst="rect">
            <a:avLst/>
          </a:prstGeom>
        </p:spPr>
      </p:pic>
      <p:pic>
        <p:nvPicPr>
          <p:cNvPr id="4" name="Picture 2" descr="C:\Users\ABHISHEK\Desktop\OnTheFly_Android.gif"/>
          <p:cNvPicPr>
            <a:picLocks noChangeAspect="1" noChangeArrowheads="1"/>
          </p:cNvPicPr>
          <p:nvPr/>
        </p:nvPicPr>
        <p:blipFill>
          <a:blip r:embed="rId3" cstate="print"/>
          <a:srcRect/>
          <a:stretch>
            <a:fillRect/>
          </a:stretch>
        </p:blipFill>
        <p:spPr bwMode="auto">
          <a:xfrm>
            <a:off x="8389620" y="764286"/>
            <a:ext cx="3619500" cy="5886450"/>
          </a:xfrm>
          <a:prstGeom prst="rect">
            <a:avLst/>
          </a:prstGeom>
          <a:noFill/>
        </p:spPr>
      </p:pic>
      <p:pic>
        <p:nvPicPr>
          <p:cNvPr id="5" name="Picture 3" descr="C:\Users\ABHISHEK\Desktop\old-trafford-manchester-united-stadium-layout-plan-1412240272.jpg"/>
          <p:cNvPicPr>
            <a:picLocks noChangeAspect="1" noChangeArrowheads="1"/>
          </p:cNvPicPr>
          <p:nvPr/>
        </p:nvPicPr>
        <p:blipFill>
          <a:blip r:embed="rId4" cstate="print"/>
          <a:srcRect/>
          <a:stretch>
            <a:fillRect/>
          </a:stretch>
        </p:blipFill>
        <p:spPr bwMode="auto">
          <a:xfrm>
            <a:off x="8680704" y="1694688"/>
            <a:ext cx="3048000" cy="4210811"/>
          </a:xfrm>
          <a:prstGeom prst="rect">
            <a:avLst/>
          </a:prstGeom>
          <a:noFill/>
        </p:spPr>
      </p:pic>
    </p:spTree>
    <p:extLst>
      <p:ext uri="{BB962C8B-B14F-4D97-AF65-F5344CB8AC3E}">
        <p14:creationId xmlns:p14="http://schemas.microsoft.com/office/powerpoint/2010/main" xmlns="" val="381361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5" name="Rectangle: Rounded Corners 25624"/>
          <p:cNvSpPr/>
          <p:nvPr/>
        </p:nvSpPr>
        <p:spPr>
          <a:xfrm>
            <a:off x="1659717" y="2852738"/>
            <a:ext cx="1874716" cy="35291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Rectangle: Rounded Corners 1"/>
          <p:cNvSpPr/>
          <p:nvPr/>
        </p:nvSpPr>
        <p:spPr>
          <a:xfrm>
            <a:off x="6711261" y="401707"/>
            <a:ext cx="4528930" cy="5183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25602" name="Rectangle 2"/>
          <p:cNvSpPr>
            <a:spLocks noGrp="1" noChangeArrowheads="1"/>
          </p:cNvSpPr>
          <p:nvPr>
            <p:ph type="title"/>
          </p:nvPr>
        </p:nvSpPr>
        <p:spPr>
          <a:xfrm>
            <a:off x="387626" y="204431"/>
            <a:ext cx="10515600" cy="1325563"/>
          </a:xfrm>
        </p:spPr>
        <p:txBody>
          <a:bodyPr>
            <a:normAutofit/>
          </a:bodyPr>
          <a:lstStyle/>
          <a:p>
            <a:r>
              <a:rPr lang="en-US" altLang="en-US" sz="4000" b="1" dirty="0">
                <a:solidFill>
                  <a:srgbClr val="0070C0"/>
                </a:solidFill>
                <a:effectLst>
                  <a:outerShdw blurRad="38100" dist="38100" dir="2700000" algn="tl">
                    <a:srgbClr val="000000">
                      <a:alpha val="43137"/>
                    </a:srgbClr>
                  </a:outerShdw>
                </a:effectLst>
                <a:latin typeface="+mn-lt"/>
              </a:rPr>
              <a:t>TECHNOLOGY STACK</a:t>
            </a:r>
          </a:p>
        </p:txBody>
      </p:sp>
      <p:sp>
        <p:nvSpPr>
          <p:cNvPr id="36867" name="Rectangle 3"/>
          <p:cNvSpPr>
            <a:spLocks noGrp="1" noChangeArrowheads="1"/>
          </p:cNvSpPr>
          <p:nvPr>
            <p:ph type="body" idx="1"/>
          </p:nvPr>
        </p:nvSpPr>
        <p:spPr>
          <a:xfrm>
            <a:off x="720795" y="1860622"/>
            <a:ext cx="10515600" cy="4351338"/>
          </a:xfrm>
        </p:spPr>
        <p:txBody>
          <a:bodyPr/>
          <a:lstStyle/>
          <a:p>
            <a:pPr marL="0" indent="0">
              <a:buNone/>
              <a:defRPr/>
            </a:pPr>
            <a:r>
              <a:rPr lang="en-GB" altLang="en-US" sz="2000" dirty="0"/>
              <a:t>The System is divided into two parts:</a:t>
            </a:r>
          </a:p>
          <a:p>
            <a:pPr marL="1009650" lvl="1" indent="-609600">
              <a:defRPr/>
            </a:pPr>
            <a:r>
              <a:rPr lang="en-GB" altLang="en-US" sz="1800" dirty="0"/>
              <a:t>Server Side</a:t>
            </a:r>
          </a:p>
          <a:p>
            <a:pPr marL="1009650" lvl="1" indent="-609600">
              <a:defRPr/>
            </a:pPr>
            <a:r>
              <a:rPr lang="en-GB" altLang="en-US" sz="1800" dirty="0"/>
              <a:t>Client Side</a:t>
            </a:r>
          </a:p>
          <a:p>
            <a:pPr marL="400050" lvl="1" indent="0">
              <a:buNone/>
              <a:defRPr/>
            </a:pPr>
            <a:endParaRPr lang="en-GB" altLang="en-US" sz="1800" dirty="0"/>
          </a:p>
          <a:p>
            <a:pPr marL="1009650" lvl="1" indent="-609600">
              <a:defRPr/>
            </a:pPr>
            <a:endParaRPr lang="en-GB" altLang="en-US" sz="1000" dirty="0"/>
          </a:p>
          <a:p>
            <a:pPr marL="1009650" lvl="1" indent="-609600">
              <a:defRPr/>
            </a:pPr>
            <a:endParaRPr lang="en-GB" altLang="en-US" sz="1000" dirty="0"/>
          </a:p>
          <a:p>
            <a:pPr marL="971550" lvl="1" indent="-514350">
              <a:buFont typeface="Wingdings" panose="05000000000000000000" pitchFamily="2" charset="2"/>
              <a:buAutoNum type="arabicPeriod"/>
              <a:defRPr/>
            </a:pPr>
            <a:endParaRPr lang="en-GB" altLang="en-US" sz="1800" dirty="0"/>
          </a:p>
          <a:p>
            <a:pPr marL="0" indent="0">
              <a:buNone/>
              <a:defRPr/>
            </a:pPr>
            <a:endParaRPr lang="en-US" altLang="en-US" sz="1800" dirty="0"/>
          </a:p>
          <a:p>
            <a:pPr>
              <a:defRPr/>
            </a:pPr>
            <a:endParaRPr lang="en-US" altLang="en-US" sz="1800" dirty="0"/>
          </a:p>
          <a:p>
            <a:pPr lvl="1">
              <a:defRPr/>
            </a:pPr>
            <a:endParaRPr lang="en-US" altLang="en-US" sz="1300" dirty="0"/>
          </a:p>
          <a:p>
            <a:pPr marL="0" indent="0">
              <a:buNone/>
              <a:defRPr/>
            </a:pPr>
            <a:r>
              <a:rPr lang="en-US" altLang="en-US" sz="1800" dirty="0"/>
              <a:t>		</a:t>
            </a:r>
          </a:p>
        </p:txBody>
      </p:sp>
      <p:pic>
        <p:nvPicPr>
          <p:cNvPr id="5" name="Picture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16888" y="549276"/>
            <a:ext cx="2089150" cy="2303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2163" y="3851275"/>
            <a:ext cx="1152525" cy="14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5"/>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264651" y="3860801"/>
            <a:ext cx="1152525" cy="145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Arrow Connector 7"/>
          <p:cNvCxnSpPr>
            <a:cxnSpLocks/>
          </p:cNvCxnSpPr>
          <p:nvPr/>
        </p:nvCxnSpPr>
        <p:spPr>
          <a:xfrm flipH="1">
            <a:off x="7896225" y="2852738"/>
            <a:ext cx="431800" cy="86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a:cxnSpLocks/>
          </p:cNvCxnSpPr>
          <p:nvPr/>
        </p:nvCxnSpPr>
        <p:spPr>
          <a:xfrm flipV="1">
            <a:off x="8112125" y="2852738"/>
            <a:ext cx="431800" cy="86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a:cxnSpLocks/>
          </p:cNvCxnSpPr>
          <p:nvPr/>
        </p:nvCxnSpPr>
        <p:spPr>
          <a:xfrm>
            <a:off x="8759825" y="2852739"/>
            <a:ext cx="649288" cy="1152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a:cxnSpLocks/>
          </p:cNvCxnSpPr>
          <p:nvPr/>
        </p:nvCxnSpPr>
        <p:spPr>
          <a:xfrm flipH="1" flipV="1">
            <a:off x="8975726" y="2924176"/>
            <a:ext cx="576263" cy="9366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8439151" y="4365625"/>
            <a:ext cx="7223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8439151" y="4724400"/>
            <a:ext cx="7223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4" name="Picture 27"/>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07632" y="4022761"/>
            <a:ext cx="1323975" cy="1370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5" name="Straight Arrow Connector 14"/>
          <p:cNvCxnSpPr>
            <a:cxnSpLocks/>
          </p:cNvCxnSpPr>
          <p:nvPr/>
        </p:nvCxnSpPr>
        <p:spPr>
          <a:xfrm flipH="1">
            <a:off x="5523414" y="4205323"/>
            <a:ext cx="1618749" cy="4238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cxnSpLocks/>
          </p:cNvCxnSpPr>
          <p:nvPr/>
        </p:nvCxnSpPr>
        <p:spPr>
          <a:xfrm flipV="1">
            <a:off x="5523414" y="4403759"/>
            <a:ext cx="1618749" cy="4508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cxnSpLocks/>
          </p:cNvCxnSpPr>
          <p:nvPr/>
        </p:nvCxnSpPr>
        <p:spPr>
          <a:xfrm>
            <a:off x="3286906" y="3986081"/>
            <a:ext cx="1050953" cy="4504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605" name="Picture 2560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935297" y="4921147"/>
            <a:ext cx="1327493" cy="1327493"/>
          </a:xfrm>
          <a:prstGeom prst="rect">
            <a:avLst/>
          </a:prstGeom>
        </p:spPr>
      </p:pic>
      <p:pic>
        <p:nvPicPr>
          <p:cNvPr id="25608" name="Picture 2560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496599" y="2666156"/>
            <a:ext cx="2063164" cy="2033784"/>
          </a:xfrm>
          <a:prstGeom prst="rect">
            <a:avLst/>
          </a:prstGeom>
        </p:spPr>
      </p:pic>
      <p:cxnSp>
        <p:nvCxnSpPr>
          <p:cNvPr id="45" name="Straight Arrow Connector 44"/>
          <p:cNvCxnSpPr>
            <a:cxnSpLocks/>
          </p:cNvCxnSpPr>
          <p:nvPr/>
        </p:nvCxnSpPr>
        <p:spPr>
          <a:xfrm flipH="1">
            <a:off x="3196525" y="5249145"/>
            <a:ext cx="1141335" cy="5073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3020876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887</Words>
  <Application>Microsoft Office PowerPoint</Application>
  <PresentationFormat>Custom</PresentationFormat>
  <Paragraphs>226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Problem Statement : Old Trafford  Museum Tour Experience   Team Members Name : Abhishek Kumar Soni,  Alokik Pathak             Rama Krishna Padhi, Ritu Parno Behera   </vt:lpstr>
      <vt:lpstr>AIM : To develop a user friendly Android application that provides best visiting experience of                            museum tour by various means.</vt:lpstr>
      <vt:lpstr>MAIN IDEA :</vt:lpstr>
      <vt:lpstr>Slide 4</vt:lpstr>
      <vt:lpstr>Slide 5</vt:lpstr>
      <vt:lpstr>Slide 6</vt:lpstr>
      <vt:lpstr>Slide 7</vt:lpstr>
      <vt:lpstr>Slide 8</vt:lpstr>
      <vt:lpstr>TECHNOLOGY STACK</vt:lpstr>
      <vt:lpstr>Slide 10</vt:lpstr>
      <vt:lpstr>Slide 11</vt:lpstr>
      <vt:lpstr>Slide 12</vt:lpstr>
      <vt:lpstr>Slide 13</vt:lpstr>
      <vt:lpstr>Slide 14</vt:lpstr>
      <vt:lpstr>SOFTWARE AND LIBRARIES</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Ministry Category : Ministry of Tourism    Problem Statement : Smart solution for providing commentary      of exhibits in Museum in India  Problem Code : TOU4  Team Leader Name : Alokik Pathak  College Code :</dc:title>
  <dc:creator>Alokik Pathak</dc:creator>
  <cp:lastModifiedBy>ABHISHEK</cp:lastModifiedBy>
  <cp:revision>74</cp:revision>
  <dcterms:created xsi:type="dcterms:W3CDTF">2017-01-19T09:04:41Z</dcterms:created>
  <dcterms:modified xsi:type="dcterms:W3CDTF">2017-07-02T16:16:20Z</dcterms:modified>
</cp:coreProperties>
</file>