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4"/>
  </p:notesMasterIdLst>
  <p:handoutMasterIdLst>
    <p:handoutMasterId r:id="rId55"/>
  </p:handoutMasterIdLst>
  <p:sldIdLst>
    <p:sldId id="714" r:id="rId2"/>
    <p:sldId id="1091" r:id="rId3"/>
    <p:sldId id="1122" r:id="rId4"/>
    <p:sldId id="1081" r:id="rId5"/>
    <p:sldId id="1082" r:id="rId6"/>
    <p:sldId id="1083" r:id="rId7"/>
    <p:sldId id="1092" r:id="rId8"/>
    <p:sldId id="1163" r:id="rId9"/>
    <p:sldId id="1151" r:id="rId10"/>
    <p:sldId id="1152" r:id="rId11"/>
    <p:sldId id="1153" r:id="rId12"/>
    <p:sldId id="1154" r:id="rId13"/>
    <p:sldId id="1155" r:id="rId14"/>
    <p:sldId id="1156" r:id="rId15"/>
    <p:sldId id="1157" r:id="rId16"/>
    <p:sldId id="1158" r:id="rId17"/>
    <p:sldId id="1159" r:id="rId18"/>
    <p:sldId id="1160" r:id="rId19"/>
    <p:sldId id="1161" r:id="rId20"/>
    <p:sldId id="1066" r:id="rId21"/>
    <p:sldId id="1103" r:id="rId22"/>
    <p:sldId id="1104" r:id="rId23"/>
    <p:sldId id="1105" r:id="rId24"/>
    <p:sldId id="1108" r:id="rId25"/>
    <p:sldId id="1109" r:id="rId26"/>
    <p:sldId id="1117" r:id="rId27"/>
    <p:sldId id="1120" r:id="rId28"/>
    <p:sldId id="1121" r:id="rId29"/>
    <p:sldId id="1164" r:id="rId30"/>
    <p:sldId id="1123" r:id="rId31"/>
    <p:sldId id="1124" r:id="rId32"/>
    <p:sldId id="1125" r:id="rId33"/>
    <p:sldId id="1126" r:id="rId34"/>
    <p:sldId id="1127" r:id="rId35"/>
    <p:sldId id="1129" r:id="rId36"/>
    <p:sldId id="1138" r:id="rId37"/>
    <p:sldId id="1142" r:id="rId38"/>
    <p:sldId id="1143" r:id="rId39"/>
    <p:sldId id="1144" r:id="rId40"/>
    <p:sldId id="1145" r:id="rId41"/>
    <p:sldId id="1146" r:id="rId42"/>
    <p:sldId id="1165" r:id="rId43"/>
    <p:sldId id="1167" r:id="rId44"/>
    <p:sldId id="1169" r:id="rId45"/>
    <p:sldId id="1171" r:id="rId46"/>
    <p:sldId id="1172" r:id="rId47"/>
    <p:sldId id="1174" r:id="rId48"/>
    <p:sldId id="1175" r:id="rId49"/>
    <p:sldId id="1176" r:id="rId50"/>
    <p:sldId id="1177" r:id="rId51"/>
    <p:sldId id="1178" r:id="rId52"/>
    <p:sldId id="1179" r:id="rId53"/>
  </p:sldIdLst>
  <p:sldSz cx="9144000" cy="6858000" type="letter"/>
  <p:notesSz cx="6858000" cy="91440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056" userDrawn="1">
          <p15:clr>
            <a:srgbClr val="A4A3A4"/>
          </p15:clr>
        </p15:guide>
        <p15:guide id="2" pos="480" userDrawn="1">
          <p15:clr>
            <a:srgbClr val="A4A3A4"/>
          </p15:clr>
        </p15:guide>
      </p15:sldGuideLst>
    </p:ext>
    <p:ext uri="{2D200454-40CA-4A62-9FC3-DE9A4176ACB9}">
      <p15:notesGuideLst xmlns:p15="http://schemas.microsoft.com/office/powerpoint/2012/main">
        <p15:guide id="1" orient="horz" pos="2882">
          <p15:clr>
            <a:srgbClr val="A4A3A4"/>
          </p15:clr>
        </p15:guide>
        <p15:guide id="2" pos="216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J Rutz" initials="OJR" lastIdx="1" clrIdx="0">
    <p:extLst>
      <p:ext uri="{19B8F6BF-5375-455C-9EA6-DF929625EA0E}">
        <p15:presenceInfo xmlns:p15="http://schemas.microsoft.com/office/powerpoint/2012/main" userId="S::orutz@uw.edu::842a0b16-b7eb-4785-a972-966820ffd2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B012B"/>
    <a:srgbClr val="00DEC9"/>
    <a:srgbClr val="000078"/>
    <a:srgbClr val="003366"/>
    <a:srgbClr val="C0C0C0"/>
    <a:srgbClr val="DDDDDD"/>
    <a:srgbClr val="DAE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67177" autoAdjust="0"/>
  </p:normalViewPr>
  <p:slideViewPr>
    <p:cSldViewPr snapToGrid="0">
      <p:cViewPr varScale="1">
        <p:scale>
          <a:sx n="139" d="100"/>
          <a:sy n="139" d="100"/>
        </p:scale>
        <p:origin x="1066" y="58"/>
      </p:cViewPr>
      <p:guideLst>
        <p:guide orient="horz" pos="4056"/>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908"/>
    </p:cViewPr>
  </p:sorterViewPr>
  <p:notesViewPr>
    <p:cSldViewPr snapToGrid="0">
      <p:cViewPr>
        <p:scale>
          <a:sx n="66" d="100"/>
          <a:sy n="66" d="100"/>
        </p:scale>
        <p:origin x="5274" y="2160"/>
      </p:cViewPr>
      <p:guideLst>
        <p:guide orient="horz" pos="2882"/>
        <p:guide pos="216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3388"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l" defTabSz="911225">
              <a:spcBef>
                <a:spcPct val="0"/>
              </a:spcBef>
              <a:defRPr sz="1200" b="0">
                <a:latin typeface="Times New Roman" pitchFamily="18"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3387" cy="452438"/>
          </a:xfrm>
          <a:prstGeom prst="rect">
            <a:avLst/>
          </a:prstGeom>
          <a:noFill/>
          <a:ln w="9525">
            <a:noFill/>
            <a:miter lim="800000"/>
            <a:headEnd/>
            <a:tailEnd/>
          </a:ln>
          <a:effectLst/>
        </p:spPr>
        <p:txBody>
          <a:bodyPr vert="horz" wrap="square" lIns="91180" tIns="45590" rIns="91180" bIns="45590" numCol="1" anchor="t" anchorCtr="0" compatLnSpc="1">
            <a:prstTxWarp prst="textNoShape">
              <a:avLst/>
            </a:prstTxWarp>
          </a:bodyPr>
          <a:lstStyle>
            <a:lvl1pPr algn="r" defTabSz="911225">
              <a:spcBef>
                <a:spcPct val="0"/>
              </a:spcBef>
              <a:defRPr sz="1200" b="0">
                <a:latin typeface="Times New Roman" pitchFamily="18" charset="0"/>
              </a:defRPr>
            </a:lvl1pPr>
          </a:lstStyle>
          <a:p>
            <a:pPr>
              <a:defRPr/>
            </a:pPr>
            <a:fld id="{EC446A74-4C91-4EC8-A898-84FF2A874CB3}" type="datetime1">
              <a:rPr lang="en-US"/>
              <a:pPr>
                <a:defRPr/>
              </a:pPr>
              <a:t>11/8/2022</a:t>
            </a:fld>
            <a:endParaRPr lang="en-US"/>
          </a:p>
        </p:txBody>
      </p:sp>
      <p:sp>
        <p:nvSpPr>
          <p:cNvPr id="7172" name="Rectangle 4"/>
          <p:cNvSpPr>
            <a:spLocks noGrp="1" noChangeArrowheads="1"/>
          </p:cNvSpPr>
          <p:nvPr>
            <p:ph type="ftr" sz="quarter" idx="2"/>
          </p:nvPr>
        </p:nvSpPr>
        <p:spPr bwMode="auto">
          <a:xfrm>
            <a:off x="0" y="8691563"/>
            <a:ext cx="2973388"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l" defTabSz="911225">
              <a:spcBef>
                <a:spcPct val="0"/>
              </a:spcBef>
              <a:defRPr sz="1200" b="0">
                <a:latin typeface="Times New Roman" pitchFamily="18"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91563"/>
            <a:ext cx="2973387" cy="452437"/>
          </a:xfrm>
          <a:prstGeom prst="rect">
            <a:avLst/>
          </a:prstGeom>
          <a:noFill/>
          <a:ln w="9525">
            <a:noFill/>
            <a:miter lim="800000"/>
            <a:headEnd/>
            <a:tailEnd/>
          </a:ln>
          <a:effectLst/>
        </p:spPr>
        <p:txBody>
          <a:bodyPr vert="horz" wrap="square" lIns="91180" tIns="45590" rIns="91180" bIns="45590" numCol="1" anchor="b" anchorCtr="0" compatLnSpc="1">
            <a:prstTxWarp prst="textNoShape">
              <a:avLst/>
            </a:prstTxWarp>
          </a:bodyPr>
          <a:lstStyle>
            <a:lvl1pPr algn="r" defTabSz="911225">
              <a:spcBef>
                <a:spcPct val="0"/>
              </a:spcBef>
              <a:defRPr sz="1200" b="0">
                <a:latin typeface="Times New Roman" pitchFamily="18" charset="0"/>
              </a:defRPr>
            </a:lvl1pPr>
          </a:lstStyle>
          <a:p>
            <a:pPr>
              <a:defRPr/>
            </a:pPr>
            <a:fld id="{2ABE833B-9780-4931-84C7-6BE0A7FA5DFD}" type="slidenum">
              <a:rPr lang="en-US"/>
              <a:pPr>
                <a:defRPr/>
              </a:pPr>
              <a:t>‹#›</a:t>
            </a:fld>
            <a:endParaRPr lang="en-US"/>
          </a:p>
        </p:txBody>
      </p:sp>
    </p:spTree>
    <p:extLst>
      <p:ext uri="{BB962C8B-B14F-4D97-AF65-F5344CB8AC3E}">
        <p14:creationId xmlns:p14="http://schemas.microsoft.com/office/powerpoint/2010/main" val="272150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doc id"/>
          <p:cNvSpPr>
            <a:spLocks noGrp="1" noChangeArrowheads="1"/>
          </p:cNvSpPr>
          <p:nvPr>
            <p:ph type="ftr" sz="quarter" idx="4"/>
          </p:nvPr>
        </p:nvSpPr>
        <p:spPr bwMode="auto">
          <a:xfrm>
            <a:off x="9501188" y="28575"/>
            <a:ext cx="295275" cy="120650"/>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lvl1pPr algn="r" defTabSz="911225">
              <a:spcBef>
                <a:spcPct val="0"/>
              </a:spcBef>
              <a:defRPr sz="800" b="0"/>
            </a:lvl1pPr>
          </a:lstStyle>
          <a:p>
            <a:pPr>
              <a:defRPr/>
            </a:pPr>
            <a:endParaRPr lang="de-DE"/>
          </a:p>
        </p:txBody>
      </p:sp>
      <p:sp>
        <p:nvSpPr>
          <p:cNvPr id="5127" name="pg num"/>
          <p:cNvSpPr>
            <a:spLocks noGrp="1" noChangeArrowheads="1"/>
          </p:cNvSpPr>
          <p:nvPr>
            <p:ph type="sldNum" sz="quarter" idx="5"/>
          </p:nvPr>
        </p:nvSpPr>
        <p:spPr bwMode="auto">
          <a:xfrm>
            <a:off x="9250363" y="8780463"/>
            <a:ext cx="546100" cy="180975"/>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defTabSz="911225">
              <a:spcBef>
                <a:spcPct val="0"/>
              </a:spcBef>
              <a:defRPr sz="1200" b="0"/>
            </a:lvl1pPr>
          </a:lstStyle>
          <a:p>
            <a:pPr>
              <a:defRPr/>
            </a:pPr>
            <a:fld id="{C25D32F2-AB9D-4B9B-9FE1-F77CE71929B4}" type="slidenum">
              <a:rPr lang="en-US"/>
              <a:pPr>
                <a:defRPr/>
              </a:pPr>
              <a:t>‹#›</a:t>
            </a:fld>
            <a:endParaRPr lang="en-US"/>
          </a:p>
        </p:txBody>
      </p:sp>
      <p:sp>
        <p:nvSpPr>
          <p:cNvPr id="5137" name="McK Separator" hidden="1"/>
          <p:cNvSpPr>
            <a:spLocks noChangeShapeType="1"/>
          </p:cNvSpPr>
          <p:nvPr/>
        </p:nvSpPr>
        <p:spPr bwMode="auto">
          <a:xfrm>
            <a:off x="822325" y="1387475"/>
            <a:ext cx="5245100" cy="0"/>
          </a:xfrm>
          <a:prstGeom prst="line">
            <a:avLst/>
          </a:prstGeom>
          <a:noFill/>
          <a:ln w="9525">
            <a:solidFill>
              <a:schemeClr val="tx1"/>
            </a:solidFill>
            <a:round/>
            <a:headEnd/>
            <a:tailEnd/>
          </a:ln>
          <a:effectLst/>
        </p:spPr>
        <p:txBody>
          <a:bodyPr/>
          <a:lstStyle/>
          <a:p>
            <a:pPr algn="ctr">
              <a:spcBef>
                <a:spcPct val="50000"/>
              </a:spcBef>
              <a:defRPr/>
            </a:pPr>
            <a:endParaRPr lang="en-US"/>
          </a:p>
        </p:txBody>
      </p:sp>
      <p:sp>
        <p:nvSpPr>
          <p:cNvPr id="14341" name="Rectangle 19"/>
          <p:cNvSpPr>
            <a:spLocks noGrp="1" noRot="1" noChangeAspect="1" noChangeArrowheads="1" noTextEdit="1"/>
          </p:cNvSpPr>
          <p:nvPr>
            <p:ph type="sldImg" idx="2"/>
          </p:nvPr>
        </p:nvSpPr>
        <p:spPr bwMode="auto">
          <a:xfrm>
            <a:off x="508000" y="131763"/>
            <a:ext cx="5764213" cy="4322762"/>
          </a:xfrm>
          <a:prstGeom prst="rect">
            <a:avLst/>
          </a:prstGeom>
          <a:noFill/>
          <a:ln w="9525">
            <a:solidFill>
              <a:schemeClr val="bg1"/>
            </a:solidFill>
            <a:miter lim="800000"/>
            <a:headEnd/>
            <a:tailEnd/>
          </a:ln>
        </p:spPr>
      </p:sp>
      <p:sp>
        <p:nvSpPr>
          <p:cNvPr id="5140" name="Rectangle 20"/>
          <p:cNvSpPr>
            <a:spLocks noGrp="1" noChangeArrowheads="1"/>
          </p:cNvSpPr>
          <p:nvPr>
            <p:ph type="body" sz="quarter" idx="3"/>
          </p:nvPr>
        </p:nvSpPr>
        <p:spPr bwMode="auto">
          <a:xfrm>
            <a:off x="804863" y="4767263"/>
            <a:ext cx="7696200" cy="3016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p:txBody>
      </p:sp>
    </p:spTree>
    <p:extLst>
      <p:ext uri="{BB962C8B-B14F-4D97-AF65-F5344CB8AC3E}">
        <p14:creationId xmlns:p14="http://schemas.microsoft.com/office/powerpoint/2010/main" val="190105876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600" b="1"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pg num"/>
          <p:cNvSpPr>
            <a:spLocks noGrp="1" noChangeArrowheads="1"/>
          </p:cNvSpPr>
          <p:nvPr>
            <p:ph type="sldNum" sz="quarter" idx="5"/>
          </p:nvPr>
        </p:nvSpPr>
        <p:spPr>
          <a:noFill/>
        </p:spPr>
        <p:txBody>
          <a:bodyPr/>
          <a:lstStyle/>
          <a:p>
            <a:fld id="{939EBDB2-79E8-4CDA-8881-6A1DFD1B343D}" type="slidenum">
              <a:rPr lang="en-US" smtClean="0"/>
              <a:pPr/>
              <a:t>0</a:t>
            </a:fld>
            <a:endParaRPr lang="en-US"/>
          </a:p>
        </p:txBody>
      </p:sp>
      <p:sp>
        <p:nvSpPr>
          <p:cNvPr id="17410" name="Rectangle 2"/>
          <p:cNvSpPr>
            <a:spLocks noGrp="1" noRot="1" noChangeAspect="1" noChangeArrowheads="1" noTextEdit="1"/>
          </p:cNvSpPr>
          <p:nvPr>
            <p:ph type="sldImg"/>
          </p:nvPr>
        </p:nvSpPr>
        <p:spPr>
          <a:xfrm>
            <a:off x="509588" y="131763"/>
            <a:ext cx="5764212" cy="4322762"/>
          </a:xfrm>
          <a:ln/>
        </p:spPr>
      </p:sp>
      <p:sp>
        <p:nvSpPr>
          <p:cNvPr id="17411"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CF9D5459-BA4E-4AB8-88C8-15E5A06CD27D}" type="slidenum">
              <a:rPr lang="en-US" sz="1200" b="0"/>
              <a:pPr algn="r" defTabSz="911225"/>
              <a:t>9</a:t>
            </a:fld>
            <a:endParaRPr lang="en-US" sz="1200" b="0"/>
          </a:p>
        </p:txBody>
      </p:sp>
      <p:sp>
        <p:nvSpPr>
          <p:cNvPr id="37890" name="Rectangle 2"/>
          <p:cNvSpPr>
            <a:spLocks noGrp="1" noRot="1" noChangeAspect="1" noChangeArrowheads="1" noTextEdit="1"/>
          </p:cNvSpPr>
          <p:nvPr>
            <p:ph type="sldImg"/>
          </p:nvPr>
        </p:nvSpPr>
        <p:spPr>
          <a:xfrm>
            <a:off x="-1798638" y="1174750"/>
            <a:ext cx="10423526" cy="7818438"/>
          </a:xfrm>
          <a:ln/>
        </p:spPr>
      </p:sp>
      <p:sp>
        <p:nvSpPr>
          <p:cNvPr id="37891"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FE465729-25C7-451C-B318-E1C288634C6D}" type="slidenum">
              <a:rPr lang="en-US" sz="1200" b="0"/>
              <a:pPr algn="r" defTabSz="911225"/>
              <a:t>10</a:t>
            </a:fld>
            <a:endParaRPr lang="en-US" sz="1200" b="0"/>
          </a:p>
        </p:txBody>
      </p:sp>
      <p:sp>
        <p:nvSpPr>
          <p:cNvPr id="39938" name="Rectangle 2"/>
          <p:cNvSpPr>
            <a:spLocks noGrp="1" noRot="1" noChangeAspect="1" noChangeArrowheads="1" noTextEdit="1"/>
          </p:cNvSpPr>
          <p:nvPr>
            <p:ph type="sldImg"/>
          </p:nvPr>
        </p:nvSpPr>
        <p:spPr>
          <a:xfrm>
            <a:off x="-1798638" y="1174750"/>
            <a:ext cx="10423526" cy="7818438"/>
          </a:xfrm>
          <a:ln/>
        </p:spPr>
      </p:sp>
      <p:sp>
        <p:nvSpPr>
          <p:cNvPr id="39939"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F0036B94-812A-4D5A-A351-71D1001CBA27}" type="slidenum">
              <a:rPr lang="en-US" sz="1200" b="0"/>
              <a:pPr algn="r" defTabSz="911225"/>
              <a:t>11</a:t>
            </a:fld>
            <a:endParaRPr lang="en-US" sz="1200" b="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5BF0C735-A72F-4312-99A1-08574F74379A}" type="slidenum">
              <a:rPr lang="en-US" sz="1200" b="0"/>
              <a:pPr algn="r" defTabSz="911225"/>
              <a:t>12</a:t>
            </a:fld>
            <a:endParaRPr lang="en-US" sz="1200"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FDD3E0B5-A777-4E9F-9226-CA4C557332FC}" type="slidenum">
              <a:rPr lang="en-US" sz="1200" b="0"/>
              <a:pPr algn="r" defTabSz="911225"/>
              <a:t>13</a:t>
            </a:fld>
            <a:endParaRPr lang="en-US" sz="1200" b="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DB7B4EA6-397D-46A8-9009-17566A4284D4}" type="slidenum">
              <a:rPr lang="en-US" sz="1200" b="0"/>
              <a:pPr algn="r" defTabSz="911225"/>
              <a:t>14</a:t>
            </a:fld>
            <a:endParaRPr lang="en-US" sz="1200"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275570FF-9452-4ADB-957F-AF199AC5AC3A}" type="slidenum">
              <a:rPr lang="en-US" sz="1200" b="0"/>
              <a:pPr algn="r" defTabSz="911225"/>
              <a:t>15</a:t>
            </a:fld>
            <a:endParaRPr lang="en-US" sz="1200" b="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82BC0418-E03E-4556-BB5E-47FFB3310402}" type="slidenum">
              <a:rPr lang="en-US" sz="1200" b="0"/>
              <a:pPr algn="r" defTabSz="911225"/>
              <a:t>16</a:t>
            </a:fld>
            <a:endParaRPr lang="en-US" sz="1200" b="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A74BB680-F1C7-4BEC-98B5-8D083C685CDB}" type="slidenum">
              <a:rPr lang="en-US" sz="1200" b="0"/>
              <a:pPr algn="r" defTabSz="911225"/>
              <a:t>17</a:t>
            </a:fld>
            <a:endParaRPr lang="en-US" sz="1200"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522ECE63-2768-43F6-86E1-0899C6C0FD13}" type="slidenum">
              <a:rPr lang="en-US" sz="1200" b="0"/>
              <a:pPr algn="r" defTabSz="911225"/>
              <a:t>18</a:t>
            </a:fld>
            <a:endParaRPr lang="en-US" sz="1200"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g num"/>
          <p:cNvSpPr>
            <a:spLocks noGrp="1" noChangeArrowheads="1"/>
          </p:cNvSpPr>
          <p:nvPr>
            <p:ph type="sldNum" sz="quarter" idx="5"/>
          </p:nvPr>
        </p:nvSpPr>
        <p:spPr>
          <a:noFill/>
        </p:spPr>
        <p:txBody>
          <a:bodyPr/>
          <a:lstStyle/>
          <a:p>
            <a:fld id="{FF2A6EC8-68E4-46EB-947A-B882E1A426A1}" type="slidenum">
              <a:rPr lang="en-US" smtClean="0"/>
              <a:pPr/>
              <a:t>1</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g num"/>
          <p:cNvSpPr>
            <a:spLocks noGrp="1" noChangeArrowheads="1"/>
          </p:cNvSpPr>
          <p:nvPr>
            <p:ph type="sldNum" sz="quarter" idx="5"/>
          </p:nvPr>
        </p:nvSpPr>
        <p:spPr>
          <a:noFill/>
        </p:spPr>
        <p:txBody>
          <a:bodyPr/>
          <a:lstStyle/>
          <a:p>
            <a:fld id="{B3C0912F-7126-4457-8A5C-AFB6FCD1C5B8}" type="slidenum">
              <a:rPr lang="en-US" smtClean="0"/>
              <a:pPr/>
              <a:t>19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g num"/>
          <p:cNvSpPr>
            <a:spLocks noGrp="1" noChangeArrowheads="1"/>
          </p:cNvSpPr>
          <p:nvPr>
            <p:ph type="sldNum" sz="quarter" idx="5"/>
          </p:nvPr>
        </p:nvSpPr>
        <p:spPr>
          <a:ln/>
        </p:spPr>
        <p:txBody>
          <a:bodyPr/>
          <a:lstStyle/>
          <a:p>
            <a:fld id="{AF54B579-C9F5-4D4B-A85C-9ECF263E9D2E}" type="slidenum">
              <a:rPr lang="en-US"/>
              <a:pPr/>
              <a:t>20</a:t>
            </a:fld>
            <a:endParaRPr lang="en-US"/>
          </a:p>
        </p:txBody>
      </p:sp>
      <p:sp>
        <p:nvSpPr>
          <p:cNvPr id="1115138" name="Rectangle 2"/>
          <p:cNvSpPr>
            <a:spLocks noGrp="1" noRot="1" noChangeAspect="1" noChangeArrowheads="1" noTextEdit="1"/>
          </p:cNvSpPr>
          <p:nvPr>
            <p:ph type="sldImg"/>
          </p:nvPr>
        </p:nvSpPr>
        <p:spPr>
          <a:xfrm>
            <a:off x="585788" y="309563"/>
            <a:ext cx="5684837" cy="4264025"/>
          </a:xfrm>
          <a:ln/>
        </p:spPr>
      </p:sp>
      <p:sp>
        <p:nvSpPr>
          <p:cNvPr id="1115139" name="Rectangle 3"/>
          <p:cNvSpPr>
            <a:spLocks noGrp="1" noChangeArrowheads="1"/>
          </p:cNvSpPr>
          <p:nvPr>
            <p:ph type="body" idx="1"/>
          </p:nvPr>
        </p:nvSpPr>
        <p:spPr>
          <a:xfrm>
            <a:off x="815975" y="4705350"/>
            <a:ext cx="5224463" cy="296863"/>
          </a:xfrm>
        </p:spPr>
        <p:txBody>
          <a:bodyPr/>
          <a:lstStyle/>
          <a:p>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21</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22</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23</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24</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25</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26</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27</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g num"/>
          <p:cNvSpPr>
            <a:spLocks noGrp="1" noChangeArrowheads="1"/>
          </p:cNvSpPr>
          <p:nvPr>
            <p:ph type="sldNum" sz="quarter" idx="5"/>
          </p:nvPr>
        </p:nvSpPr>
        <p:spPr>
          <a:noFill/>
        </p:spPr>
        <p:txBody>
          <a:bodyPr/>
          <a:lstStyle/>
          <a:p>
            <a:fld id="{B3C0912F-7126-4457-8A5C-AFB6FCD1C5B8}" type="slidenum">
              <a:rPr lang="en-US" smtClean="0"/>
              <a:pPr/>
              <a:t>28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99224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pg num"/>
          <p:cNvSpPr>
            <a:spLocks noGrp="1" noChangeArrowheads="1"/>
          </p:cNvSpPr>
          <p:nvPr>
            <p:ph type="sldNum" sz="quarter" idx="5"/>
          </p:nvPr>
        </p:nvSpPr>
        <p:spPr>
          <a:noFill/>
        </p:spPr>
        <p:txBody>
          <a:bodyPr/>
          <a:lstStyle/>
          <a:p>
            <a:fld id="{FF2A6EC8-68E4-46EB-947A-B882E1A426A1}" type="slidenum">
              <a:rPr lang="en-US" smtClean="0"/>
              <a:pPr/>
              <a:t>2</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29</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r>
              <a:rPr lang="de-DE" sz="1800" dirty="0"/>
              <a:t>\</a:t>
            </a:r>
          </a:p>
          <a:p>
            <a:pPr marL="190500" lvl="1" indent="0" eaLnBrk="1" hangingPunct="1">
              <a:buFontTx/>
              <a:buChar char="•"/>
            </a:pPr>
            <a:endParaRPr lang="de-DE" sz="14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30</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31</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32</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33</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34</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355E4D66-19AF-4C7F-9A44-2566B40103D0}" type="slidenum">
              <a:rPr lang="en-US" sz="1200" b="0"/>
              <a:pPr algn="r" defTabSz="911225"/>
              <a:t>35</a:t>
            </a:fld>
            <a:endParaRPr lang="en-US" sz="1200" b="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36</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37</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38</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9D6448D9-229C-4F2D-AACA-E62E6BA1077D}" type="slidenum">
              <a:rPr lang="en-US" sz="1200" b="0"/>
              <a:pPr algn="r" defTabSz="911225"/>
              <a:t>3</a:t>
            </a:fld>
            <a:endParaRPr lang="en-US" sz="1200" b="0"/>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39</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40</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pg num"/>
          <p:cNvSpPr>
            <a:spLocks noGrp="1" noChangeArrowheads="1"/>
          </p:cNvSpPr>
          <p:nvPr>
            <p:ph type="sldNum" sz="quarter" idx="5"/>
          </p:nvPr>
        </p:nvSpPr>
        <p:spPr>
          <a:noFill/>
        </p:spPr>
        <p:txBody>
          <a:bodyPr/>
          <a:lstStyle/>
          <a:p>
            <a:fld id="{B3C0912F-7126-4457-8A5C-AFB6FCD1C5B8}" type="slidenum">
              <a:rPr lang="en-US" smtClean="0"/>
              <a:pPr/>
              <a:t>41</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115419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42</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extLst>
      <p:ext uri="{BB962C8B-B14F-4D97-AF65-F5344CB8AC3E}">
        <p14:creationId xmlns:p14="http://schemas.microsoft.com/office/powerpoint/2010/main" val="4236730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43</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21961570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44</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extLst>
      <p:ext uri="{BB962C8B-B14F-4D97-AF65-F5344CB8AC3E}">
        <p14:creationId xmlns:p14="http://schemas.microsoft.com/office/powerpoint/2010/main" val="36275321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45</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11266888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46</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38224288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47</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3062454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07B5C55-AD9F-4BC2-87E5-EB49E17D773A}" type="slidenum">
              <a:rPr lang="en-US" sz="1200" b="0"/>
              <a:pPr algn="r" defTabSz="911225"/>
              <a:t>48</a:t>
            </a:fld>
            <a:endParaRPr lang="en-US" sz="1200" b="0"/>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266878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896EB0E9-5BDF-4F44-AC94-24543F4447E7}" type="slidenum">
              <a:rPr lang="en-US" sz="1200" b="0"/>
              <a:pPr algn="r" defTabSz="911225"/>
              <a:t>4</a:t>
            </a:fld>
            <a:endParaRPr lang="en-US" sz="1200" b="0"/>
          </a:p>
        </p:txBody>
      </p:sp>
      <p:sp>
        <p:nvSpPr>
          <p:cNvPr id="31746" name="Rectangle 2"/>
          <p:cNvSpPr>
            <a:spLocks noGrp="1" noRot="1" noChangeAspect="1" noChangeArrowheads="1" noTextEdit="1"/>
          </p:cNvSpPr>
          <p:nvPr>
            <p:ph type="sldImg"/>
          </p:nvPr>
        </p:nvSpPr>
        <p:spPr>
          <a:xfrm>
            <a:off x="-1798638" y="1174750"/>
            <a:ext cx="10423526" cy="7818438"/>
          </a:xfrm>
          <a:ln/>
        </p:spPr>
      </p:sp>
      <p:sp>
        <p:nvSpPr>
          <p:cNvPr id="31747"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marL="0" marR="0" lvl="0" indent="0" algn="r" defTabSz="911225" rtl="0" eaLnBrk="1" fontAlgn="base" latinLnBrk="0" hangingPunct="1">
              <a:lnSpc>
                <a:spcPct val="100000"/>
              </a:lnSpc>
              <a:spcBef>
                <a:spcPct val="0"/>
              </a:spcBef>
              <a:spcAft>
                <a:spcPct val="0"/>
              </a:spcAft>
              <a:buClrTx/>
              <a:buSzTx/>
              <a:buFontTx/>
              <a:buNone/>
              <a:tabLst/>
              <a:defRPr/>
            </a:pPr>
            <a:fld id="{607B5C55-AD9F-4BC2-87E5-EB49E17D773A}"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1225"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1204399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marL="0" marR="0" lvl="0" indent="0" algn="r" defTabSz="911225" rtl="0" eaLnBrk="1" fontAlgn="base" latinLnBrk="0" hangingPunct="1">
              <a:lnSpc>
                <a:spcPct val="100000"/>
              </a:lnSpc>
              <a:spcBef>
                <a:spcPct val="0"/>
              </a:spcBef>
              <a:spcAft>
                <a:spcPct val="0"/>
              </a:spcAft>
              <a:buClrTx/>
              <a:buSzTx/>
              <a:buFontTx/>
              <a:buNone/>
              <a:tabLst/>
              <a:defRPr/>
            </a:pPr>
            <a:fld id="{607B5C55-AD9F-4BC2-87E5-EB49E17D773A}"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1225"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420940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marL="0" marR="0" lvl="0" indent="0" algn="r" defTabSz="911225" rtl="0" eaLnBrk="1" fontAlgn="base" latinLnBrk="0" hangingPunct="1">
              <a:lnSpc>
                <a:spcPct val="100000"/>
              </a:lnSpc>
              <a:spcBef>
                <a:spcPct val="0"/>
              </a:spcBef>
              <a:spcAft>
                <a:spcPct val="0"/>
              </a:spcAft>
              <a:buClrTx/>
              <a:buSzTx/>
              <a:buFontTx/>
              <a:buNone/>
              <a:tabLst/>
              <a:defRPr/>
            </a:pPr>
            <a:fld id="{607B5C55-AD9F-4BC2-87E5-EB49E17D773A}"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1225"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4451" name="Rectangle 2"/>
          <p:cNvSpPr>
            <a:spLocks noGrp="1" noRot="1" noChangeAspect="1" noChangeArrowheads="1" noTextEdit="1"/>
          </p:cNvSpPr>
          <p:nvPr>
            <p:ph type="sldImg"/>
          </p:nvPr>
        </p:nvSpPr>
        <p:spPr>
          <a:xfrm>
            <a:off x="-1798638" y="1174750"/>
            <a:ext cx="10423526" cy="7818438"/>
          </a:xfrm>
          <a:ln/>
        </p:spPr>
      </p:sp>
      <p:sp>
        <p:nvSpPr>
          <p:cNvPr id="104452"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extLst>
      <p:ext uri="{BB962C8B-B14F-4D97-AF65-F5344CB8AC3E}">
        <p14:creationId xmlns:p14="http://schemas.microsoft.com/office/powerpoint/2010/main" val="196592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BB03E0B1-1211-4CF6-96F4-843B53121DAF}" type="slidenum">
              <a:rPr lang="en-US" sz="1200" b="0"/>
              <a:pPr algn="r" defTabSz="911225"/>
              <a:t>5</a:t>
            </a:fld>
            <a:endParaRPr lang="en-US" sz="1200" b="0"/>
          </a:p>
        </p:txBody>
      </p:sp>
      <p:sp>
        <p:nvSpPr>
          <p:cNvPr id="33794" name="Rectangle 2"/>
          <p:cNvSpPr>
            <a:spLocks noGrp="1" noRot="1" noChangeAspect="1" noChangeArrowheads="1" noTextEdit="1"/>
          </p:cNvSpPr>
          <p:nvPr>
            <p:ph type="sldImg"/>
          </p:nvPr>
        </p:nvSpPr>
        <p:spPr>
          <a:xfrm>
            <a:off x="-1798638" y="1174750"/>
            <a:ext cx="10423526" cy="7818438"/>
          </a:xfrm>
          <a:ln/>
        </p:spPr>
      </p:sp>
      <p:sp>
        <p:nvSpPr>
          <p:cNvPr id="33795" name="Rectangle 3"/>
          <p:cNvSpPr>
            <a:spLocks noGrp="1" noChangeArrowheads="1"/>
          </p:cNvSpPr>
          <p:nvPr>
            <p:ph type="body" idx="1"/>
          </p:nvPr>
        </p:nvSpPr>
        <p:spPr>
          <a:xfrm>
            <a:off x="820738" y="333375"/>
            <a:ext cx="5842000" cy="9871075"/>
          </a:xfrm>
          <a:noFill/>
          <a:ln/>
        </p:spPr>
        <p:txBody>
          <a:bodyPr/>
          <a:lstStyle/>
          <a:p>
            <a:pPr marL="190500" lvl="1" indent="0" eaLnBrk="1" hangingPunct="1">
              <a:buFontTx/>
              <a:buChar char="•"/>
            </a:pPr>
            <a:endParaRPr lang="de-DE"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E5F3A228-FF22-4CC6-9B06-E168627858C1}" type="slidenum">
              <a:rPr lang="en-US" sz="1200" b="0"/>
              <a:pPr algn="r" defTabSz="911225"/>
              <a:t>6</a:t>
            </a:fld>
            <a:endParaRPr lang="en-US" sz="1200" b="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611BB9D7-821C-4366-805C-2ECC89417563}" type="slidenum">
              <a:rPr lang="en-US" sz="1200" b="0"/>
              <a:pPr algn="r" defTabSz="911225"/>
              <a:t>7</a:t>
            </a:fld>
            <a:endParaRPr lang="en-US" sz="1200" b="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pPr eaLnBrk="1" hangingPunct="1"/>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pg num"/>
          <p:cNvSpPr txBox="1">
            <a:spLocks noGrp="1" noChangeArrowheads="1"/>
          </p:cNvSpPr>
          <p:nvPr/>
        </p:nvSpPr>
        <p:spPr bwMode="auto">
          <a:xfrm>
            <a:off x="9250363" y="8780463"/>
            <a:ext cx="546100" cy="180975"/>
          </a:xfrm>
          <a:prstGeom prst="rect">
            <a:avLst/>
          </a:prstGeom>
          <a:noFill/>
          <a:ln w="9525">
            <a:noFill/>
            <a:miter lim="800000"/>
            <a:headEnd/>
            <a:tailEnd/>
          </a:ln>
        </p:spPr>
        <p:txBody>
          <a:bodyPr lIns="0" tIns="0" rIns="0" bIns="0" anchor="b">
            <a:spAutoFit/>
          </a:bodyPr>
          <a:lstStyle/>
          <a:p>
            <a:pPr algn="r" defTabSz="911225"/>
            <a:fld id="{F2C9114A-BEFC-47B8-8EEE-0FECEB78DE52}" type="slidenum">
              <a:rPr lang="en-US" sz="1200" b="0"/>
              <a:pPr algn="r" defTabSz="911225"/>
              <a:t>8</a:t>
            </a:fld>
            <a:endParaRPr lang="en-US" sz="1200" b="0"/>
          </a:p>
        </p:txBody>
      </p:sp>
      <p:sp>
        <p:nvSpPr>
          <p:cNvPr id="35842" name="Rectangle 2"/>
          <p:cNvSpPr>
            <a:spLocks noGrp="1" noRot="1" noChangeAspect="1" noChangeArrowheads="1" noTextEdit="1"/>
          </p:cNvSpPr>
          <p:nvPr>
            <p:ph type="sldImg"/>
          </p:nvPr>
        </p:nvSpPr>
        <p:spPr>
          <a:xfrm>
            <a:off x="-1798638" y="1174750"/>
            <a:ext cx="10423526" cy="7818438"/>
          </a:xfrm>
          <a:ln/>
        </p:spPr>
      </p:sp>
      <p:sp>
        <p:nvSpPr>
          <p:cNvPr id="35843" name="Rectangle 3"/>
          <p:cNvSpPr>
            <a:spLocks noGrp="1" noChangeArrowheads="1"/>
          </p:cNvSpPr>
          <p:nvPr>
            <p:ph type="body" idx="1"/>
          </p:nvPr>
        </p:nvSpPr>
        <p:spPr>
          <a:xfrm>
            <a:off x="820738" y="333375"/>
            <a:ext cx="5842000" cy="9871075"/>
          </a:xfrm>
          <a:noFill/>
          <a:ln/>
        </p:spPr>
        <p:txBody>
          <a:bodyPr/>
          <a:lstStyle/>
          <a:p>
            <a:pPr eaLnBrk="1" hangingPunct="1">
              <a:buFontTx/>
              <a:buChar char="•"/>
            </a:pPr>
            <a:endParaRPr lang="de-DE" sz="1800" dirty="0"/>
          </a:p>
          <a:p>
            <a:pPr marL="190500" lvl="1" indent="0" eaLnBrk="1" hangingPunct="1">
              <a:buFontTx/>
              <a:buChar char="•"/>
            </a:pPr>
            <a:endParaRPr lang="de-DE" sz="14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68" descr="McK_logotype_pos_black_small"/>
          <p:cNvPicPr>
            <a:picLocks noChangeAspect="1" noChangeArrowheads="1"/>
          </p:cNvPicPr>
          <p:nvPr/>
        </p:nvPicPr>
        <p:blipFill>
          <a:blip r:embed="rId3"/>
          <a:srcRect/>
          <a:stretch>
            <a:fillRect/>
          </a:stretch>
        </p:blipFill>
        <p:spPr bwMode="auto">
          <a:xfrm>
            <a:off x="6388100" y="576263"/>
            <a:ext cx="2054225" cy="225425"/>
          </a:xfrm>
          <a:prstGeom prst="rect">
            <a:avLst/>
          </a:prstGeom>
          <a:noFill/>
          <a:ln w="9525">
            <a:noFill/>
            <a:miter lim="800000"/>
            <a:headEnd/>
            <a:tailEnd/>
          </a:ln>
        </p:spPr>
      </p:pic>
      <p:grpSp>
        <p:nvGrpSpPr>
          <p:cNvPr id="5" name="McK Title Elements"/>
          <p:cNvGrpSpPr>
            <a:grpSpLocks/>
          </p:cNvGrpSpPr>
          <p:nvPr/>
        </p:nvGrpSpPr>
        <p:grpSpPr bwMode="auto">
          <a:xfrm>
            <a:off x="2693988" y="2182813"/>
            <a:ext cx="5129212" cy="4602162"/>
            <a:chOff x="1663" y="1348"/>
            <a:chExt cx="3167" cy="2841"/>
          </a:xfrm>
        </p:grpSpPr>
        <p:sp>
          <p:nvSpPr>
            <p:cNvPr id="6" name="McK Confidential" hidden="1"/>
            <p:cNvSpPr txBox="1">
              <a:spLocks noChangeArrowheads="1"/>
            </p:cNvSpPr>
            <p:nvPr userDrawn="1"/>
          </p:nvSpPr>
          <p:spPr bwMode="auto">
            <a:xfrm>
              <a:off x="1663" y="1348"/>
              <a:ext cx="936" cy="134"/>
            </a:xfrm>
            <a:prstGeom prst="rect">
              <a:avLst/>
            </a:prstGeom>
            <a:noFill/>
            <a:ln w="9525">
              <a:noFill/>
              <a:miter lim="800000"/>
              <a:headEnd/>
              <a:tailEnd/>
            </a:ln>
            <a:effectLst/>
          </p:spPr>
          <p:txBody>
            <a:bodyPr lIns="0" tIns="0" rIns="0" bIns="0">
              <a:spAutoFit/>
            </a:bodyPr>
            <a:lstStyle/>
            <a:p>
              <a:pPr defTabSz="933450">
                <a:defRPr/>
              </a:pPr>
              <a:r>
                <a:rPr lang="en-US" sz="1400" b="0"/>
                <a:t>VERTRAULICH</a:t>
              </a:r>
            </a:p>
          </p:txBody>
        </p:sp>
        <p:sp>
          <p:nvSpPr>
            <p:cNvPr id="7" name="McK Document" hidden="1"/>
            <p:cNvSpPr txBox="1">
              <a:spLocks noChangeArrowheads="1"/>
            </p:cNvSpPr>
            <p:nvPr userDrawn="1"/>
          </p:nvSpPr>
          <p:spPr bwMode="auto">
            <a:xfrm>
              <a:off x="1663" y="3049"/>
              <a:ext cx="3167" cy="130"/>
            </a:xfrm>
            <a:prstGeom prst="rect">
              <a:avLst/>
            </a:prstGeom>
            <a:noFill/>
            <a:ln w="9525">
              <a:noFill/>
              <a:miter lim="800000"/>
              <a:headEnd/>
              <a:tailEnd/>
            </a:ln>
            <a:effectLst/>
          </p:spPr>
          <p:txBody>
            <a:bodyPr lIns="0" tIns="0" rIns="0" bIns="0">
              <a:spAutoFit/>
            </a:bodyPr>
            <a:lstStyle/>
            <a:p>
              <a:pPr defTabSz="933450">
                <a:defRPr/>
              </a:pPr>
              <a:r>
                <a:rPr lang="en-US" sz="1400" b="0"/>
                <a:t>Dokument</a:t>
              </a:r>
            </a:p>
          </p:txBody>
        </p:sp>
        <p:sp>
          <p:nvSpPr>
            <p:cNvPr id="8" name="McK Date" hidden="1"/>
            <p:cNvSpPr txBox="1">
              <a:spLocks noChangeArrowheads="1"/>
            </p:cNvSpPr>
            <p:nvPr userDrawn="1"/>
          </p:nvSpPr>
          <p:spPr bwMode="auto">
            <a:xfrm>
              <a:off x="1663" y="3216"/>
              <a:ext cx="3167" cy="134"/>
            </a:xfrm>
            <a:prstGeom prst="rect">
              <a:avLst/>
            </a:prstGeom>
            <a:noFill/>
            <a:ln w="9525">
              <a:noFill/>
              <a:miter lim="800000"/>
              <a:headEnd/>
              <a:tailEnd/>
            </a:ln>
            <a:effectLst/>
          </p:spPr>
          <p:txBody>
            <a:bodyPr lIns="0" tIns="0" rIns="0" bIns="0">
              <a:spAutoFit/>
            </a:bodyPr>
            <a:lstStyle/>
            <a:p>
              <a:pPr defTabSz="933450">
                <a:defRPr/>
              </a:pPr>
              <a:r>
                <a:rPr lang="en-US" sz="1400" b="0"/>
                <a:t>Date</a:t>
              </a:r>
            </a:p>
          </p:txBody>
        </p:sp>
        <p:sp>
          <p:nvSpPr>
            <p:cNvPr id="9" name="McK Disclaimer" hidden="1"/>
            <p:cNvSpPr>
              <a:spLocks noChangeArrowheads="1"/>
            </p:cNvSpPr>
            <p:nvPr userDrawn="1">
              <p:custDataLst>
                <p:tags r:id="rId1"/>
              </p:custDataLst>
            </p:nvPr>
          </p:nvSpPr>
          <p:spPr bwMode="auto">
            <a:xfrm>
              <a:off x="1663" y="3673"/>
              <a:ext cx="2970" cy="516"/>
            </a:xfrm>
            <a:prstGeom prst="rect">
              <a:avLst/>
            </a:prstGeom>
            <a:noFill/>
            <a:ln w="9525">
              <a:noFill/>
              <a:miter lim="800000"/>
              <a:headEnd/>
              <a:tailEnd/>
            </a:ln>
            <a:effectLst/>
          </p:spPr>
          <p:txBody>
            <a:bodyPr lIns="0" tIns="0" rIns="0" bIns="0">
              <a:spAutoFit/>
            </a:bodyPr>
            <a:lstStyle/>
            <a:p>
              <a:pPr defTabSz="820738" eaLnBrk="0" hangingPunct="0">
                <a:defRPr/>
              </a:pPr>
              <a:r>
                <a:rPr lang="en-US" sz="900" b="0"/>
                <a:t>Dieser Bericht ist ausschließlich für Mitarbeiter des Klienten bestimmt. Die Verteilung, Zitierung und Vervielfältigung – auch auszugsweise – zum Zwecke der Weitergabe an </a:t>
              </a:r>
              <a:br>
                <a:rPr lang="en-US" sz="900" b="0"/>
              </a:br>
              <a:r>
                <a:rPr lang="en-US" sz="900" b="0"/>
                <a:t>Dritte ist nur mit vorheriger schriftlicher Zustimmung von McKinsey &amp; Company gestattet.</a:t>
              </a:r>
              <a:br>
                <a:rPr lang="en-US" sz="900" b="0"/>
              </a:br>
              <a:r>
                <a:rPr lang="en-US" sz="900" b="0"/>
                <a:t>Die hier zusammengefassten Texte und Grafiken wurden von McKinsey &amp; Company im Rahmen einer Präsentation eingesetzt; sie stellen keine vollständige Dokumentation der Veranstaltung dar.</a:t>
              </a:r>
            </a:p>
          </p:txBody>
        </p:sp>
      </p:grpSp>
      <p:sp>
        <p:nvSpPr>
          <p:cNvPr id="10" name="Rectangle 1060"/>
          <p:cNvSpPr>
            <a:spLocks noChangeArrowheads="1"/>
          </p:cNvSpPr>
          <p:nvPr/>
        </p:nvSpPr>
        <p:spPr bwMode="auto">
          <a:xfrm>
            <a:off x="6388100" y="933450"/>
            <a:ext cx="1419225" cy="138113"/>
          </a:xfrm>
          <a:prstGeom prst="rect">
            <a:avLst/>
          </a:prstGeom>
          <a:noFill/>
          <a:ln w="9525">
            <a:noFill/>
            <a:miter lim="800000"/>
            <a:headEnd/>
            <a:tailEnd/>
          </a:ln>
          <a:effectLst/>
        </p:spPr>
        <p:txBody>
          <a:bodyPr lIns="0" tIns="0" rIns="0" bIns="0">
            <a:spAutoFit/>
          </a:bodyPr>
          <a:lstStyle/>
          <a:p>
            <a:pPr defTabSz="933450" eaLnBrk="0" hangingPunct="0">
              <a:defRPr/>
            </a:pPr>
            <a:r>
              <a:rPr lang="en-US" sz="900"/>
              <a:t>Copyright 2001</a:t>
            </a:r>
          </a:p>
        </p:txBody>
      </p:sp>
      <p:sp>
        <p:nvSpPr>
          <p:cNvPr id="13314" name="Rectangle 1026"/>
          <p:cNvSpPr>
            <a:spLocks noGrp="1" noChangeArrowheads="1"/>
          </p:cNvSpPr>
          <p:nvPr>
            <p:ph type="ctrTitle"/>
          </p:nvPr>
        </p:nvSpPr>
        <p:spPr>
          <a:xfrm>
            <a:off x="2693988" y="2757488"/>
            <a:ext cx="5129212" cy="365125"/>
          </a:xfrm>
        </p:spPr>
        <p:txBody>
          <a:bodyPr/>
          <a:lstStyle>
            <a:lvl1pPr>
              <a:defRPr sz="2400" b="0">
                <a:solidFill>
                  <a:schemeClr val="tx1"/>
                </a:solidFill>
              </a:defRPr>
            </a:lvl1pPr>
          </a:lstStyle>
          <a:p>
            <a:r>
              <a:rPr lang="en-US"/>
              <a:t>Click to edit Master title style</a:t>
            </a:r>
          </a:p>
        </p:txBody>
      </p:sp>
      <p:sp>
        <p:nvSpPr>
          <p:cNvPr id="13315" name="Rectangle 1027"/>
          <p:cNvSpPr>
            <a:spLocks noGrp="1" noChangeArrowheads="1"/>
          </p:cNvSpPr>
          <p:nvPr>
            <p:ph type="subTitle" idx="1"/>
          </p:nvPr>
        </p:nvSpPr>
        <p:spPr>
          <a:xfrm>
            <a:off x="2693988" y="3962400"/>
            <a:ext cx="5129212" cy="212725"/>
          </a:xfrm>
        </p:spPr>
        <p:txBody>
          <a:bodyPr/>
          <a:lstStyle>
            <a:lvl1pPr>
              <a:defRPr sz="1400"/>
            </a:lvl1pPr>
          </a:lstStyle>
          <a:p>
            <a:r>
              <a:rPr lang="en-US"/>
              <a:t>Click to edit Master subtitle style</a:t>
            </a:r>
          </a:p>
        </p:txBody>
      </p:sp>
      <p:sp>
        <p:nvSpPr>
          <p:cNvPr id="11" name="doc id"/>
          <p:cNvSpPr>
            <a:spLocks noGrp="1" noChangeArrowheads="1"/>
          </p:cNvSpPr>
          <p:nvPr>
            <p:ph type="ftr" sz="quarter" idx="10"/>
          </p:nvPr>
        </p:nvSpPr>
        <p:spPr/>
        <p:txBody>
          <a:bodyPr/>
          <a:lstStyle>
            <a:lvl1pPr>
              <a:defRPr/>
            </a:lvl1pPr>
          </a:lstStyle>
          <a:p>
            <a:pPr>
              <a:defRPr/>
            </a:pPr>
            <a:endParaRPr lang="de-DE"/>
          </a:p>
        </p:txBody>
      </p:sp>
    </p:spTree>
  </p:cSld>
  <p:clrMapOvr>
    <a:masterClrMapping/>
  </p:clrMapOvr>
  <p:transition>
    <p:zoom/>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8B9F680C-4719-4113-8AAE-37939BD6CD22}" type="slidenum">
              <a:rPr lang="en-US"/>
              <a:pPr>
                <a:defRPr/>
              </a:pPr>
              <a:t>‹#›</a:t>
            </a:fld>
            <a:endParaRPr lang="en-US"/>
          </a:p>
        </p:txBody>
      </p:sp>
    </p:spTree>
  </p:cSld>
  <p:clrMapOvr>
    <a:masterClrMapping/>
  </p:clrMapOvr>
  <p:transition>
    <p:zoom/>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234950"/>
            <a:ext cx="2197100" cy="228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238" y="234950"/>
            <a:ext cx="6443662" cy="228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7D9F109B-0359-443F-80E5-3EFC62DDDE04}" type="slidenum">
              <a:rPr lang="en-US"/>
              <a:pPr>
                <a:defRPr/>
              </a:pPr>
              <a:t>‹#›</a:t>
            </a:fld>
            <a:endParaRPr lang="en-US"/>
          </a:p>
        </p:txBody>
      </p:sp>
    </p:spTree>
  </p:cSld>
  <p:clrMapOvr>
    <a:masterClrMapping/>
  </p:clrMapOvr>
  <p:transition>
    <p:zoom/>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2238" y="234950"/>
            <a:ext cx="8793162" cy="288925"/>
          </a:xfrm>
        </p:spPr>
        <p:txBody>
          <a:bodyPr/>
          <a:lstStyle/>
          <a:p>
            <a:r>
              <a:rPr lang="en-US"/>
              <a:t>Click to edit Master title style</a:t>
            </a:r>
          </a:p>
        </p:txBody>
      </p:sp>
      <p:sp>
        <p:nvSpPr>
          <p:cNvPr id="3" name="Table Placeholder 2"/>
          <p:cNvSpPr>
            <a:spLocks noGrp="1"/>
          </p:cNvSpPr>
          <p:nvPr>
            <p:ph type="tbl" idx="1"/>
          </p:nvPr>
        </p:nvSpPr>
        <p:spPr>
          <a:xfrm>
            <a:off x="122238" y="1298575"/>
            <a:ext cx="8793162" cy="1222375"/>
          </a:xfrm>
        </p:spPr>
        <p:txBody>
          <a:bodyPr/>
          <a:lstStyle/>
          <a:p>
            <a:pPr lvl="0"/>
            <a:endParaRPr lang="en-US" noProof="0"/>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46FFC28C-9255-4250-A365-B8C237160993}" type="slidenum">
              <a:rPr lang="en-US"/>
              <a:pPr>
                <a:defRPr/>
              </a:pPr>
              <a:t>‹#›</a:t>
            </a:fld>
            <a:endParaRPr lang="en-US"/>
          </a:p>
        </p:txBody>
      </p:sp>
    </p:spTree>
  </p:cSld>
  <p:clrMapOvr>
    <a:masterClrMapping/>
  </p:clrMapOvr>
  <p:transition>
    <p:zoom/>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0B898B5B-71B4-4F9D-A6D2-BE31F4B35807}" type="slidenum">
              <a:rPr lang="en-US"/>
              <a:pPr>
                <a:defRPr/>
              </a:pPr>
              <a:t>‹#›</a:t>
            </a:fld>
            <a:endParaRPr lang="en-US"/>
          </a:p>
        </p:txBody>
      </p:sp>
    </p:spTree>
  </p:cSld>
  <p:clrMapOvr>
    <a:masterClrMapping/>
  </p:clrMapOvr>
  <p:transition>
    <p:zoom/>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oc id"/>
          <p:cNvSpPr>
            <a:spLocks noGrp="1" noChangeArrowheads="1"/>
          </p:cNvSpPr>
          <p:nvPr>
            <p:ph type="ftr" sz="quarter" idx="10"/>
          </p:nvPr>
        </p:nvSpPr>
        <p:spPr>
          <a:ln/>
        </p:spPr>
        <p:txBody>
          <a:bodyPr/>
          <a:lstStyle>
            <a:lvl1pPr>
              <a:defRPr/>
            </a:lvl1pPr>
          </a:lstStyle>
          <a:p>
            <a:pPr>
              <a:defRPr/>
            </a:pPr>
            <a:endParaRPr lang="de-DE"/>
          </a:p>
        </p:txBody>
      </p:sp>
      <p:sp>
        <p:nvSpPr>
          <p:cNvPr id="5" name="pg num"/>
          <p:cNvSpPr>
            <a:spLocks noGrp="1" noChangeArrowheads="1"/>
          </p:cNvSpPr>
          <p:nvPr>
            <p:ph type="sldNum" sz="quarter" idx="11"/>
          </p:nvPr>
        </p:nvSpPr>
        <p:spPr>
          <a:ln/>
        </p:spPr>
        <p:txBody>
          <a:bodyPr/>
          <a:lstStyle>
            <a:lvl1pPr>
              <a:defRPr/>
            </a:lvl1pPr>
          </a:lstStyle>
          <a:p>
            <a:pPr>
              <a:defRPr/>
            </a:pPr>
            <a:fld id="{A8FBCA3D-E639-48A7-925C-92E071B78CFF}" type="slidenum">
              <a:rPr lang="en-US"/>
              <a:pPr>
                <a:defRPr/>
              </a:pPr>
              <a:t>‹#›</a:t>
            </a:fld>
            <a:endParaRPr lang="en-US"/>
          </a:p>
        </p:txBody>
      </p:sp>
    </p:spTree>
  </p:cSld>
  <p:clrMapOvr>
    <a:masterClrMapping/>
  </p:clrMapOvr>
  <p:transition>
    <p:zoom/>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238" y="1298575"/>
            <a:ext cx="4319587"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94225" y="1298575"/>
            <a:ext cx="43211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9561DA4A-EBF9-4875-BAEA-CEA5A2142F94}" type="slidenum">
              <a:rPr lang="en-US"/>
              <a:pPr>
                <a:defRPr/>
              </a:pPr>
              <a:t>‹#›</a:t>
            </a:fld>
            <a:endParaRPr lang="en-US"/>
          </a:p>
        </p:txBody>
      </p:sp>
    </p:spTree>
  </p:cSld>
  <p:clrMapOvr>
    <a:masterClrMapping/>
  </p:clrMapOvr>
  <p:transition>
    <p:zoom/>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oc id"/>
          <p:cNvSpPr>
            <a:spLocks noGrp="1" noChangeArrowheads="1"/>
          </p:cNvSpPr>
          <p:nvPr>
            <p:ph type="ftr" sz="quarter" idx="10"/>
          </p:nvPr>
        </p:nvSpPr>
        <p:spPr>
          <a:ln/>
        </p:spPr>
        <p:txBody>
          <a:bodyPr/>
          <a:lstStyle>
            <a:lvl1pPr>
              <a:defRPr/>
            </a:lvl1pPr>
          </a:lstStyle>
          <a:p>
            <a:pPr>
              <a:defRPr/>
            </a:pPr>
            <a:endParaRPr lang="de-DE"/>
          </a:p>
        </p:txBody>
      </p:sp>
      <p:sp>
        <p:nvSpPr>
          <p:cNvPr id="8" name="pg num"/>
          <p:cNvSpPr>
            <a:spLocks noGrp="1" noChangeArrowheads="1"/>
          </p:cNvSpPr>
          <p:nvPr>
            <p:ph type="sldNum" sz="quarter" idx="11"/>
          </p:nvPr>
        </p:nvSpPr>
        <p:spPr>
          <a:ln/>
        </p:spPr>
        <p:txBody>
          <a:bodyPr/>
          <a:lstStyle>
            <a:lvl1pPr>
              <a:defRPr/>
            </a:lvl1pPr>
          </a:lstStyle>
          <a:p>
            <a:pPr>
              <a:defRPr/>
            </a:pPr>
            <a:fld id="{57289400-0264-461E-B380-24D21D4A607B}" type="slidenum">
              <a:rPr lang="en-US"/>
              <a:pPr>
                <a:defRPr/>
              </a:pPr>
              <a:t>‹#›</a:t>
            </a:fld>
            <a:endParaRPr lang="en-US"/>
          </a:p>
        </p:txBody>
      </p:sp>
    </p:spTree>
  </p:cSld>
  <p:clrMapOvr>
    <a:masterClrMapping/>
  </p:clrMapOvr>
  <p:transition>
    <p:zoom/>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oc id"/>
          <p:cNvSpPr>
            <a:spLocks noGrp="1" noChangeArrowheads="1"/>
          </p:cNvSpPr>
          <p:nvPr>
            <p:ph type="ftr" sz="quarter" idx="10"/>
          </p:nvPr>
        </p:nvSpPr>
        <p:spPr>
          <a:ln/>
        </p:spPr>
        <p:txBody>
          <a:bodyPr/>
          <a:lstStyle>
            <a:lvl1pPr>
              <a:defRPr/>
            </a:lvl1pPr>
          </a:lstStyle>
          <a:p>
            <a:pPr>
              <a:defRPr/>
            </a:pPr>
            <a:endParaRPr lang="de-DE"/>
          </a:p>
        </p:txBody>
      </p:sp>
      <p:sp>
        <p:nvSpPr>
          <p:cNvPr id="4" name="pg num"/>
          <p:cNvSpPr>
            <a:spLocks noGrp="1" noChangeArrowheads="1"/>
          </p:cNvSpPr>
          <p:nvPr>
            <p:ph type="sldNum" sz="quarter" idx="11"/>
          </p:nvPr>
        </p:nvSpPr>
        <p:spPr>
          <a:ln/>
        </p:spPr>
        <p:txBody>
          <a:bodyPr/>
          <a:lstStyle>
            <a:lvl1pPr>
              <a:defRPr/>
            </a:lvl1pPr>
          </a:lstStyle>
          <a:p>
            <a:pPr>
              <a:defRPr/>
            </a:pPr>
            <a:fld id="{F3F38B76-FD9B-4DCC-A9E4-DC1EA3078950}" type="slidenum">
              <a:rPr lang="en-US"/>
              <a:pPr>
                <a:defRPr/>
              </a:pPr>
              <a:t>‹#›</a:t>
            </a:fld>
            <a:endParaRPr lang="en-US"/>
          </a:p>
        </p:txBody>
      </p:sp>
    </p:spTree>
  </p:cSld>
  <p:clrMapOvr>
    <a:masterClrMapping/>
  </p:clrMapOvr>
  <p:transition>
    <p:zoom/>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oc id"/>
          <p:cNvSpPr>
            <a:spLocks noGrp="1" noChangeArrowheads="1"/>
          </p:cNvSpPr>
          <p:nvPr>
            <p:ph type="ftr" sz="quarter" idx="10"/>
          </p:nvPr>
        </p:nvSpPr>
        <p:spPr>
          <a:ln/>
        </p:spPr>
        <p:txBody>
          <a:bodyPr/>
          <a:lstStyle>
            <a:lvl1pPr>
              <a:defRPr/>
            </a:lvl1pPr>
          </a:lstStyle>
          <a:p>
            <a:pPr>
              <a:defRPr/>
            </a:pPr>
            <a:endParaRPr lang="de-DE"/>
          </a:p>
        </p:txBody>
      </p:sp>
      <p:sp>
        <p:nvSpPr>
          <p:cNvPr id="3" name="pg num"/>
          <p:cNvSpPr>
            <a:spLocks noGrp="1" noChangeArrowheads="1"/>
          </p:cNvSpPr>
          <p:nvPr>
            <p:ph type="sldNum" sz="quarter" idx="11"/>
          </p:nvPr>
        </p:nvSpPr>
        <p:spPr>
          <a:ln/>
        </p:spPr>
        <p:txBody>
          <a:bodyPr/>
          <a:lstStyle>
            <a:lvl1pPr>
              <a:defRPr/>
            </a:lvl1pPr>
          </a:lstStyle>
          <a:p>
            <a:pPr>
              <a:defRPr/>
            </a:pPr>
            <a:fld id="{87248796-D673-4016-BE8B-4E806740E895}" type="slidenum">
              <a:rPr lang="en-US"/>
              <a:pPr>
                <a:defRPr/>
              </a:pPr>
              <a:t>‹#›</a:t>
            </a:fld>
            <a:endParaRPr lang="en-US"/>
          </a:p>
        </p:txBody>
      </p:sp>
    </p:spTree>
  </p:cSld>
  <p:clrMapOvr>
    <a:masterClrMapping/>
  </p:clrMapOvr>
  <p:transition>
    <p:zoom/>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BF5E9AF5-F8D8-4BEF-AAB5-11B37A0BF832}" type="slidenum">
              <a:rPr lang="en-US"/>
              <a:pPr>
                <a:defRPr/>
              </a:pPr>
              <a:t>‹#›</a:t>
            </a:fld>
            <a:endParaRPr lang="en-US"/>
          </a:p>
        </p:txBody>
      </p:sp>
    </p:spTree>
  </p:cSld>
  <p:clrMapOvr>
    <a:masterClrMapping/>
  </p:clrMapOvr>
  <p:transition>
    <p:zoom/>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oc id"/>
          <p:cNvSpPr>
            <a:spLocks noGrp="1" noChangeArrowheads="1"/>
          </p:cNvSpPr>
          <p:nvPr>
            <p:ph type="ftr" sz="quarter" idx="10"/>
          </p:nvPr>
        </p:nvSpPr>
        <p:spPr>
          <a:ln/>
        </p:spPr>
        <p:txBody>
          <a:bodyPr/>
          <a:lstStyle>
            <a:lvl1pPr>
              <a:defRPr/>
            </a:lvl1pPr>
          </a:lstStyle>
          <a:p>
            <a:pPr>
              <a:defRPr/>
            </a:pPr>
            <a:endParaRPr lang="de-DE"/>
          </a:p>
        </p:txBody>
      </p:sp>
      <p:sp>
        <p:nvSpPr>
          <p:cNvPr id="6" name="pg num"/>
          <p:cNvSpPr>
            <a:spLocks noGrp="1" noChangeArrowheads="1"/>
          </p:cNvSpPr>
          <p:nvPr>
            <p:ph type="sldNum" sz="quarter" idx="11"/>
          </p:nvPr>
        </p:nvSpPr>
        <p:spPr>
          <a:ln/>
        </p:spPr>
        <p:txBody>
          <a:bodyPr/>
          <a:lstStyle>
            <a:lvl1pPr>
              <a:defRPr/>
            </a:lvl1pPr>
          </a:lstStyle>
          <a:p>
            <a:pPr>
              <a:defRPr/>
            </a:pPr>
            <a:fld id="{C11BC0EF-DD3C-426C-A844-D01B3160F978}" type="slidenum">
              <a:rPr lang="en-US"/>
              <a:pPr>
                <a:defRPr/>
              </a:pPr>
              <a:t>‹#›</a:t>
            </a:fld>
            <a:endParaRPr lang="en-US"/>
          </a:p>
        </p:txBody>
      </p:sp>
    </p:spTree>
  </p:cSld>
  <p:clrMapOvr>
    <a:masterClrMapping/>
  </p:clrMapOvr>
  <p:transition>
    <p:zoom/>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doc id"/>
          <p:cNvSpPr>
            <a:spLocks noGrp="1" noChangeArrowheads="1"/>
          </p:cNvSpPr>
          <p:nvPr>
            <p:ph type="ftr" sz="quarter" idx="3"/>
          </p:nvPr>
        </p:nvSpPr>
        <p:spPr bwMode="auto">
          <a:xfrm>
            <a:off x="8620125" y="36513"/>
            <a:ext cx="295275" cy="122237"/>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a:defRPr sz="800" b="0">
                <a:solidFill>
                  <a:srgbClr val="000000"/>
                </a:solidFill>
              </a:defRPr>
            </a:lvl1pPr>
          </a:lstStyle>
          <a:p>
            <a:pPr>
              <a:defRPr/>
            </a:pPr>
            <a:endParaRPr lang="de-DE"/>
          </a:p>
        </p:txBody>
      </p:sp>
      <p:sp>
        <p:nvSpPr>
          <p:cNvPr id="1030" name="pg num"/>
          <p:cNvSpPr>
            <a:spLocks noGrp="1" noChangeArrowheads="1"/>
          </p:cNvSpPr>
          <p:nvPr>
            <p:ph type="sldNum" sz="quarter" idx="4"/>
          </p:nvPr>
        </p:nvSpPr>
        <p:spPr bwMode="auto">
          <a:xfrm>
            <a:off x="7010400" y="6643688"/>
            <a:ext cx="1905000" cy="18256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200" b="0">
                <a:solidFill>
                  <a:srgbClr val="000000"/>
                </a:solidFill>
              </a:defRPr>
            </a:lvl1pPr>
          </a:lstStyle>
          <a:p>
            <a:pPr>
              <a:defRPr/>
            </a:pPr>
            <a:fld id="{F2A7017B-DF8C-4E29-8E40-24CEF57745FF}" type="slidenum">
              <a:rPr lang="en-US"/>
              <a:pPr>
                <a:defRPr/>
              </a:pPr>
              <a:t>‹#›</a:t>
            </a:fld>
            <a:endParaRPr lang="en-US"/>
          </a:p>
        </p:txBody>
      </p:sp>
      <p:sp>
        <p:nvSpPr>
          <p:cNvPr id="1028" name="Rectangle 2"/>
          <p:cNvSpPr>
            <a:spLocks noGrp="1" noChangeArrowheads="1"/>
          </p:cNvSpPr>
          <p:nvPr>
            <p:ph type="title"/>
          </p:nvPr>
        </p:nvSpPr>
        <p:spPr bwMode="auto">
          <a:xfrm>
            <a:off x="122238" y="234950"/>
            <a:ext cx="8793162"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2" name="Rectangle 3"/>
          <p:cNvSpPr>
            <a:spLocks noGrp="1" noChangeArrowheads="1"/>
          </p:cNvSpPr>
          <p:nvPr>
            <p:ph type="body" idx="1"/>
          </p:nvPr>
        </p:nvSpPr>
        <p:spPr bwMode="auto">
          <a:xfrm>
            <a:off x="122238" y="1298575"/>
            <a:ext cx="8793162" cy="12223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McK Slide Elements"/>
          <p:cNvGrpSpPr>
            <a:grpSpLocks/>
          </p:cNvGrpSpPr>
          <p:nvPr/>
        </p:nvGrpSpPr>
        <p:grpSpPr bwMode="auto">
          <a:xfrm>
            <a:off x="122238" y="542925"/>
            <a:ext cx="8793162" cy="6288088"/>
            <a:chOff x="77" y="342"/>
            <a:chExt cx="5539" cy="3961"/>
          </a:xfrm>
        </p:grpSpPr>
        <p:sp>
          <p:nvSpPr>
            <p:cNvPr id="1032" name="McK Measure" hidden="1"/>
            <p:cNvSpPr txBox="1">
              <a:spLocks noChangeArrowheads="1"/>
            </p:cNvSpPr>
            <p:nvPr userDrawn="1"/>
          </p:nvSpPr>
          <p:spPr bwMode="auto">
            <a:xfrm>
              <a:off x="77" y="342"/>
              <a:ext cx="5539" cy="157"/>
            </a:xfrm>
            <a:prstGeom prst="rect">
              <a:avLst/>
            </a:prstGeom>
            <a:noFill/>
            <a:ln w="9525">
              <a:noFill/>
              <a:miter lim="800000"/>
              <a:headEnd/>
              <a:tailEnd/>
            </a:ln>
            <a:effectLst/>
          </p:spPr>
          <p:txBody>
            <a:bodyPr lIns="0" tIns="0" rIns="0" bIns="0">
              <a:spAutoFit/>
            </a:bodyPr>
            <a:lstStyle/>
            <a:p>
              <a:pPr defTabSz="912813">
                <a:defRPr/>
              </a:pPr>
              <a:r>
                <a:rPr lang="en-US" b="0"/>
                <a:t>Unit of measure</a:t>
              </a:r>
            </a:p>
          </p:txBody>
        </p:sp>
        <p:sp>
          <p:nvSpPr>
            <p:cNvPr id="1033" name="McK Footnote" hidden="1"/>
            <p:cNvSpPr txBox="1">
              <a:spLocks noChangeArrowheads="1"/>
            </p:cNvSpPr>
            <p:nvPr userDrawn="1"/>
          </p:nvSpPr>
          <p:spPr bwMode="auto">
            <a:xfrm>
              <a:off x="81" y="4045"/>
              <a:ext cx="5249" cy="258"/>
            </a:xfrm>
            <a:prstGeom prst="rect">
              <a:avLst/>
            </a:prstGeom>
            <a:noFill/>
            <a:ln w="9525">
              <a:noFill/>
              <a:miter lim="800000"/>
              <a:headEnd/>
              <a:tailEnd/>
            </a:ln>
            <a:effectLst/>
          </p:spPr>
          <p:txBody>
            <a:bodyPr lIns="0" tIns="0" rIns="0" bIns="0">
              <a:spAutoFit/>
            </a:bodyPr>
            <a:lstStyle/>
            <a:p>
              <a:pPr marL="585788" indent="-585788" defTabSz="912813">
                <a:tabLst>
                  <a:tab pos="544513" algn="r"/>
                </a:tabLst>
                <a:defRPr/>
              </a:pPr>
              <a:r>
                <a:rPr lang="en-US" sz="1200" b="0">
                  <a:solidFill>
                    <a:srgbClr val="000000"/>
                  </a:solidFill>
                </a:rPr>
                <a:t>	*	Footnote</a:t>
              </a:r>
            </a:p>
            <a:p>
              <a:pPr marL="585788" indent="-585788" defTabSz="912813">
                <a:spcBef>
                  <a:spcPct val="20000"/>
                </a:spcBef>
                <a:tabLst>
                  <a:tab pos="544513" algn="r"/>
                </a:tabLst>
                <a:defRPr/>
              </a:pPr>
              <a:r>
                <a:rPr lang="en-US" sz="1200" b="0">
                  <a:solidFill>
                    <a:srgbClr val="000000"/>
                  </a:solidFill>
                </a:rPr>
                <a:t>	Quelle:	Source</a:t>
              </a:r>
            </a:p>
          </p:txBody>
        </p:sp>
      </p:grpSp>
      <p:grpSp>
        <p:nvGrpSpPr>
          <p:cNvPr id="1031" name="McK Legende" hidden="1"/>
          <p:cNvGrpSpPr>
            <a:grpSpLocks/>
          </p:cNvGrpSpPr>
          <p:nvPr/>
        </p:nvGrpSpPr>
        <p:grpSpPr bwMode="auto">
          <a:xfrm>
            <a:off x="7839075" y="700088"/>
            <a:ext cx="1081088" cy="696912"/>
            <a:chOff x="4839" y="432"/>
            <a:chExt cx="668" cy="430"/>
          </a:xfrm>
        </p:grpSpPr>
        <p:sp>
          <p:nvSpPr>
            <p:cNvPr id="1067" name="Rectangle 43" hidden="1"/>
            <p:cNvSpPr>
              <a:spLocks noChangeArrowheads="1"/>
            </p:cNvSpPr>
            <p:nvPr/>
          </p:nvSpPr>
          <p:spPr bwMode="auto">
            <a:xfrm>
              <a:off x="4839" y="445"/>
              <a:ext cx="227" cy="117"/>
            </a:xfrm>
            <a:prstGeom prst="rect">
              <a:avLst/>
            </a:prstGeom>
            <a:solidFill>
              <a:schemeClr val="accent1"/>
            </a:solidFill>
            <a:ln w="9525">
              <a:solidFill>
                <a:schemeClr val="tx1"/>
              </a:solidFill>
              <a:miter lim="800000"/>
              <a:headEnd/>
              <a:tailEnd/>
            </a:ln>
            <a:effectLst/>
          </p:spPr>
          <p:txBody>
            <a:bodyPr wrap="none" lIns="0" tIns="0" rIns="0" bIns="0"/>
            <a:lstStyle/>
            <a:p>
              <a:pPr defTabSz="933450">
                <a:defRPr/>
              </a:pPr>
              <a:endParaRPr lang="de-DE" b="0"/>
            </a:p>
          </p:txBody>
        </p:sp>
        <p:sp>
          <p:nvSpPr>
            <p:cNvPr id="1068" name="Rectangle 44" hidden="1"/>
            <p:cNvSpPr>
              <a:spLocks noChangeArrowheads="1"/>
            </p:cNvSpPr>
            <p:nvPr/>
          </p:nvSpPr>
          <p:spPr bwMode="auto">
            <a:xfrm>
              <a:off x="5135" y="432"/>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69" name="Rectangle 45" hidden="1"/>
            <p:cNvSpPr>
              <a:spLocks noChangeArrowheads="1"/>
            </p:cNvSpPr>
            <p:nvPr/>
          </p:nvSpPr>
          <p:spPr bwMode="auto">
            <a:xfrm>
              <a:off x="5135" y="580"/>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70" name="Rectangle 46" hidden="1"/>
            <p:cNvSpPr>
              <a:spLocks noChangeArrowheads="1"/>
            </p:cNvSpPr>
            <p:nvPr/>
          </p:nvSpPr>
          <p:spPr bwMode="auto">
            <a:xfrm>
              <a:off x="5135" y="728"/>
              <a:ext cx="372" cy="134"/>
            </a:xfrm>
            <a:prstGeom prst="rect">
              <a:avLst/>
            </a:prstGeom>
            <a:noFill/>
            <a:ln w="9525">
              <a:noFill/>
              <a:miter lim="800000"/>
              <a:headEnd/>
              <a:tailEnd/>
            </a:ln>
            <a:effectLst/>
          </p:spPr>
          <p:txBody>
            <a:bodyPr wrap="none" lIns="0" tIns="0" rIns="0" bIns="0"/>
            <a:lstStyle/>
            <a:p>
              <a:pPr defTabSz="892175" eaLnBrk="0" hangingPunct="0">
                <a:defRPr/>
              </a:pPr>
              <a:r>
                <a:rPr lang="en-US" sz="1400" b="0"/>
                <a:t>Legend</a:t>
              </a:r>
            </a:p>
          </p:txBody>
        </p:sp>
        <p:sp>
          <p:nvSpPr>
            <p:cNvPr id="1071" name="Rectangle 47" hidden="1"/>
            <p:cNvSpPr>
              <a:spLocks noChangeArrowheads="1"/>
            </p:cNvSpPr>
            <p:nvPr/>
          </p:nvSpPr>
          <p:spPr bwMode="auto">
            <a:xfrm>
              <a:off x="4839" y="595"/>
              <a:ext cx="227" cy="117"/>
            </a:xfrm>
            <a:prstGeom prst="rect">
              <a:avLst/>
            </a:prstGeom>
            <a:solidFill>
              <a:schemeClr val="accent2"/>
            </a:solidFill>
            <a:ln w="9525">
              <a:solidFill>
                <a:schemeClr val="tx1"/>
              </a:solidFill>
              <a:miter lim="800000"/>
              <a:headEnd/>
              <a:tailEnd/>
            </a:ln>
            <a:effectLst/>
          </p:spPr>
          <p:txBody>
            <a:bodyPr wrap="none" lIns="0" tIns="0" rIns="0" bIns="0"/>
            <a:lstStyle/>
            <a:p>
              <a:pPr defTabSz="933450">
                <a:defRPr/>
              </a:pPr>
              <a:endParaRPr lang="de-DE" b="0"/>
            </a:p>
          </p:txBody>
        </p:sp>
        <p:sp>
          <p:nvSpPr>
            <p:cNvPr id="1072" name="Rectangle 48" hidden="1"/>
            <p:cNvSpPr>
              <a:spLocks noChangeArrowheads="1"/>
            </p:cNvSpPr>
            <p:nvPr/>
          </p:nvSpPr>
          <p:spPr bwMode="auto">
            <a:xfrm>
              <a:off x="4839" y="738"/>
              <a:ext cx="227" cy="117"/>
            </a:xfrm>
            <a:prstGeom prst="rect">
              <a:avLst/>
            </a:prstGeom>
            <a:solidFill>
              <a:schemeClr val="hlink"/>
            </a:solidFill>
            <a:ln w="9525">
              <a:solidFill>
                <a:schemeClr val="tx1"/>
              </a:solidFill>
              <a:miter lim="800000"/>
              <a:headEnd/>
              <a:tailEnd/>
            </a:ln>
            <a:effectLst/>
          </p:spPr>
          <p:txBody>
            <a:bodyPr wrap="none" lIns="0" tIns="0" rIns="0" bIns="0"/>
            <a:lstStyle/>
            <a:p>
              <a:pPr defTabSz="933450">
                <a:defRPr/>
              </a:pPr>
              <a:endParaRPr lang="de-DE" b="0"/>
            </a:p>
          </p:txBody>
        </p:sp>
      </p:gr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ransition>
    <p:zoom/>
    <p:sndAc>
      <p:endSnd/>
    </p:sndAc>
  </p:transition>
  <p:hf hdr="0" ftr="0" dt="0"/>
  <p:txStyles>
    <p:titleStyle>
      <a:lvl1pPr algn="l" defTabSz="912813" rtl="0" eaLnBrk="0" fontAlgn="base" hangingPunct="0">
        <a:spcBef>
          <a:spcPct val="0"/>
        </a:spcBef>
        <a:spcAft>
          <a:spcPct val="0"/>
        </a:spcAft>
        <a:defRPr sz="1900" b="1">
          <a:solidFill>
            <a:schemeClr val="tx2"/>
          </a:solidFill>
          <a:latin typeface="+mj-lt"/>
          <a:ea typeface="+mj-ea"/>
          <a:cs typeface="+mj-cs"/>
        </a:defRPr>
      </a:lvl1pPr>
      <a:lvl2pPr algn="l" defTabSz="912813" rtl="0" eaLnBrk="0" fontAlgn="base" hangingPunct="0">
        <a:spcBef>
          <a:spcPct val="0"/>
        </a:spcBef>
        <a:spcAft>
          <a:spcPct val="0"/>
        </a:spcAft>
        <a:defRPr sz="1900" b="1">
          <a:solidFill>
            <a:schemeClr val="tx2"/>
          </a:solidFill>
          <a:latin typeface="Arial" charset="0"/>
        </a:defRPr>
      </a:lvl2pPr>
      <a:lvl3pPr algn="l" defTabSz="912813" rtl="0" eaLnBrk="0" fontAlgn="base" hangingPunct="0">
        <a:spcBef>
          <a:spcPct val="0"/>
        </a:spcBef>
        <a:spcAft>
          <a:spcPct val="0"/>
        </a:spcAft>
        <a:defRPr sz="1900" b="1">
          <a:solidFill>
            <a:schemeClr val="tx2"/>
          </a:solidFill>
          <a:latin typeface="Arial" charset="0"/>
        </a:defRPr>
      </a:lvl3pPr>
      <a:lvl4pPr algn="l" defTabSz="912813" rtl="0" eaLnBrk="0" fontAlgn="base" hangingPunct="0">
        <a:spcBef>
          <a:spcPct val="0"/>
        </a:spcBef>
        <a:spcAft>
          <a:spcPct val="0"/>
        </a:spcAft>
        <a:defRPr sz="1900" b="1">
          <a:solidFill>
            <a:schemeClr val="tx2"/>
          </a:solidFill>
          <a:latin typeface="Arial" charset="0"/>
        </a:defRPr>
      </a:lvl4pPr>
      <a:lvl5pPr algn="l" defTabSz="912813" rtl="0" eaLnBrk="0" fontAlgn="base" hangingPunct="0">
        <a:spcBef>
          <a:spcPct val="0"/>
        </a:spcBef>
        <a:spcAft>
          <a:spcPct val="0"/>
        </a:spcAft>
        <a:defRPr sz="1900" b="1">
          <a:solidFill>
            <a:schemeClr val="tx2"/>
          </a:solidFill>
          <a:latin typeface="Arial" charset="0"/>
        </a:defRPr>
      </a:lvl5pPr>
      <a:lvl6pPr marL="457200" algn="l" defTabSz="912813" rtl="0" fontAlgn="base">
        <a:spcBef>
          <a:spcPct val="0"/>
        </a:spcBef>
        <a:spcAft>
          <a:spcPct val="0"/>
        </a:spcAft>
        <a:defRPr sz="1900" b="1">
          <a:solidFill>
            <a:schemeClr val="tx2"/>
          </a:solidFill>
          <a:latin typeface="Arial" charset="0"/>
        </a:defRPr>
      </a:lvl6pPr>
      <a:lvl7pPr marL="914400" algn="l" defTabSz="912813" rtl="0" fontAlgn="base">
        <a:spcBef>
          <a:spcPct val="0"/>
        </a:spcBef>
        <a:spcAft>
          <a:spcPct val="0"/>
        </a:spcAft>
        <a:defRPr sz="1900" b="1">
          <a:solidFill>
            <a:schemeClr val="tx2"/>
          </a:solidFill>
          <a:latin typeface="Arial" charset="0"/>
        </a:defRPr>
      </a:lvl7pPr>
      <a:lvl8pPr marL="1371600" algn="l" defTabSz="912813" rtl="0" fontAlgn="base">
        <a:spcBef>
          <a:spcPct val="0"/>
        </a:spcBef>
        <a:spcAft>
          <a:spcPct val="0"/>
        </a:spcAft>
        <a:defRPr sz="1900" b="1">
          <a:solidFill>
            <a:schemeClr val="tx2"/>
          </a:solidFill>
          <a:latin typeface="Arial" charset="0"/>
        </a:defRPr>
      </a:lvl8pPr>
      <a:lvl9pPr marL="1828800" algn="l" defTabSz="912813" rtl="0" fontAlgn="base">
        <a:spcBef>
          <a:spcPct val="0"/>
        </a:spcBef>
        <a:spcAft>
          <a:spcPct val="0"/>
        </a:spcAft>
        <a:defRPr sz="1900" b="1">
          <a:solidFill>
            <a:schemeClr val="tx2"/>
          </a:solidFill>
          <a:latin typeface="Arial" charset="0"/>
        </a:defRPr>
      </a:lvl9pPr>
    </p:titleStyle>
    <p:bodyStyle>
      <a:lvl1pPr marL="342900" indent="-342900" algn="l" defTabSz="912813" rtl="0" eaLnBrk="0" fontAlgn="base" hangingPunct="0">
        <a:spcBef>
          <a:spcPct val="0"/>
        </a:spcBef>
        <a:spcAft>
          <a:spcPct val="0"/>
        </a:spcAft>
        <a:buSzPct val="120000"/>
        <a:buChar char="•"/>
        <a:defRPr sz="1600">
          <a:solidFill>
            <a:schemeClr val="tx1"/>
          </a:solidFill>
          <a:latin typeface="+mn-lt"/>
          <a:ea typeface="+mn-ea"/>
          <a:cs typeface="+mn-cs"/>
        </a:defRPr>
      </a:lvl1pPr>
      <a:lvl2pPr marL="147638" indent="-146050" algn="l" defTabSz="912813" rtl="0" eaLnBrk="0" fontAlgn="base" hangingPunct="0">
        <a:spcBef>
          <a:spcPct val="0"/>
        </a:spcBef>
        <a:spcAft>
          <a:spcPct val="0"/>
        </a:spcAft>
        <a:buSzPct val="120000"/>
        <a:buChar char="•"/>
        <a:defRPr sz="1600">
          <a:solidFill>
            <a:schemeClr val="tx1"/>
          </a:solidFill>
          <a:latin typeface="+mn-lt"/>
        </a:defRPr>
      </a:lvl2pPr>
      <a:lvl3pPr marL="301625" indent="-152400" algn="l" defTabSz="912813" rtl="0" eaLnBrk="0" fontAlgn="base" hangingPunct="0">
        <a:spcBef>
          <a:spcPct val="0"/>
        </a:spcBef>
        <a:spcAft>
          <a:spcPct val="0"/>
        </a:spcAft>
        <a:buChar char="–"/>
        <a:defRPr sz="1600">
          <a:solidFill>
            <a:schemeClr val="tx1"/>
          </a:solidFill>
          <a:latin typeface="+mn-lt"/>
        </a:defRPr>
      </a:lvl3pPr>
      <a:lvl4pPr marL="441325" indent="-138113" algn="l" defTabSz="912813" rtl="0" eaLnBrk="0" fontAlgn="base" hangingPunct="0">
        <a:spcBef>
          <a:spcPct val="0"/>
        </a:spcBef>
        <a:spcAft>
          <a:spcPct val="0"/>
        </a:spcAft>
        <a:buSzPct val="89000"/>
        <a:buChar char="•"/>
        <a:defRPr sz="1600">
          <a:solidFill>
            <a:schemeClr val="tx1"/>
          </a:solidFill>
          <a:latin typeface="+mn-lt"/>
        </a:defRPr>
      </a:lvl4pPr>
      <a:lvl5pPr marL="593725" indent="-150813" algn="l" defTabSz="912813" rtl="0" eaLnBrk="0" fontAlgn="base" hangingPunct="0">
        <a:spcBef>
          <a:spcPct val="0"/>
        </a:spcBef>
        <a:spcAft>
          <a:spcPct val="0"/>
        </a:spcAft>
        <a:buSzPct val="75000"/>
        <a:buChar char="–"/>
        <a:defRPr sz="1600">
          <a:solidFill>
            <a:schemeClr val="tx1"/>
          </a:solidFill>
          <a:latin typeface="+mn-lt"/>
        </a:defRPr>
      </a:lvl5pPr>
      <a:lvl6pPr marL="1050925" indent="-150813" algn="l" defTabSz="912813" rtl="0" fontAlgn="base">
        <a:spcBef>
          <a:spcPct val="0"/>
        </a:spcBef>
        <a:spcAft>
          <a:spcPct val="0"/>
        </a:spcAft>
        <a:buSzPct val="75000"/>
        <a:buChar char="–"/>
        <a:defRPr sz="1600">
          <a:solidFill>
            <a:schemeClr val="tx1"/>
          </a:solidFill>
          <a:latin typeface="+mn-lt"/>
        </a:defRPr>
      </a:lvl6pPr>
      <a:lvl7pPr marL="1508125" indent="-150813" algn="l" defTabSz="912813" rtl="0" fontAlgn="base">
        <a:spcBef>
          <a:spcPct val="0"/>
        </a:spcBef>
        <a:spcAft>
          <a:spcPct val="0"/>
        </a:spcAft>
        <a:buSzPct val="75000"/>
        <a:buChar char="–"/>
        <a:defRPr sz="1600">
          <a:solidFill>
            <a:schemeClr val="tx1"/>
          </a:solidFill>
          <a:latin typeface="+mn-lt"/>
        </a:defRPr>
      </a:lvl7pPr>
      <a:lvl8pPr marL="1965325" indent="-150813" algn="l" defTabSz="912813" rtl="0" fontAlgn="base">
        <a:spcBef>
          <a:spcPct val="0"/>
        </a:spcBef>
        <a:spcAft>
          <a:spcPct val="0"/>
        </a:spcAft>
        <a:buSzPct val="75000"/>
        <a:buChar char="–"/>
        <a:defRPr sz="1600">
          <a:solidFill>
            <a:schemeClr val="tx1"/>
          </a:solidFill>
          <a:latin typeface="+mn-lt"/>
        </a:defRPr>
      </a:lvl8pPr>
      <a:lvl9pPr marL="2422525" indent="-150813" algn="l" defTabSz="912813"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hyperlink" Target="https://www.surveymonkey.com/optout.aspx?sm=SUaK6J6FE_2b6bEuVv_2baqNkA_3d_3d" TargetMode="External"/><Relationship Id="rId5" Type="http://schemas.openxmlformats.org/officeDocument/2006/relationships/hyperlink" Target="mailto:cpaguyo@universityreaders.com" TargetMode="External"/><Relationship Id="rId4" Type="http://schemas.openxmlformats.org/officeDocument/2006/relationships/hyperlink" Target="https://www.surveymonkey.com/s.aspx?sm=SUaK6J6FE_2b6bEuVv_2baqNkA_3d_3d"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eight2late.files.wordpress.com/2017/01/svm-fig-2.png"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p:cNvSpPr>
            <a:spLocks noGrp="1"/>
          </p:cNvSpPr>
          <p:nvPr>
            <p:ph type="sldNum" sz="quarter" idx="11"/>
          </p:nvPr>
        </p:nvSpPr>
        <p:spPr>
          <a:noFill/>
        </p:spPr>
        <p:txBody>
          <a:bodyPr/>
          <a:lstStyle/>
          <a:p>
            <a:pPr defTabSz="912813"/>
            <a:fld id="{2302407C-8AD9-4CCA-B104-CED9C20B8C27}" type="slidenum">
              <a:rPr lang="en-US" smtClean="0"/>
              <a:pPr defTabSz="912813"/>
              <a:t>0</a:t>
            </a:fld>
            <a:endParaRPr lang="en-US"/>
          </a:p>
        </p:txBody>
      </p:sp>
      <p:sp>
        <p:nvSpPr>
          <p:cNvPr id="1074178" name="Rectangle 2"/>
          <p:cNvSpPr>
            <a:spLocks noChangeArrowheads="1"/>
          </p:cNvSpPr>
          <p:nvPr/>
        </p:nvSpPr>
        <p:spPr bwMode="invGray">
          <a:xfrm>
            <a:off x="1131888" y="1220788"/>
            <a:ext cx="6889750" cy="3997325"/>
          </a:xfrm>
          <a:prstGeom prst="rect">
            <a:avLst/>
          </a:prstGeom>
          <a:gradFill rotWithShape="0">
            <a:gsLst>
              <a:gs pos="0">
                <a:schemeClr val="accent1"/>
              </a:gs>
              <a:gs pos="100000">
                <a:schemeClr val="accent1">
                  <a:gamma/>
                  <a:tint val="83529"/>
                  <a:invGamma/>
                </a:schemeClr>
              </a:gs>
            </a:gsLst>
            <a:lin ang="5400000" scaled="1"/>
          </a:gradFill>
          <a:ln w="9525">
            <a:noFill/>
            <a:miter lim="800000"/>
            <a:headEnd/>
            <a:tailEnd/>
          </a:ln>
          <a:effectLst/>
        </p:spPr>
        <p:txBody>
          <a:bodyPr wrap="none" lIns="93286" tIns="46643" rIns="93286" bIns="46643" anchor="ctr"/>
          <a:lstStyle/>
          <a:p>
            <a:pPr algn="ctr" defTabSz="933450">
              <a:defRPr/>
            </a:pPr>
            <a:endParaRPr lang="de-DE" sz="1200" b="0"/>
          </a:p>
        </p:txBody>
      </p:sp>
      <p:sp>
        <p:nvSpPr>
          <p:cNvPr id="16387" name="Rectangle 3"/>
          <p:cNvSpPr>
            <a:spLocks noChangeArrowheads="1"/>
          </p:cNvSpPr>
          <p:nvPr/>
        </p:nvSpPr>
        <p:spPr bwMode="auto">
          <a:xfrm>
            <a:off x="1566863" y="1800225"/>
            <a:ext cx="6213475" cy="2994411"/>
          </a:xfrm>
          <a:prstGeom prst="rect">
            <a:avLst/>
          </a:prstGeom>
          <a:noFill/>
          <a:ln w="9525">
            <a:noFill/>
            <a:miter lim="800000"/>
            <a:headEnd/>
            <a:tailEnd/>
          </a:ln>
        </p:spPr>
        <p:txBody>
          <a:bodyPr lIns="0" tIns="41022" rIns="82045" bIns="41022">
            <a:spAutoFit/>
          </a:bodyPr>
          <a:lstStyle/>
          <a:p>
            <a:pPr defTabSz="912813">
              <a:lnSpc>
                <a:spcPct val="110000"/>
              </a:lnSpc>
            </a:pPr>
            <a:r>
              <a:rPr lang="en-US" sz="3200" dirty="0">
                <a:solidFill>
                  <a:schemeClr val="tx2"/>
                </a:solidFill>
              </a:rPr>
              <a:t>Customer Relationship Management (CRM) –</a:t>
            </a:r>
            <a:br>
              <a:rPr lang="en-US" sz="3200" dirty="0">
                <a:solidFill>
                  <a:schemeClr val="tx2"/>
                </a:solidFill>
              </a:rPr>
            </a:br>
            <a:r>
              <a:rPr lang="en-US" sz="3200" dirty="0">
                <a:solidFill>
                  <a:schemeClr val="tx2"/>
                </a:solidFill>
              </a:rPr>
              <a:t>Loyalty and Churn</a:t>
            </a:r>
          </a:p>
          <a:p>
            <a:pPr defTabSz="912813">
              <a:lnSpc>
                <a:spcPct val="110000"/>
              </a:lnSpc>
            </a:pPr>
            <a:endParaRPr lang="en-US" sz="1200" dirty="0">
              <a:solidFill>
                <a:schemeClr val="tx2"/>
              </a:solidFill>
            </a:endParaRPr>
          </a:p>
          <a:p>
            <a:pPr defTabSz="912813">
              <a:lnSpc>
                <a:spcPct val="110000"/>
              </a:lnSpc>
            </a:pPr>
            <a:br>
              <a:rPr lang="en-US" sz="3200" dirty="0">
                <a:solidFill>
                  <a:schemeClr val="tx2"/>
                </a:solidFill>
              </a:rPr>
            </a:br>
            <a:endParaRPr lang="en-US" sz="3200" dirty="0">
              <a:solidFill>
                <a:schemeClr val="tx2"/>
              </a:solidFill>
            </a:endParaRPr>
          </a:p>
        </p:txBody>
      </p:sp>
      <p:sp>
        <p:nvSpPr>
          <p:cNvPr id="16388" name="Rectangle 4"/>
          <p:cNvSpPr>
            <a:spLocks noChangeArrowheads="1"/>
          </p:cNvSpPr>
          <p:nvPr/>
        </p:nvSpPr>
        <p:spPr bwMode="auto">
          <a:xfrm>
            <a:off x="7331075" y="0"/>
            <a:ext cx="1611313" cy="219075"/>
          </a:xfrm>
          <a:prstGeom prst="rect">
            <a:avLst/>
          </a:prstGeom>
          <a:solidFill>
            <a:schemeClr val="bg1"/>
          </a:solidFill>
          <a:ln w="9525">
            <a:solidFill>
              <a:schemeClr val="bg1"/>
            </a:solidFill>
            <a:miter lim="800000"/>
            <a:headEnd/>
            <a:tailEnd/>
          </a:ln>
        </p:spPr>
        <p:txBody>
          <a:bodyPr wrap="none" lIns="93286" tIns="46643" rIns="93286" bIns="46643" anchor="ctr"/>
          <a:lstStyle/>
          <a:p>
            <a:pPr algn="ctr" defTabSz="933450"/>
            <a:endParaRPr lang="de-DE" sz="1200" b="0"/>
          </a:p>
        </p:txBody>
      </p:sp>
      <p:sp>
        <p:nvSpPr>
          <p:cNvPr id="16389" name="Rectangle 5"/>
          <p:cNvSpPr>
            <a:spLocks noChangeArrowheads="1"/>
          </p:cNvSpPr>
          <p:nvPr/>
        </p:nvSpPr>
        <p:spPr bwMode="auto">
          <a:xfrm>
            <a:off x="8348663" y="6567488"/>
            <a:ext cx="795337" cy="290512"/>
          </a:xfrm>
          <a:prstGeom prst="rect">
            <a:avLst/>
          </a:prstGeom>
          <a:solidFill>
            <a:schemeClr val="bg1"/>
          </a:solidFill>
          <a:ln w="9525">
            <a:noFill/>
            <a:miter lim="800000"/>
            <a:headEnd/>
            <a:tailEnd/>
          </a:ln>
        </p:spPr>
        <p:txBody>
          <a:bodyPr wrap="none" anchor="ctr"/>
          <a:lstStyle/>
          <a:p>
            <a:pPr algn="ctr">
              <a:spcBef>
                <a:spcPct val="50000"/>
              </a:spcBef>
            </a:pPr>
            <a:endParaRPr lang="en-US"/>
          </a:p>
        </p:txBody>
      </p:sp>
      <p:sp>
        <p:nvSpPr>
          <p:cNvPr id="16390" name="Rectangle 6"/>
          <p:cNvSpPr>
            <a:spLocks noChangeArrowheads="1"/>
          </p:cNvSpPr>
          <p:nvPr/>
        </p:nvSpPr>
        <p:spPr bwMode="invGray">
          <a:xfrm>
            <a:off x="1528763" y="5316538"/>
            <a:ext cx="5516562" cy="553998"/>
          </a:xfrm>
          <a:prstGeom prst="rect">
            <a:avLst/>
          </a:prstGeom>
          <a:noFill/>
          <a:ln w="9525">
            <a:noFill/>
            <a:miter lim="800000"/>
            <a:headEnd/>
            <a:tailEnd/>
          </a:ln>
        </p:spPr>
        <p:txBody>
          <a:bodyPr lIns="0" tIns="0" rIns="0" bIns="0">
            <a:spAutoFit/>
          </a:bodyPr>
          <a:lstStyle/>
          <a:p>
            <a:pPr defTabSz="690563" eaLnBrk="0" hangingPunct="0"/>
            <a:endParaRPr lang="en-US" sz="1800" b="0" dirty="0"/>
          </a:p>
          <a:p>
            <a:pPr defTabSz="690563" eaLnBrk="0" hangingPunct="0"/>
            <a:endParaRPr lang="en-US" sz="1800" b="0" dirty="0"/>
          </a:p>
        </p:txBody>
      </p:sp>
      <p:sp>
        <p:nvSpPr>
          <p:cNvPr id="16391" name="Rectangle 7"/>
          <p:cNvSpPr>
            <a:spLocks noChangeArrowheads="1"/>
          </p:cNvSpPr>
          <p:nvPr>
            <p:custDataLst>
              <p:tags r:id="rId1"/>
            </p:custDataLst>
          </p:nvPr>
        </p:nvSpPr>
        <p:spPr bwMode="auto">
          <a:xfrm>
            <a:off x="1528763" y="3903663"/>
            <a:ext cx="6100762" cy="1108075"/>
          </a:xfrm>
          <a:prstGeom prst="rect">
            <a:avLst/>
          </a:prstGeom>
          <a:noFill/>
          <a:ln w="9525">
            <a:noFill/>
            <a:miter lim="800000"/>
            <a:headEnd/>
            <a:tailEnd/>
          </a:ln>
        </p:spPr>
        <p:txBody>
          <a:bodyPr lIns="0" tIns="0" rIns="0" bIns="0">
            <a:spAutoFit/>
          </a:bodyPr>
          <a:lstStyle/>
          <a:p>
            <a:pPr marL="342900" indent="-342900" defTabSz="912813">
              <a:buSzPct val="120000"/>
            </a:pPr>
            <a:endParaRPr lang="en-US" sz="2000" b="0" dirty="0"/>
          </a:p>
          <a:p>
            <a:pPr marL="342900" indent="-342900" defTabSz="912813">
              <a:lnSpc>
                <a:spcPct val="130000"/>
              </a:lnSpc>
              <a:buSzPct val="120000"/>
            </a:pPr>
            <a:r>
              <a:rPr lang="en-US" sz="2000" b="0" i="1" dirty="0"/>
              <a:t>Oliver J. Rutz </a:t>
            </a:r>
          </a:p>
          <a:p>
            <a:pPr marL="342900" indent="-342900" defTabSz="912813">
              <a:lnSpc>
                <a:spcPct val="130000"/>
              </a:lnSpc>
              <a:buSzPct val="120000"/>
            </a:pPr>
            <a:r>
              <a:rPr lang="en-US" sz="2000" b="0" i="1" dirty="0"/>
              <a:t>UW Foster School of Business</a:t>
            </a:r>
            <a:endParaRPr lang="en-US" sz="2000" b="0" dirty="0"/>
          </a:p>
        </p:txBody>
      </p:sp>
    </p:spTree>
  </p:cSld>
  <p:clrMapOvr>
    <a:masterClrMapping/>
  </p:clrMapOvr>
  <p:transition>
    <p:zoom/>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36866" name="Rectangle 5"/>
          <p:cNvSpPr txBox="1">
            <a:spLocks noChangeArrowheads="1"/>
          </p:cNvSpPr>
          <p:nvPr/>
        </p:nvSpPr>
        <p:spPr bwMode="auto">
          <a:xfrm>
            <a:off x="636588" y="793750"/>
            <a:ext cx="6502400" cy="698500"/>
          </a:xfrm>
          <a:prstGeom prst="rect">
            <a:avLst/>
          </a:prstGeom>
          <a:noFill/>
          <a:ln w="9525">
            <a:noFill/>
            <a:miter lim="800000"/>
            <a:headEnd/>
            <a:tailEnd/>
          </a:ln>
        </p:spPr>
        <p:txBody>
          <a:bodyPr lIns="0" tIns="0" rIns="0" bIns="0">
            <a:spAutoFit/>
          </a:bodyPr>
          <a:lstStyle/>
          <a:p>
            <a:pPr marL="112713" indent="-112713" defTabSz="912813">
              <a:spcBef>
                <a:spcPct val="70000"/>
              </a:spcBef>
              <a:buSzPct val="120000"/>
            </a:pPr>
            <a:r>
              <a:rPr lang="en-US" sz="1700" i="1" dirty="0">
                <a:solidFill>
                  <a:schemeClr val="tx2"/>
                </a:solidFill>
              </a:rPr>
              <a:t>Example – Insurance Company</a:t>
            </a:r>
          </a:p>
          <a:p>
            <a:pPr marL="112713" indent="-112713" defTabSz="912813">
              <a:spcBef>
                <a:spcPct val="70000"/>
              </a:spcBef>
              <a:buSzPct val="120000"/>
              <a:buFontTx/>
              <a:buChar char="•"/>
            </a:pPr>
            <a:r>
              <a:rPr lang="en-US" sz="1700" b="0" dirty="0">
                <a:solidFill>
                  <a:schemeClr val="tx2"/>
                </a:solidFill>
              </a:rPr>
              <a:t>Automatic </a:t>
            </a:r>
            <a:r>
              <a:rPr lang="en-US" sz="1700" dirty="0">
                <a:solidFill>
                  <a:schemeClr val="tx2"/>
                </a:solidFill>
              </a:rPr>
              <a:t>follow up note</a:t>
            </a:r>
          </a:p>
        </p:txBody>
      </p:sp>
      <p:sp>
        <p:nvSpPr>
          <p:cNvPr id="3686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D2B902F5-B13A-41A8-A911-F6A8132FAC2C}" type="slidenum">
              <a:rPr lang="en-US" sz="1200" b="0">
                <a:solidFill>
                  <a:srgbClr val="000000"/>
                </a:solidFill>
              </a:rPr>
              <a:pPr algn="r" defTabSz="912813"/>
              <a:t>9</a:t>
            </a:fld>
            <a:endParaRPr lang="en-US" sz="1200" b="0">
              <a:solidFill>
                <a:srgbClr val="000000"/>
              </a:solidFill>
            </a:endParaRPr>
          </a:p>
        </p:txBody>
      </p:sp>
      <p:sp>
        <p:nvSpPr>
          <p:cNvPr id="36868" name="Rectangle 3"/>
          <p:cNvSpPr>
            <a:spLocks noGrp="1" noChangeArrowheads="1"/>
          </p:cNvSpPr>
          <p:nvPr>
            <p:ph type="title" idx="4294967295"/>
          </p:nvPr>
        </p:nvSpPr>
        <p:spPr/>
        <p:txBody>
          <a:bodyPr/>
          <a:lstStyle/>
          <a:p>
            <a:pPr eaLnBrk="1" hangingPunct="1"/>
            <a:r>
              <a:rPr lang="en-US"/>
              <a:t>LOYALTY PROGRAM – EXAMPLE (CON’T)</a:t>
            </a:r>
          </a:p>
        </p:txBody>
      </p:sp>
      <p:sp>
        <p:nvSpPr>
          <p:cNvPr id="3686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3687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687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687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687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687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36875" name="Text Box 12"/>
          <p:cNvSpPr txBox="1">
            <a:spLocks noChangeArrowheads="1"/>
          </p:cNvSpPr>
          <p:nvPr/>
        </p:nvSpPr>
        <p:spPr bwMode="auto">
          <a:xfrm>
            <a:off x="5721350" y="3121025"/>
            <a:ext cx="1828800" cy="581025"/>
          </a:xfrm>
          <a:prstGeom prst="rect">
            <a:avLst/>
          </a:prstGeom>
          <a:noFill/>
          <a:ln w="9525">
            <a:noFill/>
            <a:miter lim="800000"/>
            <a:headEnd/>
            <a:tailEnd/>
          </a:ln>
        </p:spPr>
        <p:txBody>
          <a:bodyPr>
            <a:spAutoFit/>
          </a:bodyPr>
          <a:lstStyle/>
          <a:p>
            <a:pPr algn="ctr">
              <a:spcBef>
                <a:spcPct val="50000"/>
              </a:spcBef>
            </a:pPr>
            <a:r>
              <a:rPr lang="en-US">
                <a:solidFill>
                  <a:schemeClr val="bg1"/>
                </a:solidFill>
              </a:rPr>
              <a:t>Need to grow these customers</a:t>
            </a:r>
          </a:p>
        </p:txBody>
      </p:sp>
      <p:pic>
        <p:nvPicPr>
          <p:cNvPr id="36876" name="Picture 2" descr="home2"/>
          <p:cNvPicPr>
            <a:picLocks noChangeAspect="1" noChangeArrowheads="1"/>
          </p:cNvPicPr>
          <p:nvPr/>
        </p:nvPicPr>
        <p:blipFill>
          <a:blip r:embed="rId3"/>
          <a:srcRect/>
          <a:stretch>
            <a:fillRect/>
          </a:stretch>
        </p:blipFill>
        <p:spPr bwMode="auto">
          <a:xfrm>
            <a:off x="455613" y="1714500"/>
            <a:ext cx="8296275" cy="4665663"/>
          </a:xfrm>
          <a:prstGeom prst="rect">
            <a:avLst/>
          </a:prstGeom>
          <a:noFill/>
          <a:ln w="9525">
            <a:noFill/>
            <a:miter lim="800000"/>
            <a:headEnd/>
            <a:tailEnd/>
          </a:ln>
        </p:spPr>
      </p:pic>
      <p:sp>
        <p:nvSpPr>
          <p:cNvPr id="36877" name="Rectangle 4"/>
          <p:cNvSpPr>
            <a:spLocks noChangeArrowheads="1"/>
          </p:cNvSpPr>
          <p:nvPr/>
        </p:nvSpPr>
        <p:spPr bwMode="auto">
          <a:xfrm rot="-1192670">
            <a:off x="1636713" y="2711450"/>
            <a:ext cx="2944812" cy="2779713"/>
          </a:xfrm>
          <a:prstGeom prst="rect">
            <a:avLst/>
          </a:prstGeom>
          <a:solidFill>
            <a:srgbClr val="9EEEFE"/>
          </a:solidFill>
          <a:ln w="9525">
            <a:solidFill>
              <a:schemeClr val="tx1"/>
            </a:solidFill>
            <a:miter lim="800000"/>
            <a:headEnd/>
            <a:tailEnd/>
          </a:ln>
        </p:spPr>
        <p:txBody>
          <a:bodyPr wrap="none" anchor="ctr"/>
          <a:lstStyle/>
          <a:p>
            <a:pPr algn="ctr"/>
            <a:r>
              <a:rPr lang="en-US" sz="1800" b="0">
                <a:latin typeface="Lucida Handwriting" pitchFamily="66" charset="0"/>
              </a:rPr>
              <a:t>Dear Bob &amp; Kitty</a:t>
            </a:r>
          </a:p>
          <a:p>
            <a:pPr algn="ctr"/>
            <a:r>
              <a:rPr lang="en-US" sz="1800" b="0">
                <a:latin typeface="Lucida Handwriting" pitchFamily="66" charset="0"/>
              </a:rPr>
              <a:t>I haven’t heard from</a:t>
            </a:r>
          </a:p>
          <a:p>
            <a:pPr algn="ctr"/>
            <a:r>
              <a:rPr lang="en-US" sz="1800" b="0">
                <a:latin typeface="Lucida Handwriting" pitchFamily="66" charset="0"/>
              </a:rPr>
              <a:t>you on the letter on </a:t>
            </a:r>
          </a:p>
          <a:p>
            <a:pPr algn="ctr"/>
            <a:r>
              <a:rPr lang="en-US" sz="1800" b="0">
                <a:latin typeface="Lucida Handwriting" pitchFamily="66" charset="0"/>
              </a:rPr>
              <a:t>the new homeowner’s</a:t>
            </a:r>
          </a:p>
          <a:p>
            <a:pPr algn="ctr"/>
            <a:r>
              <a:rPr lang="en-US" sz="1800" b="0">
                <a:latin typeface="Lucida Handwriting" pitchFamily="66" charset="0"/>
              </a:rPr>
              <a:t>policy. The savings</a:t>
            </a:r>
          </a:p>
          <a:p>
            <a:pPr algn="ctr"/>
            <a:r>
              <a:rPr lang="en-US" sz="1800" b="0">
                <a:latin typeface="Lucida Handwriting" pitchFamily="66" charset="0"/>
              </a:rPr>
              <a:t>on your auto policy</a:t>
            </a:r>
          </a:p>
          <a:p>
            <a:pPr algn="ctr"/>
            <a:r>
              <a:rPr lang="en-US" sz="1800" b="0">
                <a:latin typeface="Lucida Handwriting" pitchFamily="66" charset="0"/>
              </a:rPr>
              <a:t>are terrific. Call me.</a:t>
            </a:r>
          </a:p>
          <a:p>
            <a:pPr algn="ctr"/>
            <a:r>
              <a:rPr lang="en-US" sz="1800" b="0">
                <a:latin typeface="Lucida Handwriting" pitchFamily="66" charset="0"/>
              </a:rPr>
              <a:t>Susan Hughes</a:t>
            </a:r>
          </a:p>
        </p:txBody>
      </p:sp>
    </p:spTree>
    <p:extLst>
      <p:ext uri="{BB962C8B-B14F-4D97-AF65-F5344CB8AC3E}">
        <p14:creationId xmlns:p14="http://schemas.microsoft.com/office/powerpoint/2010/main" val="4133420482"/>
      </p:ext>
    </p:extLst>
  </p:cSld>
  <p:clrMapOvr>
    <a:masterClrMapping/>
  </p:clrMapOvr>
  <p:transition>
    <p:zoom/>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35" name="Rectangle 5"/>
          <p:cNvSpPr txBox="1">
            <a:spLocks noChangeArrowheads="1"/>
          </p:cNvSpPr>
          <p:nvPr/>
        </p:nvSpPr>
        <p:spPr bwMode="auto">
          <a:xfrm>
            <a:off x="636588" y="793750"/>
            <a:ext cx="6502400" cy="4604337"/>
          </a:xfrm>
          <a:prstGeom prst="rect">
            <a:avLst/>
          </a:prstGeom>
          <a:noFill/>
          <a:ln w="9525">
            <a:noFill/>
            <a:miter lim="800000"/>
            <a:headEnd/>
            <a:tailEnd/>
          </a:ln>
        </p:spPr>
        <p:txBody>
          <a:bodyPr lIns="0" tIns="0" rIns="0" bIns="0">
            <a:spAutoFit/>
          </a:bodyPr>
          <a:lstStyle/>
          <a:p>
            <a:pPr marL="112713" indent="-112713" defTabSz="912813">
              <a:spcBef>
                <a:spcPct val="70000"/>
              </a:spcBef>
              <a:buSzPct val="120000"/>
              <a:defRPr/>
            </a:pPr>
            <a:r>
              <a:rPr lang="en-US" sz="1700" i="1" dirty="0">
                <a:solidFill>
                  <a:schemeClr val="tx2"/>
                </a:solidFill>
              </a:rPr>
              <a:t>Example – Insurance Company</a:t>
            </a:r>
          </a:p>
          <a:p>
            <a:pPr marL="112713" indent="-112713" defTabSz="912813">
              <a:spcBef>
                <a:spcPct val="70000"/>
              </a:spcBef>
              <a:buSzPct val="120000"/>
              <a:buFontTx/>
              <a:buChar char="•"/>
              <a:defRPr/>
            </a:pPr>
            <a:r>
              <a:rPr lang="en-US" sz="1700" b="0" dirty="0">
                <a:solidFill>
                  <a:schemeClr val="tx2"/>
                </a:solidFill>
              </a:rPr>
              <a:t>How did it work?</a:t>
            </a:r>
          </a:p>
          <a:p>
            <a:pPr marL="344488" indent="-171450" defTabSz="912813">
              <a:spcBef>
                <a:spcPct val="70000"/>
              </a:spcBef>
              <a:buSzPct val="100000"/>
              <a:buFont typeface="Arial" pitchFamily="34" charset="0"/>
              <a:buChar char="–"/>
              <a:defRPr/>
            </a:pPr>
            <a:r>
              <a:rPr lang="en-US" sz="1700" b="0" i="1" dirty="0">
                <a:solidFill>
                  <a:schemeClr val="tx2"/>
                </a:solidFill>
              </a:rPr>
              <a:t>89%</a:t>
            </a:r>
            <a:r>
              <a:rPr lang="en-US" sz="1700" b="0" dirty="0">
                <a:solidFill>
                  <a:schemeClr val="tx2"/>
                </a:solidFill>
              </a:rPr>
              <a:t> of agents invited went to web and participated.</a:t>
            </a:r>
          </a:p>
          <a:p>
            <a:pPr marL="344488" indent="-171450" defTabSz="912813">
              <a:spcBef>
                <a:spcPct val="70000"/>
              </a:spcBef>
              <a:buSzPct val="100000"/>
              <a:buFont typeface="Arial" pitchFamily="34" charset="0"/>
              <a:buChar char="–"/>
              <a:defRPr/>
            </a:pPr>
            <a:r>
              <a:rPr lang="en-US" sz="1700" b="0" i="1" dirty="0">
                <a:solidFill>
                  <a:schemeClr val="tx2"/>
                </a:solidFill>
              </a:rPr>
              <a:t>52%</a:t>
            </a:r>
            <a:r>
              <a:rPr lang="en-US" sz="1700" b="0" dirty="0">
                <a:solidFill>
                  <a:schemeClr val="tx2"/>
                </a:solidFill>
              </a:rPr>
              <a:t> created personal notes</a:t>
            </a:r>
          </a:p>
          <a:p>
            <a:pPr marL="344488" indent="-171450" defTabSz="912813">
              <a:spcBef>
                <a:spcPct val="70000"/>
              </a:spcBef>
              <a:buSzPct val="100000"/>
              <a:buFont typeface="Arial" pitchFamily="34" charset="0"/>
              <a:buChar char="–"/>
              <a:defRPr/>
            </a:pPr>
            <a:r>
              <a:rPr lang="en-US" sz="1700" dirty="0">
                <a:solidFill>
                  <a:schemeClr val="tx2"/>
                </a:solidFill>
              </a:rPr>
              <a:t>Recipient HH</a:t>
            </a:r>
            <a:r>
              <a:rPr lang="en-US" sz="1700" b="0" dirty="0">
                <a:solidFill>
                  <a:schemeClr val="tx2"/>
                </a:solidFill>
              </a:rPr>
              <a:t> bought </a:t>
            </a:r>
            <a:r>
              <a:rPr lang="en-US" sz="1700" i="1" dirty="0">
                <a:solidFill>
                  <a:schemeClr val="tx2"/>
                </a:solidFill>
              </a:rPr>
              <a:t>11%</a:t>
            </a:r>
            <a:r>
              <a:rPr lang="en-US" sz="1700" dirty="0">
                <a:solidFill>
                  <a:schemeClr val="tx2"/>
                </a:solidFill>
              </a:rPr>
              <a:t> more</a:t>
            </a:r>
            <a:r>
              <a:rPr lang="en-US" sz="1700" b="0" dirty="0">
                <a:solidFill>
                  <a:schemeClr val="tx2"/>
                </a:solidFill>
              </a:rPr>
              <a:t> than the controls</a:t>
            </a:r>
          </a:p>
          <a:p>
            <a:pPr marL="344488" indent="-171450" defTabSz="912813">
              <a:spcBef>
                <a:spcPct val="70000"/>
              </a:spcBef>
              <a:buSzPct val="100000"/>
              <a:buFont typeface="Arial" pitchFamily="34" charset="0"/>
              <a:buChar char="–"/>
              <a:defRPr/>
            </a:pPr>
            <a:r>
              <a:rPr lang="en-US" sz="1700" dirty="0">
                <a:solidFill>
                  <a:schemeClr val="tx2"/>
                </a:solidFill>
              </a:rPr>
              <a:t>Follow-up letter</a:t>
            </a:r>
            <a:r>
              <a:rPr lang="en-US" sz="1700" b="0" dirty="0">
                <a:solidFill>
                  <a:schemeClr val="tx2"/>
                </a:solidFill>
              </a:rPr>
              <a:t> created </a:t>
            </a:r>
            <a:r>
              <a:rPr lang="en-US" sz="1700" i="1" dirty="0">
                <a:solidFill>
                  <a:schemeClr val="tx2"/>
                </a:solidFill>
              </a:rPr>
              <a:t>8%</a:t>
            </a:r>
            <a:r>
              <a:rPr lang="en-US" sz="1700" dirty="0">
                <a:solidFill>
                  <a:schemeClr val="tx2"/>
                </a:solidFill>
              </a:rPr>
              <a:t> more</a:t>
            </a:r>
            <a:r>
              <a:rPr lang="en-US" sz="1700" b="0" dirty="0">
                <a:solidFill>
                  <a:schemeClr val="tx2"/>
                </a:solidFill>
              </a:rPr>
              <a:t> sales</a:t>
            </a:r>
          </a:p>
          <a:p>
            <a:pPr marL="344488" indent="-171450" defTabSz="912813">
              <a:spcBef>
                <a:spcPct val="70000"/>
              </a:spcBef>
              <a:buSzPct val="100000"/>
              <a:buFont typeface="Arial" pitchFamily="34" charset="0"/>
              <a:buChar char="–"/>
              <a:defRPr/>
            </a:pPr>
            <a:r>
              <a:rPr lang="en-US" sz="1700" dirty="0">
                <a:solidFill>
                  <a:schemeClr val="tx2"/>
                </a:solidFill>
              </a:rPr>
              <a:t>Follow-up phone call</a:t>
            </a:r>
            <a:r>
              <a:rPr lang="en-US" sz="1700" b="0" dirty="0">
                <a:solidFill>
                  <a:schemeClr val="tx2"/>
                </a:solidFill>
              </a:rPr>
              <a:t> gained </a:t>
            </a:r>
            <a:r>
              <a:rPr lang="en-US" sz="1700" i="1" dirty="0">
                <a:solidFill>
                  <a:schemeClr val="tx2"/>
                </a:solidFill>
              </a:rPr>
              <a:t>43%</a:t>
            </a:r>
            <a:r>
              <a:rPr lang="en-US" sz="1700" dirty="0">
                <a:solidFill>
                  <a:schemeClr val="tx2"/>
                </a:solidFill>
              </a:rPr>
              <a:t> more</a:t>
            </a:r>
            <a:endParaRPr lang="en-US" sz="1700" b="0" dirty="0">
              <a:solidFill>
                <a:schemeClr val="tx2"/>
              </a:solidFill>
            </a:endParaRPr>
          </a:p>
          <a:p>
            <a:pPr marL="112713" indent="-112713" defTabSz="912813">
              <a:spcBef>
                <a:spcPct val="70000"/>
              </a:spcBef>
              <a:buSzPct val="120000"/>
              <a:buFontTx/>
              <a:buChar char="•"/>
              <a:defRPr/>
            </a:pPr>
            <a:r>
              <a:rPr lang="en-US" sz="1700" dirty="0">
                <a:solidFill>
                  <a:schemeClr val="tx2"/>
                </a:solidFill>
              </a:rPr>
              <a:t>Personal notes</a:t>
            </a:r>
            <a:r>
              <a:rPr lang="en-US" sz="1700" b="0" dirty="0">
                <a:solidFill>
                  <a:schemeClr val="tx2"/>
                </a:solidFill>
              </a:rPr>
              <a:t> </a:t>
            </a:r>
            <a:br>
              <a:rPr lang="en-US" sz="1700" b="0" dirty="0">
                <a:solidFill>
                  <a:schemeClr val="tx2"/>
                </a:solidFill>
              </a:rPr>
            </a:br>
            <a:r>
              <a:rPr lang="en-US" sz="1700" b="0" dirty="0">
                <a:solidFill>
                  <a:schemeClr val="tx2"/>
                </a:solidFill>
              </a:rPr>
              <a:t>increased sales by </a:t>
            </a:r>
            <a:r>
              <a:rPr lang="en-US" sz="1700" i="1" dirty="0">
                <a:solidFill>
                  <a:schemeClr val="tx2"/>
                </a:solidFill>
              </a:rPr>
              <a:t>140%</a:t>
            </a:r>
          </a:p>
          <a:p>
            <a:pPr marL="112713" indent="-112713" defTabSz="912813">
              <a:spcBef>
                <a:spcPct val="70000"/>
              </a:spcBef>
              <a:buSzPct val="120000"/>
              <a:buFontTx/>
              <a:buChar char="•"/>
              <a:defRPr/>
            </a:pPr>
            <a:r>
              <a:rPr lang="en-US" sz="1700" dirty="0">
                <a:solidFill>
                  <a:schemeClr val="tx2"/>
                </a:solidFill>
              </a:rPr>
              <a:t>Model prediction</a:t>
            </a:r>
            <a:r>
              <a:rPr lang="en-US" sz="1700" b="0" dirty="0">
                <a:solidFill>
                  <a:schemeClr val="tx2"/>
                </a:solidFill>
              </a:rPr>
              <a:t>: Top decile </a:t>
            </a:r>
            <a:br>
              <a:rPr lang="en-US" sz="1700" b="0" dirty="0">
                <a:solidFill>
                  <a:schemeClr val="tx2"/>
                </a:solidFill>
              </a:rPr>
            </a:br>
            <a:r>
              <a:rPr lang="en-US" sz="1700" b="0" dirty="0">
                <a:solidFill>
                  <a:schemeClr val="tx2"/>
                </a:solidFill>
              </a:rPr>
              <a:t>sales </a:t>
            </a:r>
            <a:r>
              <a:rPr lang="en-US" sz="1700" b="0" i="1" dirty="0">
                <a:solidFill>
                  <a:schemeClr val="tx2"/>
                </a:solidFill>
              </a:rPr>
              <a:t>68%</a:t>
            </a:r>
            <a:r>
              <a:rPr lang="en-US" sz="1700" b="0" dirty="0">
                <a:solidFill>
                  <a:schemeClr val="tx2"/>
                </a:solidFill>
              </a:rPr>
              <a:t> over average </a:t>
            </a:r>
            <a:br>
              <a:rPr lang="en-US" sz="1700" b="0" dirty="0">
                <a:solidFill>
                  <a:schemeClr val="tx2"/>
                </a:solidFill>
              </a:rPr>
            </a:br>
            <a:r>
              <a:rPr lang="en-US" sz="1700" b="0" dirty="0">
                <a:solidFill>
                  <a:schemeClr val="tx2"/>
                </a:solidFill>
              </a:rPr>
              <a:t>and </a:t>
            </a:r>
            <a:r>
              <a:rPr lang="en-US" sz="1700" b="0" i="1" dirty="0">
                <a:solidFill>
                  <a:schemeClr val="tx2"/>
                </a:solidFill>
              </a:rPr>
              <a:t>195%</a:t>
            </a:r>
            <a:r>
              <a:rPr lang="en-US" sz="1700" b="0" dirty="0">
                <a:solidFill>
                  <a:schemeClr val="tx2"/>
                </a:solidFill>
              </a:rPr>
              <a:t> over bottom decile. </a:t>
            </a:r>
          </a:p>
        </p:txBody>
      </p:sp>
      <p:sp>
        <p:nvSpPr>
          <p:cNvPr id="38915"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C5D0E2F-8F2A-4680-AAD0-4ED99E7F6F55}" type="slidenum">
              <a:rPr lang="en-US" sz="1200" b="0">
                <a:solidFill>
                  <a:srgbClr val="000000"/>
                </a:solidFill>
              </a:rPr>
              <a:pPr algn="r" defTabSz="912813"/>
              <a:t>10</a:t>
            </a:fld>
            <a:endParaRPr lang="en-US" sz="1200" b="0">
              <a:solidFill>
                <a:srgbClr val="000000"/>
              </a:solidFill>
            </a:endParaRPr>
          </a:p>
        </p:txBody>
      </p:sp>
      <p:sp>
        <p:nvSpPr>
          <p:cNvPr id="38916" name="Rectangle 3"/>
          <p:cNvSpPr>
            <a:spLocks noGrp="1" noChangeArrowheads="1"/>
          </p:cNvSpPr>
          <p:nvPr>
            <p:ph type="title" idx="4294967295"/>
          </p:nvPr>
        </p:nvSpPr>
        <p:spPr/>
        <p:txBody>
          <a:bodyPr/>
          <a:lstStyle/>
          <a:p>
            <a:pPr eaLnBrk="1" hangingPunct="1"/>
            <a:r>
              <a:rPr lang="en-US"/>
              <a:t>LOYALTY PROGRAM – EXAMPLE (CON’T)</a:t>
            </a:r>
          </a:p>
        </p:txBody>
      </p:sp>
      <p:sp>
        <p:nvSpPr>
          <p:cNvPr id="38917"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389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891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8920"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8921"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8922"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38923" name="Text Box 12"/>
          <p:cNvSpPr txBox="1">
            <a:spLocks noChangeArrowheads="1"/>
          </p:cNvSpPr>
          <p:nvPr/>
        </p:nvSpPr>
        <p:spPr bwMode="auto">
          <a:xfrm>
            <a:off x="5721350" y="3121025"/>
            <a:ext cx="1828800" cy="581025"/>
          </a:xfrm>
          <a:prstGeom prst="rect">
            <a:avLst/>
          </a:prstGeom>
          <a:noFill/>
          <a:ln w="9525">
            <a:noFill/>
            <a:miter lim="800000"/>
            <a:headEnd/>
            <a:tailEnd/>
          </a:ln>
        </p:spPr>
        <p:txBody>
          <a:bodyPr>
            <a:spAutoFit/>
          </a:bodyPr>
          <a:lstStyle/>
          <a:p>
            <a:pPr algn="ctr">
              <a:spcBef>
                <a:spcPct val="50000"/>
              </a:spcBef>
            </a:pPr>
            <a:r>
              <a:rPr lang="en-US">
                <a:solidFill>
                  <a:schemeClr val="bg1"/>
                </a:solidFill>
              </a:rPr>
              <a:t>Need to grow these customers</a:t>
            </a:r>
          </a:p>
        </p:txBody>
      </p:sp>
      <p:pic>
        <p:nvPicPr>
          <p:cNvPr id="38924" name="Picture 15"/>
          <p:cNvPicPr>
            <a:picLocks noChangeAspect="1" noChangeArrowheads="1"/>
          </p:cNvPicPr>
          <p:nvPr/>
        </p:nvPicPr>
        <p:blipFill>
          <a:blip r:embed="rId3"/>
          <a:srcRect/>
          <a:stretch>
            <a:fillRect/>
          </a:stretch>
        </p:blipFill>
        <p:spPr bwMode="auto">
          <a:xfrm>
            <a:off x="3783013" y="3821113"/>
            <a:ext cx="4460875" cy="2847975"/>
          </a:xfrm>
          <a:prstGeom prst="rect">
            <a:avLst/>
          </a:prstGeom>
          <a:noFill/>
          <a:ln w="9525">
            <a:noFill/>
            <a:miter lim="800000"/>
            <a:headEnd/>
            <a:tailEnd/>
          </a:ln>
        </p:spPr>
      </p:pic>
      <p:sp>
        <p:nvSpPr>
          <p:cNvPr id="38925" name="TextBox 13"/>
          <p:cNvSpPr txBox="1">
            <a:spLocks noChangeArrowheads="1"/>
          </p:cNvSpPr>
          <p:nvPr/>
        </p:nvSpPr>
        <p:spPr bwMode="auto">
          <a:xfrm>
            <a:off x="6254750" y="2076450"/>
            <a:ext cx="2487613" cy="460375"/>
          </a:xfrm>
          <a:prstGeom prst="rect">
            <a:avLst/>
          </a:prstGeom>
          <a:solidFill>
            <a:srgbClr val="FF0000"/>
          </a:solidFill>
          <a:ln w="9525">
            <a:noFill/>
            <a:miter lim="800000"/>
            <a:headEnd/>
            <a:tailEnd/>
          </a:ln>
        </p:spPr>
        <p:txBody>
          <a:bodyPr>
            <a:spAutoFit/>
          </a:bodyPr>
          <a:lstStyle/>
          <a:p>
            <a:r>
              <a:rPr lang="en-US" sz="2400">
                <a:solidFill>
                  <a:schemeClr val="bg1"/>
                </a:solidFill>
              </a:rPr>
              <a:t>? PROBLEMS ?</a:t>
            </a:r>
          </a:p>
        </p:txBody>
      </p:sp>
    </p:spTree>
    <p:extLst>
      <p:ext uri="{BB962C8B-B14F-4D97-AF65-F5344CB8AC3E}">
        <p14:creationId xmlns:p14="http://schemas.microsoft.com/office/powerpoint/2010/main" val="2295626857"/>
      </p:ext>
    </p:extLst>
  </p:cSld>
  <p:clrMapOvr>
    <a:masterClrMapping/>
  </p:clrMapOvr>
  <p:transition>
    <p:zoom/>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40962"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817CBE2E-C584-4D74-B649-2011A092E0A1}" type="slidenum">
              <a:rPr lang="en-US" sz="1200" b="0">
                <a:solidFill>
                  <a:srgbClr val="000000"/>
                </a:solidFill>
              </a:rPr>
              <a:pPr algn="r" defTabSz="912813"/>
              <a:t>11</a:t>
            </a:fld>
            <a:endParaRPr lang="en-US" sz="1200" b="0">
              <a:solidFill>
                <a:srgbClr val="000000"/>
              </a:solidFill>
            </a:endParaRPr>
          </a:p>
        </p:txBody>
      </p:sp>
      <p:sp>
        <p:nvSpPr>
          <p:cNvPr id="40963" name="Rectangle 3"/>
          <p:cNvSpPr>
            <a:spLocks noGrp="1" noChangeArrowheads="1"/>
          </p:cNvSpPr>
          <p:nvPr>
            <p:ph type="title" idx="4294967295"/>
            <p:custDataLst>
              <p:tags r:id="rId1"/>
            </p:custDataLst>
          </p:nvPr>
        </p:nvSpPr>
        <p:spPr>
          <a:xfrm>
            <a:off x="122238" y="234950"/>
            <a:ext cx="8793162" cy="292100"/>
          </a:xfrm>
        </p:spPr>
        <p:txBody>
          <a:bodyPr/>
          <a:lstStyle/>
          <a:p>
            <a:pPr eaLnBrk="1" hangingPunct="1"/>
            <a:r>
              <a:rPr lang="en-US"/>
              <a:t>GENERAL PROBLEMS</a:t>
            </a:r>
          </a:p>
        </p:txBody>
      </p:sp>
      <p:sp>
        <p:nvSpPr>
          <p:cNvPr id="101381" name="Rectangle 4"/>
          <p:cNvSpPr>
            <a:spLocks noChangeArrowheads="1"/>
          </p:cNvSpPr>
          <p:nvPr/>
        </p:nvSpPr>
        <p:spPr bwMode="auto">
          <a:xfrm>
            <a:off x="1152525" y="1158875"/>
            <a:ext cx="6619875" cy="4847481"/>
          </a:xfrm>
          <a:prstGeom prst="rect">
            <a:avLst/>
          </a:prstGeom>
          <a:noFill/>
          <a:ln w="9525">
            <a:noFill/>
            <a:miter lim="800000"/>
            <a:headEnd/>
            <a:tailEnd/>
          </a:ln>
        </p:spPr>
        <p:txBody>
          <a:bodyPr lIns="0" tIns="0" rIns="0" bIns="0">
            <a:spAutoFit/>
          </a:bodyPr>
          <a:lstStyle/>
          <a:p>
            <a:pPr>
              <a:spcBef>
                <a:spcPts val="600"/>
              </a:spcBef>
              <a:defRPr/>
            </a:pPr>
            <a:r>
              <a:rPr lang="en-US" sz="1800" dirty="0">
                <a:solidFill>
                  <a:schemeClr val="tx2"/>
                </a:solidFill>
              </a:rPr>
              <a:t>The E-word: Endogeneity</a:t>
            </a:r>
          </a:p>
          <a:p>
            <a:pPr marL="112713" indent="-112713">
              <a:spcBef>
                <a:spcPts val="600"/>
              </a:spcBef>
              <a:buFont typeface="Arial" pitchFamily="34" charset="0"/>
              <a:buChar char="•"/>
              <a:tabLst>
                <a:tab pos="112713" algn="l"/>
              </a:tabLst>
              <a:defRPr/>
            </a:pPr>
            <a:r>
              <a:rPr lang="en-US" sz="1800" b="0" dirty="0">
                <a:solidFill>
                  <a:schemeClr val="tx2"/>
                </a:solidFill>
              </a:rPr>
              <a:t>A problem arises in your design if the treatment is</a:t>
            </a:r>
            <a:r>
              <a:rPr lang="en-US" sz="1800" dirty="0">
                <a:solidFill>
                  <a:schemeClr val="tx2"/>
                </a:solidFill>
              </a:rPr>
              <a:t> NOT RANDOM</a:t>
            </a:r>
          </a:p>
          <a:p>
            <a:pPr marL="344488" lvl="1" indent="-171450">
              <a:spcBef>
                <a:spcPts val="600"/>
              </a:spcBef>
              <a:buFont typeface="Arial" pitchFamily="34" charset="0"/>
              <a:buChar char="–"/>
              <a:defRPr/>
            </a:pPr>
            <a:r>
              <a:rPr lang="en-US" sz="1800" b="0" i="1" dirty="0">
                <a:solidFill>
                  <a:schemeClr val="tx2"/>
                </a:solidFill>
              </a:rPr>
              <a:t>Selection Bias</a:t>
            </a:r>
          </a:p>
          <a:p>
            <a:pPr marL="569913" lvl="3" indent="-173038">
              <a:spcBef>
                <a:spcPts val="600"/>
              </a:spcBef>
              <a:buFont typeface="Wingdings" pitchFamily="2" charset="2"/>
              <a:buChar char="§"/>
              <a:defRPr/>
            </a:pPr>
            <a:r>
              <a:rPr lang="en-US" sz="1800" b="0" dirty="0">
                <a:solidFill>
                  <a:schemeClr val="tx2"/>
                </a:solidFill>
              </a:rPr>
              <a:t>Which agents decide to send post-it?</a:t>
            </a:r>
          </a:p>
          <a:p>
            <a:pPr marL="344488" lvl="1" indent="-171450">
              <a:spcBef>
                <a:spcPts val="600"/>
              </a:spcBef>
              <a:buFont typeface="Arial" pitchFamily="34" charset="0"/>
              <a:buChar char="–"/>
              <a:defRPr/>
            </a:pPr>
            <a:r>
              <a:rPr lang="en-US" sz="1800" b="0" i="1" dirty="0">
                <a:solidFill>
                  <a:schemeClr val="tx2"/>
                </a:solidFill>
              </a:rPr>
              <a:t>Informed Decision</a:t>
            </a:r>
          </a:p>
          <a:p>
            <a:pPr marL="569913" lvl="3" indent="-173038">
              <a:spcBef>
                <a:spcPts val="600"/>
              </a:spcBef>
              <a:buFont typeface="Wingdings" pitchFamily="2" charset="2"/>
              <a:buChar char="§"/>
              <a:defRPr/>
            </a:pPr>
            <a:r>
              <a:rPr lang="en-US" sz="1800" b="0" dirty="0">
                <a:solidFill>
                  <a:schemeClr val="tx2"/>
                </a:solidFill>
              </a:rPr>
              <a:t>Have some insight in response behavior and only target the responsive segment</a:t>
            </a:r>
          </a:p>
          <a:p>
            <a:pPr marL="569913" lvl="2" indent="-173038">
              <a:spcBef>
                <a:spcPts val="600"/>
              </a:spcBef>
              <a:buFont typeface="Wingdings" pitchFamily="2" charset="2"/>
              <a:buChar char="§"/>
              <a:defRPr/>
            </a:pPr>
            <a:r>
              <a:rPr lang="en-US" sz="1800" b="0" dirty="0">
                <a:solidFill>
                  <a:schemeClr val="tx2"/>
                </a:solidFill>
              </a:rPr>
              <a:t>Firms know about response when setting price – they are NOT randomizing prices, e.g., you will never see that Milk costs either $0.05 or $100 per gallon</a:t>
            </a:r>
          </a:p>
          <a:p>
            <a:pPr marL="344488" lvl="1" indent="-171450">
              <a:spcBef>
                <a:spcPts val="600"/>
              </a:spcBef>
              <a:buFont typeface="Arial" pitchFamily="34" charset="0"/>
              <a:buChar char="–"/>
              <a:defRPr/>
            </a:pPr>
            <a:r>
              <a:rPr lang="en-US" sz="1800" b="0" i="1" dirty="0">
                <a:solidFill>
                  <a:schemeClr val="tx2"/>
                </a:solidFill>
              </a:rPr>
              <a:t>Vicious Circle</a:t>
            </a:r>
          </a:p>
          <a:p>
            <a:pPr marL="569913" lvl="2" indent="-173038">
              <a:spcBef>
                <a:spcPts val="600"/>
              </a:spcBef>
              <a:buFont typeface="Wingdings" pitchFamily="2" charset="2"/>
              <a:buChar char="§"/>
              <a:defRPr/>
            </a:pPr>
            <a:r>
              <a:rPr lang="en-US" sz="1800" b="0" dirty="0">
                <a:solidFill>
                  <a:schemeClr val="tx2"/>
                </a:solidFill>
              </a:rPr>
              <a:t>Advertising drives sales (hopefully, we all agree on that)</a:t>
            </a:r>
          </a:p>
          <a:p>
            <a:pPr marL="569913" lvl="2" indent="-173038">
              <a:spcBef>
                <a:spcPts val="600"/>
              </a:spcBef>
              <a:buFont typeface="Wingdings" pitchFamily="2" charset="2"/>
              <a:buChar char="§"/>
              <a:defRPr/>
            </a:pPr>
            <a:r>
              <a:rPr lang="en-US" sz="1800" b="0" dirty="0">
                <a:solidFill>
                  <a:schemeClr val="tx2"/>
                </a:solidFill>
              </a:rPr>
              <a:t>However, sales drive advertising (if you make more money, you can spend more money) </a:t>
            </a:r>
          </a:p>
        </p:txBody>
      </p:sp>
      <p:grpSp>
        <p:nvGrpSpPr>
          <p:cNvPr id="40965" name="Group 5"/>
          <p:cNvGrpSpPr>
            <a:grpSpLocks/>
          </p:cNvGrpSpPr>
          <p:nvPr/>
        </p:nvGrpSpPr>
        <p:grpSpPr bwMode="auto">
          <a:xfrm>
            <a:off x="1027113" y="949325"/>
            <a:ext cx="6902450" cy="5201309"/>
            <a:chOff x="1442" y="787"/>
            <a:chExt cx="2835" cy="2424"/>
          </a:xfrm>
        </p:grpSpPr>
        <p:sp>
          <p:nvSpPr>
            <p:cNvPr id="40966"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40967"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321706098"/>
      </p:ext>
    </p:extLst>
  </p:cSld>
  <p:clrMapOvr>
    <a:masterClrMapping/>
  </p:clrMapOvr>
  <p:transition>
    <p:zoom/>
    <p:sndAc>
      <p:end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92163"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C0168427-97F6-4A1E-9851-1D8062460EA3}" type="slidenum">
              <a:rPr lang="en-US" sz="1200" b="0">
                <a:solidFill>
                  <a:srgbClr val="000000"/>
                </a:solidFill>
              </a:rPr>
              <a:pPr algn="r" defTabSz="912813"/>
              <a:t>12</a:t>
            </a:fld>
            <a:endParaRPr lang="en-US" sz="1200" b="0">
              <a:solidFill>
                <a:srgbClr val="000000"/>
              </a:solidFill>
            </a:endParaRPr>
          </a:p>
        </p:txBody>
      </p:sp>
      <p:sp>
        <p:nvSpPr>
          <p:cNvPr id="92164"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sp>
        <p:nvSpPr>
          <p:cNvPr id="101381" name="Rectangle 4"/>
          <p:cNvSpPr>
            <a:spLocks noChangeArrowheads="1"/>
          </p:cNvSpPr>
          <p:nvPr/>
        </p:nvSpPr>
        <p:spPr bwMode="auto">
          <a:xfrm>
            <a:off x="1152525" y="1158875"/>
            <a:ext cx="6619875" cy="3347070"/>
          </a:xfrm>
          <a:prstGeom prst="rect">
            <a:avLst/>
          </a:prstGeom>
          <a:noFill/>
          <a:ln w="9525">
            <a:noFill/>
            <a:miter lim="800000"/>
            <a:headEnd/>
            <a:tailEnd/>
          </a:ln>
        </p:spPr>
        <p:txBody>
          <a:bodyPr lIns="0" tIns="0" rIns="0" bIns="0">
            <a:spAutoFit/>
          </a:bodyPr>
          <a:lstStyle/>
          <a:p>
            <a:pPr>
              <a:spcBef>
                <a:spcPct val="50000"/>
              </a:spcBef>
            </a:pPr>
            <a:r>
              <a:rPr lang="en-US" sz="1800" dirty="0">
                <a:solidFill>
                  <a:schemeClr val="tx2"/>
                </a:solidFill>
              </a:rPr>
              <a:t>Consulting Project</a:t>
            </a:r>
          </a:p>
          <a:p>
            <a:pPr marL="112713" indent="-112713">
              <a:spcBef>
                <a:spcPts val="600"/>
              </a:spcBef>
              <a:buFont typeface="Arial" pitchFamily="34" charset="0"/>
              <a:buChar char="•"/>
            </a:pPr>
            <a:r>
              <a:rPr lang="en-US" sz="1800" dirty="0">
                <a:solidFill>
                  <a:schemeClr val="tx2"/>
                </a:solidFill>
              </a:rPr>
              <a:t>Client: Casino Chain in Las Vegas</a:t>
            </a:r>
          </a:p>
          <a:p>
            <a:pPr marL="112713" indent="-112713">
              <a:spcBef>
                <a:spcPts val="600"/>
              </a:spcBef>
              <a:buFont typeface="Arial" pitchFamily="34" charset="0"/>
              <a:buChar char="•"/>
            </a:pPr>
            <a:r>
              <a:rPr lang="en-US" sz="1800" b="0" dirty="0">
                <a:solidFill>
                  <a:schemeClr val="tx2"/>
                </a:solidFill>
              </a:rPr>
              <a:t>Task: Evaluate ROI of Loyalty Program</a:t>
            </a:r>
          </a:p>
          <a:p>
            <a:pPr marL="112713" indent="-112713">
              <a:spcBef>
                <a:spcPts val="600"/>
              </a:spcBef>
              <a:buFont typeface="Arial" pitchFamily="34" charset="0"/>
              <a:buChar char="•"/>
            </a:pPr>
            <a:r>
              <a:rPr lang="en-US" sz="1800" b="0" dirty="0">
                <a:solidFill>
                  <a:schemeClr val="tx2"/>
                </a:solidFill>
              </a:rPr>
              <a:t>Focus on one aspect of program: Free Hotel Room (Cost to Casino $200)</a:t>
            </a:r>
          </a:p>
          <a:p>
            <a:pPr marL="112713" indent="-112713">
              <a:spcBef>
                <a:spcPts val="600"/>
              </a:spcBef>
              <a:buFont typeface="Arial" pitchFamily="34" charset="0"/>
              <a:buChar char="•"/>
            </a:pPr>
            <a:r>
              <a:rPr lang="en-US" sz="1800" b="0" dirty="0">
                <a:solidFill>
                  <a:schemeClr val="tx2"/>
                </a:solidFill>
              </a:rPr>
              <a:t>Data</a:t>
            </a:r>
          </a:p>
          <a:p>
            <a:pPr marL="344488" lvl="1" indent="-171450">
              <a:spcBef>
                <a:spcPts val="600"/>
              </a:spcBef>
              <a:buFont typeface="Arial" pitchFamily="34" charset="0"/>
              <a:buChar char="–"/>
            </a:pPr>
            <a:r>
              <a:rPr lang="en-US" sz="1800" dirty="0">
                <a:solidFill>
                  <a:schemeClr val="tx2"/>
                </a:solidFill>
              </a:rPr>
              <a:t>play</a:t>
            </a:r>
            <a:r>
              <a:rPr lang="en-US" sz="1800" b="0" dirty="0">
                <a:solidFill>
                  <a:schemeClr val="tx2"/>
                </a:solidFill>
              </a:rPr>
              <a:t>: Revenues for a sample of consumers</a:t>
            </a:r>
          </a:p>
          <a:p>
            <a:pPr marL="344488" lvl="1" indent="-171450">
              <a:spcBef>
                <a:spcPts val="600"/>
              </a:spcBef>
              <a:buFont typeface="Arial" pitchFamily="34" charset="0"/>
              <a:buChar char="–"/>
            </a:pPr>
            <a:r>
              <a:rPr lang="en-US" sz="1800" dirty="0">
                <a:solidFill>
                  <a:schemeClr val="tx2"/>
                </a:solidFill>
              </a:rPr>
              <a:t>reward</a:t>
            </a:r>
            <a:r>
              <a:rPr lang="en-US" sz="1800" b="0" dirty="0">
                <a:solidFill>
                  <a:schemeClr val="tx2"/>
                </a:solidFill>
              </a:rPr>
              <a:t>: dummy variable indicating whether a consumer got a free room or not</a:t>
            </a:r>
          </a:p>
          <a:p>
            <a:pPr marL="576263" lvl="1" indent="-119063">
              <a:spcBef>
                <a:spcPct val="50000"/>
              </a:spcBef>
            </a:pPr>
            <a:endParaRPr lang="en-US" sz="1700" b="0" dirty="0">
              <a:solidFill>
                <a:schemeClr val="tx2"/>
              </a:solidFill>
            </a:endParaRPr>
          </a:p>
        </p:txBody>
      </p:sp>
      <p:grpSp>
        <p:nvGrpSpPr>
          <p:cNvPr id="92166" name="Group 5"/>
          <p:cNvGrpSpPr>
            <a:grpSpLocks/>
          </p:cNvGrpSpPr>
          <p:nvPr/>
        </p:nvGrpSpPr>
        <p:grpSpPr bwMode="auto">
          <a:xfrm>
            <a:off x="1027113" y="949326"/>
            <a:ext cx="6902450" cy="3312124"/>
            <a:chOff x="1442" y="787"/>
            <a:chExt cx="2835" cy="2424"/>
          </a:xfrm>
        </p:grpSpPr>
        <p:sp>
          <p:nvSpPr>
            <p:cNvPr id="92167"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92168"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160258916"/>
      </p:ext>
    </p:extLst>
  </p:cSld>
  <p:clrMapOvr>
    <a:masterClrMapping/>
  </p:clrMapOvr>
  <p:transition>
    <p:zoom/>
    <p:sndAc>
      <p:end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8155D3B2-0404-4A7C-AFA0-73D24AC0C07C}" type="slidenum">
              <a:rPr lang="en-US" sz="1200" b="0">
                <a:solidFill>
                  <a:srgbClr val="000000"/>
                </a:solidFill>
              </a:rPr>
              <a:pPr algn="r" defTabSz="912813"/>
              <a:t>13</a:t>
            </a:fld>
            <a:endParaRPr lang="en-US" sz="1200" b="0">
              <a:solidFill>
                <a:srgbClr val="000000"/>
              </a:solidFill>
            </a:endParaRPr>
          </a:p>
        </p:txBody>
      </p:sp>
      <p:sp>
        <p:nvSpPr>
          <p:cNvPr id="94212"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pic>
        <p:nvPicPr>
          <p:cNvPr id="94217" name="Picture 9"/>
          <p:cNvPicPr>
            <a:picLocks noChangeAspect="1" noChangeArrowheads="1"/>
          </p:cNvPicPr>
          <p:nvPr/>
        </p:nvPicPr>
        <p:blipFill>
          <a:blip r:embed="rId4"/>
          <a:srcRect/>
          <a:stretch>
            <a:fillRect/>
          </a:stretch>
        </p:blipFill>
        <p:spPr bwMode="auto">
          <a:xfrm>
            <a:off x="1184275" y="2263775"/>
            <a:ext cx="6489700" cy="3357563"/>
          </a:xfrm>
          <a:prstGeom prst="rect">
            <a:avLst/>
          </a:prstGeom>
          <a:noFill/>
          <a:ln w="9525">
            <a:noFill/>
            <a:miter lim="800000"/>
            <a:headEnd/>
            <a:tailEnd/>
          </a:ln>
          <a:effectLst/>
        </p:spPr>
      </p:pic>
      <p:sp>
        <p:nvSpPr>
          <p:cNvPr id="94218"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81" name="Rectangle 4"/>
          <p:cNvSpPr>
            <a:spLocks noChangeArrowheads="1"/>
          </p:cNvSpPr>
          <p:nvPr/>
        </p:nvSpPr>
        <p:spPr bwMode="auto">
          <a:xfrm>
            <a:off x="1152525" y="1158875"/>
            <a:ext cx="6619875" cy="687388"/>
          </a:xfrm>
          <a:prstGeom prst="rect">
            <a:avLst/>
          </a:prstGeom>
          <a:noFill/>
          <a:ln w="9525">
            <a:noFill/>
            <a:miter lim="800000"/>
            <a:headEnd/>
            <a:tailEnd/>
          </a:ln>
        </p:spPr>
        <p:txBody>
          <a:bodyPr lIns="0" tIns="0" rIns="0" bIns="0">
            <a:spAutoFit/>
          </a:bodyPr>
          <a:lstStyle/>
          <a:p>
            <a:pPr>
              <a:spcBef>
                <a:spcPct val="50000"/>
              </a:spcBef>
            </a:pPr>
            <a:r>
              <a:rPr lang="en-US" sz="1800" dirty="0">
                <a:solidFill>
                  <a:schemeClr val="tx2"/>
                </a:solidFill>
              </a:rPr>
              <a:t>Consulting Project</a:t>
            </a:r>
          </a:p>
          <a:p>
            <a:pPr>
              <a:spcBef>
                <a:spcPct val="50000"/>
              </a:spcBef>
            </a:pPr>
            <a:r>
              <a:rPr lang="en-US" sz="1800" dirty="0">
                <a:solidFill>
                  <a:schemeClr val="tx2"/>
                </a:solidFill>
              </a:rPr>
              <a:t>• </a:t>
            </a:r>
            <a:r>
              <a:rPr lang="en-US" sz="1800" b="0" dirty="0">
                <a:solidFill>
                  <a:schemeClr val="tx2"/>
                </a:solidFill>
              </a:rPr>
              <a:t>Regression of reward on play (very simple)</a:t>
            </a:r>
            <a:endParaRPr lang="en-US" sz="1700" b="0" dirty="0">
              <a:solidFill>
                <a:schemeClr val="tx2"/>
              </a:solidFill>
            </a:endParaRPr>
          </a:p>
        </p:txBody>
      </p:sp>
      <p:grpSp>
        <p:nvGrpSpPr>
          <p:cNvPr id="94220" name="Group 5"/>
          <p:cNvGrpSpPr>
            <a:grpSpLocks/>
          </p:cNvGrpSpPr>
          <p:nvPr/>
        </p:nvGrpSpPr>
        <p:grpSpPr bwMode="auto">
          <a:xfrm>
            <a:off x="1027113" y="949325"/>
            <a:ext cx="6902450" cy="4775200"/>
            <a:chOff x="1442" y="787"/>
            <a:chExt cx="2835" cy="2424"/>
          </a:xfrm>
        </p:grpSpPr>
        <p:sp>
          <p:nvSpPr>
            <p:cNvPr id="94221"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94222"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
        <p:nvSpPr>
          <p:cNvPr id="94224" name="Rectangle 16"/>
          <p:cNvSpPr>
            <a:spLocks noChangeArrowheads="1"/>
          </p:cNvSpPr>
          <p:nvPr/>
        </p:nvSpPr>
        <p:spPr bwMode="auto">
          <a:xfrm>
            <a:off x="1676400" y="4252913"/>
            <a:ext cx="3217863" cy="236537"/>
          </a:xfrm>
          <a:prstGeom prst="rect">
            <a:avLst/>
          </a:prstGeom>
          <a:noFill/>
          <a:ln w="28575">
            <a:solidFill>
              <a:srgbClr val="0000FF"/>
            </a:solidFill>
            <a:miter lim="800000"/>
            <a:headEnd/>
            <a:tailEnd/>
          </a:ln>
          <a:effectLst/>
        </p:spPr>
        <p:txBody>
          <a:bodyPr wrap="none" anchor="ctr"/>
          <a:lstStyle/>
          <a:p>
            <a:endParaRPr lang="en-US"/>
          </a:p>
        </p:txBody>
      </p:sp>
      <p:sp>
        <p:nvSpPr>
          <p:cNvPr id="94225" name="PubOvalCallout"/>
          <p:cNvSpPr>
            <a:spLocks noEditPoints="1" noChangeArrowheads="1"/>
          </p:cNvSpPr>
          <p:nvPr/>
        </p:nvSpPr>
        <p:spPr bwMode="auto">
          <a:xfrm>
            <a:off x="211138" y="2790825"/>
            <a:ext cx="1828800" cy="1600200"/>
          </a:xfrm>
          <a:custGeom>
            <a:avLst/>
            <a:gdLst>
              <a:gd name="G0" fmla="+- 0 0 0"/>
              <a:gd name="G1" fmla="+- 16050 0 0"/>
              <a:gd name="T0" fmla="*/ 10800 w 21600"/>
              <a:gd name="T1" fmla="*/ 0 h 21600"/>
              <a:gd name="T2" fmla="*/ 0 w 21600"/>
              <a:gd name="T3" fmla="*/ 8105 h 21600"/>
              <a:gd name="T4" fmla="*/ 1605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605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chemeClr val="folHlink"/>
          </a:solidFill>
          <a:ln w="9525">
            <a:noFill/>
            <a:miter lim="800000"/>
            <a:headEnd/>
            <a:tailEnd/>
          </a:ln>
          <a:effectLst>
            <a:outerShdw dist="107763" dir="2700000" algn="ctr" rotWithShape="0">
              <a:srgbClr val="808080"/>
            </a:outerShdw>
          </a:effectLst>
        </p:spPr>
        <p:txBody>
          <a:bodyPr/>
          <a:lstStyle/>
          <a:p>
            <a:pPr algn="ctr"/>
            <a:r>
              <a:rPr lang="en-US">
                <a:solidFill>
                  <a:schemeClr val="bg1"/>
                </a:solidFill>
              </a:rPr>
              <a:t>Seems to be working well</a:t>
            </a:r>
          </a:p>
        </p:txBody>
      </p:sp>
    </p:spTree>
    <p:extLst>
      <p:ext uri="{BB962C8B-B14F-4D97-AF65-F5344CB8AC3E}">
        <p14:creationId xmlns:p14="http://schemas.microsoft.com/office/powerpoint/2010/main" val="1032762311"/>
      </p:ext>
    </p:extLst>
  </p:cSld>
  <p:clrMapOvr>
    <a:masterClrMapping/>
  </p:clrMapOvr>
  <p:transition>
    <p:zoom/>
    <p:sndAc>
      <p:end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9625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AF6FC683-6A50-4B38-9F90-0C3250A90128}" type="slidenum">
              <a:rPr lang="en-US" sz="1200" b="0">
                <a:solidFill>
                  <a:srgbClr val="000000"/>
                </a:solidFill>
              </a:rPr>
              <a:pPr algn="r" defTabSz="912813"/>
              <a:t>14</a:t>
            </a:fld>
            <a:endParaRPr lang="en-US" sz="1200" b="0">
              <a:solidFill>
                <a:srgbClr val="000000"/>
              </a:solidFill>
            </a:endParaRPr>
          </a:p>
        </p:txBody>
      </p:sp>
      <p:sp>
        <p:nvSpPr>
          <p:cNvPr id="96260"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sp>
        <p:nvSpPr>
          <p:cNvPr id="101381" name="Rectangle 4"/>
          <p:cNvSpPr>
            <a:spLocks noChangeArrowheads="1"/>
          </p:cNvSpPr>
          <p:nvPr/>
        </p:nvSpPr>
        <p:spPr bwMode="auto">
          <a:xfrm>
            <a:off x="1152525" y="1158875"/>
            <a:ext cx="6619875" cy="1361911"/>
          </a:xfrm>
          <a:prstGeom prst="rect">
            <a:avLst/>
          </a:prstGeom>
          <a:noFill/>
          <a:ln w="9525">
            <a:noFill/>
            <a:miter lim="800000"/>
            <a:headEnd/>
            <a:tailEnd/>
          </a:ln>
        </p:spPr>
        <p:txBody>
          <a:bodyPr lIns="0" tIns="0" rIns="0" bIns="0">
            <a:spAutoFit/>
          </a:bodyPr>
          <a:lstStyle/>
          <a:p>
            <a:pPr>
              <a:spcBef>
                <a:spcPct val="50000"/>
              </a:spcBef>
            </a:pPr>
            <a:r>
              <a:rPr lang="en-US" sz="1800" dirty="0">
                <a:solidFill>
                  <a:schemeClr val="tx2"/>
                </a:solidFill>
              </a:rPr>
              <a:t>Consulting Project</a:t>
            </a:r>
          </a:p>
          <a:p>
            <a:pPr marL="112713" indent="-112713">
              <a:spcBef>
                <a:spcPct val="50000"/>
              </a:spcBef>
            </a:pPr>
            <a:r>
              <a:rPr lang="en-US" sz="1800" dirty="0">
                <a:solidFill>
                  <a:schemeClr val="tx2"/>
                </a:solidFill>
              </a:rPr>
              <a:t>• </a:t>
            </a:r>
            <a:r>
              <a:rPr lang="en-US" sz="1800" b="0" dirty="0">
                <a:solidFill>
                  <a:schemeClr val="tx2"/>
                </a:solidFill>
              </a:rPr>
              <a:t>Marketing Variables set based on </a:t>
            </a:r>
            <a:r>
              <a:rPr lang="en-US" sz="1800" dirty="0">
                <a:solidFill>
                  <a:schemeClr val="tx2"/>
                </a:solidFill>
              </a:rPr>
              <a:t>expected outcome – </a:t>
            </a:r>
            <a:r>
              <a:rPr lang="en-US" sz="1800" b="0" dirty="0">
                <a:solidFill>
                  <a:schemeClr val="tx2"/>
                </a:solidFill>
              </a:rPr>
              <a:t>Casino gives</a:t>
            </a:r>
            <a:r>
              <a:rPr lang="en-US" sz="1800" dirty="0">
                <a:solidFill>
                  <a:schemeClr val="tx2"/>
                </a:solidFill>
              </a:rPr>
              <a:t> more </a:t>
            </a:r>
            <a:r>
              <a:rPr lang="en-US" sz="1800" b="0" dirty="0">
                <a:solidFill>
                  <a:schemeClr val="tx2"/>
                </a:solidFill>
              </a:rPr>
              <a:t>to</a:t>
            </a:r>
            <a:r>
              <a:rPr lang="en-US" sz="1800" dirty="0">
                <a:solidFill>
                  <a:schemeClr val="tx2"/>
                </a:solidFill>
              </a:rPr>
              <a:t> heavy </a:t>
            </a:r>
            <a:r>
              <a:rPr lang="en-US" sz="1800" b="0" dirty="0">
                <a:solidFill>
                  <a:schemeClr val="tx2"/>
                </a:solidFill>
              </a:rPr>
              <a:t>gamblers</a:t>
            </a:r>
          </a:p>
          <a:p>
            <a:pPr marL="576263" lvl="1" indent="-119063">
              <a:spcBef>
                <a:spcPct val="50000"/>
              </a:spcBef>
            </a:pPr>
            <a:endParaRPr lang="en-US" sz="1700" b="0" dirty="0">
              <a:solidFill>
                <a:schemeClr val="tx2"/>
              </a:solidFill>
            </a:endParaRPr>
          </a:p>
        </p:txBody>
      </p:sp>
      <p:grpSp>
        <p:nvGrpSpPr>
          <p:cNvPr id="96262" name="Group 5"/>
          <p:cNvGrpSpPr>
            <a:grpSpLocks/>
          </p:cNvGrpSpPr>
          <p:nvPr/>
        </p:nvGrpSpPr>
        <p:grpSpPr bwMode="auto">
          <a:xfrm>
            <a:off x="1027113" y="949325"/>
            <a:ext cx="6902450" cy="5478463"/>
            <a:chOff x="1442" y="787"/>
            <a:chExt cx="2835" cy="2424"/>
          </a:xfrm>
        </p:grpSpPr>
        <p:sp>
          <p:nvSpPr>
            <p:cNvPr id="9626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9626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pic>
        <p:nvPicPr>
          <p:cNvPr id="96265" name="Picture 9"/>
          <p:cNvPicPr>
            <a:picLocks noChangeAspect="1" noChangeArrowheads="1"/>
          </p:cNvPicPr>
          <p:nvPr/>
        </p:nvPicPr>
        <p:blipFill>
          <a:blip r:embed="rId4"/>
          <a:srcRect/>
          <a:stretch>
            <a:fillRect/>
          </a:stretch>
        </p:blipFill>
        <p:spPr bwMode="auto">
          <a:xfrm>
            <a:off x="1322388" y="2476500"/>
            <a:ext cx="6319837" cy="3735388"/>
          </a:xfrm>
          <a:prstGeom prst="rect">
            <a:avLst/>
          </a:prstGeom>
          <a:noFill/>
          <a:ln w="9525">
            <a:noFill/>
            <a:miter lim="800000"/>
            <a:headEnd/>
            <a:tailEnd/>
          </a:ln>
          <a:effectLst/>
        </p:spPr>
      </p:pic>
    </p:spTree>
    <p:extLst>
      <p:ext uri="{BB962C8B-B14F-4D97-AF65-F5344CB8AC3E}">
        <p14:creationId xmlns:p14="http://schemas.microsoft.com/office/powerpoint/2010/main" val="1318914231"/>
      </p:ext>
    </p:extLst>
  </p:cSld>
  <p:clrMapOvr>
    <a:masterClrMapping/>
  </p:clrMapOvr>
  <p:transition>
    <p:zoom/>
    <p:sndAc>
      <p:end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98307"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222AE75B-4D61-4F59-A392-14D76D06206E}" type="slidenum">
              <a:rPr lang="en-US" sz="1200" b="0">
                <a:solidFill>
                  <a:srgbClr val="000000"/>
                </a:solidFill>
              </a:rPr>
              <a:pPr algn="r" defTabSz="912813"/>
              <a:t>15</a:t>
            </a:fld>
            <a:endParaRPr lang="en-US" sz="1200" b="0">
              <a:solidFill>
                <a:srgbClr val="000000"/>
              </a:solidFill>
            </a:endParaRPr>
          </a:p>
        </p:txBody>
      </p:sp>
      <p:sp>
        <p:nvSpPr>
          <p:cNvPr id="98308"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sp>
        <p:nvSpPr>
          <p:cNvPr id="101381" name="Rectangle 4"/>
          <p:cNvSpPr>
            <a:spLocks noChangeArrowheads="1"/>
          </p:cNvSpPr>
          <p:nvPr/>
        </p:nvSpPr>
        <p:spPr bwMode="auto">
          <a:xfrm>
            <a:off x="1152525" y="1158875"/>
            <a:ext cx="6619875" cy="4208844"/>
          </a:xfrm>
          <a:prstGeom prst="rect">
            <a:avLst/>
          </a:prstGeom>
          <a:noFill/>
          <a:ln w="9525">
            <a:noFill/>
            <a:miter lim="800000"/>
            <a:headEnd/>
            <a:tailEnd/>
          </a:ln>
        </p:spPr>
        <p:txBody>
          <a:bodyPr lIns="0" tIns="0" rIns="0" bIns="0">
            <a:spAutoFit/>
          </a:bodyPr>
          <a:lstStyle/>
          <a:p>
            <a:pPr>
              <a:spcBef>
                <a:spcPct val="50000"/>
              </a:spcBef>
            </a:pPr>
            <a:r>
              <a:rPr lang="en-US" sz="1800" dirty="0">
                <a:solidFill>
                  <a:schemeClr val="tx2"/>
                </a:solidFill>
              </a:rPr>
              <a:t>Consulting Project</a:t>
            </a:r>
          </a:p>
          <a:p>
            <a:pPr marL="112713" indent="-112713">
              <a:spcBef>
                <a:spcPts val="600"/>
              </a:spcBef>
            </a:pPr>
            <a:r>
              <a:rPr lang="en-US" sz="1800" dirty="0">
                <a:solidFill>
                  <a:schemeClr val="tx2"/>
                </a:solidFill>
              </a:rPr>
              <a:t>• </a:t>
            </a:r>
            <a:r>
              <a:rPr lang="en-US" sz="1800" b="0" dirty="0">
                <a:solidFill>
                  <a:schemeClr val="tx2"/>
                </a:solidFill>
              </a:rPr>
              <a:t>Marketing Variables set based on </a:t>
            </a:r>
            <a:r>
              <a:rPr lang="en-US" sz="1800" dirty="0">
                <a:solidFill>
                  <a:schemeClr val="tx2"/>
                </a:solidFill>
              </a:rPr>
              <a:t>expected outcome – </a:t>
            </a:r>
            <a:r>
              <a:rPr lang="en-US" sz="1800" b="0" dirty="0">
                <a:solidFill>
                  <a:schemeClr val="tx2"/>
                </a:solidFill>
              </a:rPr>
              <a:t>Casino gives</a:t>
            </a:r>
            <a:r>
              <a:rPr lang="en-US" sz="1800" dirty="0">
                <a:solidFill>
                  <a:schemeClr val="tx2"/>
                </a:solidFill>
              </a:rPr>
              <a:t> more </a:t>
            </a:r>
            <a:r>
              <a:rPr lang="en-US" sz="1800" b="0" dirty="0">
                <a:solidFill>
                  <a:schemeClr val="tx2"/>
                </a:solidFill>
              </a:rPr>
              <a:t>to</a:t>
            </a:r>
            <a:r>
              <a:rPr lang="en-US" sz="1800" dirty="0">
                <a:solidFill>
                  <a:schemeClr val="tx2"/>
                </a:solidFill>
              </a:rPr>
              <a:t> heavy </a:t>
            </a:r>
            <a:r>
              <a:rPr lang="en-US" sz="1800" b="0" dirty="0">
                <a:solidFill>
                  <a:schemeClr val="tx2"/>
                </a:solidFill>
              </a:rPr>
              <a:t>gamblers</a:t>
            </a:r>
          </a:p>
          <a:p>
            <a:pPr marL="173038" indent="-173038">
              <a:spcBef>
                <a:spcPts val="600"/>
              </a:spcBef>
              <a:buFontTx/>
              <a:buChar char="•"/>
            </a:pPr>
            <a:r>
              <a:rPr lang="en-US" sz="1800" dirty="0">
                <a:solidFill>
                  <a:schemeClr val="tx2"/>
                </a:solidFill>
              </a:rPr>
              <a:t>Problem</a:t>
            </a:r>
            <a:r>
              <a:rPr lang="en-US" sz="1800" b="0" dirty="0">
                <a:solidFill>
                  <a:schemeClr val="tx2"/>
                </a:solidFill>
              </a:rPr>
              <a:t>: Reverse Causality</a:t>
            </a:r>
          </a:p>
          <a:p>
            <a:pPr marL="344488" lvl="1" indent="-171450">
              <a:spcBef>
                <a:spcPts val="600"/>
              </a:spcBef>
              <a:buFont typeface="Arial" pitchFamily="34" charset="0"/>
              <a:buChar char="–"/>
            </a:pPr>
            <a:r>
              <a:rPr lang="en-US" sz="1800" b="0" dirty="0">
                <a:solidFill>
                  <a:schemeClr val="tx2"/>
                </a:solidFill>
              </a:rPr>
              <a:t>Free rooms seems to cause more gambling</a:t>
            </a:r>
          </a:p>
          <a:p>
            <a:pPr marL="344488" lvl="1" indent="-171450">
              <a:spcBef>
                <a:spcPts val="600"/>
              </a:spcBef>
              <a:buFont typeface="Arial" pitchFamily="34" charset="0"/>
              <a:buChar char="–"/>
            </a:pPr>
            <a:r>
              <a:rPr lang="en-US" sz="1800" b="0" dirty="0">
                <a:solidFill>
                  <a:schemeClr val="tx2"/>
                </a:solidFill>
              </a:rPr>
              <a:t>What do we do?</a:t>
            </a:r>
          </a:p>
          <a:p>
            <a:pPr marL="344488" lvl="1" indent="-111125">
              <a:spcBef>
                <a:spcPts val="600"/>
              </a:spcBef>
              <a:buFontTx/>
              <a:buChar char="•"/>
            </a:pPr>
            <a:endParaRPr lang="en-US" sz="1000" b="0" dirty="0">
              <a:solidFill>
                <a:schemeClr val="tx2"/>
              </a:solidFill>
            </a:endParaRPr>
          </a:p>
          <a:p>
            <a:pPr marL="112713" indent="-112713">
              <a:spcBef>
                <a:spcPts val="600"/>
              </a:spcBef>
              <a:buFontTx/>
              <a:buChar char="•"/>
            </a:pPr>
            <a:r>
              <a:rPr lang="en-US" sz="1800" b="0" dirty="0">
                <a:solidFill>
                  <a:schemeClr val="tx2"/>
                </a:solidFill>
              </a:rPr>
              <a:t>Marketing variables are often set based on some </a:t>
            </a:r>
            <a:r>
              <a:rPr lang="en-US" sz="1800" dirty="0">
                <a:solidFill>
                  <a:schemeClr val="tx2"/>
                </a:solidFill>
              </a:rPr>
              <a:t>discrete cutoffs</a:t>
            </a:r>
            <a:r>
              <a:rPr lang="en-US" sz="1800" b="0" dirty="0">
                <a:solidFill>
                  <a:schemeClr val="tx2"/>
                </a:solidFill>
              </a:rPr>
              <a:t> on underlying continuous variables</a:t>
            </a:r>
          </a:p>
          <a:p>
            <a:pPr marL="344488" lvl="1" indent="-171450">
              <a:spcBef>
                <a:spcPts val="600"/>
              </a:spcBef>
              <a:buFont typeface="Arial" pitchFamily="34" charset="0"/>
              <a:buChar char="–"/>
            </a:pPr>
            <a:r>
              <a:rPr lang="en-US" sz="1800" b="0" dirty="0">
                <a:solidFill>
                  <a:schemeClr val="tx2"/>
                </a:solidFill>
              </a:rPr>
              <a:t>Offers are given based on past gambling volumes</a:t>
            </a:r>
          </a:p>
          <a:p>
            <a:pPr marL="344488" lvl="1" indent="-171450">
              <a:spcBef>
                <a:spcPts val="600"/>
              </a:spcBef>
              <a:buFont typeface="Arial" pitchFamily="34" charset="0"/>
              <a:buChar char="–"/>
            </a:pPr>
            <a:r>
              <a:rPr lang="en-US" sz="1800" b="0" dirty="0">
                <a:solidFill>
                  <a:schemeClr val="tx2"/>
                </a:solidFill>
              </a:rPr>
              <a:t>E.g. gamblers who gambled more than $500 per day on average in the past get the offer</a:t>
            </a:r>
          </a:p>
          <a:p>
            <a:pPr>
              <a:spcBef>
                <a:spcPct val="50000"/>
              </a:spcBef>
              <a:buFontTx/>
              <a:buChar char="•"/>
            </a:pPr>
            <a:endParaRPr lang="en-US" sz="1700" b="0" dirty="0">
              <a:solidFill>
                <a:schemeClr val="tx2"/>
              </a:solidFill>
            </a:endParaRPr>
          </a:p>
        </p:txBody>
      </p:sp>
      <p:grpSp>
        <p:nvGrpSpPr>
          <p:cNvPr id="98310" name="Group 5"/>
          <p:cNvGrpSpPr>
            <a:grpSpLocks/>
          </p:cNvGrpSpPr>
          <p:nvPr/>
        </p:nvGrpSpPr>
        <p:grpSpPr bwMode="auto">
          <a:xfrm>
            <a:off x="1027113" y="949326"/>
            <a:ext cx="6902450" cy="4174765"/>
            <a:chOff x="1442" y="787"/>
            <a:chExt cx="2835" cy="2424"/>
          </a:xfrm>
        </p:grpSpPr>
        <p:sp>
          <p:nvSpPr>
            <p:cNvPr id="98311"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98312"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4067519721"/>
      </p:ext>
    </p:extLst>
  </p:cSld>
  <p:clrMapOvr>
    <a:masterClrMapping/>
  </p:clrMapOvr>
  <p:transition>
    <p:zoom/>
    <p:sndAc>
      <p:end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0355"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16B8BBF7-029F-4E78-91DC-C706759AAB99}" type="slidenum">
              <a:rPr lang="en-US" sz="1200" b="0">
                <a:solidFill>
                  <a:srgbClr val="000000"/>
                </a:solidFill>
              </a:rPr>
              <a:pPr algn="r" defTabSz="912813"/>
              <a:t>16</a:t>
            </a:fld>
            <a:endParaRPr lang="en-US" sz="1200" b="0">
              <a:solidFill>
                <a:srgbClr val="000000"/>
              </a:solidFill>
            </a:endParaRPr>
          </a:p>
        </p:txBody>
      </p:sp>
      <p:sp>
        <p:nvSpPr>
          <p:cNvPr id="100356" name="Rectangle 3"/>
          <p:cNvSpPr>
            <a:spLocks noGrp="1" noChangeArrowheads="1"/>
          </p:cNvSpPr>
          <p:nvPr>
            <p:ph type="title" idx="4294967295"/>
            <p:custDataLst>
              <p:tags r:id="rId1"/>
            </p:custDataLst>
          </p:nvPr>
        </p:nvSpPr>
        <p:spPr/>
        <p:txBody>
          <a:bodyPr/>
          <a:lstStyle/>
          <a:p>
            <a:pPr eaLnBrk="1" hangingPunct="1"/>
            <a:r>
              <a:rPr lang="en-US"/>
              <a:t>REGRESSION DISCONTINUITY </a:t>
            </a:r>
          </a:p>
        </p:txBody>
      </p:sp>
      <p:sp>
        <p:nvSpPr>
          <p:cNvPr id="101381" name="Rectangle 4"/>
          <p:cNvSpPr>
            <a:spLocks noChangeArrowheads="1"/>
          </p:cNvSpPr>
          <p:nvPr/>
        </p:nvSpPr>
        <p:spPr bwMode="auto">
          <a:xfrm>
            <a:off x="1152525" y="1158875"/>
            <a:ext cx="6619875" cy="3093154"/>
          </a:xfrm>
          <a:prstGeom prst="rect">
            <a:avLst/>
          </a:prstGeom>
          <a:noFill/>
          <a:ln w="9525">
            <a:noFill/>
            <a:miter lim="800000"/>
            <a:headEnd/>
            <a:tailEnd/>
          </a:ln>
        </p:spPr>
        <p:txBody>
          <a:bodyPr lIns="0" tIns="0" rIns="0" bIns="0">
            <a:spAutoFit/>
          </a:bodyPr>
          <a:lstStyle/>
          <a:p>
            <a:pPr>
              <a:spcBef>
                <a:spcPts val="600"/>
              </a:spcBef>
            </a:pPr>
            <a:r>
              <a:rPr lang="en-US" sz="1800" dirty="0">
                <a:solidFill>
                  <a:schemeClr val="tx2"/>
                </a:solidFill>
              </a:rPr>
              <a:t>Quasi Experiment </a:t>
            </a:r>
          </a:p>
          <a:p>
            <a:pPr marL="112713" indent="-112713">
              <a:spcBef>
                <a:spcPts val="600"/>
              </a:spcBef>
              <a:buFontTx/>
              <a:buChar char="•"/>
            </a:pPr>
            <a:r>
              <a:rPr lang="en-US" sz="1700" b="0" dirty="0">
                <a:solidFill>
                  <a:schemeClr val="tx2"/>
                </a:solidFill>
              </a:rPr>
              <a:t>People just below the cutoff are very similar to the people just above the cutoff</a:t>
            </a:r>
          </a:p>
          <a:p>
            <a:pPr marL="112713" indent="-112713">
              <a:spcBef>
                <a:spcPts val="600"/>
              </a:spcBef>
              <a:buFontTx/>
              <a:buChar char="•"/>
            </a:pPr>
            <a:r>
              <a:rPr lang="en-US" sz="1700" b="0" dirty="0">
                <a:solidFill>
                  <a:schemeClr val="tx2"/>
                </a:solidFill>
              </a:rPr>
              <a:t>Only difference is the offer they were given</a:t>
            </a:r>
          </a:p>
          <a:p>
            <a:pPr marL="112713" indent="-112713">
              <a:spcBef>
                <a:spcPts val="600"/>
              </a:spcBef>
              <a:buFontTx/>
              <a:buChar char="•"/>
            </a:pPr>
            <a:r>
              <a:rPr lang="en-US" sz="1700" b="0" dirty="0">
                <a:solidFill>
                  <a:schemeClr val="tx2"/>
                </a:solidFill>
              </a:rPr>
              <a:t>Comparing these two groups gets an answer “close to” the causal effect</a:t>
            </a:r>
          </a:p>
          <a:p>
            <a:pPr marL="112713" indent="-112713">
              <a:spcBef>
                <a:spcPts val="600"/>
              </a:spcBef>
            </a:pPr>
            <a:endParaRPr lang="en-US" sz="1700" b="0" dirty="0">
              <a:solidFill>
                <a:schemeClr val="tx2"/>
              </a:solidFill>
            </a:endParaRPr>
          </a:p>
          <a:p>
            <a:pPr marL="112713" indent="-112713">
              <a:spcBef>
                <a:spcPts val="600"/>
              </a:spcBef>
              <a:buFontTx/>
              <a:buChar char="•"/>
            </a:pPr>
            <a:r>
              <a:rPr lang="en-US" sz="1700" b="0" dirty="0">
                <a:solidFill>
                  <a:schemeClr val="tx2"/>
                </a:solidFill>
              </a:rPr>
              <a:t>How to do this</a:t>
            </a:r>
          </a:p>
          <a:p>
            <a:pPr marL="344488" indent="-171450">
              <a:spcBef>
                <a:spcPts val="600"/>
              </a:spcBef>
              <a:buFont typeface="Arial" pitchFamily="34" charset="0"/>
              <a:buChar char="–"/>
            </a:pPr>
            <a:r>
              <a:rPr lang="en-US" sz="1700" b="0" dirty="0">
                <a:solidFill>
                  <a:schemeClr val="tx2"/>
                </a:solidFill>
              </a:rPr>
              <a:t>Include only “a few” observations above and below this cutoff rank in the regression</a:t>
            </a:r>
          </a:p>
        </p:txBody>
      </p:sp>
      <p:grpSp>
        <p:nvGrpSpPr>
          <p:cNvPr id="100358" name="Group 5"/>
          <p:cNvGrpSpPr>
            <a:grpSpLocks/>
          </p:cNvGrpSpPr>
          <p:nvPr/>
        </p:nvGrpSpPr>
        <p:grpSpPr bwMode="auto">
          <a:xfrm>
            <a:off x="1027113" y="949325"/>
            <a:ext cx="6902450" cy="3372509"/>
            <a:chOff x="1442" y="787"/>
            <a:chExt cx="2835" cy="2424"/>
          </a:xfrm>
        </p:grpSpPr>
        <p:sp>
          <p:nvSpPr>
            <p:cNvPr id="100359"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0360"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997090694"/>
      </p:ext>
    </p:extLst>
  </p:cSld>
  <p:clrMapOvr>
    <a:masterClrMapping/>
  </p:clrMapOvr>
  <p:transition>
    <p:zoom/>
    <p:sndAc>
      <p:end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2" name="Picture 12"/>
          <p:cNvPicPr>
            <a:picLocks noChangeAspect="1" noChangeArrowheads="1"/>
          </p:cNvPicPr>
          <p:nvPr/>
        </p:nvPicPr>
        <p:blipFill>
          <a:blip r:embed="rId4"/>
          <a:srcRect/>
          <a:stretch>
            <a:fillRect/>
          </a:stretch>
        </p:blipFill>
        <p:spPr bwMode="auto">
          <a:xfrm>
            <a:off x="1477963" y="2014538"/>
            <a:ext cx="6334125" cy="3689350"/>
          </a:xfrm>
          <a:prstGeom prst="rect">
            <a:avLst/>
          </a:prstGeom>
          <a:noFill/>
          <a:ln w="9525">
            <a:noFill/>
            <a:miter lim="800000"/>
            <a:headEnd/>
            <a:tailEnd/>
          </a:ln>
          <a:effectLst/>
        </p:spPr>
      </p:pic>
      <p:sp>
        <p:nvSpPr>
          <p:cNvPr id="102402"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A26DAFC2-86F8-4DFD-BB3B-6B76CBE03925}" type="slidenum">
              <a:rPr lang="en-US" sz="1200" b="0">
                <a:solidFill>
                  <a:srgbClr val="000000"/>
                </a:solidFill>
              </a:rPr>
              <a:pPr algn="r" defTabSz="912813"/>
              <a:t>17</a:t>
            </a:fld>
            <a:endParaRPr lang="en-US" sz="1200" b="0">
              <a:solidFill>
                <a:srgbClr val="000000"/>
              </a:solidFill>
            </a:endParaRPr>
          </a:p>
        </p:txBody>
      </p:sp>
      <p:sp>
        <p:nvSpPr>
          <p:cNvPr id="102403"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sp>
        <p:nvSpPr>
          <p:cNvPr id="102405"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81" name="Rectangle 4"/>
          <p:cNvSpPr>
            <a:spLocks noChangeArrowheads="1"/>
          </p:cNvSpPr>
          <p:nvPr/>
        </p:nvSpPr>
        <p:spPr bwMode="auto">
          <a:xfrm>
            <a:off x="1152525" y="1158875"/>
            <a:ext cx="6619875" cy="687388"/>
          </a:xfrm>
          <a:prstGeom prst="rect">
            <a:avLst/>
          </a:prstGeom>
          <a:noFill/>
          <a:ln w="9525">
            <a:noFill/>
            <a:miter lim="800000"/>
            <a:headEnd/>
            <a:tailEnd/>
          </a:ln>
        </p:spPr>
        <p:txBody>
          <a:bodyPr lIns="0" tIns="0" rIns="0" bIns="0">
            <a:spAutoFit/>
          </a:bodyPr>
          <a:lstStyle/>
          <a:p>
            <a:pPr>
              <a:spcBef>
                <a:spcPct val="50000"/>
              </a:spcBef>
            </a:pPr>
            <a:r>
              <a:rPr lang="en-US" sz="1800" dirty="0">
                <a:solidFill>
                  <a:schemeClr val="tx2"/>
                </a:solidFill>
              </a:rPr>
              <a:t>Regression Discontinuity</a:t>
            </a:r>
          </a:p>
          <a:p>
            <a:pPr marL="112713" indent="-112713">
              <a:spcBef>
                <a:spcPct val="50000"/>
              </a:spcBef>
              <a:buFont typeface="Arial" pitchFamily="34" charset="0"/>
              <a:buChar char="•"/>
            </a:pPr>
            <a:r>
              <a:rPr lang="en-US" sz="1800" b="0" dirty="0">
                <a:solidFill>
                  <a:schemeClr val="tx2"/>
                </a:solidFill>
              </a:rPr>
              <a:t>A</a:t>
            </a:r>
            <a:r>
              <a:rPr lang="en-US" sz="1800" dirty="0">
                <a:solidFill>
                  <a:schemeClr val="tx2"/>
                </a:solidFill>
              </a:rPr>
              <a:t> very different </a:t>
            </a:r>
            <a:r>
              <a:rPr lang="en-US" sz="1800" b="0" dirty="0">
                <a:solidFill>
                  <a:schemeClr val="tx2"/>
                </a:solidFill>
              </a:rPr>
              <a:t>picture emerges</a:t>
            </a:r>
            <a:endParaRPr lang="en-US" sz="1700" b="0" dirty="0">
              <a:solidFill>
                <a:schemeClr val="tx2"/>
              </a:solidFill>
            </a:endParaRPr>
          </a:p>
        </p:txBody>
      </p:sp>
      <p:grpSp>
        <p:nvGrpSpPr>
          <p:cNvPr id="102407" name="Group 5"/>
          <p:cNvGrpSpPr>
            <a:grpSpLocks/>
          </p:cNvGrpSpPr>
          <p:nvPr/>
        </p:nvGrpSpPr>
        <p:grpSpPr bwMode="auto">
          <a:xfrm>
            <a:off x="1027113" y="949325"/>
            <a:ext cx="6902450" cy="4775200"/>
            <a:chOff x="1442" y="787"/>
            <a:chExt cx="2835" cy="2424"/>
          </a:xfrm>
        </p:grpSpPr>
        <p:sp>
          <p:nvSpPr>
            <p:cNvPr id="102408"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2409"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
        <p:nvSpPr>
          <p:cNvPr id="102410" name="Rectangle 10"/>
          <p:cNvSpPr>
            <a:spLocks noChangeArrowheads="1"/>
          </p:cNvSpPr>
          <p:nvPr/>
        </p:nvSpPr>
        <p:spPr bwMode="auto">
          <a:xfrm>
            <a:off x="1676400" y="4371975"/>
            <a:ext cx="2819400" cy="246063"/>
          </a:xfrm>
          <a:prstGeom prst="rect">
            <a:avLst/>
          </a:prstGeom>
          <a:noFill/>
          <a:ln w="28575">
            <a:solidFill>
              <a:srgbClr val="0000FF"/>
            </a:solidFill>
            <a:miter lim="800000"/>
            <a:headEnd/>
            <a:tailEnd/>
          </a:ln>
          <a:effectLst/>
        </p:spPr>
        <p:txBody>
          <a:bodyPr wrap="none" anchor="ctr"/>
          <a:lstStyle/>
          <a:p>
            <a:endParaRPr lang="en-US"/>
          </a:p>
        </p:txBody>
      </p:sp>
      <p:sp>
        <p:nvSpPr>
          <p:cNvPr id="102411" name="PubOvalCallout"/>
          <p:cNvSpPr>
            <a:spLocks noEditPoints="1" noChangeArrowheads="1"/>
          </p:cNvSpPr>
          <p:nvPr/>
        </p:nvSpPr>
        <p:spPr bwMode="auto">
          <a:xfrm>
            <a:off x="211138" y="2790825"/>
            <a:ext cx="1828800" cy="1600200"/>
          </a:xfrm>
          <a:custGeom>
            <a:avLst/>
            <a:gdLst>
              <a:gd name="G0" fmla="+- 0 0 0"/>
              <a:gd name="G1" fmla="+- 16050 0 0"/>
              <a:gd name="T0" fmla="*/ 10800 w 21600"/>
              <a:gd name="T1" fmla="*/ 0 h 21600"/>
              <a:gd name="T2" fmla="*/ 0 w 21600"/>
              <a:gd name="T3" fmla="*/ 8105 h 21600"/>
              <a:gd name="T4" fmla="*/ 1605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605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chemeClr val="folHlink"/>
          </a:solidFill>
          <a:ln w="9525">
            <a:noFill/>
            <a:miter lim="800000"/>
            <a:headEnd/>
            <a:tailEnd/>
          </a:ln>
          <a:effectLst>
            <a:outerShdw dist="107763" dir="2700000" algn="ctr" rotWithShape="0">
              <a:srgbClr val="808080"/>
            </a:outerShdw>
          </a:effectLst>
        </p:spPr>
        <p:txBody>
          <a:bodyPr/>
          <a:lstStyle/>
          <a:p>
            <a:pPr algn="ctr"/>
            <a:r>
              <a:rPr lang="en-US">
                <a:solidFill>
                  <a:schemeClr val="bg1"/>
                </a:solidFill>
              </a:rPr>
              <a:t>Not working so well</a:t>
            </a:r>
          </a:p>
        </p:txBody>
      </p:sp>
    </p:spTree>
    <p:extLst>
      <p:ext uri="{BB962C8B-B14F-4D97-AF65-F5344CB8AC3E}">
        <p14:creationId xmlns:p14="http://schemas.microsoft.com/office/powerpoint/2010/main" val="1692035413"/>
      </p:ext>
    </p:extLst>
  </p:cSld>
  <p:clrMapOvr>
    <a:masterClrMapping/>
  </p:clrMapOvr>
  <p:transition>
    <p:zoom/>
    <p:sndAc>
      <p:end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D049974A-578E-4654-B804-0597ED763A7B}" type="slidenum">
              <a:rPr lang="en-US" sz="1200" b="0">
                <a:solidFill>
                  <a:srgbClr val="000000"/>
                </a:solidFill>
              </a:rPr>
              <a:pPr algn="r" defTabSz="912813"/>
              <a:t>18</a:t>
            </a:fld>
            <a:endParaRPr lang="en-US" sz="1200" b="0">
              <a:solidFill>
                <a:srgbClr val="000000"/>
              </a:solidFill>
            </a:endParaRPr>
          </a:p>
        </p:txBody>
      </p:sp>
      <p:sp>
        <p:nvSpPr>
          <p:cNvPr id="104452" name="Rectangle 3"/>
          <p:cNvSpPr>
            <a:spLocks noGrp="1" noChangeArrowheads="1"/>
          </p:cNvSpPr>
          <p:nvPr>
            <p:ph type="title" idx="4294967295"/>
            <p:custDataLst>
              <p:tags r:id="rId1"/>
            </p:custDataLst>
          </p:nvPr>
        </p:nvSpPr>
        <p:spPr/>
        <p:txBody>
          <a:bodyPr/>
          <a:lstStyle/>
          <a:p>
            <a:pPr eaLnBrk="1" hangingPunct="1"/>
            <a:r>
              <a:rPr lang="en-US"/>
              <a:t>EXAMPLE – CASINO LOYALTY PROGRAM</a:t>
            </a:r>
          </a:p>
        </p:txBody>
      </p:sp>
      <p:sp>
        <p:nvSpPr>
          <p:cNvPr id="104453"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81" name="Rectangle 4"/>
          <p:cNvSpPr>
            <a:spLocks noChangeArrowheads="1"/>
          </p:cNvSpPr>
          <p:nvPr/>
        </p:nvSpPr>
        <p:spPr bwMode="auto">
          <a:xfrm>
            <a:off x="1152525" y="1158875"/>
            <a:ext cx="6619875" cy="3616375"/>
          </a:xfrm>
          <a:prstGeom prst="rect">
            <a:avLst/>
          </a:prstGeom>
          <a:noFill/>
          <a:ln w="9525">
            <a:noFill/>
            <a:miter lim="800000"/>
            <a:headEnd/>
            <a:tailEnd/>
          </a:ln>
        </p:spPr>
        <p:txBody>
          <a:bodyPr lIns="0" tIns="0" rIns="0" bIns="0">
            <a:spAutoFit/>
          </a:bodyPr>
          <a:lstStyle/>
          <a:p>
            <a:pPr>
              <a:spcBef>
                <a:spcPts val="600"/>
              </a:spcBef>
            </a:pPr>
            <a:r>
              <a:rPr lang="en-US" sz="1800" dirty="0">
                <a:solidFill>
                  <a:schemeClr val="tx2"/>
                </a:solidFill>
              </a:rPr>
              <a:t>Regression Discontinuity</a:t>
            </a:r>
          </a:p>
          <a:p>
            <a:pPr marL="112713" indent="-112713">
              <a:spcBef>
                <a:spcPts val="600"/>
              </a:spcBef>
              <a:buFontTx/>
              <a:buChar char="•"/>
            </a:pPr>
            <a:r>
              <a:rPr lang="en-US" sz="1700" b="0" dirty="0">
                <a:solidFill>
                  <a:schemeClr val="tx2"/>
                </a:solidFill>
              </a:rPr>
              <a:t>When marketing variables are set based on some expected outcome</a:t>
            </a:r>
          </a:p>
          <a:p>
            <a:pPr marL="112713" indent="-112713">
              <a:spcBef>
                <a:spcPts val="600"/>
              </a:spcBef>
              <a:buFontTx/>
              <a:buChar char="•"/>
            </a:pPr>
            <a:r>
              <a:rPr lang="en-US" sz="1700" b="0" dirty="0">
                <a:solidFill>
                  <a:schemeClr val="tx2"/>
                </a:solidFill>
              </a:rPr>
              <a:t>When there is a </a:t>
            </a:r>
            <a:r>
              <a:rPr lang="en-US" sz="1700" b="0" i="1" dirty="0">
                <a:solidFill>
                  <a:schemeClr val="tx2"/>
                </a:solidFill>
              </a:rPr>
              <a:t>discrete </a:t>
            </a:r>
            <a:r>
              <a:rPr lang="en-US" sz="1700" b="0" dirty="0">
                <a:solidFill>
                  <a:schemeClr val="tx2"/>
                </a:solidFill>
              </a:rPr>
              <a:t>cutoff based on which the marketing variable is set</a:t>
            </a:r>
          </a:p>
          <a:p>
            <a:pPr marL="112713" indent="-112713">
              <a:spcBef>
                <a:spcPts val="600"/>
              </a:spcBef>
              <a:buFontTx/>
              <a:buChar char="•"/>
            </a:pPr>
            <a:r>
              <a:rPr lang="en-US" sz="1700" b="0" dirty="0">
                <a:solidFill>
                  <a:schemeClr val="tx2"/>
                </a:solidFill>
              </a:rPr>
              <a:t>Regression discontinuity is based on running the regression for the people </a:t>
            </a:r>
            <a:r>
              <a:rPr lang="en-US" sz="1700" u="sng" dirty="0">
                <a:solidFill>
                  <a:schemeClr val="tx2"/>
                </a:solidFill>
              </a:rPr>
              <a:t>just below </a:t>
            </a:r>
            <a:r>
              <a:rPr lang="en-US" sz="1700" b="0" dirty="0">
                <a:solidFill>
                  <a:schemeClr val="tx2"/>
                </a:solidFill>
              </a:rPr>
              <a:t>and </a:t>
            </a:r>
            <a:r>
              <a:rPr lang="en-US" sz="1700" u="sng" dirty="0">
                <a:solidFill>
                  <a:schemeClr val="tx2"/>
                </a:solidFill>
              </a:rPr>
              <a:t>just above </a:t>
            </a:r>
            <a:r>
              <a:rPr lang="en-US" sz="1700" b="0" dirty="0">
                <a:solidFill>
                  <a:schemeClr val="tx2"/>
                </a:solidFill>
              </a:rPr>
              <a:t>the cutoff</a:t>
            </a:r>
          </a:p>
          <a:p>
            <a:pPr marL="112713" indent="-112713">
              <a:spcBef>
                <a:spcPts val="600"/>
              </a:spcBef>
              <a:buFontTx/>
              <a:buChar char="•"/>
            </a:pPr>
            <a:r>
              <a:rPr lang="en-US" sz="1700" b="0" dirty="0">
                <a:solidFill>
                  <a:schemeClr val="tx2"/>
                </a:solidFill>
              </a:rPr>
              <a:t>In this example</a:t>
            </a:r>
          </a:p>
          <a:p>
            <a:pPr marL="344488" indent="-171450">
              <a:spcBef>
                <a:spcPts val="600"/>
              </a:spcBef>
              <a:buFont typeface="Arial" pitchFamily="34" charset="0"/>
              <a:buChar char="–"/>
            </a:pPr>
            <a:r>
              <a:rPr lang="en-US" sz="1700" b="0" dirty="0">
                <a:solidFill>
                  <a:schemeClr val="tx2"/>
                </a:solidFill>
              </a:rPr>
              <a:t>Naïve regression results suggested that a dollar invested in the offer generated </a:t>
            </a:r>
            <a:r>
              <a:rPr lang="en-US" sz="1700" u="sng" dirty="0">
                <a:solidFill>
                  <a:schemeClr val="tx2"/>
                </a:solidFill>
              </a:rPr>
              <a:t>$3.55 in net profits</a:t>
            </a:r>
          </a:p>
          <a:p>
            <a:pPr marL="344488" indent="-171450">
              <a:spcBef>
                <a:spcPts val="600"/>
              </a:spcBef>
              <a:buFont typeface="Arial" pitchFamily="34" charset="0"/>
              <a:buChar char="–"/>
            </a:pPr>
            <a:r>
              <a:rPr lang="en-US" sz="1700" b="0" dirty="0">
                <a:solidFill>
                  <a:schemeClr val="tx2"/>
                </a:solidFill>
              </a:rPr>
              <a:t>Regression Discontinuity results suggested that a dollar invested in the offer caused a </a:t>
            </a:r>
            <a:r>
              <a:rPr lang="en-US" sz="1700" i="1" u="sng" dirty="0">
                <a:solidFill>
                  <a:schemeClr val="tx2"/>
                </a:solidFill>
              </a:rPr>
              <a:t>net loss </a:t>
            </a:r>
            <a:r>
              <a:rPr lang="en-US" sz="1700" u="sng" dirty="0">
                <a:solidFill>
                  <a:schemeClr val="tx2"/>
                </a:solidFill>
              </a:rPr>
              <a:t>of $2.58</a:t>
            </a:r>
          </a:p>
        </p:txBody>
      </p:sp>
      <p:grpSp>
        <p:nvGrpSpPr>
          <p:cNvPr id="104455" name="Group 5"/>
          <p:cNvGrpSpPr>
            <a:grpSpLocks/>
          </p:cNvGrpSpPr>
          <p:nvPr/>
        </p:nvGrpSpPr>
        <p:grpSpPr bwMode="auto">
          <a:xfrm>
            <a:off x="1027113" y="949325"/>
            <a:ext cx="6902450" cy="4002237"/>
            <a:chOff x="1442" y="787"/>
            <a:chExt cx="2835" cy="2424"/>
          </a:xfrm>
        </p:grpSpPr>
        <p:sp>
          <p:nvSpPr>
            <p:cNvPr id="104456"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4457"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70960373"/>
      </p:ext>
    </p:extLst>
  </p:cSld>
  <p:clrMapOvr>
    <a:masterClrMapping/>
  </p:clrMapOvr>
  <p:transition>
    <p:zoom/>
    <p:sndAc>
      <p:end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a:spLocks noGrp="1"/>
          </p:cNvSpPr>
          <p:nvPr>
            <p:ph type="sldNum" sz="quarter" idx="11"/>
          </p:nvPr>
        </p:nvSpPr>
        <p:spPr>
          <a:noFill/>
        </p:spPr>
        <p:txBody>
          <a:bodyPr/>
          <a:lstStyle/>
          <a:p>
            <a:pPr defTabSz="912813"/>
            <a:fld id="{5E1CAA45-163C-46FE-B4EA-C558923EDBEE}" type="slidenum">
              <a:rPr lang="en-US" smtClean="0"/>
              <a:pPr defTabSz="912813"/>
              <a:t>1</a:t>
            </a:fld>
            <a:endParaRPr lang="en-US"/>
          </a:p>
        </p:txBody>
      </p:sp>
      <p:sp>
        <p:nvSpPr>
          <p:cNvPr id="22531" name="Rectangle 3"/>
          <p:cNvSpPr>
            <a:spLocks noGrp="1" noChangeArrowheads="1"/>
          </p:cNvSpPr>
          <p:nvPr>
            <p:ph type="title"/>
            <p:custDataLst>
              <p:tags r:id="rId1"/>
            </p:custDataLst>
          </p:nvPr>
        </p:nvSpPr>
        <p:spPr>
          <a:xfrm>
            <a:off x="122238" y="234950"/>
            <a:ext cx="8793162" cy="292388"/>
          </a:xfrm>
        </p:spPr>
        <p:txBody>
          <a:bodyPr/>
          <a:lstStyle/>
          <a:p>
            <a:pPr eaLnBrk="1" hangingPunct="1"/>
            <a:r>
              <a:rPr lang="en-US" dirty="0"/>
              <a:t>INTERESTING</a:t>
            </a:r>
          </a:p>
        </p:txBody>
      </p:sp>
      <p:sp>
        <p:nvSpPr>
          <p:cNvPr id="2" name="Rectangle 1"/>
          <p:cNvSpPr/>
          <p:nvPr/>
        </p:nvSpPr>
        <p:spPr>
          <a:xfrm>
            <a:off x="258793" y="1457864"/>
            <a:ext cx="8505644" cy="4893647"/>
          </a:xfrm>
          <a:prstGeom prst="rect">
            <a:avLst/>
          </a:prstGeom>
        </p:spPr>
        <p:txBody>
          <a:bodyPr wrap="square">
            <a:spAutoFit/>
          </a:bodyPr>
          <a:lstStyle/>
          <a:p>
            <a:r>
              <a:rPr lang="en-US" sz="1200" dirty="0"/>
              <a:t>Greetings from University Readers! </a:t>
            </a:r>
          </a:p>
          <a:p>
            <a:r>
              <a:rPr lang="en-US" sz="1200" dirty="0"/>
              <a:t> </a:t>
            </a:r>
          </a:p>
          <a:p>
            <a:r>
              <a:rPr lang="en-US" sz="1200" dirty="0"/>
              <a:t>In a constant effort to improve our services, we would love to hear how we did with your recent custom publishing project with us. If you have taken our surveys before, we’ve adjusted it slightly, and we sincerely appreciate your input again.</a:t>
            </a:r>
          </a:p>
          <a:p>
            <a:r>
              <a:rPr lang="en-US" sz="1200" dirty="0"/>
              <a:t> </a:t>
            </a:r>
          </a:p>
          <a:p>
            <a:r>
              <a:rPr lang="en-US" sz="1200" dirty="0"/>
              <a:t>We greatly value your opinion and will use them to better serve you and your students. This survey is confidential and the results will not be shared with anyone.</a:t>
            </a:r>
          </a:p>
          <a:p>
            <a:r>
              <a:rPr lang="en-US" sz="1200" dirty="0"/>
              <a:t> </a:t>
            </a:r>
          </a:p>
          <a:p>
            <a:r>
              <a:rPr lang="en-US" sz="1200" dirty="0"/>
              <a:t>Below is the link to the survey, which should take about 2-5 minutes to complete.</a:t>
            </a:r>
          </a:p>
          <a:p>
            <a:r>
              <a:rPr lang="en-US" sz="1200" dirty="0"/>
              <a:t> </a:t>
            </a:r>
          </a:p>
          <a:p>
            <a:r>
              <a:rPr lang="en-US" sz="1200" u="sng" dirty="0">
                <a:hlinkClick r:id="rId4"/>
              </a:rPr>
              <a:t>https://www.surveymonkey.com/s.aspx?sm=SUaK6J6FE_2b6bEuVv_2baqNkA_3d_3d</a:t>
            </a:r>
            <a:endParaRPr lang="en-US" sz="1200" dirty="0"/>
          </a:p>
          <a:p>
            <a:r>
              <a:rPr lang="en-US" sz="1200" dirty="0"/>
              <a:t> </a:t>
            </a:r>
          </a:p>
          <a:p>
            <a:r>
              <a:rPr lang="en-US" sz="1200" dirty="0">
                <a:solidFill>
                  <a:srgbClr val="FF0000"/>
                </a:solidFill>
              </a:rPr>
              <a:t>Upon completion, we will donate $2 to one of three charities of your choice - Habitat for Humanity, Susan G. Komen Breast Cancer Foundation, United Nations Children's Fund (UNICEF).</a:t>
            </a:r>
          </a:p>
          <a:p>
            <a:r>
              <a:rPr lang="en-US" sz="1200" dirty="0"/>
              <a:t> </a:t>
            </a:r>
          </a:p>
          <a:p>
            <a:r>
              <a:rPr lang="en-US" sz="1200" dirty="0"/>
              <a:t>Your participation is greatly appreciated! If you have any questions about the survey, please do not hesitate to contact me at </a:t>
            </a:r>
            <a:r>
              <a:rPr lang="en-US" sz="1200" u="sng" dirty="0">
                <a:hlinkClick r:id="rId5"/>
              </a:rPr>
              <a:t>cpaguyo@universityreaders.com</a:t>
            </a:r>
            <a:r>
              <a:rPr lang="en-US" sz="1200" dirty="0"/>
              <a:t> or 800.200.3908 x518.</a:t>
            </a:r>
          </a:p>
          <a:p>
            <a:r>
              <a:rPr lang="en-US" sz="1200" dirty="0"/>
              <a:t> </a:t>
            </a:r>
          </a:p>
          <a:p>
            <a:r>
              <a:rPr lang="en-US" sz="1200" dirty="0"/>
              <a:t>Regards, </a:t>
            </a:r>
          </a:p>
          <a:p>
            <a:r>
              <a:rPr lang="en-US" sz="1200" dirty="0"/>
              <a:t> </a:t>
            </a:r>
          </a:p>
          <a:p>
            <a:r>
              <a:rPr lang="en-US" sz="1200" dirty="0"/>
              <a:t>Celina </a:t>
            </a:r>
            <a:r>
              <a:rPr lang="en-US" sz="1200" dirty="0" err="1"/>
              <a:t>Paguyo</a:t>
            </a:r>
            <a:r>
              <a:rPr lang="en-US" sz="1200" dirty="0"/>
              <a:t> </a:t>
            </a:r>
          </a:p>
          <a:p>
            <a:r>
              <a:rPr lang="en-US" sz="1200" dirty="0"/>
              <a:t>Marketing Program Manager </a:t>
            </a:r>
          </a:p>
          <a:p>
            <a:r>
              <a:rPr lang="en-US" sz="1200" dirty="0"/>
              <a:t>University Readers, Inc.   </a:t>
            </a:r>
          </a:p>
          <a:p>
            <a:r>
              <a:rPr lang="en-US" sz="1200" dirty="0"/>
              <a:t> </a:t>
            </a:r>
          </a:p>
          <a:p>
            <a:r>
              <a:rPr lang="en-US" sz="1200" u="sng" dirty="0">
                <a:hlinkClick r:id="rId6"/>
              </a:rPr>
              <a:t>https://www.surveymonkey.com/optout.aspx?sm=SUaK6J6FE_2b6bEuVv_2baqNkA_3d_3d</a:t>
            </a:r>
            <a:endParaRPr lang="en-US" sz="1200" dirty="0"/>
          </a:p>
        </p:txBody>
      </p:sp>
    </p:spTree>
  </p:cSld>
  <p:clrMapOvr>
    <a:masterClrMapping/>
  </p:clrMapOvr>
  <p:transition>
    <p:zoom/>
    <p:sndAc>
      <p:end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1"/>
          </p:nvPr>
        </p:nvSpPr>
        <p:spPr>
          <a:noFill/>
        </p:spPr>
        <p:txBody>
          <a:bodyPr/>
          <a:lstStyle/>
          <a:p>
            <a:pPr defTabSz="912813"/>
            <a:fld id="{99BB670B-8CC9-48CF-A828-1E915C2FD8D6}" type="slidenum">
              <a:rPr lang="en-US" smtClean="0"/>
              <a:pPr defTabSz="912813"/>
              <a:t>19</a:t>
            </a:fld>
            <a:endParaRPr lang="en-US"/>
          </a:p>
        </p:txBody>
      </p:sp>
      <p:sp>
        <p:nvSpPr>
          <p:cNvPr id="51202" name="Rectangle 2"/>
          <p:cNvSpPr>
            <a:spLocks noChangeArrowheads="1"/>
          </p:cNvSpPr>
          <p:nvPr/>
        </p:nvSpPr>
        <p:spPr bwMode="auto">
          <a:xfrm>
            <a:off x="2122488" y="2411413"/>
            <a:ext cx="4941887" cy="417512"/>
          </a:xfrm>
          <a:prstGeom prst="rect">
            <a:avLst/>
          </a:prstGeom>
          <a:solidFill>
            <a:schemeClr val="accent1"/>
          </a:solidFill>
          <a:ln w="9525">
            <a:noFill/>
            <a:miter lim="800000"/>
            <a:headEnd/>
            <a:tailEnd/>
          </a:ln>
        </p:spPr>
        <p:txBody>
          <a:bodyPr wrap="none" anchor="ctr"/>
          <a:lstStyle/>
          <a:p>
            <a:pPr algn="ctr">
              <a:spcBef>
                <a:spcPct val="50000"/>
              </a:spcBef>
            </a:pPr>
            <a:endParaRPr lang="en-US"/>
          </a:p>
        </p:txBody>
      </p:sp>
      <p:sp>
        <p:nvSpPr>
          <p:cNvPr id="51203" name="Rectangle 3"/>
          <p:cNvSpPr>
            <a:spLocks noGrp="1" noChangeArrowheads="1"/>
          </p:cNvSpPr>
          <p:nvPr>
            <p:ph type="title"/>
            <p:custDataLst>
              <p:tags r:id="rId1"/>
            </p:custDataLst>
          </p:nvPr>
        </p:nvSpPr>
        <p:spPr/>
        <p:txBody>
          <a:bodyPr/>
          <a:lstStyle/>
          <a:p>
            <a:pPr eaLnBrk="1" hangingPunct="1"/>
            <a:r>
              <a:rPr lang="en-US"/>
              <a:t>AGENDA</a:t>
            </a:r>
          </a:p>
        </p:txBody>
      </p:sp>
      <p:sp>
        <p:nvSpPr>
          <p:cNvPr id="51204" name="Rectangle 4"/>
          <p:cNvSpPr>
            <a:spLocks noChangeArrowheads="1"/>
          </p:cNvSpPr>
          <p:nvPr/>
        </p:nvSpPr>
        <p:spPr bwMode="auto">
          <a:xfrm>
            <a:off x="2244725" y="2120900"/>
            <a:ext cx="4614863" cy="1354217"/>
          </a:xfrm>
          <a:prstGeom prst="rect">
            <a:avLst/>
          </a:prstGeom>
          <a:noFill/>
          <a:ln w="9525">
            <a:noFill/>
            <a:miter lim="800000"/>
            <a:headEnd/>
            <a:tailEnd/>
          </a:ln>
        </p:spPr>
        <p:txBody>
          <a:bodyPr lIns="0" tIns="0" rIns="0" bIns="0">
            <a:spAutoFit/>
          </a:bodyPr>
          <a:lstStyle/>
          <a:p>
            <a:pPr marL="147638" lvl="1" indent="-146050" defTabSz="912813">
              <a:spcBef>
                <a:spcPct val="50000"/>
              </a:spcBef>
              <a:buSzPct val="120000"/>
              <a:buFontTx/>
              <a:buChar char="•"/>
            </a:pPr>
            <a:r>
              <a:rPr lang="en-US" b="0" dirty="0">
                <a:solidFill>
                  <a:schemeClr val="tx2"/>
                </a:solidFill>
              </a:rPr>
              <a:t>Some Thoughts on Loyalty</a:t>
            </a:r>
          </a:p>
          <a:p>
            <a:pPr marL="147638" lvl="1" indent="-146050" defTabSz="912813">
              <a:spcBef>
                <a:spcPct val="50000"/>
              </a:spcBef>
              <a:buSzPct val="120000"/>
              <a:buFontTx/>
              <a:buChar char="•"/>
            </a:pPr>
            <a:r>
              <a:rPr lang="en-US" dirty="0">
                <a:solidFill>
                  <a:schemeClr val="tx2"/>
                </a:solidFill>
              </a:rPr>
              <a:t>Stage 4 – Churn</a:t>
            </a:r>
          </a:p>
          <a:p>
            <a:pPr marL="147638" lvl="1" indent="-146050" defTabSz="912813">
              <a:spcBef>
                <a:spcPct val="50000"/>
              </a:spcBef>
              <a:buSzPct val="120000"/>
              <a:buFontTx/>
              <a:buChar char="•"/>
            </a:pPr>
            <a:r>
              <a:rPr lang="en-US" b="0" dirty="0">
                <a:solidFill>
                  <a:schemeClr val="tx2"/>
                </a:solidFill>
              </a:rPr>
              <a:t>Modeling Churn</a:t>
            </a:r>
          </a:p>
          <a:p>
            <a:pPr marL="147638" lvl="1" indent="-146050" defTabSz="912813">
              <a:spcBef>
                <a:spcPct val="50000"/>
              </a:spcBef>
              <a:buSzPct val="120000"/>
              <a:buFontTx/>
              <a:buChar char="•"/>
            </a:pPr>
            <a:r>
              <a:rPr lang="en-US" b="0" dirty="0">
                <a:solidFill>
                  <a:schemeClr val="tx2"/>
                </a:solidFill>
              </a:rPr>
              <a:t>Other Popular (Classification) Models</a:t>
            </a:r>
          </a:p>
        </p:txBody>
      </p:sp>
      <p:grpSp>
        <p:nvGrpSpPr>
          <p:cNvPr id="51205" name="Group 5"/>
          <p:cNvGrpSpPr>
            <a:grpSpLocks/>
          </p:cNvGrpSpPr>
          <p:nvPr/>
        </p:nvGrpSpPr>
        <p:grpSpPr bwMode="auto">
          <a:xfrm>
            <a:off x="2119313" y="1935163"/>
            <a:ext cx="4943475" cy="1589530"/>
            <a:chOff x="1442" y="787"/>
            <a:chExt cx="2835" cy="2424"/>
          </a:xfrm>
        </p:grpSpPr>
        <p:sp>
          <p:nvSpPr>
            <p:cNvPr id="51206"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51207"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cSld>
  <p:clrMapOvr>
    <a:masterClrMapping/>
  </p:clrMapOvr>
  <p:transition>
    <p:zoom/>
    <p:sndAc>
      <p:end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ight Arrow 44"/>
          <p:cNvSpPr/>
          <p:nvPr/>
        </p:nvSpPr>
        <p:spPr bwMode="auto">
          <a:xfrm>
            <a:off x="356616" y="3163824"/>
            <a:ext cx="8360347" cy="896112"/>
          </a:xfrm>
          <a:prstGeom prst="rightArrow">
            <a:avLst>
              <a:gd name="adj1" fmla="val 50000"/>
              <a:gd name="adj2" fmla="val 55263"/>
            </a:avLst>
          </a:prstGeom>
          <a:solidFill>
            <a:schemeClr val="accent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no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7" name="Slide Number Placeholder 4"/>
          <p:cNvSpPr>
            <a:spLocks noGrp="1"/>
          </p:cNvSpPr>
          <p:nvPr>
            <p:ph type="sldNum" sz="quarter" idx="11"/>
          </p:nvPr>
        </p:nvSpPr>
        <p:spPr/>
        <p:txBody>
          <a:bodyPr/>
          <a:lstStyle/>
          <a:p>
            <a:fld id="{7EB99480-0E32-4297-930F-235B9A27C3E5}" type="slidenum">
              <a:rPr lang="en-US"/>
              <a:pPr/>
              <a:t>20</a:t>
            </a:fld>
            <a:endParaRPr lang="en-US"/>
          </a:p>
        </p:txBody>
      </p:sp>
      <p:sp>
        <p:nvSpPr>
          <p:cNvPr id="1114117" name="Rectangle 5"/>
          <p:cNvSpPr>
            <a:spLocks noChangeArrowheads="1"/>
          </p:cNvSpPr>
          <p:nvPr/>
        </p:nvSpPr>
        <p:spPr bwMode="auto">
          <a:xfrm rot="-5400000">
            <a:off x="3745897" y="-2677128"/>
            <a:ext cx="1627187" cy="8680069"/>
          </a:xfrm>
          <a:prstGeom prst="rect">
            <a:avLst/>
          </a:prstGeom>
          <a:solidFill>
            <a:schemeClr val="accent2"/>
          </a:solidFill>
          <a:ln w="9525">
            <a:noFill/>
            <a:miter lim="800000"/>
            <a:headEnd/>
            <a:tailEnd/>
          </a:ln>
          <a:effectLst/>
        </p:spPr>
        <p:txBody>
          <a:bodyPr vert="eaVert" wrap="none" lIns="93296" tIns="46648" rIns="93296" bIns="46648" anchor="ctr"/>
          <a:lstStyle/>
          <a:p>
            <a:pPr defTabSz="933450"/>
            <a:endParaRPr lang="de-DE"/>
          </a:p>
        </p:txBody>
      </p:sp>
      <p:sp>
        <p:nvSpPr>
          <p:cNvPr id="1114118" name="AutoShape 6"/>
          <p:cNvSpPr>
            <a:spLocks noChangeArrowheads="1"/>
          </p:cNvSpPr>
          <p:nvPr/>
        </p:nvSpPr>
        <p:spPr bwMode="auto">
          <a:xfrm rot="5400000" flipH="1">
            <a:off x="4529963" y="-2035429"/>
            <a:ext cx="349250" cy="7379208"/>
          </a:xfrm>
          <a:prstGeom prst="triangle">
            <a:avLst>
              <a:gd name="adj" fmla="val 44629"/>
            </a:avLst>
          </a:prstGeom>
          <a:solidFill>
            <a:schemeClr val="folHlink"/>
          </a:solidFill>
          <a:ln w="9525">
            <a:solidFill>
              <a:schemeClr val="folHlink"/>
            </a:solidFill>
            <a:miter lim="800000"/>
            <a:headEnd/>
            <a:tailEnd/>
          </a:ln>
          <a:effectLst/>
        </p:spPr>
        <p:txBody>
          <a:bodyPr wrap="none" anchor="ctr"/>
          <a:lstStyle/>
          <a:p>
            <a:endParaRPr lang="en-US"/>
          </a:p>
        </p:txBody>
      </p:sp>
      <p:sp>
        <p:nvSpPr>
          <p:cNvPr id="1114119" name="Rectangle 7"/>
          <p:cNvSpPr>
            <a:spLocks noChangeArrowheads="1"/>
          </p:cNvSpPr>
          <p:nvPr/>
        </p:nvSpPr>
        <p:spPr bwMode="auto">
          <a:xfrm>
            <a:off x="2680589" y="1322388"/>
            <a:ext cx="1446213" cy="717550"/>
          </a:xfrm>
          <a:prstGeom prst="rect">
            <a:avLst/>
          </a:prstGeom>
          <a:solidFill>
            <a:schemeClr val="accent1"/>
          </a:solidFill>
          <a:ln w="9525">
            <a:noFill/>
            <a:miter lim="800000"/>
            <a:headEnd/>
            <a:tailEnd/>
          </a:ln>
          <a:effectLst/>
        </p:spPr>
        <p:txBody>
          <a:bodyPr wrap="none" lIns="93296" tIns="46648" rIns="93296" bIns="46648" anchor="ctr"/>
          <a:lstStyle/>
          <a:p>
            <a:pPr defTabSz="933450"/>
            <a:endParaRPr lang="de-DE" sz="1400"/>
          </a:p>
        </p:txBody>
      </p:sp>
      <p:sp>
        <p:nvSpPr>
          <p:cNvPr id="1114120" name="Rectangle 8"/>
          <p:cNvSpPr>
            <a:spLocks noChangeArrowheads="1"/>
          </p:cNvSpPr>
          <p:nvPr/>
        </p:nvSpPr>
        <p:spPr bwMode="auto">
          <a:xfrm>
            <a:off x="2780602" y="1427734"/>
            <a:ext cx="1257300" cy="492443"/>
          </a:xfrm>
          <a:prstGeom prst="rect">
            <a:avLst/>
          </a:prstGeom>
          <a:noFill/>
          <a:ln w="9525">
            <a:noFill/>
            <a:miter lim="800000"/>
            <a:headEnd/>
            <a:tailEnd/>
          </a:ln>
          <a:effectLst/>
        </p:spPr>
        <p:txBody>
          <a:bodyPr lIns="0" tIns="0" rIns="0" bIns="0">
            <a:spAutoFit/>
          </a:bodyPr>
          <a:lstStyle/>
          <a:p>
            <a:pPr defTabSz="912813">
              <a:buSzPct val="120000"/>
            </a:pPr>
            <a:r>
              <a:rPr lang="en-US" b="1" dirty="0">
                <a:solidFill>
                  <a:schemeClr val="tx2"/>
                </a:solidFill>
              </a:rPr>
              <a:t>Early </a:t>
            </a:r>
            <a:br>
              <a:rPr lang="en-US" b="1" dirty="0">
                <a:solidFill>
                  <a:schemeClr val="tx2"/>
                </a:solidFill>
              </a:rPr>
            </a:br>
            <a:r>
              <a:rPr lang="en-US" b="1" dirty="0">
                <a:solidFill>
                  <a:schemeClr val="tx2"/>
                </a:solidFill>
              </a:rPr>
              <a:t>Buyers</a:t>
            </a:r>
          </a:p>
        </p:txBody>
      </p:sp>
      <p:sp>
        <p:nvSpPr>
          <p:cNvPr id="1114121" name="Rectangle 9"/>
          <p:cNvSpPr>
            <a:spLocks noChangeArrowheads="1"/>
          </p:cNvSpPr>
          <p:nvPr/>
        </p:nvSpPr>
        <p:spPr bwMode="auto">
          <a:xfrm>
            <a:off x="4875657" y="1322388"/>
            <a:ext cx="1446213" cy="717550"/>
          </a:xfrm>
          <a:prstGeom prst="rect">
            <a:avLst/>
          </a:prstGeom>
          <a:solidFill>
            <a:schemeClr val="accent1"/>
          </a:solidFill>
          <a:ln w="9525">
            <a:noFill/>
            <a:miter lim="800000"/>
            <a:headEnd/>
            <a:tailEnd/>
          </a:ln>
          <a:effectLst/>
        </p:spPr>
        <p:txBody>
          <a:bodyPr wrap="none" lIns="93296" tIns="46648" rIns="93296" bIns="46648" anchor="ctr"/>
          <a:lstStyle/>
          <a:p>
            <a:pPr defTabSz="933450"/>
            <a:endParaRPr lang="de-DE" sz="1400"/>
          </a:p>
        </p:txBody>
      </p:sp>
      <p:sp>
        <p:nvSpPr>
          <p:cNvPr id="1114122" name="Rectangle 10"/>
          <p:cNvSpPr>
            <a:spLocks noChangeArrowheads="1"/>
          </p:cNvSpPr>
          <p:nvPr/>
        </p:nvSpPr>
        <p:spPr bwMode="auto">
          <a:xfrm>
            <a:off x="7070725" y="1322388"/>
            <a:ext cx="1446213" cy="717550"/>
          </a:xfrm>
          <a:prstGeom prst="rect">
            <a:avLst/>
          </a:prstGeom>
          <a:solidFill>
            <a:schemeClr val="tx2"/>
          </a:solidFill>
          <a:ln w="9525">
            <a:noFill/>
            <a:miter lim="800000"/>
            <a:headEnd/>
            <a:tailEnd/>
          </a:ln>
          <a:effectLst/>
        </p:spPr>
        <p:txBody>
          <a:bodyPr wrap="none" lIns="93296" tIns="46648" rIns="93296" bIns="46648" anchor="ctr"/>
          <a:lstStyle/>
          <a:p>
            <a:pPr defTabSz="933450"/>
            <a:endParaRPr lang="de-DE" sz="1400"/>
          </a:p>
        </p:txBody>
      </p:sp>
      <p:sp>
        <p:nvSpPr>
          <p:cNvPr id="1114123" name="Rectangle 11"/>
          <p:cNvSpPr>
            <a:spLocks noChangeArrowheads="1"/>
          </p:cNvSpPr>
          <p:nvPr/>
        </p:nvSpPr>
        <p:spPr bwMode="auto">
          <a:xfrm>
            <a:off x="4975670" y="1446022"/>
            <a:ext cx="1257300" cy="492443"/>
          </a:xfrm>
          <a:prstGeom prst="rect">
            <a:avLst/>
          </a:prstGeom>
          <a:noFill/>
          <a:ln w="9525">
            <a:noFill/>
            <a:miter lim="800000"/>
            <a:headEnd/>
            <a:tailEnd/>
          </a:ln>
          <a:effectLst/>
        </p:spPr>
        <p:txBody>
          <a:bodyPr lIns="0" tIns="0" rIns="0" bIns="0">
            <a:spAutoFit/>
          </a:bodyPr>
          <a:lstStyle/>
          <a:p>
            <a:pPr defTabSz="912813">
              <a:buSzPct val="120000"/>
            </a:pPr>
            <a:r>
              <a:rPr lang="en-US" b="1" dirty="0">
                <a:solidFill>
                  <a:schemeClr val="tx2"/>
                </a:solidFill>
              </a:rPr>
              <a:t>Core Customer</a:t>
            </a:r>
          </a:p>
        </p:txBody>
      </p:sp>
      <p:sp>
        <p:nvSpPr>
          <p:cNvPr id="1114124" name="Rectangle 12"/>
          <p:cNvSpPr>
            <a:spLocks noChangeArrowheads="1"/>
          </p:cNvSpPr>
          <p:nvPr/>
        </p:nvSpPr>
        <p:spPr bwMode="auto">
          <a:xfrm>
            <a:off x="7170738" y="1543050"/>
            <a:ext cx="1257300" cy="244475"/>
          </a:xfrm>
          <a:prstGeom prst="rect">
            <a:avLst/>
          </a:prstGeom>
          <a:noFill/>
          <a:ln w="9525">
            <a:noFill/>
            <a:miter lim="800000"/>
            <a:headEnd/>
            <a:tailEnd/>
          </a:ln>
          <a:effectLst/>
        </p:spPr>
        <p:txBody>
          <a:bodyPr lIns="0" tIns="0" rIns="0" bIns="0">
            <a:spAutoFit/>
          </a:bodyPr>
          <a:lstStyle/>
          <a:p>
            <a:pPr defTabSz="912813">
              <a:buSzPct val="120000"/>
            </a:pPr>
            <a:r>
              <a:rPr lang="en-US" b="1" dirty="0">
                <a:solidFill>
                  <a:schemeClr val="bg1"/>
                </a:solidFill>
              </a:rPr>
              <a:t>Defectors</a:t>
            </a:r>
          </a:p>
        </p:txBody>
      </p:sp>
      <p:sp>
        <p:nvSpPr>
          <p:cNvPr id="1114125" name="Rectangle 13"/>
          <p:cNvSpPr>
            <a:spLocks noChangeArrowheads="1"/>
          </p:cNvSpPr>
          <p:nvPr/>
        </p:nvSpPr>
        <p:spPr bwMode="auto">
          <a:xfrm>
            <a:off x="563690" y="933450"/>
            <a:ext cx="2514600" cy="274638"/>
          </a:xfrm>
          <a:prstGeom prst="rect">
            <a:avLst/>
          </a:prstGeom>
          <a:noFill/>
          <a:ln w="9525">
            <a:noFill/>
            <a:miter lim="800000"/>
            <a:headEnd/>
            <a:tailEnd/>
          </a:ln>
          <a:effectLst/>
        </p:spPr>
        <p:txBody>
          <a:bodyPr lIns="0" tIns="0" rIns="0" bIns="0">
            <a:spAutoFit/>
          </a:bodyPr>
          <a:lstStyle/>
          <a:p>
            <a:pPr algn="l" defTabSz="912813">
              <a:buSzPct val="120000"/>
            </a:pPr>
            <a:r>
              <a:rPr lang="en-US" sz="1800" i="1" dirty="0">
                <a:solidFill>
                  <a:schemeClr val="folHlink"/>
                </a:solidFill>
              </a:rPr>
              <a:t>Lifecycle</a:t>
            </a:r>
          </a:p>
        </p:txBody>
      </p:sp>
      <p:sp>
        <p:nvSpPr>
          <p:cNvPr id="1114149" name="Rectangle 37"/>
          <p:cNvSpPr>
            <a:spLocks noGrp="1" noChangeArrowheads="1"/>
          </p:cNvSpPr>
          <p:nvPr>
            <p:ph type="title"/>
          </p:nvPr>
        </p:nvSpPr>
        <p:spPr>
          <a:xfrm>
            <a:off x="122238" y="234950"/>
            <a:ext cx="8793162" cy="292388"/>
          </a:xfrm>
          <a:noFill/>
          <a:ln/>
        </p:spPr>
        <p:txBody>
          <a:bodyPr/>
          <a:lstStyle/>
          <a:p>
            <a:r>
              <a:rPr lang="en-US" dirty="0"/>
              <a:t>CUSTOMER EVENTS AND MARKETING INTERVENTIONS</a:t>
            </a:r>
          </a:p>
        </p:txBody>
      </p:sp>
      <p:sp>
        <p:nvSpPr>
          <p:cNvPr id="38" name="Rectangle 7"/>
          <p:cNvSpPr>
            <a:spLocks noChangeArrowheads="1"/>
          </p:cNvSpPr>
          <p:nvPr/>
        </p:nvSpPr>
        <p:spPr bwMode="auto">
          <a:xfrm>
            <a:off x="482981" y="1328484"/>
            <a:ext cx="1446213" cy="717550"/>
          </a:xfrm>
          <a:prstGeom prst="rect">
            <a:avLst/>
          </a:prstGeom>
          <a:solidFill>
            <a:schemeClr val="accent1"/>
          </a:solidFill>
          <a:ln w="9525">
            <a:noFill/>
            <a:miter lim="800000"/>
            <a:headEnd/>
            <a:tailEnd/>
          </a:ln>
          <a:effectLst/>
        </p:spPr>
        <p:txBody>
          <a:bodyPr wrap="none" lIns="93296" tIns="46648" rIns="93296" bIns="46648" anchor="ctr"/>
          <a:lstStyle/>
          <a:p>
            <a:pPr defTabSz="933450"/>
            <a:endParaRPr lang="de-DE" sz="1400"/>
          </a:p>
        </p:txBody>
      </p:sp>
      <p:sp>
        <p:nvSpPr>
          <p:cNvPr id="39" name="Rectangle 8"/>
          <p:cNvSpPr>
            <a:spLocks noChangeArrowheads="1"/>
          </p:cNvSpPr>
          <p:nvPr/>
        </p:nvSpPr>
        <p:spPr bwMode="auto">
          <a:xfrm>
            <a:off x="582994" y="1561846"/>
            <a:ext cx="1257300" cy="244475"/>
          </a:xfrm>
          <a:prstGeom prst="rect">
            <a:avLst/>
          </a:prstGeom>
          <a:noFill/>
          <a:ln w="9525">
            <a:noFill/>
            <a:miter lim="800000"/>
            <a:headEnd/>
            <a:tailEnd/>
          </a:ln>
          <a:effectLst/>
        </p:spPr>
        <p:txBody>
          <a:bodyPr lIns="0" tIns="0" rIns="0" bIns="0">
            <a:spAutoFit/>
          </a:bodyPr>
          <a:lstStyle/>
          <a:p>
            <a:pPr defTabSz="912813">
              <a:buSzPct val="120000"/>
            </a:pPr>
            <a:r>
              <a:rPr lang="en-US" b="1" dirty="0">
                <a:solidFill>
                  <a:schemeClr val="tx2"/>
                </a:solidFill>
              </a:rPr>
              <a:t>Prospects</a:t>
            </a:r>
          </a:p>
        </p:txBody>
      </p:sp>
      <p:sp>
        <p:nvSpPr>
          <p:cNvPr id="41" name="TextBox 40"/>
          <p:cNvSpPr txBox="1"/>
          <p:nvPr/>
        </p:nvSpPr>
        <p:spPr>
          <a:xfrm>
            <a:off x="512064" y="3438144"/>
            <a:ext cx="1399032" cy="338554"/>
          </a:xfrm>
          <a:prstGeom prst="rect">
            <a:avLst/>
          </a:prstGeom>
          <a:noFill/>
        </p:spPr>
        <p:txBody>
          <a:bodyPr wrap="square" rtlCol="0">
            <a:spAutoFit/>
          </a:bodyPr>
          <a:lstStyle/>
          <a:p>
            <a:r>
              <a:rPr lang="en-US" dirty="0">
                <a:solidFill>
                  <a:schemeClr val="tx2"/>
                </a:solidFill>
              </a:rPr>
              <a:t>Acquisition</a:t>
            </a:r>
          </a:p>
        </p:txBody>
      </p:sp>
      <p:sp>
        <p:nvSpPr>
          <p:cNvPr id="42" name="TextBox 41"/>
          <p:cNvSpPr txBox="1"/>
          <p:nvPr/>
        </p:nvSpPr>
        <p:spPr>
          <a:xfrm>
            <a:off x="2520696" y="3438144"/>
            <a:ext cx="1767840" cy="338554"/>
          </a:xfrm>
          <a:prstGeom prst="rect">
            <a:avLst/>
          </a:prstGeom>
          <a:noFill/>
        </p:spPr>
        <p:txBody>
          <a:bodyPr wrap="square" rtlCol="0">
            <a:spAutoFit/>
          </a:bodyPr>
          <a:lstStyle/>
          <a:p>
            <a:r>
              <a:rPr lang="en-US" dirty="0">
                <a:solidFill>
                  <a:schemeClr val="tx2"/>
                </a:solidFill>
              </a:rPr>
              <a:t>Development</a:t>
            </a:r>
          </a:p>
        </p:txBody>
      </p:sp>
      <p:sp>
        <p:nvSpPr>
          <p:cNvPr id="43" name="TextBox 42"/>
          <p:cNvSpPr txBox="1"/>
          <p:nvPr/>
        </p:nvSpPr>
        <p:spPr>
          <a:xfrm>
            <a:off x="4712208" y="3447288"/>
            <a:ext cx="1767840" cy="338554"/>
          </a:xfrm>
          <a:prstGeom prst="rect">
            <a:avLst/>
          </a:prstGeom>
          <a:noFill/>
        </p:spPr>
        <p:txBody>
          <a:bodyPr wrap="square" rtlCol="0">
            <a:spAutoFit/>
          </a:bodyPr>
          <a:lstStyle/>
          <a:p>
            <a:r>
              <a:rPr lang="en-US" dirty="0">
                <a:solidFill>
                  <a:schemeClr val="tx2"/>
                </a:solidFill>
              </a:rPr>
              <a:t>Retention</a:t>
            </a:r>
          </a:p>
        </p:txBody>
      </p:sp>
      <p:sp>
        <p:nvSpPr>
          <p:cNvPr id="44" name="TextBox 43"/>
          <p:cNvSpPr txBox="1"/>
          <p:nvPr/>
        </p:nvSpPr>
        <p:spPr>
          <a:xfrm>
            <a:off x="6922008" y="3447288"/>
            <a:ext cx="1767840" cy="338554"/>
          </a:xfrm>
          <a:prstGeom prst="rect">
            <a:avLst/>
          </a:prstGeom>
          <a:noFill/>
        </p:spPr>
        <p:txBody>
          <a:bodyPr wrap="square" rtlCol="0">
            <a:spAutoFit/>
          </a:bodyPr>
          <a:lstStyle/>
          <a:p>
            <a:r>
              <a:rPr lang="en-US" dirty="0" err="1">
                <a:solidFill>
                  <a:schemeClr val="tx2"/>
                </a:solidFill>
              </a:rPr>
              <a:t>Winback</a:t>
            </a:r>
            <a:endParaRPr lang="en-US" dirty="0">
              <a:solidFill>
                <a:schemeClr val="tx2"/>
              </a:solidFill>
            </a:endParaRPr>
          </a:p>
        </p:txBody>
      </p:sp>
      <p:sp>
        <p:nvSpPr>
          <p:cNvPr id="46" name="Rectangle 13"/>
          <p:cNvSpPr>
            <a:spLocks noChangeArrowheads="1"/>
          </p:cNvSpPr>
          <p:nvPr/>
        </p:nvSpPr>
        <p:spPr bwMode="auto">
          <a:xfrm>
            <a:off x="563690" y="2978658"/>
            <a:ext cx="2514600" cy="274638"/>
          </a:xfrm>
          <a:prstGeom prst="rect">
            <a:avLst/>
          </a:prstGeom>
          <a:noFill/>
          <a:ln w="9525">
            <a:noFill/>
            <a:miter lim="800000"/>
            <a:headEnd/>
            <a:tailEnd/>
          </a:ln>
          <a:effectLst/>
        </p:spPr>
        <p:txBody>
          <a:bodyPr lIns="0" tIns="0" rIns="0" bIns="0">
            <a:spAutoFit/>
          </a:bodyPr>
          <a:lstStyle/>
          <a:p>
            <a:pPr algn="l" defTabSz="912813">
              <a:buSzPct val="120000"/>
            </a:pPr>
            <a:r>
              <a:rPr lang="en-US" sz="1800" i="1" dirty="0">
                <a:solidFill>
                  <a:schemeClr val="folHlink"/>
                </a:solidFill>
              </a:rPr>
              <a:t>Marketing </a:t>
            </a:r>
          </a:p>
        </p:txBody>
      </p:sp>
      <p:sp>
        <p:nvSpPr>
          <p:cNvPr id="47" name="TextBox 46"/>
          <p:cNvSpPr txBox="1"/>
          <p:nvPr/>
        </p:nvSpPr>
        <p:spPr>
          <a:xfrm>
            <a:off x="6592824" y="4069080"/>
            <a:ext cx="2377440" cy="1692771"/>
          </a:xfrm>
          <a:prstGeom prst="rect">
            <a:avLst/>
          </a:prstGeom>
          <a:noFill/>
        </p:spPr>
        <p:txBody>
          <a:bodyPr wrap="square" rtlCol="0">
            <a:spAutoFit/>
          </a:bodyPr>
          <a:lstStyle/>
          <a:p>
            <a:pPr marL="55563" indent="-55563" algn="l">
              <a:buFont typeface="Arial" pitchFamily="34" charset="0"/>
              <a:buChar char="•"/>
            </a:pPr>
            <a:r>
              <a:rPr lang="en-US" dirty="0"/>
              <a:t>Voluntary Churn</a:t>
            </a:r>
          </a:p>
          <a:p>
            <a:pPr marL="228600" indent="-55563" algn="l">
              <a:buFont typeface="Arial" pitchFamily="34" charset="0"/>
              <a:buChar char="•"/>
            </a:pPr>
            <a:r>
              <a:rPr lang="en-US" b="0" i="1" dirty="0"/>
              <a:t>If high value: </a:t>
            </a:r>
            <a:r>
              <a:rPr lang="en-US" b="0" i="1" dirty="0" err="1"/>
              <a:t>winback</a:t>
            </a:r>
            <a:r>
              <a:rPr lang="en-US" b="0" i="1" dirty="0"/>
              <a:t> campaign</a:t>
            </a:r>
          </a:p>
          <a:p>
            <a:pPr marL="228600" indent="-55563" algn="l">
              <a:buFont typeface="Arial" pitchFamily="34" charset="0"/>
              <a:buChar char="•"/>
            </a:pPr>
            <a:r>
              <a:rPr lang="en-US" b="0" i="1" dirty="0"/>
              <a:t>Otherwise no action</a:t>
            </a:r>
          </a:p>
          <a:p>
            <a:pPr marL="55563" indent="-55563" algn="l">
              <a:buFont typeface="Arial" pitchFamily="34" charset="0"/>
              <a:buChar char="•"/>
            </a:pPr>
            <a:r>
              <a:rPr lang="en-US" dirty="0"/>
              <a:t>Forced Churn</a:t>
            </a:r>
          </a:p>
        </p:txBody>
      </p:sp>
      <p:sp>
        <p:nvSpPr>
          <p:cNvPr id="48" name="Rounded Rectangle 47"/>
          <p:cNvSpPr/>
          <p:nvPr/>
        </p:nvSpPr>
        <p:spPr bwMode="auto">
          <a:xfrm>
            <a:off x="338328" y="731520"/>
            <a:ext cx="2267712" cy="376644"/>
          </a:xfrm>
          <a:prstGeom prst="roundRect">
            <a:avLst/>
          </a:prstGeom>
          <a:no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51" name="Straight Connector 50"/>
          <p:cNvCxnSpPr/>
          <p:nvPr/>
        </p:nvCxnSpPr>
        <p:spPr bwMode="auto">
          <a:xfrm flipH="1">
            <a:off x="6373368" y="3625709"/>
            <a:ext cx="914400" cy="580531"/>
          </a:xfrm>
          <a:prstGeom prst="line">
            <a:avLst/>
          </a:prstGeom>
          <a:noFill/>
          <a:ln w="9525" cap="flat" cmpd="sng" algn="ctr">
            <a:solidFill>
              <a:schemeClr val="tx2"/>
            </a:solidFill>
            <a:prstDash val="solid"/>
            <a:round/>
            <a:headEnd type="none" w="med" len="med"/>
            <a:tailEnd type="none" w="med" len="med"/>
          </a:ln>
          <a:effectLst/>
        </p:spPr>
      </p:cxnSp>
    </p:spTree>
    <p:extLst>
      <p:ext uri="{BB962C8B-B14F-4D97-AF65-F5344CB8AC3E}">
        <p14:creationId xmlns:p14="http://schemas.microsoft.com/office/powerpoint/2010/main" val="264607396"/>
      </p:ext>
    </p:extLst>
  </p:cSld>
  <p:clrMapOvr>
    <a:masterClrMapping/>
  </p:clrMapOvr>
  <p:transition>
    <p:zoom/>
    <p:sndAc>
      <p:end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21</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STAGE IV – FOCUS ON DEFECTION</a:t>
            </a:r>
          </a:p>
        </p:txBody>
      </p:sp>
      <p:sp>
        <p:nvSpPr>
          <p:cNvPr id="101381" name="Rectangle 4"/>
          <p:cNvSpPr>
            <a:spLocks noChangeArrowheads="1"/>
          </p:cNvSpPr>
          <p:nvPr/>
        </p:nvSpPr>
        <p:spPr bwMode="auto">
          <a:xfrm>
            <a:off x="1152525" y="1378331"/>
            <a:ext cx="6619875" cy="1762021"/>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Stage IV of the Customer Lifecycle</a:t>
            </a:r>
          </a:p>
          <a:p>
            <a:pPr>
              <a:spcBef>
                <a:spcPct val="50000"/>
              </a:spcBef>
            </a:pPr>
            <a:r>
              <a:rPr lang="en-US" sz="1700" b="0" i="1" dirty="0">
                <a:solidFill>
                  <a:schemeClr val="tx2"/>
                </a:solidFill>
              </a:rPr>
              <a:t>Managerial Issues</a:t>
            </a:r>
          </a:p>
          <a:p>
            <a:pPr>
              <a:spcBef>
                <a:spcPct val="50000"/>
              </a:spcBef>
            </a:pPr>
            <a:r>
              <a:rPr lang="en-US" sz="1700" b="0" dirty="0">
                <a:solidFill>
                  <a:schemeClr val="tx2"/>
                </a:solidFill>
              </a:rPr>
              <a:t>A firm’s </a:t>
            </a:r>
            <a:r>
              <a:rPr lang="en-US" sz="2400" dirty="0">
                <a:solidFill>
                  <a:srgbClr val="00B050"/>
                </a:solidFill>
              </a:rPr>
              <a:t>best customers </a:t>
            </a:r>
            <a:r>
              <a:rPr lang="en-US" sz="1700" b="0" dirty="0">
                <a:solidFill>
                  <a:schemeClr val="tx2"/>
                </a:solidFill>
              </a:rPr>
              <a:t>are </a:t>
            </a:r>
          </a:p>
          <a:p>
            <a:pPr>
              <a:spcBef>
                <a:spcPct val="50000"/>
              </a:spcBef>
            </a:pPr>
            <a:r>
              <a:rPr lang="en-US" sz="1700" b="0" dirty="0">
                <a:solidFill>
                  <a:schemeClr val="tx2"/>
                </a:solidFill>
              </a:rPr>
              <a:t>its competitors’ </a:t>
            </a:r>
            <a:r>
              <a:rPr lang="en-US" sz="2400" dirty="0">
                <a:solidFill>
                  <a:srgbClr val="FF0000"/>
                </a:solidFill>
              </a:rPr>
              <a:t>most sought-after prospects</a:t>
            </a:r>
            <a:endParaRPr lang="en-US" sz="2400" b="0" dirty="0">
              <a:solidFill>
                <a:srgbClr val="FF0000"/>
              </a:solidFill>
            </a:endParaRPr>
          </a:p>
        </p:txBody>
      </p:sp>
      <p:grpSp>
        <p:nvGrpSpPr>
          <p:cNvPr id="2" name="Group 5"/>
          <p:cNvGrpSpPr>
            <a:grpSpLocks/>
          </p:cNvGrpSpPr>
          <p:nvPr/>
        </p:nvGrpSpPr>
        <p:grpSpPr bwMode="auto">
          <a:xfrm>
            <a:off x="1027113" y="1168781"/>
            <a:ext cx="6902450" cy="2137689"/>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303747877"/>
      </p:ext>
    </p:extLst>
  </p:cSld>
  <p:clrMapOvr>
    <a:masterClrMapping/>
  </p:clrMapOvr>
  <p:transition>
    <p:zoom/>
    <p:sndAc>
      <p:end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22</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DEFECTION RATES VARY ACROSS INDUSTRIES</a:t>
            </a:r>
          </a:p>
        </p:txBody>
      </p:sp>
      <p:sp>
        <p:nvSpPr>
          <p:cNvPr id="101381" name="Rectangle 4"/>
          <p:cNvSpPr>
            <a:spLocks noChangeArrowheads="1"/>
          </p:cNvSpPr>
          <p:nvPr/>
        </p:nvSpPr>
        <p:spPr bwMode="auto">
          <a:xfrm>
            <a:off x="1152525" y="1378331"/>
            <a:ext cx="6619875" cy="2616101"/>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Defection rates</a:t>
            </a:r>
          </a:p>
          <a:p>
            <a:pPr>
              <a:spcBef>
                <a:spcPct val="50000"/>
              </a:spcBef>
            </a:pPr>
            <a:r>
              <a:rPr lang="en-US" sz="1700" b="0" i="1" dirty="0">
                <a:solidFill>
                  <a:schemeClr val="tx2"/>
                </a:solidFill>
              </a:rPr>
              <a:t>Annual Defection rates in some industries:</a:t>
            </a:r>
          </a:p>
          <a:p>
            <a:pPr>
              <a:spcBef>
                <a:spcPct val="50000"/>
              </a:spcBef>
            </a:pPr>
            <a:r>
              <a:rPr lang="en-US" sz="1700" b="0" dirty="0">
                <a:solidFill>
                  <a:schemeClr val="tx2"/>
                </a:solidFill>
              </a:rPr>
              <a:t>• Cellular </a:t>
            </a:r>
            <a:r>
              <a:rPr lang="en-US" sz="1700" b="0" i="1" dirty="0">
                <a:solidFill>
                  <a:schemeClr val="tx2"/>
                </a:solidFill>
              </a:rPr>
              <a:t>25-35%</a:t>
            </a:r>
          </a:p>
          <a:p>
            <a:pPr>
              <a:spcBef>
                <a:spcPct val="50000"/>
              </a:spcBef>
            </a:pPr>
            <a:r>
              <a:rPr lang="en-US" sz="1700" b="0" dirty="0">
                <a:solidFill>
                  <a:schemeClr val="tx2"/>
                </a:solidFill>
              </a:rPr>
              <a:t>• Retail Banking </a:t>
            </a:r>
            <a:r>
              <a:rPr lang="en-US" sz="1700" b="0" i="1" dirty="0">
                <a:solidFill>
                  <a:schemeClr val="tx2"/>
                </a:solidFill>
              </a:rPr>
              <a:t>40%</a:t>
            </a:r>
          </a:p>
          <a:p>
            <a:pPr>
              <a:spcBef>
                <a:spcPct val="50000"/>
              </a:spcBef>
            </a:pPr>
            <a:r>
              <a:rPr lang="en-US" sz="1700" b="0" dirty="0">
                <a:solidFill>
                  <a:schemeClr val="tx2"/>
                </a:solidFill>
              </a:rPr>
              <a:t>• Clothing catalogs: </a:t>
            </a:r>
            <a:r>
              <a:rPr lang="en-US" sz="1700" b="0" i="1" dirty="0">
                <a:solidFill>
                  <a:schemeClr val="tx2"/>
                </a:solidFill>
              </a:rPr>
              <a:t>25%</a:t>
            </a:r>
          </a:p>
          <a:p>
            <a:pPr>
              <a:spcBef>
                <a:spcPct val="50000"/>
              </a:spcBef>
            </a:pPr>
            <a:r>
              <a:rPr lang="en-US" sz="1700" b="0" dirty="0">
                <a:solidFill>
                  <a:schemeClr val="tx2"/>
                </a:solidFill>
              </a:rPr>
              <a:t>• Residential tree and lawn care: </a:t>
            </a:r>
            <a:r>
              <a:rPr lang="en-US" sz="1700" b="0" i="1" dirty="0">
                <a:solidFill>
                  <a:schemeClr val="tx2"/>
                </a:solidFill>
              </a:rPr>
              <a:t>32%</a:t>
            </a:r>
          </a:p>
          <a:p>
            <a:pPr>
              <a:spcBef>
                <a:spcPct val="50000"/>
              </a:spcBef>
            </a:pPr>
            <a:r>
              <a:rPr lang="en-US" sz="1700" b="0" dirty="0">
                <a:solidFill>
                  <a:schemeClr val="tx2"/>
                </a:solidFill>
              </a:rPr>
              <a:t>• Newspaper subscription: </a:t>
            </a:r>
            <a:r>
              <a:rPr lang="en-US" sz="1700" b="0" i="1" dirty="0">
                <a:solidFill>
                  <a:schemeClr val="tx2"/>
                </a:solidFill>
              </a:rPr>
              <a:t>66%</a:t>
            </a:r>
          </a:p>
        </p:txBody>
      </p:sp>
      <p:grpSp>
        <p:nvGrpSpPr>
          <p:cNvPr id="2" name="Group 5"/>
          <p:cNvGrpSpPr>
            <a:grpSpLocks/>
          </p:cNvGrpSpPr>
          <p:nvPr/>
        </p:nvGrpSpPr>
        <p:grpSpPr bwMode="auto">
          <a:xfrm>
            <a:off x="1027113" y="1168781"/>
            <a:ext cx="6902450" cy="2927731"/>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2380035051"/>
      </p:ext>
    </p:extLst>
  </p:cSld>
  <p:clrMapOvr>
    <a:masterClrMapping/>
  </p:clrMapOvr>
  <p:transition>
    <p:zoom/>
    <p:sndAc>
      <p:end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23</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WHY DO CUSTOMERS DEFECT?</a:t>
            </a:r>
          </a:p>
        </p:txBody>
      </p:sp>
      <p:sp>
        <p:nvSpPr>
          <p:cNvPr id="101381" name="Rectangle 4"/>
          <p:cNvSpPr>
            <a:spLocks noChangeArrowheads="1"/>
          </p:cNvSpPr>
          <p:nvPr/>
        </p:nvSpPr>
        <p:spPr bwMode="auto">
          <a:xfrm>
            <a:off x="1152525" y="1378331"/>
            <a:ext cx="6619875" cy="3754874"/>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Reasons for Customer Defections</a:t>
            </a:r>
          </a:p>
          <a:p>
            <a:pPr>
              <a:spcBef>
                <a:spcPct val="50000"/>
              </a:spcBef>
            </a:pPr>
            <a:r>
              <a:rPr lang="en-US" sz="2400" dirty="0">
                <a:solidFill>
                  <a:srgbClr val="FF0000"/>
                </a:solidFill>
              </a:rPr>
              <a:t>Why</a:t>
            </a:r>
            <a:r>
              <a:rPr lang="en-US" sz="1700" b="0" dirty="0">
                <a:solidFill>
                  <a:srgbClr val="FF0000"/>
                </a:solidFill>
              </a:rPr>
              <a:t> </a:t>
            </a:r>
            <a:r>
              <a:rPr lang="en-US" sz="1700" b="0" dirty="0">
                <a:solidFill>
                  <a:schemeClr val="tx2"/>
                </a:solidFill>
              </a:rPr>
              <a:t>do customers leave?</a:t>
            </a:r>
          </a:p>
          <a:p>
            <a:pPr>
              <a:spcBef>
                <a:spcPct val="50000"/>
              </a:spcBef>
            </a:pPr>
            <a:r>
              <a:rPr lang="en-US" sz="1700" b="0" dirty="0">
                <a:solidFill>
                  <a:schemeClr val="tx2"/>
                </a:solidFill>
              </a:rPr>
              <a:t>Reasons cited in a Rockefeller study on defections:</a:t>
            </a:r>
          </a:p>
          <a:p>
            <a:pPr>
              <a:spcBef>
                <a:spcPct val="50000"/>
              </a:spcBef>
            </a:pPr>
            <a:r>
              <a:rPr lang="en-US" sz="1700" b="0" dirty="0">
                <a:solidFill>
                  <a:schemeClr val="tx2"/>
                </a:solidFill>
              </a:rPr>
              <a:t>• </a:t>
            </a:r>
            <a:r>
              <a:rPr lang="en-US" sz="1700" b="0" i="1" dirty="0">
                <a:solidFill>
                  <a:schemeClr val="tx2"/>
                </a:solidFill>
              </a:rPr>
              <a:t>14</a:t>
            </a:r>
            <a:r>
              <a:rPr lang="en-US" sz="1700" b="0" dirty="0">
                <a:solidFill>
                  <a:schemeClr val="tx2"/>
                </a:solidFill>
              </a:rPr>
              <a:t> percent: </a:t>
            </a:r>
            <a:r>
              <a:rPr lang="en-US" sz="1700" dirty="0">
                <a:solidFill>
                  <a:schemeClr val="tx2"/>
                </a:solidFill>
              </a:rPr>
              <a:t>complaints</a:t>
            </a:r>
            <a:r>
              <a:rPr lang="en-US" sz="1700" b="0" dirty="0">
                <a:solidFill>
                  <a:schemeClr val="tx2"/>
                </a:solidFill>
              </a:rPr>
              <a:t> not handled properly</a:t>
            </a:r>
          </a:p>
          <a:p>
            <a:pPr>
              <a:spcBef>
                <a:spcPct val="50000"/>
              </a:spcBef>
            </a:pPr>
            <a:r>
              <a:rPr lang="en-US" sz="1700" b="0" dirty="0">
                <a:solidFill>
                  <a:schemeClr val="tx2"/>
                </a:solidFill>
              </a:rPr>
              <a:t>• </a:t>
            </a:r>
            <a:r>
              <a:rPr lang="en-US" sz="1700" b="0" i="1" dirty="0">
                <a:solidFill>
                  <a:schemeClr val="tx2"/>
                </a:solidFill>
              </a:rPr>
              <a:t>9</a:t>
            </a:r>
            <a:r>
              <a:rPr lang="en-US" sz="1700" b="0" dirty="0">
                <a:solidFill>
                  <a:schemeClr val="tx2"/>
                </a:solidFill>
              </a:rPr>
              <a:t> percent: </a:t>
            </a:r>
            <a:r>
              <a:rPr lang="en-US" sz="1700" dirty="0">
                <a:solidFill>
                  <a:schemeClr val="tx2"/>
                </a:solidFill>
              </a:rPr>
              <a:t>competition</a:t>
            </a:r>
          </a:p>
          <a:p>
            <a:pPr>
              <a:spcBef>
                <a:spcPct val="50000"/>
              </a:spcBef>
            </a:pPr>
            <a:r>
              <a:rPr lang="en-US" sz="1700" b="0" dirty="0">
                <a:solidFill>
                  <a:schemeClr val="tx2"/>
                </a:solidFill>
              </a:rPr>
              <a:t>• </a:t>
            </a:r>
            <a:r>
              <a:rPr lang="en-US" sz="1700" b="0" i="1" dirty="0">
                <a:solidFill>
                  <a:schemeClr val="tx2"/>
                </a:solidFill>
              </a:rPr>
              <a:t>9 </a:t>
            </a:r>
            <a:r>
              <a:rPr lang="en-US" sz="1700" b="0" dirty="0">
                <a:solidFill>
                  <a:schemeClr val="tx2"/>
                </a:solidFill>
              </a:rPr>
              <a:t>percent: </a:t>
            </a:r>
            <a:r>
              <a:rPr lang="en-US" sz="1700" dirty="0">
                <a:solidFill>
                  <a:schemeClr val="tx2"/>
                </a:solidFill>
              </a:rPr>
              <a:t>relocation</a:t>
            </a:r>
          </a:p>
          <a:p>
            <a:pPr>
              <a:spcBef>
                <a:spcPct val="50000"/>
              </a:spcBef>
            </a:pPr>
            <a:r>
              <a:rPr lang="en-US" sz="1700" b="0" dirty="0">
                <a:solidFill>
                  <a:schemeClr val="tx2"/>
                </a:solidFill>
              </a:rPr>
              <a:t>• </a:t>
            </a:r>
            <a:r>
              <a:rPr lang="en-US" sz="2400" b="0" i="1" dirty="0">
                <a:solidFill>
                  <a:srgbClr val="00B050"/>
                </a:solidFill>
              </a:rPr>
              <a:t>68</a:t>
            </a:r>
            <a:r>
              <a:rPr lang="en-US" sz="2400" b="0" dirty="0">
                <a:solidFill>
                  <a:srgbClr val="00B050"/>
                </a:solidFill>
              </a:rPr>
              <a:t> percent: </a:t>
            </a:r>
            <a:r>
              <a:rPr lang="en-US" sz="2400" u="sng" dirty="0">
                <a:solidFill>
                  <a:srgbClr val="00B050"/>
                </a:solidFill>
              </a:rPr>
              <a:t>no particular reason</a:t>
            </a:r>
          </a:p>
          <a:p>
            <a:pPr>
              <a:spcBef>
                <a:spcPct val="50000"/>
              </a:spcBef>
            </a:pPr>
            <a:r>
              <a:rPr lang="en-US" sz="1700" b="0" dirty="0">
                <a:solidFill>
                  <a:schemeClr val="tx2"/>
                </a:solidFill>
              </a:rPr>
              <a:t>Relationships typically end as a </a:t>
            </a:r>
            <a:r>
              <a:rPr lang="en-US" sz="2400" dirty="0">
                <a:solidFill>
                  <a:srgbClr val="FF0000"/>
                </a:solidFill>
              </a:rPr>
              <a:t>slow leak </a:t>
            </a:r>
            <a:r>
              <a:rPr lang="en-US" sz="1700" b="0" dirty="0">
                <a:solidFill>
                  <a:schemeClr val="tx2"/>
                </a:solidFill>
              </a:rPr>
              <a:t>rather than a blow-out</a:t>
            </a:r>
            <a:endParaRPr lang="en-US" sz="1700" b="0" i="1" dirty="0">
              <a:solidFill>
                <a:schemeClr val="tx2"/>
              </a:solidFill>
            </a:endParaRPr>
          </a:p>
        </p:txBody>
      </p:sp>
      <p:grpSp>
        <p:nvGrpSpPr>
          <p:cNvPr id="2" name="Group 5"/>
          <p:cNvGrpSpPr>
            <a:grpSpLocks/>
          </p:cNvGrpSpPr>
          <p:nvPr/>
        </p:nvGrpSpPr>
        <p:grpSpPr bwMode="auto">
          <a:xfrm>
            <a:off x="1027113" y="1168780"/>
            <a:ext cx="6902450" cy="4017697"/>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2773072058"/>
      </p:ext>
    </p:extLst>
  </p:cSld>
  <p:clrMapOvr>
    <a:masterClrMapping/>
  </p:clrMapOvr>
  <p:transition>
    <p:zoom/>
    <p:sndAc>
      <p:end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24</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HOW TO MANAGE CHURN</a:t>
            </a:r>
          </a:p>
        </p:txBody>
      </p:sp>
      <p:sp>
        <p:nvSpPr>
          <p:cNvPr id="101381" name="Rectangle 4"/>
          <p:cNvSpPr>
            <a:spLocks noChangeArrowheads="1"/>
          </p:cNvSpPr>
          <p:nvPr/>
        </p:nvSpPr>
        <p:spPr bwMode="auto">
          <a:xfrm>
            <a:off x="1152525" y="1378331"/>
            <a:ext cx="6619875" cy="4647426"/>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Managing Churn</a:t>
            </a:r>
          </a:p>
          <a:p>
            <a:pPr>
              <a:spcBef>
                <a:spcPct val="50000"/>
              </a:spcBef>
            </a:pPr>
            <a:r>
              <a:rPr lang="en-US" sz="1700" b="0" dirty="0">
                <a:solidFill>
                  <a:schemeClr val="tx2"/>
                </a:solidFill>
              </a:rPr>
              <a:t>• </a:t>
            </a:r>
            <a:r>
              <a:rPr lang="en-US" sz="1700" b="0" i="1" dirty="0">
                <a:solidFill>
                  <a:schemeClr val="tx2"/>
                </a:solidFill>
              </a:rPr>
              <a:t>Untargeted Approach</a:t>
            </a:r>
            <a:r>
              <a:rPr lang="en-US" sz="1700" b="0" dirty="0">
                <a:solidFill>
                  <a:schemeClr val="tx2"/>
                </a:solidFill>
              </a:rPr>
              <a:t>: Product quality, mass advertising, branding</a:t>
            </a:r>
          </a:p>
          <a:p>
            <a:pPr>
              <a:spcBef>
                <a:spcPct val="50000"/>
              </a:spcBef>
            </a:pPr>
            <a:r>
              <a:rPr lang="en-US" sz="1700" b="0" dirty="0">
                <a:solidFill>
                  <a:schemeClr val="tx2"/>
                </a:solidFill>
              </a:rPr>
              <a:t>• </a:t>
            </a:r>
            <a:r>
              <a:rPr lang="en-US" sz="1700" b="0" i="1" dirty="0">
                <a:solidFill>
                  <a:schemeClr val="tx2"/>
                </a:solidFill>
              </a:rPr>
              <a:t>Targeted Approach</a:t>
            </a:r>
          </a:p>
          <a:p>
            <a:pPr marL="457200" indent="-173038">
              <a:spcBef>
                <a:spcPct val="50000"/>
              </a:spcBef>
            </a:pPr>
            <a:r>
              <a:rPr lang="en-US" sz="1700" b="0" dirty="0">
                <a:solidFill>
                  <a:schemeClr val="tx2"/>
                </a:solidFill>
              </a:rPr>
              <a:t>– </a:t>
            </a:r>
            <a:r>
              <a:rPr lang="en-US" sz="2400" dirty="0">
                <a:solidFill>
                  <a:srgbClr val="FF0000"/>
                </a:solidFill>
              </a:rPr>
              <a:t>Reactive</a:t>
            </a:r>
            <a:r>
              <a:rPr lang="en-US" sz="1700" b="0" dirty="0">
                <a:solidFill>
                  <a:schemeClr val="tx2"/>
                </a:solidFill>
              </a:rPr>
              <a:t>: Wait for customer to call</a:t>
            </a:r>
          </a:p>
          <a:p>
            <a:pPr marL="457200" indent="-173038">
              <a:spcBef>
                <a:spcPct val="50000"/>
              </a:spcBef>
            </a:pPr>
            <a:r>
              <a:rPr lang="en-US" sz="1700" b="0" dirty="0">
                <a:solidFill>
                  <a:schemeClr val="tx2"/>
                </a:solidFill>
              </a:rPr>
              <a:t>– </a:t>
            </a:r>
            <a:r>
              <a:rPr lang="en-US" sz="2400" dirty="0">
                <a:solidFill>
                  <a:srgbClr val="00B050"/>
                </a:solidFill>
              </a:rPr>
              <a:t>Proactive</a:t>
            </a:r>
            <a:r>
              <a:rPr lang="en-US" sz="1700" b="0" dirty="0">
                <a:solidFill>
                  <a:schemeClr val="tx2"/>
                </a:solidFill>
              </a:rPr>
              <a:t>: Contact customer in advance</a:t>
            </a:r>
          </a:p>
          <a:p>
            <a:pPr>
              <a:spcBef>
                <a:spcPct val="50000"/>
              </a:spcBef>
            </a:pPr>
            <a:r>
              <a:rPr lang="en-US" sz="1700" b="0" dirty="0">
                <a:solidFill>
                  <a:schemeClr val="tx2"/>
                </a:solidFill>
              </a:rPr>
              <a:t>• </a:t>
            </a:r>
            <a:r>
              <a:rPr lang="en-US" sz="1700" dirty="0">
                <a:solidFill>
                  <a:schemeClr val="tx2"/>
                </a:solidFill>
              </a:rPr>
              <a:t>Targeted proactive </a:t>
            </a:r>
            <a:r>
              <a:rPr lang="en-US" sz="1700" b="0" dirty="0">
                <a:solidFill>
                  <a:schemeClr val="tx2"/>
                </a:solidFill>
              </a:rPr>
              <a:t>approach has advantages:</a:t>
            </a:r>
          </a:p>
          <a:p>
            <a:pPr marL="457200" indent="-173038">
              <a:spcBef>
                <a:spcPct val="50000"/>
              </a:spcBef>
            </a:pPr>
            <a:r>
              <a:rPr lang="en-US" sz="1700" b="0" dirty="0">
                <a:solidFill>
                  <a:schemeClr val="tx2"/>
                </a:solidFill>
              </a:rPr>
              <a:t>– </a:t>
            </a:r>
            <a:r>
              <a:rPr lang="en-US" sz="1700" b="0" i="1" dirty="0">
                <a:solidFill>
                  <a:schemeClr val="tx2"/>
                </a:solidFill>
              </a:rPr>
              <a:t>Less expensive </a:t>
            </a:r>
            <a:r>
              <a:rPr lang="en-US" sz="1700" b="0" dirty="0">
                <a:solidFill>
                  <a:schemeClr val="tx2"/>
                </a:solidFill>
              </a:rPr>
              <a:t>than untargeted</a:t>
            </a:r>
          </a:p>
          <a:p>
            <a:pPr marL="457200" indent="-173038">
              <a:spcBef>
                <a:spcPct val="50000"/>
              </a:spcBef>
            </a:pPr>
            <a:r>
              <a:rPr lang="en-US" sz="1700" b="0" dirty="0">
                <a:solidFill>
                  <a:schemeClr val="tx2"/>
                </a:solidFill>
              </a:rPr>
              <a:t>– Offer does not have to be </a:t>
            </a:r>
            <a:r>
              <a:rPr lang="en-US" sz="1700" b="0" i="1" dirty="0">
                <a:solidFill>
                  <a:schemeClr val="tx2"/>
                </a:solidFill>
              </a:rPr>
              <a:t>as large as reactive</a:t>
            </a:r>
          </a:p>
          <a:p>
            <a:pPr marL="457200" indent="-173038">
              <a:spcBef>
                <a:spcPct val="50000"/>
              </a:spcBef>
            </a:pPr>
            <a:r>
              <a:rPr lang="en-US" sz="1700" b="0" dirty="0">
                <a:solidFill>
                  <a:schemeClr val="tx2"/>
                </a:solidFill>
              </a:rPr>
              <a:t>– </a:t>
            </a:r>
            <a:r>
              <a:rPr lang="en-US" sz="1700" b="0" i="1" dirty="0">
                <a:solidFill>
                  <a:schemeClr val="tx2"/>
                </a:solidFill>
              </a:rPr>
              <a:t>Rewards</a:t>
            </a:r>
            <a:r>
              <a:rPr lang="en-US" sz="1700" b="0" dirty="0">
                <a:solidFill>
                  <a:schemeClr val="tx2"/>
                </a:solidFill>
              </a:rPr>
              <a:t> being a </a:t>
            </a:r>
            <a:r>
              <a:rPr lang="en-US" sz="1700" b="0" i="1" dirty="0">
                <a:solidFill>
                  <a:schemeClr val="tx2"/>
                </a:solidFill>
              </a:rPr>
              <a:t>customer</a:t>
            </a:r>
            <a:r>
              <a:rPr lang="en-US" sz="1700" b="0" dirty="0">
                <a:solidFill>
                  <a:schemeClr val="tx2"/>
                </a:solidFill>
              </a:rPr>
              <a:t>, not being a churner</a:t>
            </a:r>
          </a:p>
          <a:p>
            <a:pPr marL="569913" indent="-569913">
              <a:spcBef>
                <a:spcPct val="50000"/>
              </a:spcBef>
            </a:pPr>
            <a:r>
              <a:rPr lang="en-US" sz="1700" b="0" dirty="0">
                <a:solidFill>
                  <a:schemeClr val="tx2"/>
                </a:solidFill>
              </a:rPr>
              <a:t>• But, requires </a:t>
            </a:r>
            <a:br>
              <a:rPr lang="en-US" sz="1700" b="0" dirty="0">
                <a:solidFill>
                  <a:schemeClr val="tx2"/>
                </a:solidFill>
              </a:rPr>
            </a:br>
            <a:r>
              <a:rPr lang="en-US" sz="2400" dirty="0">
                <a:solidFill>
                  <a:srgbClr val="00B0F0"/>
                </a:solidFill>
              </a:rPr>
              <a:t>accurate prediction of churn probability</a:t>
            </a:r>
            <a:endParaRPr lang="en-US" sz="2400" i="1" dirty="0">
              <a:solidFill>
                <a:srgbClr val="00B0F0"/>
              </a:solidFill>
            </a:endParaRPr>
          </a:p>
        </p:txBody>
      </p:sp>
      <p:grpSp>
        <p:nvGrpSpPr>
          <p:cNvPr id="2" name="Group 5"/>
          <p:cNvGrpSpPr>
            <a:grpSpLocks/>
          </p:cNvGrpSpPr>
          <p:nvPr/>
        </p:nvGrpSpPr>
        <p:grpSpPr bwMode="auto">
          <a:xfrm>
            <a:off x="1027113" y="1168781"/>
            <a:ext cx="6902450" cy="4793108"/>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2165363524"/>
      </p:ext>
    </p:extLst>
  </p:cSld>
  <p:clrMapOvr>
    <a:masterClrMapping/>
  </p:clrMapOvr>
  <p:transition>
    <p:zoom/>
    <p:sndAc>
      <p:end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25</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FOCUS ON RETENTION IN STAGE 3</a:t>
            </a:r>
          </a:p>
        </p:txBody>
      </p:sp>
      <p:sp>
        <p:nvSpPr>
          <p:cNvPr id="101381" name="Rectangle 4"/>
          <p:cNvSpPr>
            <a:spLocks noChangeArrowheads="1"/>
          </p:cNvSpPr>
          <p:nvPr/>
        </p:nvSpPr>
        <p:spPr bwMode="auto">
          <a:xfrm>
            <a:off x="1152525" y="1378331"/>
            <a:ext cx="6619875" cy="4470455"/>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Customer Retention</a:t>
            </a:r>
          </a:p>
          <a:p>
            <a:pPr>
              <a:spcBef>
                <a:spcPct val="50000"/>
              </a:spcBef>
            </a:pPr>
            <a:r>
              <a:rPr lang="en-US" sz="1700" b="0" i="1" dirty="0">
                <a:solidFill>
                  <a:schemeClr val="tx2"/>
                </a:solidFill>
              </a:rPr>
              <a:t>Three important elements to consider:</a:t>
            </a:r>
          </a:p>
          <a:p>
            <a:pPr marL="285750" indent="-168275">
              <a:spcBef>
                <a:spcPct val="50000"/>
              </a:spcBef>
              <a:buFont typeface="Arial" panose="020B0604020202020204" pitchFamily="34" charset="0"/>
              <a:buChar char="•"/>
            </a:pPr>
            <a:r>
              <a:rPr lang="en-US" sz="2400" b="0" dirty="0">
                <a:solidFill>
                  <a:srgbClr val="00B0F0"/>
                </a:solidFill>
              </a:rPr>
              <a:t>Customer </a:t>
            </a:r>
            <a:r>
              <a:rPr lang="en-US" sz="2400" dirty="0">
                <a:solidFill>
                  <a:srgbClr val="00B0F0"/>
                </a:solidFill>
              </a:rPr>
              <a:t>perceptions</a:t>
            </a:r>
          </a:p>
          <a:p>
            <a:pPr marL="285750" indent="-168275">
              <a:spcBef>
                <a:spcPct val="50000"/>
              </a:spcBef>
              <a:buFont typeface="Arial" panose="020B0604020202020204" pitchFamily="34" charset="0"/>
              <a:buChar char="•"/>
            </a:pPr>
            <a:r>
              <a:rPr lang="en-US" sz="2400" b="0" dirty="0">
                <a:solidFill>
                  <a:srgbClr val="00B050"/>
                </a:solidFill>
              </a:rPr>
              <a:t>Measurable customer </a:t>
            </a:r>
            <a:r>
              <a:rPr lang="en-US" sz="2400" dirty="0">
                <a:solidFill>
                  <a:srgbClr val="00B050"/>
                </a:solidFill>
              </a:rPr>
              <a:t>experience</a:t>
            </a:r>
          </a:p>
          <a:p>
            <a:pPr marL="285750" indent="-168275">
              <a:spcBef>
                <a:spcPct val="50000"/>
              </a:spcBef>
              <a:buFont typeface="Arial" panose="020B0604020202020204" pitchFamily="34" charset="0"/>
              <a:buChar char="•"/>
            </a:pPr>
            <a:r>
              <a:rPr lang="en-US" sz="2400" b="0" dirty="0">
                <a:solidFill>
                  <a:srgbClr val="00B050"/>
                </a:solidFill>
              </a:rPr>
              <a:t>Customer </a:t>
            </a:r>
            <a:r>
              <a:rPr lang="en-US" sz="2400" dirty="0">
                <a:solidFill>
                  <a:srgbClr val="00B050"/>
                </a:solidFill>
              </a:rPr>
              <a:t>behavior</a:t>
            </a:r>
            <a:r>
              <a:rPr lang="en-US" sz="2400" b="0" dirty="0">
                <a:solidFill>
                  <a:srgbClr val="00B050"/>
                </a:solidFill>
              </a:rPr>
              <a:t> </a:t>
            </a:r>
            <a:r>
              <a:rPr lang="en-US" sz="1700" b="0" dirty="0">
                <a:solidFill>
                  <a:schemeClr val="tx2"/>
                </a:solidFill>
              </a:rPr>
              <a:t>(as opposed to stated intentions about behavior)</a:t>
            </a:r>
          </a:p>
          <a:p>
            <a:pPr>
              <a:spcBef>
                <a:spcPct val="50000"/>
              </a:spcBef>
            </a:pPr>
            <a:endParaRPr lang="en-US" sz="1700" b="0" i="1" dirty="0">
              <a:solidFill>
                <a:schemeClr val="tx2"/>
              </a:solidFill>
            </a:endParaRPr>
          </a:p>
          <a:p>
            <a:pPr>
              <a:spcBef>
                <a:spcPct val="50000"/>
              </a:spcBef>
            </a:pPr>
            <a:r>
              <a:rPr lang="en-US" sz="1700" b="0" i="1" dirty="0">
                <a:solidFill>
                  <a:schemeClr val="tx2"/>
                </a:solidFill>
              </a:rPr>
              <a:t>Study the links between:</a:t>
            </a:r>
          </a:p>
          <a:p>
            <a:pPr marL="285750" indent="-168275">
              <a:spcBef>
                <a:spcPct val="50000"/>
              </a:spcBef>
              <a:buFont typeface="Arial" panose="020B0604020202020204" pitchFamily="34" charset="0"/>
              <a:buChar char="•"/>
            </a:pPr>
            <a:r>
              <a:rPr lang="en-US" sz="1700" b="0" dirty="0">
                <a:solidFill>
                  <a:schemeClr val="tx2"/>
                </a:solidFill>
              </a:rPr>
              <a:t>Customer </a:t>
            </a:r>
            <a:r>
              <a:rPr lang="en-US" sz="2400" dirty="0">
                <a:solidFill>
                  <a:srgbClr val="00B0F0"/>
                </a:solidFill>
              </a:rPr>
              <a:t>perceptions</a:t>
            </a:r>
            <a:r>
              <a:rPr lang="en-US" sz="1700" b="0" dirty="0">
                <a:solidFill>
                  <a:srgbClr val="00B0F0"/>
                </a:solidFill>
              </a:rPr>
              <a:t> </a:t>
            </a:r>
            <a:r>
              <a:rPr lang="en-US" sz="1700" b="0" dirty="0">
                <a:solidFill>
                  <a:schemeClr val="tx2"/>
                </a:solidFill>
              </a:rPr>
              <a:t>and </a:t>
            </a:r>
            <a:r>
              <a:rPr lang="en-US" sz="2400" dirty="0">
                <a:solidFill>
                  <a:srgbClr val="FF0000"/>
                </a:solidFill>
              </a:rPr>
              <a:t>churn</a:t>
            </a:r>
          </a:p>
          <a:p>
            <a:pPr marL="285750" indent="-168275">
              <a:spcBef>
                <a:spcPct val="50000"/>
              </a:spcBef>
              <a:buFont typeface="Arial" panose="020B0604020202020204" pitchFamily="34" charset="0"/>
              <a:buChar char="•"/>
            </a:pPr>
            <a:r>
              <a:rPr lang="en-US" sz="1700" b="0" dirty="0">
                <a:solidFill>
                  <a:schemeClr val="tx2"/>
                </a:solidFill>
              </a:rPr>
              <a:t>Real </a:t>
            </a:r>
            <a:r>
              <a:rPr lang="en-US" sz="2400" dirty="0">
                <a:solidFill>
                  <a:srgbClr val="00B050"/>
                </a:solidFill>
              </a:rPr>
              <a:t>performance</a:t>
            </a:r>
            <a:r>
              <a:rPr lang="en-US" sz="1700" b="0" dirty="0">
                <a:solidFill>
                  <a:srgbClr val="00B050"/>
                </a:solidFill>
              </a:rPr>
              <a:t> </a:t>
            </a:r>
            <a:r>
              <a:rPr lang="en-US" sz="1700" b="0" dirty="0">
                <a:solidFill>
                  <a:schemeClr val="tx2"/>
                </a:solidFill>
              </a:rPr>
              <a:t>and </a:t>
            </a:r>
            <a:r>
              <a:rPr lang="en-US" sz="2400" dirty="0">
                <a:solidFill>
                  <a:srgbClr val="FF0000"/>
                </a:solidFill>
              </a:rPr>
              <a:t>churn</a:t>
            </a:r>
            <a:endParaRPr lang="en-US" sz="2400" i="1" dirty="0">
              <a:solidFill>
                <a:srgbClr val="FF0000"/>
              </a:solidFill>
            </a:endParaRPr>
          </a:p>
        </p:txBody>
      </p:sp>
      <p:grpSp>
        <p:nvGrpSpPr>
          <p:cNvPr id="2" name="Group 5"/>
          <p:cNvGrpSpPr>
            <a:grpSpLocks/>
          </p:cNvGrpSpPr>
          <p:nvPr/>
        </p:nvGrpSpPr>
        <p:grpSpPr bwMode="auto">
          <a:xfrm>
            <a:off x="1027113" y="1168781"/>
            <a:ext cx="6902450" cy="4741901"/>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1010169464"/>
      </p:ext>
    </p:extLst>
  </p:cSld>
  <p:clrMapOvr>
    <a:masterClrMapping/>
  </p:clrMapOvr>
  <p:transition>
    <p:zoom/>
    <p:sndAc>
      <p:end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26</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MARKETING FOCUS</a:t>
            </a:r>
          </a:p>
        </p:txBody>
      </p:sp>
      <p:sp>
        <p:nvSpPr>
          <p:cNvPr id="101381" name="Rectangle 4"/>
          <p:cNvSpPr>
            <a:spLocks noChangeArrowheads="1"/>
          </p:cNvSpPr>
          <p:nvPr/>
        </p:nvSpPr>
        <p:spPr bwMode="auto">
          <a:xfrm>
            <a:off x="1152525" y="1378331"/>
            <a:ext cx="6619875" cy="3462486"/>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Which Firms Should Emphasize Acquisition vs. Retention</a:t>
            </a:r>
          </a:p>
          <a:p>
            <a:pPr>
              <a:spcBef>
                <a:spcPct val="50000"/>
              </a:spcBef>
            </a:pPr>
            <a:r>
              <a:rPr lang="en-US" sz="1700" b="0" dirty="0">
                <a:solidFill>
                  <a:schemeClr val="tx2"/>
                </a:solidFill>
              </a:rPr>
              <a:t>All firms need to direct effort to </a:t>
            </a:r>
            <a:r>
              <a:rPr lang="en-US" sz="1700" dirty="0">
                <a:solidFill>
                  <a:schemeClr val="tx2"/>
                </a:solidFill>
              </a:rPr>
              <a:t>acquisition</a:t>
            </a:r>
          </a:p>
          <a:p>
            <a:pPr>
              <a:spcBef>
                <a:spcPct val="50000"/>
              </a:spcBef>
            </a:pPr>
            <a:r>
              <a:rPr lang="en-US" sz="1700" b="0" dirty="0">
                <a:solidFill>
                  <a:schemeClr val="tx2"/>
                </a:solidFill>
              </a:rPr>
              <a:t>However, the optimal effort depends on the </a:t>
            </a:r>
            <a:r>
              <a:rPr lang="en-US" sz="1700" dirty="0">
                <a:solidFill>
                  <a:schemeClr val="tx2"/>
                </a:solidFill>
              </a:rPr>
              <a:t>responsiveness</a:t>
            </a:r>
            <a:r>
              <a:rPr lang="en-US" sz="1700" b="0" dirty="0">
                <a:solidFill>
                  <a:schemeClr val="tx2"/>
                </a:solidFill>
              </a:rPr>
              <a:t> of </a:t>
            </a:r>
            <a:r>
              <a:rPr lang="en-US" sz="1700" dirty="0">
                <a:solidFill>
                  <a:schemeClr val="tx2"/>
                </a:solidFill>
              </a:rPr>
              <a:t>retention to marketing effort</a:t>
            </a:r>
            <a:r>
              <a:rPr lang="en-US" sz="1700" b="0" dirty="0">
                <a:solidFill>
                  <a:schemeClr val="tx2"/>
                </a:solidFill>
              </a:rPr>
              <a:t>. The lower this responsiveness, the higher the effort to be directed to acquisition.</a:t>
            </a:r>
          </a:p>
          <a:p>
            <a:pPr marL="285750" indent="-168275">
              <a:spcBef>
                <a:spcPct val="50000"/>
              </a:spcBef>
              <a:buFont typeface="Arial" panose="020B0604020202020204" pitchFamily="34" charset="0"/>
              <a:buChar char="•"/>
            </a:pPr>
            <a:r>
              <a:rPr lang="en-US" sz="2400" dirty="0">
                <a:solidFill>
                  <a:srgbClr val="FF0000"/>
                </a:solidFill>
              </a:rPr>
              <a:t>Low Retention, Low Responsiveness</a:t>
            </a:r>
            <a:endParaRPr lang="en-US" sz="1700" b="0" dirty="0">
              <a:solidFill>
                <a:schemeClr val="tx2"/>
              </a:solidFill>
            </a:endParaRPr>
          </a:p>
          <a:p>
            <a:pPr marL="742950" lvl="1" indent="-168275">
              <a:spcBef>
                <a:spcPct val="50000"/>
              </a:spcBef>
              <a:buFont typeface="Arial" panose="020B0604020202020204" pitchFamily="34" charset="0"/>
              <a:buChar char="•"/>
            </a:pPr>
            <a:r>
              <a:rPr lang="en-US" sz="1700" b="0" dirty="0">
                <a:solidFill>
                  <a:schemeClr val="tx2"/>
                </a:solidFill>
              </a:rPr>
              <a:t>Used card dealerships</a:t>
            </a:r>
          </a:p>
          <a:p>
            <a:pPr marL="285750" indent="-168275">
              <a:spcBef>
                <a:spcPct val="50000"/>
              </a:spcBef>
              <a:buFont typeface="Arial" panose="020B0604020202020204" pitchFamily="34" charset="0"/>
              <a:buChar char="•"/>
            </a:pPr>
            <a:r>
              <a:rPr lang="en-US" sz="2400" dirty="0">
                <a:solidFill>
                  <a:srgbClr val="00B050"/>
                </a:solidFill>
              </a:rPr>
              <a:t>High Retention, </a:t>
            </a:r>
            <a:r>
              <a:rPr lang="en-US" sz="2400" dirty="0">
                <a:solidFill>
                  <a:srgbClr val="FF0000"/>
                </a:solidFill>
              </a:rPr>
              <a:t>Low Responsiveness</a:t>
            </a:r>
            <a:endParaRPr lang="en-US" sz="1700" b="0" dirty="0">
              <a:solidFill>
                <a:srgbClr val="FF0000"/>
              </a:solidFill>
            </a:endParaRPr>
          </a:p>
          <a:p>
            <a:pPr marL="742950" lvl="1" indent="-168275">
              <a:spcBef>
                <a:spcPct val="50000"/>
              </a:spcBef>
              <a:buFont typeface="Arial" panose="020B0604020202020204" pitchFamily="34" charset="0"/>
              <a:buChar char="•"/>
            </a:pPr>
            <a:r>
              <a:rPr lang="en-US" sz="1700" b="0" dirty="0">
                <a:solidFill>
                  <a:schemeClr val="tx2"/>
                </a:solidFill>
              </a:rPr>
              <a:t>Banks</a:t>
            </a:r>
          </a:p>
        </p:txBody>
      </p:sp>
      <p:grpSp>
        <p:nvGrpSpPr>
          <p:cNvPr id="2" name="Group 5"/>
          <p:cNvGrpSpPr>
            <a:grpSpLocks/>
          </p:cNvGrpSpPr>
          <p:nvPr/>
        </p:nvGrpSpPr>
        <p:grpSpPr bwMode="auto">
          <a:xfrm>
            <a:off x="1027113" y="1168781"/>
            <a:ext cx="6902450" cy="3849445"/>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1988915057"/>
      </p:ext>
    </p:extLst>
  </p:cSld>
  <p:clrMapOvr>
    <a:masterClrMapping/>
  </p:clrMapOvr>
  <p:transition>
    <p:zoom/>
    <p:sndAc>
      <p:end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27</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MARKETING FOCUS</a:t>
            </a:r>
          </a:p>
        </p:txBody>
      </p:sp>
      <p:sp>
        <p:nvSpPr>
          <p:cNvPr id="101381" name="Rectangle 4"/>
          <p:cNvSpPr>
            <a:spLocks noChangeArrowheads="1"/>
          </p:cNvSpPr>
          <p:nvPr/>
        </p:nvSpPr>
        <p:spPr bwMode="auto">
          <a:xfrm>
            <a:off x="1152525" y="1378331"/>
            <a:ext cx="6619875" cy="3924151"/>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Acquisition Pricing vs. Retention Pricing</a:t>
            </a:r>
          </a:p>
          <a:p>
            <a:pPr>
              <a:spcBef>
                <a:spcPct val="50000"/>
              </a:spcBef>
            </a:pPr>
            <a:r>
              <a:rPr lang="en-US" sz="1700" b="0" dirty="0">
                <a:solidFill>
                  <a:schemeClr val="tx2"/>
                </a:solidFill>
              </a:rPr>
              <a:t>Commonly followed strategy: </a:t>
            </a:r>
            <a:r>
              <a:rPr lang="en-US" sz="1700" dirty="0">
                <a:solidFill>
                  <a:schemeClr val="tx2"/>
                </a:solidFill>
              </a:rPr>
              <a:t>Price low </a:t>
            </a:r>
            <a:r>
              <a:rPr lang="en-US" sz="1700" b="0" dirty="0">
                <a:solidFill>
                  <a:schemeClr val="tx2"/>
                </a:solidFill>
              </a:rPr>
              <a:t>to acquire and </a:t>
            </a:r>
            <a:r>
              <a:rPr lang="en-US" sz="1700" dirty="0">
                <a:solidFill>
                  <a:schemeClr val="tx2"/>
                </a:solidFill>
              </a:rPr>
              <a:t>raise prices </a:t>
            </a:r>
            <a:r>
              <a:rPr lang="en-US" sz="1700" b="0" dirty="0">
                <a:solidFill>
                  <a:schemeClr val="tx2"/>
                </a:solidFill>
              </a:rPr>
              <a:t>later</a:t>
            </a:r>
          </a:p>
          <a:p>
            <a:pPr marL="119063" indent="-119063">
              <a:spcBef>
                <a:spcPct val="50000"/>
              </a:spcBef>
            </a:pPr>
            <a:r>
              <a:rPr lang="en-US" sz="1700" b="0" dirty="0">
                <a:solidFill>
                  <a:schemeClr val="tx2"/>
                </a:solidFill>
              </a:rPr>
              <a:t>• </a:t>
            </a:r>
            <a:r>
              <a:rPr lang="en-US" sz="1700" dirty="0">
                <a:solidFill>
                  <a:schemeClr val="tx2"/>
                </a:solidFill>
              </a:rPr>
              <a:t>Higher</a:t>
            </a:r>
            <a:r>
              <a:rPr lang="en-US" sz="1700" b="0" dirty="0">
                <a:solidFill>
                  <a:schemeClr val="tx2"/>
                </a:solidFill>
              </a:rPr>
              <a:t> the </a:t>
            </a:r>
            <a:r>
              <a:rPr lang="en-US" sz="1700" b="0" i="1" dirty="0">
                <a:solidFill>
                  <a:schemeClr val="tx2"/>
                </a:solidFill>
              </a:rPr>
              <a:t>maximum retention potential</a:t>
            </a:r>
            <a:r>
              <a:rPr lang="en-US" sz="1700" b="0" dirty="0">
                <a:solidFill>
                  <a:schemeClr val="tx2"/>
                </a:solidFill>
              </a:rPr>
              <a:t>, </a:t>
            </a:r>
            <a:r>
              <a:rPr lang="en-US" sz="1700" dirty="0">
                <a:solidFill>
                  <a:schemeClr val="tx2"/>
                </a:solidFill>
              </a:rPr>
              <a:t>lower</a:t>
            </a:r>
            <a:r>
              <a:rPr lang="en-US" sz="1700" b="0" dirty="0">
                <a:solidFill>
                  <a:schemeClr val="tx2"/>
                </a:solidFill>
              </a:rPr>
              <a:t> the introductory price</a:t>
            </a:r>
          </a:p>
          <a:p>
            <a:pPr marL="119063" indent="-119063">
              <a:spcBef>
                <a:spcPct val="50000"/>
              </a:spcBef>
            </a:pPr>
            <a:r>
              <a:rPr lang="en-US" sz="1700" b="0" dirty="0">
                <a:solidFill>
                  <a:schemeClr val="tx2"/>
                </a:solidFill>
              </a:rPr>
              <a:t>• </a:t>
            </a:r>
            <a:r>
              <a:rPr lang="en-US" sz="1700" dirty="0">
                <a:solidFill>
                  <a:schemeClr val="tx2"/>
                </a:solidFill>
              </a:rPr>
              <a:t>Higher</a:t>
            </a:r>
            <a:r>
              <a:rPr lang="en-US" sz="1700" b="0" dirty="0">
                <a:solidFill>
                  <a:schemeClr val="tx2"/>
                </a:solidFill>
              </a:rPr>
              <a:t> the </a:t>
            </a:r>
            <a:r>
              <a:rPr lang="en-US" sz="1700" b="0" i="1" dirty="0">
                <a:solidFill>
                  <a:schemeClr val="tx2"/>
                </a:solidFill>
              </a:rPr>
              <a:t>price-elasticity of acquisition</a:t>
            </a:r>
            <a:r>
              <a:rPr lang="en-US" sz="1700" b="0" dirty="0">
                <a:solidFill>
                  <a:schemeClr val="tx2"/>
                </a:solidFill>
              </a:rPr>
              <a:t>, </a:t>
            </a:r>
            <a:r>
              <a:rPr lang="en-US" sz="1700" dirty="0">
                <a:solidFill>
                  <a:schemeClr val="tx2"/>
                </a:solidFill>
              </a:rPr>
              <a:t>lower</a:t>
            </a:r>
            <a:r>
              <a:rPr lang="en-US" sz="1700" b="0" dirty="0">
                <a:solidFill>
                  <a:schemeClr val="tx2"/>
                </a:solidFill>
              </a:rPr>
              <a:t> the introductory price</a:t>
            </a:r>
          </a:p>
          <a:p>
            <a:pPr>
              <a:spcBef>
                <a:spcPct val="50000"/>
              </a:spcBef>
            </a:pPr>
            <a:r>
              <a:rPr lang="en-US" sz="1700" b="0" dirty="0">
                <a:solidFill>
                  <a:schemeClr val="tx2"/>
                </a:solidFill>
              </a:rPr>
              <a:t>However:</a:t>
            </a:r>
          </a:p>
          <a:p>
            <a:pPr marL="119063" indent="-119063">
              <a:spcBef>
                <a:spcPct val="50000"/>
              </a:spcBef>
            </a:pPr>
            <a:r>
              <a:rPr lang="en-US" sz="1700" b="0" dirty="0">
                <a:solidFill>
                  <a:schemeClr val="tx2"/>
                </a:solidFill>
              </a:rPr>
              <a:t>• Low introductory prices can greatly influence </a:t>
            </a:r>
            <a:r>
              <a:rPr lang="en-US" sz="1700" dirty="0">
                <a:solidFill>
                  <a:schemeClr val="tx2"/>
                </a:solidFill>
              </a:rPr>
              <a:t>expectations</a:t>
            </a:r>
            <a:r>
              <a:rPr lang="en-US" sz="1700" b="0" dirty="0">
                <a:solidFill>
                  <a:schemeClr val="tx2"/>
                </a:solidFill>
              </a:rPr>
              <a:t> on subsequent pricing</a:t>
            </a:r>
          </a:p>
          <a:p>
            <a:pPr marL="119063" indent="-119063">
              <a:spcBef>
                <a:spcPct val="50000"/>
              </a:spcBef>
            </a:pPr>
            <a:r>
              <a:rPr lang="en-US" sz="1700" b="0" dirty="0">
                <a:solidFill>
                  <a:schemeClr val="tx2"/>
                </a:solidFill>
              </a:rPr>
              <a:t>• If the acquisition price is too low relative to retention price, customers are </a:t>
            </a:r>
            <a:r>
              <a:rPr lang="en-US" sz="1700" dirty="0">
                <a:solidFill>
                  <a:schemeClr val="tx2"/>
                </a:solidFill>
              </a:rPr>
              <a:t>less likely to repurchase</a:t>
            </a:r>
            <a:endParaRPr lang="en-US" sz="1700" b="0" dirty="0">
              <a:solidFill>
                <a:schemeClr val="tx2"/>
              </a:solidFill>
            </a:endParaRPr>
          </a:p>
        </p:txBody>
      </p:sp>
      <p:grpSp>
        <p:nvGrpSpPr>
          <p:cNvPr id="2" name="Group 5"/>
          <p:cNvGrpSpPr>
            <a:grpSpLocks/>
          </p:cNvGrpSpPr>
          <p:nvPr/>
        </p:nvGrpSpPr>
        <p:grpSpPr bwMode="auto">
          <a:xfrm>
            <a:off x="1036257" y="1173193"/>
            <a:ext cx="6902450" cy="4240056"/>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2096882260"/>
      </p:ext>
    </p:extLst>
  </p:cSld>
  <p:clrMapOvr>
    <a:masterClrMapping/>
  </p:clrMapOvr>
  <p:transition>
    <p:zoom/>
    <p:sndAc>
      <p:end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1"/>
          </p:nvPr>
        </p:nvSpPr>
        <p:spPr>
          <a:noFill/>
        </p:spPr>
        <p:txBody>
          <a:bodyPr/>
          <a:lstStyle/>
          <a:p>
            <a:pPr defTabSz="912813"/>
            <a:fld id="{99BB670B-8CC9-48CF-A828-1E915C2FD8D6}" type="slidenum">
              <a:rPr lang="en-US" smtClean="0"/>
              <a:pPr defTabSz="912813"/>
              <a:t>28</a:t>
            </a:fld>
            <a:endParaRPr lang="en-US"/>
          </a:p>
        </p:txBody>
      </p:sp>
      <p:sp>
        <p:nvSpPr>
          <p:cNvPr id="51202" name="Rectangle 2"/>
          <p:cNvSpPr>
            <a:spLocks noChangeArrowheads="1"/>
          </p:cNvSpPr>
          <p:nvPr/>
        </p:nvSpPr>
        <p:spPr bwMode="auto">
          <a:xfrm>
            <a:off x="2122488" y="2783553"/>
            <a:ext cx="4941887" cy="417512"/>
          </a:xfrm>
          <a:prstGeom prst="rect">
            <a:avLst/>
          </a:prstGeom>
          <a:solidFill>
            <a:schemeClr val="accent1"/>
          </a:solidFill>
          <a:ln w="9525">
            <a:noFill/>
            <a:miter lim="800000"/>
            <a:headEnd/>
            <a:tailEnd/>
          </a:ln>
        </p:spPr>
        <p:txBody>
          <a:bodyPr wrap="none" anchor="ctr"/>
          <a:lstStyle/>
          <a:p>
            <a:pPr algn="ctr">
              <a:spcBef>
                <a:spcPct val="50000"/>
              </a:spcBef>
            </a:pPr>
            <a:endParaRPr lang="en-US"/>
          </a:p>
        </p:txBody>
      </p:sp>
      <p:sp>
        <p:nvSpPr>
          <p:cNvPr id="51203" name="Rectangle 3"/>
          <p:cNvSpPr>
            <a:spLocks noGrp="1" noChangeArrowheads="1"/>
          </p:cNvSpPr>
          <p:nvPr>
            <p:ph type="title"/>
            <p:custDataLst>
              <p:tags r:id="rId1"/>
            </p:custDataLst>
          </p:nvPr>
        </p:nvSpPr>
        <p:spPr/>
        <p:txBody>
          <a:bodyPr/>
          <a:lstStyle/>
          <a:p>
            <a:pPr eaLnBrk="1" hangingPunct="1"/>
            <a:r>
              <a:rPr lang="en-US"/>
              <a:t>AGENDA</a:t>
            </a:r>
          </a:p>
        </p:txBody>
      </p:sp>
      <p:sp>
        <p:nvSpPr>
          <p:cNvPr id="51204" name="Rectangle 4"/>
          <p:cNvSpPr>
            <a:spLocks noChangeArrowheads="1"/>
          </p:cNvSpPr>
          <p:nvPr/>
        </p:nvSpPr>
        <p:spPr bwMode="auto">
          <a:xfrm>
            <a:off x="2244725" y="2120900"/>
            <a:ext cx="4614863" cy="1354217"/>
          </a:xfrm>
          <a:prstGeom prst="rect">
            <a:avLst/>
          </a:prstGeom>
          <a:noFill/>
          <a:ln w="9525">
            <a:noFill/>
            <a:miter lim="800000"/>
            <a:headEnd/>
            <a:tailEnd/>
          </a:ln>
        </p:spPr>
        <p:txBody>
          <a:bodyPr lIns="0" tIns="0" rIns="0" bIns="0">
            <a:spAutoFit/>
          </a:bodyPr>
          <a:lstStyle/>
          <a:p>
            <a:pPr marL="147638" lvl="1" indent="-146050" defTabSz="912813">
              <a:spcBef>
                <a:spcPct val="50000"/>
              </a:spcBef>
              <a:buSzPct val="120000"/>
              <a:buFontTx/>
              <a:buChar char="•"/>
            </a:pPr>
            <a:r>
              <a:rPr lang="en-US" b="0" dirty="0">
                <a:solidFill>
                  <a:schemeClr val="tx2"/>
                </a:solidFill>
              </a:rPr>
              <a:t>Some Thoughts on Loyalty</a:t>
            </a:r>
          </a:p>
          <a:p>
            <a:pPr marL="147638" lvl="1" indent="-146050" defTabSz="912813">
              <a:spcBef>
                <a:spcPct val="50000"/>
              </a:spcBef>
              <a:buSzPct val="120000"/>
              <a:buFontTx/>
              <a:buChar char="•"/>
            </a:pPr>
            <a:r>
              <a:rPr lang="en-US" b="0" dirty="0">
                <a:solidFill>
                  <a:schemeClr val="tx2"/>
                </a:solidFill>
              </a:rPr>
              <a:t>Stage 4 – Churn</a:t>
            </a:r>
          </a:p>
          <a:p>
            <a:pPr marL="147638" lvl="1" indent="-146050" defTabSz="912813">
              <a:spcBef>
                <a:spcPct val="50000"/>
              </a:spcBef>
              <a:buSzPct val="120000"/>
              <a:buFontTx/>
              <a:buChar char="•"/>
            </a:pPr>
            <a:r>
              <a:rPr lang="en-US" dirty="0">
                <a:solidFill>
                  <a:schemeClr val="tx2"/>
                </a:solidFill>
              </a:rPr>
              <a:t>Modeling Churn</a:t>
            </a:r>
          </a:p>
          <a:p>
            <a:pPr marL="147638" lvl="1" indent="-146050" defTabSz="912813">
              <a:spcBef>
                <a:spcPct val="50000"/>
              </a:spcBef>
              <a:buSzPct val="120000"/>
              <a:buFontTx/>
              <a:buChar char="•"/>
            </a:pPr>
            <a:r>
              <a:rPr lang="en-US" b="0" dirty="0">
                <a:solidFill>
                  <a:schemeClr val="tx2"/>
                </a:solidFill>
              </a:rPr>
              <a:t>Other Popular (Classification) Models</a:t>
            </a:r>
          </a:p>
        </p:txBody>
      </p:sp>
      <p:grpSp>
        <p:nvGrpSpPr>
          <p:cNvPr id="51205" name="Group 5"/>
          <p:cNvGrpSpPr>
            <a:grpSpLocks/>
          </p:cNvGrpSpPr>
          <p:nvPr/>
        </p:nvGrpSpPr>
        <p:grpSpPr bwMode="auto">
          <a:xfrm>
            <a:off x="2119313" y="1935163"/>
            <a:ext cx="4943475" cy="1589530"/>
            <a:chOff x="1442" y="787"/>
            <a:chExt cx="2835" cy="2424"/>
          </a:xfrm>
        </p:grpSpPr>
        <p:sp>
          <p:nvSpPr>
            <p:cNvPr id="51206"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51207"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1682804963"/>
      </p:ext>
    </p:extLst>
  </p:cSld>
  <p:clrMapOvr>
    <a:masterClrMapping/>
  </p:clrMapOvr>
  <p:transition>
    <p:zoom/>
    <p:sndAc>
      <p:end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p:cNvSpPr>
            <a:spLocks noGrp="1"/>
          </p:cNvSpPr>
          <p:nvPr>
            <p:ph type="sldNum" sz="quarter" idx="11"/>
          </p:nvPr>
        </p:nvSpPr>
        <p:spPr>
          <a:noFill/>
        </p:spPr>
        <p:txBody>
          <a:bodyPr/>
          <a:lstStyle/>
          <a:p>
            <a:pPr defTabSz="912813"/>
            <a:fld id="{5E1CAA45-163C-46FE-B4EA-C558923EDBEE}" type="slidenum">
              <a:rPr lang="en-US" smtClean="0"/>
              <a:pPr defTabSz="912813"/>
              <a:t>2</a:t>
            </a:fld>
            <a:endParaRPr lang="en-US"/>
          </a:p>
        </p:txBody>
      </p:sp>
      <p:sp>
        <p:nvSpPr>
          <p:cNvPr id="22530" name="Rectangle 2"/>
          <p:cNvSpPr>
            <a:spLocks noChangeArrowheads="1"/>
          </p:cNvSpPr>
          <p:nvPr/>
        </p:nvSpPr>
        <p:spPr bwMode="auto">
          <a:xfrm>
            <a:off x="2122488" y="2027238"/>
            <a:ext cx="4941887" cy="417512"/>
          </a:xfrm>
          <a:prstGeom prst="rect">
            <a:avLst/>
          </a:prstGeom>
          <a:solidFill>
            <a:schemeClr val="accent1"/>
          </a:solidFill>
          <a:ln w="9525">
            <a:noFill/>
            <a:miter lim="800000"/>
            <a:headEnd/>
            <a:tailEnd/>
          </a:ln>
        </p:spPr>
        <p:txBody>
          <a:bodyPr wrap="none" anchor="ctr"/>
          <a:lstStyle/>
          <a:p>
            <a:pPr algn="ctr">
              <a:spcBef>
                <a:spcPct val="50000"/>
              </a:spcBef>
            </a:pPr>
            <a:endParaRPr lang="en-US"/>
          </a:p>
        </p:txBody>
      </p:sp>
      <p:sp>
        <p:nvSpPr>
          <p:cNvPr id="22531" name="Rectangle 3"/>
          <p:cNvSpPr>
            <a:spLocks noGrp="1" noChangeArrowheads="1"/>
          </p:cNvSpPr>
          <p:nvPr>
            <p:ph type="title"/>
            <p:custDataLst>
              <p:tags r:id="rId1"/>
            </p:custDataLst>
          </p:nvPr>
        </p:nvSpPr>
        <p:spPr/>
        <p:txBody>
          <a:bodyPr/>
          <a:lstStyle/>
          <a:p>
            <a:pPr eaLnBrk="1" hangingPunct="1"/>
            <a:r>
              <a:rPr lang="en-US"/>
              <a:t>AGENDA</a:t>
            </a:r>
          </a:p>
        </p:txBody>
      </p:sp>
      <p:sp>
        <p:nvSpPr>
          <p:cNvPr id="22532" name="Rectangle 4"/>
          <p:cNvSpPr>
            <a:spLocks noChangeArrowheads="1"/>
          </p:cNvSpPr>
          <p:nvPr/>
        </p:nvSpPr>
        <p:spPr bwMode="auto">
          <a:xfrm>
            <a:off x="2244725" y="2120900"/>
            <a:ext cx="4614863" cy="1354217"/>
          </a:xfrm>
          <a:prstGeom prst="rect">
            <a:avLst/>
          </a:prstGeom>
          <a:noFill/>
          <a:ln w="9525">
            <a:noFill/>
            <a:miter lim="800000"/>
            <a:headEnd/>
            <a:tailEnd/>
          </a:ln>
        </p:spPr>
        <p:txBody>
          <a:bodyPr lIns="0" tIns="0" rIns="0" bIns="0">
            <a:spAutoFit/>
          </a:bodyPr>
          <a:lstStyle/>
          <a:p>
            <a:pPr marL="147638" lvl="1" indent="-146050" defTabSz="912813">
              <a:spcBef>
                <a:spcPct val="50000"/>
              </a:spcBef>
              <a:buSzPct val="120000"/>
              <a:buFontTx/>
              <a:buChar char="•"/>
            </a:pPr>
            <a:r>
              <a:rPr lang="en-US" dirty="0">
                <a:solidFill>
                  <a:schemeClr val="tx2"/>
                </a:solidFill>
              </a:rPr>
              <a:t>Some Thoughts on Loyalty</a:t>
            </a:r>
          </a:p>
          <a:p>
            <a:pPr marL="147638" lvl="1" indent="-146050" defTabSz="912813">
              <a:spcBef>
                <a:spcPct val="50000"/>
              </a:spcBef>
              <a:buSzPct val="120000"/>
              <a:buFontTx/>
              <a:buChar char="•"/>
            </a:pPr>
            <a:r>
              <a:rPr lang="en-US" b="0" dirty="0">
                <a:solidFill>
                  <a:schemeClr val="tx2"/>
                </a:solidFill>
              </a:rPr>
              <a:t>Stage 4 – Churn</a:t>
            </a:r>
          </a:p>
          <a:p>
            <a:pPr marL="147638" lvl="1" indent="-146050" defTabSz="912813">
              <a:spcBef>
                <a:spcPct val="50000"/>
              </a:spcBef>
              <a:buSzPct val="120000"/>
              <a:buFontTx/>
              <a:buChar char="•"/>
            </a:pPr>
            <a:r>
              <a:rPr lang="en-US" b="0" dirty="0">
                <a:solidFill>
                  <a:schemeClr val="tx2"/>
                </a:solidFill>
              </a:rPr>
              <a:t>Modeling Churn</a:t>
            </a:r>
          </a:p>
          <a:p>
            <a:pPr marL="147638" lvl="1" indent="-146050" defTabSz="912813">
              <a:spcBef>
                <a:spcPct val="50000"/>
              </a:spcBef>
              <a:buSzPct val="120000"/>
              <a:buFontTx/>
              <a:buChar char="•"/>
            </a:pPr>
            <a:r>
              <a:rPr lang="en-US" b="0" dirty="0">
                <a:solidFill>
                  <a:schemeClr val="tx2"/>
                </a:solidFill>
              </a:rPr>
              <a:t>Other Popular (Classification) Models</a:t>
            </a:r>
          </a:p>
        </p:txBody>
      </p:sp>
      <p:grpSp>
        <p:nvGrpSpPr>
          <p:cNvPr id="22533" name="Group 5"/>
          <p:cNvGrpSpPr>
            <a:grpSpLocks/>
          </p:cNvGrpSpPr>
          <p:nvPr/>
        </p:nvGrpSpPr>
        <p:grpSpPr bwMode="auto">
          <a:xfrm>
            <a:off x="2119313" y="1935163"/>
            <a:ext cx="4943475" cy="1626744"/>
            <a:chOff x="1442" y="787"/>
            <a:chExt cx="2835" cy="2424"/>
          </a:xfrm>
        </p:grpSpPr>
        <p:sp>
          <p:nvSpPr>
            <p:cNvPr id="22534"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22535"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3095676297"/>
      </p:ext>
    </p:extLst>
  </p:cSld>
  <p:clrMapOvr>
    <a:masterClrMapping/>
  </p:clrMapOvr>
  <p:transition>
    <p:zoom/>
    <p:sndAc>
      <p:end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29</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NEURAL NETWORKS – EXAMPLE</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61610"/>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Example with one predictor variable</a:t>
            </a:r>
            <a:endParaRPr lang="en-US" sz="1700" b="0" i="1" dirty="0">
              <a:solidFill>
                <a:schemeClr val="tx2"/>
              </a:solidFill>
            </a:endParaRPr>
          </a:p>
        </p:txBody>
      </p:sp>
      <p:pic>
        <p:nvPicPr>
          <p:cNvPr id="2050" name="Picture 2"/>
          <p:cNvPicPr>
            <a:picLocks noChangeAspect="1" noChangeArrowheads="1"/>
          </p:cNvPicPr>
          <p:nvPr/>
        </p:nvPicPr>
        <p:blipFill>
          <a:blip r:embed="rId3"/>
          <a:srcRect/>
          <a:stretch>
            <a:fillRect/>
          </a:stretch>
        </p:blipFill>
        <p:spPr bwMode="auto">
          <a:xfrm>
            <a:off x="233616" y="1455673"/>
            <a:ext cx="6633527" cy="4465473"/>
          </a:xfrm>
          <a:prstGeom prst="rect">
            <a:avLst/>
          </a:prstGeom>
          <a:noFill/>
          <a:ln w="9525">
            <a:noFill/>
            <a:miter lim="800000"/>
            <a:headEnd/>
            <a:tailEnd/>
          </a:ln>
          <a:effectLst/>
        </p:spPr>
      </p:pic>
      <p:sp>
        <p:nvSpPr>
          <p:cNvPr id="13" name="Rectangle 12"/>
          <p:cNvSpPr/>
          <p:nvPr/>
        </p:nvSpPr>
        <p:spPr bwMode="auto">
          <a:xfrm>
            <a:off x="6686093" y="2670048"/>
            <a:ext cx="2362809" cy="1017537"/>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168275" marR="0" indent="-168275" defTabSz="933450" rtl="0" eaLnBrk="1" fontAlgn="base" latinLnBrk="0" hangingPunct="1">
              <a:lnSpc>
                <a:spcPct val="100000"/>
              </a:lnSpc>
              <a:spcBef>
                <a:spcPct val="50000"/>
              </a:spcBef>
              <a:spcAft>
                <a:spcPct val="0"/>
              </a:spcAft>
              <a:buClrTx/>
              <a:buSzTx/>
              <a:buFont typeface="Arial" panose="020B0604020202020204" pitchFamily="34" charset="0"/>
              <a:buChar char="•"/>
              <a:tabLst/>
            </a:pPr>
            <a:r>
              <a:rPr kumimoji="0" lang="en-US" sz="2400" b="1" i="0" u="none" strike="noStrike" cap="none" normalizeH="0" baseline="0" dirty="0">
                <a:ln>
                  <a:noFill/>
                </a:ln>
                <a:solidFill>
                  <a:schemeClr val="bg1"/>
                </a:solidFill>
                <a:effectLst/>
                <a:latin typeface="Arial" charset="0"/>
              </a:rPr>
              <a:t>Linear?</a:t>
            </a:r>
          </a:p>
          <a:p>
            <a:pPr marL="168275" marR="0" indent="-168275" defTabSz="933450" rtl="0" eaLnBrk="1" fontAlgn="base" latinLnBrk="0" hangingPunct="1">
              <a:lnSpc>
                <a:spcPct val="100000"/>
              </a:lnSpc>
              <a:spcBef>
                <a:spcPct val="50000"/>
              </a:spcBef>
              <a:spcAft>
                <a:spcPct val="0"/>
              </a:spcAft>
              <a:buClrTx/>
              <a:buSzTx/>
              <a:buFont typeface="Arial" panose="020B0604020202020204" pitchFamily="34" charset="0"/>
              <a:buChar char="•"/>
              <a:tabLst/>
            </a:pPr>
            <a:r>
              <a:rPr lang="en-US" sz="2400" dirty="0">
                <a:solidFill>
                  <a:schemeClr val="bg1"/>
                </a:solidFill>
              </a:rPr>
              <a:t>Continuous?</a:t>
            </a:r>
            <a:endParaRPr kumimoji="0" lang="en-US" sz="2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20017767"/>
      </p:ext>
    </p:extLst>
  </p:cSld>
  <p:clrMapOvr>
    <a:masterClrMapping/>
  </p:clrMapOvr>
  <p:transition>
    <p:zoom/>
    <p:sndAc>
      <p:end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97548" y="1345691"/>
            <a:ext cx="6669596" cy="4568511"/>
          </a:xfrm>
          <a:prstGeom prst="rect">
            <a:avLst/>
          </a:prstGeom>
          <a:noFill/>
          <a:ln w="9525">
            <a:noFill/>
            <a:miter lim="800000"/>
            <a:headEnd/>
            <a:tailEnd/>
          </a:ln>
          <a:effectLst/>
        </p:spPr>
      </p:pic>
      <p:sp>
        <p:nvSpPr>
          <p:cNvPr id="103426"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30</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NEURAL NETWORKS – EXAMPLE (CON’T)</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61610"/>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Data shown with linear regression fit</a:t>
            </a:r>
            <a:endParaRPr lang="en-US" sz="1700" b="0" i="1" dirty="0">
              <a:solidFill>
                <a:schemeClr val="tx2"/>
              </a:solidFill>
            </a:endParaRPr>
          </a:p>
        </p:txBody>
      </p:sp>
      <p:sp>
        <p:nvSpPr>
          <p:cNvPr id="2" name="Rectangle 1"/>
          <p:cNvSpPr/>
          <p:nvPr/>
        </p:nvSpPr>
        <p:spPr bwMode="auto">
          <a:xfrm>
            <a:off x="6873812" y="2670048"/>
            <a:ext cx="1916582" cy="1571535"/>
          </a:xfrm>
          <a:prstGeom prst="rect">
            <a:avLst/>
          </a:prstGeom>
          <a:solidFill>
            <a:srgbClr val="FF0000"/>
          </a:solidFill>
          <a:ln w="9525" cap="flat" cmpd="sng" algn="ctr">
            <a:solidFill>
              <a:srgbClr val="FB012B"/>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This seems </a:t>
            </a:r>
            <a:r>
              <a:rPr kumimoji="0" lang="en-US" sz="2400" b="1" i="0" u="sng" strike="noStrike" cap="none" normalizeH="0" baseline="0" dirty="0">
                <a:ln>
                  <a:noFill/>
                </a:ln>
                <a:solidFill>
                  <a:schemeClr val="bg1"/>
                </a:solidFill>
                <a:effectLst/>
                <a:latin typeface="Arial" charset="0"/>
              </a:rPr>
              <a:t>NOT</a:t>
            </a:r>
            <a:r>
              <a:rPr kumimoji="0" lang="en-US" sz="2400" b="1" i="0" u="none" strike="noStrike" cap="none" normalizeH="0" baseline="0" dirty="0">
                <a:ln>
                  <a:noFill/>
                </a:ln>
                <a:solidFill>
                  <a:schemeClr val="bg1"/>
                </a:solidFill>
                <a:effectLst/>
                <a:latin typeface="Arial" charset="0"/>
              </a:rPr>
              <a:t> to be a GOOD MODEL</a:t>
            </a:r>
          </a:p>
        </p:txBody>
      </p:sp>
      <p:sp>
        <p:nvSpPr>
          <p:cNvPr id="3" name="Oval 2"/>
          <p:cNvSpPr/>
          <p:nvPr/>
        </p:nvSpPr>
        <p:spPr bwMode="auto">
          <a:xfrm>
            <a:off x="1521563" y="3533243"/>
            <a:ext cx="1909266" cy="1689811"/>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Oval 14"/>
          <p:cNvSpPr/>
          <p:nvPr/>
        </p:nvSpPr>
        <p:spPr bwMode="auto">
          <a:xfrm>
            <a:off x="899770" y="2267712"/>
            <a:ext cx="1309420" cy="1188103"/>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6" name="Oval 15"/>
          <p:cNvSpPr/>
          <p:nvPr/>
        </p:nvSpPr>
        <p:spPr bwMode="auto">
          <a:xfrm rot="20783323">
            <a:off x="2369781" y="1602977"/>
            <a:ext cx="3255945" cy="1168537"/>
          </a:xfrm>
          <a:prstGeom prst="ellipse">
            <a:avLst/>
          </a:prstGeom>
          <a:no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cxnSp>
        <p:nvCxnSpPr>
          <p:cNvPr id="5" name="Straight Connector 4"/>
          <p:cNvCxnSpPr/>
          <p:nvPr/>
        </p:nvCxnSpPr>
        <p:spPr bwMode="auto">
          <a:xfrm flipV="1">
            <a:off x="1016813" y="2114093"/>
            <a:ext cx="5501030" cy="1572768"/>
          </a:xfrm>
          <a:prstGeom prst="line">
            <a:avLst/>
          </a:prstGeom>
          <a:noFill/>
          <a:ln w="28575" cap="flat" cmpd="sng" algn="ctr">
            <a:solidFill>
              <a:srgbClr val="00B0F0"/>
            </a:solidFill>
            <a:prstDash val="solid"/>
            <a:round/>
            <a:headEnd type="none" w="med" len="med"/>
            <a:tailEnd type="none" w="med" len="med"/>
          </a:ln>
          <a:effectLst/>
        </p:spPr>
      </p:cxnSp>
    </p:spTree>
    <p:extLst>
      <p:ext uri="{BB962C8B-B14F-4D97-AF65-F5344CB8AC3E}">
        <p14:creationId xmlns:p14="http://schemas.microsoft.com/office/powerpoint/2010/main" val="2413154372"/>
      </p:ext>
    </p:extLst>
  </p:cSld>
  <p:clrMapOvr>
    <a:masterClrMapping/>
  </p:clrMapOvr>
  <p:transition>
    <p:zoom/>
    <p:sndAc>
      <p:end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31</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NEURAL NETWORKS – EXAMPLE (CON’T)</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61610"/>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Data shown with piecewise linear regression fit</a:t>
            </a:r>
            <a:endParaRPr lang="en-US" sz="1700" b="0" i="1" dirty="0">
              <a:solidFill>
                <a:schemeClr val="tx2"/>
              </a:solidFill>
            </a:endParaRPr>
          </a:p>
        </p:txBody>
      </p:sp>
      <p:pic>
        <p:nvPicPr>
          <p:cNvPr id="4098" name="Picture 2"/>
          <p:cNvPicPr>
            <a:picLocks noChangeAspect="1" noChangeArrowheads="1"/>
          </p:cNvPicPr>
          <p:nvPr/>
        </p:nvPicPr>
        <p:blipFill>
          <a:blip r:embed="rId3"/>
          <a:srcRect/>
          <a:stretch>
            <a:fillRect/>
          </a:stretch>
        </p:blipFill>
        <p:spPr bwMode="auto">
          <a:xfrm>
            <a:off x="307848" y="1437132"/>
            <a:ext cx="6559296" cy="4538798"/>
          </a:xfrm>
          <a:prstGeom prst="rect">
            <a:avLst/>
          </a:prstGeom>
          <a:noFill/>
          <a:ln w="9525">
            <a:noFill/>
            <a:miter lim="800000"/>
            <a:headEnd/>
            <a:tailEnd/>
          </a:ln>
          <a:effectLst/>
        </p:spPr>
      </p:pic>
      <p:sp>
        <p:nvSpPr>
          <p:cNvPr id="13" name="TextBox 12"/>
          <p:cNvSpPr txBox="1"/>
          <p:nvPr/>
        </p:nvSpPr>
        <p:spPr>
          <a:xfrm>
            <a:off x="6920179" y="2826390"/>
            <a:ext cx="1909267" cy="1077218"/>
          </a:xfrm>
          <a:prstGeom prst="rect">
            <a:avLst/>
          </a:prstGeom>
          <a:solidFill>
            <a:srgbClr val="00DEC9"/>
          </a:solidFill>
        </p:spPr>
        <p:txBody>
          <a:bodyPr wrap="square" rtlCol="0">
            <a:spAutoFit/>
          </a:bodyPr>
          <a:lstStyle/>
          <a:p>
            <a:pPr algn="ctr"/>
            <a:r>
              <a:rPr lang="en-US" dirty="0">
                <a:solidFill>
                  <a:schemeClr val="bg1"/>
                </a:solidFill>
              </a:rPr>
              <a:t>Example in Graph has 2 CUT-OFF lines and </a:t>
            </a:r>
            <a:br>
              <a:rPr lang="en-US" dirty="0">
                <a:solidFill>
                  <a:schemeClr val="bg1"/>
                </a:solidFill>
              </a:rPr>
            </a:br>
            <a:r>
              <a:rPr lang="en-US" dirty="0">
                <a:solidFill>
                  <a:schemeClr val="bg1"/>
                </a:solidFill>
              </a:rPr>
              <a:t>3 SECTIONS</a:t>
            </a:r>
          </a:p>
        </p:txBody>
      </p:sp>
      <p:sp>
        <p:nvSpPr>
          <p:cNvPr id="14" name="Rectangle 13"/>
          <p:cNvSpPr/>
          <p:nvPr/>
        </p:nvSpPr>
        <p:spPr bwMode="auto">
          <a:xfrm>
            <a:off x="636588" y="5892295"/>
            <a:ext cx="1240231" cy="58665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CUT-OFF</a:t>
            </a:r>
            <a:r>
              <a:rPr kumimoji="0" lang="en-US" sz="1600" b="1" i="0" u="none" strike="noStrike" cap="none" normalizeH="0" dirty="0">
                <a:ln>
                  <a:noFill/>
                </a:ln>
                <a:solidFill>
                  <a:schemeClr val="bg1"/>
                </a:solidFill>
                <a:effectLst/>
                <a:latin typeface="Arial" charset="0"/>
              </a:rPr>
              <a:t> Line</a:t>
            </a:r>
            <a:endParaRPr kumimoji="0" lang="en-US" sz="1600" b="1" i="0" u="none" strike="noStrike" cap="none" normalizeH="0" baseline="0" dirty="0">
              <a:ln>
                <a:noFill/>
              </a:ln>
              <a:solidFill>
                <a:schemeClr val="bg1"/>
              </a:solidFill>
              <a:effectLst/>
              <a:latin typeface="Arial" charset="0"/>
            </a:endParaRPr>
          </a:p>
        </p:txBody>
      </p:sp>
      <p:cxnSp>
        <p:nvCxnSpPr>
          <p:cNvPr id="15" name="Straight Arrow Connector 14"/>
          <p:cNvCxnSpPr>
            <a:stCxn id="14" idx="3"/>
          </p:cNvCxnSpPr>
          <p:nvPr/>
        </p:nvCxnSpPr>
        <p:spPr bwMode="auto">
          <a:xfrm flipV="1">
            <a:off x="1876819" y="5296205"/>
            <a:ext cx="727392" cy="889415"/>
          </a:xfrm>
          <a:prstGeom prst="straightConnector1">
            <a:avLst/>
          </a:prstGeom>
          <a:noFill/>
          <a:ln w="28575" cap="flat" cmpd="sng" algn="ctr">
            <a:solidFill>
              <a:srgbClr val="FF0000"/>
            </a:solidFill>
            <a:prstDash val="solid"/>
            <a:round/>
            <a:headEnd type="none" w="med" len="med"/>
            <a:tailEnd type="arrow"/>
          </a:ln>
          <a:effectLst/>
        </p:spPr>
      </p:cxnSp>
      <p:sp>
        <p:nvSpPr>
          <p:cNvPr id="17" name="Rectangle 16"/>
          <p:cNvSpPr/>
          <p:nvPr/>
        </p:nvSpPr>
        <p:spPr bwMode="auto">
          <a:xfrm>
            <a:off x="7138988" y="5805716"/>
            <a:ext cx="1240231" cy="340428"/>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SECTION</a:t>
            </a:r>
          </a:p>
        </p:txBody>
      </p:sp>
      <p:cxnSp>
        <p:nvCxnSpPr>
          <p:cNvPr id="18" name="Elbow Connector 17"/>
          <p:cNvCxnSpPr>
            <a:stCxn id="17" idx="2"/>
          </p:cNvCxnSpPr>
          <p:nvPr/>
        </p:nvCxnSpPr>
        <p:spPr bwMode="auto">
          <a:xfrm rot="5400000" flipH="1">
            <a:off x="6284241" y="4671281"/>
            <a:ext cx="74528" cy="2875199"/>
          </a:xfrm>
          <a:prstGeom prst="bentConnector4">
            <a:avLst>
              <a:gd name="adj1" fmla="val -306730"/>
              <a:gd name="adj2" fmla="val 99965"/>
            </a:avLst>
          </a:prstGeom>
          <a:noFill/>
          <a:ln w="28575" cap="flat" cmpd="sng" algn="ctr">
            <a:solidFill>
              <a:srgbClr val="00B050"/>
            </a:solidFill>
            <a:prstDash val="solid"/>
            <a:round/>
            <a:headEnd type="none" w="med" len="med"/>
            <a:tailEnd type="arrow"/>
          </a:ln>
          <a:effectLst/>
        </p:spPr>
      </p:cxnSp>
      <p:sp>
        <p:nvSpPr>
          <p:cNvPr id="19" name="Right Brace 18"/>
          <p:cNvSpPr/>
          <p:nvPr/>
        </p:nvSpPr>
        <p:spPr bwMode="auto">
          <a:xfrm rot="5400000" flipV="1">
            <a:off x="4612942" y="4131768"/>
            <a:ext cx="541926" cy="3209354"/>
          </a:xfrm>
          <a:prstGeom prst="rightBrace">
            <a:avLst>
              <a:gd name="adj1" fmla="val 0"/>
              <a:gd name="adj2" fmla="val 50685"/>
            </a:avLst>
          </a:prstGeom>
          <a:noFill/>
          <a:ln w="2857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no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00667885"/>
      </p:ext>
    </p:extLst>
  </p:cSld>
  <p:clrMapOvr>
    <a:masterClrMapping/>
  </p:clrMapOvr>
  <p:transition>
    <p:zoom/>
    <p:sndAc>
      <p:end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636588" y="2931560"/>
            <a:ext cx="5105400" cy="3532754"/>
          </a:xfrm>
          <a:prstGeom prst="rect">
            <a:avLst/>
          </a:prstGeom>
          <a:noFill/>
          <a:ln w="9525">
            <a:noFill/>
            <a:miter lim="800000"/>
            <a:headEnd/>
            <a:tailEnd/>
          </a:ln>
          <a:effectLst/>
        </p:spPr>
      </p:pic>
      <p:sp>
        <p:nvSpPr>
          <p:cNvPr id="18" name="Rectangle 17"/>
          <p:cNvSpPr/>
          <p:nvPr/>
        </p:nvSpPr>
        <p:spPr bwMode="auto">
          <a:xfrm>
            <a:off x="5898757" y="6091798"/>
            <a:ext cx="1240231" cy="340428"/>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SECTION</a:t>
            </a:r>
          </a:p>
        </p:txBody>
      </p:sp>
      <p:cxnSp>
        <p:nvCxnSpPr>
          <p:cNvPr id="8" name="Elbow Connector 7"/>
          <p:cNvCxnSpPr>
            <a:stCxn id="18" idx="2"/>
          </p:cNvCxnSpPr>
          <p:nvPr/>
        </p:nvCxnSpPr>
        <p:spPr bwMode="auto">
          <a:xfrm rot="5400000">
            <a:off x="5255880" y="5359423"/>
            <a:ext cx="190190" cy="2335796"/>
          </a:xfrm>
          <a:prstGeom prst="bentConnector2">
            <a:avLst/>
          </a:prstGeom>
          <a:noFill/>
          <a:ln w="28575" cap="flat" cmpd="sng" algn="ctr">
            <a:solidFill>
              <a:srgbClr val="00B050"/>
            </a:solidFill>
            <a:prstDash val="solid"/>
            <a:round/>
            <a:headEnd type="none" w="med" len="med"/>
            <a:tailEnd type="arrow"/>
          </a:ln>
          <a:effectLst/>
        </p:spPr>
      </p:cxnSp>
      <p:sp>
        <p:nvSpPr>
          <p:cNvPr id="103426" name="Rectangle 36"/>
          <p:cNvSpPr>
            <a:spLocks noChangeArrowheads="1"/>
          </p:cNvSpPr>
          <p:nvPr/>
        </p:nvSpPr>
        <p:spPr bwMode="auto">
          <a:xfrm>
            <a:off x="476250" y="741363"/>
            <a:ext cx="6775450" cy="63938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32</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NEURAL NETWORKS – EXAMPLE (CON’T)</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896160"/>
            <a:ext cx="6502400" cy="1892826"/>
          </a:xfrm>
          <a:prstGeom prst="rect">
            <a:avLst/>
          </a:prstGeom>
          <a:noFill/>
          <a:ln w="9525">
            <a:noFill/>
            <a:miter lim="800000"/>
            <a:headEnd/>
            <a:tailEnd/>
          </a:ln>
        </p:spPr>
        <p:txBody>
          <a:bodyPr lIns="0" tIns="0" rIns="0" bIns="0">
            <a:spAutoFit/>
          </a:bodyPr>
          <a:lstStyle/>
          <a:p>
            <a:pPr>
              <a:spcBef>
                <a:spcPct val="50000"/>
              </a:spcBef>
            </a:pPr>
            <a:r>
              <a:rPr lang="en-US" sz="2400" dirty="0">
                <a:solidFill>
                  <a:schemeClr val="tx2"/>
                </a:solidFill>
              </a:rPr>
              <a:t>A three-hidden-unit network</a:t>
            </a:r>
            <a:endParaRPr lang="en-US" sz="2400" b="0" dirty="0">
              <a:solidFill>
                <a:schemeClr val="tx2"/>
              </a:solidFill>
            </a:endParaRPr>
          </a:p>
          <a:p>
            <a:pPr marL="119063" indent="-119063">
              <a:spcBef>
                <a:spcPct val="50000"/>
              </a:spcBef>
            </a:pPr>
            <a:endParaRPr lang="en-US" sz="100" b="0" dirty="0">
              <a:solidFill>
                <a:schemeClr val="tx2"/>
              </a:solidFill>
            </a:endParaRPr>
          </a:p>
          <a:p>
            <a:pPr marL="119063" indent="-119063">
              <a:spcBef>
                <a:spcPct val="50000"/>
              </a:spcBef>
            </a:pPr>
            <a:r>
              <a:rPr lang="en-US" sz="1700" b="0" dirty="0">
                <a:solidFill>
                  <a:schemeClr val="tx2"/>
                </a:solidFill>
              </a:rPr>
              <a:t>Basically, we need a model that does 2 things</a:t>
            </a:r>
          </a:p>
          <a:p>
            <a:pPr marL="344488" indent="-176213">
              <a:spcBef>
                <a:spcPct val="50000"/>
              </a:spcBef>
              <a:buFont typeface="Arial" panose="020B0604020202020204" pitchFamily="34" charset="0"/>
              <a:buChar char="•"/>
            </a:pPr>
            <a:r>
              <a:rPr lang="en-US" sz="1700" b="0" dirty="0">
                <a:solidFill>
                  <a:schemeClr val="tx2"/>
                </a:solidFill>
              </a:rPr>
              <a:t>Find the </a:t>
            </a:r>
            <a:r>
              <a:rPr lang="en-US" sz="2400" dirty="0">
                <a:solidFill>
                  <a:srgbClr val="FF0000"/>
                </a:solidFill>
              </a:rPr>
              <a:t>CUT-OFF</a:t>
            </a:r>
            <a:r>
              <a:rPr lang="en-US" sz="1700" b="0" dirty="0">
                <a:solidFill>
                  <a:schemeClr val="tx2"/>
                </a:solidFill>
              </a:rPr>
              <a:t> lines</a:t>
            </a:r>
          </a:p>
          <a:p>
            <a:pPr marL="344488" indent="-176213">
              <a:spcBef>
                <a:spcPct val="50000"/>
              </a:spcBef>
              <a:buFont typeface="Arial" panose="020B0604020202020204" pitchFamily="34" charset="0"/>
              <a:buChar char="•"/>
            </a:pPr>
            <a:r>
              <a:rPr lang="en-US" sz="1700" b="0" dirty="0">
                <a:solidFill>
                  <a:schemeClr val="tx2"/>
                </a:solidFill>
              </a:rPr>
              <a:t>Estimate the linear model for each </a:t>
            </a:r>
            <a:r>
              <a:rPr lang="en-US" sz="2400" dirty="0">
                <a:solidFill>
                  <a:srgbClr val="00B050"/>
                </a:solidFill>
              </a:rPr>
              <a:t>SECTION</a:t>
            </a:r>
            <a:endParaRPr lang="en-US" sz="1700" b="0" dirty="0">
              <a:solidFill>
                <a:schemeClr val="tx2"/>
              </a:solidFill>
            </a:endParaRPr>
          </a:p>
        </p:txBody>
      </p:sp>
      <p:sp>
        <p:nvSpPr>
          <p:cNvPr id="2" name="Rectangle 1"/>
          <p:cNvSpPr/>
          <p:nvPr/>
        </p:nvSpPr>
        <p:spPr bwMode="auto">
          <a:xfrm>
            <a:off x="636588" y="5892295"/>
            <a:ext cx="1240231" cy="586650"/>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CUT-OFF</a:t>
            </a:r>
            <a:r>
              <a:rPr kumimoji="0" lang="en-US" sz="1600" b="1" i="0" u="none" strike="noStrike" cap="none" normalizeH="0" dirty="0">
                <a:ln>
                  <a:noFill/>
                </a:ln>
                <a:solidFill>
                  <a:schemeClr val="bg1"/>
                </a:solidFill>
                <a:effectLst/>
                <a:latin typeface="Arial" charset="0"/>
              </a:rPr>
              <a:t> Line</a:t>
            </a:r>
            <a:endParaRPr kumimoji="0" lang="en-US" sz="1600" b="1" i="0" u="none" strike="noStrike" cap="none" normalizeH="0" baseline="0" dirty="0">
              <a:ln>
                <a:noFill/>
              </a:ln>
              <a:solidFill>
                <a:schemeClr val="bg1"/>
              </a:solidFill>
              <a:effectLst/>
              <a:latin typeface="Arial" charset="0"/>
            </a:endParaRPr>
          </a:p>
        </p:txBody>
      </p:sp>
      <p:cxnSp>
        <p:nvCxnSpPr>
          <p:cNvPr id="4" name="Straight Arrow Connector 3"/>
          <p:cNvCxnSpPr>
            <a:stCxn id="2" idx="3"/>
          </p:cNvCxnSpPr>
          <p:nvPr/>
        </p:nvCxnSpPr>
        <p:spPr bwMode="auto">
          <a:xfrm flipV="1">
            <a:off x="1876819" y="4528116"/>
            <a:ext cx="551827" cy="1657504"/>
          </a:xfrm>
          <a:prstGeom prst="straightConnector1">
            <a:avLst/>
          </a:prstGeom>
          <a:noFill/>
          <a:ln w="28575" cap="flat" cmpd="sng" algn="ctr">
            <a:solidFill>
              <a:srgbClr val="FF0000"/>
            </a:solidFill>
            <a:prstDash val="solid"/>
            <a:round/>
            <a:headEnd type="none" w="med" len="med"/>
            <a:tailEnd type="arrow"/>
          </a:ln>
          <a:effectLst/>
        </p:spPr>
      </p:cxnSp>
      <p:sp>
        <p:nvSpPr>
          <p:cNvPr id="6" name="Right Brace 5"/>
          <p:cNvSpPr/>
          <p:nvPr/>
        </p:nvSpPr>
        <p:spPr bwMode="auto">
          <a:xfrm rot="5400000" flipV="1">
            <a:off x="3912114" y="5009391"/>
            <a:ext cx="541926" cy="2504240"/>
          </a:xfrm>
          <a:prstGeom prst="rightBrace">
            <a:avLst>
              <a:gd name="adj1" fmla="val 0"/>
              <a:gd name="adj2" fmla="val 50685"/>
            </a:avLst>
          </a:prstGeom>
          <a:noFill/>
          <a:ln w="2857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no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5" name="TextBox 24"/>
          <p:cNvSpPr txBox="1"/>
          <p:nvPr/>
        </p:nvSpPr>
        <p:spPr>
          <a:xfrm>
            <a:off x="6518872" y="3726160"/>
            <a:ext cx="1909267" cy="1077218"/>
          </a:xfrm>
          <a:prstGeom prst="rect">
            <a:avLst/>
          </a:prstGeom>
          <a:solidFill>
            <a:srgbClr val="00DEC9"/>
          </a:solidFill>
        </p:spPr>
        <p:txBody>
          <a:bodyPr wrap="square" rtlCol="0">
            <a:spAutoFit/>
          </a:bodyPr>
          <a:lstStyle/>
          <a:p>
            <a:pPr algn="ctr"/>
            <a:r>
              <a:rPr lang="en-US" dirty="0">
                <a:solidFill>
                  <a:schemeClr val="bg1"/>
                </a:solidFill>
              </a:rPr>
              <a:t>Example in Graph has 2 CUT-OFF lines and </a:t>
            </a:r>
            <a:br>
              <a:rPr lang="en-US" dirty="0">
                <a:solidFill>
                  <a:schemeClr val="bg1"/>
                </a:solidFill>
              </a:rPr>
            </a:br>
            <a:r>
              <a:rPr lang="en-US" dirty="0">
                <a:solidFill>
                  <a:schemeClr val="bg1"/>
                </a:solidFill>
              </a:rPr>
              <a:t>3 SECTIONS</a:t>
            </a:r>
          </a:p>
        </p:txBody>
      </p:sp>
    </p:spTree>
    <p:extLst>
      <p:ext uri="{BB962C8B-B14F-4D97-AF65-F5344CB8AC3E}">
        <p14:creationId xmlns:p14="http://schemas.microsoft.com/office/powerpoint/2010/main" val="4015000385"/>
      </p:ext>
    </p:extLst>
  </p:cSld>
  <p:clrMapOvr>
    <a:masterClrMapping/>
  </p:clrMapOvr>
  <p:transition>
    <p:zoom/>
    <p:sndAc>
      <p:end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76739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33</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NEURAL NETWORKS – EXAMPLE (CON’T)</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654025"/>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The piecewise linear fit is the sum of three separate</a:t>
            </a:r>
          </a:p>
          <a:p>
            <a:pPr>
              <a:spcBef>
                <a:spcPct val="50000"/>
              </a:spcBef>
            </a:pPr>
            <a:r>
              <a:rPr lang="en-US" sz="1700" i="1" dirty="0">
                <a:solidFill>
                  <a:schemeClr val="tx2"/>
                </a:solidFill>
              </a:rPr>
              <a:t>localized linear curves</a:t>
            </a:r>
            <a:endParaRPr lang="en-US" sz="1700" b="0" i="1" dirty="0">
              <a:solidFill>
                <a:schemeClr val="tx2"/>
              </a:solidFill>
            </a:endParaRPr>
          </a:p>
        </p:txBody>
      </p:sp>
      <p:pic>
        <p:nvPicPr>
          <p:cNvPr id="5122" name="Picture 2"/>
          <p:cNvPicPr>
            <a:picLocks noChangeAspect="1" noChangeArrowheads="1"/>
          </p:cNvPicPr>
          <p:nvPr/>
        </p:nvPicPr>
        <p:blipFill>
          <a:blip r:embed="rId3"/>
          <a:srcRect/>
          <a:stretch>
            <a:fillRect/>
          </a:stretch>
        </p:blipFill>
        <p:spPr bwMode="auto">
          <a:xfrm>
            <a:off x="473202" y="1638300"/>
            <a:ext cx="6944362" cy="4863084"/>
          </a:xfrm>
          <a:prstGeom prst="rect">
            <a:avLst/>
          </a:prstGeom>
          <a:noFill/>
          <a:ln w="9525">
            <a:noFill/>
            <a:miter lim="800000"/>
            <a:headEnd/>
            <a:tailEnd/>
          </a:ln>
          <a:effectLst/>
        </p:spPr>
      </p:pic>
    </p:spTree>
    <p:extLst>
      <p:ext uri="{BB962C8B-B14F-4D97-AF65-F5344CB8AC3E}">
        <p14:creationId xmlns:p14="http://schemas.microsoft.com/office/powerpoint/2010/main" val="1357058422"/>
      </p:ext>
    </p:extLst>
  </p:cSld>
  <p:clrMapOvr>
    <a:masterClrMapping/>
  </p:clrMapOvr>
  <p:transition>
    <p:zoom/>
    <p:sndAc>
      <p:end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34</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NEURAL NETWORKS – THEY WORK</a:t>
            </a:r>
          </a:p>
        </p:txBody>
      </p:sp>
      <p:sp>
        <p:nvSpPr>
          <p:cNvPr id="101381" name="Rectangle 4"/>
          <p:cNvSpPr>
            <a:spLocks noChangeArrowheads="1"/>
          </p:cNvSpPr>
          <p:nvPr/>
        </p:nvSpPr>
        <p:spPr bwMode="auto">
          <a:xfrm>
            <a:off x="1152525" y="1378331"/>
            <a:ext cx="6619875" cy="4316566"/>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Why are neural networks widely used?</a:t>
            </a:r>
          </a:p>
          <a:p>
            <a:pPr>
              <a:spcBef>
                <a:spcPct val="50000"/>
              </a:spcBef>
            </a:pPr>
            <a:r>
              <a:rPr lang="en-US" sz="1700" b="0" dirty="0">
                <a:solidFill>
                  <a:schemeClr val="tx2"/>
                </a:solidFill>
              </a:rPr>
              <a:t>Neural networks can </a:t>
            </a:r>
            <a:r>
              <a:rPr lang="en-US" sz="2400" dirty="0">
                <a:solidFill>
                  <a:srgbClr val="FF0000"/>
                </a:solidFill>
              </a:rPr>
              <a:t>approximate most functions</a:t>
            </a:r>
            <a:r>
              <a:rPr lang="en-US" sz="1700" b="0" dirty="0">
                <a:solidFill>
                  <a:schemeClr val="tx2"/>
                </a:solidFill>
              </a:rPr>
              <a:t> very well, because:</a:t>
            </a:r>
          </a:p>
          <a:p>
            <a:pPr marL="119063" indent="-119063">
              <a:spcBef>
                <a:spcPct val="50000"/>
              </a:spcBef>
            </a:pPr>
            <a:r>
              <a:rPr lang="en-US" sz="1700" b="0" dirty="0">
                <a:solidFill>
                  <a:schemeClr val="tx2"/>
                </a:solidFill>
              </a:rPr>
              <a:t>• Most functions can be approximated very well with </a:t>
            </a:r>
            <a:r>
              <a:rPr lang="en-US" sz="2400" dirty="0">
                <a:solidFill>
                  <a:srgbClr val="00B050"/>
                </a:solidFill>
              </a:rPr>
              <a:t>piecewise linear functions</a:t>
            </a:r>
          </a:p>
          <a:p>
            <a:pPr marL="119063" indent="-119063">
              <a:spcBef>
                <a:spcPct val="50000"/>
              </a:spcBef>
            </a:pPr>
            <a:r>
              <a:rPr lang="en-US" sz="1700" b="0" dirty="0">
                <a:solidFill>
                  <a:schemeClr val="tx2"/>
                </a:solidFill>
              </a:rPr>
              <a:t>• Any piecewise linear function can be approximated very well with neural networks</a:t>
            </a:r>
          </a:p>
          <a:p>
            <a:pPr marL="119063" indent="-119063">
              <a:spcBef>
                <a:spcPct val="50000"/>
              </a:spcBef>
            </a:pPr>
            <a:r>
              <a:rPr lang="en-US" sz="2400" dirty="0">
                <a:solidFill>
                  <a:schemeClr val="tx2"/>
                </a:solidFill>
              </a:rPr>
              <a:t>Approximation</a:t>
            </a:r>
            <a:r>
              <a:rPr lang="en-US" sz="1700" b="0" dirty="0">
                <a:solidFill>
                  <a:schemeClr val="tx2"/>
                </a:solidFill>
              </a:rPr>
              <a:t> by piecewise linear functions</a:t>
            </a:r>
          </a:p>
          <a:p>
            <a:pPr marL="119063" indent="-119063">
              <a:spcBef>
                <a:spcPct val="50000"/>
              </a:spcBef>
            </a:pPr>
            <a:r>
              <a:rPr lang="en-US" sz="1700" b="0" dirty="0">
                <a:solidFill>
                  <a:schemeClr val="tx2"/>
                </a:solidFill>
              </a:rPr>
              <a:t>• Break up the data into </a:t>
            </a:r>
            <a:r>
              <a:rPr lang="en-US" sz="2400" dirty="0">
                <a:solidFill>
                  <a:srgbClr val="00B0F0"/>
                </a:solidFill>
              </a:rPr>
              <a:t>mutually exclusive regions</a:t>
            </a:r>
          </a:p>
          <a:p>
            <a:pPr marL="119063" indent="-119063">
              <a:spcBef>
                <a:spcPct val="50000"/>
              </a:spcBef>
            </a:pPr>
            <a:r>
              <a:rPr lang="en-US" sz="1700" b="0" dirty="0">
                <a:solidFill>
                  <a:schemeClr val="tx2"/>
                </a:solidFill>
              </a:rPr>
              <a:t>• Fit a linear regression model </a:t>
            </a:r>
            <a:r>
              <a:rPr lang="en-US" sz="2400" dirty="0">
                <a:solidFill>
                  <a:srgbClr val="00B0F0"/>
                </a:solidFill>
              </a:rPr>
              <a:t>separately in each </a:t>
            </a:r>
            <a:r>
              <a:rPr lang="en-US" sz="1700" b="0" dirty="0">
                <a:solidFill>
                  <a:schemeClr val="tx2"/>
                </a:solidFill>
              </a:rPr>
              <a:t>region</a:t>
            </a:r>
          </a:p>
        </p:txBody>
      </p:sp>
      <p:grpSp>
        <p:nvGrpSpPr>
          <p:cNvPr id="2" name="Group 5"/>
          <p:cNvGrpSpPr>
            <a:grpSpLocks/>
          </p:cNvGrpSpPr>
          <p:nvPr/>
        </p:nvGrpSpPr>
        <p:grpSpPr bwMode="auto">
          <a:xfrm>
            <a:off x="1027113" y="1168781"/>
            <a:ext cx="6902450" cy="4741901"/>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686499294"/>
      </p:ext>
    </p:extLst>
  </p:cSld>
  <p:clrMapOvr>
    <a:masterClrMapping/>
  </p:clrMapOvr>
  <p:transition>
    <p:zoom/>
    <p:sndAc>
      <p:end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ChangeArrowheads="1"/>
          </p:cNvSpPr>
          <p:nvPr/>
        </p:nvSpPr>
        <p:spPr bwMode="auto">
          <a:xfrm>
            <a:off x="1058863" y="1308481"/>
            <a:ext cx="6719887" cy="383159"/>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101379"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A7B349E-E389-4039-A943-740EA9CEF434}" type="slidenum">
              <a:rPr lang="en-US" sz="1200" b="0">
                <a:solidFill>
                  <a:srgbClr val="000000"/>
                </a:solidFill>
              </a:rPr>
              <a:pPr algn="r" defTabSz="912813"/>
              <a:t>35</a:t>
            </a:fld>
            <a:endParaRPr lang="en-US" sz="1200" b="0">
              <a:solidFill>
                <a:srgbClr val="000000"/>
              </a:solidFill>
            </a:endParaRPr>
          </a:p>
        </p:txBody>
      </p:sp>
      <p:sp>
        <p:nvSpPr>
          <p:cNvPr id="101380" name="Rectangle 3"/>
          <p:cNvSpPr>
            <a:spLocks noGrp="1" noChangeArrowheads="1"/>
          </p:cNvSpPr>
          <p:nvPr>
            <p:ph type="title" idx="4294967295"/>
            <p:custDataLst>
              <p:tags r:id="rId1"/>
            </p:custDataLst>
          </p:nvPr>
        </p:nvSpPr>
        <p:spPr>
          <a:xfrm>
            <a:off x="122238" y="234950"/>
            <a:ext cx="8793162" cy="292388"/>
          </a:xfrm>
        </p:spPr>
        <p:txBody>
          <a:bodyPr/>
          <a:lstStyle/>
          <a:p>
            <a:pPr eaLnBrk="1" hangingPunct="1"/>
            <a:r>
              <a:rPr lang="en-US" dirty="0"/>
              <a:t>CHURN – EXAMPLES</a:t>
            </a:r>
          </a:p>
        </p:txBody>
      </p:sp>
      <p:sp>
        <p:nvSpPr>
          <p:cNvPr id="101381" name="Rectangle 4"/>
          <p:cNvSpPr>
            <a:spLocks noChangeArrowheads="1"/>
          </p:cNvSpPr>
          <p:nvPr/>
        </p:nvSpPr>
        <p:spPr bwMode="auto">
          <a:xfrm>
            <a:off x="1152525" y="1378331"/>
            <a:ext cx="6619875" cy="3985706"/>
          </a:xfrm>
          <a:prstGeom prst="rect">
            <a:avLst/>
          </a:prstGeom>
          <a:noFill/>
          <a:ln w="9525">
            <a:noFill/>
            <a:miter lim="800000"/>
            <a:headEnd/>
            <a:tailEnd/>
          </a:ln>
        </p:spPr>
        <p:txBody>
          <a:bodyPr lIns="0" tIns="0" rIns="0" bIns="0">
            <a:spAutoFit/>
          </a:bodyPr>
          <a:lstStyle/>
          <a:p>
            <a:pPr>
              <a:spcBef>
                <a:spcPct val="50000"/>
              </a:spcBef>
            </a:pPr>
            <a:r>
              <a:rPr lang="en-US" sz="1700" dirty="0">
                <a:solidFill>
                  <a:schemeClr val="tx2"/>
                </a:solidFill>
              </a:rPr>
              <a:t>An illustration: churn modeling in cellular service</a:t>
            </a:r>
          </a:p>
          <a:p>
            <a:pPr>
              <a:spcBef>
                <a:spcPct val="50000"/>
              </a:spcBef>
            </a:pPr>
            <a:r>
              <a:rPr lang="en-US" sz="1700" b="0" dirty="0">
                <a:solidFill>
                  <a:schemeClr val="tx2"/>
                </a:solidFill>
              </a:rPr>
              <a:t>The </a:t>
            </a:r>
            <a:r>
              <a:rPr lang="en-US" sz="1700" dirty="0">
                <a:solidFill>
                  <a:schemeClr val="tx2"/>
                </a:solidFill>
              </a:rPr>
              <a:t>3 big application areas</a:t>
            </a:r>
            <a:r>
              <a:rPr lang="en-US" sz="1700" b="0" dirty="0">
                <a:solidFill>
                  <a:schemeClr val="tx2"/>
                </a:solidFill>
              </a:rPr>
              <a:t>:</a:t>
            </a:r>
          </a:p>
          <a:p>
            <a:pPr>
              <a:spcBef>
                <a:spcPct val="50000"/>
              </a:spcBef>
            </a:pPr>
            <a:r>
              <a:rPr lang="en-US" sz="1700" b="0" dirty="0">
                <a:solidFill>
                  <a:schemeClr val="tx2"/>
                </a:solidFill>
              </a:rPr>
              <a:t>• </a:t>
            </a:r>
            <a:r>
              <a:rPr lang="en-US" sz="1700" b="0" i="1" dirty="0">
                <a:solidFill>
                  <a:schemeClr val="tx2"/>
                </a:solidFill>
              </a:rPr>
              <a:t>Mobile phone services</a:t>
            </a:r>
          </a:p>
          <a:p>
            <a:pPr>
              <a:spcBef>
                <a:spcPct val="50000"/>
              </a:spcBef>
            </a:pPr>
            <a:r>
              <a:rPr lang="en-US" sz="1700" b="0" i="1" dirty="0">
                <a:solidFill>
                  <a:schemeClr val="tx2"/>
                </a:solidFill>
              </a:rPr>
              <a:t>• Home mortgage refinance</a:t>
            </a:r>
          </a:p>
          <a:p>
            <a:pPr>
              <a:spcBef>
                <a:spcPct val="50000"/>
              </a:spcBef>
            </a:pPr>
            <a:r>
              <a:rPr lang="en-US" sz="1700" b="0" i="1" dirty="0">
                <a:solidFill>
                  <a:schemeClr val="tx2"/>
                </a:solidFill>
              </a:rPr>
              <a:t>• Credit Card</a:t>
            </a:r>
          </a:p>
          <a:p>
            <a:pPr>
              <a:spcBef>
                <a:spcPct val="50000"/>
              </a:spcBef>
            </a:pPr>
            <a:r>
              <a:rPr lang="en-US" sz="1700" b="0" dirty="0">
                <a:solidFill>
                  <a:schemeClr val="tx2"/>
                </a:solidFill>
              </a:rPr>
              <a:t>Because</a:t>
            </a:r>
          </a:p>
          <a:p>
            <a:pPr marL="119063" indent="-119063">
              <a:spcBef>
                <a:spcPct val="50000"/>
              </a:spcBef>
            </a:pPr>
            <a:r>
              <a:rPr lang="en-US" sz="1700" b="0" dirty="0">
                <a:solidFill>
                  <a:schemeClr val="tx2"/>
                </a:solidFill>
              </a:rPr>
              <a:t>• </a:t>
            </a:r>
            <a:r>
              <a:rPr lang="en-US" sz="2400" dirty="0">
                <a:solidFill>
                  <a:srgbClr val="FF0000"/>
                </a:solidFill>
              </a:rPr>
              <a:t>Costs</a:t>
            </a:r>
            <a:r>
              <a:rPr lang="en-US" sz="1700" b="0" dirty="0">
                <a:solidFill>
                  <a:srgbClr val="FF0000"/>
                </a:solidFill>
              </a:rPr>
              <a:t> </a:t>
            </a:r>
            <a:r>
              <a:rPr lang="en-US" sz="1700" b="0" dirty="0">
                <a:solidFill>
                  <a:schemeClr val="tx2"/>
                </a:solidFill>
              </a:rPr>
              <a:t>of customer acquisition and win-back can be high</a:t>
            </a:r>
          </a:p>
          <a:p>
            <a:pPr marL="119063" indent="-119063">
              <a:spcBef>
                <a:spcPct val="50000"/>
              </a:spcBef>
            </a:pPr>
            <a:r>
              <a:rPr lang="en-US" sz="1700" b="0" dirty="0">
                <a:solidFill>
                  <a:schemeClr val="tx2"/>
                </a:solidFill>
              </a:rPr>
              <a:t>• </a:t>
            </a:r>
            <a:r>
              <a:rPr lang="en-US" sz="1700" dirty="0">
                <a:solidFill>
                  <a:schemeClr val="tx2"/>
                </a:solidFill>
              </a:rPr>
              <a:t>Much cheaper </a:t>
            </a:r>
            <a:r>
              <a:rPr lang="en-US" sz="1700" b="0" dirty="0">
                <a:solidFill>
                  <a:schemeClr val="tx2"/>
                </a:solidFill>
              </a:rPr>
              <a:t>to invest in customer </a:t>
            </a:r>
            <a:r>
              <a:rPr lang="en-US" sz="2400" dirty="0">
                <a:solidFill>
                  <a:srgbClr val="00B050"/>
                </a:solidFill>
              </a:rPr>
              <a:t>retention</a:t>
            </a:r>
          </a:p>
          <a:p>
            <a:pPr marL="119063" indent="-119063">
              <a:spcBef>
                <a:spcPct val="50000"/>
              </a:spcBef>
            </a:pPr>
            <a:r>
              <a:rPr lang="en-US" sz="1700" b="0" dirty="0">
                <a:solidFill>
                  <a:schemeClr val="tx2"/>
                </a:solidFill>
              </a:rPr>
              <a:t>• Difficult to recoup costs of customer acquisition unless customer is retained for a minimum length of time</a:t>
            </a:r>
          </a:p>
        </p:txBody>
      </p:sp>
      <p:grpSp>
        <p:nvGrpSpPr>
          <p:cNvPr id="2" name="Group 5"/>
          <p:cNvGrpSpPr>
            <a:grpSpLocks/>
          </p:cNvGrpSpPr>
          <p:nvPr/>
        </p:nvGrpSpPr>
        <p:grpSpPr bwMode="auto">
          <a:xfrm>
            <a:off x="1027113" y="1168781"/>
            <a:ext cx="6902450" cy="4310304"/>
            <a:chOff x="1442" y="787"/>
            <a:chExt cx="2835" cy="2424"/>
          </a:xfrm>
        </p:grpSpPr>
        <p:sp>
          <p:nvSpPr>
            <p:cNvPr id="101383"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101384"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517593873"/>
      </p:ext>
    </p:extLst>
  </p:cSld>
  <p:clrMapOvr>
    <a:masterClrMapping/>
  </p:clrMapOvr>
  <p:transition>
    <p:zoom/>
    <p:sndAc>
      <p:end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36</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CHURN – EXAMPLES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3400931"/>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Impact of Hand Set Age</a:t>
            </a: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dirty="0">
              <a:solidFill>
                <a:schemeClr val="tx2"/>
              </a:solidFill>
            </a:endParaRPr>
          </a:p>
        </p:txBody>
      </p:sp>
      <p:pic>
        <p:nvPicPr>
          <p:cNvPr id="35842" name="Picture 2"/>
          <p:cNvPicPr>
            <a:picLocks noChangeAspect="1" noChangeArrowheads="1"/>
          </p:cNvPicPr>
          <p:nvPr/>
        </p:nvPicPr>
        <p:blipFill>
          <a:blip r:embed="rId3"/>
          <a:srcRect/>
          <a:stretch>
            <a:fillRect/>
          </a:stretch>
        </p:blipFill>
        <p:spPr bwMode="auto">
          <a:xfrm>
            <a:off x="502349" y="1331214"/>
            <a:ext cx="8029575" cy="4762500"/>
          </a:xfrm>
          <a:prstGeom prst="rect">
            <a:avLst/>
          </a:prstGeom>
          <a:noFill/>
          <a:ln w="9525">
            <a:noFill/>
            <a:miter lim="800000"/>
            <a:headEnd/>
            <a:tailEnd/>
          </a:ln>
          <a:effectLst/>
        </p:spPr>
      </p:pic>
    </p:spTree>
    <p:extLst>
      <p:ext uri="{BB962C8B-B14F-4D97-AF65-F5344CB8AC3E}">
        <p14:creationId xmlns:p14="http://schemas.microsoft.com/office/powerpoint/2010/main" val="2709766037"/>
      </p:ext>
    </p:extLst>
  </p:cSld>
  <p:clrMapOvr>
    <a:masterClrMapping/>
  </p:clrMapOvr>
  <p:transition>
    <p:zoom/>
    <p:sndAc>
      <p:end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37</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CHURN – EXAMPLES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3400931"/>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Effect of Tenure</a:t>
            </a: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dirty="0">
              <a:solidFill>
                <a:schemeClr val="tx2"/>
              </a:solidFill>
            </a:endParaRPr>
          </a:p>
        </p:txBody>
      </p:sp>
      <p:pic>
        <p:nvPicPr>
          <p:cNvPr id="36866" name="Picture 2"/>
          <p:cNvPicPr>
            <a:picLocks noChangeAspect="1" noChangeArrowheads="1"/>
          </p:cNvPicPr>
          <p:nvPr/>
        </p:nvPicPr>
        <p:blipFill>
          <a:blip r:embed="rId3"/>
          <a:srcRect/>
          <a:stretch>
            <a:fillRect/>
          </a:stretch>
        </p:blipFill>
        <p:spPr bwMode="auto">
          <a:xfrm>
            <a:off x="480822" y="1340359"/>
            <a:ext cx="8086155" cy="4338066"/>
          </a:xfrm>
          <a:prstGeom prst="rect">
            <a:avLst/>
          </a:prstGeom>
          <a:noFill/>
          <a:ln w="9525">
            <a:noFill/>
            <a:miter lim="800000"/>
            <a:headEnd/>
            <a:tailEnd/>
          </a:ln>
          <a:effectLst/>
        </p:spPr>
      </p:pic>
    </p:spTree>
    <p:extLst>
      <p:ext uri="{BB962C8B-B14F-4D97-AF65-F5344CB8AC3E}">
        <p14:creationId xmlns:p14="http://schemas.microsoft.com/office/powerpoint/2010/main" val="3219479310"/>
      </p:ext>
    </p:extLst>
  </p:cSld>
  <p:clrMapOvr>
    <a:masterClrMapping/>
  </p:clrMapOvr>
  <p:transition>
    <p:zoom/>
    <p:sndAc>
      <p:end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38</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CHURN – EXAMPLES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3008516"/>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Impact of Time Since Retention Call</a:t>
            </a: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dirty="0">
              <a:solidFill>
                <a:schemeClr val="tx2"/>
              </a:solidFill>
            </a:endParaRPr>
          </a:p>
        </p:txBody>
      </p:sp>
      <p:pic>
        <p:nvPicPr>
          <p:cNvPr id="37890" name="Picture 2"/>
          <p:cNvPicPr>
            <a:picLocks noChangeAspect="1" noChangeArrowheads="1"/>
          </p:cNvPicPr>
          <p:nvPr/>
        </p:nvPicPr>
        <p:blipFill>
          <a:blip r:embed="rId3"/>
          <a:srcRect/>
          <a:stretch>
            <a:fillRect/>
          </a:stretch>
        </p:blipFill>
        <p:spPr bwMode="auto">
          <a:xfrm>
            <a:off x="523113" y="1393508"/>
            <a:ext cx="7989951" cy="4296149"/>
          </a:xfrm>
          <a:prstGeom prst="rect">
            <a:avLst/>
          </a:prstGeom>
          <a:noFill/>
          <a:ln w="9525">
            <a:noFill/>
            <a:miter lim="800000"/>
            <a:headEnd/>
            <a:tailEnd/>
          </a:ln>
          <a:effectLst/>
        </p:spPr>
      </p:pic>
    </p:spTree>
    <p:extLst>
      <p:ext uri="{BB962C8B-B14F-4D97-AF65-F5344CB8AC3E}">
        <p14:creationId xmlns:p14="http://schemas.microsoft.com/office/powerpoint/2010/main" val="2088271411"/>
      </p:ext>
    </p:extLst>
  </p:cSld>
  <p:clrMapOvr>
    <a:masterClrMapping/>
  </p:clrMapOvr>
  <p:transition>
    <p:zoom/>
    <p:sndAc>
      <p:end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28674"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AAB32EFB-4ADC-4CF1-B956-4AE624281136}" type="slidenum">
              <a:rPr lang="en-US" sz="1200" b="0">
                <a:solidFill>
                  <a:srgbClr val="000000"/>
                </a:solidFill>
              </a:rPr>
              <a:pPr algn="r" defTabSz="912813"/>
              <a:t>3</a:t>
            </a:fld>
            <a:endParaRPr lang="en-US" sz="1200" b="0">
              <a:solidFill>
                <a:srgbClr val="000000"/>
              </a:solidFill>
            </a:endParaRPr>
          </a:p>
        </p:txBody>
      </p:sp>
      <p:sp>
        <p:nvSpPr>
          <p:cNvPr id="28675" name="Rectangle 3"/>
          <p:cNvSpPr>
            <a:spLocks noGrp="1" noChangeArrowheads="1"/>
          </p:cNvSpPr>
          <p:nvPr>
            <p:ph type="title" idx="4294967295"/>
            <p:custDataLst>
              <p:tags r:id="rId1"/>
            </p:custDataLst>
          </p:nvPr>
        </p:nvSpPr>
        <p:spPr/>
        <p:txBody>
          <a:bodyPr/>
          <a:lstStyle/>
          <a:p>
            <a:pPr eaLnBrk="1" hangingPunct="1"/>
            <a:r>
              <a:rPr lang="en-US"/>
              <a:t>WHO TO FOCUS ON …</a:t>
            </a:r>
          </a:p>
        </p:txBody>
      </p:sp>
      <p:sp>
        <p:nvSpPr>
          <p:cNvPr id="101381" name="Rectangle 4"/>
          <p:cNvSpPr>
            <a:spLocks noChangeArrowheads="1"/>
          </p:cNvSpPr>
          <p:nvPr/>
        </p:nvSpPr>
        <p:spPr bwMode="auto">
          <a:xfrm>
            <a:off x="1152525" y="1158875"/>
            <a:ext cx="6619875" cy="5432256"/>
          </a:xfrm>
          <a:prstGeom prst="rect">
            <a:avLst/>
          </a:prstGeom>
          <a:noFill/>
          <a:ln w="9525">
            <a:noFill/>
            <a:miter lim="800000"/>
            <a:headEnd/>
            <a:tailEnd/>
          </a:ln>
        </p:spPr>
        <p:txBody>
          <a:bodyPr lIns="0" tIns="0" rIns="0" bIns="0">
            <a:spAutoFit/>
          </a:bodyPr>
          <a:lstStyle/>
          <a:p>
            <a:pPr marL="112713" indent="-112713">
              <a:spcBef>
                <a:spcPct val="50000"/>
              </a:spcBef>
              <a:defRPr/>
            </a:pPr>
            <a:r>
              <a:rPr lang="en-US" sz="1700" i="1" dirty="0">
                <a:solidFill>
                  <a:schemeClr val="tx2"/>
                </a:solidFill>
              </a:rPr>
              <a:t>Some Loyalty facts…</a:t>
            </a:r>
          </a:p>
          <a:p>
            <a:pPr marL="112713" indent="-112713">
              <a:spcBef>
                <a:spcPct val="50000"/>
              </a:spcBef>
              <a:buFontTx/>
              <a:buChar char="•"/>
              <a:defRPr/>
            </a:pPr>
            <a:r>
              <a:rPr lang="en-US" sz="1700" dirty="0">
                <a:solidFill>
                  <a:schemeClr val="tx2"/>
                </a:solidFill>
              </a:rPr>
              <a:t>Two types </a:t>
            </a:r>
            <a:r>
              <a:rPr lang="en-US" sz="1700" b="0" dirty="0">
                <a:solidFill>
                  <a:schemeClr val="tx2"/>
                </a:solidFill>
              </a:rPr>
              <a:t>of customers</a:t>
            </a:r>
          </a:p>
          <a:p>
            <a:pPr marL="344488" indent="-171450">
              <a:spcBef>
                <a:spcPct val="50000"/>
              </a:spcBef>
              <a:defRPr/>
            </a:pPr>
            <a:r>
              <a:rPr lang="en-US" sz="1700" b="0" dirty="0">
                <a:solidFill>
                  <a:schemeClr val="tx2"/>
                </a:solidFill>
              </a:rPr>
              <a:t>–</a:t>
            </a:r>
            <a:r>
              <a:rPr lang="en-US" sz="1700" dirty="0"/>
              <a:t> </a:t>
            </a:r>
            <a:r>
              <a:rPr lang="en-US" sz="2400" dirty="0">
                <a:solidFill>
                  <a:srgbClr val="FF0000"/>
                </a:solidFill>
              </a:rPr>
              <a:t>Transactional Buyers</a:t>
            </a:r>
            <a:r>
              <a:rPr lang="en-US" sz="2400" b="0" dirty="0">
                <a:solidFill>
                  <a:srgbClr val="FF0000"/>
                </a:solidFill>
              </a:rPr>
              <a:t> </a:t>
            </a:r>
            <a:r>
              <a:rPr lang="en-US" sz="1700" b="0" dirty="0">
                <a:solidFill>
                  <a:schemeClr val="tx2"/>
                </a:solidFill>
              </a:rPr>
              <a:t>are always shopping for the </a:t>
            </a:r>
            <a:r>
              <a:rPr lang="en-US" sz="1700" dirty="0">
                <a:solidFill>
                  <a:schemeClr val="tx2"/>
                </a:solidFill>
              </a:rPr>
              <a:t>best price </a:t>
            </a:r>
            <a:r>
              <a:rPr lang="en-US" sz="1700" b="0" dirty="0">
                <a:solidFill>
                  <a:schemeClr val="tx2"/>
                </a:solidFill>
                <a:cs typeface="Arial" charset="0"/>
              </a:rPr>
              <a:t>→ </a:t>
            </a:r>
            <a:r>
              <a:rPr lang="en-US" sz="1700" b="0" dirty="0">
                <a:solidFill>
                  <a:schemeClr val="tx2"/>
                </a:solidFill>
              </a:rPr>
              <a:t>They have no loyalty.</a:t>
            </a:r>
          </a:p>
          <a:p>
            <a:pPr marL="344488" indent="-171450">
              <a:spcBef>
                <a:spcPct val="50000"/>
              </a:spcBef>
              <a:defRPr/>
            </a:pPr>
            <a:r>
              <a:rPr lang="en-US" sz="1700" b="0" dirty="0">
                <a:solidFill>
                  <a:schemeClr val="tx2"/>
                </a:solidFill>
              </a:rPr>
              <a:t>–</a:t>
            </a:r>
            <a:r>
              <a:rPr lang="en-US" sz="1700" dirty="0"/>
              <a:t> </a:t>
            </a:r>
            <a:r>
              <a:rPr lang="en-US" sz="2400" dirty="0">
                <a:solidFill>
                  <a:srgbClr val="00B050"/>
                </a:solidFill>
              </a:rPr>
              <a:t>Relationship Buyers </a:t>
            </a:r>
            <a:r>
              <a:rPr lang="en-US" sz="1700" b="0" dirty="0">
                <a:solidFill>
                  <a:schemeClr val="tx2"/>
                </a:solidFill>
              </a:rPr>
              <a:t>are looking for a </a:t>
            </a:r>
            <a:r>
              <a:rPr lang="en-US" sz="1700" dirty="0">
                <a:solidFill>
                  <a:schemeClr val="tx2"/>
                </a:solidFill>
              </a:rPr>
              <a:t>friendly</a:t>
            </a:r>
            <a:r>
              <a:rPr lang="en-US" sz="1700" b="0" dirty="0">
                <a:solidFill>
                  <a:schemeClr val="tx2"/>
                </a:solidFill>
              </a:rPr>
              <a:t> institution that treats them well and provides </a:t>
            </a:r>
            <a:r>
              <a:rPr lang="en-US" sz="1700" dirty="0">
                <a:solidFill>
                  <a:schemeClr val="tx2"/>
                </a:solidFill>
              </a:rPr>
              <a:t>good service</a:t>
            </a:r>
            <a:endParaRPr lang="en-US" sz="1700" b="0" dirty="0">
              <a:solidFill>
                <a:schemeClr val="tx2"/>
              </a:solidFill>
            </a:endParaRPr>
          </a:p>
          <a:p>
            <a:pPr marL="344488" indent="-171450">
              <a:spcBef>
                <a:spcPct val="50000"/>
              </a:spcBef>
              <a:defRPr/>
            </a:pPr>
            <a:r>
              <a:rPr lang="en-US" sz="1700" b="0" dirty="0">
                <a:solidFill>
                  <a:schemeClr val="tx2"/>
                </a:solidFill>
              </a:rPr>
              <a:t>–</a:t>
            </a:r>
            <a:r>
              <a:rPr lang="en-US" sz="1700" dirty="0"/>
              <a:t> </a:t>
            </a:r>
            <a:r>
              <a:rPr lang="en-US" sz="1700" b="0" dirty="0">
                <a:solidFill>
                  <a:schemeClr val="tx2"/>
                </a:solidFill>
              </a:rPr>
              <a:t>Relationship buyers will </a:t>
            </a:r>
            <a:r>
              <a:rPr lang="en-US" sz="1700" dirty="0">
                <a:solidFill>
                  <a:schemeClr val="tx2"/>
                </a:solidFill>
              </a:rPr>
              <a:t>stick with you</a:t>
            </a:r>
            <a:r>
              <a:rPr lang="en-US" sz="1700" b="0" dirty="0">
                <a:solidFill>
                  <a:schemeClr val="tx2"/>
                </a:solidFill>
              </a:rPr>
              <a:t> when your prices go up</a:t>
            </a:r>
          </a:p>
          <a:p>
            <a:pPr marL="344488" indent="-171450">
              <a:spcBef>
                <a:spcPct val="50000"/>
              </a:spcBef>
              <a:defRPr/>
            </a:pPr>
            <a:r>
              <a:rPr lang="en-US" sz="1700" b="0" dirty="0">
                <a:solidFill>
                  <a:schemeClr val="tx2"/>
                </a:solidFill>
              </a:rPr>
              <a:t>–</a:t>
            </a:r>
            <a:r>
              <a:rPr lang="en-US" sz="1700" dirty="0"/>
              <a:t> </a:t>
            </a:r>
            <a:r>
              <a:rPr lang="en-US" sz="1700" b="0" dirty="0">
                <a:solidFill>
                  <a:schemeClr val="tx2"/>
                </a:solidFill>
              </a:rPr>
              <a:t>Transaction buyers will </a:t>
            </a:r>
            <a:r>
              <a:rPr lang="en-US" sz="1700" dirty="0">
                <a:solidFill>
                  <a:schemeClr val="tx2"/>
                </a:solidFill>
              </a:rPr>
              <a:t>leave for a dime’s worth</a:t>
            </a:r>
            <a:r>
              <a:rPr lang="en-US" sz="1700" b="0" dirty="0">
                <a:solidFill>
                  <a:schemeClr val="tx2"/>
                </a:solidFill>
              </a:rPr>
              <a:t> of difference</a:t>
            </a:r>
          </a:p>
          <a:p>
            <a:pPr marL="112713" indent="-112713">
              <a:spcBef>
                <a:spcPct val="50000"/>
              </a:spcBef>
              <a:buFontTx/>
              <a:buChar char="•"/>
              <a:defRPr/>
            </a:pPr>
            <a:r>
              <a:rPr lang="en-US" sz="1700" dirty="0">
                <a:solidFill>
                  <a:schemeClr val="tx2"/>
                </a:solidFill>
              </a:rPr>
              <a:t>Loyalty and Affluence</a:t>
            </a:r>
          </a:p>
          <a:p>
            <a:pPr marL="344488" indent="-171450">
              <a:spcBef>
                <a:spcPct val="50000"/>
              </a:spcBef>
              <a:defRPr/>
            </a:pPr>
            <a:r>
              <a:rPr lang="en-US" sz="1700" b="0" i="1" dirty="0">
                <a:solidFill>
                  <a:schemeClr val="tx2"/>
                </a:solidFill>
              </a:rPr>
              <a:t>–</a:t>
            </a:r>
            <a:r>
              <a:rPr lang="en-US" sz="1700" dirty="0"/>
              <a:t> </a:t>
            </a:r>
            <a:r>
              <a:rPr lang="en-US" sz="1700" b="0" dirty="0">
                <a:solidFill>
                  <a:schemeClr val="tx2"/>
                </a:solidFill>
              </a:rPr>
              <a:t>Wealthy customers are </a:t>
            </a:r>
            <a:r>
              <a:rPr lang="en-US" sz="1700" dirty="0">
                <a:solidFill>
                  <a:schemeClr val="tx2"/>
                </a:solidFill>
              </a:rPr>
              <a:t>more loyal</a:t>
            </a:r>
          </a:p>
          <a:p>
            <a:pPr marL="344488" indent="-171450">
              <a:spcBef>
                <a:spcPct val="50000"/>
              </a:spcBef>
              <a:defRPr/>
            </a:pPr>
            <a:r>
              <a:rPr lang="en-US" sz="1700" b="0" i="1" dirty="0">
                <a:solidFill>
                  <a:schemeClr val="tx2"/>
                </a:solidFill>
              </a:rPr>
              <a:t>–</a:t>
            </a:r>
            <a:r>
              <a:rPr lang="en-US" sz="1700" dirty="0"/>
              <a:t> </a:t>
            </a:r>
            <a:r>
              <a:rPr lang="en-US" sz="1700" b="0" dirty="0">
                <a:solidFill>
                  <a:schemeClr val="tx2"/>
                </a:solidFill>
              </a:rPr>
              <a:t>92% of $125K+ are in airline loyalty programs compared to 51% of all</a:t>
            </a:r>
          </a:p>
          <a:p>
            <a:pPr marL="344488" indent="-171450">
              <a:spcBef>
                <a:spcPct val="50000"/>
              </a:spcBef>
              <a:defRPr/>
            </a:pPr>
            <a:r>
              <a:rPr lang="en-US" sz="1700" b="0" i="1" dirty="0">
                <a:solidFill>
                  <a:schemeClr val="tx2"/>
                </a:solidFill>
              </a:rPr>
              <a:t>–</a:t>
            </a:r>
            <a:r>
              <a:rPr lang="en-US" sz="1700" dirty="0"/>
              <a:t> </a:t>
            </a:r>
            <a:r>
              <a:rPr lang="en-US" sz="1700" b="0" dirty="0">
                <a:solidFill>
                  <a:schemeClr val="tx2"/>
                </a:solidFill>
              </a:rPr>
              <a:t>Wealthy customers do not want discounts. They want </a:t>
            </a:r>
            <a:r>
              <a:rPr lang="en-US" sz="2400" dirty="0">
                <a:solidFill>
                  <a:srgbClr val="00B050"/>
                </a:solidFill>
              </a:rPr>
              <a:t>status</a:t>
            </a:r>
            <a:r>
              <a:rPr lang="en-US" sz="1700" b="0" dirty="0">
                <a:solidFill>
                  <a:srgbClr val="00B050"/>
                </a:solidFill>
              </a:rPr>
              <a:t> </a:t>
            </a:r>
            <a:r>
              <a:rPr lang="en-US" sz="1700" b="0" dirty="0">
                <a:solidFill>
                  <a:schemeClr val="tx2"/>
                </a:solidFill>
              </a:rPr>
              <a:t>and </a:t>
            </a:r>
            <a:r>
              <a:rPr lang="en-US" sz="2400" dirty="0">
                <a:solidFill>
                  <a:srgbClr val="00B050"/>
                </a:solidFill>
              </a:rPr>
              <a:t>perks</a:t>
            </a:r>
          </a:p>
        </p:txBody>
      </p:sp>
      <p:grpSp>
        <p:nvGrpSpPr>
          <p:cNvPr id="28677" name="Group 5"/>
          <p:cNvGrpSpPr>
            <a:grpSpLocks/>
          </p:cNvGrpSpPr>
          <p:nvPr/>
        </p:nvGrpSpPr>
        <p:grpSpPr bwMode="auto">
          <a:xfrm>
            <a:off x="1027113" y="949324"/>
            <a:ext cx="6902450" cy="5694364"/>
            <a:chOff x="1442" y="787"/>
            <a:chExt cx="2835" cy="2424"/>
          </a:xfrm>
        </p:grpSpPr>
        <p:sp>
          <p:nvSpPr>
            <p:cNvPr id="28678"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28679"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cSld>
  <p:clrMapOvr>
    <a:masterClrMapping/>
  </p:clrMapOvr>
  <p:transition>
    <p:zoom/>
    <p:sndAc>
      <p:end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39</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CHURN – EXAMPLES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616101"/>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Impact of Recent Change in Minutes Usage</a:t>
            </a: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dirty="0">
              <a:solidFill>
                <a:schemeClr val="tx2"/>
              </a:solidFill>
            </a:endParaRPr>
          </a:p>
        </p:txBody>
      </p:sp>
      <p:pic>
        <p:nvPicPr>
          <p:cNvPr id="38914" name="Picture 2"/>
          <p:cNvPicPr>
            <a:picLocks noChangeAspect="1" noChangeArrowheads="1"/>
          </p:cNvPicPr>
          <p:nvPr/>
        </p:nvPicPr>
        <p:blipFill>
          <a:blip r:embed="rId3"/>
          <a:srcRect/>
          <a:stretch>
            <a:fillRect/>
          </a:stretch>
        </p:blipFill>
        <p:spPr bwMode="auto">
          <a:xfrm>
            <a:off x="525780" y="1389126"/>
            <a:ext cx="7543800" cy="4610100"/>
          </a:xfrm>
          <a:prstGeom prst="rect">
            <a:avLst/>
          </a:prstGeom>
          <a:noFill/>
          <a:ln w="9525">
            <a:noFill/>
            <a:miter lim="800000"/>
            <a:headEnd/>
            <a:tailEnd/>
          </a:ln>
          <a:effectLst/>
        </p:spPr>
      </p:pic>
    </p:spTree>
    <p:extLst>
      <p:ext uri="{BB962C8B-B14F-4D97-AF65-F5344CB8AC3E}">
        <p14:creationId xmlns:p14="http://schemas.microsoft.com/office/powerpoint/2010/main" val="1634972960"/>
      </p:ext>
    </p:extLst>
  </p:cSld>
  <p:clrMapOvr>
    <a:masterClrMapping/>
  </p:clrMapOvr>
  <p:transition>
    <p:zoom/>
    <p:sndAc>
      <p:end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40</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CHURN – EXAMPLES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223686"/>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Effect of Usage Level</a:t>
            </a: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b="0" dirty="0">
              <a:solidFill>
                <a:schemeClr val="tx2"/>
              </a:solidFill>
            </a:endParaRPr>
          </a:p>
          <a:p>
            <a:pPr>
              <a:spcBef>
                <a:spcPct val="50000"/>
              </a:spcBef>
            </a:pPr>
            <a:endParaRPr lang="en-US" sz="1700" dirty="0">
              <a:solidFill>
                <a:schemeClr val="tx2"/>
              </a:solidFill>
            </a:endParaRPr>
          </a:p>
        </p:txBody>
      </p:sp>
      <p:pic>
        <p:nvPicPr>
          <p:cNvPr id="39938" name="Picture 2"/>
          <p:cNvPicPr>
            <a:picLocks noChangeAspect="1" noChangeArrowheads="1"/>
          </p:cNvPicPr>
          <p:nvPr/>
        </p:nvPicPr>
        <p:blipFill>
          <a:blip r:embed="rId3"/>
          <a:srcRect/>
          <a:stretch>
            <a:fillRect/>
          </a:stretch>
        </p:blipFill>
        <p:spPr bwMode="auto">
          <a:xfrm>
            <a:off x="644081" y="1473137"/>
            <a:ext cx="7342187" cy="4295775"/>
          </a:xfrm>
          <a:prstGeom prst="rect">
            <a:avLst/>
          </a:prstGeom>
          <a:noFill/>
        </p:spPr>
      </p:pic>
    </p:spTree>
    <p:extLst>
      <p:ext uri="{BB962C8B-B14F-4D97-AF65-F5344CB8AC3E}">
        <p14:creationId xmlns:p14="http://schemas.microsoft.com/office/powerpoint/2010/main" val="3614166687"/>
      </p:ext>
    </p:extLst>
  </p:cSld>
  <p:clrMapOvr>
    <a:masterClrMapping/>
  </p:clrMapOvr>
  <p:transition>
    <p:zoom/>
    <p:sndAc>
      <p:end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1"/>
          </p:nvPr>
        </p:nvSpPr>
        <p:spPr>
          <a:noFill/>
        </p:spPr>
        <p:txBody>
          <a:bodyPr/>
          <a:lstStyle/>
          <a:p>
            <a:pPr defTabSz="912813"/>
            <a:fld id="{99BB670B-8CC9-48CF-A828-1E915C2FD8D6}" type="slidenum">
              <a:rPr lang="en-US" smtClean="0"/>
              <a:pPr defTabSz="912813"/>
              <a:t>41</a:t>
            </a:fld>
            <a:endParaRPr lang="en-US"/>
          </a:p>
        </p:txBody>
      </p:sp>
      <p:sp>
        <p:nvSpPr>
          <p:cNvPr id="51202" name="Rectangle 2"/>
          <p:cNvSpPr>
            <a:spLocks noChangeArrowheads="1"/>
          </p:cNvSpPr>
          <p:nvPr/>
        </p:nvSpPr>
        <p:spPr bwMode="auto">
          <a:xfrm>
            <a:off x="2122488" y="3139747"/>
            <a:ext cx="4941887" cy="417512"/>
          </a:xfrm>
          <a:prstGeom prst="rect">
            <a:avLst/>
          </a:prstGeom>
          <a:solidFill>
            <a:schemeClr val="accent1"/>
          </a:solidFill>
          <a:ln w="9525">
            <a:noFill/>
            <a:miter lim="800000"/>
            <a:headEnd/>
            <a:tailEnd/>
          </a:ln>
        </p:spPr>
        <p:txBody>
          <a:bodyPr wrap="none" anchor="ctr"/>
          <a:lstStyle/>
          <a:p>
            <a:pPr algn="ctr">
              <a:spcBef>
                <a:spcPct val="50000"/>
              </a:spcBef>
            </a:pPr>
            <a:endParaRPr lang="en-US"/>
          </a:p>
        </p:txBody>
      </p:sp>
      <p:sp>
        <p:nvSpPr>
          <p:cNvPr id="51203" name="Rectangle 3"/>
          <p:cNvSpPr>
            <a:spLocks noGrp="1" noChangeArrowheads="1"/>
          </p:cNvSpPr>
          <p:nvPr>
            <p:ph type="title"/>
            <p:custDataLst>
              <p:tags r:id="rId1"/>
            </p:custDataLst>
          </p:nvPr>
        </p:nvSpPr>
        <p:spPr/>
        <p:txBody>
          <a:bodyPr/>
          <a:lstStyle/>
          <a:p>
            <a:pPr eaLnBrk="1" hangingPunct="1"/>
            <a:r>
              <a:rPr lang="en-US"/>
              <a:t>AGENDA</a:t>
            </a:r>
          </a:p>
        </p:txBody>
      </p:sp>
      <p:sp>
        <p:nvSpPr>
          <p:cNvPr id="51204" name="Rectangle 4"/>
          <p:cNvSpPr>
            <a:spLocks noChangeArrowheads="1"/>
          </p:cNvSpPr>
          <p:nvPr/>
        </p:nvSpPr>
        <p:spPr bwMode="auto">
          <a:xfrm>
            <a:off x="2244725" y="2120900"/>
            <a:ext cx="4614863" cy="1354217"/>
          </a:xfrm>
          <a:prstGeom prst="rect">
            <a:avLst/>
          </a:prstGeom>
          <a:noFill/>
          <a:ln w="9525">
            <a:noFill/>
            <a:miter lim="800000"/>
            <a:headEnd/>
            <a:tailEnd/>
          </a:ln>
        </p:spPr>
        <p:txBody>
          <a:bodyPr lIns="0" tIns="0" rIns="0" bIns="0">
            <a:spAutoFit/>
          </a:bodyPr>
          <a:lstStyle/>
          <a:p>
            <a:pPr marL="147638" lvl="1" indent="-146050" defTabSz="912813">
              <a:spcBef>
                <a:spcPct val="50000"/>
              </a:spcBef>
              <a:buSzPct val="120000"/>
              <a:buFontTx/>
              <a:buChar char="•"/>
            </a:pPr>
            <a:r>
              <a:rPr lang="en-US" b="0" dirty="0">
                <a:solidFill>
                  <a:schemeClr val="tx2"/>
                </a:solidFill>
              </a:rPr>
              <a:t>Some Thoughts on Loyalty</a:t>
            </a:r>
          </a:p>
          <a:p>
            <a:pPr marL="147638" lvl="1" indent="-146050" defTabSz="912813">
              <a:spcBef>
                <a:spcPct val="50000"/>
              </a:spcBef>
              <a:buSzPct val="120000"/>
              <a:buFontTx/>
              <a:buChar char="•"/>
            </a:pPr>
            <a:r>
              <a:rPr lang="en-US" b="0" dirty="0">
                <a:solidFill>
                  <a:schemeClr val="tx2"/>
                </a:solidFill>
              </a:rPr>
              <a:t>Stage 4 – Churn</a:t>
            </a:r>
          </a:p>
          <a:p>
            <a:pPr marL="147638" lvl="1" indent="-146050" defTabSz="912813">
              <a:spcBef>
                <a:spcPct val="50000"/>
              </a:spcBef>
              <a:buSzPct val="120000"/>
              <a:buFontTx/>
              <a:buChar char="•"/>
            </a:pPr>
            <a:r>
              <a:rPr lang="en-US" b="0" dirty="0">
                <a:solidFill>
                  <a:schemeClr val="tx2"/>
                </a:solidFill>
              </a:rPr>
              <a:t>Modeling Churn</a:t>
            </a:r>
          </a:p>
          <a:p>
            <a:pPr marL="147638" lvl="1" indent="-146050" defTabSz="912813">
              <a:spcBef>
                <a:spcPct val="50000"/>
              </a:spcBef>
              <a:buSzPct val="120000"/>
              <a:buFontTx/>
              <a:buChar char="•"/>
            </a:pPr>
            <a:r>
              <a:rPr lang="en-US" dirty="0">
                <a:solidFill>
                  <a:schemeClr val="tx2"/>
                </a:solidFill>
              </a:rPr>
              <a:t>Other Popular (Classification) Models</a:t>
            </a:r>
          </a:p>
        </p:txBody>
      </p:sp>
      <p:grpSp>
        <p:nvGrpSpPr>
          <p:cNvPr id="51205" name="Group 5"/>
          <p:cNvGrpSpPr>
            <a:grpSpLocks/>
          </p:cNvGrpSpPr>
          <p:nvPr/>
        </p:nvGrpSpPr>
        <p:grpSpPr bwMode="auto">
          <a:xfrm>
            <a:off x="2119313" y="1935163"/>
            <a:ext cx="4943475" cy="1743702"/>
            <a:chOff x="1442" y="787"/>
            <a:chExt cx="2835" cy="2424"/>
          </a:xfrm>
        </p:grpSpPr>
        <p:sp>
          <p:nvSpPr>
            <p:cNvPr id="51206"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51207"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3376837542"/>
      </p:ext>
    </p:extLst>
  </p:cSld>
  <p:clrMapOvr>
    <a:masterClrMapping/>
  </p:clrMapOvr>
  <p:transition>
    <p:zoom/>
    <p:sndAc>
      <p:end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42</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162130"/>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We want to classify outcomes (e.g., 0 or 1)</a:t>
            </a:r>
          </a:p>
          <a:p>
            <a:pPr marL="228600" indent="-114300">
              <a:spcBef>
                <a:spcPct val="50000"/>
              </a:spcBef>
              <a:buFont typeface="Arial" panose="020B0604020202020204" pitchFamily="34" charset="0"/>
              <a:buChar char="•"/>
            </a:pPr>
            <a:r>
              <a:rPr lang="en-US" sz="1400" b="0" dirty="0">
                <a:solidFill>
                  <a:schemeClr val="tx2"/>
                </a:solidFill>
              </a:rPr>
              <a:t>As we have discussed, most decisions of interest are 0/1. </a:t>
            </a:r>
          </a:p>
          <a:p>
            <a:pPr marL="228600" indent="-114300">
              <a:spcBef>
                <a:spcPct val="50000"/>
              </a:spcBef>
              <a:buFont typeface="Arial" panose="020B0604020202020204" pitchFamily="34" charset="0"/>
              <a:buChar char="•"/>
            </a:pPr>
            <a:r>
              <a:rPr lang="en-US" sz="1400" b="0" dirty="0">
                <a:solidFill>
                  <a:schemeClr val="tx2"/>
                </a:solidFill>
              </a:rPr>
              <a:t>For our discussion, let’s say we have </a:t>
            </a:r>
            <a:r>
              <a:rPr lang="en-US" sz="1400" dirty="0">
                <a:solidFill>
                  <a:schemeClr val="tx2"/>
                </a:solidFill>
              </a:rPr>
              <a:t>one output </a:t>
            </a:r>
            <a:r>
              <a:rPr lang="en-US" sz="1400" b="0" dirty="0">
                <a:solidFill>
                  <a:schemeClr val="tx2"/>
                </a:solidFill>
              </a:rPr>
              <a:t>(or target) variable </a:t>
            </a:r>
            <a:r>
              <a:rPr lang="en-US" sz="1400" i="1" dirty="0">
                <a:solidFill>
                  <a:srgbClr val="00B050"/>
                </a:solidFill>
              </a:rPr>
              <a:t>y</a:t>
            </a:r>
            <a:r>
              <a:rPr lang="en-US" sz="1400" b="0" dirty="0">
                <a:solidFill>
                  <a:schemeClr val="tx2"/>
                </a:solidFill>
              </a:rPr>
              <a:t> that is 0/1</a:t>
            </a:r>
          </a:p>
          <a:p>
            <a:pPr marL="228600" indent="-114300">
              <a:spcBef>
                <a:spcPct val="50000"/>
              </a:spcBef>
              <a:buFont typeface="Arial" panose="020B0604020202020204" pitchFamily="34" charset="0"/>
              <a:buChar char="•"/>
            </a:pPr>
            <a:r>
              <a:rPr lang="en-US" sz="1400" b="0" dirty="0">
                <a:solidFill>
                  <a:schemeClr val="tx2"/>
                </a:solidFill>
              </a:rPr>
              <a:t>We have two input variables, </a:t>
            </a:r>
            <a:r>
              <a:rPr lang="en-US" sz="1400" i="1" dirty="0">
                <a:solidFill>
                  <a:srgbClr val="FF0000"/>
                </a:solidFill>
              </a:rPr>
              <a:t>x1</a:t>
            </a:r>
            <a:r>
              <a:rPr lang="en-US" sz="1400" b="0" dirty="0">
                <a:solidFill>
                  <a:schemeClr val="tx2"/>
                </a:solidFill>
              </a:rPr>
              <a:t> and </a:t>
            </a:r>
            <a:r>
              <a:rPr lang="en-US" sz="1400" i="1" dirty="0">
                <a:solidFill>
                  <a:srgbClr val="FF0000"/>
                </a:solidFill>
              </a:rPr>
              <a:t>x2</a:t>
            </a:r>
            <a:r>
              <a:rPr lang="en-US" sz="1400" b="0" dirty="0">
                <a:solidFill>
                  <a:schemeClr val="tx2"/>
                </a:solidFill>
              </a:rPr>
              <a:t>.</a:t>
            </a:r>
          </a:p>
          <a:p>
            <a:pPr marL="228600" indent="-114300">
              <a:spcBef>
                <a:spcPct val="50000"/>
              </a:spcBef>
              <a:buFont typeface="Arial" panose="020B0604020202020204" pitchFamily="34" charset="0"/>
              <a:buChar char="•"/>
            </a:pPr>
            <a:r>
              <a:rPr lang="en-US" sz="1400" b="0" dirty="0">
                <a:solidFill>
                  <a:schemeClr val="tx2"/>
                </a:solidFill>
              </a:rPr>
              <a:t>That’s what the </a:t>
            </a:r>
            <a:r>
              <a:rPr lang="en-US" sz="1400" dirty="0">
                <a:solidFill>
                  <a:schemeClr val="tx2"/>
                </a:solidFill>
              </a:rPr>
              <a:t>classification problem looks like</a:t>
            </a:r>
          </a:p>
          <a:p>
            <a:pPr marL="228600" indent="-114300">
              <a:spcBef>
                <a:spcPct val="50000"/>
              </a:spcBef>
              <a:buFont typeface="Arial" panose="020B0604020202020204" pitchFamily="34" charset="0"/>
              <a:buChar char="•"/>
            </a:pPr>
            <a:endParaRPr lang="en-US" sz="1700" dirty="0">
              <a:solidFill>
                <a:schemeClr val="tx2"/>
              </a:solidFill>
            </a:endParaRPr>
          </a:p>
        </p:txBody>
      </p:sp>
      <p:pic>
        <p:nvPicPr>
          <p:cNvPr id="2" name="Picture 1">
            <a:extLst>
              <a:ext uri="{FF2B5EF4-FFF2-40B4-BE49-F238E27FC236}">
                <a16:creationId xmlns:a16="http://schemas.microsoft.com/office/drawing/2014/main" id="{A17256ED-4718-49C1-A414-E96BD3E04021}"/>
              </a:ext>
            </a:extLst>
          </p:cNvPr>
          <p:cNvPicPr>
            <a:picLocks noChangeAspect="1"/>
          </p:cNvPicPr>
          <p:nvPr/>
        </p:nvPicPr>
        <p:blipFill>
          <a:blip r:embed="rId3"/>
          <a:stretch>
            <a:fillRect/>
          </a:stretch>
        </p:blipFill>
        <p:spPr>
          <a:xfrm>
            <a:off x="519794" y="2790009"/>
            <a:ext cx="4438650" cy="3550920"/>
          </a:xfrm>
          <a:prstGeom prst="rect">
            <a:avLst/>
          </a:prstGeom>
        </p:spPr>
      </p:pic>
      <p:sp>
        <p:nvSpPr>
          <p:cNvPr id="13" name="Rectangle 12">
            <a:extLst>
              <a:ext uri="{FF2B5EF4-FFF2-40B4-BE49-F238E27FC236}">
                <a16:creationId xmlns:a16="http://schemas.microsoft.com/office/drawing/2014/main" id="{9D4F036B-C36A-4C43-9DDB-703CDC7B5C5C}"/>
              </a:ext>
            </a:extLst>
          </p:cNvPr>
          <p:cNvSpPr/>
          <p:nvPr/>
        </p:nvSpPr>
        <p:spPr bwMode="auto">
          <a:xfrm>
            <a:off x="5514185" y="3267672"/>
            <a:ext cx="2029615" cy="2310198"/>
          </a:xfrm>
          <a:prstGeom prst="rect">
            <a:avLst/>
          </a:prstGeom>
          <a:solidFill>
            <a:srgbClr val="FF0000"/>
          </a:solidFill>
          <a:ln w="9525" cap="flat" cmpd="sng" algn="ctr">
            <a:solidFill>
              <a:srgbClr val="FB012B"/>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kumimoji="0" lang="en-US" sz="2400" b="1" i="0" u="none" strike="noStrike" cap="none" normalizeH="0" baseline="0" dirty="0">
                <a:ln>
                  <a:noFill/>
                </a:ln>
                <a:solidFill>
                  <a:schemeClr val="bg1"/>
                </a:solidFill>
                <a:effectLst/>
                <a:latin typeface="Arial" charset="0"/>
              </a:rPr>
              <a:t>Can we use </a:t>
            </a:r>
            <a:r>
              <a:rPr kumimoji="0" lang="en-US" sz="2400" b="1" i="1" u="none" strike="noStrike" cap="none" normalizeH="0" baseline="0" dirty="0">
                <a:ln>
                  <a:noFill/>
                </a:ln>
                <a:solidFill>
                  <a:schemeClr val="bg1"/>
                </a:solidFill>
                <a:effectLst/>
                <a:latin typeface="Arial" charset="0"/>
              </a:rPr>
              <a:t>x1</a:t>
            </a:r>
            <a:r>
              <a:rPr kumimoji="0" lang="en-US" sz="2400" b="1" i="0" u="none" strike="noStrike" cap="none" normalizeH="0" baseline="0" dirty="0">
                <a:ln>
                  <a:noFill/>
                </a:ln>
                <a:solidFill>
                  <a:schemeClr val="bg1"/>
                </a:solidFill>
                <a:effectLst/>
                <a:latin typeface="Arial" charset="0"/>
              </a:rPr>
              <a:t> and x2 to understand/predict whether </a:t>
            </a:r>
            <a:r>
              <a:rPr kumimoji="0" lang="en-US" sz="2400" b="1" i="1" u="none" strike="noStrike" cap="none" normalizeH="0" baseline="0" dirty="0">
                <a:ln>
                  <a:noFill/>
                </a:ln>
                <a:solidFill>
                  <a:srgbClr val="00B050"/>
                </a:solidFill>
                <a:effectLst/>
                <a:latin typeface="Arial" charset="0"/>
              </a:rPr>
              <a:t>y</a:t>
            </a:r>
            <a:r>
              <a:rPr kumimoji="0" lang="en-US" sz="2400" b="1" i="0" u="none" strike="noStrike" cap="none" normalizeH="0" baseline="0" dirty="0">
                <a:ln>
                  <a:noFill/>
                </a:ln>
                <a:solidFill>
                  <a:schemeClr val="bg1"/>
                </a:solidFill>
                <a:effectLst/>
                <a:latin typeface="Arial" charset="0"/>
              </a:rPr>
              <a:t> is 0 or 1?</a:t>
            </a:r>
          </a:p>
        </p:txBody>
      </p:sp>
    </p:spTree>
    <p:extLst>
      <p:ext uri="{BB962C8B-B14F-4D97-AF65-F5344CB8AC3E}">
        <p14:creationId xmlns:p14="http://schemas.microsoft.com/office/powerpoint/2010/main" val="1183443791"/>
      </p:ext>
    </p:extLst>
  </p:cSld>
  <p:clrMapOvr>
    <a:masterClrMapping/>
  </p:clrMapOvr>
  <p:transition>
    <p:zoom/>
    <p:sndAc>
      <p:end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43</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1731243"/>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Logistic Regression</a:t>
            </a:r>
          </a:p>
          <a:p>
            <a:pPr marL="228600" indent="-114300">
              <a:spcBef>
                <a:spcPct val="50000"/>
              </a:spcBef>
              <a:buFont typeface="Arial" panose="020B0604020202020204" pitchFamily="34" charset="0"/>
              <a:buChar char="•"/>
            </a:pPr>
            <a:r>
              <a:rPr lang="en-US" sz="1400" b="0" dirty="0">
                <a:solidFill>
                  <a:schemeClr val="tx2"/>
                </a:solidFill>
              </a:rPr>
              <a:t>Our workhorse model</a:t>
            </a:r>
          </a:p>
          <a:p>
            <a:pPr marL="228600" indent="-114300">
              <a:spcBef>
                <a:spcPct val="50000"/>
              </a:spcBef>
              <a:buFont typeface="Arial" panose="020B0604020202020204" pitchFamily="34" charset="0"/>
              <a:buChar char="•"/>
            </a:pPr>
            <a:r>
              <a:rPr lang="en-US" sz="1400" b="0" dirty="0">
                <a:solidFill>
                  <a:schemeClr val="tx2"/>
                </a:solidFill>
              </a:rPr>
              <a:t>Appealing behavioral framework -&gt; recall S-shape and the insights that consumers with </a:t>
            </a:r>
            <a:r>
              <a:rPr lang="en-US" sz="1400" dirty="0">
                <a:solidFill>
                  <a:srgbClr val="00B050"/>
                </a:solidFill>
              </a:rPr>
              <a:t>STRONG</a:t>
            </a:r>
            <a:r>
              <a:rPr lang="en-US" sz="1400" b="0" dirty="0">
                <a:solidFill>
                  <a:schemeClr val="tx2"/>
                </a:solidFill>
              </a:rPr>
              <a:t> preferences are </a:t>
            </a:r>
            <a:r>
              <a:rPr lang="en-US" sz="1400" b="0" dirty="0">
                <a:solidFill>
                  <a:srgbClr val="FF0000"/>
                </a:solidFill>
              </a:rPr>
              <a:t>hard to move </a:t>
            </a:r>
            <a:r>
              <a:rPr lang="en-US" sz="1400" b="0" dirty="0">
                <a:solidFill>
                  <a:schemeClr val="tx2"/>
                </a:solidFill>
              </a:rPr>
              <a:t>and consumer in the “</a:t>
            </a:r>
            <a:r>
              <a:rPr lang="en-US" sz="1400" dirty="0">
                <a:solidFill>
                  <a:srgbClr val="00B050"/>
                </a:solidFill>
              </a:rPr>
              <a:t>middle</a:t>
            </a:r>
            <a:r>
              <a:rPr lang="en-US" sz="1400" b="0" dirty="0">
                <a:solidFill>
                  <a:schemeClr val="tx2"/>
                </a:solidFill>
              </a:rPr>
              <a:t>” are </a:t>
            </a:r>
            <a:r>
              <a:rPr lang="en-US" sz="1400" b="0" dirty="0">
                <a:solidFill>
                  <a:srgbClr val="FF0000"/>
                </a:solidFill>
              </a:rPr>
              <a:t>movable</a:t>
            </a:r>
            <a:r>
              <a:rPr lang="en-US" sz="1400" b="0" dirty="0">
                <a:solidFill>
                  <a:schemeClr val="tx2"/>
                </a:solidFill>
              </a:rPr>
              <a:t>.</a:t>
            </a:r>
          </a:p>
          <a:p>
            <a:pPr marL="228600" indent="-114300">
              <a:spcBef>
                <a:spcPct val="50000"/>
              </a:spcBef>
              <a:buFont typeface="Arial" panose="020B0604020202020204" pitchFamily="34" charset="0"/>
              <a:buChar char="•"/>
            </a:pPr>
            <a:r>
              <a:rPr lang="en-US" sz="1700" b="0" dirty="0">
                <a:solidFill>
                  <a:schemeClr val="tx2"/>
                </a:solidFill>
              </a:rPr>
              <a:t>Even so S-Shape, </a:t>
            </a:r>
            <a:r>
              <a:rPr lang="en-US" sz="1700" dirty="0">
                <a:solidFill>
                  <a:schemeClr val="tx2"/>
                </a:solidFill>
              </a:rPr>
              <a:t>decision boundaries </a:t>
            </a:r>
            <a:r>
              <a:rPr lang="en-US" sz="1700" b="0" dirty="0">
                <a:solidFill>
                  <a:schemeClr val="tx2"/>
                </a:solidFill>
              </a:rPr>
              <a:t>are </a:t>
            </a:r>
            <a:r>
              <a:rPr lang="en-US" sz="1700" dirty="0">
                <a:solidFill>
                  <a:schemeClr val="tx2"/>
                </a:solidFill>
              </a:rPr>
              <a:t>linear</a:t>
            </a:r>
          </a:p>
        </p:txBody>
      </p:sp>
      <p:sp>
        <p:nvSpPr>
          <p:cNvPr id="13" name="Rectangle 12">
            <a:extLst>
              <a:ext uri="{FF2B5EF4-FFF2-40B4-BE49-F238E27FC236}">
                <a16:creationId xmlns:a16="http://schemas.microsoft.com/office/drawing/2014/main" id="{9D4F036B-C36A-4C43-9DDB-703CDC7B5C5C}"/>
              </a:ext>
            </a:extLst>
          </p:cNvPr>
          <p:cNvSpPr/>
          <p:nvPr/>
        </p:nvSpPr>
        <p:spPr bwMode="auto">
          <a:xfrm>
            <a:off x="5415125" y="3404832"/>
            <a:ext cx="2972317" cy="1940866"/>
          </a:xfrm>
          <a:prstGeom prst="rect">
            <a:avLst/>
          </a:prstGeom>
          <a:solidFill>
            <a:srgbClr val="FF0000"/>
          </a:solidFill>
          <a:ln w="9525" cap="flat" cmpd="sng" algn="ctr">
            <a:solidFill>
              <a:srgbClr val="FB012B"/>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lang="en-US" sz="2400" dirty="0">
                <a:solidFill>
                  <a:schemeClr val="bg1"/>
                </a:solidFill>
              </a:rPr>
              <a:t>For our data, this seems a rather poor model – not separating 0/1 very well</a:t>
            </a:r>
            <a:endParaRPr kumimoji="0" lang="en-US" sz="2400" b="1" i="0" u="none" strike="noStrike" cap="none" normalizeH="0" baseline="0" dirty="0">
              <a:ln>
                <a:noFill/>
              </a:ln>
              <a:solidFill>
                <a:schemeClr val="bg1"/>
              </a:solidFill>
              <a:effectLst/>
              <a:latin typeface="Arial" charset="0"/>
            </a:endParaRPr>
          </a:p>
        </p:txBody>
      </p:sp>
      <p:pic>
        <p:nvPicPr>
          <p:cNvPr id="3" name="Picture 2">
            <a:extLst>
              <a:ext uri="{FF2B5EF4-FFF2-40B4-BE49-F238E27FC236}">
                <a16:creationId xmlns:a16="http://schemas.microsoft.com/office/drawing/2014/main" id="{33F62FFD-A5BA-4426-B4DB-F6EFC94C47E4}"/>
              </a:ext>
            </a:extLst>
          </p:cNvPr>
          <p:cNvPicPr>
            <a:picLocks noChangeAspect="1"/>
          </p:cNvPicPr>
          <p:nvPr/>
        </p:nvPicPr>
        <p:blipFill>
          <a:blip r:embed="rId3"/>
          <a:stretch>
            <a:fillRect/>
          </a:stretch>
        </p:blipFill>
        <p:spPr>
          <a:xfrm>
            <a:off x="519797" y="2803073"/>
            <a:ext cx="4467225" cy="3573780"/>
          </a:xfrm>
          <a:prstGeom prst="rect">
            <a:avLst/>
          </a:prstGeom>
        </p:spPr>
      </p:pic>
    </p:spTree>
    <p:extLst>
      <p:ext uri="{BB962C8B-B14F-4D97-AF65-F5344CB8AC3E}">
        <p14:creationId xmlns:p14="http://schemas.microsoft.com/office/powerpoint/2010/main" val="1262528685"/>
      </p:ext>
    </p:extLst>
  </p:cSld>
  <p:clrMapOvr>
    <a:masterClrMapping/>
  </p:clrMapOvr>
  <p:transition>
    <p:zoom/>
    <p:sndAc>
      <p:end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44</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1838965"/>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Decision Trees</a:t>
            </a:r>
          </a:p>
          <a:p>
            <a:pPr marL="228600" indent="-114300">
              <a:spcBef>
                <a:spcPct val="50000"/>
              </a:spcBef>
              <a:buFont typeface="Arial" panose="020B0604020202020204" pitchFamily="34" charset="0"/>
              <a:buChar char="•"/>
            </a:pPr>
            <a:r>
              <a:rPr lang="en-US" sz="1400" b="0" dirty="0">
                <a:solidFill>
                  <a:schemeClr val="tx2"/>
                </a:solidFill>
              </a:rPr>
              <a:t>Model outcome as </a:t>
            </a:r>
            <a:r>
              <a:rPr lang="en-US" sz="1400" dirty="0">
                <a:solidFill>
                  <a:srgbClr val="00B050"/>
                </a:solidFill>
              </a:rPr>
              <a:t>steps of decisions</a:t>
            </a:r>
          </a:p>
          <a:p>
            <a:pPr marL="228600" indent="-114300">
              <a:spcBef>
                <a:spcPct val="50000"/>
              </a:spcBef>
              <a:buFont typeface="Arial" panose="020B0604020202020204" pitchFamily="34" charset="0"/>
              <a:buChar char="•"/>
            </a:pPr>
            <a:r>
              <a:rPr lang="en-US" sz="1400" b="0" dirty="0">
                <a:solidFill>
                  <a:schemeClr val="tx2"/>
                </a:solidFill>
              </a:rPr>
              <a:t>Going down a </a:t>
            </a:r>
            <a:r>
              <a:rPr lang="en-US" sz="1400" b="0" dirty="0">
                <a:solidFill>
                  <a:srgbClr val="00B050"/>
                </a:solidFill>
              </a:rPr>
              <a:t>branch</a:t>
            </a:r>
            <a:r>
              <a:rPr lang="en-US" sz="1400" b="0" dirty="0">
                <a:solidFill>
                  <a:schemeClr val="tx2"/>
                </a:solidFill>
              </a:rPr>
              <a:t> of the tree describe one set of decisions</a:t>
            </a:r>
          </a:p>
          <a:p>
            <a:pPr marL="685800" lvl="1" indent="-114300">
              <a:spcBef>
                <a:spcPct val="50000"/>
              </a:spcBef>
              <a:buFont typeface="Arial" panose="020B0604020202020204" pitchFamily="34" charset="0"/>
              <a:buChar char="•"/>
            </a:pPr>
            <a:r>
              <a:rPr lang="en-US" sz="1400" b="0" dirty="0">
                <a:solidFill>
                  <a:schemeClr val="tx2"/>
                </a:solidFill>
              </a:rPr>
              <a:t>For example, a decision tree for playing golf.</a:t>
            </a:r>
          </a:p>
          <a:p>
            <a:pPr marL="228600" indent="-114300">
              <a:spcBef>
                <a:spcPct val="50000"/>
              </a:spcBef>
              <a:buFont typeface="Arial" panose="020B0604020202020204" pitchFamily="34" charset="0"/>
              <a:buChar char="•"/>
            </a:pPr>
            <a:r>
              <a:rPr lang="en-US" sz="1400" b="0" dirty="0">
                <a:solidFill>
                  <a:schemeClr val="tx2"/>
                </a:solidFill>
              </a:rPr>
              <a:t>Often issue here is that </a:t>
            </a:r>
            <a:r>
              <a:rPr lang="en-US" sz="1700" dirty="0">
                <a:solidFill>
                  <a:schemeClr val="tx2"/>
                </a:solidFill>
              </a:rPr>
              <a:t>complex decision trees </a:t>
            </a:r>
            <a:r>
              <a:rPr lang="en-US" sz="1400" b="0" dirty="0">
                <a:solidFill>
                  <a:schemeClr val="tx2"/>
                </a:solidFill>
              </a:rPr>
              <a:t>with </a:t>
            </a:r>
            <a:r>
              <a:rPr lang="en-US" sz="1400" dirty="0">
                <a:solidFill>
                  <a:srgbClr val="FF0000"/>
                </a:solidFill>
              </a:rPr>
              <a:t>many branches </a:t>
            </a:r>
            <a:r>
              <a:rPr lang="en-US" sz="1400" b="0" dirty="0">
                <a:solidFill>
                  <a:schemeClr val="tx2"/>
                </a:solidFill>
              </a:rPr>
              <a:t>and </a:t>
            </a:r>
            <a:r>
              <a:rPr lang="en-US" sz="1400" dirty="0">
                <a:solidFill>
                  <a:srgbClr val="FF0000"/>
                </a:solidFill>
              </a:rPr>
              <a:t>deep (i.e., long) branches </a:t>
            </a:r>
            <a:r>
              <a:rPr lang="en-US" sz="1400" u="sng" dirty="0">
                <a:solidFill>
                  <a:schemeClr val="tx2"/>
                </a:solidFill>
              </a:rPr>
              <a:t>overfit</a:t>
            </a:r>
            <a:r>
              <a:rPr lang="en-US" sz="1400" b="0" dirty="0">
                <a:solidFill>
                  <a:schemeClr val="tx2"/>
                </a:solidFill>
              </a:rPr>
              <a:t> the data (i.e., predict very poorly)</a:t>
            </a:r>
          </a:p>
        </p:txBody>
      </p:sp>
      <p:pic>
        <p:nvPicPr>
          <p:cNvPr id="1026" name="Picture 2">
            <a:extLst>
              <a:ext uri="{FF2B5EF4-FFF2-40B4-BE49-F238E27FC236}">
                <a16:creationId xmlns:a16="http://schemas.microsoft.com/office/drawing/2014/main" id="{428768ED-29D0-4F0C-8519-C9449702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25" y="2793236"/>
            <a:ext cx="3750129" cy="327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233260"/>
      </p:ext>
    </p:extLst>
  </p:cSld>
  <p:clrMapOvr>
    <a:masterClrMapping/>
  </p:clrMapOvr>
  <p:transition>
    <p:zoom/>
    <p:sndAc>
      <p:end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45</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907941"/>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Decision Tree</a:t>
            </a:r>
          </a:p>
          <a:p>
            <a:pPr marL="228600" indent="-114300">
              <a:spcBef>
                <a:spcPct val="50000"/>
              </a:spcBef>
              <a:buFont typeface="Arial" panose="020B0604020202020204" pitchFamily="34" charset="0"/>
              <a:buChar char="•"/>
            </a:pPr>
            <a:r>
              <a:rPr lang="en-US" sz="1400" b="0" dirty="0">
                <a:solidFill>
                  <a:schemeClr val="tx2"/>
                </a:solidFill>
              </a:rPr>
              <a:t>Provides Decision Boundaries </a:t>
            </a:r>
            <a:r>
              <a:rPr lang="en-US" sz="1400" dirty="0">
                <a:solidFill>
                  <a:srgbClr val="00B050"/>
                </a:solidFill>
              </a:rPr>
              <a:t>parallel to axis</a:t>
            </a:r>
          </a:p>
          <a:p>
            <a:pPr marL="228600" indent="-114300">
              <a:spcBef>
                <a:spcPct val="50000"/>
              </a:spcBef>
              <a:buFont typeface="Arial" panose="020B0604020202020204" pitchFamily="34" charset="0"/>
              <a:buChar char="•"/>
            </a:pPr>
            <a:r>
              <a:rPr lang="en-US" sz="1400" b="0" dirty="0">
                <a:solidFill>
                  <a:schemeClr val="tx2"/>
                </a:solidFill>
              </a:rPr>
              <a:t>For our setting </a:t>
            </a:r>
            <a:r>
              <a:rPr lang="en-US" sz="1400" b="0" i="1" dirty="0">
                <a:solidFill>
                  <a:srgbClr val="FF0000"/>
                </a:solidFill>
              </a:rPr>
              <a:t>x1&lt;8.5</a:t>
            </a:r>
            <a:r>
              <a:rPr lang="en-US" sz="1400" b="0" dirty="0">
                <a:solidFill>
                  <a:schemeClr val="tx2"/>
                </a:solidFill>
              </a:rPr>
              <a:t> is one rule and </a:t>
            </a:r>
            <a:r>
              <a:rPr lang="en-US" sz="1400" b="0" i="1" dirty="0">
                <a:solidFill>
                  <a:srgbClr val="FF0000"/>
                </a:solidFill>
              </a:rPr>
              <a:t>1.25&lt;x2&lt;8.25</a:t>
            </a:r>
            <a:r>
              <a:rPr lang="en-US" sz="1400" b="0" i="1" dirty="0">
                <a:solidFill>
                  <a:schemeClr val="tx2"/>
                </a:solidFill>
              </a:rPr>
              <a:t> </a:t>
            </a:r>
            <a:r>
              <a:rPr lang="en-US" sz="1400" b="0" dirty="0">
                <a:solidFill>
                  <a:schemeClr val="tx2"/>
                </a:solidFill>
              </a:rPr>
              <a:t>is a second one</a:t>
            </a:r>
          </a:p>
        </p:txBody>
      </p:sp>
      <p:sp>
        <p:nvSpPr>
          <p:cNvPr id="13" name="Rectangle 12">
            <a:extLst>
              <a:ext uri="{FF2B5EF4-FFF2-40B4-BE49-F238E27FC236}">
                <a16:creationId xmlns:a16="http://schemas.microsoft.com/office/drawing/2014/main" id="{9D4F036B-C36A-4C43-9DDB-703CDC7B5C5C}"/>
              </a:ext>
            </a:extLst>
          </p:cNvPr>
          <p:cNvSpPr/>
          <p:nvPr/>
        </p:nvSpPr>
        <p:spPr bwMode="auto">
          <a:xfrm>
            <a:off x="5464111" y="3739795"/>
            <a:ext cx="2972317" cy="1202203"/>
          </a:xfrm>
          <a:prstGeom prst="rect">
            <a:avLst/>
          </a:prstGeom>
          <a:solidFill>
            <a:srgbClr val="00B050"/>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lang="en-US" sz="2400" dirty="0">
                <a:solidFill>
                  <a:schemeClr val="bg1"/>
                </a:solidFill>
              </a:rPr>
              <a:t>This seems to be fitting our data rather well</a:t>
            </a:r>
            <a:endParaRPr kumimoji="0" lang="en-US" sz="2400" b="1" i="0" u="none" strike="noStrike" cap="none" normalizeH="0" baseline="0" dirty="0">
              <a:ln>
                <a:noFill/>
              </a:ln>
              <a:solidFill>
                <a:schemeClr val="bg1"/>
              </a:solidFill>
              <a:effectLst/>
              <a:latin typeface="Arial" charset="0"/>
            </a:endParaRPr>
          </a:p>
        </p:txBody>
      </p:sp>
      <p:pic>
        <p:nvPicPr>
          <p:cNvPr id="2" name="Picture 1">
            <a:extLst>
              <a:ext uri="{FF2B5EF4-FFF2-40B4-BE49-F238E27FC236}">
                <a16:creationId xmlns:a16="http://schemas.microsoft.com/office/drawing/2014/main" id="{88A103AE-D57D-4EC7-BE06-40DBE474DF25}"/>
              </a:ext>
            </a:extLst>
          </p:cNvPr>
          <p:cNvPicPr>
            <a:picLocks noChangeAspect="1"/>
          </p:cNvPicPr>
          <p:nvPr/>
        </p:nvPicPr>
        <p:blipFill>
          <a:blip r:embed="rId3"/>
          <a:stretch>
            <a:fillRect/>
          </a:stretch>
        </p:blipFill>
        <p:spPr>
          <a:xfrm>
            <a:off x="522287" y="2797634"/>
            <a:ext cx="4467225" cy="3573780"/>
          </a:xfrm>
          <a:prstGeom prst="rect">
            <a:avLst/>
          </a:prstGeom>
        </p:spPr>
      </p:pic>
    </p:spTree>
    <p:extLst>
      <p:ext uri="{BB962C8B-B14F-4D97-AF65-F5344CB8AC3E}">
        <p14:creationId xmlns:p14="http://schemas.microsoft.com/office/powerpoint/2010/main" val="2065722585"/>
      </p:ext>
    </p:extLst>
  </p:cSld>
  <p:clrMapOvr>
    <a:masterClrMapping/>
  </p:clrMapOvr>
  <p:transition>
    <p:zoom/>
    <p:sndAc>
      <p:end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46</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523768"/>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Support Vector Machines</a:t>
            </a:r>
          </a:p>
          <a:p>
            <a:pPr marL="228600" indent="-114300">
              <a:spcBef>
                <a:spcPct val="50000"/>
              </a:spcBef>
              <a:buFont typeface="Arial" panose="020B0604020202020204" pitchFamily="34" charset="0"/>
              <a:buChar char="•"/>
            </a:pPr>
            <a:r>
              <a:rPr lang="en-US" sz="1400" b="0" dirty="0">
                <a:solidFill>
                  <a:schemeClr val="tx2"/>
                </a:solidFill>
              </a:rPr>
              <a:t>Very flexible model </a:t>
            </a:r>
            <a:r>
              <a:rPr lang="en-US" sz="1400" dirty="0">
                <a:solidFill>
                  <a:srgbClr val="FF0000"/>
                </a:solidFill>
              </a:rPr>
              <a:t>BUT</a:t>
            </a:r>
            <a:r>
              <a:rPr lang="en-US" sz="1400" b="0" dirty="0">
                <a:solidFill>
                  <a:schemeClr val="tx2"/>
                </a:solidFill>
              </a:rPr>
              <a:t> somewhat harder to explain/make sense of</a:t>
            </a:r>
          </a:p>
          <a:p>
            <a:pPr marL="228600" indent="-114300">
              <a:spcBef>
                <a:spcPct val="50000"/>
              </a:spcBef>
              <a:buFont typeface="Arial" panose="020B0604020202020204" pitchFamily="34" charset="0"/>
              <a:buChar char="•"/>
            </a:pPr>
            <a:r>
              <a:rPr lang="en-US" sz="1400" b="0" dirty="0">
                <a:solidFill>
                  <a:schemeClr val="tx2"/>
                </a:solidFill>
              </a:rPr>
              <a:t>Key idea is to split space using an </a:t>
            </a:r>
            <a:r>
              <a:rPr lang="en-US" sz="1400" u="sng" dirty="0">
                <a:solidFill>
                  <a:srgbClr val="00B050"/>
                </a:solidFill>
              </a:rPr>
              <a:t>“optimal” decision boundary</a:t>
            </a:r>
          </a:p>
          <a:p>
            <a:pPr marL="228600" indent="-114300">
              <a:spcBef>
                <a:spcPct val="50000"/>
              </a:spcBef>
              <a:buFont typeface="Arial" panose="020B0604020202020204" pitchFamily="34" charset="0"/>
              <a:buChar char="•"/>
            </a:pPr>
            <a:r>
              <a:rPr lang="en-US" sz="1400" b="0" dirty="0">
                <a:solidFill>
                  <a:schemeClr val="tx2"/>
                </a:solidFill>
              </a:rPr>
              <a:t>The algorithm only uses the points closest to the line as </a:t>
            </a:r>
            <a:r>
              <a:rPr lang="en-US" sz="1400" dirty="0">
                <a:solidFill>
                  <a:srgbClr val="00B050"/>
                </a:solidFill>
              </a:rPr>
              <a:t>support vectors</a:t>
            </a:r>
            <a:r>
              <a:rPr lang="en-US" sz="1400" b="0" dirty="0">
                <a:solidFill>
                  <a:srgbClr val="00B050"/>
                </a:solidFill>
              </a:rPr>
              <a:t> </a:t>
            </a:r>
            <a:r>
              <a:rPr lang="en-US" sz="1400" b="0" dirty="0">
                <a:solidFill>
                  <a:schemeClr val="tx2"/>
                </a:solidFill>
              </a:rPr>
              <a:t>instead of </a:t>
            </a:r>
            <a:r>
              <a:rPr lang="en-US" sz="1400" dirty="0">
                <a:solidFill>
                  <a:srgbClr val="FF0000"/>
                </a:solidFill>
              </a:rPr>
              <a:t>ALL</a:t>
            </a:r>
            <a:r>
              <a:rPr lang="en-US" sz="1400" b="0" dirty="0">
                <a:solidFill>
                  <a:schemeClr val="tx2"/>
                </a:solidFill>
              </a:rPr>
              <a:t> of the data as all other models (</a:t>
            </a:r>
            <a:r>
              <a:rPr lang="en-US" sz="1400" dirty="0">
                <a:solidFill>
                  <a:srgbClr val="7030A0"/>
                </a:solidFill>
              </a:rPr>
              <a:t>purple</a:t>
            </a:r>
            <a:r>
              <a:rPr lang="en-US" sz="1400" b="0" dirty="0">
                <a:solidFill>
                  <a:schemeClr val="tx2"/>
                </a:solidFill>
              </a:rPr>
              <a:t> </a:t>
            </a:r>
            <a:r>
              <a:rPr lang="en-US" sz="1400" dirty="0">
                <a:solidFill>
                  <a:srgbClr val="7030A0"/>
                </a:solidFill>
              </a:rPr>
              <a:t>lines</a:t>
            </a:r>
            <a:r>
              <a:rPr lang="en-US" sz="1400" b="0" dirty="0">
                <a:solidFill>
                  <a:schemeClr val="tx2"/>
                </a:solidFill>
              </a:rPr>
              <a:t>, right graph)</a:t>
            </a:r>
          </a:p>
          <a:p>
            <a:pPr marL="228600" indent="-114300">
              <a:spcBef>
                <a:spcPct val="50000"/>
              </a:spcBef>
              <a:buFont typeface="Arial" panose="020B0604020202020204" pitchFamily="34" charset="0"/>
              <a:buChar char="•"/>
            </a:pPr>
            <a:r>
              <a:rPr lang="en-US" sz="1400" b="0" dirty="0">
                <a:solidFill>
                  <a:schemeClr val="tx2"/>
                </a:solidFill>
              </a:rPr>
              <a:t>What happens if the data are </a:t>
            </a:r>
            <a:r>
              <a:rPr lang="en-US" sz="1400" dirty="0">
                <a:solidFill>
                  <a:schemeClr val="tx2"/>
                </a:solidFill>
              </a:rPr>
              <a:t>not separable by a line</a:t>
            </a:r>
            <a:r>
              <a:rPr lang="en-US" sz="1400" b="0" dirty="0">
                <a:solidFill>
                  <a:schemeClr val="tx2"/>
                </a:solidFill>
              </a:rPr>
              <a:t>? </a:t>
            </a:r>
          </a:p>
          <a:p>
            <a:pPr marL="685800" lvl="1" indent="-114300">
              <a:spcBef>
                <a:spcPct val="50000"/>
              </a:spcBef>
              <a:buFont typeface="Arial" panose="020B0604020202020204" pitchFamily="34" charset="0"/>
              <a:buChar char="•"/>
            </a:pPr>
            <a:r>
              <a:rPr lang="en-US" sz="1400" dirty="0">
                <a:solidFill>
                  <a:srgbClr val="00B050"/>
                </a:solidFill>
              </a:rPr>
              <a:t>KERNELs</a:t>
            </a:r>
            <a:r>
              <a:rPr lang="en-US" sz="1400" b="0" dirty="0">
                <a:solidFill>
                  <a:schemeClr val="tx2"/>
                </a:solidFill>
              </a:rPr>
              <a:t> are metrics that transform a space into a different one. This allows to make a model very flexible and make “linear” problems non-linear</a:t>
            </a:r>
          </a:p>
        </p:txBody>
      </p:sp>
      <p:pic>
        <p:nvPicPr>
          <p:cNvPr id="2" name="Picture 2" descr="Figure 2: Illustrating multiple separation boundaries">
            <a:hlinkClick r:id="rId3"/>
            <a:extLst>
              <a:ext uri="{FF2B5EF4-FFF2-40B4-BE49-F238E27FC236}">
                <a16:creationId xmlns:a16="http://schemas.microsoft.com/office/drawing/2014/main" id="{A85994D9-7E9B-416B-9C2D-6EE2CBC48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868" y="4030612"/>
            <a:ext cx="3099154" cy="24482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676A19-8D6E-4912-A3A2-5C4832080497}"/>
              </a:ext>
            </a:extLst>
          </p:cNvPr>
          <p:cNvPicPr>
            <a:picLocks noChangeAspect="1"/>
          </p:cNvPicPr>
          <p:nvPr/>
        </p:nvPicPr>
        <p:blipFill>
          <a:blip r:embed="rId5"/>
          <a:stretch>
            <a:fillRect/>
          </a:stretch>
        </p:blipFill>
        <p:spPr>
          <a:xfrm>
            <a:off x="5309906" y="3765424"/>
            <a:ext cx="3112961" cy="2719197"/>
          </a:xfrm>
          <a:prstGeom prst="rect">
            <a:avLst/>
          </a:prstGeom>
        </p:spPr>
      </p:pic>
      <p:sp>
        <p:nvSpPr>
          <p:cNvPr id="4" name="Arrow: Right 3">
            <a:extLst>
              <a:ext uri="{FF2B5EF4-FFF2-40B4-BE49-F238E27FC236}">
                <a16:creationId xmlns:a16="http://schemas.microsoft.com/office/drawing/2014/main" id="{3DC0583B-337F-438E-82E2-5195BE162432}"/>
              </a:ext>
            </a:extLst>
          </p:cNvPr>
          <p:cNvSpPr/>
          <p:nvPr/>
        </p:nvSpPr>
        <p:spPr bwMode="auto">
          <a:xfrm>
            <a:off x="4231740" y="4736540"/>
            <a:ext cx="574158" cy="1123674"/>
          </a:xfrm>
          <a:prstGeom prst="rightArrow">
            <a:avLst>
              <a:gd name="adj1" fmla="val 50000"/>
              <a:gd name="adj2" fmla="val 50000"/>
            </a:avLst>
          </a:prstGeom>
          <a:solidFill>
            <a:schemeClr val="accent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no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86273363"/>
      </p:ext>
    </p:extLst>
  </p:cSld>
  <p:clrMapOvr>
    <a:masterClrMapping/>
  </p:clrMapOvr>
  <p:transition>
    <p:zoom/>
    <p:sndAc>
      <p:end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47</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CLASSIFICATION PROBLEM</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1661993"/>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Support Vector Machines</a:t>
            </a:r>
          </a:p>
          <a:p>
            <a:pPr marL="228600" indent="-114300">
              <a:spcBef>
                <a:spcPct val="50000"/>
              </a:spcBef>
              <a:buFont typeface="Arial" panose="020B0604020202020204" pitchFamily="34" charset="0"/>
              <a:buChar char="•"/>
            </a:pPr>
            <a:r>
              <a:rPr lang="en-US" sz="1400" b="0" dirty="0">
                <a:solidFill>
                  <a:schemeClr val="tx2"/>
                </a:solidFill>
              </a:rPr>
              <a:t>A </a:t>
            </a:r>
            <a:r>
              <a:rPr lang="en-US" sz="1400" dirty="0">
                <a:solidFill>
                  <a:srgbClr val="00B050"/>
                </a:solidFill>
              </a:rPr>
              <a:t>Kernel</a:t>
            </a:r>
            <a:r>
              <a:rPr lang="en-US" sz="1400" b="0" dirty="0">
                <a:solidFill>
                  <a:schemeClr val="tx2"/>
                </a:solidFill>
              </a:rPr>
              <a:t> </a:t>
            </a:r>
            <a:r>
              <a:rPr lang="en-US" sz="1400" dirty="0">
                <a:solidFill>
                  <a:srgbClr val="00B050"/>
                </a:solidFill>
              </a:rPr>
              <a:t>projects</a:t>
            </a:r>
            <a:r>
              <a:rPr lang="en-US" sz="1400" b="0" dirty="0">
                <a:solidFill>
                  <a:schemeClr val="tx2"/>
                </a:solidFill>
              </a:rPr>
              <a:t> the </a:t>
            </a:r>
            <a:r>
              <a:rPr lang="en-US" sz="1400" b="0" dirty="0">
                <a:solidFill>
                  <a:srgbClr val="FF0000"/>
                </a:solidFill>
              </a:rPr>
              <a:t>feature space </a:t>
            </a:r>
            <a:r>
              <a:rPr lang="en-US" sz="1400" b="0" dirty="0">
                <a:solidFill>
                  <a:schemeClr val="tx2"/>
                </a:solidFill>
              </a:rPr>
              <a:t>(in our case 2-D) into </a:t>
            </a:r>
            <a:r>
              <a:rPr lang="en-US" sz="1400" b="0" dirty="0">
                <a:solidFill>
                  <a:srgbClr val="00B050"/>
                </a:solidFill>
              </a:rPr>
              <a:t>kernel space </a:t>
            </a:r>
            <a:r>
              <a:rPr lang="en-US" sz="1400" b="0" dirty="0">
                <a:solidFill>
                  <a:schemeClr val="tx2"/>
                </a:solidFill>
              </a:rPr>
              <a:t>(here 3-D) and makes the classes linearly separable. </a:t>
            </a:r>
          </a:p>
          <a:p>
            <a:pPr marL="685800" lvl="1" indent="-114300">
              <a:spcBef>
                <a:spcPct val="50000"/>
              </a:spcBef>
              <a:buFont typeface="Arial" panose="020B0604020202020204" pitchFamily="34" charset="0"/>
              <a:buChar char="•"/>
            </a:pPr>
            <a:r>
              <a:rPr lang="en-US" sz="1400" b="0" dirty="0">
                <a:solidFill>
                  <a:schemeClr val="tx2"/>
                </a:solidFill>
              </a:rPr>
              <a:t>So a </a:t>
            </a:r>
            <a:r>
              <a:rPr lang="en-US" sz="1400" dirty="0">
                <a:solidFill>
                  <a:srgbClr val="00B050"/>
                </a:solidFill>
              </a:rPr>
              <a:t>Kernel</a:t>
            </a:r>
            <a:r>
              <a:rPr lang="en-US" sz="1400" b="0" dirty="0">
                <a:solidFill>
                  <a:schemeClr val="tx2"/>
                </a:solidFill>
              </a:rPr>
              <a:t> adds </a:t>
            </a:r>
            <a:r>
              <a:rPr lang="en-US" sz="1400" u="sng" dirty="0">
                <a:solidFill>
                  <a:srgbClr val="00B050"/>
                </a:solidFill>
              </a:rPr>
              <a:t>an extra dimension!</a:t>
            </a:r>
          </a:p>
          <a:p>
            <a:pPr marL="228600" indent="-114300">
              <a:spcBef>
                <a:spcPct val="50000"/>
              </a:spcBef>
              <a:buFont typeface="Arial" panose="020B0604020202020204" pitchFamily="34" charset="0"/>
              <a:buChar char="•"/>
            </a:pPr>
            <a:r>
              <a:rPr lang="en-US" sz="1400" b="0" dirty="0">
                <a:solidFill>
                  <a:schemeClr val="tx2"/>
                </a:solidFill>
              </a:rPr>
              <a:t>How do we find the </a:t>
            </a:r>
            <a:r>
              <a:rPr lang="en-US" sz="1400" dirty="0">
                <a:solidFill>
                  <a:srgbClr val="00B050"/>
                </a:solidFill>
              </a:rPr>
              <a:t>best Kernel</a:t>
            </a:r>
            <a:r>
              <a:rPr lang="en-US" sz="1400" b="0" dirty="0">
                <a:solidFill>
                  <a:schemeClr val="tx2"/>
                </a:solidFill>
              </a:rPr>
              <a:t>? We simply try a few standard ones (comes with your package in R) and pick the </a:t>
            </a:r>
            <a:r>
              <a:rPr lang="en-US" sz="1400" dirty="0">
                <a:solidFill>
                  <a:srgbClr val="FF0000"/>
                </a:solidFill>
              </a:rPr>
              <a:t>best fitting model!</a:t>
            </a:r>
          </a:p>
        </p:txBody>
      </p:sp>
      <p:sp>
        <p:nvSpPr>
          <p:cNvPr id="4" name="Arrow: Right 3">
            <a:extLst>
              <a:ext uri="{FF2B5EF4-FFF2-40B4-BE49-F238E27FC236}">
                <a16:creationId xmlns:a16="http://schemas.microsoft.com/office/drawing/2014/main" id="{3DC0583B-337F-438E-82E2-5195BE162432}"/>
              </a:ext>
            </a:extLst>
          </p:cNvPr>
          <p:cNvSpPr/>
          <p:nvPr/>
        </p:nvSpPr>
        <p:spPr bwMode="auto">
          <a:xfrm rot="935997">
            <a:off x="4402878" y="3691410"/>
            <a:ext cx="574158" cy="1123674"/>
          </a:xfrm>
          <a:prstGeom prst="rightArrow">
            <a:avLst>
              <a:gd name="adj1" fmla="val 50000"/>
              <a:gd name="adj2" fmla="val 50000"/>
            </a:avLst>
          </a:prstGeom>
          <a:solidFill>
            <a:schemeClr val="accent1"/>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no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pic>
        <p:nvPicPr>
          <p:cNvPr id="5" name="Picture 4">
            <a:extLst>
              <a:ext uri="{FF2B5EF4-FFF2-40B4-BE49-F238E27FC236}">
                <a16:creationId xmlns:a16="http://schemas.microsoft.com/office/drawing/2014/main" id="{B455DEFE-B5FA-44D5-889E-AEC9DDB8F34E}"/>
              </a:ext>
            </a:extLst>
          </p:cNvPr>
          <p:cNvPicPr>
            <a:picLocks noChangeAspect="1"/>
          </p:cNvPicPr>
          <p:nvPr/>
        </p:nvPicPr>
        <p:blipFill>
          <a:blip r:embed="rId3"/>
          <a:stretch>
            <a:fillRect/>
          </a:stretch>
        </p:blipFill>
        <p:spPr>
          <a:xfrm>
            <a:off x="108187" y="2725029"/>
            <a:ext cx="4000500" cy="2468880"/>
          </a:xfrm>
          <a:prstGeom prst="rect">
            <a:avLst/>
          </a:prstGeom>
        </p:spPr>
      </p:pic>
      <p:pic>
        <p:nvPicPr>
          <p:cNvPr id="6" name="Picture 5">
            <a:extLst>
              <a:ext uri="{FF2B5EF4-FFF2-40B4-BE49-F238E27FC236}">
                <a16:creationId xmlns:a16="http://schemas.microsoft.com/office/drawing/2014/main" id="{ABC4E5E3-7B95-4405-808D-8B0EA49E2554}"/>
              </a:ext>
            </a:extLst>
          </p:cNvPr>
          <p:cNvPicPr>
            <a:picLocks noChangeAspect="1"/>
          </p:cNvPicPr>
          <p:nvPr/>
        </p:nvPicPr>
        <p:blipFill>
          <a:blip r:embed="rId4"/>
          <a:stretch>
            <a:fillRect/>
          </a:stretch>
        </p:blipFill>
        <p:spPr>
          <a:xfrm>
            <a:off x="5070177" y="3422650"/>
            <a:ext cx="4000500" cy="3200400"/>
          </a:xfrm>
          <a:prstGeom prst="rect">
            <a:avLst/>
          </a:prstGeom>
        </p:spPr>
      </p:pic>
      <p:sp>
        <p:nvSpPr>
          <p:cNvPr id="18" name="Rectangle 17">
            <a:extLst>
              <a:ext uri="{FF2B5EF4-FFF2-40B4-BE49-F238E27FC236}">
                <a16:creationId xmlns:a16="http://schemas.microsoft.com/office/drawing/2014/main" id="{10D6DB5E-9DB9-4C43-9A7E-0F06E6170506}"/>
              </a:ext>
            </a:extLst>
          </p:cNvPr>
          <p:cNvSpPr/>
          <p:nvPr/>
        </p:nvSpPr>
        <p:spPr bwMode="auto">
          <a:xfrm>
            <a:off x="1766254" y="5441485"/>
            <a:ext cx="2972317" cy="1202203"/>
          </a:xfrm>
          <a:prstGeom prst="rect">
            <a:avLst/>
          </a:prstGeom>
          <a:solidFill>
            <a:srgbClr val="00B050"/>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lang="en-US" sz="2400" dirty="0">
                <a:solidFill>
                  <a:schemeClr val="bg1"/>
                </a:solidFill>
              </a:rPr>
              <a:t>Fits the data even better than the Decision Tree</a:t>
            </a:r>
            <a:endParaRPr kumimoji="0" lang="en-US" sz="2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85932325"/>
      </p:ext>
    </p:extLst>
  </p:cSld>
  <p:clrMapOvr>
    <a:masterClrMapping/>
  </p:clrMapOvr>
  <p:transition>
    <p:zoom/>
    <p:sndAc>
      <p:end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9FAF23BE-6742-468A-A95C-359ABEEBC6B2}" type="slidenum">
              <a:rPr lang="en-US" sz="1200" b="0">
                <a:solidFill>
                  <a:srgbClr val="000000"/>
                </a:solidFill>
              </a:rPr>
              <a:pPr algn="r" defTabSz="912813"/>
              <a:t>48</a:t>
            </a:fld>
            <a:endParaRPr lang="en-US" sz="1200" b="0">
              <a:solidFill>
                <a:srgbClr val="000000"/>
              </a:solidFill>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MODELS OF MODELS</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103435" name="Rectangle 5"/>
          <p:cNvSpPr txBox="1">
            <a:spLocks noChangeArrowheads="1"/>
          </p:cNvSpPr>
          <p:nvPr/>
        </p:nvSpPr>
        <p:spPr bwMode="auto">
          <a:xfrm>
            <a:off x="636588" y="793750"/>
            <a:ext cx="6502400" cy="2416046"/>
          </a:xfrm>
          <a:prstGeom prst="rect">
            <a:avLst/>
          </a:prstGeom>
          <a:noFill/>
          <a:ln w="9525">
            <a:noFill/>
            <a:miter lim="800000"/>
            <a:headEnd/>
            <a:tailEnd/>
          </a:ln>
        </p:spPr>
        <p:txBody>
          <a:bodyPr lIns="0" tIns="0" rIns="0" bIns="0">
            <a:spAutoFit/>
          </a:bodyPr>
          <a:lstStyle/>
          <a:p>
            <a:pPr>
              <a:spcBef>
                <a:spcPct val="50000"/>
              </a:spcBef>
            </a:pPr>
            <a:r>
              <a:rPr lang="en-US" sz="1700" i="1" dirty="0">
                <a:solidFill>
                  <a:schemeClr val="tx2"/>
                </a:solidFill>
              </a:rPr>
              <a:t>Using Multiple Models instead of ONE Model</a:t>
            </a:r>
          </a:p>
          <a:p>
            <a:pPr marL="228600" indent="-114300">
              <a:spcBef>
                <a:spcPct val="50000"/>
              </a:spcBef>
              <a:buFont typeface="Arial" panose="020B0604020202020204" pitchFamily="34" charset="0"/>
              <a:buChar char="•"/>
            </a:pPr>
            <a:r>
              <a:rPr lang="en-US" sz="1400" dirty="0">
                <a:solidFill>
                  <a:schemeClr val="tx2"/>
                </a:solidFill>
              </a:rPr>
              <a:t>Bagging</a:t>
            </a:r>
            <a:endParaRPr lang="en-US" sz="1400" b="0" dirty="0">
              <a:solidFill>
                <a:schemeClr val="tx2"/>
              </a:solidFill>
            </a:endParaRPr>
          </a:p>
          <a:p>
            <a:pPr marL="685800" lvl="1" indent="-114300">
              <a:spcBef>
                <a:spcPct val="50000"/>
              </a:spcBef>
              <a:buFont typeface="Arial" panose="020B0604020202020204" pitchFamily="34" charset="0"/>
              <a:buChar char="•"/>
            </a:pPr>
            <a:r>
              <a:rPr lang="en-US" sz="1400" dirty="0">
                <a:solidFill>
                  <a:srgbClr val="00B050"/>
                </a:solidFill>
              </a:rPr>
              <a:t>Simple</a:t>
            </a:r>
            <a:r>
              <a:rPr lang="en-US" sz="1400" b="0" dirty="0">
                <a:solidFill>
                  <a:schemeClr val="tx2"/>
                </a:solidFill>
              </a:rPr>
              <a:t> ensemble method in which </a:t>
            </a:r>
            <a:r>
              <a:rPr lang="en-US" sz="1400" dirty="0">
                <a:solidFill>
                  <a:srgbClr val="00B050"/>
                </a:solidFill>
              </a:rPr>
              <a:t>many independent models </a:t>
            </a:r>
            <a:r>
              <a:rPr lang="en-US" sz="1400" b="0" dirty="0">
                <a:solidFill>
                  <a:schemeClr val="tx2"/>
                </a:solidFill>
              </a:rPr>
              <a:t>(these are often called </a:t>
            </a:r>
            <a:r>
              <a:rPr lang="en-US" sz="1400" dirty="0">
                <a:solidFill>
                  <a:srgbClr val="FF0000"/>
                </a:solidFill>
              </a:rPr>
              <a:t>learners</a:t>
            </a:r>
            <a:r>
              <a:rPr lang="en-US" sz="1400" b="0" dirty="0">
                <a:solidFill>
                  <a:schemeClr val="tx2"/>
                </a:solidFill>
              </a:rPr>
              <a:t>) are used together with </a:t>
            </a:r>
            <a:r>
              <a:rPr lang="en-US" sz="1400" b="0" dirty="0">
                <a:solidFill>
                  <a:srgbClr val="00B050"/>
                </a:solidFill>
              </a:rPr>
              <a:t>model averaging techniques </a:t>
            </a:r>
            <a:r>
              <a:rPr lang="en-US" sz="1400" b="0" dirty="0">
                <a:solidFill>
                  <a:schemeClr val="tx2"/>
                </a:solidFill>
              </a:rPr>
              <a:t>(e.g., weighted average).</a:t>
            </a:r>
          </a:p>
          <a:p>
            <a:pPr marL="228600" indent="-114300">
              <a:spcBef>
                <a:spcPct val="50000"/>
              </a:spcBef>
              <a:buFont typeface="Arial" panose="020B0604020202020204" pitchFamily="34" charset="0"/>
              <a:buChar char="•"/>
            </a:pPr>
            <a:r>
              <a:rPr lang="en-US" sz="1400" dirty="0">
                <a:solidFill>
                  <a:schemeClr val="tx2"/>
                </a:solidFill>
              </a:rPr>
              <a:t>Boosting:</a:t>
            </a:r>
          </a:p>
          <a:p>
            <a:pPr marL="685800" lvl="1" indent="-114300">
              <a:spcBef>
                <a:spcPct val="50000"/>
              </a:spcBef>
              <a:buFont typeface="Arial" panose="020B0604020202020204" pitchFamily="34" charset="0"/>
              <a:buChar char="•"/>
            </a:pPr>
            <a:r>
              <a:rPr lang="en-US" sz="1400" b="0" dirty="0">
                <a:solidFill>
                  <a:schemeClr val="tx2"/>
                </a:solidFill>
              </a:rPr>
              <a:t>Boosting is a more </a:t>
            </a:r>
            <a:r>
              <a:rPr lang="en-US" sz="1400" dirty="0">
                <a:solidFill>
                  <a:srgbClr val="00B050"/>
                </a:solidFill>
              </a:rPr>
              <a:t>complex</a:t>
            </a:r>
            <a:r>
              <a:rPr lang="en-US" sz="1400" b="0" dirty="0">
                <a:solidFill>
                  <a:schemeClr val="tx2"/>
                </a:solidFill>
              </a:rPr>
              <a:t> ensemble method in which the predictors are not made independently, but </a:t>
            </a:r>
            <a:r>
              <a:rPr lang="en-US" sz="1400" dirty="0">
                <a:solidFill>
                  <a:srgbClr val="00B050"/>
                </a:solidFill>
              </a:rPr>
              <a:t>sequentially</a:t>
            </a:r>
            <a:r>
              <a:rPr lang="en-US" sz="1400" dirty="0">
                <a:solidFill>
                  <a:schemeClr val="tx2"/>
                </a:solidFill>
              </a:rPr>
              <a:t>.</a:t>
            </a:r>
            <a:r>
              <a:rPr lang="en-US" sz="1400" dirty="0">
                <a:solidFill>
                  <a:srgbClr val="00B050"/>
                </a:solidFill>
              </a:rPr>
              <a:t> </a:t>
            </a:r>
            <a:r>
              <a:rPr lang="en-US" sz="1400" b="0" dirty="0">
                <a:solidFill>
                  <a:schemeClr val="tx2"/>
                </a:solidFill>
              </a:rPr>
              <a:t>In each step the prediction is </a:t>
            </a:r>
            <a:r>
              <a:rPr lang="en-US" sz="1400" dirty="0">
                <a:solidFill>
                  <a:srgbClr val="00B050"/>
                </a:solidFill>
              </a:rPr>
              <a:t>updated a little bit </a:t>
            </a:r>
            <a:r>
              <a:rPr lang="en-US" sz="1400" b="0" dirty="0">
                <a:solidFill>
                  <a:schemeClr val="tx2"/>
                </a:solidFill>
              </a:rPr>
              <a:t>(using a learning rate).</a:t>
            </a:r>
          </a:p>
        </p:txBody>
      </p:sp>
      <p:pic>
        <p:nvPicPr>
          <p:cNvPr id="2" name="Picture 1">
            <a:extLst>
              <a:ext uri="{FF2B5EF4-FFF2-40B4-BE49-F238E27FC236}">
                <a16:creationId xmlns:a16="http://schemas.microsoft.com/office/drawing/2014/main" id="{27944672-66E8-44D1-86D1-53C5A28C8EE7}"/>
              </a:ext>
            </a:extLst>
          </p:cNvPr>
          <p:cNvPicPr>
            <a:picLocks noChangeAspect="1"/>
          </p:cNvPicPr>
          <p:nvPr/>
        </p:nvPicPr>
        <p:blipFill>
          <a:blip r:embed="rId3"/>
          <a:stretch>
            <a:fillRect/>
          </a:stretch>
        </p:blipFill>
        <p:spPr>
          <a:xfrm>
            <a:off x="708660" y="3568129"/>
            <a:ext cx="6860549" cy="2649791"/>
          </a:xfrm>
          <a:prstGeom prst="rect">
            <a:avLst/>
          </a:prstGeom>
        </p:spPr>
      </p:pic>
    </p:spTree>
    <p:extLst>
      <p:ext uri="{BB962C8B-B14F-4D97-AF65-F5344CB8AC3E}">
        <p14:creationId xmlns:p14="http://schemas.microsoft.com/office/powerpoint/2010/main" val="3420129996"/>
      </p:ext>
    </p:extLst>
  </p:cSld>
  <p:clrMapOvr>
    <a:masterClrMapping/>
  </p:clrMapOvr>
  <p:transition>
    <p:zoom/>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30722" name="Rectangle 5"/>
          <p:cNvSpPr txBox="1">
            <a:spLocks noChangeArrowheads="1"/>
          </p:cNvSpPr>
          <p:nvPr/>
        </p:nvSpPr>
        <p:spPr bwMode="auto">
          <a:xfrm>
            <a:off x="636588" y="793750"/>
            <a:ext cx="6502400" cy="4735513"/>
          </a:xfrm>
          <a:prstGeom prst="rect">
            <a:avLst/>
          </a:prstGeom>
          <a:noFill/>
          <a:ln w="9525">
            <a:noFill/>
            <a:miter lim="800000"/>
            <a:headEnd/>
            <a:tailEnd/>
          </a:ln>
        </p:spPr>
        <p:txBody>
          <a:bodyPr lIns="0" tIns="0" rIns="0" bIns="0">
            <a:spAutoFit/>
          </a:bodyPr>
          <a:lstStyle/>
          <a:p>
            <a:pPr marL="112713" indent="-112713" defTabSz="912813">
              <a:spcBef>
                <a:spcPct val="70000"/>
              </a:spcBef>
              <a:buSzPct val="120000"/>
            </a:pPr>
            <a:r>
              <a:rPr lang="en-US" sz="1700" i="1">
                <a:solidFill>
                  <a:schemeClr val="tx2"/>
                </a:solidFill>
              </a:rPr>
              <a:t>Net Customer Promoter Index*</a:t>
            </a:r>
          </a:p>
          <a:p>
            <a:pPr marL="112713" indent="-112713" defTabSz="912813">
              <a:spcBef>
                <a:spcPct val="70000"/>
              </a:spcBef>
              <a:buSzPct val="120000"/>
              <a:buFontTx/>
              <a:buChar char="•"/>
            </a:pPr>
            <a:r>
              <a:rPr lang="en-US" sz="1700" b="0">
                <a:solidFill>
                  <a:schemeClr val="tx2"/>
                </a:solidFill>
              </a:rPr>
              <a:t>Ask </a:t>
            </a:r>
            <a:r>
              <a:rPr lang="en-US" sz="1700">
                <a:solidFill>
                  <a:schemeClr val="tx2"/>
                </a:solidFill>
              </a:rPr>
              <a:t>all</a:t>
            </a:r>
            <a:r>
              <a:rPr lang="en-US" sz="1700" b="0">
                <a:solidFill>
                  <a:schemeClr val="tx2"/>
                </a:solidFill>
              </a:rPr>
              <a:t> customers a </a:t>
            </a:r>
            <a:r>
              <a:rPr lang="en-US" sz="1700">
                <a:solidFill>
                  <a:schemeClr val="tx2"/>
                </a:solidFill>
              </a:rPr>
              <a:t>simple</a:t>
            </a:r>
            <a:r>
              <a:rPr lang="en-US" sz="1700" b="0">
                <a:solidFill>
                  <a:schemeClr val="tx2"/>
                </a:solidFill>
              </a:rPr>
              <a:t> question:</a:t>
            </a:r>
            <a:br>
              <a:rPr lang="en-US" sz="1700" b="0">
                <a:solidFill>
                  <a:schemeClr val="tx2"/>
                </a:solidFill>
              </a:rPr>
            </a:br>
            <a:br>
              <a:rPr lang="en-US" sz="1700" b="0">
                <a:solidFill>
                  <a:schemeClr val="tx2"/>
                </a:solidFill>
              </a:rPr>
            </a:br>
            <a:r>
              <a:rPr lang="en-US" sz="1700" b="0">
                <a:solidFill>
                  <a:schemeClr val="tx2"/>
                </a:solidFill>
              </a:rPr>
              <a:t>“</a:t>
            </a:r>
            <a:r>
              <a:rPr lang="en-US" sz="1700" b="0" i="1">
                <a:solidFill>
                  <a:schemeClr val="tx2"/>
                </a:solidFill>
              </a:rPr>
              <a:t>How likely are you to recommend this company (brand, product,…) to a friend and/or colleague?”</a:t>
            </a:r>
          </a:p>
          <a:p>
            <a:pPr marL="112713" indent="-112713" defTabSz="912813">
              <a:spcBef>
                <a:spcPct val="70000"/>
              </a:spcBef>
              <a:buSzPct val="120000"/>
            </a:pPr>
            <a:endParaRPr lang="en-US" sz="1700" b="0" i="1">
              <a:solidFill>
                <a:schemeClr val="tx2"/>
              </a:solidFill>
            </a:endParaRPr>
          </a:p>
          <a:p>
            <a:pPr marL="112713" indent="-112713" defTabSz="912813">
              <a:spcBef>
                <a:spcPct val="70000"/>
              </a:spcBef>
              <a:buSzPct val="120000"/>
            </a:pPr>
            <a:r>
              <a:rPr lang="en-US" sz="1700" i="1">
                <a:solidFill>
                  <a:schemeClr val="tx2"/>
                </a:solidFill>
              </a:rPr>
              <a:t>Extremely likely</a:t>
            </a:r>
            <a:r>
              <a:rPr lang="en-US" sz="1700">
                <a:solidFill>
                  <a:schemeClr val="tx2"/>
                </a:solidFill>
              </a:rPr>
              <a:t>	10</a:t>
            </a:r>
            <a:br>
              <a:rPr lang="en-US" sz="1700">
                <a:solidFill>
                  <a:schemeClr val="tx2"/>
                </a:solidFill>
              </a:rPr>
            </a:br>
            <a:r>
              <a:rPr lang="en-US" sz="1700">
                <a:solidFill>
                  <a:schemeClr val="tx2"/>
                </a:solidFill>
              </a:rPr>
              <a:t>		  9</a:t>
            </a:r>
            <a:br>
              <a:rPr lang="en-US" sz="1700">
                <a:solidFill>
                  <a:schemeClr val="tx2"/>
                </a:solidFill>
              </a:rPr>
            </a:br>
            <a:r>
              <a:rPr lang="en-US" sz="1700" b="0">
                <a:solidFill>
                  <a:schemeClr val="tx2"/>
                </a:solidFill>
              </a:rPr>
              <a:t>		  8</a:t>
            </a:r>
            <a:br>
              <a:rPr lang="en-US" sz="1700" b="0">
                <a:solidFill>
                  <a:schemeClr val="tx2"/>
                </a:solidFill>
              </a:rPr>
            </a:br>
            <a:r>
              <a:rPr lang="en-US" sz="1700" b="0">
                <a:solidFill>
                  <a:schemeClr val="tx2"/>
                </a:solidFill>
              </a:rPr>
              <a:t>		  7</a:t>
            </a:r>
            <a:br>
              <a:rPr lang="en-US" sz="1700" b="0">
                <a:solidFill>
                  <a:schemeClr val="tx2"/>
                </a:solidFill>
              </a:rPr>
            </a:br>
            <a:r>
              <a:rPr lang="en-US" sz="1700" b="0">
                <a:solidFill>
                  <a:schemeClr val="tx2"/>
                </a:solidFill>
              </a:rPr>
              <a:t>		  6</a:t>
            </a:r>
            <a:br>
              <a:rPr lang="en-US" sz="1700" b="0">
                <a:solidFill>
                  <a:schemeClr val="tx2"/>
                </a:solidFill>
              </a:rPr>
            </a:br>
            <a:r>
              <a:rPr lang="en-US" sz="1700" i="1">
                <a:solidFill>
                  <a:schemeClr val="tx2"/>
                </a:solidFill>
              </a:rPr>
              <a:t>Neutral</a:t>
            </a:r>
            <a:r>
              <a:rPr lang="en-US" sz="1700" b="0">
                <a:solidFill>
                  <a:schemeClr val="tx2"/>
                </a:solidFill>
              </a:rPr>
              <a:t>		  5</a:t>
            </a:r>
            <a:br>
              <a:rPr lang="en-US" sz="1700" b="0">
                <a:solidFill>
                  <a:schemeClr val="tx2"/>
                </a:solidFill>
              </a:rPr>
            </a:br>
            <a:r>
              <a:rPr lang="en-US" sz="1700" b="0">
                <a:solidFill>
                  <a:schemeClr val="tx2"/>
                </a:solidFill>
              </a:rPr>
              <a:t>		  4</a:t>
            </a:r>
            <a:br>
              <a:rPr lang="en-US" sz="1700" b="0">
                <a:solidFill>
                  <a:schemeClr val="tx2"/>
                </a:solidFill>
              </a:rPr>
            </a:br>
            <a:r>
              <a:rPr lang="en-US" sz="1700" b="0">
                <a:solidFill>
                  <a:schemeClr val="tx2"/>
                </a:solidFill>
              </a:rPr>
              <a:t>		  3</a:t>
            </a:r>
            <a:br>
              <a:rPr lang="en-US" sz="1700" b="0">
                <a:solidFill>
                  <a:schemeClr val="tx2"/>
                </a:solidFill>
              </a:rPr>
            </a:br>
            <a:r>
              <a:rPr lang="en-US" sz="1700" b="0">
                <a:solidFill>
                  <a:schemeClr val="tx2"/>
                </a:solidFill>
              </a:rPr>
              <a:t>		  2</a:t>
            </a:r>
            <a:br>
              <a:rPr lang="en-US" sz="1700" b="0">
                <a:solidFill>
                  <a:schemeClr val="tx2"/>
                </a:solidFill>
              </a:rPr>
            </a:br>
            <a:r>
              <a:rPr lang="en-US" sz="1700" i="1">
                <a:solidFill>
                  <a:schemeClr val="tx2"/>
                </a:solidFill>
              </a:rPr>
              <a:t>Not at all likely</a:t>
            </a:r>
            <a:r>
              <a:rPr lang="en-US" sz="1700" b="0">
                <a:solidFill>
                  <a:schemeClr val="tx2"/>
                </a:solidFill>
              </a:rPr>
              <a:t>	  1</a:t>
            </a:r>
          </a:p>
        </p:txBody>
      </p:sp>
      <p:sp>
        <p:nvSpPr>
          <p:cNvPr id="30723" name="AutoShape 26"/>
          <p:cNvSpPr>
            <a:spLocks noChangeArrowheads="1"/>
          </p:cNvSpPr>
          <p:nvPr/>
        </p:nvSpPr>
        <p:spPr bwMode="auto">
          <a:xfrm rot="-4511012">
            <a:off x="5284787" y="2657476"/>
            <a:ext cx="263525" cy="1390650"/>
          </a:xfrm>
          <a:prstGeom prst="triangle">
            <a:avLst>
              <a:gd name="adj" fmla="val 50000"/>
            </a:avLst>
          </a:prstGeom>
          <a:solidFill>
            <a:schemeClr val="folHlink"/>
          </a:solidFill>
          <a:ln w="9525">
            <a:noFill/>
            <a:miter lim="800000"/>
            <a:headEnd/>
            <a:tailEnd/>
          </a:ln>
        </p:spPr>
        <p:txBody>
          <a:bodyPr wrap="none" anchor="ctr"/>
          <a:lstStyle/>
          <a:p>
            <a:endParaRPr lang="en-US"/>
          </a:p>
        </p:txBody>
      </p:sp>
      <p:sp>
        <p:nvSpPr>
          <p:cNvPr id="30724" name="Oval 25"/>
          <p:cNvSpPr>
            <a:spLocks noChangeArrowheads="1"/>
          </p:cNvSpPr>
          <p:nvPr/>
        </p:nvSpPr>
        <p:spPr bwMode="auto">
          <a:xfrm>
            <a:off x="5556250" y="2922588"/>
            <a:ext cx="2155825" cy="1039812"/>
          </a:xfrm>
          <a:prstGeom prst="ellipse">
            <a:avLst/>
          </a:prstGeom>
          <a:solidFill>
            <a:schemeClr val="folHlink"/>
          </a:solidFill>
          <a:ln w="9525">
            <a:noFill/>
            <a:round/>
            <a:headEnd/>
            <a:tailEnd/>
          </a:ln>
        </p:spPr>
        <p:txBody>
          <a:bodyPr wrap="none" anchor="ctr"/>
          <a:lstStyle/>
          <a:p>
            <a:endParaRPr lang="en-US"/>
          </a:p>
        </p:txBody>
      </p:sp>
      <p:sp>
        <p:nvSpPr>
          <p:cNvPr id="30725"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EFFB6336-9285-466A-B655-2D6514EAB9EC}" type="slidenum">
              <a:rPr lang="en-US" sz="1200" b="0">
                <a:solidFill>
                  <a:srgbClr val="000000"/>
                </a:solidFill>
              </a:rPr>
              <a:pPr algn="r" defTabSz="912813"/>
              <a:t>4</a:t>
            </a:fld>
            <a:endParaRPr lang="en-US" sz="1200" b="0">
              <a:solidFill>
                <a:srgbClr val="000000"/>
              </a:solidFill>
            </a:endParaRPr>
          </a:p>
        </p:txBody>
      </p:sp>
      <p:sp>
        <p:nvSpPr>
          <p:cNvPr id="30726" name="Rectangle 3"/>
          <p:cNvSpPr>
            <a:spLocks noGrp="1" noChangeArrowheads="1"/>
          </p:cNvSpPr>
          <p:nvPr>
            <p:ph type="title" idx="4294967295"/>
          </p:nvPr>
        </p:nvSpPr>
        <p:spPr/>
        <p:txBody>
          <a:bodyPr/>
          <a:lstStyle/>
          <a:p>
            <a:pPr eaLnBrk="1" hangingPunct="1"/>
            <a:r>
              <a:rPr lang="en-US"/>
              <a:t>WHO TO FOCUS ON … – EXAMPLE</a:t>
            </a:r>
          </a:p>
        </p:txBody>
      </p:sp>
      <p:sp>
        <p:nvSpPr>
          <p:cNvPr id="30727"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307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072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0730"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0731"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0732"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30733" name="Text Box 14"/>
          <p:cNvSpPr txBox="1">
            <a:spLocks noChangeArrowheads="1"/>
          </p:cNvSpPr>
          <p:nvPr/>
        </p:nvSpPr>
        <p:spPr bwMode="auto">
          <a:xfrm>
            <a:off x="3111500" y="2981325"/>
            <a:ext cx="1452563" cy="336550"/>
          </a:xfrm>
          <a:prstGeom prst="rect">
            <a:avLst/>
          </a:prstGeom>
          <a:noFill/>
          <a:ln w="9525">
            <a:noFill/>
            <a:miter lim="800000"/>
            <a:headEnd/>
            <a:tailEnd/>
          </a:ln>
        </p:spPr>
        <p:txBody>
          <a:bodyPr>
            <a:spAutoFit/>
          </a:bodyPr>
          <a:lstStyle/>
          <a:p>
            <a:pPr>
              <a:spcBef>
                <a:spcPct val="50000"/>
              </a:spcBef>
            </a:pPr>
            <a:r>
              <a:rPr lang="en-US">
                <a:solidFill>
                  <a:schemeClr val="tx2"/>
                </a:solidFill>
              </a:rPr>
              <a:t>Promoters</a:t>
            </a:r>
          </a:p>
        </p:txBody>
      </p:sp>
      <p:sp>
        <p:nvSpPr>
          <p:cNvPr id="30734" name="Text Box 15"/>
          <p:cNvSpPr txBox="1">
            <a:spLocks noChangeArrowheads="1"/>
          </p:cNvSpPr>
          <p:nvPr/>
        </p:nvSpPr>
        <p:spPr bwMode="auto">
          <a:xfrm>
            <a:off x="3111500" y="3608388"/>
            <a:ext cx="2090738" cy="336550"/>
          </a:xfrm>
          <a:prstGeom prst="rect">
            <a:avLst/>
          </a:prstGeom>
          <a:noFill/>
          <a:ln w="9525">
            <a:noFill/>
            <a:miter lim="800000"/>
            <a:headEnd/>
            <a:tailEnd/>
          </a:ln>
        </p:spPr>
        <p:txBody>
          <a:bodyPr>
            <a:spAutoFit/>
          </a:bodyPr>
          <a:lstStyle/>
          <a:p>
            <a:pPr>
              <a:spcBef>
                <a:spcPct val="50000"/>
              </a:spcBef>
            </a:pPr>
            <a:r>
              <a:rPr lang="en-US">
                <a:solidFill>
                  <a:schemeClr val="tx2"/>
                </a:solidFill>
              </a:rPr>
              <a:t>Passively satisfied</a:t>
            </a:r>
          </a:p>
        </p:txBody>
      </p:sp>
      <p:sp>
        <p:nvSpPr>
          <p:cNvPr id="30735" name="Text Box 16"/>
          <p:cNvSpPr txBox="1">
            <a:spLocks noChangeArrowheads="1"/>
          </p:cNvSpPr>
          <p:nvPr/>
        </p:nvSpPr>
        <p:spPr bwMode="auto">
          <a:xfrm>
            <a:off x="3111500" y="4662488"/>
            <a:ext cx="2090738" cy="336550"/>
          </a:xfrm>
          <a:prstGeom prst="rect">
            <a:avLst/>
          </a:prstGeom>
          <a:noFill/>
          <a:ln w="9525">
            <a:noFill/>
            <a:miter lim="800000"/>
            <a:headEnd/>
            <a:tailEnd/>
          </a:ln>
        </p:spPr>
        <p:txBody>
          <a:bodyPr>
            <a:spAutoFit/>
          </a:bodyPr>
          <a:lstStyle/>
          <a:p>
            <a:pPr>
              <a:spcBef>
                <a:spcPct val="50000"/>
              </a:spcBef>
            </a:pPr>
            <a:r>
              <a:rPr lang="en-US">
                <a:solidFill>
                  <a:schemeClr val="tx2"/>
                </a:solidFill>
              </a:rPr>
              <a:t>Detractors</a:t>
            </a:r>
          </a:p>
        </p:txBody>
      </p:sp>
      <p:sp>
        <p:nvSpPr>
          <p:cNvPr id="30736" name="Line 17"/>
          <p:cNvSpPr>
            <a:spLocks noChangeShapeType="1"/>
          </p:cNvSpPr>
          <p:nvPr/>
        </p:nvSpPr>
        <p:spPr bwMode="auto">
          <a:xfrm>
            <a:off x="2868613" y="2905125"/>
            <a:ext cx="0" cy="450850"/>
          </a:xfrm>
          <a:prstGeom prst="line">
            <a:avLst/>
          </a:prstGeom>
          <a:noFill/>
          <a:ln w="19050">
            <a:solidFill>
              <a:schemeClr val="folHlink"/>
            </a:solidFill>
            <a:round/>
            <a:headEnd/>
            <a:tailEnd/>
          </a:ln>
        </p:spPr>
        <p:txBody>
          <a:bodyPr/>
          <a:lstStyle/>
          <a:p>
            <a:endParaRPr lang="en-US"/>
          </a:p>
        </p:txBody>
      </p:sp>
      <p:sp>
        <p:nvSpPr>
          <p:cNvPr id="30737" name="Line 18"/>
          <p:cNvSpPr>
            <a:spLocks noChangeShapeType="1"/>
          </p:cNvSpPr>
          <p:nvPr/>
        </p:nvSpPr>
        <p:spPr bwMode="auto">
          <a:xfrm>
            <a:off x="2868613" y="3446463"/>
            <a:ext cx="0" cy="714375"/>
          </a:xfrm>
          <a:prstGeom prst="line">
            <a:avLst/>
          </a:prstGeom>
          <a:noFill/>
          <a:ln w="19050">
            <a:solidFill>
              <a:schemeClr val="folHlink"/>
            </a:solidFill>
            <a:round/>
            <a:headEnd/>
            <a:tailEnd/>
          </a:ln>
        </p:spPr>
        <p:txBody>
          <a:bodyPr/>
          <a:lstStyle/>
          <a:p>
            <a:endParaRPr lang="en-US"/>
          </a:p>
        </p:txBody>
      </p:sp>
      <p:sp>
        <p:nvSpPr>
          <p:cNvPr id="30738" name="Line 19"/>
          <p:cNvSpPr>
            <a:spLocks noChangeShapeType="1"/>
          </p:cNvSpPr>
          <p:nvPr/>
        </p:nvSpPr>
        <p:spPr bwMode="auto">
          <a:xfrm>
            <a:off x="2868613" y="4237038"/>
            <a:ext cx="0" cy="1203325"/>
          </a:xfrm>
          <a:prstGeom prst="line">
            <a:avLst/>
          </a:prstGeom>
          <a:noFill/>
          <a:ln w="19050">
            <a:solidFill>
              <a:schemeClr val="folHlink"/>
            </a:solidFill>
            <a:round/>
            <a:headEnd/>
            <a:tailEnd/>
          </a:ln>
        </p:spPr>
        <p:txBody>
          <a:bodyPr/>
          <a:lstStyle/>
          <a:p>
            <a:endParaRPr lang="en-US"/>
          </a:p>
        </p:txBody>
      </p:sp>
      <p:sp>
        <p:nvSpPr>
          <p:cNvPr id="30739" name="AutoShape 20"/>
          <p:cNvSpPr>
            <a:spLocks noChangeArrowheads="1"/>
          </p:cNvSpPr>
          <p:nvPr/>
        </p:nvSpPr>
        <p:spPr bwMode="auto">
          <a:xfrm rot="5400000">
            <a:off x="2802731" y="3720307"/>
            <a:ext cx="250825" cy="112712"/>
          </a:xfrm>
          <a:prstGeom prst="triangle">
            <a:avLst>
              <a:gd name="adj" fmla="val 50000"/>
            </a:avLst>
          </a:prstGeom>
          <a:solidFill>
            <a:schemeClr val="folHlink"/>
          </a:solidFill>
          <a:ln w="9525">
            <a:noFill/>
            <a:miter lim="800000"/>
            <a:headEnd/>
            <a:tailEnd/>
          </a:ln>
        </p:spPr>
        <p:txBody>
          <a:bodyPr wrap="none" anchor="ctr"/>
          <a:lstStyle/>
          <a:p>
            <a:endParaRPr lang="en-US"/>
          </a:p>
        </p:txBody>
      </p:sp>
      <p:sp>
        <p:nvSpPr>
          <p:cNvPr id="30740" name="AutoShape 21"/>
          <p:cNvSpPr>
            <a:spLocks noChangeArrowheads="1"/>
          </p:cNvSpPr>
          <p:nvPr/>
        </p:nvSpPr>
        <p:spPr bwMode="auto">
          <a:xfrm rot="5400000">
            <a:off x="2805906" y="4750595"/>
            <a:ext cx="250825" cy="112712"/>
          </a:xfrm>
          <a:prstGeom prst="triangle">
            <a:avLst>
              <a:gd name="adj" fmla="val 50000"/>
            </a:avLst>
          </a:prstGeom>
          <a:solidFill>
            <a:schemeClr val="folHlink"/>
          </a:solidFill>
          <a:ln w="9525">
            <a:noFill/>
            <a:miter lim="800000"/>
            <a:headEnd/>
            <a:tailEnd/>
          </a:ln>
        </p:spPr>
        <p:txBody>
          <a:bodyPr wrap="none" anchor="ctr"/>
          <a:lstStyle/>
          <a:p>
            <a:endParaRPr lang="en-US"/>
          </a:p>
        </p:txBody>
      </p:sp>
      <p:sp>
        <p:nvSpPr>
          <p:cNvPr id="30741" name="AutoShape 22"/>
          <p:cNvSpPr>
            <a:spLocks noChangeArrowheads="1"/>
          </p:cNvSpPr>
          <p:nvPr/>
        </p:nvSpPr>
        <p:spPr bwMode="auto">
          <a:xfrm rot="5400000">
            <a:off x="2802731" y="3085307"/>
            <a:ext cx="250825" cy="112712"/>
          </a:xfrm>
          <a:prstGeom prst="triangle">
            <a:avLst>
              <a:gd name="adj" fmla="val 50000"/>
            </a:avLst>
          </a:prstGeom>
          <a:solidFill>
            <a:schemeClr val="folHlink"/>
          </a:solidFill>
          <a:ln w="9525">
            <a:noFill/>
            <a:miter lim="800000"/>
            <a:headEnd/>
            <a:tailEnd/>
          </a:ln>
        </p:spPr>
        <p:txBody>
          <a:bodyPr wrap="none" anchor="ctr"/>
          <a:lstStyle/>
          <a:p>
            <a:endParaRPr lang="en-US"/>
          </a:p>
        </p:txBody>
      </p:sp>
      <p:sp>
        <p:nvSpPr>
          <p:cNvPr id="30742" name="Text Box 23"/>
          <p:cNvSpPr txBox="1">
            <a:spLocks noChangeArrowheads="1"/>
          </p:cNvSpPr>
          <p:nvPr/>
        </p:nvSpPr>
        <p:spPr bwMode="auto">
          <a:xfrm>
            <a:off x="368300" y="6438900"/>
            <a:ext cx="4010025" cy="336550"/>
          </a:xfrm>
          <a:prstGeom prst="rect">
            <a:avLst/>
          </a:prstGeom>
          <a:noFill/>
          <a:ln w="9525">
            <a:noFill/>
            <a:miter lim="800000"/>
            <a:headEnd/>
            <a:tailEnd/>
          </a:ln>
        </p:spPr>
        <p:txBody>
          <a:bodyPr>
            <a:spAutoFit/>
          </a:bodyPr>
          <a:lstStyle/>
          <a:p>
            <a:pPr>
              <a:spcBef>
                <a:spcPct val="50000"/>
              </a:spcBef>
            </a:pPr>
            <a:r>
              <a:rPr lang="en-US" b="0"/>
              <a:t>* Frederick Reichheld, “</a:t>
            </a:r>
            <a:r>
              <a:rPr lang="en-US" b="0" i="1"/>
              <a:t>The Loyalty Effect”</a:t>
            </a:r>
          </a:p>
        </p:txBody>
      </p:sp>
      <p:sp>
        <p:nvSpPr>
          <p:cNvPr id="30743" name="Text Box 24"/>
          <p:cNvSpPr txBox="1">
            <a:spLocks noChangeArrowheads="1"/>
          </p:cNvSpPr>
          <p:nvPr/>
        </p:nvSpPr>
        <p:spPr bwMode="auto">
          <a:xfrm>
            <a:off x="5721350" y="3121025"/>
            <a:ext cx="1828800" cy="581025"/>
          </a:xfrm>
          <a:prstGeom prst="rect">
            <a:avLst/>
          </a:prstGeom>
          <a:noFill/>
          <a:ln w="9525">
            <a:noFill/>
            <a:miter lim="800000"/>
            <a:headEnd/>
            <a:tailEnd/>
          </a:ln>
        </p:spPr>
        <p:txBody>
          <a:bodyPr>
            <a:spAutoFit/>
          </a:bodyPr>
          <a:lstStyle/>
          <a:p>
            <a:pPr algn="ctr">
              <a:spcBef>
                <a:spcPct val="50000"/>
              </a:spcBef>
            </a:pPr>
            <a:r>
              <a:rPr lang="en-US">
                <a:solidFill>
                  <a:schemeClr val="bg1"/>
                </a:solidFill>
              </a:rPr>
              <a:t>Need to grow these customers</a:t>
            </a:r>
          </a:p>
        </p:txBody>
      </p:sp>
    </p:spTree>
  </p:cSld>
  <p:clrMapOvr>
    <a:masterClrMapping/>
  </p:clrMapOvr>
  <p:transition>
    <p:zoom/>
    <p:sndAc>
      <p:end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marL="0" marR="0" lvl="0" indent="0" algn="ctr" defTabSz="93345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marL="0" marR="0" lvl="0" indent="0" algn="r" defTabSz="912813" rtl="0" eaLnBrk="1" fontAlgn="base" latinLnBrk="0" hangingPunct="1">
              <a:lnSpc>
                <a:spcPct val="100000"/>
              </a:lnSpc>
              <a:spcBef>
                <a:spcPct val="0"/>
              </a:spcBef>
              <a:spcAft>
                <a:spcPct val="0"/>
              </a:spcAft>
              <a:buClrTx/>
              <a:buSzTx/>
              <a:buFontTx/>
              <a:buNone/>
              <a:tabLst/>
              <a:defRPr/>
            </a:pPr>
            <a:fld id="{9FAF23BE-6742-468A-A95C-359ABEEBC6B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2813"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ENSEMBLE METHODS – BAGGING</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5" name="Rectangle 5"/>
          <p:cNvSpPr txBox="1">
            <a:spLocks noChangeArrowheads="1"/>
          </p:cNvSpPr>
          <p:nvPr/>
        </p:nvSpPr>
        <p:spPr bwMode="auto">
          <a:xfrm>
            <a:off x="636588" y="793750"/>
            <a:ext cx="6502400" cy="2092881"/>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700" b="1" i="1" u="none" strike="noStrike" kern="1200" cap="none" spc="0" normalizeH="0" baseline="0" noProof="0" dirty="0">
                <a:ln>
                  <a:noFill/>
                </a:ln>
                <a:solidFill>
                  <a:srgbClr val="0344B9"/>
                </a:solidFill>
                <a:effectLst/>
                <a:uLnTx/>
                <a:uFillTx/>
                <a:latin typeface="Arial" charset="0"/>
                <a:ea typeface="+mn-ea"/>
                <a:cs typeface="+mn-cs"/>
              </a:rPr>
              <a:t>Random Forest</a:t>
            </a:r>
          </a:p>
          <a:p>
            <a:pPr marL="228600" marR="0" lvl="0"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Key idea is to fix overfitting of Decision Trees by replacing </a:t>
            </a:r>
            <a:r>
              <a:rPr kumimoji="0" lang="en-US" sz="1400" b="1" i="0" u="none" strike="noStrike" kern="1200" cap="none" spc="0" normalizeH="0" baseline="0" noProof="0" dirty="0">
                <a:ln>
                  <a:noFill/>
                </a:ln>
                <a:solidFill>
                  <a:srgbClr val="FF0000"/>
                </a:solidFill>
                <a:effectLst/>
                <a:uLnTx/>
                <a:uFillTx/>
                <a:latin typeface="Arial" charset="0"/>
                <a:ea typeface="+mn-ea"/>
                <a:cs typeface="+mn-cs"/>
              </a:rPr>
              <a:t>ONE complex tree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with </a:t>
            </a:r>
            <a:r>
              <a:rPr kumimoji="0" lang="en-US" sz="1400" b="1" i="0" u="none" strike="noStrike" kern="1200" cap="none" spc="0" normalizeH="0" baseline="0" noProof="0" dirty="0">
                <a:ln>
                  <a:noFill/>
                </a:ln>
                <a:solidFill>
                  <a:srgbClr val="00B050"/>
                </a:solidFill>
                <a:effectLst/>
                <a:uLnTx/>
                <a:uFillTx/>
                <a:latin typeface="Arial" charset="0"/>
                <a:ea typeface="+mn-ea"/>
                <a:cs typeface="+mn-cs"/>
              </a:rPr>
              <a:t>many smaller trees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(Forest)</a:t>
            </a:r>
          </a:p>
          <a:p>
            <a:pPr marL="228600" marR="0" lvl="0"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Two key steps make a Random Forest better than a single Decision Tree</a:t>
            </a:r>
          </a:p>
          <a:p>
            <a:pPr marL="685800" marR="0" lvl="1"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344B9"/>
                </a:solidFill>
                <a:effectLst/>
                <a:uLnTx/>
                <a:uFillTx/>
                <a:latin typeface="Arial" charset="0"/>
                <a:ea typeface="+mn-ea"/>
                <a:cs typeface="+mn-cs"/>
              </a:rPr>
              <a:t>Random </a:t>
            </a:r>
            <a:r>
              <a:rPr kumimoji="0" lang="en-US" sz="1400" b="1" i="0" u="none" strike="noStrike" kern="1200" cap="none" spc="0" normalizeH="0" baseline="0" noProof="0" dirty="0">
                <a:ln>
                  <a:noFill/>
                </a:ln>
                <a:solidFill>
                  <a:srgbClr val="00B050"/>
                </a:solidFill>
                <a:effectLst/>
                <a:uLnTx/>
                <a:uFillTx/>
                <a:latin typeface="Arial" charset="0"/>
                <a:ea typeface="+mn-ea"/>
                <a:cs typeface="+mn-cs"/>
              </a:rPr>
              <a:t>sampling</a:t>
            </a:r>
            <a:r>
              <a:rPr kumimoji="0" lang="en-US" sz="1400" b="1" i="0" u="none" strike="noStrike" kern="1200" cap="none" spc="0" normalizeH="0" baseline="0" noProof="0" dirty="0">
                <a:ln>
                  <a:noFill/>
                </a:ln>
                <a:solidFill>
                  <a:srgbClr val="0344B9"/>
                </a:solidFill>
                <a:effectLst/>
                <a:uLnTx/>
                <a:uFillTx/>
                <a:latin typeface="Arial" charset="0"/>
                <a:ea typeface="+mn-ea"/>
                <a:cs typeface="+mn-cs"/>
              </a:rPr>
              <a:t> of training data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when building trees</a:t>
            </a:r>
          </a:p>
          <a:p>
            <a:pPr marL="685800" marR="0" lvl="1"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344B9"/>
                </a:solidFill>
                <a:effectLst/>
                <a:uLnTx/>
                <a:uFillTx/>
                <a:latin typeface="Arial" charset="0"/>
                <a:ea typeface="+mn-ea"/>
                <a:cs typeface="+mn-cs"/>
              </a:rPr>
              <a:t>Random </a:t>
            </a:r>
            <a:r>
              <a:rPr kumimoji="0" lang="en-US" sz="1400" b="1" i="0" u="none" strike="noStrike" kern="1200" cap="none" spc="0" normalizeH="0" baseline="0" noProof="0" dirty="0">
                <a:ln>
                  <a:noFill/>
                </a:ln>
                <a:solidFill>
                  <a:srgbClr val="FF0000"/>
                </a:solidFill>
                <a:effectLst/>
                <a:uLnTx/>
                <a:uFillTx/>
                <a:latin typeface="Arial" charset="0"/>
                <a:ea typeface="+mn-ea"/>
                <a:cs typeface="+mn-cs"/>
              </a:rPr>
              <a:t>subsets</a:t>
            </a:r>
            <a:r>
              <a:rPr kumimoji="0" lang="en-US" sz="1400" b="1" i="0" u="none" strike="noStrike" kern="1200" cap="none" spc="0" normalizeH="0" baseline="0" noProof="0" dirty="0">
                <a:ln>
                  <a:noFill/>
                </a:ln>
                <a:solidFill>
                  <a:srgbClr val="0344B9"/>
                </a:solidFill>
                <a:effectLst/>
                <a:uLnTx/>
                <a:uFillTx/>
                <a:latin typeface="Arial" charset="0"/>
                <a:ea typeface="+mn-ea"/>
                <a:cs typeface="+mn-cs"/>
              </a:rPr>
              <a:t> of features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for splitting nodes</a:t>
            </a:r>
          </a:p>
          <a:p>
            <a:pPr marL="228600" marR="0" lvl="0"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Final prediction is made by </a:t>
            </a:r>
            <a:r>
              <a:rPr kumimoji="0" lang="en-US" sz="1400" b="1" i="0" u="sng" strike="noStrike" kern="1200" cap="none" spc="0" normalizeH="0" baseline="0" noProof="0" dirty="0">
                <a:ln>
                  <a:noFill/>
                </a:ln>
                <a:solidFill>
                  <a:srgbClr val="0344B9"/>
                </a:solidFill>
                <a:effectLst/>
                <a:uLnTx/>
                <a:uFillTx/>
                <a:latin typeface="Arial" charset="0"/>
                <a:ea typeface="+mn-ea"/>
                <a:cs typeface="+mn-cs"/>
              </a:rPr>
              <a:t>AVERAGING</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over all trees</a:t>
            </a:r>
          </a:p>
        </p:txBody>
      </p:sp>
      <p:pic>
        <p:nvPicPr>
          <p:cNvPr id="3" name="Picture 2">
            <a:extLst>
              <a:ext uri="{FF2B5EF4-FFF2-40B4-BE49-F238E27FC236}">
                <a16:creationId xmlns:a16="http://schemas.microsoft.com/office/drawing/2014/main" id="{0D1AB4CD-984E-4445-8452-46382D36BD82}"/>
              </a:ext>
            </a:extLst>
          </p:cNvPr>
          <p:cNvPicPr>
            <a:picLocks noChangeAspect="1"/>
          </p:cNvPicPr>
          <p:nvPr/>
        </p:nvPicPr>
        <p:blipFill>
          <a:blip r:embed="rId3"/>
          <a:stretch>
            <a:fillRect/>
          </a:stretch>
        </p:blipFill>
        <p:spPr>
          <a:xfrm>
            <a:off x="1255486" y="3371049"/>
            <a:ext cx="5057775" cy="3057525"/>
          </a:xfrm>
          <a:prstGeom prst="rect">
            <a:avLst/>
          </a:prstGeom>
        </p:spPr>
      </p:pic>
    </p:spTree>
    <p:extLst>
      <p:ext uri="{BB962C8B-B14F-4D97-AF65-F5344CB8AC3E}">
        <p14:creationId xmlns:p14="http://schemas.microsoft.com/office/powerpoint/2010/main" val="1629864055"/>
      </p:ext>
    </p:extLst>
  </p:cSld>
  <p:clrMapOvr>
    <a:masterClrMapping/>
  </p:clrMapOvr>
  <p:transition>
    <p:zoom/>
    <p:sndAc>
      <p:end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3130E3-446A-4DC8-A89A-D9D5904D1D92}"/>
              </a:ext>
            </a:extLst>
          </p:cNvPr>
          <p:cNvSpPr/>
          <p:nvPr/>
        </p:nvSpPr>
        <p:spPr bwMode="auto">
          <a:xfrm>
            <a:off x="5518786" y="3215640"/>
            <a:ext cx="882014" cy="365061"/>
          </a:xfrm>
          <a:prstGeom prst="rect">
            <a:avLst/>
          </a:prstGeom>
          <a:solidFill>
            <a:srgbClr val="00B050"/>
          </a:solidFill>
          <a:ln w="9525" cap="flat" cmpd="sng" algn="ctr">
            <a:solidFill>
              <a:srgbClr val="00B05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3426" name="Rectangle 36"/>
          <p:cNvSpPr>
            <a:spLocks noChangeArrowheads="1"/>
          </p:cNvSpPr>
          <p:nvPr/>
        </p:nvSpPr>
        <p:spPr bwMode="auto">
          <a:xfrm>
            <a:off x="476250" y="741363"/>
            <a:ext cx="6775450" cy="365061"/>
          </a:xfrm>
          <a:prstGeom prst="rect">
            <a:avLst/>
          </a:prstGeom>
          <a:solidFill>
            <a:schemeClr val="accent2"/>
          </a:solidFill>
          <a:ln w="9525" algn="ctr">
            <a:noFill/>
            <a:round/>
            <a:headEnd/>
            <a:tailEnd/>
          </a:ln>
        </p:spPr>
        <p:txBody>
          <a:bodyPr lIns="93296" tIns="46648" rIns="93296" bIns="46648"/>
          <a:lstStyle/>
          <a:p>
            <a:pPr marL="0" marR="0" lvl="0" indent="0" algn="ctr" defTabSz="93345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marL="0" marR="0" lvl="0" indent="0" algn="r" defTabSz="912813" rtl="0" eaLnBrk="1" fontAlgn="base" latinLnBrk="0" hangingPunct="1">
              <a:lnSpc>
                <a:spcPct val="100000"/>
              </a:lnSpc>
              <a:spcBef>
                <a:spcPct val="0"/>
              </a:spcBef>
              <a:spcAft>
                <a:spcPct val="0"/>
              </a:spcAft>
              <a:buClrTx/>
              <a:buSzTx/>
              <a:buFontTx/>
              <a:buNone/>
              <a:tabLst/>
              <a:defRPr/>
            </a:pPr>
            <a:fld id="{9FAF23BE-6742-468A-A95C-359ABEEBC6B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2813"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ENSEMBLE METHODS – BOOSTING</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TextBox 3">
            <a:extLst>
              <a:ext uri="{FF2B5EF4-FFF2-40B4-BE49-F238E27FC236}">
                <a16:creationId xmlns:a16="http://schemas.microsoft.com/office/drawing/2014/main" id="{CB80854E-A0AB-4BC3-B80C-6183BAC5B59C}"/>
              </a:ext>
            </a:extLst>
          </p:cNvPr>
          <p:cNvSpPr txBox="1"/>
          <p:nvPr/>
        </p:nvSpPr>
        <p:spPr>
          <a:xfrm>
            <a:off x="7462838" y="3827575"/>
            <a:ext cx="1188402" cy="584775"/>
          </a:xfrm>
          <a:prstGeom prst="rect">
            <a:avLst/>
          </a:prstGeom>
          <a:solidFill>
            <a:srgbClr val="00B050"/>
          </a:solidFill>
        </p:spPr>
        <p:txBody>
          <a:bodyPr wrap="square" rtlCol="0">
            <a:spAutoFit/>
          </a:bodyPr>
          <a:lstStyle/>
          <a:p>
            <a:pPr algn="ctr"/>
            <a:r>
              <a:rPr lang="en-US" u="sng" dirty="0">
                <a:solidFill>
                  <a:schemeClr val="bg1"/>
                </a:solidFill>
              </a:rPr>
              <a:t>Learning</a:t>
            </a:r>
            <a:r>
              <a:rPr lang="en-US" dirty="0">
                <a:solidFill>
                  <a:schemeClr val="bg1"/>
                </a:solidFill>
              </a:rPr>
              <a:t> in Step 2</a:t>
            </a:r>
          </a:p>
        </p:txBody>
      </p:sp>
      <p:cxnSp>
        <p:nvCxnSpPr>
          <p:cNvPr id="6" name="Straight Connector 5">
            <a:extLst>
              <a:ext uri="{FF2B5EF4-FFF2-40B4-BE49-F238E27FC236}">
                <a16:creationId xmlns:a16="http://schemas.microsoft.com/office/drawing/2014/main" id="{14075F6E-895B-4FBE-8CCB-366099DC2306}"/>
              </a:ext>
            </a:extLst>
          </p:cNvPr>
          <p:cNvCxnSpPr>
            <a:cxnSpLocks/>
            <a:endCxn id="4" idx="1"/>
          </p:cNvCxnSpPr>
          <p:nvPr/>
        </p:nvCxnSpPr>
        <p:spPr bwMode="auto">
          <a:xfrm>
            <a:off x="6064568" y="4086561"/>
            <a:ext cx="1398270" cy="33402"/>
          </a:xfrm>
          <a:prstGeom prst="line">
            <a:avLst/>
          </a:prstGeom>
          <a:noFill/>
          <a:ln w="9525" cap="flat" cmpd="sng" algn="ctr">
            <a:no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5A6E6699-B833-447B-8B1A-63AC1D9D95AF}"/>
              </a:ext>
            </a:extLst>
          </p:cNvPr>
          <p:cNvCxnSpPr>
            <a:cxnSpLocks/>
            <a:stCxn id="4" idx="1"/>
          </p:cNvCxnSpPr>
          <p:nvPr/>
        </p:nvCxnSpPr>
        <p:spPr bwMode="auto">
          <a:xfrm flipH="1" flipV="1">
            <a:off x="6416040" y="3429000"/>
            <a:ext cx="1046798" cy="690963"/>
          </a:xfrm>
          <a:prstGeom prst="line">
            <a:avLst/>
          </a:prstGeom>
          <a:noFill/>
          <a:ln w="9525" cap="flat" cmpd="sng" algn="ctr">
            <a:solidFill>
              <a:srgbClr val="00B050"/>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4AADC2AC-0DCC-45EF-BE67-F484B6FBB036}"/>
              </a:ext>
            </a:extLst>
          </p:cNvPr>
          <p:cNvSpPr/>
          <p:nvPr/>
        </p:nvSpPr>
        <p:spPr bwMode="auto">
          <a:xfrm>
            <a:off x="4198620" y="3215640"/>
            <a:ext cx="647700" cy="365061"/>
          </a:xfrm>
          <a:prstGeom prst="rect">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1" name="TextBox 20">
            <a:extLst>
              <a:ext uri="{FF2B5EF4-FFF2-40B4-BE49-F238E27FC236}">
                <a16:creationId xmlns:a16="http://schemas.microsoft.com/office/drawing/2014/main" id="{8A3ABED1-E765-42B0-BE21-D701A61254A8}"/>
              </a:ext>
            </a:extLst>
          </p:cNvPr>
          <p:cNvSpPr txBox="1"/>
          <p:nvPr/>
        </p:nvSpPr>
        <p:spPr>
          <a:xfrm>
            <a:off x="5913120" y="1542777"/>
            <a:ext cx="1485900" cy="830997"/>
          </a:xfrm>
          <a:prstGeom prst="rect">
            <a:avLst/>
          </a:prstGeom>
          <a:solidFill>
            <a:srgbClr val="FFC000"/>
          </a:solidFill>
          <a:ln>
            <a:solidFill>
              <a:srgbClr val="FFC000"/>
            </a:solidFill>
          </a:ln>
        </p:spPr>
        <p:txBody>
          <a:bodyPr wrap="square" rtlCol="0">
            <a:spAutoFit/>
          </a:bodyPr>
          <a:lstStyle/>
          <a:p>
            <a:pPr algn="ctr"/>
            <a:r>
              <a:rPr lang="en-US" dirty="0">
                <a:solidFill>
                  <a:schemeClr val="bg1"/>
                </a:solidFill>
              </a:rPr>
              <a:t>Current </a:t>
            </a:r>
            <a:r>
              <a:rPr lang="en-US" u="sng" dirty="0">
                <a:solidFill>
                  <a:schemeClr val="bg1"/>
                </a:solidFill>
              </a:rPr>
              <a:t>Prediction</a:t>
            </a:r>
            <a:r>
              <a:rPr lang="en-US" dirty="0">
                <a:solidFill>
                  <a:schemeClr val="bg1"/>
                </a:solidFill>
              </a:rPr>
              <a:t> after Step 1</a:t>
            </a:r>
          </a:p>
        </p:txBody>
      </p:sp>
      <p:cxnSp>
        <p:nvCxnSpPr>
          <p:cNvPr id="11" name="Straight Connector 10">
            <a:extLst>
              <a:ext uri="{FF2B5EF4-FFF2-40B4-BE49-F238E27FC236}">
                <a16:creationId xmlns:a16="http://schemas.microsoft.com/office/drawing/2014/main" id="{E1ABEC9D-509D-490D-B366-055B77E63596}"/>
              </a:ext>
            </a:extLst>
          </p:cNvPr>
          <p:cNvCxnSpPr>
            <a:stCxn id="21" idx="1"/>
            <a:endCxn id="20" idx="0"/>
          </p:cNvCxnSpPr>
          <p:nvPr/>
        </p:nvCxnSpPr>
        <p:spPr bwMode="auto">
          <a:xfrm flipH="1">
            <a:off x="4522470" y="1958276"/>
            <a:ext cx="1390650" cy="1257364"/>
          </a:xfrm>
          <a:prstGeom prst="line">
            <a:avLst/>
          </a:prstGeom>
          <a:noFill/>
          <a:ln w="9525" cap="flat" cmpd="sng" algn="ctr">
            <a:solidFill>
              <a:srgbClr val="FFC000"/>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D2F7AB6A-B216-41BD-AF7E-70879D05490B}"/>
              </a:ext>
            </a:extLst>
          </p:cNvPr>
          <p:cNvSpPr/>
          <p:nvPr/>
        </p:nvSpPr>
        <p:spPr bwMode="auto">
          <a:xfrm>
            <a:off x="5023486" y="3223260"/>
            <a:ext cx="397828" cy="365061"/>
          </a:xfrm>
          <a:prstGeom prst="rect">
            <a:avLst/>
          </a:prstGeom>
          <a:solidFill>
            <a:srgbClr val="FF9999"/>
          </a:solidFill>
          <a:ln w="9525" cap="flat" cmpd="sng" algn="ctr">
            <a:solidFill>
              <a:srgbClr val="FF9999"/>
            </a:solid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a:extLst>
              <a:ext uri="{FF2B5EF4-FFF2-40B4-BE49-F238E27FC236}">
                <a16:creationId xmlns:a16="http://schemas.microsoft.com/office/drawing/2014/main" id="{9FCA7E15-38DA-4650-8E66-68FED0E801F2}"/>
              </a:ext>
            </a:extLst>
          </p:cNvPr>
          <p:cNvSpPr txBox="1"/>
          <p:nvPr/>
        </p:nvSpPr>
        <p:spPr>
          <a:xfrm>
            <a:off x="7368699" y="2569671"/>
            <a:ext cx="1188402" cy="584775"/>
          </a:xfrm>
          <a:prstGeom prst="rect">
            <a:avLst/>
          </a:prstGeom>
          <a:solidFill>
            <a:srgbClr val="FF9999"/>
          </a:solidFill>
          <a:ln>
            <a:solidFill>
              <a:srgbClr val="FF9999"/>
            </a:solidFill>
          </a:ln>
        </p:spPr>
        <p:txBody>
          <a:bodyPr wrap="square" rtlCol="0">
            <a:spAutoFit/>
          </a:bodyPr>
          <a:lstStyle/>
          <a:p>
            <a:pPr algn="ctr"/>
            <a:r>
              <a:rPr lang="en-US" dirty="0">
                <a:solidFill>
                  <a:schemeClr val="bg1"/>
                </a:solidFill>
              </a:rPr>
              <a:t>Learning Rate</a:t>
            </a:r>
          </a:p>
        </p:txBody>
      </p:sp>
      <p:cxnSp>
        <p:nvCxnSpPr>
          <p:cNvPr id="19" name="Straight Connector 18">
            <a:extLst>
              <a:ext uri="{FF2B5EF4-FFF2-40B4-BE49-F238E27FC236}">
                <a16:creationId xmlns:a16="http://schemas.microsoft.com/office/drawing/2014/main" id="{4E121156-067F-41DE-A27B-7ABB3E97906D}"/>
              </a:ext>
            </a:extLst>
          </p:cNvPr>
          <p:cNvCxnSpPr>
            <a:stCxn id="29" idx="0"/>
            <a:endCxn id="30" idx="1"/>
          </p:cNvCxnSpPr>
          <p:nvPr/>
        </p:nvCxnSpPr>
        <p:spPr bwMode="auto">
          <a:xfrm flipV="1">
            <a:off x="5222400" y="2862059"/>
            <a:ext cx="2146299" cy="361201"/>
          </a:xfrm>
          <a:prstGeom prst="line">
            <a:avLst/>
          </a:prstGeom>
          <a:noFill/>
          <a:ln w="9525" cap="flat" cmpd="sng" algn="ctr">
            <a:solidFill>
              <a:srgbClr val="FF9999"/>
            </a:solidFill>
            <a:prstDash val="solid"/>
            <a:round/>
            <a:headEnd type="none" w="med" len="med"/>
            <a:tailEnd type="none" w="med" len="med"/>
          </a:ln>
          <a:effectLst/>
        </p:spPr>
      </p:cxnSp>
      <p:sp>
        <p:nvSpPr>
          <p:cNvPr id="103435" name="Rectangle 5"/>
          <p:cNvSpPr txBox="1">
            <a:spLocks noChangeArrowheads="1"/>
          </p:cNvSpPr>
          <p:nvPr/>
        </p:nvSpPr>
        <p:spPr bwMode="auto">
          <a:xfrm>
            <a:off x="636588" y="793750"/>
            <a:ext cx="6502400" cy="4570482"/>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700" b="1" i="1" u="none" strike="noStrike" kern="1200" cap="none" spc="0" normalizeH="0" baseline="0" noProof="0" dirty="0">
                <a:ln>
                  <a:noFill/>
                </a:ln>
                <a:solidFill>
                  <a:srgbClr val="0344B9"/>
                </a:solidFill>
                <a:effectLst/>
                <a:uLnTx/>
                <a:uFillTx/>
                <a:latin typeface="Arial" charset="0"/>
                <a:ea typeface="+mn-ea"/>
                <a:cs typeface="+mn-cs"/>
              </a:rPr>
              <a:t>Gradient Boosted Trees or Gradient Boosting Machine (GBM)</a:t>
            </a:r>
          </a:p>
          <a:p>
            <a:pPr marL="228600" marR="0" lvl="0"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Key idea is to fit a </a:t>
            </a:r>
            <a:r>
              <a:rPr kumimoji="0" lang="en-US" sz="1400" i="0" u="none" strike="noStrike" kern="1200" cap="none" spc="0" normalizeH="0" baseline="0" noProof="0" dirty="0">
                <a:ln>
                  <a:noFill/>
                </a:ln>
                <a:solidFill>
                  <a:srgbClr val="FF0000"/>
                </a:solidFill>
                <a:effectLst/>
                <a:uLnTx/>
                <a:uFillTx/>
                <a:latin typeface="Arial" charset="0"/>
                <a:ea typeface="+mn-ea"/>
                <a:cs typeface="+mn-cs"/>
              </a:rPr>
              <a:t>sequence</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of </a:t>
            </a:r>
            <a:r>
              <a:rPr kumimoji="0" lang="en-US" sz="1400" i="0" u="none" strike="noStrike" kern="1200" cap="none" spc="0" normalizeH="0" baseline="0" noProof="0" dirty="0">
                <a:ln>
                  <a:noFill/>
                </a:ln>
                <a:solidFill>
                  <a:srgbClr val="00B050"/>
                </a:solidFill>
                <a:effectLst/>
                <a:uLnTx/>
                <a:uFillTx/>
                <a:latin typeface="Arial" charset="0"/>
                <a:ea typeface="+mn-ea"/>
                <a:cs typeface="+mn-cs"/>
              </a:rPr>
              <a:t>small trees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that learn over time </a:t>
            </a:r>
          </a:p>
          <a:p>
            <a:pPr marL="228600" marR="0" lvl="0"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i="0" u="none" strike="noStrike" kern="1200" cap="none" spc="0" normalizeH="0" baseline="0" noProof="0" dirty="0">
                <a:ln>
                  <a:noFill/>
                </a:ln>
                <a:solidFill>
                  <a:srgbClr val="0344B9"/>
                </a:solidFill>
                <a:effectLst/>
                <a:uLnTx/>
                <a:uFillTx/>
                <a:latin typeface="Arial" charset="0"/>
                <a:ea typeface="+mn-ea"/>
                <a:cs typeface="+mn-cs"/>
              </a:rPr>
              <a:t>Basic Sequential Algorithm</a:t>
            </a:r>
          </a:p>
          <a:p>
            <a:pPr marL="685800" marR="0" lvl="1"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i="0" u="sng" strike="noStrike" kern="1200" cap="none" spc="0" normalizeH="0" baseline="0" noProof="0" dirty="0">
                <a:ln>
                  <a:noFill/>
                </a:ln>
                <a:solidFill>
                  <a:srgbClr val="0344B9"/>
                </a:solidFill>
                <a:effectLst/>
                <a:uLnTx/>
                <a:uFillTx/>
                <a:latin typeface="Arial" charset="0"/>
                <a:ea typeface="+mn-ea"/>
                <a:cs typeface="+mn-cs"/>
              </a:rPr>
              <a:t>Step 1:</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p>
          <a:p>
            <a:pPr marL="1143000" lvl="2" indent="-114300">
              <a:spcBef>
                <a:spcPct val="50000"/>
              </a:spcBef>
              <a:buFont typeface="Arial" panose="020B0604020202020204" pitchFamily="34" charset="0"/>
              <a:buChar char="•"/>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Initial</a:t>
            </a:r>
            <a:r>
              <a:rPr kumimoji="0" lang="en-US" sz="1400" i="0" u="none" strike="noStrike" kern="1200" cap="none" spc="0" normalizeH="0" baseline="0" noProof="0" dirty="0">
                <a:ln>
                  <a:noFill/>
                </a:ln>
                <a:solidFill>
                  <a:srgbClr val="00B050"/>
                </a:solidFill>
                <a:effectLst/>
                <a:uLnTx/>
                <a:uFillTx/>
                <a:latin typeface="Arial" charset="0"/>
                <a:ea typeface="+mn-ea"/>
                <a:cs typeface="+mn-cs"/>
              </a:rPr>
              <a:t> prediction</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y_hat_1 = mean(y)</a:t>
            </a:r>
            <a:r>
              <a:rPr kumimoji="0" lang="en-US" sz="1400" b="1" i="0" u="none" strike="noStrike" kern="1200" cap="none" spc="0" normalizeH="0" baseline="0" noProof="0" dirty="0">
                <a:ln>
                  <a:noFill/>
                </a:ln>
                <a:solidFill>
                  <a:srgbClr val="0344B9"/>
                </a:solidFill>
                <a:effectLst/>
                <a:uLnTx/>
                <a:uFillTx/>
                <a:latin typeface="Arial" charset="0"/>
                <a:ea typeface="+mn-ea"/>
                <a:cs typeface="+mn-cs"/>
              </a:rPr>
              <a:t> </a:t>
            </a:r>
          </a:p>
          <a:p>
            <a:pPr marL="1143000" lvl="2" indent="-114300">
              <a:spcBef>
                <a:spcPct val="50000"/>
              </a:spcBef>
              <a:buFont typeface="Arial" panose="020B0604020202020204" pitchFamily="34" charset="0"/>
              <a:buChar char="•"/>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Calculate</a:t>
            </a:r>
            <a:r>
              <a:rPr kumimoji="0" lang="en-US" sz="1400" b="1"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b="1" i="0" u="none" strike="noStrike" kern="1200" cap="none" spc="0" normalizeH="0" baseline="0" noProof="0" dirty="0">
                <a:ln>
                  <a:noFill/>
                </a:ln>
                <a:solidFill>
                  <a:srgbClr val="FF0000"/>
                </a:solidFill>
                <a:effectLst/>
                <a:uLnTx/>
                <a:uFillTx/>
                <a:latin typeface="Arial" charset="0"/>
                <a:ea typeface="+mn-ea"/>
                <a:cs typeface="+mn-cs"/>
              </a:rPr>
              <a:t>error for next step</a:t>
            </a:r>
            <a:r>
              <a:rPr kumimoji="0" lang="en-US" sz="1400" b="1"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eps_1 = y – y_hat_1</a:t>
            </a:r>
          </a:p>
          <a:p>
            <a:pPr marL="685800" marR="0" lvl="1"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kumimoji="0" lang="en-US" sz="1400" i="0" u="sng" strike="noStrike" kern="1200" cap="none" spc="0" normalizeH="0" baseline="0" noProof="0" dirty="0">
                <a:ln>
                  <a:noFill/>
                </a:ln>
                <a:solidFill>
                  <a:srgbClr val="0344B9"/>
                </a:solidFill>
                <a:effectLst/>
                <a:uLnTx/>
                <a:uFillTx/>
                <a:latin typeface="Arial" charset="0"/>
                <a:ea typeface="+mn-ea"/>
                <a:cs typeface="+mn-cs"/>
              </a:rPr>
              <a:t>Step 2:</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i="0" u="none" strike="noStrike" kern="1200" cap="none" spc="0" normalizeH="0" baseline="0" noProof="0" dirty="0">
                <a:ln>
                  <a:noFill/>
                </a:ln>
                <a:solidFill>
                  <a:srgbClr val="0344B9"/>
                </a:solidFill>
                <a:effectLst/>
                <a:uLnTx/>
                <a:uFillTx/>
                <a:latin typeface="Arial" charset="0"/>
                <a:ea typeface="+mn-ea"/>
                <a:cs typeface="+mn-cs"/>
              </a:rPr>
              <a:t>Run</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i="0" u="none" strike="noStrike" kern="1200" cap="none" spc="0" normalizeH="0" baseline="0" noProof="0" dirty="0">
                <a:ln>
                  <a:noFill/>
                </a:ln>
                <a:solidFill>
                  <a:srgbClr val="0344B9"/>
                </a:solidFill>
                <a:effectLst/>
                <a:uLnTx/>
                <a:uFillTx/>
                <a:latin typeface="Arial" charset="0"/>
                <a:ea typeface="+mn-ea"/>
                <a:cs typeface="+mn-cs"/>
              </a:rPr>
              <a:t>small tree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with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eps_1</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as </a:t>
            </a:r>
            <a:r>
              <a:rPr kumimoji="0" lang="en-US" sz="1400" i="0" u="none" strike="noStrike" kern="1200" cap="none" spc="0" normalizeH="0" baseline="0" noProof="0" dirty="0">
                <a:ln>
                  <a:noFill/>
                </a:ln>
                <a:solidFill>
                  <a:srgbClr val="0344B9"/>
                </a:solidFill>
                <a:effectLst/>
                <a:uLnTx/>
                <a:uFillTx/>
                <a:latin typeface="Arial" charset="0"/>
                <a:ea typeface="+mn-ea"/>
                <a:cs typeface="+mn-cs"/>
              </a:rPr>
              <a:t>target</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Get </a:t>
            </a:r>
            <a:r>
              <a:rPr kumimoji="0" lang="en-US" sz="1400" i="0" u="none" strike="noStrike" kern="1200" cap="none" spc="0" normalizeH="0" baseline="0" noProof="0" dirty="0">
                <a:ln>
                  <a:noFill/>
                </a:ln>
                <a:solidFill>
                  <a:srgbClr val="0344B9"/>
                </a:solidFill>
                <a:effectLst/>
                <a:uLnTx/>
                <a:uFillTx/>
                <a:latin typeface="Arial" charset="0"/>
                <a:ea typeface="+mn-ea"/>
                <a:cs typeface="+mn-cs"/>
              </a:rPr>
              <a:t>fitted values </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based on tree: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eps_1_hat</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a:t>
            </a:r>
          </a:p>
          <a:p>
            <a:pPr marL="1143000" lvl="2" indent="-114300">
              <a:spcBef>
                <a:spcPct val="50000"/>
              </a:spcBef>
              <a:buFont typeface="Arial" panose="020B0604020202020204" pitchFamily="34" charset="0"/>
              <a:buChar char="•"/>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Update </a:t>
            </a:r>
            <a:r>
              <a:rPr kumimoji="0" lang="en-US" sz="1400" i="0" u="none" strike="noStrike" kern="1200" cap="none" spc="0" normalizeH="0" baseline="0" noProof="0" dirty="0">
                <a:ln>
                  <a:noFill/>
                </a:ln>
                <a:solidFill>
                  <a:srgbClr val="00B050"/>
                </a:solidFill>
                <a:effectLst/>
                <a:uLnTx/>
                <a:uFillTx/>
                <a:latin typeface="Arial" charset="0"/>
                <a:ea typeface="+mn-ea"/>
                <a:cs typeface="+mn-cs"/>
              </a:rPr>
              <a:t>prediction:</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y_hat_2 = y_hat_1 + delta* eps_1_hat</a:t>
            </a:r>
          </a:p>
          <a:p>
            <a:pPr marL="1143000" lvl="2" indent="-114300">
              <a:spcBef>
                <a:spcPct val="50000"/>
              </a:spcBef>
              <a:buFont typeface="Arial" panose="020B0604020202020204" pitchFamily="34" charset="0"/>
              <a:buChar char="•"/>
              <a:defRPr/>
            </a:pPr>
            <a:r>
              <a:rPr kumimoji="0" lang="en-US" sz="1400" b="0" i="0" u="none" strike="noStrike" kern="1200" cap="none" spc="0" normalizeH="0" baseline="0" noProof="0" dirty="0">
                <a:ln>
                  <a:noFill/>
                </a:ln>
                <a:solidFill>
                  <a:srgbClr val="0344B9"/>
                </a:solidFill>
                <a:effectLst/>
                <a:uLnTx/>
                <a:uFillTx/>
                <a:latin typeface="Arial" charset="0"/>
                <a:ea typeface="+mn-ea"/>
                <a:cs typeface="+mn-cs"/>
              </a:rPr>
              <a:t>Calculate </a:t>
            </a:r>
            <a:r>
              <a:rPr kumimoji="0" lang="en-US" sz="1400" i="0" u="none" strike="noStrike" kern="1200" cap="none" spc="0" normalizeH="0" baseline="0" noProof="0" dirty="0">
                <a:ln>
                  <a:noFill/>
                </a:ln>
                <a:solidFill>
                  <a:srgbClr val="FF0000"/>
                </a:solidFill>
                <a:effectLst/>
                <a:uLnTx/>
                <a:uFillTx/>
                <a:latin typeface="Arial" charset="0"/>
                <a:ea typeface="+mn-ea"/>
                <a:cs typeface="+mn-cs"/>
              </a:rPr>
              <a:t>error for next step</a:t>
            </a:r>
            <a:r>
              <a:rPr kumimoji="0" lang="en-US" sz="1400" b="0" i="0" u="none" strike="noStrike" kern="1200" cap="none" spc="0" normalizeH="0" baseline="0" noProof="0" dirty="0">
                <a:ln>
                  <a:noFill/>
                </a:ln>
                <a:solidFill>
                  <a:srgbClr val="0344B9"/>
                </a:solidFill>
                <a:effectLst/>
                <a:uLnTx/>
                <a:uFillTx/>
                <a:latin typeface="Arial" charset="0"/>
                <a:ea typeface="+mn-ea"/>
                <a:cs typeface="+mn-cs"/>
              </a:rPr>
              <a:t>: </a:t>
            </a:r>
            <a:r>
              <a:rPr kumimoji="0" lang="en-US" sz="1400" b="0" i="1" u="none" strike="noStrike" kern="1200" cap="none" spc="0" normalizeH="0" baseline="0" noProof="0" dirty="0">
                <a:ln>
                  <a:noFill/>
                </a:ln>
                <a:solidFill>
                  <a:srgbClr val="0344B9"/>
                </a:solidFill>
                <a:effectLst/>
                <a:uLnTx/>
                <a:uFillTx/>
                <a:latin typeface="Arial" charset="0"/>
                <a:ea typeface="+mn-ea"/>
                <a:cs typeface="+mn-cs"/>
              </a:rPr>
              <a:t>eps_2 = eps_1-eps_1_hat</a:t>
            </a:r>
          </a:p>
          <a:p>
            <a:pPr marL="685800" lvl="1" indent="-114300">
              <a:spcBef>
                <a:spcPct val="50000"/>
              </a:spcBef>
              <a:buFont typeface="Arial" panose="020B0604020202020204" pitchFamily="34" charset="0"/>
              <a:buChar char="•"/>
              <a:defRPr/>
            </a:pPr>
            <a:r>
              <a:rPr lang="en-US" sz="1400" u="sng" dirty="0">
                <a:solidFill>
                  <a:srgbClr val="0344B9"/>
                </a:solidFill>
              </a:rPr>
              <a:t>Step 3:</a:t>
            </a:r>
            <a:r>
              <a:rPr lang="en-US" sz="1400" b="0" dirty="0">
                <a:solidFill>
                  <a:srgbClr val="0344B9"/>
                </a:solidFill>
              </a:rPr>
              <a:t> </a:t>
            </a:r>
            <a:r>
              <a:rPr lang="en-US" sz="1400" dirty="0">
                <a:solidFill>
                  <a:srgbClr val="0344B9"/>
                </a:solidFill>
              </a:rPr>
              <a:t>Run small tree </a:t>
            </a:r>
            <a:r>
              <a:rPr lang="en-US" sz="1400" b="0" dirty="0">
                <a:solidFill>
                  <a:srgbClr val="0344B9"/>
                </a:solidFill>
              </a:rPr>
              <a:t>with </a:t>
            </a:r>
            <a:r>
              <a:rPr lang="en-US" sz="1400" b="0" i="1" dirty="0">
                <a:solidFill>
                  <a:srgbClr val="0344B9"/>
                </a:solidFill>
              </a:rPr>
              <a:t>eps_2</a:t>
            </a:r>
            <a:r>
              <a:rPr lang="en-US" sz="1400" b="0" dirty="0">
                <a:solidFill>
                  <a:srgbClr val="0344B9"/>
                </a:solidFill>
              </a:rPr>
              <a:t> as </a:t>
            </a:r>
            <a:r>
              <a:rPr lang="en-US" sz="1400" dirty="0">
                <a:solidFill>
                  <a:srgbClr val="0344B9"/>
                </a:solidFill>
              </a:rPr>
              <a:t>target</a:t>
            </a:r>
            <a:r>
              <a:rPr lang="en-US" sz="1400" b="0" dirty="0">
                <a:solidFill>
                  <a:srgbClr val="0344B9"/>
                </a:solidFill>
              </a:rPr>
              <a:t>. Get </a:t>
            </a:r>
            <a:r>
              <a:rPr lang="en-US" sz="1400" dirty="0">
                <a:solidFill>
                  <a:srgbClr val="0344B9"/>
                </a:solidFill>
              </a:rPr>
              <a:t>fitted values </a:t>
            </a:r>
            <a:r>
              <a:rPr lang="en-US" sz="1400" b="0" dirty="0">
                <a:solidFill>
                  <a:srgbClr val="0344B9"/>
                </a:solidFill>
              </a:rPr>
              <a:t>based on tree: </a:t>
            </a:r>
            <a:r>
              <a:rPr lang="en-US" sz="1400" b="0" i="1" dirty="0">
                <a:solidFill>
                  <a:srgbClr val="0344B9"/>
                </a:solidFill>
              </a:rPr>
              <a:t>eps_2_hat</a:t>
            </a:r>
            <a:r>
              <a:rPr lang="en-US" sz="1400" b="0" dirty="0">
                <a:solidFill>
                  <a:srgbClr val="0344B9"/>
                </a:solidFill>
              </a:rPr>
              <a:t>.</a:t>
            </a:r>
          </a:p>
          <a:p>
            <a:pPr marL="1143000" lvl="2" indent="-114300">
              <a:spcBef>
                <a:spcPct val="50000"/>
              </a:spcBef>
              <a:buFont typeface="Arial" panose="020B0604020202020204" pitchFamily="34" charset="0"/>
              <a:buChar char="•"/>
              <a:defRPr/>
            </a:pPr>
            <a:r>
              <a:rPr lang="en-US" sz="1400" b="0" dirty="0">
                <a:solidFill>
                  <a:srgbClr val="0344B9"/>
                </a:solidFill>
              </a:rPr>
              <a:t>Update </a:t>
            </a:r>
            <a:r>
              <a:rPr lang="en-US" sz="1400" dirty="0">
                <a:solidFill>
                  <a:srgbClr val="00B050"/>
                </a:solidFill>
              </a:rPr>
              <a:t>prediction:</a:t>
            </a:r>
            <a:r>
              <a:rPr lang="en-US" sz="1400" b="0" dirty="0">
                <a:solidFill>
                  <a:srgbClr val="0344B9"/>
                </a:solidFill>
              </a:rPr>
              <a:t> </a:t>
            </a:r>
            <a:r>
              <a:rPr lang="en-US" sz="1400" b="0" i="1" dirty="0">
                <a:solidFill>
                  <a:srgbClr val="0344B9"/>
                </a:solidFill>
              </a:rPr>
              <a:t>y_hat_3 = y_hat_2+ delta*eps_2_hat</a:t>
            </a:r>
          </a:p>
          <a:p>
            <a:pPr marL="1143000" lvl="2" indent="-114300">
              <a:spcBef>
                <a:spcPct val="50000"/>
              </a:spcBef>
              <a:buFont typeface="Arial" panose="020B0604020202020204" pitchFamily="34" charset="0"/>
              <a:buChar char="•"/>
              <a:defRPr/>
            </a:pPr>
            <a:r>
              <a:rPr lang="en-US" sz="1400" b="0" dirty="0">
                <a:solidFill>
                  <a:srgbClr val="0344B9"/>
                </a:solidFill>
              </a:rPr>
              <a:t>Calculate </a:t>
            </a:r>
            <a:r>
              <a:rPr lang="en-US" sz="1400" dirty="0">
                <a:solidFill>
                  <a:srgbClr val="FF0000"/>
                </a:solidFill>
              </a:rPr>
              <a:t>error for next step</a:t>
            </a:r>
            <a:r>
              <a:rPr lang="en-US" sz="1400" b="0" dirty="0">
                <a:solidFill>
                  <a:srgbClr val="0344B9"/>
                </a:solidFill>
              </a:rPr>
              <a:t>: </a:t>
            </a:r>
            <a:r>
              <a:rPr lang="en-US" sz="1400" b="0" i="1" dirty="0">
                <a:solidFill>
                  <a:srgbClr val="0344B9"/>
                </a:solidFill>
              </a:rPr>
              <a:t>eps_3 = eps_2-eps_2_hat</a:t>
            </a:r>
          </a:p>
          <a:p>
            <a:pPr marL="685800" marR="0" lvl="1" indent="-114300" algn="l" defTabSz="914400" rtl="0" eaLnBrk="1" fontAlgn="base" latinLnBrk="0" hangingPunct="1">
              <a:lnSpc>
                <a:spcPct val="100000"/>
              </a:lnSpc>
              <a:spcBef>
                <a:spcPct val="50000"/>
              </a:spcBef>
              <a:spcAft>
                <a:spcPct val="0"/>
              </a:spcAft>
              <a:buClrTx/>
              <a:buSzTx/>
              <a:buFont typeface="Arial" panose="020B0604020202020204" pitchFamily="34" charset="0"/>
              <a:buChar char="•"/>
              <a:tabLst/>
              <a:defRPr/>
            </a:pPr>
            <a:r>
              <a:rPr lang="en-US" sz="1400" b="0" dirty="0">
                <a:solidFill>
                  <a:srgbClr val="0344B9"/>
                </a:solidFill>
              </a:rPr>
              <a:t>Continue until some convergence criteria is satisfied.</a:t>
            </a:r>
            <a:endParaRPr kumimoji="0" lang="en-US" sz="1400" b="0" i="0" u="none" strike="noStrike" kern="1200" cap="none" spc="0" normalizeH="0" baseline="0" noProof="0" dirty="0">
              <a:ln>
                <a:noFill/>
              </a:ln>
              <a:solidFill>
                <a:srgbClr val="0344B9"/>
              </a:solidFill>
              <a:effectLst/>
              <a:uLnTx/>
              <a:uFillTx/>
              <a:latin typeface="Arial" charset="0"/>
              <a:ea typeface="+mn-ea"/>
              <a:cs typeface="+mn-cs"/>
            </a:endParaRPr>
          </a:p>
        </p:txBody>
      </p:sp>
    </p:spTree>
    <p:extLst>
      <p:ext uri="{BB962C8B-B14F-4D97-AF65-F5344CB8AC3E}">
        <p14:creationId xmlns:p14="http://schemas.microsoft.com/office/powerpoint/2010/main" val="265709742"/>
      </p:ext>
    </p:extLst>
  </p:cSld>
  <p:clrMapOvr>
    <a:masterClrMapping/>
  </p:clrMapOvr>
  <p:transition>
    <p:zoom/>
    <p:sndAc>
      <p:end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marL="0" marR="0" lvl="0" indent="0" algn="r" defTabSz="912813" rtl="0" eaLnBrk="1" fontAlgn="base" latinLnBrk="0" hangingPunct="1">
              <a:lnSpc>
                <a:spcPct val="100000"/>
              </a:lnSpc>
              <a:spcBef>
                <a:spcPct val="0"/>
              </a:spcBef>
              <a:spcAft>
                <a:spcPct val="0"/>
              </a:spcAft>
              <a:buClrTx/>
              <a:buSzTx/>
              <a:buFontTx/>
              <a:buNone/>
              <a:tabLst/>
              <a:defRPr/>
            </a:pPr>
            <a:fld id="{9FAF23BE-6742-468A-A95C-359ABEEBC6B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3428" name="Rectangle 3"/>
          <p:cNvSpPr>
            <a:spLocks noGrp="1" noChangeArrowheads="1"/>
          </p:cNvSpPr>
          <p:nvPr>
            <p:ph type="title" idx="4294967295"/>
          </p:nvPr>
        </p:nvSpPr>
        <p:spPr>
          <a:xfrm>
            <a:off x="122238" y="234950"/>
            <a:ext cx="8793162" cy="292388"/>
          </a:xfrm>
        </p:spPr>
        <p:txBody>
          <a:bodyPr/>
          <a:lstStyle/>
          <a:p>
            <a:pPr eaLnBrk="1" hangingPunct="1"/>
            <a:r>
              <a:rPr lang="en-US" dirty="0"/>
              <a:t>ENSEMBLE METHODS – BOOSTING</a:t>
            </a:r>
          </a:p>
        </p:txBody>
      </p:sp>
      <p:sp>
        <p:nvSpPr>
          <p:cNvPr id="103429"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1034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2"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3"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03434"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5" name="Picture 4">
            <a:extLst>
              <a:ext uri="{FF2B5EF4-FFF2-40B4-BE49-F238E27FC236}">
                <a16:creationId xmlns:a16="http://schemas.microsoft.com/office/drawing/2014/main" id="{414A5092-1979-02FA-34A1-8A7843051EE5}"/>
              </a:ext>
            </a:extLst>
          </p:cNvPr>
          <p:cNvPicPr>
            <a:picLocks noChangeAspect="1"/>
          </p:cNvPicPr>
          <p:nvPr/>
        </p:nvPicPr>
        <p:blipFill>
          <a:blip r:embed="rId3"/>
          <a:stretch>
            <a:fillRect/>
          </a:stretch>
        </p:blipFill>
        <p:spPr>
          <a:xfrm>
            <a:off x="2732432" y="573745"/>
            <a:ext cx="2329188" cy="1820423"/>
          </a:xfrm>
          <a:prstGeom prst="rect">
            <a:avLst/>
          </a:prstGeom>
        </p:spPr>
      </p:pic>
      <p:pic>
        <p:nvPicPr>
          <p:cNvPr id="7" name="Picture 6">
            <a:extLst>
              <a:ext uri="{FF2B5EF4-FFF2-40B4-BE49-F238E27FC236}">
                <a16:creationId xmlns:a16="http://schemas.microsoft.com/office/drawing/2014/main" id="{D880C2BA-3697-16F1-71F3-1CC33D84D69D}"/>
              </a:ext>
            </a:extLst>
          </p:cNvPr>
          <p:cNvPicPr>
            <a:picLocks noChangeAspect="1"/>
          </p:cNvPicPr>
          <p:nvPr/>
        </p:nvPicPr>
        <p:blipFill>
          <a:blip r:embed="rId4"/>
          <a:stretch>
            <a:fillRect/>
          </a:stretch>
        </p:blipFill>
        <p:spPr>
          <a:xfrm>
            <a:off x="660443" y="3282661"/>
            <a:ext cx="3046102" cy="3497855"/>
          </a:xfrm>
          <a:prstGeom prst="rect">
            <a:avLst/>
          </a:prstGeom>
        </p:spPr>
      </p:pic>
      <p:pic>
        <p:nvPicPr>
          <p:cNvPr id="9" name="Picture 8">
            <a:extLst>
              <a:ext uri="{FF2B5EF4-FFF2-40B4-BE49-F238E27FC236}">
                <a16:creationId xmlns:a16="http://schemas.microsoft.com/office/drawing/2014/main" id="{C7954E8C-BFB1-E7BB-C682-CDF430D49FE7}"/>
              </a:ext>
            </a:extLst>
          </p:cNvPr>
          <p:cNvPicPr>
            <a:picLocks noChangeAspect="1"/>
          </p:cNvPicPr>
          <p:nvPr/>
        </p:nvPicPr>
        <p:blipFill>
          <a:blip r:embed="rId5"/>
          <a:stretch>
            <a:fillRect/>
          </a:stretch>
        </p:blipFill>
        <p:spPr>
          <a:xfrm>
            <a:off x="5134080" y="4192690"/>
            <a:ext cx="2939475" cy="1164460"/>
          </a:xfrm>
          <a:prstGeom prst="rect">
            <a:avLst/>
          </a:prstGeom>
        </p:spPr>
      </p:pic>
      <p:sp>
        <p:nvSpPr>
          <p:cNvPr id="10" name="TextBox 9">
            <a:extLst>
              <a:ext uri="{FF2B5EF4-FFF2-40B4-BE49-F238E27FC236}">
                <a16:creationId xmlns:a16="http://schemas.microsoft.com/office/drawing/2014/main" id="{8C073A70-CA0F-3A56-C688-78EB43550E5A}"/>
              </a:ext>
            </a:extLst>
          </p:cNvPr>
          <p:cNvSpPr txBox="1"/>
          <p:nvPr/>
        </p:nvSpPr>
        <p:spPr>
          <a:xfrm>
            <a:off x="950021" y="1068459"/>
            <a:ext cx="1407588" cy="830997"/>
          </a:xfrm>
          <a:prstGeom prst="rect">
            <a:avLst/>
          </a:prstGeom>
          <a:solidFill>
            <a:srgbClr val="FFC000"/>
          </a:solidFill>
          <a:ln>
            <a:solidFill>
              <a:srgbClr val="FFC000"/>
            </a:solidFill>
          </a:ln>
        </p:spPr>
        <p:txBody>
          <a:bodyPr wrap="square" rtlCol="0">
            <a:spAutoFit/>
          </a:bodyPr>
          <a:lstStyle/>
          <a:p>
            <a:pPr algn="ctr"/>
            <a:r>
              <a:rPr lang="en-US" dirty="0">
                <a:solidFill>
                  <a:schemeClr val="bg1"/>
                </a:solidFill>
              </a:rPr>
              <a:t>Data for our model </a:t>
            </a:r>
            <a:br>
              <a:rPr lang="en-US" dirty="0">
                <a:solidFill>
                  <a:schemeClr val="bg1"/>
                </a:solidFill>
              </a:rPr>
            </a:br>
            <a:r>
              <a:rPr lang="en-US" dirty="0">
                <a:solidFill>
                  <a:schemeClr val="bg1"/>
                </a:solidFill>
              </a:rPr>
              <a:t>y = f(x)</a:t>
            </a:r>
          </a:p>
        </p:txBody>
      </p:sp>
      <p:sp>
        <p:nvSpPr>
          <p:cNvPr id="13" name="TextBox 12">
            <a:extLst>
              <a:ext uri="{FF2B5EF4-FFF2-40B4-BE49-F238E27FC236}">
                <a16:creationId xmlns:a16="http://schemas.microsoft.com/office/drawing/2014/main" id="{66B67A79-2E79-2303-1747-5E164381C952}"/>
              </a:ext>
            </a:extLst>
          </p:cNvPr>
          <p:cNvSpPr txBox="1"/>
          <p:nvPr/>
        </p:nvSpPr>
        <p:spPr>
          <a:xfrm>
            <a:off x="5396679" y="1037772"/>
            <a:ext cx="2414279" cy="830997"/>
          </a:xfrm>
          <a:prstGeom prst="rect">
            <a:avLst/>
          </a:prstGeom>
          <a:solidFill>
            <a:srgbClr val="FF9999"/>
          </a:solidFill>
          <a:ln>
            <a:solidFill>
              <a:srgbClr val="FF9999"/>
            </a:solidFill>
          </a:ln>
        </p:spPr>
        <p:txBody>
          <a:bodyPr wrap="square" rtlCol="0">
            <a:spAutoFit/>
          </a:bodyPr>
          <a:lstStyle/>
          <a:p>
            <a:pPr algn="ctr"/>
            <a:r>
              <a:rPr lang="en-US" dirty="0">
                <a:solidFill>
                  <a:schemeClr val="bg1"/>
                </a:solidFill>
              </a:rPr>
              <a:t>For all models we discussed so far these data look “bad”</a:t>
            </a:r>
          </a:p>
        </p:txBody>
      </p:sp>
      <p:sp>
        <p:nvSpPr>
          <p:cNvPr id="14" name="TextBox 13">
            <a:extLst>
              <a:ext uri="{FF2B5EF4-FFF2-40B4-BE49-F238E27FC236}">
                <a16:creationId xmlns:a16="http://schemas.microsoft.com/office/drawing/2014/main" id="{8AAC58F1-3E6D-E3C4-862F-CB3CFB1F2628}"/>
              </a:ext>
            </a:extLst>
          </p:cNvPr>
          <p:cNvSpPr txBox="1"/>
          <p:nvPr/>
        </p:nvSpPr>
        <p:spPr>
          <a:xfrm>
            <a:off x="777896" y="2873852"/>
            <a:ext cx="3584784" cy="338554"/>
          </a:xfrm>
          <a:prstGeom prst="rect">
            <a:avLst/>
          </a:prstGeom>
          <a:solidFill>
            <a:srgbClr val="7030A0"/>
          </a:solidFill>
        </p:spPr>
        <p:txBody>
          <a:bodyPr wrap="square" rtlCol="0">
            <a:spAutoFit/>
          </a:bodyPr>
          <a:lstStyle/>
          <a:p>
            <a:pPr algn="ctr"/>
            <a:r>
              <a:rPr lang="en-US" dirty="0">
                <a:solidFill>
                  <a:schemeClr val="bg1"/>
                </a:solidFill>
              </a:rPr>
              <a:t>Iteratively Fitting a Learning Model</a:t>
            </a:r>
          </a:p>
        </p:txBody>
      </p:sp>
      <p:sp>
        <p:nvSpPr>
          <p:cNvPr id="15" name="Arrow: Right 14">
            <a:extLst>
              <a:ext uri="{FF2B5EF4-FFF2-40B4-BE49-F238E27FC236}">
                <a16:creationId xmlns:a16="http://schemas.microsoft.com/office/drawing/2014/main" id="{FBFF0CC1-4577-3BF3-B61F-824773F4D729}"/>
              </a:ext>
            </a:extLst>
          </p:cNvPr>
          <p:cNvSpPr/>
          <p:nvPr/>
        </p:nvSpPr>
        <p:spPr bwMode="auto">
          <a:xfrm>
            <a:off x="4004630" y="4412254"/>
            <a:ext cx="1056989" cy="676247"/>
          </a:xfrm>
          <a:prstGeom prst="rightArrow">
            <a:avLst/>
          </a:prstGeom>
          <a:solidFill>
            <a:schemeClr val="tx2"/>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endParaRPr>
          </a:p>
        </p:txBody>
      </p:sp>
      <p:sp>
        <p:nvSpPr>
          <p:cNvPr id="16" name="Rectangle 15">
            <a:extLst>
              <a:ext uri="{FF2B5EF4-FFF2-40B4-BE49-F238E27FC236}">
                <a16:creationId xmlns:a16="http://schemas.microsoft.com/office/drawing/2014/main" id="{63C709DC-AF32-69FD-8B74-C92A27ACAF56}"/>
              </a:ext>
            </a:extLst>
          </p:cNvPr>
          <p:cNvSpPr/>
          <p:nvPr/>
        </p:nvSpPr>
        <p:spPr bwMode="auto">
          <a:xfrm>
            <a:off x="5437458" y="5399317"/>
            <a:ext cx="2636098" cy="1223733"/>
          </a:xfrm>
          <a:prstGeom prst="rect">
            <a:avLst/>
          </a:prstGeom>
          <a:solidFill>
            <a:srgbClr val="00B050"/>
          </a:solidFill>
          <a:ln w="9525" cap="flat" cmpd="sng" algn="ctr">
            <a:noFill/>
            <a:prstDash val="solid"/>
            <a:round/>
            <a:headEnd type="none" w="med" len="med"/>
            <a:tailEnd type="none" w="med" len="med"/>
          </a:ln>
          <a:effectLst/>
        </p:spPr>
        <p:txBody>
          <a:bodyPr vert="horz" wrap="square" lIns="93296" tIns="46648" rIns="93296" bIns="46648" numCol="1" rtlCol="0" anchor="t" anchorCtr="0" compatLnSpc="1">
            <a:prstTxWarp prst="textNoShape">
              <a:avLst/>
            </a:prstTxWarp>
            <a:spAutoFit/>
          </a:bodyPr>
          <a:lstStyle/>
          <a:p>
            <a:pPr marL="0" marR="0" indent="0" algn="ctr" defTabSz="933450" rtl="0" eaLnBrk="1" fontAlgn="base" latinLnBrk="0" hangingPunct="1">
              <a:lnSpc>
                <a:spcPct val="100000"/>
              </a:lnSpc>
              <a:spcBef>
                <a:spcPct val="50000"/>
              </a:spcBef>
              <a:spcAft>
                <a:spcPct val="0"/>
              </a:spcAft>
              <a:buClrTx/>
              <a:buSzTx/>
              <a:buFontTx/>
              <a:buNone/>
              <a:tabLst/>
            </a:pPr>
            <a:r>
              <a:rPr lang="en-US" sz="2400" dirty="0">
                <a:solidFill>
                  <a:schemeClr val="bg1"/>
                </a:solidFill>
              </a:rPr>
              <a:t>This seems to be fitting our data rather well</a:t>
            </a:r>
            <a:endParaRPr kumimoji="0" lang="en-US" sz="2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721099177"/>
      </p:ext>
    </p:extLst>
  </p:cSld>
  <p:clrMapOvr>
    <a:masterClrMapping/>
  </p:clrMapOvr>
  <p:transition>
    <p:zoom/>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32770" name="Rectangle 5"/>
          <p:cNvSpPr txBox="1">
            <a:spLocks noChangeArrowheads="1"/>
          </p:cNvSpPr>
          <p:nvPr/>
        </p:nvSpPr>
        <p:spPr bwMode="auto">
          <a:xfrm>
            <a:off x="636588" y="793750"/>
            <a:ext cx="6502400" cy="4475163"/>
          </a:xfrm>
          <a:prstGeom prst="rect">
            <a:avLst/>
          </a:prstGeom>
          <a:noFill/>
          <a:ln w="9525">
            <a:noFill/>
            <a:miter lim="800000"/>
            <a:headEnd/>
            <a:tailEnd/>
          </a:ln>
        </p:spPr>
        <p:txBody>
          <a:bodyPr lIns="0" tIns="0" rIns="0" bIns="0">
            <a:spAutoFit/>
          </a:bodyPr>
          <a:lstStyle/>
          <a:p>
            <a:pPr marL="112713" indent="-112713" defTabSz="912813">
              <a:spcBef>
                <a:spcPct val="70000"/>
              </a:spcBef>
              <a:buSzPct val="120000"/>
            </a:pPr>
            <a:r>
              <a:rPr lang="en-US" sz="1700" i="1">
                <a:solidFill>
                  <a:schemeClr val="tx2"/>
                </a:solidFill>
              </a:rPr>
              <a:t>Net Customer Promoter Index*</a:t>
            </a: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endParaRPr lang="en-US" sz="1700" b="0">
              <a:solidFill>
                <a:schemeClr val="tx2"/>
              </a:solidFill>
            </a:endParaRPr>
          </a:p>
          <a:p>
            <a:pPr marL="112713" indent="-112713" defTabSz="912813">
              <a:spcBef>
                <a:spcPct val="70000"/>
              </a:spcBef>
              <a:buSzPct val="120000"/>
              <a:buFontTx/>
              <a:buChar char="•"/>
            </a:pPr>
            <a:r>
              <a:rPr lang="en-US" sz="1700" b="0" i="1">
                <a:solidFill>
                  <a:schemeClr val="tx2"/>
                </a:solidFill>
              </a:rPr>
              <a:t>41</a:t>
            </a:r>
            <a:r>
              <a:rPr lang="en-US" sz="1700" b="0">
                <a:solidFill>
                  <a:schemeClr val="tx2"/>
                </a:solidFill>
              </a:rPr>
              <a:t> - </a:t>
            </a:r>
            <a:r>
              <a:rPr lang="en-US" sz="1700" b="0" i="1">
                <a:solidFill>
                  <a:schemeClr val="tx2"/>
                </a:solidFill>
              </a:rPr>
              <a:t>24</a:t>
            </a:r>
            <a:r>
              <a:rPr lang="en-US" sz="1700" b="0">
                <a:solidFill>
                  <a:schemeClr val="tx2"/>
                </a:solidFill>
              </a:rPr>
              <a:t> = </a:t>
            </a:r>
            <a:r>
              <a:rPr lang="en-US" sz="1700" i="1">
                <a:solidFill>
                  <a:schemeClr val="tx2"/>
                </a:solidFill>
              </a:rPr>
              <a:t>17</a:t>
            </a:r>
            <a:r>
              <a:rPr lang="en-US" sz="1700" b="0">
                <a:solidFill>
                  <a:schemeClr val="tx2"/>
                </a:solidFill>
              </a:rPr>
              <a:t> – that is your </a:t>
            </a:r>
            <a:r>
              <a:rPr lang="en-US" sz="1700">
                <a:solidFill>
                  <a:schemeClr val="tx2"/>
                </a:solidFill>
              </a:rPr>
              <a:t>net promoter index</a:t>
            </a:r>
          </a:p>
          <a:p>
            <a:pPr marL="112713" indent="-112713" defTabSz="912813">
              <a:spcBef>
                <a:spcPct val="70000"/>
              </a:spcBef>
              <a:buSzPct val="120000"/>
              <a:buFontTx/>
              <a:buChar char="•"/>
            </a:pPr>
            <a:r>
              <a:rPr lang="en-US" sz="1700" b="0">
                <a:solidFill>
                  <a:schemeClr val="tx2"/>
                </a:solidFill>
              </a:rPr>
              <a:t>Average of </a:t>
            </a:r>
            <a:r>
              <a:rPr lang="en-US" sz="1700" b="0" i="1">
                <a:solidFill>
                  <a:schemeClr val="tx2"/>
                </a:solidFill>
              </a:rPr>
              <a:t>400 </a:t>
            </a:r>
            <a:r>
              <a:rPr lang="en-US" sz="1700" b="0">
                <a:solidFill>
                  <a:schemeClr val="tx2"/>
                </a:solidFill>
              </a:rPr>
              <a:t>companies was </a:t>
            </a:r>
            <a:r>
              <a:rPr lang="en-US" sz="1700" b="0" i="1">
                <a:solidFill>
                  <a:schemeClr val="tx2"/>
                </a:solidFill>
              </a:rPr>
              <a:t>16</a:t>
            </a:r>
          </a:p>
          <a:p>
            <a:pPr marL="112713" indent="-112713" defTabSz="912813">
              <a:spcBef>
                <a:spcPct val="70000"/>
              </a:spcBef>
              <a:buSzPct val="120000"/>
              <a:buFontTx/>
              <a:buChar char="•"/>
            </a:pPr>
            <a:r>
              <a:rPr lang="en-US" sz="1700">
                <a:solidFill>
                  <a:schemeClr val="tx2"/>
                </a:solidFill>
              </a:rPr>
              <a:t>eBay</a:t>
            </a:r>
            <a:r>
              <a:rPr lang="en-US" sz="1700" b="0">
                <a:solidFill>
                  <a:schemeClr val="tx2"/>
                </a:solidFill>
              </a:rPr>
              <a:t>, </a:t>
            </a:r>
            <a:r>
              <a:rPr lang="en-US" sz="1700">
                <a:solidFill>
                  <a:schemeClr val="tx2"/>
                </a:solidFill>
              </a:rPr>
              <a:t>Amazon</a:t>
            </a:r>
            <a:r>
              <a:rPr lang="en-US" sz="1700" b="0">
                <a:solidFill>
                  <a:schemeClr val="tx2"/>
                </a:solidFill>
              </a:rPr>
              <a:t> scored </a:t>
            </a:r>
            <a:r>
              <a:rPr lang="en-US" sz="1700" i="1">
                <a:solidFill>
                  <a:schemeClr val="tx2"/>
                </a:solidFill>
              </a:rPr>
              <a:t>75</a:t>
            </a:r>
            <a:r>
              <a:rPr lang="en-US" sz="1700" b="0">
                <a:solidFill>
                  <a:schemeClr val="tx2"/>
                </a:solidFill>
              </a:rPr>
              <a:t> to </a:t>
            </a:r>
            <a:r>
              <a:rPr lang="en-US" sz="1700" i="1">
                <a:solidFill>
                  <a:schemeClr val="tx2"/>
                </a:solidFill>
              </a:rPr>
              <a:t>80</a:t>
            </a:r>
            <a:br>
              <a:rPr lang="en-US" sz="1700" b="0">
                <a:solidFill>
                  <a:schemeClr val="tx2"/>
                </a:solidFill>
              </a:rPr>
            </a:br>
            <a:endParaRPr lang="en-US" sz="1700" b="0">
              <a:solidFill>
                <a:schemeClr val="tx2"/>
              </a:solidFill>
            </a:endParaRPr>
          </a:p>
        </p:txBody>
      </p:sp>
      <p:sp>
        <p:nvSpPr>
          <p:cNvPr id="32771"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5E9DEF7D-D89D-4656-875D-EA09E52E0E63}" type="slidenum">
              <a:rPr lang="en-US" sz="1200" b="0">
                <a:solidFill>
                  <a:srgbClr val="000000"/>
                </a:solidFill>
              </a:rPr>
              <a:pPr algn="r" defTabSz="912813"/>
              <a:t>5</a:t>
            </a:fld>
            <a:endParaRPr lang="en-US" sz="1200" b="0">
              <a:solidFill>
                <a:srgbClr val="000000"/>
              </a:solidFill>
            </a:endParaRPr>
          </a:p>
        </p:txBody>
      </p:sp>
      <p:sp>
        <p:nvSpPr>
          <p:cNvPr id="32772" name="Rectangle 3"/>
          <p:cNvSpPr>
            <a:spLocks noGrp="1" noChangeArrowheads="1"/>
          </p:cNvSpPr>
          <p:nvPr>
            <p:ph type="title" idx="4294967295"/>
          </p:nvPr>
        </p:nvSpPr>
        <p:spPr/>
        <p:txBody>
          <a:bodyPr/>
          <a:lstStyle/>
          <a:p>
            <a:pPr eaLnBrk="1" hangingPunct="1"/>
            <a:r>
              <a:rPr lang="en-US"/>
              <a:t>WHO TO FOCUS ON … – EXAMPLE</a:t>
            </a:r>
          </a:p>
        </p:txBody>
      </p:sp>
      <p:sp>
        <p:nvSpPr>
          <p:cNvPr id="32773"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327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277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2776"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2777"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2778"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32779" name="Text Box 23"/>
          <p:cNvSpPr txBox="1">
            <a:spLocks noChangeArrowheads="1"/>
          </p:cNvSpPr>
          <p:nvPr/>
        </p:nvSpPr>
        <p:spPr bwMode="auto">
          <a:xfrm>
            <a:off x="368300" y="6438900"/>
            <a:ext cx="4010025" cy="336550"/>
          </a:xfrm>
          <a:prstGeom prst="rect">
            <a:avLst/>
          </a:prstGeom>
          <a:noFill/>
          <a:ln w="9525">
            <a:noFill/>
            <a:miter lim="800000"/>
            <a:headEnd/>
            <a:tailEnd/>
          </a:ln>
        </p:spPr>
        <p:txBody>
          <a:bodyPr>
            <a:spAutoFit/>
          </a:bodyPr>
          <a:lstStyle/>
          <a:p>
            <a:pPr>
              <a:spcBef>
                <a:spcPct val="50000"/>
              </a:spcBef>
            </a:pPr>
            <a:r>
              <a:rPr lang="en-US" b="0"/>
              <a:t>* Frederick Reichheld, “</a:t>
            </a:r>
            <a:r>
              <a:rPr lang="en-US" b="0" i="1"/>
              <a:t>The Loyalty Effect”</a:t>
            </a:r>
          </a:p>
        </p:txBody>
      </p:sp>
      <p:pic>
        <p:nvPicPr>
          <p:cNvPr id="32780" name="Picture 26"/>
          <p:cNvPicPr>
            <a:picLocks noChangeAspect="1" noChangeArrowheads="1"/>
          </p:cNvPicPr>
          <p:nvPr/>
        </p:nvPicPr>
        <p:blipFill>
          <a:blip r:embed="rId3"/>
          <a:srcRect/>
          <a:stretch>
            <a:fillRect/>
          </a:stretch>
        </p:blipFill>
        <p:spPr bwMode="auto">
          <a:xfrm>
            <a:off x="679450" y="1536700"/>
            <a:ext cx="6137275" cy="1700213"/>
          </a:xfrm>
          <a:prstGeom prst="rect">
            <a:avLst/>
          </a:prstGeom>
          <a:noFill/>
          <a:ln w="9525">
            <a:noFill/>
            <a:miter lim="800000"/>
            <a:headEnd/>
            <a:tailEnd/>
          </a:ln>
        </p:spPr>
      </p:pic>
    </p:spTree>
  </p:cSld>
  <p:clrMapOvr>
    <a:masterClrMapping/>
  </p:clrMapOvr>
  <p:transition>
    <p:zoom/>
    <p:sndAc>
      <p:end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ChangeArrowheads="1"/>
          </p:cNvSpPr>
          <p:nvPr/>
        </p:nvSpPr>
        <p:spPr bwMode="auto">
          <a:xfrm>
            <a:off x="1058863" y="10890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45058"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F76B6F5F-9ADA-4F71-8BA3-65F5A86A5931}" type="slidenum">
              <a:rPr lang="en-US" sz="1200" b="0">
                <a:solidFill>
                  <a:srgbClr val="000000"/>
                </a:solidFill>
              </a:rPr>
              <a:pPr algn="r" defTabSz="912813"/>
              <a:t>6</a:t>
            </a:fld>
            <a:endParaRPr lang="en-US" sz="1200" b="0">
              <a:solidFill>
                <a:srgbClr val="000000"/>
              </a:solidFill>
            </a:endParaRPr>
          </a:p>
        </p:txBody>
      </p:sp>
      <p:sp>
        <p:nvSpPr>
          <p:cNvPr id="45059" name="Rectangle 3"/>
          <p:cNvSpPr>
            <a:spLocks noGrp="1" noChangeArrowheads="1"/>
          </p:cNvSpPr>
          <p:nvPr>
            <p:ph type="title" idx="4294967295"/>
            <p:custDataLst>
              <p:tags r:id="rId1"/>
            </p:custDataLst>
          </p:nvPr>
        </p:nvSpPr>
        <p:spPr>
          <a:xfrm>
            <a:off x="122238" y="234950"/>
            <a:ext cx="8793162" cy="292100"/>
          </a:xfrm>
        </p:spPr>
        <p:txBody>
          <a:bodyPr/>
          <a:lstStyle/>
          <a:p>
            <a:pPr eaLnBrk="1" hangingPunct="1"/>
            <a:r>
              <a:rPr lang="en-US"/>
              <a:t>LOYALTY PROGRAMS – FLAWS</a:t>
            </a:r>
          </a:p>
        </p:txBody>
      </p:sp>
      <p:sp>
        <p:nvSpPr>
          <p:cNvPr id="101381" name="Rectangle 4"/>
          <p:cNvSpPr>
            <a:spLocks noChangeArrowheads="1"/>
          </p:cNvSpPr>
          <p:nvPr/>
        </p:nvSpPr>
        <p:spPr bwMode="auto">
          <a:xfrm>
            <a:off x="1152525" y="1158875"/>
            <a:ext cx="6619875" cy="4755148"/>
          </a:xfrm>
          <a:prstGeom prst="rect">
            <a:avLst/>
          </a:prstGeom>
          <a:noFill/>
          <a:ln w="9525">
            <a:noFill/>
            <a:miter lim="800000"/>
            <a:headEnd/>
            <a:tailEnd/>
          </a:ln>
        </p:spPr>
        <p:txBody>
          <a:bodyPr lIns="0" tIns="0" rIns="0" bIns="0">
            <a:spAutoFit/>
          </a:bodyPr>
          <a:lstStyle/>
          <a:p>
            <a:pPr>
              <a:spcBef>
                <a:spcPct val="50000"/>
              </a:spcBef>
              <a:defRPr/>
            </a:pPr>
            <a:r>
              <a:rPr lang="en-US" sz="1800" dirty="0">
                <a:solidFill>
                  <a:schemeClr val="tx2"/>
                </a:solidFill>
              </a:rPr>
              <a:t>Most loyalty programs in U.S. retail are badly flawed</a:t>
            </a:r>
          </a:p>
          <a:p>
            <a:pPr marL="119063" indent="-119063">
              <a:spcBef>
                <a:spcPct val="50000"/>
              </a:spcBef>
              <a:defRPr/>
            </a:pPr>
            <a:r>
              <a:rPr lang="en-US" sz="1800" dirty="0">
                <a:solidFill>
                  <a:schemeClr val="tx2"/>
                </a:solidFill>
              </a:rPr>
              <a:t>• </a:t>
            </a:r>
            <a:r>
              <a:rPr lang="en-US" sz="1800" b="0" dirty="0">
                <a:solidFill>
                  <a:schemeClr val="tx2"/>
                </a:solidFill>
              </a:rPr>
              <a:t>Oftentimes, loyalty programs are merely </a:t>
            </a:r>
            <a:r>
              <a:rPr lang="en-US" sz="2400" dirty="0">
                <a:solidFill>
                  <a:srgbClr val="FF0000"/>
                </a:solidFill>
              </a:rPr>
              <a:t>volume discount programs</a:t>
            </a:r>
            <a:r>
              <a:rPr lang="en-US" sz="1800" b="0" dirty="0">
                <a:solidFill>
                  <a:schemeClr val="tx2"/>
                </a:solidFill>
              </a:rPr>
              <a:t> that just end up adding costs and reducing profits: Safeway USA, </a:t>
            </a:r>
            <a:r>
              <a:rPr lang="en-US" sz="1800" b="0" dirty="0" err="1">
                <a:solidFill>
                  <a:schemeClr val="tx2"/>
                </a:solidFill>
              </a:rPr>
              <a:t>Asda</a:t>
            </a:r>
            <a:r>
              <a:rPr lang="en-US" sz="1800" b="0" dirty="0">
                <a:solidFill>
                  <a:schemeClr val="tx2"/>
                </a:solidFill>
              </a:rPr>
              <a:t> UK</a:t>
            </a:r>
          </a:p>
          <a:p>
            <a:pPr marL="119063" indent="-119063">
              <a:spcBef>
                <a:spcPct val="50000"/>
              </a:spcBef>
              <a:defRPr/>
            </a:pPr>
            <a:r>
              <a:rPr lang="en-US" sz="1800" b="0" dirty="0">
                <a:solidFill>
                  <a:schemeClr val="tx2"/>
                </a:solidFill>
              </a:rPr>
              <a:t>• Supermarkets give away </a:t>
            </a:r>
            <a:r>
              <a:rPr lang="en-US" sz="1800" dirty="0">
                <a:solidFill>
                  <a:schemeClr val="tx2"/>
                </a:solidFill>
              </a:rPr>
              <a:t>at lower price </a:t>
            </a:r>
            <a:r>
              <a:rPr lang="en-US" sz="1800" b="0" dirty="0">
                <a:solidFill>
                  <a:schemeClr val="tx2"/>
                </a:solidFill>
              </a:rPr>
              <a:t>what their principal customers would have bought anyway; the primary beneficiaries are the “</a:t>
            </a:r>
            <a:r>
              <a:rPr lang="en-US" sz="2400" dirty="0">
                <a:solidFill>
                  <a:srgbClr val="FF0000"/>
                </a:solidFill>
              </a:rPr>
              <a:t>worst customers</a:t>
            </a:r>
            <a:r>
              <a:rPr lang="en-US" sz="1800" b="0" dirty="0">
                <a:solidFill>
                  <a:schemeClr val="tx2"/>
                </a:solidFill>
              </a:rPr>
              <a:t>”</a:t>
            </a:r>
          </a:p>
          <a:p>
            <a:pPr marL="119063" indent="-119063">
              <a:spcBef>
                <a:spcPct val="50000"/>
              </a:spcBef>
              <a:defRPr/>
            </a:pPr>
            <a:r>
              <a:rPr lang="en-US" sz="1800" b="0" dirty="0">
                <a:solidFill>
                  <a:schemeClr val="tx2"/>
                </a:solidFill>
              </a:rPr>
              <a:t>• Markets often cornered into a </a:t>
            </a:r>
            <a:r>
              <a:rPr lang="en-US" sz="2400" dirty="0">
                <a:solidFill>
                  <a:srgbClr val="00B0F0"/>
                </a:solidFill>
              </a:rPr>
              <a:t>Prisoner’s Dilemma </a:t>
            </a:r>
            <a:r>
              <a:rPr lang="en-US" sz="1800" b="0" dirty="0">
                <a:solidFill>
                  <a:schemeClr val="tx2"/>
                </a:solidFill>
              </a:rPr>
              <a:t>situation (</a:t>
            </a:r>
            <a:r>
              <a:rPr lang="en-US" sz="1800" dirty="0">
                <a:solidFill>
                  <a:schemeClr val="tx2"/>
                </a:solidFill>
              </a:rPr>
              <a:t>what’s that?</a:t>
            </a:r>
            <a:r>
              <a:rPr lang="en-US" sz="1800" b="0" dirty="0">
                <a:solidFill>
                  <a:schemeClr val="tx2"/>
                </a:solidFill>
              </a:rPr>
              <a:t>)</a:t>
            </a:r>
          </a:p>
          <a:p>
            <a:pPr marL="119063" indent="-119063">
              <a:spcBef>
                <a:spcPct val="50000"/>
              </a:spcBef>
              <a:defRPr/>
            </a:pPr>
            <a:r>
              <a:rPr lang="en-US" sz="1800" b="0" dirty="0">
                <a:solidFill>
                  <a:schemeClr val="tx2"/>
                </a:solidFill>
              </a:rPr>
              <a:t>• The </a:t>
            </a:r>
            <a:r>
              <a:rPr lang="en-US" sz="1800" dirty="0">
                <a:solidFill>
                  <a:schemeClr val="tx2"/>
                </a:solidFill>
              </a:rPr>
              <a:t>best customers</a:t>
            </a:r>
            <a:r>
              <a:rPr lang="en-US" sz="1800" b="0" dirty="0">
                <a:solidFill>
                  <a:schemeClr val="tx2"/>
                </a:solidFill>
              </a:rPr>
              <a:t> ought certainly to be rewarded but rewarding by discounts is </a:t>
            </a:r>
            <a:r>
              <a:rPr lang="en-US" sz="1800" dirty="0">
                <a:solidFill>
                  <a:schemeClr val="tx2"/>
                </a:solidFill>
              </a:rPr>
              <a:t>very expensive</a:t>
            </a:r>
          </a:p>
          <a:p>
            <a:pPr marL="401638" indent="-173038">
              <a:spcBef>
                <a:spcPct val="50000"/>
              </a:spcBef>
              <a:defRPr/>
            </a:pPr>
            <a:r>
              <a:rPr lang="en-US" sz="1800" b="0" dirty="0">
                <a:solidFill>
                  <a:schemeClr val="tx2"/>
                </a:solidFill>
              </a:rPr>
              <a:t>– </a:t>
            </a:r>
            <a:r>
              <a:rPr lang="en-US" sz="1800" b="0" i="1" dirty="0">
                <a:solidFill>
                  <a:schemeClr val="tx2"/>
                </a:solidFill>
              </a:rPr>
              <a:t>Instead: reward via instruments that are low value to the firm but high value to the customer</a:t>
            </a:r>
            <a:endParaRPr lang="en-US" sz="1700" b="0" i="1" dirty="0">
              <a:solidFill>
                <a:schemeClr val="tx2"/>
              </a:solidFill>
            </a:endParaRPr>
          </a:p>
        </p:txBody>
      </p:sp>
      <p:grpSp>
        <p:nvGrpSpPr>
          <p:cNvPr id="45061" name="Group 5"/>
          <p:cNvGrpSpPr>
            <a:grpSpLocks/>
          </p:cNvGrpSpPr>
          <p:nvPr/>
        </p:nvGrpSpPr>
        <p:grpSpPr bwMode="auto">
          <a:xfrm>
            <a:off x="1027113" y="949324"/>
            <a:ext cx="6902450" cy="5114977"/>
            <a:chOff x="1442" y="787"/>
            <a:chExt cx="2835" cy="2424"/>
          </a:xfrm>
        </p:grpSpPr>
        <p:sp>
          <p:nvSpPr>
            <p:cNvPr id="45062"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45063"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cSld>
  <p:clrMapOvr>
    <a:masterClrMapping/>
  </p:clrMapOvr>
  <p:transition>
    <p:zoom/>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ChangeArrowheads="1"/>
          </p:cNvSpPr>
          <p:nvPr/>
        </p:nvSpPr>
        <p:spPr bwMode="auto">
          <a:xfrm>
            <a:off x="1058863" y="796925"/>
            <a:ext cx="6719887" cy="382588"/>
          </a:xfrm>
          <a:prstGeom prst="rect">
            <a:avLst/>
          </a:prstGeom>
          <a:solidFill>
            <a:schemeClr val="accent2"/>
          </a:solidFill>
          <a:ln w="9525" algn="ctr">
            <a:noFill/>
            <a:round/>
            <a:headEnd/>
            <a:tailEnd/>
          </a:ln>
        </p:spPr>
        <p:txBody>
          <a:bodyPr wrap="none" lIns="93296" tIns="46648" rIns="93296" bIns="46648"/>
          <a:lstStyle/>
          <a:p>
            <a:pPr algn="ctr" defTabSz="933450">
              <a:spcBef>
                <a:spcPct val="50000"/>
              </a:spcBef>
            </a:pPr>
            <a:endParaRPr lang="en-US"/>
          </a:p>
        </p:txBody>
      </p:sp>
      <p:sp>
        <p:nvSpPr>
          <p:cNvPr id="49154" name="Slide Number Placeholder 3"/>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6E1728CC-7674-4626-9D18-E63685F1B976}" type="slidenum">
              <a:rPr lang="en-US" sz="1200" b="0">
                <a:solidFill>
                  <a:srgbClr val="000000"/>
                </a:solidFill>
              </a:rPr>
              <a:pPr algn="r" defTabSz="912813"/>
              <a:t>7</a:t>
            </a:fld>
            <a:endParaRPr lang="en-US" sz="1200" b="0">
              <a:solidFill>
                <a:srgbClr val="000000"/>
              </a:solidFill>
            </a:endParaRPr>
          </a:p>
        </p:txBody>
      </p:sp>
      <p:sp>
        <p:nvSpPr>
          <p:cNvPr id="49155" name="Rectangle 3"/>
          <p:cNvSpPr>
            <a:spLocks noGrp="1" noChangeArrowheads="1"/>
          </p:cNvSpPr>
          <p:nvPr>
            <p:ph type="title" idx="4294967295"/>
            <p:custDataLst>
              <p:tags r:id="rId1"/>
            </p:custDataLst>
          </p:nvPr>
        </p:nvSpPr>
        <p:spPr>
          <a:xfrm>
            <a:off x="122238" y="234950"/>
            <a:ext cx="8793162" cy="292100"/>
          </a:xfrm>
        </p:spPr>
        <p:txBody>
          <a:bodyPr/>
          <a:lstStyle/>
          <a:p>
            <a:pPr eaLnBrk="1" hangingPunct="1"/>
            <a:r>
              <a:rPr lang="en-US"/>
              <a:t>LOYALTY PROGRAMS - REWARDS</a:t>
            </a:r>
          </a:p>
        </p:txBody>
      </p:sp>
      <p:sp>
        <p:nvSpPr>
          <p:cNvPr id="101381" name="Rectangle 4"/>
          <p:cNvSpPr>
            <a:spLocks noChangeArrowheads="1"/>
          </p:cNvSpPr>
          <p:nvPr/>
        </p:nvSpPr>
        <p:spPr bwMode="auto">
          <a:xfrm>
            <a:off x="1152525" y="866775"/>
            <a:ext cx="6619875" cy="5824538"/>
          </a:xfrm>
          <a:prstGeom prst="rect">
            <a:avLst/>
          </a:prstGeom>
          <a:noFill/>
          <a:ln w="9525">
            <a:noFill/>
            <a:miter lim="800000"/>
            <a:headEnd/>
            <a:tailEnd/>
          </a:ln>
        </p:spPr>
        <p:txBody>
          <a:bodyPr lIns="0" tIns="0" rIns="0" bIns="0">
            <a:spAutoFit/>
          </a:bodyPr>
          <a:lstStyle/>
          <a:p>
            <a:pPr>
              <a:spcBef>
                <a:spcPct val="50000"/>
              </a:spcBef>
              <a:defRPr/>
            </a:pPr>
            <a:r>
              <a:rPr lang="en-US" sz="1700" dirty="0">
                <a:solidFill>
                  <a:schemeClr val="tx2"/>
                </a:solidFill>
              </a:rPr>
              <a:t>Issues in the Design of Reward Structure</a:t>
            </a:r>
          </a:p>
          <a:p>
            <a:pPr marL="119063" indent="-119063">
              <a:spcBef>
                <a:spcPct val="50000"/>
              </a:spcBef>
              <a:defRPr/>
            </a:pPr>
            <a:r>
              <a:rPr lang="en-US" sz="1700" dirty="0">
                <a:solidFill>
                  <a:schemeClr val="tx2"/>
                </a:solidFill>
              </a:rPr>
              <a:t>• </a:t>
            </a:r>
            <a:r>
              <a:rPr lang="en-US" dirty="0">
                <a:solidFill>
                  <a:schemeClr val="tx2"/>
                </a:solidFill>
              </a:rPr>
              <a:t>Hard</a:t>
            </a:r>
            <a:r>
              <a:rPr lang="en-US" b="0" dirty="0">
                <a:solidFill>
                  <a:schemeClr val="tx2"/>
                </a:solidFill>
              </a:rPr>
              <a:t> vs. </a:t>
            </a:r>
            <a:r>
              <a:rPr lang="en-US" dirty="0">
                <a:solidFill>
                  <a:schemeClr val="tx2"/>
                </a:solidFill>
              </a:rPr>
              <a:t>Soft</a:t>
            </a:r>
            <a:r>
              <a:rPr lang="en-US" b="0" dirty="0">
                <a:solidFill>
                  <a:schemeClr val="tx2"/>
                </a:solidFill>
              </a:rPr>
              <a:t> rewards - What is the currency? Points, Discounts, Information, Privilege?</a:t>
            </a:r>
          </a:p>
          <a:p>
            <a:pPr marL="401638" indent="-173038">
              <a:spcBef>
                <a:spcPct val="50000"/>
              </a:spcBef>
              <a:defRPr/>
            </a:pPr>
            <a:r>
              <a:rPr lang="en-US" b="0" dirty="0">
                <a:solidFill>
                  <a:schemeClr val="tx2"/>
                </a:solidFill>
              </a:rPr>
              <a:t>– </a:t>
            </a:r>
            <a:r>
              <a:rPr lang="en-US" b="0" i="1" dirty="0">
                <a:solidFill>
                  <a:schemeClr val="tx2"/>
                </a:solidFill>
              </a:rPr>
              <a:t>Price reductions, promotions, free products</a:t>
            </a:r>
          </a:p>
          <a:p>
            <a:pPr marL="401638" indent="-173038">
              <a:spcBef>
                <a:spcPct val="50000"/>
              </a:spcBef>
              <a:defRPr/>
            </a:pPr>
            <a:r>
              <a:rPr lang="en-US" b="0" i="1" dirty="0">
                <a:solidFill>
                  <a:schemeClr val="tx2"/>
                </a:solidFill>
              </a:rPr>
              <a:t>– Soft rewards: psychological benefit of having special status, higher service levels</a:t>
            </a:r>
          </a:p>
          <a:p>
            <a:pPr>
              <a:spcBef>
                <a:spcPct val="50000"/>
              </a:spcBef>
              <a:defRPr/>
            </a:pPr>
            <a:r>
              <a:rPr lang="en-US" b="0" dirty="0">
                <a:solidFill>
                  <a:schemeClr val="tx2"/>
                </a:solidFill>
              </a:rPr>
              <a:t>• Ratio of reward value over transaction volume</a:t>
            </a:r>
          </a:p>
          <a:p>
            <a:pPr>
              <a:spcBef>
                <a:spcPct val="50000"/>
              </a:spcBef>
              <a:defRPr/>
            </a:pPr>
            <a:r>
              <a:rPr lang="en-US" b="0" dirty="0">
                <a:solidFill>
                  <a:schemeClr val="tx2"/>
                </a:solidFill>
              </a:rPr>
              <a:t>• More-of-the-same? Or More of something-else?</a:t>
            </a:r>
          </a:p>
          <a:p>
            <a:pPr>
              <a:spcBef>
                <a:spcPct val="50000"/>
              </a:spcBef>
              <a:defRPr/>
            </a:pPr>
            <a:r>
              <a:rPr lang="en-US" b="0" dirty="0">
                <a:solidFill>
                  <a:schemeClr val="tx2"/>
                </a:solidFill>
              </a:rPr>
              <a:t>• </a:t>
            </a:r>
            <a:r>
              <a:rPr lang="en-US" dirty="0">
                <a:solidFill>
                  <a:schemeClr val="tx2"/>
                </a:solidFill>
              </a:rPr>
              <a:t>Hedonic</a:t>
            </a:r>
            <a:r>
              <a:rPr lang="en-US" b="0" dirty="0">
                <a:solidFill>
                  <a:schemeClr val="tx2"/>
                </a:solidFill>
              </a:rPr>
              <a:t> vs. </a:t>
            </a:r>
            <a:r>
              <a:rPr lang="en-US" dirty="0">
                <a:solidFill>
                  <a:schemeClr val="tx2"/>
                </a:solidFill>
              </a:rPr>
              <a:t>utilitarian</a:t>
            </a:r>
            <a:r>
              <a:rPr lang="en-US" b="0" dirty="0">
                <a:solidFill>
                  <a:schemeClr val="tx2"/>
                </a:solidFill>
              </a:rPr>
              <a:t> rewards</a:t>
            </a:r>
          </a:p>
          <a:p>
            <a:pPr marL="401638" indent="-173038">
              <a:spcBef>
                <a:spcPct val="50000"/>
              </a:spcBef>
              <a:defRPr/>
            </a:pPr>
            <a:r>
              <a:rPr lang="en-US" b="0" dirty="0">
                <a:solidFill>
                  <a:schemeClr val="tx2"/>
                </a:solidFill>
              </a:rPr>
              <a:t>– </a:t>
            </a:r>
            <a:r>
              <a:rPr lang="en-US" b="0" i="1" dirty="0">
                <a:solidFill>
                  <a:schemeClr val="tx2"/>
                </a:solidFill>
              </a:rPr>
              <a:t>Mercedes Benz’ LP offers a flight in a MIG 29 combat aircraft</a:t>
            </a:r>
          </a:p>
          <a:p>
            <a:pPr marL="401638" indent="-173038">
              <a:spcBef>
                <a:spcPct val="50000"/>
              </a:spcBef>
              <a:defRPr/>
            </a:pPr>
            <a:r>
              <a:rPr lang="en-US" b="0" i="1" dirty="0">
                <a:solidFill>
                  <a:schemeClr val="tx2"/>
                </a:solidFill>
              </a:rPr>
              <a:t>– </a:t>
            </a:r>
            <a:r>
              <a:rPr lang="en-US" b="0" i="1" dirty="0" err="1">
                <a:solidFill>
                  <a:schemeClr val="tx2"/>
                </a:solidFill>
              </a:rPr>
              <a:t>Neimann</a:t>
            </a:r>
            <a:r>
              <a:rPr lang="en-US" b="0" i="1" dirty="0">
                <a:solidFill>
                  <a:schemeClr val="tx2"/>
                </a:solidFill>
              </a:rPr>
              <a:t> Marcus’s “wow and cool” rewards: a world famous photographer to come to a customers home for taking pictures</a:t>
            </a:r>
          </a:p>
          <a:p>
            <a:pPr marL="112713" indent="-112713">
              <a:spcBef>
                <a:spcPct val="50000"/>
              </a:spcBef>
              <a:defRPr/>
            </a:pPr>
            <a:r>
              <a:rPr lang="en-US" b="0" dirty="0">
                <a:solidFill>
                  <a:schemeClr val="tx2"/>
                </a:solidFill>
              </a:rPr>
              <a:t>• </a:t>
            </a:r>
            <a:r>
              <a:rPr lang="en-US" b="0" dirty="0" err="1">
                <a:solidFill>
                  <a:schemeClr val="tx2"/>
                </a:solidFill>
              </a:rPr>
              <a:t>Tiering</a:t>
            </a:r>
            <a:r>
              <a:rPr lang="en-US" b="0" dirty="0">
                <a:solidFill>
                  <a:schemeClr val="tx2"/>
                </a:solidFill>
              </a:rPr>
              <a:t> and Timing of rewards: how rewards accumulate as a function of time and spending behavior. Bigger the “chunks” . . . (1) greater customer retention (2) greater “breakage” but also (3) lower start-up rates and hence the need to jump-start</a:t>
            </a:r>
          </a:p>
          <a:p>
            <a:pPr>
              <a:spcBef>
                <a:spcPct val="50000"/>
              </a:spcBef>
              <a:defRPr/>
            </a:pPr>
            <a:r>
              <a:rPr lang="en-US" b="0" dirty="0">
                <a:solidFill>
                  <a:schemeClr val="tx2"/>
                </a:solidFill>
              </a:rPr>
              <a:t>• Offering ability to combine program currency with real currency</a:t>
            </a:r>
          </a:p>
          <a:p>
            <a:pPr>
              <a:spcBef>
                <a:spcPct val="50000"/>
              </a:spcBef>
              <a:defRPr/>
            </a:pPr>
            <a:r>
              <a:rPr lang="en-US" b="0" dirty="0">
                <a:solidFill>
                  <a:schemeClr val="tx2"/>
                </a:solidFill>
              </a:rPr>
              <a:t>• Rewarding profitability versus rewarding volume</a:t>
            </a:r>
          </a:p>
        </p:txBody>
      </p:sp>
      <p:grpSp>
        <p:nvGrpSpPr>
          <p:cNvPr id="49157" name="Group 5"/>
          <p:cNvGrpSpPr>
            <a:grpSpLocks/>
          </p:cNvGrpSpPr>
          <p:nvPr/>
        </p:nvGrpSpPr>
        <p:grpSpPr bwMode="auto">
          <a:xfrm>
            <a:off x="1027113" y="657225"/>
            <a:ext cx="6902450" cy="6081713"/>
            <a:chOff x="1442" y="787"/>
            <a:chExt cx="2835" cy="2424"/>
          </a:xfrm>
        </p:grpSpPr>
        <p:sp>
          <p:nvSpPr>
            <p:cNvPr id="49158" name="Line 6"/>
            <p:cNvSpPr>
              <a:spLocks noChangeShapeType="1"/>
            </p:cNvSpPr>
            <p:nvPr/>
          </p:nvSpPr>
          <p:spPr bwMode="auto">
            <a:xfrm>
              <a:off x="1442" y="787"/>
              <a:ext cx="2835" cy="0"/>
            </a:xfrm>
            <a:prstGeom prst="line">
              <a:avLst/>
            </a:prstGeom>
            <a:noFill/>
            <a:ln w="9525">
              <a:solidFill>
                <a:schemeClr val="folHlink"/>
              </a:solidFill>
              <a:round/>
              <a:headEnd/>
              <a:tailEnd/>
            </a:ln>
          </p:spPr>
          <p:txBody>
            <a:bodyPr/>
            <a:lstStyle/>
            <a:p>
              <a:endParaRPr lang="en-US"/>
            </a:p>
          </p:txBody>
        </p:sp>
        <p:sp>
          <p:nvSpPr>
            <p:cNvPr id="49159" name="Line 7"/>
            <p:cNvSpPr>
              <a:spLocks noChangeShapeType="1"/>
            </p:cNvSpPr>
            <p:nvPr/>
          </p:nvSpPr>
          <p:spPr bwMode="auto">
            <a:xfrm>
              <a:off x="1442" y="3211"/>
              <a:ext cx="2835" cy="0"/>
            </a:xfrm>
            <a:prstGeom prst="line">
              <a:avLst/>
            </a:prstGeom>
            <a:noFill/>
            <a:ln w="9525">
              <a:solidFill>
                <a:schemeClr val="folHlink"/>
              </a:solidFill>
              <a:round/>
              <a:headEnd/>
              <a:tailEnd/>
            </a:ln>
          </p:spPr>
          <p:txBody>
            <a:bodyPr/>
            <a:lstStyle/>
            <a:p>
              <a:endParaRPr lang="en-US"/>
            </a:p>
          </p:txBody>
        </p:sp>
      </p:grpSp>
    </p:spTree>
    <p:extLst>
      <p:ext uri="{BB962C8B-B14F-4D97-AF65-F5344CB8AC3E}">
        <p14:creationId xmlns:p14="http://schemas.microsoft.com/office/powerpoint/2010/main" val="79655923"/>
      </p:ext>
    </p:extLst>
  </p:cSld>
  <p:clrMapOvr>
    <a:masterClrMapping/>
  </p:clrMapOvr>
  <p:transition>
    <p:zoom/>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6"/>
          <p:cNvSpPr>
            <a:spLocks noChangeArrowheads="1"/>
          </p:cNvSpPr>
          <p:nvPr/>
        </p:nvSpPr>
        <p:spPr bwMode="auto">
          <a:xfrm>
            <a:off x="476250" y="741363"/>
            <a:ext cx="6775450" cy="401637"/>
          </a:xfrm>
          <a:prstGeom prst="rect">
            <a:avLst/>
          </a:prstGeom>
          <a:solidFill>
            <a:schemeClr val="accent2"/>
          </a:solidFill>
          <a:ln w="9525" algn="ctr">
            <a:noFill/>
            <a:round/>
            <a:headEnd/>
            <a:tailEnd/>
          </a:ln>
        </p:spPr>
        <p:txBody>
          <a:bodyPr lIns="93296" tIns="46648" rIns="93296" bIns="46648"/>
          <a:lstStyle/>
          <a:p>
            <a:pPr algn="ctr" defTabSz="933450">
              <a:spcBef>
                <a:spcPct val="50000"/>
              </a:spcBef>
            </a:pPr>
            <a:endParaRPr lang="en-US"/>
          </a:p>
        </p:txBody>
      </p:sp>
      <p:sp>
        <p:nvSpPr>
          <p:cNvPr id="34818" name="Rectangle 5"/>
          <p:cNvSpPr txBox="1">
            <a:spLocks noChangeArrowheads="1"/>
          </p:cNvSpPr>
          <p:nvPr/>
        </p:nvSpPr>
        <p:spPr bwMode="auto">
          <a:xfrm>
            <a:off x="636588" y="793750"/>
            <a:ext cx="6502400" cy="698500"/>
          </a:xfrm>
          <a:prstGeom prst="rect">
            <a:avLst/>
          </a:prstGeom>
          <a:noFill/>
          <a:ln w="9525">
            <a:noFill/>
            <a:miter lim="800000"/>
            <a:headEnd/>
            <a:tailEnd/>
          </a:ln>
        </p:spPr>
        <p:txBody>
          <a:bodyPr lIns="0" tIns="0" rIns="0" bIns="0">
            <a:spAutoFit/>
          </a:bodyPr>
          <a:lstStyle/>
          <a:p>
            <a:pPr marL="112713" indent="-112713" defTabSz="912813">
              <a:spcBef>
                <a:spcPct val="70000"/>
              </a:spcBef>
              <a:buSzPct val="120000"/>
            </a:pPr>
            <a:r>
              <a:rPr lang="en-US" sz="1700" i="1">
                <a:solidFill>
                  <a:schemeClr val="tx2"/>
                </a:solidFill>
              </a:rPr>
              <a:t>Example – Insurance Company</a:t>
            </a:r>
          </a:p>
          <a:p>
            <a:pPr marL="112713" indent="-112713" defTabSz="912813">
              <a:spcBef>
                <a:spcPct val="70000"/>
              </a:spcBef>
              <a:buSzPct val="120000"/>
              <a:buFontTx/>
              <a:buChar char="•"/>
            </a:pPr>
            <a:r>
              <a:rPr lang="en-US" sz="1700" b="0">
                <a:solidFill>
                  <a:schemeClr val="tx2"/>
                </a:solidFill>
              </a:rPr>
              <a:t>Create </a:t>
            </a:r>
            <a:r>
              <a:rPr lang="en-US" sz="1700">
                <a:solidFill>
                  <a:schemeClr val="tx2"/>
                </a:solidFill>
              </a:rPr>
              <a:t>personal notes</a:t>
            </a:r>
            <a:r>
              <a:rPr lang="en-US" sz="1700" b="0">
                <a:solidFill>
                  <a:schemeClr val="tx2"/>
                </a:solidFill>
              </a:rPr>
              <a:t> from agents</a:t>
            </a:r>
          </a:p>
        </p:txBody>
      </p:sp>
      <p:sp>
        <p:nvSpPr>
          <p:cNvPr id="34819" name="Slide Number Placeholder 4"/>
          <p:cNvSpPr txBox="1">
            <a:spLocks noGrp="1"/>
          </p:cNvSpPr>
          <p:nvPr/>
        </p:nvSpPr>
        <p:spPr bwMode="auto">
          <a:xfrm>
            <a:off x="7010400" y="6643688"/>
            <a:ext cx="1905000" cy="182562"/>
          </a:xfrm>
          <a:prstGeom prst="rect">
            <a:avLst/>
          </a:prstGeom>
          <a:noFill/>
          <a:ln w="9525">
            <a:noFill/>
            <a:miter lim="800000"/>
            <a:headEnd/>
            <a:tailEnd/>
          </a:ln>
        </p:spPr>
        <p:txBody>
          <a:bodyPr lIns="0" tIns="0" rIns="0" bIns="0">
            <a:spAutoFit/>
          </a:bodyPr>
          <a:lstStyle/>
          <a:p>
            <a:pPr algn="r" defTabSz="912813"/>
            <a:fld id="{7DF7AB73-E483-4FE1-B61D-DFCD7C7A8F93}" type="slidenum">
              <a:rPr lang="en-US" sz="1200" b="0">
                <a:solidFill>
                  <a:srgbClr val="000000"/>
                </a:solidFill>
              </a:rPr>
              <a:pPr algn="r" defTabSz="912813"/>
              <a:t>8</a:t>
            </a:fld>
            <a:endParaRPr lang="en-US" sz="1200" b="0">
              <a:solidFill>
                <a:srgbClr val="000000"/>
              </a:solidFill>
            </a:endParaRPr>
          </a:p>
        </p:txBody>
      </p:sp>
      <p:sp>
        <p:nvSpPr>
          <p:cNvPr id="34820" name="Rectangle 3"/>
          <p:cNvSpPr>
            <a:spLocks noGrp="1" noChangeArrowheads="1"/>
          </p:cNvSpPr>
          <p:nvPr>
            <p:ph type="title" idx="4294967295"/>
          </p:nvPr>
        </p:nvSpPr>
        <p:spPr/>
        <p:txBody>
          <a:bodyPr/>
          <a:lstStyle/>
          <a:p>
            <a:pPr eaLnBrk="1" hangingPunct="1"/>
            <a:r>
              <a:rPr lang="en-US"/>
              <a:t>LOYALTY PROGRAM – EXAMPLE (CON’T)</a:t>
            </a:r>
          </a:p>
        </p:txBody>
      </p:sp>
      <p:sp>
        <p:nvSpPr>
          <p:cNvPr id="3482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sz="1800" b="0">
              <a:cs typeface="Arial" charset="0"/>
            </a:endParaRPr>
          </a:p>
        </p:txBody>
      </p:sp>
      <p:sp>
        <p:nvSpPr>
          <p:cNvPr id="3482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482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482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4825"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a:spcBef>
                <a:spcPct val="50000"/>
              </a:spcBef>
            </a:pPr>
            <a:endParaRPr lang="en-US"/>
          </a:p>
        </p:txBody>
      </p:sp>
      <p:sp>
        <p:nvSpPr>
          <p:cNvPr id="34826" name="Rectangle 15"/>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pPr algn="ctr">
              <a:spcBef>
                <a:spcPct val="50000"/>
              </a:spcBef>
            </a:pPr>
            <a:endParaRPr lang="en-US"/>
          </a:p>
        </p:txBody>
      </p:sp>
      <p:sp>
        <p:nvSpPr>
          <p:cNvPr id="34827" name="Text Box 24"/>
          <p:cNvSpPr txBox="1">
            <a:spLocks noChangeArrowheads="1"/>
          </p:cNvSpPr>
          <p:nvPr/>
        </p:nvSpPr>
        <p:spPr bwMode="auto">
          <a:xfrm>
            <a:off x="5721350" y="3121025"/>
            <a:ext cx="1828800" cy="581025"/>
          </a:xfrm>
          <a:prstGeom prst="rect">
            <a:avLst/>
          </a:prstGeom>
          <a:noFill/>
          <a:ln w="9525">
            <a:noFill/>
            <a:miter lim="800000"/>
            <a:headEnd/>
            <a:tailEnd/>
          </a:ln>
        </p:spPr>
        <p:txBody>
          <a:bodyPr>
            <a:spAutoFit/>
          </a:bodyPr>
          <a:lstStyle/>
          <a:p>
            <a:pPr algn="ctr">
              <a:spcBef>
                <a:spcPct val="50000"/>
              </a:spcBef>
            </a:pPr>
            <a:r>
              <a:rPr lang="en-US">
                <a:solidFill>
                  <a:schemeClr val="bg1"/>
                </a:solidFill>
              </a:rPr>
              <a:t>Need to grow these customers</a:t>
            </a:r>
          </a:p>
        </p:txBody>
      </p:sp>
      <p:pic>
        <p:nvPicPr>
          <p:cNvPr id="34828" name="Picture 2" descr="homeowners"/>
          <p:cNvPicPr>
            <a:picLocks noChangeAspect="1" noChangeArrowheads="1"/>
          </p:cNvPicPr>
          <p:nvPr/>
        </p:nvPicPr>
        <p:blipFill>
          <a:blip r:embed="rId3"/>
          <a:srcRect/>
          <a:stretch>
            <a:fillRect/>
          </a:stretch>
        </p:blipFill>
        <p:spPr bwMode="auto">
          <a:xfrm>
            <a:off x="482600" y="1624013"/>
            <a:ext cx="7650163" cy="5075237"/>
          </a:xfrm>
          <a:prstGeom prst="rect">
            <a:avLst/>
          </a:prstGeom>
          <a:noFill/>
          <a:ln w="9525">
            <a:noFill/>
            <a:miter lim="800000"/>
            <a:headEnd/>
            <a:tailEnd/>
          </a:ln>
        </p:spPr>
      </p:pic>
      <p:sp>
        <p:nvSpPr>
          <p:cNvPr id="34829" name="Rectangle 3"/>
          <p:cNvSpPr>
            <a:spLocks noChangeArrowheads="1"/>
          </p:cNvSpPr>
          <p:nvPr/>
        </p:nvSpPr>
        <p:spPr bwMode="auto">
          <a:xfrm rot="-1069590">
            <a:off x="1358900" y="3513138"/>
            <a:ext cx="3951288" cy="2190750"/>
          </a:xfrm>
          <a:prstGeom prst="rect">
            <a:avLst/>
          </a:prstGeom>
          <a:solidFill>
            <a:srgbClr val="C5DF05"/>
          </a:solidFill>
          <a:ln w="9525">
            <a:solidFill>
              <a:schemeClr val="tx1"/>
            </a:solidFill>
            <a:miter lim="800000"/>
            <a:headEnd/>
            <a:tailEnd/>
          </a:ln>
        </p:spPr>
        <p:txBody>
          <a:bodyPr wrap="none" anchor="ctr"/>
          <a:lstStyle/>
          <a:p>
            <a:pPr algn="ctr"/>
            <a:r>
              <a:rPr lang="en-US" sz="1800" b="0">
                <a:latin typeface="Lucida Handwriting" pitchFamily="66" charset="0"/>
              </a:rPr>
              <a:t>Dear Bob &amp; Kitty:</a:t>
            </a:r>
          </a:p>
          <a:p>
            <a:pPr algn="ctr"/>
            <a:r>
              <a:rPr lang="en-US" sz="1800" b="0">
                <a:latin typeface="Lucida Handwriting" pitchFamily="66" charset="0"/>
              </a:rPr>
              <a:t>As I figure it, you could save</a:t>
            </a:r>
          </a:p>
          <a:p>
            <a:pPr algn="ctr"/>
            <a:r>
              <a:rPr lang="en-US" sz="1800" b="0">
                <a:latin typeface="Lucida Handwriting" pitchFamily="66" charset="0"/>
              </a:rPr>
              <a:t>about $206 per year on your</a:t>
            </a:r>
          </a:p>
          <a:p>
            <a:pPr algn="ctr"/>
            <a:r>
              <a:rPr lang="en-US" sz="1800" b="0">
                <a:latin typeface="Lucida Handwriting" pitchFamily="66" charset="0"/>
              </a:rPr>
              <a:t>auto premium. Call me today!</a:t>
            </a:r>
          </a:p>
          <a:p>
            <a:pPr algn="ctr"/>
            <a:r>
              <a:rPr lang="en-US" sz="1800" b="0">
                <a:latin typeface="Lucida Handwriting" pitchFamily="66" charset="0"/>
              </a:rPr>
              <a:t>Susan</a:t>
            </a:r>
          </a:p>
        </p:txBody>
      </p:sp>
    </p:spTree>
    <p:extLst>
      <p:ext uri="{BB962C8B-B14F-4D97-AF65-F5344CB8AC3E}">
        <p14:creationId xmlns:p14="http://schemas.microsoft.com/office/powerpoint/2010/main" val="2222208245"/>
      </p:ext>
    </p:extLst>
  </p:cSld>
  <p:clrMapOvr>
    <a:masterClrMapping/>
  </p:clrMapOvr>
  <p:transition>
    <p:zoom/>
    <p:sndAc>
      <p:endSnd/>
    </p:sndAc>
  </p:transition>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5.xml><?xml version="1.0" encoding="utf-8"?>
<p:tagLst xmlns:a="http://schemas.openxmlformats.org/drawingml/2006/main" xmlns:r="http://schemas.openxmlformats.org/officeDocument/2006/relationships" xmlns:p="http://schemas.openxmlformats.org/presentationml/2006/main">
  <p:tag name="RESIZE" val="Yes"/>
</p:tagLst>
</file>

<file path=ppt/tags/tag16.xml><?xml version="1.0" encoding="utf-8"?>
<p:tagLst xmlns:a="http://schemas.openxmlformats.org/drawingml/2006/main" xmlns:r="http://schemas.openxmlformats.org/officeDocument/2006/relationships" xmlns:p="http://schemas.openxmlformats.org/presentationml/2006/main">
  <p:tag name="RESIZE" val="Yes"/>
</p:tagLst>
</file>

<file path=ppt/tags/tag17.xml><?xml version="1.0" encoding="utf-8"?>
<p:tagLst xmlns:a="http://schemas.openxmlformats.org/drawingml/2006/main" xmlns:r="http://schemas.openxmlformats.org/officeDocument/2006/relationships" xmlns:p="http://schemas.openxmlformats.org/presentationml/2006/main">
  <p:tag name="RESIZE" val="Yes"/>
</p:tagLst>
</file>

<file path=ppt/tags/tag18.xml><?xml version="1.0" encoding="utf-8"?>
<p:tagLst xmlns:a="http://schemas.openxmlformats.org/drawingml/2006/main" xmlns:r="http://schemas.openxmlformats.org/officeDocument/2006/relationships" xmlns:p="http://schemas.openxmlformats.org/presentationml/2006/main">
  <p:tag name="RESIZE" val="Yes"/>
</p:tagLst>
</file>

<file path=ppt/tags/tag19.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20.xml><?xml version="1.0" encoding="utf-8"?>
<p:tagLst xmlns:a="http://schemas.openxmlformats.org/drawingml/2006/main" xmlns:r="http://schemas.openxmlformats.org/officeDocument/2006/relationships" xmlns:p="http://schemas.openxmlformats.org/presentationml/2006/main">
  <p:tag name="RESIZE" val="Yes"/>
</p:tagLst>
</file>

<file path=ppt/tags/tag21.xml><?xml version="1.0" encoding="utf-8"?>
<p:tagLst xmlns:a="http://schemas.openxmlformats.org/drawingml/2006/main" xmlns:r="http://schemas.openxmlformats.org/officeDocument/2006/relationships" xmlns:p="http://schemas.openxmlformats.org/presentationml/2006/main">
  <p:tag name="RESIZE" val="Yes"/>
</p:tagLst>
</file>

<file path=ppt/tags/tag22.xml><?xml version="1.0" encoding="utf-8"?>
<p:tagLst xmlns:a="http://schemas.openxmlformats.org/drawingml/2006/main" xmlns:r="http://schemas.openxmlformats.org/officeDocument/2006/relationships" xmlns:p="http://schemas.openxmlformats.org/presentationml/2006/main">
  <p:tag name="RESIZE" val="Yes"/>
</p:tagLst>
</file>

<file path=ppt/tags/tag23.xml><?xml version="1.0" encoding="utf-8"?>
<p:tagLst xmlns:a="http://schemas.openxmlformats.org/drawingml/2006/main" xmlns:r="http://schemas.openxmlformats.org/officeDocument/2006/relationships" xmlns:p="http://schemas.openxmlformats.org/presentationml/2006/main">
  <p:tag name="RESIZE" val="Yes"/>
</p:tagLst>
</file>

<file path=ppt/tags/tag24.xml><?xml version="1.0" encoding="utf-8"?>
<p:tagLst xmlns:a="http://schemas.openxmlformats.org/drawingml/2006/main" xmlns:r="http://schemas.openxmlformats.org/officeDocument/2006/relationships" xmlns:p="http://schemas.openxmlformats.org/presentationml/2006/main">
  <p:tag name="RESIZE" val="Yes"/>
</p:tagLst>
</file>

<file path=ppt/tags/tag25.xml><?xml version="1.0" encoding="utf-8"?>
<p:tagLst xmlns:a="http://schemas.openxmlformats.org/drawingml/2006/main" xmlns:r="http://schemas.openxmlformats.org/officeDocument/2006/relationships" xmlns:p="http://schemas.openxmlformats.org/presentationml/2006/main">
  <p:tag name="RESIZE" val="Yes"/>
</p:tagLst>
</file>

<file path=ppt/tags/tag26.xml><?xml version="1.0" encoding="utf-8"?>
<p:tagLst xmlns:a="http://schemas.openxmlformats.org/drawingml/2006/main" xmlns:r="http://schemas.openxmlformats.org/officeDocument/2006/relationships" xmlns:p="http://schemas.openxmlformats.org/presentationml/2006/main">
  <p:tag name="RESIZE" val="Yes"/>
</p:tagLst>
</file>

<file path=ppt/tags/tag27.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Blank Presentation">
  <a:themeElements>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3296" tIns="46648" rIns="93296" bIns="46648" numCol="1" anchor="t" anchorCtr="0" compatLnSpc="1">
        <a:prstTxWarp prst="textNoShape">
          <a:avLst/>
        </a:prstTxWarp>
        <a:spAutoFit/>
      </a:bodyPr>
      <a:lstStyle>
        <a:defPPr marL="0" marR="0" indent="0" algn="ctr" defTabSz="933450" rtl="0" eaLnBrk="1" fontAlgn="base" latinLnBrk="0" hangingPunct="1">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676767"/>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344B9"/>
        </a:dk2>
        <a:lt2>
          <a:srgbClr val="676767"/>
        </a:lt2>
        <a:accent1>
          <a:srgbClr val="C7E0FB"/>
        </a:accent1>
        <a:accent2>
          <a:srgbClr val="91B0FF"/>
        </a:accent2>
        <a:accent3>
          <a:srgbClr val="FFFFFF"/>
        </a:accent3>
        <a:accent4>
          <a:srgbClr val="000000"/>
        </a:accent4>
        <a:accent5>
          <a:srgbClr val="E0EDFD"/>
        </a:accent5>
        <a:accent6>
          <a:srgbClr val="839FE7"/>
        </a:accent6>
        <a:hlink>
          <a:srgbClr val="2D7DFF"/>
        </a:hlink>
        <a:folHlink>
          <a:srgbClr val="000078"/>
        </a:folHlink>
      </a:clrScheme>
      <a:clrMap bg1="lt1" tx1="dk1" bg2="lt2" tx2="dk2" accent1="accent1" accent2="accent2" accent3="accent3" accent4="accent4" accent5="accent5" accent6="accent6" hlink="hlink" folHlink="folHlink"/>
    </a:extraClrScheme>
    <a:extraClrScheme>
      <a:clrScheme name="Blank Presentation 3">
        <a:dk1>
          <a:srgbClr val="676767"/>
        </a:dk1>
        <a:lt1>
          <a:srgbClr val="FFFFFF"/>
        </a:lt1>
        <a:dk2>
          <a:srgbClr val="000000"/>
        </a:dk2>
        <a:lt2>
          <a:srgbClr val="FFFF7F"/>
        </a:lt2>
        <a:accent1>
          <a:srgbClr val="00005A"/>
        </a:accent1>
        <a:accent2>
          <a:srgbClr val="0052D8"/>
        </a:accent2>
        <a:accent3>
          <a:srgbClr val="AAAAAA"/>
        </a:accent3>
        <a:accent4>
          <a:srgbClr val="DADADA"/>
        </a:accent4>
        <a:accent5>
          <a:srgbClr val="AAAAB5"/>
        </a:accent5>
        <a:accent6>
          <a:srgbClr val="0049C4"/>
        </a:accent6>
        <a:hlink>
          <a:srgbClr val="5F8DFF"/>
        </a:hlink>
        <a:folHlink>
          <a:srgbClr val="96C5F8"/>
        </a:folHlink>
      </a:clrScheme>
      <a:clrMap bg1="dk2" tx1="lt1" bg2="dk1" tx2="lt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000000"/>
        </a:lt2>
        <a:accent1>
          <a:srgbClr val="FFFFFF"/>
        </a:accent1>
        <a:accent2>
          <a:srgbClr val="FFFFFF"/>
        </a:accent2>
        <a:accent3>
          <a:srgbClr val="FFFFFF"/>
        </a:accent3>
        <a:accent4>
          <a:srgbClr val="000000"/>
        </a:accent4>
        <a:accent5>
          <a:srgbClr val="FFFFFF"/>
        </a:accent5>
        <a:accent6>
          <a:srgbClr val="E7E7E7"/>
        </a:accent6>
        <a:hlink>
          <a:srgbClr val="FFFFFF"/>
        </a:hlink>
        <a:folHlink>
          <a:srgbClr val="0000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FE"/>
        </a:dk2>
        <a:lt2>
          <a:srgbClr val="000000"/>
        </a:lt2>
        <a:accent1>
          <a:srgbClr val="6598FF"/>
        </a:accent1>
        <a:accent2>
          <a:srgbClr val="FF8601"/>
        </a:accent2>
        <a:accent3>
          <a:srgbClr val="FFFFFF"/>
        </a:accent3>
        <a:accent4>
          <a:srgbClr val="000000"/>
        </a:accent4>
        <a:accent5>
          <a:srgbClr val="B8CAFF"/>
        </a:accent5>
        <a:accent6>
          <a:srgbClr val="E77901"/>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FE"/>
        </a:dk2>
        <a:lt2>
          <a:srgbClr val="000000"/>
        </a:lt2>
        <a:accent1>
          <a:srgbClr val="6598FF"/>
        </a:accent1>
        <a:accent2>
          <a:srgbClr val="FFFE00"/>
        </a:accent2>
        <a:accent3>
          <a:srgbClr val="FFFFFF"/>
        </a:accent3>
        <a:accent4>
          <a:srgbClr val="000000"/>
        </a:accent4>
        <a:accent5>
          <a:srgbClr val="B8CAFF"/>
        </a:accent5>
        <a:accent6>
          <a:srgbClr val="E7E600"/>
        </a:accent6>
        <a:hlink>
          <a:srgbClr val="33CB33"/>
        </a:hlink>
        <a:folHlink>
          <a:srgbClr val="0000FE"/>
        </a:folHlink>
      </a:clrScheme>
      <a:clrMap bg1="lt1" tx1="dk1" bg2="lt2" tx2="dk2" accent1="accent1" accent2="accent2" accent3="accent3" accent4="accent4" accent5="accent5" accent6="accent6" hlink="hlink" folHlink="folHlink"/>
    </a:extraClrScheme>
    <a:extraClrScheme>
      <a:clrScheme name="Blank Presentation 9">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8601"/>
        </a:folHlink>
      </a:clrScheme>
      <a:clrMap bg1="dk2" tx1="lt1" bg2="dk1" tx2="lt2" accent1="accent1" accent2="accent2" accent3="accent3" accent4="accent4" accent5="accent5" accent6="accent6" hlink="hlink" folHlink="folHlink"/>
    </a:extraClrScheme>
    <a:extraClrScheme>
      <a:clrScheme name="Blank Presentation 10">
        <a:dk1>
          <a:srgbClr val="6598FF"/>
        </a:dk1>
        <a:lt1>
          <a:srgbClr val="FFFFFF"/>
        </a:lt1>
        <a:dk2>
          <a:srgbClr val="000000"/>
        </a:dk2>
        <a:lt2>
          <a:srgbClr val="FFFE00"/>
        </a:lt2>
        <a:accent1>
          <a:srgbClr val="0000FE"/>
        </a:accent1>
        <a:accent2>
          <a:srgbClr val="6598FF"/>
        </a:accent2>
        <a:accent3>
          <a:srgbClr val="AAAAAA"/>
        </a:accent3>
        <a:accent4>
          <a:srgbClr val="DADADA"/>
        </a:accent4>
        <a:accent5>
          <a:srgbClr val="AAAAFE"/>
        </a:accent5>
        <a:accent6>
          <a:srgbClr val="5B89E7"/>
        </a:accent6>
        <a:hlink>
          <a:srgbClr val="33CB33"/>
        </a:hlink>
        <a:folHlink>
          <a:srgbClr val="FFFE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22716</TotalTime>
  <Words>3176</Words>
  <Application>Microsoft Office PowerPoint</Application>
  <PresentationFormat>Letter Paper (8.5x11 in)</PresentationFormat>
  <Paragraphs>517</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Lucida Handwriting</vt:lpstr>
      <vt:lpstr>Times New Roman</vt:lpstr>
      <vt:lpstr>Wingdings</vt:lpstr>
      <vt:lpstr>Blank Presentation</vt:lpstr>
      <vt:lpstr>PowerPoint Presentation</vt:lpstr>
      <vt:lpstr>INTERESTING</vt:lpstr>
      <vt:lpstr>AGENDA</vt:lpstr>
      <vt:lpstr>WHO TO FOCUS ON …</vt:lpstr>
      <vt:lpstr>WHO TO FOCUS ON … – EXAMPLE</vt:lpstr>
      <vt:lpstr>WHO TO FOCUS ON … – EXAMPLE</vt:lpstr>
      <vt:lpstr>LOYALTY PROGRAMS – FLAWS</vt:lpstr>
      <vt:lpstr>LOYALTY PROGRAMS - REWARDS</vt:lpstr>
      <vt:lpstr>LOYALTY PROGRAM – EXAMPLE (CON’T)</vt:lpstr>
      <vt:lpstr>LOYALTY PROGRAM – EXAMPLE (CON’T)</vt:lpstr>
      <vt:lpstr>LOYALTY PROGRAM – EXAMPLE (CON’T)</vt:lpstr>
      <vt:lpstr>GENERAL PROBLEMS</vt:lpstr>
      <vt:lpstr>EXAMPLE – CASINO LOYALTY PROGRAM</vt:lpstr>
      <vt:lpstr>EXAMPLE – CASINO LOYALTY PROGRAM</vt:lpstr>
      <vt:lpstr>EXAMPLE – CASINO LOYALTY PROGRAM</vt:lpstr>
      <vt:lpstr>EXAMPLE – CASINO LOYALTY PROGRAM</vt:lpstr>
      <vt:lpstr>REGRESSION DISCONTINUITY </vt:lpstr>
      <vt:lpstr>EXAMPLE – CASINO LOYALTY PROGRAM</vt:lpstr>
      <vt:lpstr>EXAMPLE – CASINO LOYALTY PROGRAM</vt:lpstr>
      <vt:lpstr>AGENDA</vt:lpstr>
      <vt:lpstr>CUSTOMER EVENTS AND MARKETING INTERVENTIONS</vt:lpstr>
      <vt:lpstr>STAGE IV – FOCUS ON DEFECTION</vt:lpstr>
      <vt:lpstr>DEFECTION RATES VARY ACROSS INDUSTRIES</vt:lpstr>
      <vt:lpstr>WHY DO CUSTOMERS DEFECT?</vt:lpstr>
      <vt:lpstr>HOW TO MANAGE CHURN</vt:lpstr>
      <vt:lpstr>FOCUS ON RETENTION IN STAGE 3</vt:lpstr>
      <vt:lpstr>MARKETING FOCUS</vt:lpstr>
      <vt:lpstr>MARKETING FOCUS</vt:lpstr>
      <vt:lpstr>AGENDA</vt:lpstr>
      <vt:lpstr>NEURAL NETWORKS – EXAMPLE</vt:lpstr>
      <vt:lpstr>NEURAL NETWORKS – EXAMPLE (CON’T)</vt:lpstr>
      <vt:lpstr>NEURAL NETWORKS – EXAMPLE (CON’T)</vt:lpstr>
      <vt:lpstr>NEURAL NETWORKS – EXAMPLE (CON’T)</vt:lpstr>
      <vt:lpstr>NEURAL NETWORKS – EXAMPLE (CON’T)</vt:lpstr>
      <vt:lpstr>NEURAL NETWORKS – THEY WORK</vt:lpstr>
      <vt:lpstr>CHURN – EXAMPLES</vt:lpstr>
      <vt:lpstr>CHURN – EXAMPLES</vt:lpstr>
      <vt:lpstr>CHURN – EXAMPLES</vt:lpstr>
      <vt:lpstr>CHURN – EXAMPLES</vt:lpstr>
      <vt:lpstr>CHURN – EXAMPLES</vt:lpstr>
      <vt:lpstr>CHURN – EXAMPLES</vt:lpstr>
      <vt:lpstr>AGENDA</vt:lpstr>
      <vt:lpstr>CLASSIFICATION PROBLEM</vt:lpstr>
      <vt:lpstr>CLASSIFICATION PROBLEM</vt:lpstr>
      <vt:lpstr>CLASSIFICATION PROBLEM</vt:lpstr>
      <vt:lpstr>CLASSIFICATION PROBLEM</vt:lpstr>
      <vt:lpstr>CLASSIFICATION PROBLEM</vt:lpstr>
      <vt:lpstr>CLASSIFICATION PROBLEM</vt:lpstr>
      <vt:lpstr>MODELS OF MODELS</vt:lpstr>
      <vt:lpstr>ENSEMBLE METHODS – BAGGING</vt:lpstr>
      <vt:lpstr>ENSEMBLE METHODS – BOOSTING</vt:lpstr>
      <vt:lpstr>ENSEMBLE METHODS – BOOSTING</vt:lpstr>
    </vt:vector>
  </TitlesOfParts>
  <Company>Anderson Fieldstudy Team BioMed 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Rutz</dc:creator>
  <cp:lastModifiedBy>Oliver J Rutz</cp:lastModifiedBy>
  <cp:revision>2122</cp:revision>
  <cp:lastPrinted>2003-03-12T22:20:00Z</cp:lastPrinted>
  <dcterms:created xsi:type="dcterms:W3CDTF">2001-05-16T12:53:39Z</dcterms:created>
  <dcterms:modified xsi:type="dcterms:W3CDTF">2022-11-08T16:36:39Z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010516BE_AOX_011v5</vt:lpwstr>
  </property>
  <property fmtid="{D5CDD505-2E9C-101B-9397-08002B2CF9AE}" pid="6" name="DocIDinTitle">
    <vt:bool>false</vt:bool>
  </property>
  <property fmtid="{D5CDD505-2E9C-101B-9397-08002B2CF9AE}" pid="7" name="DocIDinSlide">
    <vt:bool>false</vt:bool>
  </property>
  <property fmtid="{D5CDD505-2E9C-101B-9397-08002B2CF9AE}" pid="8" name="DocIDPosition">
    <vt:i4>0</vt:i4>
  </property>
</Properties>
</file>