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63" d="100"/>
          <a:sy n="63" d="100"/>
        </p:scale>
        <p:origin x="10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80637-94F2-46B7-8C40-36F33A05E04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A73949F-1360-4B8C-8C27-8B08C24B3027}">
      <dgm:prSet/>
      <dgm:spPr/>
      <dgm:t>
        <a:bodyPr/>
        <a:lstStyle/>
        <a:p>
          <a:pPr>
            <a:lnSpc>
              <a:spcPct val="100000"/>
            </a:lnSpc>
            <a:defRPr b="1"/>
          </a:pPr>
          <a:r>
            <a:rPr lang="en-US" b="1" dirty="0">
              <a:latin typeface="Bahnschrift Light SemiCondensed" panose="020B0502040204020203" pitchFamily="34" charset="0"/>
            </a:rPr>
            <a:t>Increase Conversion Rates:</a:t>
          </a:r>
          <a:endParaRPr lang="en-US" dirty="0">
            <a:latin typeface="Bahnschrift Light SemiCondensed" panose="020B0502040204020203" pitchFamily="34" charset="0"/>
          </a:endParaRPr>
        </a:p>
      </dgm:t>
    </dgm:pt>
    <dgm:pt modelId="{E73713FD-6860-4DEC-8501-957F03F3C110}" type="parTrans" cxnId="{19796099-E81C-4948-B8E3-C9AEE45B961F}">
      <dgm:prSet/>
      <dgm:spPr/>
      <dgm:t>
        <a:bodyPr/>
        <a:lstStyle/>
        <a:p>
          <a:endParaRPr lang="en-US"/>
        </a:p>
      </dgm:t>
    </dgm:pt>
    <dgm:pt modelId="{8DAF2B7E-389B-469C-9BFB-19D10D7D7F04}" type="sibTrans" cxnId="{19796099-E81C-4948-B8E3-C9AEE45B961F}">
      <dgm:prSet/>
      <dgm:spPr/>
      <dgm:t>
        <a:bodyPr/>
        <a:lstStyle/>
        <a:p>
          <a:endParaRPr lang="en-US"/>
        </a:p>
      </dgm:t>
    </dgm:pt>
    <dgm:pt modelId="{AD6CF9BE-0B77-478D-8270-90C0BFCC0F8F}">
      <dgm:prSet/>
      <dgm:spPr/>
      <dgm:t>
        <a:bodyPr/>
        <a:lstStyle/>
        <a:p>
          <a:pPr>
            <a:lnSpc>
              <a:spcPct val="100000"/>
            </a:lnSpc>
          </a:pPr>
          <a:r>
            <a:rPr lang="en-US" b="1">
              <a:latin typeface="Bahnschrift Light SemiCondensed" panose="020B0502040204020203" pitchFamily="34" charset="0"/>
            </a:rPr>
            <a:t>Goal: </a:t>
          </a:r>
          <a:r>
            <a:rPr lang="en-US">
              <a:latin typeface="Bahnschrift Light SemiCondensed" panose="020B0502040204020203" pitchFamily="34" charset="0"/>
            </a:rPr>
            <a:t>Identify factors impacting the conversion rate and provide recommendations to improve it.</a:t>
          </a:r>
        </a:p>
      </dgm:t>
    </dgm:pt>
    <dgm:pt modelId="{6F8E3F10-3E14-4329-8328-8909FEF3EC3C}" type="parTrans" cxnId="{995CB24E-A0CD-4388-A0EE-B3AD189DC9E3}">
      <dgm:prSet/>
      <dgm:spPr/>
      <dgm:t>
        <a:bodyPr/>
        <a:lstStyle/>
        <a:p>
          <a:endParaRPr lang="en-US"/>
        </a:p>
      </dgm:t>
    </dgm:pt>
    <dgm:pt modelId="{5ABC51EB-CA24-4A45-B319-86BFDE750172}" type="sibTrans" cxnId="{995CB24E-A0CD-4388-A0EE-B3AD189DC9E3}">
      <dgm:prSet/>
      <dgm:spPr/>
      <dgm:t>
        <a:bodyPr/>
        <a:lstStyle/>
        <a:p>
          <a:endParaRPr lang="en-US"/>
        </a:p>
      </dgm:t>
    </dgm:pt>
    <dgm:pt modelId="{B09CD521-83D4-493A-90B3-CA3F8308A176}">
      <dgm:prSet/>
      <dgm:spPr/>
      <dgm:t>
        <a:bodyPr/>
        <a:lstStyle/>
        <a:p>
          <a:pPr>
            <a:lnSpc>
              <a:spcPct val="100000"/>
            </a:lnSpc>
          </a:pPr>
          <a:r>
            <a:rPr lang="en-US" b="1">
              <a:latin typeface="Bahnschrift Light SemiCondensed" panose="020B0502040204020203" pitchFamily="34" charset="0"/>
            </a:rPr>
            <a:t>Insight: </a:t>
          </a:r>
          <a:r>
            <a:rPr lang="en-US">
              <a:latin typeface="Bahnschrift Light SemiCondensed" panose="020B0502040204020203" pitchFamily="34" charset="0"/>
            </a:rPr>
            <a:t>Highlight key stages where visitors drop off and suggest improvements to optimize the conversion funnel.</a:t>
          </a:r>
        </a:p>
      </dgm:t>
    </dgm:pt>
    <dgm:pt modelId="{2072962C-537B-466A-859E-0DF114ADB156}" type="parTrans" cxnId="{2F6E907E-89A5-44AC-80BC-1345DA26E44F}">
      <dgm:prSet/>
      <dgm:spPr/>
      <dgm:t>
        <a:bodyPr/>
        <a:lstStyle/>
        <a:p>
          <a:endParaRPr lang="en-US"/>
        </a:p>
      </dgm:t>
    </dgm:pt>
    <dgm:pt modelId="{A4D2B5CF-D331-461E-B123-50D67FB1EAB3}" type="sibTrans" cxnId="{2F6E907E-89A5-44AC-80BC-1345DA26E44F}">
      <dgm:prSet/>
      <dgm:spPr/>
      <dgm:t>
        <a:bodyPr/>
        <a:lstStyle/>
        <a:p>
          <a:endParaRPr lang="en-US"/>
        </a:p>
      </dgm:t>
    </dgm:pt>
    <dgm:pt modelId="{6A7330B9-2E6F-4802-BE5E-0A895BCF24F9}">
      <dgm:prSet/>
      <dgm:spPr/>
      <dgm:t>
        <a:bodyPr/>
        <a:lstStyle/>
        <a:p>
          <a:pPr>
            <a:lnSpc>
              <a:spcPct val="100000"/>
            </a:lnSpc>
            <a:defRPr b="1"/>
          </a:pPr>
          <a:r>
            <a:rPr lang="en-US" b="1">
              <a:latin typeface="Bahnschrift Light SemiCondensed" panose="020B0502040204020203" pitchFamily="34" charset="0"/>
            </a:rPr>
            <a:t>Enhance Customer Engagement:</a:t>
          </a:r>
          <a:endParaRPr lang="en-US">
            <a:latin typeface="Bahnschrift Light SemiCondensed" panose="020B0502040204020203" pitchFamily="34" charset="0"/>
          </a:endParaRPr>
        </a:p>
      </dgm:t>
    </dgm:pt>
    <dgm:pt modelId="{61692C29-9668-4606-AC2E-B3B36386D4A0}" type="parTrans" cxnId="{A6DC12D2-D946-418F-A2F0-065B7F4C2525}">
      <dgm:prSet/>
      <dgm:spPr/>
      <dgm:t>
        <a:bodyPr/>
        <a:lstStyle/>
        <a:p>
          <a:endParaRPr lang="en-US"/>
        </a:p>
      </dgm:t>
    </dgm:pt>
    <dgm:pt modelId="{A99B0567-9F64-45A4-A526-177FF2690171}" type="sibTrans" cxnId="{A6DC12D2-D946-418F-A2F0-065B7F4C2525}">
      <dgm:prSet/>
      <dgm:spPr/>
      <dgm:t>
        <a:bodyPr/>
        <a:lstStyle/>
        <a:p>
          <a:endParaRPr lang="en-US"/>
        </a:p>
      </dgm:t>
    </dgm:pt>
    <dgm:pt modelId="{3DD12957-6B55-4E75-BF4F-5384A996F289}">
      <dgm:prSet/>
      <dgm:spPr/>
      <dgm:t>
        <a:bodyPr/>
        <a:lstStyle/>
        <a:p>
          <a:pPr>
            <a:lnSpc>
              <a:spcPct val="100000"/>
            </a:lnSpc>
          </a:pPr>
          <a:r>
            <a:rPr lang="en-US" b="1">
              <a:latin typeface="Bahnschrift Light SemiCondensed" panose="020B0502040204020203" pitchFamily="34" charset="0"/>
            </a:rPr>
            <a:t>Goal:</a:t>
          </a:r>
          <a:r>
            <a:rPr lang="en-US">
              <a:latin typeface="Bahnschrift Light SemiCondensed" panose="020B0502040204020203" pitchFamily="34" charset="0"/>
            </a:rPr>
            <a:t> Determine which types of content drive the highest engagement. </a:t>
          </a:r>
        </a:p>
      </dgm:t>
    </dgm:pt>
    <dgm:pt modelId="{18AA5AAA-3231-49A0-A87E-F46728E3A307}" type="parTrans" cxnId="{D99F4EB5-C089-4AA3-A381-BA06075FB138}">
      <dgm:prSet/>
      <dgm:spPr/>
      <dgm:t>
        <a:bodyPr/>
        <a:lstStyle/>
        <a:p>
          <a:endParaRPr lang="en-US"/>
        </a:p>
      </dgm:t>
    </dgm:pt>
    <dgm:pt modelId="{05E17A77-EAE1-4CCD-B4A3-05FAF51E3613}" type="sibTrans" cxnId="{D99F4EB5-C089-4AA3-A381-BA06075FB138}">
      <dgm:prSet/>
      <dgm:spPr/>
      <dgm:t>
        <a:bodyPr/>
        <a:lstStyle/>
        <a:p>
          <a:endParaRPr lang="en-US"/>
        </a:p>
      </dgm:t>
    </dgm:pt>
    <dgm:pt modelId="{04960389-FD1A-434B-B2C3-A5343C04BD4B}">
      <dgm:prSet/>
      <dgm:spPr/>
      <dgm:t>
        <a:bodyPr/>
        <a:lstStyle/>
        <a:p>
          <a:pPr>
            <a:lnSpc>
              <a:spcPct val="100000"/>
            </a:lnSpc>
          </a:pPr>
          <a:r>
            <a:rPr lang="en-US" b="1" dirty="0">
              <a:latin typeface="Bahnschrift Light SemiCondensed" panose="020B0502040204020203" pitchFamily="34" charset="0"/>
            </a:rPr>
            <a:t>Insight:</a:t>
          </a:r>
          <a:r>
            <a:rPr lang="en-US" dirty="0">
              <a:latin typeface="Bahnschrift Light SemiCondensed" panose="020B0502040204020203" pitchFamily="34" charset="0"/>
            </a:rPr>
            <a:t> Analyze interaction levels with different types of marketing content to inform better content strategies.</a:t>
          </a:r>
        </a:p>
      </dgm:t>
    </dgm:pt>
    <dgm:pt modelId="{8F397712-C941-4571-BB07-4DF1CA171561}" type="parTrans" cxnId="{0E49E44E-F4FF-40DE-894E-22494CEAEC30}">
      <dgm:prSet/>
      <dgm:spPr/>
      <dgm:t>
        <a:bodyPr/>
        <a:lstStyle/>
        <a:p>
          <a:endParaRPr lang="en-US"/>
        </a:p>
      </dgm:t>
    </dgm:pt>
    <dgm:pt modelId="{DA17A44F-CFE9-4846-8F76-5E0993565599}" type="sibTrans" cxnId="{0E49E44E-F4FF-40DE-894E-22494CEAEC30}">
      <dgm:prSet/>
      <dgm:spPr/>
      <dgm:t>
        <a:bodyPr/>
        <a:lstStyle/>
        <a:p>
          <a:endParaRPr lang="en-US"/>
        </a:p>
      </dgm:t>
    </dgm:pt>
    <dgm:pt modelId="{5BCF1F22-3511-48E4-827E-E1FD2A5C573D}">
      <dgm:prSet/>
      <dgm:spPr/>
      <dgm:t>
        <a:bodyPr/>
        <a:lstStyle/>
        <a:p>
          <a:pPr>
            <a:lnSpc>
              <a:spcPct val="100000"/>
            </a:lnSpc>
            <a:defRPr b="1"/>
          </a:pPr>
          <a:r>
            <a:rPr lang="en-US" b="1">
              <a:latin typeface="Bahnschrift Light SemiCondensed" panose="020B0502040204020203" pitchFamily="34" charset="0"/>
            </a:rPr>
            <a:t>Improve Customer Feedback Scores:</a:t>
          </a:r>
          <a:endParaRPr lang="en-US">
            <a:latin typeface="Bahnschrift Light SemiCondensed" panose="020B0502040204020203" pitchFamily="34" charset="0"/>
          </a:endParaRPr>
        </a:p>
      </dgm:t>
    </dgm:pt>
    <dgm:pt modelId="{FF27FD63-7B92-40CD-8852-C9726FDA8C9D}" type="parTrans" cxnId="{B8455F52-31C9-4A5F-A42D-827AC34EAFF9}">
      <dgm:prSet/>
      <dgm:spPr/>
      <dgm:t>
        <a:bodyPr/>
        <a:lstStyle/>
        <a:p>
          <a:endParaRPr lang="en-US"/>
        </a:p>
      </dgm:t>
    </dgm:pt>
    <dgm:pt modelId="{66438E88-7E59-453C-B79D-9BC18BCC1D56}" type="sibTrans" cxnId="{B8455F52-31C9-4A5F-A42D-827AC34EAFF9}">
      <dgm:prSet/>
      <dgm:spPr/>
      <dgm:t>
        <a:bodyPr/>
        <a:lstStyle/>
        <a:p>
          <a:endParaRPr lang="en-US"/>
        </a:p>
      </dgm:t>
    </dgm:pt>
    <dgm:pt modelId="{893E1562-5774-483C-A88F-71AF6353CFE9}">
      <dgm:prSet/>
      <dgm:spPr/>
      <dgm:t>
        <a:bodyPr/>
        <a:lstStyle/>
        <a:p>
          <a:pPr>
            <a:lnSpc>
              <a:spcPct val="100000"/>
            </a:lnSpc>
          </a:pPr>
          <a:r>
            <a:rPr lang="en-US" b="1">
              <a:latin typeface="Bahnschrift Light SemiCondensed" panose="020B0502040204020203" pitchFamily="34" charset="0"/>
            </a:rPr>
            <a:t>Goal:</a:t>
          </a:r>
          <a:r>
            <a:rPr lang="en-US">
              <a:latin typeface="Bahnschrift Light SemiCondensed" panose="020B0502040204020203" pitchFamily="34" charset="0"/>
            </a:rPr>
            <a:t> Understand common themes in customer reviews and provide actionable insights.</a:t>
          </a:r>
        </a:p>
      </dgm:t>
    </dgm:pt>
    <dgm:pt modelId="{8E4AA913-1E41-4214-B60C-1B5B814866FC}" type="parTrans" cxnId="{A03D7E8F-9F97-49E7-9AEB-E9999B851FC8}">
      <dgm:prSet/>
      <dgm:spPr/>
      <dgm:t>
        <a:bodyPr/>
        <a:lstStyle/>
        <a:p>
          <a:endParaRPr lang="en-US"/>
        </a:p>
      </dgm:t>
    </dgm:pt>
    <dgm:pt modelId="{51A80761-A61D-4CBF-8DC4-3F178491022A}" type="sibTrans" cxnId="{A03D7E8F-9F97-49E7-9AEB-E9999B851FC8}">
      <dgm:prSet/>
      <dgm:spPr/>
      <dgm:t>
        <a:bodyPr/>
        <a:lstStyle/>
        <a:p>
          <a:endParaRPr lang="en-US"/>
        </a:p>
      </dgm:t>
    </dgm:pt>
    <dgm:pt modelId="{BEA80D4C-52F6-48B9-9A48-B7E7053F63A8}">
      <dgm:prSet/>
      <dgm:spPr/>
      <dgm:t>
        <a:bodyPr/>
        <a:lstStyle/>
        <a:p>
          <a:pPr>
            <a:lnSpc>
              <a:spcPct val="100000"/>
            </a:lnSpc>
          </a:pPr>
          <a:r>
            <a:rPr lang="en-US" b="1">
              <a:latin typeface="Bahnschrift Light SemiCondensed" panose="020B0502040204020203" pitchFamily="34" charset="0"/>
            </a:rPr>
            <a:t>Insight:</a:t>
          </a:r>
          <a:r>
            <a:rPr lang="en-US">
              <a:latin typeface="Bahnschrift Light SemiCondensed" panose="020B0502040204020203" pitchFamily="34" charset="0"/>
            </a:rPr>
            <a:t> Identify recurring positive and negative feedback to guide product and service improvements.</a:t>
          </a:r>
        </a:p>
      </dgm:t>
    </dgm:pt>
    <dgm:pt modelId="{67B050F0-BCB1-4EE9-94EF-BDECF52ADA78}" type="parTrans" cxnId="{38D11FF5-DCE7-49C5-AE2B-A0063B48F50D}">
      <dgm:prSet/>
      <dgm:spPr/>
      <dgm:t>
        <a:bodyPr/>
        <a:lstStyle/>
        <a:p>
          <a:endParaRPr lang="en-US"/>
        </a:p>
      </dgm:t>
    </dgm:pt>
    <dgm:pt modelId="{4D281CDF-C77D-4C16-B5D2-F49D79731EE8}" type="sibTrans" cxnId="{38D11FF5-DCE7-49C5-AE2B-A0063B48F50D}">
      <dgm:prSet/>
      <dgm:spPr/>
      <dgm:t>
        <a:bodyPr/>
        <a:lstStyle/>
        <a:p>
          <a:endParaRPr lang="en-US"/>
        </a:p>
      </dgm:t>
    </dgm:pt>
    <dgm:pt modelId="{A21C5AE8-390E-489E-AF4A-C3E8D116978A}" type="pres">
      <dgm:prSet presAssocID="{4E180637-94F2-46B7-8C40-36F33A05E04F}" presName="root" presStyleCnt="0">
        <dgm:presLayoutVars>
          <dgm:dir/>
          <dgm:resizeHandles val="exact"/>
        </dgm:presLayoutVars>
      </dgm:prSet>
      <dgm:spPr/>
    </dgm:pt>
    <dgm:pt modelId="{CEC81308-1D0F-453A-9EAF-A118935F4997}" type="pres">
      <dgm:prSet presAssocID="{FA73949F-1360-4B8C-8C27-8B08C24B3027}" presName="compNode" presStyleCnt="0"/>
      <dgm:spPr/>
    </dgm:pt>
    <dgm:pt modelId="{2E1F41ED-B411-481B-B523-9DACDBE864A4}" type="pres">
      <dgm:prSet presAssocID="{FA73949F-1360-4B8C-8C27-8B08C24B30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77192DAE-022C-48C0-85FC-8312AEDC923C}" type="pres">
      <dgm:prSet presAssocID="{FA73949F-1360-4B8C-8C27-8B08C24B3027}" presName="iconSpace" presStyleCnt="0"/>
      <dgm:spPr/>
    </dgm:pt>
    <dgm:pt modelId="{E241DAB7-38E1-4D49-B665-989F91BC9217}" type="pres">
      <dgm:prSet presAssocID="{FA73949F-1360-4B8C-8C27-8B08C24B3027}" presName="parTx" presStyleLbl="revTx" presStyleIdx="0" presStyleCnt="6">
        <dgm:presLayoutVars>
          <dgm:chMax val="0"/>
          <dgm:chPref val="0"/>
        </dgm:presLayoutVars>
      </dgm:prSet>
      <dgm:spPr/>
    </dgm:pt>
    <dgm:pt modelId="{787E34B4-1586-4AC7-8349-FA861C7FD8A9}" type="pres">
      <dgm:prSet presAssocID="{FA73949F-1360-4B8C-8C27-8B08C24B3027}" presName="txSpace" presStyleCnt="0"/>
      <dgm:spPr/>
    </dgm:pt>
    <dgm:pt modelId="{3B9B29F4-50E8-48F7-B87A-A4E35435DD1B}" type="pres">
      <dgm:prSet presAssocID="{FA73949F-1360-4B8C-8C27-8B08C24B3027}" presName="desTx" presStyleLbl="revTx" presStyleIdx="1" presStyleCnt="6">
        <dgm:presLayoutVars/>
      </dgm:prSet>
      <dgm:spPr/>
    </dgm:pt>
    <dgm:pt modelId="{C0F7FFF3-C339-461F-9A78-DFF854D8D0B2}" type="pres">
      <dgm:prSet presAssocID="{8DAF2B7E-389B-469C-9BFB-19D10D7D7F04}" presName="sibTrans" presStyleCnt="0"/>
      <dgm:spPr/>
    </dgm:pt>
    <dgm:pt modelId="{C1261229-AC11-4A62-8B0E-911DFF101137}" type="pres">
      <dgm:prSet presAssocID="{6A7330B9-2E6F-4802-BE5E-0A895BCF24F9}" presName="compNode" presStyleCnt="0"/>
      <dgm:spPr/>
    </dgm:pt>
    <dgm:pt modelId="{C7DD6934-DA1B-44F0-9CE0-0A3A40E56548}" type="pres">
      <dgm:prSet presAssocID="{6A7330B9-2E6F-4802-BE5E-0A895BCF24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gaphone"/>
        </a:ext>
      </dgm:extLst>
    </dgm:pt>
    <dgm:pt modelId="{4AA04969-C410-4148-85BA-3FAD4941BBF1}" type="pres">
      <dgm:prSet presAssocID="{6A7330B9-2E6F-4802-BE5E-0A895BCF24F9}" presName="iconSpace" presStyleCnt="0"/>
      <dgm:spPr/>
    </dgm:pt>
    <dgm:pt modelId="{EAD4DB2D-CC79-4C9A-9A96-DDBC5644ED5E}" type="pres">
      <dgm:prSet presAssocID="{6A7330B9-2E6F-4802-BE5E-0A895BCF24F9}" presName="parTx" presStyleLbl="revTx" presStyleIdx="2" presStyleCnt="6">
        <dgm:presLayoutVars>
          <dgm:chMax val="0"/>
          <dgm:chPref val="0"/>
        </dgm:presLayoutVars>
      </dgm:prSet>
      <dgm:spPr/>
    </dgm:pt>
    <dgm:pt modelId="{463B1BEE-1D17-43FF-884C-D98AB075FF80}" type="pres">
      <dgm:prSet presAssocID="{6A7330B9-2E6F-4802-BE5E-0A895BCF24F9}" presName="txSpace" presStyleCnt="0"/>
      <dgm:spPr/>
    </dgm:pt>
    <dgm:pt modelId="{99F79BA0-DCF2-4E81-A067-24FFFEFA5C2A}" type="pres">
      <dgm:prSet presAssocID="{6A7330B9-2E6F-4802-BE5E-0A895BCF24F9}" presName="desTx" presStyleLbl="revTx" presStyleIdx="3" presStyleCnt="6">
        <dgm:presLayoutVars/>
      </dgm:prSet>
      <dgm:spPr/>
    </dgm:pt>
    <dgm:pt modelId="{ECEC3C4D-BF29-4B05-9D77-A15C27027347}" type="pres">
      <dgm:prSet presAssocID="{A99B0567-9F64-45A4-A526-177FF2690171}" presName="sibTrans" presStyleCnt="0"/>
      <dgm:spPr/>
    </dgm:pt>
    <dgm:pt modelId="{28066110-5E26-4891-8C0A-71E7EC62B673}" type="pres">
      <dgm:prSet presAssocID="{5BCF1F22-3511-48E4-827E-E1FD2A5C573D}" presName="compNode" presStyleCnt="0"/>
      <dgm:spPr/>
    </dgm:pt>
    <dgm:pt modelId="{22615939-6699-48A0-B161-5C69093D5E04}" type="pres">
      <dgm:prSet presAssocID="{5BCF1F22-3511-48E4-827E-E1FD2A5C573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utral Face with No Fill"/>
        </a:ext>
      </dgm:extLst>
    </dgm:pt>
    <dgm:pt modelId="{60ED4E92-A105-43E2-A306-627AD0F57322}" type="pres">
      <dgm:prSet presAssocID="{5BCF1F22-3511-48E4-827E-E1FD2A5C573D}" presName="iconSpace" presStyleCnt="0"/>
      <dgm:spPr/>
    </dgm:pt>
    <dgm:pt modelId="{D445BEAE-CE92-4B5F-9866-3BA618E2B207}" type="pres">
      <dgm:prSet presAssocID="{5BCF1F22-3511-48E4-827E-E1FD2A5C573D}" presName="parTx" presStyleLbl="revTx" presStyleIdx="4" presStyleCnt="6">
        <dgm:presLayoutVars>
          <dgm:chMax val="0"/>
          <dgm:chPref val="0"/>
        </dgm:presLayoutVars>
      </dgm:prSet>
      <dgm:spPr/>
    </dgm:pt>
    <dgm:pt modelId="{C073D35B-12F8-4CD8-9E35-085E2974DF14}" type="pres">
      <dgm:prSet presAssocID="{5BCF1F22-3511-48E4-827E-E1FD2A5C573D}" presName="txSpace" presStyleCnt="0"/>
      <dgm:spPr/>
    </dgm:pt>
    <dgm:pt modelId="{FB30F3D0-A71E-43E5-A882-8D21C0250C92}" type="pres">
      <dgm:prSet presAssocID="{5BCF1F22-3511-48E4-827E-E1FD2A5C573D}" presName="desTx" presStyleLbl="revTx" presStyleIdx="5" presStyleCnt="6">
        <dgm:presLayoutVars/>
      </dgm:prSet>
      <dgm:spPr/>
    </dgm:pt>
  </dgm:ptLst>
  <dgm:cxnLst>
    <dgm:cxn modelId="{A8BA425B-8100-4D0D-8236-D3C5C596C215}" type="presOf" srcId="{AD6CF9BE-0B77-478D-8270-90C0BFCC0F8F}" destId="{3B9B29F4-50E8-48F7-B87A-A4E35435DD1B}" srcOrd="0" destOrd="0" presId="urn:microsoft.com/office/officeart/2018/2/layout/IconLabelDescriptionList"/>
    <dgm:cxn modelId="{52820A5E-31BE-425F-8F25-2E14FDF0DFAF}" type="presOf" srcId="{3DD12957-6B55-4E75-BF4F-5384A996F289}" destId="{99F79BA0-DCF2-4E81-A067-24FFFEFA5C2A}" srcOrd="0" destOrd="0" presId="urn:microsoft.com/office/officeart/2018/2/layout/IconLabelDescriptionList"/>
    <dgm:cxn modelId="{995CB24E-A0CD-4388-A0EE-B3AD189DC9E3}" srcId="{FA73949F-1360-4B8C-8C27-8B08C24B3027}" destId="{AD6CF9BE-0B77-478D-8270-90C0BFCC0F8F}" srcOrd="0" destOrd="0" parTransId="{6F8E3F10-3E14-4329-8328-8909FEF3EC3C}" sibTransId="{5ABC51EB-CA24-4A45-B319-86BFDE750172}"/>
    <dgm:cxn modelId="{0E49E44E-F4FF-40DE-894E-22494CEAEC30}" srcId="{6A7330B9-2E6F-4802-BE5E-0A895BCF24F9}" destId="{04960389-FD1A-434B-B2C3-A5343C04BD4B}" srcOrd="1" destOrd="0" parTransId="{8F397712-C941-4571-BB07-4DF1CA171561}" sibTransId="{DA17A44F-CFE9-4846-8F76-5E0993565599}"/>
    <dgm:cxn modelId="{B8455F52-31C9-4A5F-A42D-827AC34EAFF9}" srcId="{4E180637-94F2-46B7-8C40-36F33A05E04F}" destId="{5BCF1F22-3511-48E4-827E-E1FD2A5C573D}" srcOrd="2" destOrd="0" parTransId="{FF27FD63-7B92-40CD-8852-C9726FDA8C9D}" sibTransId="{66438E88-7E59-453C-B79D-9BC18BCC1D56}"/>
    <dgm:cxn modelId="{3C45B774-85EB-47BE-ADC3-F63FDFE9D765}" type="presOf" srcId="{B09CD521-83D4-493A-90B3-CA3F8308A176}" destId="{3B9B29F4-50E8-48F7-B87A-A4E35435DD1B}" srcOrd="0" destOrd="1" presId="urn:microsoft.com/office/officeart/2018/2/layout/IconLabelDescriptionList"/>
    <dgm:cxn modelId="{86CE1975-34B1-40A6-B9CB-3364F8350689}" type="presOf" srcId="{04960389-FD1A-434B-B2C3-A5343C04BD4B}" destId="{99F79BA0-DCF2-4E81-A067-24FFFEFA5C2A}" srcOrd="0" destOrd="1" presId="urn:microsoft.com/office/officeart/2018/2/layout/IconLabelDescriptionList"/>
    <dgm:cxn modelId="{2F6E907E-89A5-44AC-80BC-1345DA26E44F}" srcId="{FA73949F-1360-4B8C-8C27-8B08C24B3027}" destId="{B09CD521-83D4-493A-90B3-CA3F8308A176}" srcOrd="1" destOrd="0" parTransId="{2072962C-537B-466A-859E-0DF114ADB156}" sibTransId="{A4D2B5CF-D331-461E-B123-50D67FB1EAB3}"/>
    <dgm:cxn modelId="{030FF181-9B36-4841-9AD8-6B4BDA8CC0FF}" type="presOf" srcId="{5BCF1F22-3511-48E4-827E-E1FD2A5C573D}" destId="{D445BEAE-CE92-4B5F-9866-3BA618E2B207}" srcOrd="0" destOrd="0" presId="urn:microsoft.com/office/officeart/2018/2/layout/IconLabelDescriptionList"/>
    <dgm:cxn modelId="{A03D7E8F-9F97-49E7-9AEB-E9999B851FC8}" srcId="{5BCF1F22-3511-48E4-827E-E1FD2A5C573D}" destId="{893E1562-5774-483C-A88F-71AF6353CFE9}" srcOrd="0" destOrd="0" parTransId="{8E4AA913-1E41-4214-B60C-1B5B814866FC}" sibTransId="{51A80761-A61D-4CBF-8DC4-3F178491022A}"/>
    <dgm:cxn modelId="{426A7692-1243-4772-847F-CA19E97CB725}" type="presOf" srcId="{6A7330B9-2E6F-4802-BE5E-0A895BCF24F9}" destId="{EAD4DB2D-CC79-4C9A-9A96-DDBC5644ED5E}" srcOrd="0" destOrd="0" presId="urn:microsoft.com/office/officeart/2018/2/layout/IconLabelDescriptionList"/>
    <dgm:cxn modelId="{45C86595-C8D7-442F-B772-22C9529134F4}" type="presOf" srcId="{BEA80D4C-52F6-48B9-9A48-B7E7053F63A8}" destId="{FB30F3D0-A71E-43E5-A882-8D21C0250C92}" srcOrd="0" destOrd="1" presId="urn:microsoft.com/office/officeart/2018/2/layout/IconLabelDescriptionList"/>
    <dgm:cxn modelId="{19796099-E81C-4948-B8E3-C9AEE45B961F}" srcId="{4E180637-94F2-46B7-8C40-36F33A05E04F}" destId="{FA73949F-1360-4B8C-8C27-8B08C24B3027}" srcOrd="0" destOrd="0" parTransId="{E73713FD-6860-4DEC-8501-957F03F3C110}" sibTransId="{8DAF2B7E-389B-469C-9BFB-19D10D7D7F04}"/>
    <dgm:cxn modelId="{E777D6A2-72AD-4B7B-A25F-83920A05E467}" type="presOf" srcId="{FA73949F-1360-4B8C-8C27-8B08C24B3027}" destId="{E241DAB7-38E1-4D49-B665-989F91BC9217}" srcOrd="0" destOrd="0" presId="urn:microsoft.com/office/officeart/2018/2/layout/IconLabelDescriptionList"/>
    <dgm:cxn modelId="{D99F4EB5-C089-4AA3-A381-BA06075FB138}" srcId="{6A7330B9-2E6F-4802-BE5E-0A895BCF24F9}" destId="{3DD12957-6B55-4E75-BF4F-5384A996F289}" srcOrd="0" destOrd="0" parTransId="{18AA5AAA-3231-49A0-A87E-F46728E3A307}" sibTransId="{05E17A77-EAE1-4CCD-B4A3-05FAF51E3613}"/>
    <dgm:cxn modelId="{A6DC12D2-D946-418F-A2F0-065B7F4C2525}" srcId="{4E180637-94F2-46B7-8C40-36F33A05E04F}" destId="{6A7330B9-2E6F-4802-BE5E-0A895BCF24F9}" srcOrd="1" destOrd="0" parTransId="{61692C29-9668-4606-AC2E-B3B36386D4A0}" sibTransId="{A99B0567-9F64-45A4-A526-177FF2690171}"/>
    <dgm:cxn modelId="{824E4FE4-7BB0-419D-888E-2ADB30271121}" type="presOf" srcId="{4E180637-94F2-46B7-8C40-36F33A05E04F}" destId="{A21C5AE8-390E-489E-AF4A-C3E8D116978A}" srcOrd="0" destOrd="0" presId="urn:microsoft.com/office/officeart/2018/2/layout/IconLabelDescriptionList"/>
    <dgm:cxn modelId="{F1F6F3EF-F156-4E11-B980-2803A2A34557}" type="presOf" srcId="{893E1562-5774-483C-A88F-71AF6353CFE9}" destId="{FB30F3D0-A71E-43E5-A882-8D21C0250C92}" srcOrd="0" destOrd="0" presId="urn:microsoft.com/office/officeart/2018/2/layout/IconLabelDescriptionList"/>
    <dgm:cxn modelId="{38D11FF5-DCE7-49C5-AE2B-A0063B48F50D}" srcId="{5BCF1F22-3511-48E4-827E-E1FD2A5C573D}" destId="{BEA80D4C-52F6-48B9-9A48-B7E7053F63A8}" srcOrd="1" destOrd="0" parTransId="{67B050F0-BCB1-4EE9-94EF-BDECF52ADA78}" sibTransId="{4D281CDF-C77D-4C16-B5D2-F49D79731EE8}"/>
    <dgm:cxn modelId="{438EAE8A-6932-42DC-B761-5B7E06F69B19}" type="presParOf" srcId="{A21C5AE8-390E-489E-AF4A-C3E8D116978A}" destId="{CEC81308-1D0F-453A-9EAF-A118935F4997}" srcOrd="0" destOrd="0" presId="urn:microsoft.com/office/officeart/2018/2/layout/IconLabelDescriptionList"/>
    <dgm:cxn modelId="{F4CF723A-4965-4568-9B17-97B0B0F43D6D}" type="presParOf" srcId="{CEC81308-1D0F-453A-9EAF-A118935F4997}" destId="{2E1F41ED-B411-481B-B523-9DACDBE864A4}" srcOrd="0" destOrd="0" presId="urn:microsoft.com/office/officeart/2018/2/layout/IconLabelDescriptionList"/>
    <dgm:cxn modelId="{93A614DA-8007-4AC8-B464-1FC45CBB198D}" type="presParOf" srcId="{CEC81308-1D0F-453A-9EAF-A118935F4997}" destId="{77192DAE-022C-48C0-85FC-8312AEDC923C}" srcOrd="1" destOrd="0" presId="urn:microsoft.com/office/officeart/2018/2/layout/IconLabelDescriptionList"/>
    <dgm:cxn modelId="{FBAFD66E-F485-4D26-B88B-8474960EB93F}" type="presParOf" srcId="{CEC81308-1D0F-453A-9EAF-A118935F4997}" destId="{E241DAB7-38E1-4D49-B665-989F91BC9217}" srcOrd="2" destOrd="0" presId="urn:microsoft.com/office/officeart/2018/2/layout/IconLabelDescriptionList"/>
    <dgm:cxn modelId="{C7860428-A731-46BE-BC1B-2298E980BDD6}" type="presParOf" srcId="{CEC81308-1D0F-453A-9EAF-A118935F4997}" destId="{787E34B4-1586-4AC7-8349-FA861C7FD8A9}" srcOrd="3" destOrd="0" presId="urn:microsoft.com/office/officeart/2018/2/layout/IconLabelDescriptionList"/>
    <dgm:cxn modelId="{F012DD1B-A3CF-4A72-A37E-C9B3FF0E1056}" type="presParOf" srcId="{CEC81308-1D0F-453A-9EAF-A118935F4997}" destId="{3B9B29F4-50E8-48F7-B87A-A4E35435DD1B}" srcOrd="4" destOrd="0" presId="urn:microsoft.com/office/officeart/2018/2/layout/IconLabelDescriptionList"/>
    <dgm:cxn modelId="{89C0D741-E131-4B0C-BA88-AA083C535FF1}" type="presParOf" srcId="{A21C5AE8-390E-489E-AF4A-C3E8D116978A}" destId="{C0F7FFF3-C339-461F-9A78-DFF854D8D0B2}" srcOrd="1" destOrd="0" presId="urn:microsoft.com/office/officeart/2018/2/layout/IconLabelDescriptionList"/>
    <dgm:cxn modelId="{890E830C-5EB4-4848-B254-707FF03687FE}" type="presParOf" srcId="{A21C5AE8-390E-489E-AF4A-C3E8D116978A}" destId="{C1261229-AC11-4A62-8B0E-911DFF101137}" srcOrd="2" destOrd="0" presId="urn:microsoft.com/office/officeart/2018/2/layout/IconLabelDescriptionList"/>
    <dgm:cxn modelId="{65E1C1FE-8CAB-4CEF-BD14-5BEAD9761CD4}" type="presParOf" srcId="{C1261229-AC11-4A62-8B0E-911DFF101137}" destId="{C7DD6934-DA1B-44F0-9CE0-0A3A40E56548}" srcOrd="0" destOrd="0" presId="urn:microsoft.com/office/officeart/2018/2/layout/IconLabelDescriptionList"/>
    <dgm:cxn modelId="{376AD1F9-AEAC-481A-8399-50890184A5F5}" type="presParOf" srcId="{C1261229-AC11-4A62-8B0E-911DFF101137}" destId="{4AA04969-C410-4148-85BA-3FAD4941BBF1}" srcOrd="1" destOrd="0" presId="urn:microsoft.com/office/officeart/2018/2/layout/IconLabelDescriptionList"/>
    <dgm:cxn modelId="{B5B98462-0FBD-4468-B730-AA3B2C69B725}" type="presParOf" srcId="{C1261229-AC11-4A62-8B0E-911DFF101137}" destId="{EAD4DB2D-CC79-4C9A-9A96-DDBC5644ED5E}" srcOrd="2" destOrd="0" presId="urn:microsoft.com/office/officeart/2018/2/layout/IconLabelDescriptionList"/>
    <dgm:cxn modelId="{2E47DF00-DB57-4C84-80E6-9C384BE5D144}" type="presParOf" srcId="{C1261229-AC11-4A62-8B0E-911DFF101137}" destId="{463B1BEE-1D17-43FF-884C-D98AB075FF80}" srcOrd="3" destOrd="0" presId="urn:microsoft.com/office/officeart/2018/2/layout/IconLabelDescriptionList"/>
    <dgm:cxn modelId="{878EE899-E1F8-48FB-BAD9-FB7A84A79A5D}" type="presParOf" srcId="{C1261229-AC11-4A62-8B0E-911DFF101137}" destId="{99F79BA0-DCF2-4E81-A067-24FFFEFA5C2A}" srcOrd="4" destOrd="0" presId="urn:microsoft.com/office/officeart/2018/2/layout/IconLabelDescriptionList"/>
    <dgm:cxn modelId="{5CDFDCD9-CC2D-4269-A5D6-AF8206EC3766}" type="presParOf" srcId="{A21C5AE8-390E-489E-AF4A-C3E8D116978A}" destId="{ECEC3C4D-BF29-4B05-9D77-A15C27027347}" srcOrd="3" destOrd="0" presId="urn:microsoft.com/office/officeart/2018/2/layout/IconLabelDescriptionList"/>
    <dgm:cxn modelId="{8AF9D38E-92BC-4BA9-AF1E-5542094750A6}" type="presParOf" srcId="{A21C5AE8-390E-489E-AF4A-C3E8D116978A}" destId="{28066110-5E26-4891-8C0A-71E7EC62B673}" srcOrd="4" destOrd="0" presId="urn:microsoft.com/office/officeart/2018/2/layout/IconLabelDescriptionList"/>
    <dgm:cxn modelId="{4B52FEC2-63F3-416C-8A64-2550FC01A82E}" type="presParOf" srcId="{28066110-5E26-4891-8C0A-71E7EC62B673}" destId="{22615939-6699-48A0-B161-5C69093D5E04}" srcOrd="0" destOrd="0" presId="urn:microsoft.com/office/officeart/2018/2/layout/IconLabelDescriptionList"/>
    <dgm:cxn modelId="{5C412C44-FD6F-4665-8352-E38B6DC7D1A0}" type="presParOf" srcId="{28066110-5E26-4891-8C0A-71E7EC62B673}" destId="{60ED4E92-A105-43E2-A306-627AD0F57322}" srcOrd="1" destOrd="0" presId="urn:microsoft.com/office/officeart/2018/2/layout/IconLabelDescriptionList"/>
    <dgm:cxn modelId="{2686A0DA-0C96-4460-874B-D9287A0CDE87}" type="presParOf" srcId="{28066110-5E26-4891-8C0A-71E7EC62B673}" destId="{D445BEAE-CE92-4B5F-9866-3BA618E2B207}" srcOrd="2" destOrd="0" presId="urn:microsoft.com/office/officeart/2018/2/layout/IconLabelDescriptionList"/>
    <dgm:cxn modelId="{53CF16A6-2B4E-4A91-93B1-A5347D47CDEF}" type="presParOf" srcId="{28066110-5E26-4891-8C0A-71E7EC62B673}" destId="{C073D35B-12F8-4CD8-9E35-085E2974DF14}" srcOrd="3" destOrd="0" presId="urn:microsoft.com/office/officeart/2018/2/layout/IconLabelDescriptionList"/>
    <dgm:cxn modelId="{94202933-07BD-4649-8383-594A83202B94}" type="presParOf" srcId="{28066110-5E26-4891-8C0A-71E7EC62B673}" destId="{FB30F3D0-A71E-43E5-A882-8D21C0250C9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F41ED-B411-481B-B523-9DACDBE864A4}">
      <dsp:nvSpPr>
        <dsp:cNvPr id="0" name=""/>
        <dsp:cNvSpPr/>
      </dsp:nvSpPr>
      <dsp:spPr>
        <a:xfrm>
          <a:off x="2846" y="822597"/>
          <a:ext cx="565523" cy="565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1DAB7-38E1-4D49-B665-989F91BC9217}">
      <dsp:nvSpPr>
        <dsp:cNvPr id="0" name=""/>
        <dsp:cNvSpPr/>
      </dsp:nvSpPr>
      <dsp:spPr>
        <a:xfrm>
          <a:off x="2846" y="1514042"/>
          <a:ext cx="1615781" cy="43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dirty="0">
              <a:latin typeface="Bahnschrift Light SemiCondensed" panose="020B0502040204020203" pitchFamily="34" charset="0"/>
            </a:rPr>
            <a:t>Increase Conversion Rates:</a:t>
          </a:r>
          <a:endParaRPr lang="en-US" sz="1400" kern="1200" dirty="0">
            <a:latin typeface="Bahnschrift Light SemiCondensed" panose="020B0502040204020203" pitchFamily="34" charset="0"/>
          </a:endParaRPr>
        </a:p>
      </dsp:txBody>
      <dsp:txXfrm>
        <a:off x="2846" y="1514042"/>
        <a:ext cx="1615781" cy="431716"/>
      </dsp:txXfrm>
    </dsp:sp>
    <dsp:sp modelId="{3B9B29F4-50E8-48F7-B87A-A4E35435DD1B}">
      <dsp:nvSpPr>
        <dsp:cNvPr id="0" name=""/>
        <dsp:cNvSpPr/>
      </dsp:nvSpPr>
      <dsp:spPr>
        <a:xfrm>
          <a:off x="2846" y="2004326"/>
          <a:ext cx="1615781" cy="1746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latin typeface="Bahnschrift Light SemiCondensed" panose="020B0502040204020203" pitchFamily="34" charset="0"/>
            </a:rPr>
            <a:t>Goal: </a:t>
          </a:r>
          <a:r>
            <a:rPr lang="en-US" sz="1100" kern="1200">
              <a:latin typeface="Bahnschrift Light SemiCondensed" panose="020B0502040204020203" pitchFamily="34" charset="0"/>
            </a:rPr>
            <a:t>Identify factors impacting the conversion rate and provide recommendations to improve it.</a:t>
          </a:r>
        </a:p>
        <a:p>
          <a:pPr marL="0" lvl="0" indent="0" algn="l" defTabSz="488950">
            <a:lnSpc>
              <a:spcPct val="100000"/>
            </a:lnSpc>
            <a:spcBef>
              <a:spcPct val="0"/>
            </a:spcBef>
            <a:spcAft>
              <a:spcPct val="35000"/>
            </a:spcAft>
            <a:buNone/>
          </a:pPr>
          <a:r>
            <a:rPr lang="en-US" sz="1100" b="1" kern="1200">
              <a:latin typeface="Bahnschrift Light SemiCondensed" panose="020B0502040204020203" pitchFamily="34" charset="0"/>
            </a:rPr>
            <a:t>Insight: </a:t>
          </a:r>
          <a:r>
            <a:rPr lang="en-US" sz="1100" kern="1200">
              <a:latin typeface="Bahnschrift Light SemiCondensed" panose="020B0502040204020203" pitchFamily="34" charset="0"/>
            </a:rPr>
            <a:t>Highlight key stages where visitors drop off and suggest improvements to optimize the conversion funnel.</a:t>
          </a:r>
        </a:p>
      </dsp:txBody>
      <dsp:txXfrm>
        <a:off x="2846" y="2004326"/>
        <a:ext cx="1615781" cy="1746661"/>
      </dsp:txXfrm>
    </dsp:sp>
    <dsp:sp modelId="{C7DD6934-DA1B-44F0-9CE0-0A3A40E56548}">
      <dsp:nvSpPr>
        <dsp:cNvPr id="0" name=""/>
        <dsp:cNvSpPr/>
      </dsp:nvSpPr>
      <dsp:spPr>
        <a:xfrm>
          <a:off x="1901389" y="822597"/>
          <a:ext cx="565523" cy="565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D4DB2D-CC79-4C9A-9A96-DDBC5644ED5E}">
      <dsp:nvSpPr>
        <dsp:cNvPr id="0" name=""/>
        <dsp:cNvSpPr/>
      </dsp:nvSpPr>
      <dsp:spPr>
        <a:xfrm>
          <a:off x="1901389" y="1514042"/>
          <a:ext cx="1615781" cy="43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Bahnschrift Light SemiCondensed" panose="020B0502040204020203" pitchFamily="34" charset="0"/>
            </a:rPr>
            <a:t>Enhance Customer Engagement:</a:t>
          </a:r>
          <a:endParaRPr lang="en-US" sz="1400" kern="1200">
            <a:latin typeface="Bahnschrift Light SemiCondensed" panose="020B0502040204020203" pitchFamily="34" charset="0"/>
          </a:endParaRPr>
        </a:p>
      </dsp:txBody>
      <dsp:txXfrm>
        <a:off x="1901389" y="1514042"/>
        <a:ext cx="1615781" cy="431716"/>
      </dsp:txXfrm>
    </dsp:sp>
    <dsp:sp modelId="{99F79BA0-DCF2-4E81-A067-24FFFEFA5C2A}">
      <dsp:nvSpPr>
        <dsp:cNvPr id="0" name=""/>
        <dsp:cNvSpPr/>
      </dsp:nvSpPr>
      <dsp:spPr>
        <a:xfrm>
          <a:off x="1901389" y="2004326"/>
          <a:ext cx="1615781" cy="1746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latin typeface="Bahnschrift Light SemiCondensed" panose="020B0502040204020203" pitchFamily="34" charset="0"/>
            </a:rPr>
            <a:t>Goal:</a:t>
          </a:r>
          <a:r>
            <a:rPr lang="en-US" sz="1100" kern="1200">
              <a:latin typeface="Bahnschrift Light SemiCondensed" panose="020B0502040204020203" pitchFamily="34" charset="0"/>
            </a:rPr>
            <a:t> Determine which types of content drive the highest engagement. </a:t>
          </a:r>
        </a:p>
        <a:p>
          <a:pPr marL="0" lvl="0" indent="0" algn="l" defTabSz="488950">
            <a:lnSpc>
              <a:spcPct val="100000"/>
            </a:lnSpc>
            <a:spcBef>
              <a:spcPct val="0"/>
            </a:spcBef>
            <a:spcAft>
              <a:spcPct val="35000"/>
            </a:spcAft>
            <a:buNone/>
          </a:pPr>
          <a:r>
            <a:rPr lang="en-US" sz="1100" b="1" kern="1200" dirty="0">
              <a:latin typeface="Bahnschrift Light SemiCondensed" panose="020B0502040204020203" pitchFamily="34" charset="0"/>
            </a:rPr>
            <a:t>Insight:</a:t>
          </a:r>
          <a:r>
            <a:rPr lang="en-US" sz="1100" kern="1200" dirty="0">
              <a:latin typeface="Bahnschrift Light SemiCondensed" panose="020B0502040204020203" pitchFamily="34" charset="0"/>
            </a:rPr>
            <a:t> Analyze interaction levels with different types of marketing content to inform better content strategies.</a:t>
          </a:r>
        </a:p>
      </dsp:txBody>
      <dsp:txXfrm>
        <a:off x="1901389" y="2004326"/>
        <a:ext cx="1615781" cy="1746661"/>
      </dsp:txXfrm>
    </dsp:sp>
    <dsp:sp modelId="{22615939-6699-48A0-B161-5C69093D5E04}">
      <dsp:nvSpPr>
        <dsp:cNvPr id="0" name=""/>
        <dsp:cNvSpPr/>
      </dsp:nvSpPr>
      <dsp:spPr>
        <a:xfrm>
          <a:off x="3799932" y="822597"/>
          <a:ext cx="565523" cy="5655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45BEAE-CE92-4B5F-9866-3BA618E2B207}">
      <dsp:nvSpPr>
        <dsp:cNvPr id="0" name=""/>
        <dsp:cNvSpPr/>
      </dsp:nvSpPr>
      <dsp:spPr>
        <a:xfrm>
          <a:off x="3799932" y="1514042"/>
          <a:ext cx="1615781" cy="4317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kern="1200">
              <a:latin typeface="Bahnschrift Light SemiCondensed" panose="020B0502040204020203" pitchFamily="34" charset="0"/>
            </a:rPr>
            <a:t>Improve Customer Feedback Scores:</a:t>
          </a:r>
          <a:endParaRPr lang="en-US" sz="1400" kern="1200">
            <a:latin typeface="Bahnschrift Light SemiCondensed" panose="020B0502040204020203" pitchFamily="34" charset="0"/>
          </a:endParaRPr>
        </a:p>
      </dsp:txBody>
      <dsp:txXfrm>
        <a:off x="3799932" y="1514042"/>
        <a:ext cx="1615781" cy="431716"/>
      </dsp:txXfrm>
    </dsp:sp>
    <dsp:sp modelId="{FB30F3D0-A71E-43E5-A882-8D21C0250C92}">
      <dsp:nvSpPr>
        <dsp:cNvPr id="0" name=""/>
        <dsp:cNvSpPr/>
      </dsp:nvSpPr>
      <dsp:spPr>
        <a:xfrm>
          <a:off x="3799932" y="2004326"/>
          <a:ext cx="1615781" cy="1746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1" kern="1200">
              <a:latin typeface="Bahnschrift Light SemiCondensed" panose="020B0502040204020203" pitchFamily="34" charset="0"/>
            </a:rPr>
            <a:t>Goal:</a:t>
          </a:r>
          <a:r>
            <a:rPr lang="en-US" sz="1100" kern="1200">
              <a:latin typeface="Bahnschrift Light SemiCondensed" panose="020B0502040204020203" pitchFamily="34" charset="0"/>
            </a:rPr>
            <a:t> Understand common themes in customer reviews and provide actionable insights.</a:t>
          </a:r>
        </a:p>
        <a:p>
          <a:pPr marL="0" lvl="0" indent="0" algn="l" defTabSz="488950">
            <a:lnSpc>
              <a:spcPct val="100000"/>
            </a:lnSpc>
            <a:spcBef>
              <a:spcPct val="0"/>
            </a:spcBef>
            <a:spcAft>
              <a:spcPct val="35000"/>
            </a:spcAft>
            <a:buNone/>
          </a:pPr>
          <a:r>
            <a:rPr lang="en-US" sz="1100" b="1" kern="1200">
              <a:latin typeface="Bahnschrift Light SemiCondensed" panose="020B0502040204020203" pitchFamily="34" charset="0"/>
            </a:rPr>
            <a:t>Insight:</a:t>
          </a:r>
          <a:r>
            <a:rPr lang="en-US" sz="1100" kern="1200">
              <a:latin typeface="Bahnschrift Light SemiCondensed" panose="020B0502040204020203" pitchFamily="34" charset="0"/>
            </a:rPr>
            <a:t> Identify recurring positive and negative feedback to guide product and service improvements.</a:t>
          </a:r>
        </a:p>
      </dsp:txBody>
      <dsp:txXfrm>
        <a:off x="3799932" y="2004326"/>
        <a:ext cx="1615781" cy="174666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933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3963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3033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9691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1684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82588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16326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2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5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8733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6561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84894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786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33695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7320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1953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4/18/2025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69970904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27" descr="One luminous opened box among closed white square boxes">
            <a:extLst>
              <a:ext uri="{FF2B5EF4-FFF2-40B4-BE49-F238E27FC236}">
                <a16:creationId xmlns:a16="http://schemas.microsoft.com/office/drawing/2014/main" id="{4E062284-DDCC-177F-C876-C25B623C2E50}"/>
              </a:ext>
            </a:extLst>
          </p:cNvPr>
          <p:cNvPicPr>
            <a:picLocks noChangeAspect="1"/>
          </p:cNvPicPr>
          <p:nvPr/>
        </p:nvPicPr>
        <p:blipFill>
          <a:blip r:embed="rId2"/>
          <a:srcRect l="4222" t="9091" r="17016"/>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668867" y="1678666"/>
            <a:ext cx="4088190" cy="2369093"/>
          </a:xfrm>
        </p:spPr>
        <p:txBody>
          <a:bodyPr>
            <a:normAutofit/>
          </a:bodyPr>
          <a:lstStyle/>
          <a:p>
            <a:r>
              <a:rPr lang="en-US" sz="4800" i="1"/>
              <a:t>Insights</a:t>
            </a:r>
            <a:endParaRPr lang="nb-NO" sz="4800" i="1"/>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677335" y="4050831"/>
            <a:ext cx="4079721" cy="1096901"/>
          </a:xfrm>
        </p:spPr>
        <p:txBody>
          <a:bodyPr>
            <a:normAutofit/>
          </a:bodyPr>
          <a:lstStyle/>
          <a:p>
            <a:r>
              <a:rPr lang="en-US" sz="1600"/>
              <a:t>Arun Kumar Gupta</a:t>
            </a:r>
            <a:endParaRPr lang="nb-NO" sz="1600"/>
          </a:p>
        </p:txBody>
      </p:sp>
      <p:cxnSp>
        <p:nvCxnSpPr>
          <p:cNvPr id="55" name="Straight Connector 54">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4227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a:xfrm>
            <a:off x="333972" y="387905"/>
            <a:ext cx="8596668" cy="741680"/>
          </a:xfrm>
        </p:spPr>
        <p:txBody>
          <a:bodyPr/>
          <a:lstStyle/>
          <a:p>
            <a:r>
              <a:rPr lang="nb-NO" dirty="0"/>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350521" y="1129585"/>
            <a:ext cx="3539844" cy="5291535"/>
          </a:xfrm>
        </p:spPr>
        <p:txBody>
          <a:bodyPr>
            <a:normAutofit fontScale="55000" lnSpcReduction="20000"/>
          </a:bodyPr>
          <a:lstStyle/>
          <a:p>
            <a:pPr>
              <a:lnSpc>
                <a:spcPct val="160000"/>
              </a:lnSpc>
            </a:pPr>
            <a:r>
              <a:rPr lang="en-US" sz="2000" b="1" dirty="0">
                <a:latin typeface="Bahnschrift Light SemiCondensed" panose="020B0502040204020203" pitchFamily="34" charset="0"/>
              </a:rPr>
              <a:t>Decreased Conversion Rates: </a:t>
            </a:r>
            <a:r>
              <a:rPr lang="en-US" sz="2000" dirty="0">
                <a:latin typeface="Bahnschrift Light SemiCondensed" panose="020B0502040204020203" pitchFamily="34" charset="0"/>
              </a:rPr>
              <a:t>The conversion rate demonstrated a strong rebound in December, reaching 10.2%, despite a notable dip to 5.0% in October.</a:t>
            </a:r>
          </a:p>
          <a:p>
            <a:pPr>
              <a:lnSpc>
                <a:spcPct val="160000"/>
              </a:lnSpc>
            </a:pPr>
            <a:r>
              <a:rPr lang="en-US" sz="2000" b="1" dirty="0">
                <a:latin typeface="Bahnschrift Light SemiCondensed" panose="020B0502040204020203" pitchFamily="34" charset="0"/>
              </a:rPr>
              <a:t>Reduced Customer Engagement:</a:t>
            </a:r>
          </a:p>
          <a:p>
            <a:pPr lvl="1">
              <a:lnSpc>
                <a:spcPct val="160000"/>
              </a:lnSpc>
            </a:pPr>
            <a:r>
              <a:rPr lang="en-US" sz="2000" dirty="0">
                <a:latin typeface="Bahnschrift Light SemiCondensed" panose="020B0502040204020203" pitchFamily="34" charset="0"/>
              </a:rPr>
              <a:t>There is a decline in overall social media engagement, with views dropping throughout the year.</a:t>
            </a:r>
          </a:p>
          <a:p>
            <a:pPr lvl="1">
              <a:lnSpc>
                <a:spcPct val="160000"/>
              </a:lnSpc>
            </a:pPr>
            <a:r>
              <a:rPr lang="en-US" sz="2000" dirty="0">
                <a:latin typeface="Bahnschrift Light SemiCondensed" panose="020B0502040204020203" pitchFamily="34" charset="0"/>
              </a:rPr>
              <a:t>While clicks and likes are low compared to views, the click-through rate stands at 15.37%, meaning that engaged users are still interacting effectively.</a:t>
            </a:r>
          </a:p>
          <a:p>
            <a:pPr>
              <a:lnSpc>
                <a:spcPct val="160000"/>
              </a:lnSpc>
            </a:pPr>
            <a:r>
              <a:rPr lang="en-US" sz="2000" b="1" dirty="0">
                <a:latin typeface="Bahnschrift Light SemiCondensed" panose="020B0502040204020203" pitchFamily="34" charset="0"/>
              </a:rPr>
              <a:t>Customer Feedback Analysis:</a:t>
            </a:r>
          </a:p>
          <a:p>
            <a:pPr lvl="1">
              <a:lnSpc>
                <a:spcPct val="160000"/>
              </a:lnSpc>
            </a:pPr>
            <a:r>
              <a:rPr lang="en-US" sz="2000" dirty="0">
                <a:latin typeface="Bahnschrift Light SemiCondensed" panose="020B0502040204020203" pitchFamily="34" charset="0"/>
              </a:rPr>
              <a:t>Customer ratings have remained consistent, averaging around 3.7 throughout the year.</a:t>
            </a:r>
          </a:p>
          <a:p>
            <a:pPr lvl="1">
              <a:lnSpc>
                <a:spcPct val="160000"/>
              </a:lnSpc>
            </a:pPr>
            <a:r>
              <a:rPr lang="en-US" sz="2000" dirty="0">
                <a:latin typeface="Bahnschrift Light SemiCondensed" panose="020B0502040204020203" pitchFamily="34" charset="0"/>
              </a:rPr>
              <a:t>Although stable, the average rating is below the target of 4.0, suggesting a need for focused improvements in customer satisfaction, for products below 3,5.</a:t>
            </a:r>
            <a:endParaRPr lang="nb-NO" sz="2000" dirty="0">
              <a:latin typeface="Bahnschrift Light SemiCondensed" panose="020B0502040204020203" pitchFamily="34" charset="0"/>
            </a:endParaRPr>
          </a:p>
        </p:txBody>
      </p:sp>
      <p:pic>
        <p:nvPicPr>
          <p:cNvPr id="3" name="Picture 2" descr="A screenshot of a computer">
            <a:extLst>
              <a:ext uri="{FF2B5EF4-FFF2-40B4-BE49-F238E27FC236}">
                <a16:creationId xmlns:a16="http://schemas.microsoft.com/office/drawing/2014/main" id="{0B777077-267E-AD04-7DF1-330D5C93B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365" y="1129586"/>
            <a:ext cx="8168791" cy="4598829"/>
          </a:xfrm>
          <a:prstGeom prst="rect">
            <a:avLst/>
          </a:prstGeom>
        </p:spPr>
      </p:pic>
      <p:sp>
        <p:nvSpPr>
          <p:cNvPr id="5" name="Oval 4">
            <a:extLst>
              <a:ext uri="{FF2B5EF4-FFF2-40B4-BE49-F238E27FC236}">
                <a16:creationId xmlns:a16="http://schemas.microsoft.com/office/drawing/2014/main" id="{DB459B85-8FF8-3F68-F083-4F22D9FF99A0}"/>
              </a:ext>
            </a:extLst>
          </p:cNvPr>
          <p:cNvSpPr/>
          <p:nvPr/>
        </p:nvSpPr>
        <p:spPr>
          <a:xfrm>
            <a:off x="7781720" y="1904086"/>
            <a:ext cx="1148920" cy="105481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cxnSp>
        <p:nvCxnSpPr>
          <p:cNvPr id="7" name="Straight Arrow Connector 6">
            <a:extLst>
              <a:ext uri="{FF2B5EF4-FFF2-40B4-BE49-F238E27FC236}">
                <a16:creationId xmlns:a16="http://schemas.microsoft.com/office/drawing/2014/main" id="{EB0B3192-656E-0734-EE42-F4DBBB67D9E3}"/>
              </a:ext>
            </a:extLst>
          </p:cNvPr>
          <p:cNvCxnSpPr>
            <a:cxnSpLocks/>
          </p:cNvCxnSpPr>
          <p:nvPr/>
        </p:nvCxnSpPr>
        <p:spPr>
          <a:xfrm>
            <a:off x="10237155" y="3083521"/>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622A03A8-9FE6-D649-8831-F488E4DEDF7E}"/>
              </a:ext>
            </a:extLst>
          </p:cNvPr>
          <p:cNvSpPr/>
          <p:nvPr/>
        </p:nvSpPr>
        <p:spPr>
          <a:xfrm>
            <a:off x="7445599" y="45838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677334" y="1351280"/>
            <a:ext cx="4616026" cy="5506720"/>
          </a:xfrm>
        </p:spPr>
        <p:txBody>
          <a:bodyPr>
            <a:normAutofit fontScale="77500" lnSpcReduction="20000"/>
          </a:bodyPr>
          <a:lstStyle/>
          <a:p>
            <a:pPr>
              <a:lnSpc>
                <a:spcPct val="170000"/>
              </a:lnSpc>
            </a:pPr>
            <a:r>
              <a:rPr lang="en-US" b="1" dirty="0">
                <a:latin typeface="Bahnschrift Light SemiCondensed" panose="020B0502040204020203" pitchFamily="34" charset="0"/>
              </a:rPr>
              <a:t>General Conversion Trend:</a:t>
            </a:r>
          </a:p>
          <a:p>
            <a:pPr marL="457200" lvl="1" indent="0">
              <a:lnSpc>
                <a:spcPct val="170000"/>
              </a:lnSpc>
              <a:buNone/>
            </a:pPr>
            <a:r>
              <a:rPr lang="en-US" dirty="0">
                <a:latin typeface="Bahnschrift Light SemiCondensed" panose="020B0502040204020203" pitchFamily="34" charset="0"/>
              </a:rPr>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latin typeface="Bahnschrift Light SemiCondensed" panose="020B0502040204020203" pitchFamily="34" charset="0"/>
              </a:rPr>
              <a:t>Lowest Conversion Month:</a:t>
            </a:r>
          </a:p>
          <a:p>
            <a:pPr marL="457200" lvl="1" indent="0">
              <a:lnSpc>
                <a:spcPct val="170000"/>
              </a:lnSpc>
              <a:buNone/>
            </a:pPr>
            <a:r>
              <a:rPr lang="en-US" dirty="0">
                <a:latin typeface="Bahnschrift Light SemiCondensed" panose="020B0502040204020203" pitchFamily="34" charset="0"/>
              </a:rPr>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latin typeface="Bahnschrift Light SemiCondensed" panose="020B0502040204020203" pitchFamily="34" charset="0"/>
              </a:rPr>
              <a:t>Highest Conversion Rates:</a:t>
            </a:r>
          </a:p>
          <a:p>
            <a:pPr marL="457200" lvl="1" indent="0">
              <a:lnSpc>
                <a:spcPct val="170000"/>
              </a:lnSpc>
              <a:buNone/>
            </a:pPr>
            <a:r>
              <a:rPr lang="en-US" dirty="0">
                <a:latin typeface="Bahnschrift Light SemiCondensed" panose="020B0502040204020203" pitchFamily="34" charset="0"/>
              </a:rPr>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5" name="Picture 4">
            <a:extLst>
              <a:ext uri="{FF2B5EF4-FFF2-40B4-BE49-F238E27FC236}">
                <a16:creationId xmlns:a16="http://schemas.microsoft.com/office/drawing/2014/main" id="{4F98838A-1FD2-50E8-8F83-24016EC020AD}"/>
              </a:ext>
            </a:extLst>
          </p:cNvPr>
          <p:cNvPicPr>
            <a:picLocks noChangeAspect="1"/>
          </p:cNvPicPr>
          <p:nvPr/>
        </p:nvPicPr>
        <p:blipFill>
          <a:blip r:embed="rId2"/>
          <a:stretch>
            <a:fillRect/>
          </a:stretch>
        </p:blipFill>
        <p:spPr>
          <a:xfrm>
            <a:off x="5600801" y="2117450"/>
            <a:ext cx="6268325" cy="3943900"/>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217610" y="2147930"/>
            <a:ext cx="428549" cy="38363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777580" y="2130838"/>
            <a:ext cx="428549" cy="38534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0382EB-C3D1-E5C8-8594-AA60933B46A5}"/>
              </a:ext>
            </a:extLst>
          </p:cNvPr>
          <p:cNvPicPr>
            <a:picLocks noChangeAspect="1"/>
          </p:cNvPicPr>
          <p:nvPr/>
        </p:nvPicPr>
        <p:blipFill>
          <a:blip r:embed="rId2"/>
          <a:stretch>
            <a:fillRect/>
          </a:stretch>
        </p:blipFill>
        <p:spPr>
          <a:xfrm>
            <a:off x="6740384" y="1354692"/>
            <a:ext cx="4097262" cy="260032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677334" y="1473200"/>
            <a:ext cx="4524586" cy="5120640"/>
          </a:xfrm>
        </p:spPr>
        <p:txBody>
          <a:bodyPr>
            <a:normAutofit fontScale="85000" lnSpcReduction="10000"/>
          </a:bodyPr>
          <a:lstStyle/>
          <a:p>
            <a:pPr>
              <a:lnSpc>
                <a:spcPct val="170000"/>
              </a:lnSpc>
            </a:pPr>
            <a:r>
              <a:rPr lang="en-US" b="1" dirty="0">
                <a:latin typeface="Bahnschrift Light SemiCondensed" panose="020B0502040204020203" pitchFamily="34" charset="0"/>
              </a:rPr>
              <a:t>Declining Views:</a:t>
            </a:r>
          </a:p>
          <a:p>
            <a:pPr lvl="1">
              <a:lnSpc>
                <a:spcPct val="170000"/>
              </a:lnSpc>
            </a:pPr>
            <a:r>
              <a:rPr lang="en-US" dirty="0">
                <a:latin typeface="Bahnschrift Light SemiCondensed" panose="020B0502040204020203" pitchFamily="34" charset="0"/>
              </a:rPr>
              <a:t>Views peaked in February and July but declined from August and on, indicating reduced audience engagement in the later half of the year.</a:t>
            </a:r>
          </a:p>
          <a:p>
            <a:pPr>
              <a:lnSpc>
                <a:spcPct val="170000"/>
              </a:lnSpc>
            </a:pPr>
            <a:r>
              <a:rPr lang="en-US" b="1" dirty="0">
                <a:latin typeface="Bahnschrift Light SemiCondensed" panose="020B0502040204020203" pitchFamily="34" charset="0"/>
              </a:rPr>
              <a:t>Low Interaction Rates:</a:t>
            </a:r>
          </a:p>
          <a:p>
            <a:pPr lvl="1">
              <a:lnSpc>
                <a:spcPct val="170000"/>
              </a:lnSpc>
            </a:pPr>
            <a:r>
              <a:rPr lang="en-US" dirty="0">
                <a:latin typeface="Bahnschrift Light SemiCondensed" panose="020B0502040204020203" pitchFamily="34" charset="0"/>
              </a:rPr>
              <a:t>Clicks and likes remained consistently low compared to views, suggesting the need for more engaging content or stronger calls to action.</a:t>
            </a:r>
          </a:p>
          <a:p>
            <a:pPr>
              <a:lnSpc>
                <a:spcPct val="170000"/>
              </a:lnSpc>
            </a:pPr>
            <a:r>
              <a:rPr lang="en-US" b="1" dirty="0">
                <a:latin typeface="Bahnschrift Light SemiCondensed" panose="020B0502040204020203" pitchFamily="34" charset="0"/>
              </a:rPr>
              <a:t>Content Type Performance:</a:t>
            </a:r>
          </a:p>
          <a:p>
            <a:pPr lvl="1">
              <a:lnSpc>
                <a:spcPct val="170000"/>
              </a:lnSpc>
            </a:pPr>
            <a:r>
              <a:rPr lang="en-US" dirty="0">
                <a:latin typeface="Bahnschrift Light SemiCondensed" panose="020B0502040204020203" pitchFamily="34" charset="0"/>
              </a:rPr>
              <a:t>Blog content drove the most views, especially in April and July, while social media and video content maintained steady but slightly lower engagement.</a:t>
            </a:r>
            <a:endParaRPr lang="nb-NO" dirty="0">
              <a:latin typeface="Bahnschrift Light SemiCondensed" panose="020B0502040204020203" pitchFamily="34" charset="0"/>
            </a:endParaRPr>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9010877" y="194056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EB9DEA13-5E91-E0F4-51AB-47F33DDCC8B3}"/>
              </a:ext>
            </a:extLst>
          </p:cNvPr>
          <p:cNvPicPr>
            <a:picLocks noChangeAspect="1"/>
          </p:cNvPicPr>
          <p:nvPr/>
        </p:nvPicPr>
        <p:blipFill>
          <a:blip r:embed="rId3"/>
          <a:stretch>
            <a:fillRect/>
          </a:stretch>
        </p:blipFill>
        <p:spPr>
          <a:xfrm>
            <a:off x="6740384" y="4033520"/>
            <a:ext cx="4097262" cy="25997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a:t>Customer Feedback Analysis</a:t>
            </a:r>
            <a:endParaRPr lang="nb-NO" dirty="0"/>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677334" y="1473200"/>
            <a:ext cx="5195146" cy="5120640"/>
          </a:xfrm>
        </p:spPr>
        <p:txBody>
          <a:bodyPr>
            <a:normAutofit fontScale="70000" lnSpcReduction="20000"/>
          </a:bodyPr>
          <a:lstStyle/>
          <a:p>
            <a:pPr>
              <a:lnSpc>
                <a:spcPct val="170000"/>
              </a:lnSpc>
            </a:pPr>
            <a:r>
              <a:rPr lang="en-US" b="1">
                <a:latin typeface="Bahnschrift Light SemiCondensed" panose="020B0502040204020203" pitchFamily="34" charset="0"/>
              </a:rPr>
              <a:t>Customer Ratings Distribution:</a:t>
            </a:r>
          </a:p>
          <a:p>
            <a:pPr lvl="1">
              <a:lnSpc>
                <a:spcPct val="170000"/>
              </a:lnSpc>
            </a:pPr>
            <a:r>
              <a:rPr lang="en-US">
                <a:latin typeface="Bahnschrift Light SemiCondensed" panose="020B0502040204020203" pitchFamily="34" charset="0"/>
              </a:rPr>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a:latin typeface="Bahnschrift Light SemiCondensed" panose="020B0502040204020203" pitchFamily="34" charset="0"/>
              </a:rPr>
              <a:t>Sentiment Analysis:</a:t>
            </a:r>
          </a:p>
          <a:p>
            <a:pPr lvl="1">
              <a:lnSpc>
                <a:spcPct val="170000"/>
              </a:lnSpc>
            </a:pPr>
            <a:r>
              <a:rPr lang="en-US">
                <a:latin typeface="Bahnschrift Light SemiCondensed" panose="020B0502040204020203" pitchFamily="34" charset="0"/>
              </a:rPr>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a:latin typeface="Bahnschrift Light SemiCondensed" panose="020B0502040204020203" pitchFamily="34" charset="0"/>
              </a:rPr>
              <a:t>Opportunity for Improvement:</a:t>
            </a:r>
          </a:p>
          <a:p>
            <a:pPr lvl="1">
              <a:lnSpc>
                <a:spcPct val="170000"/>
              </a:lnSpc>
            </a:pPr>
            <a:r>
              <a:rPr lang="en-US">
                <a:latin typeface="Bahnschrift Light SemiCondensed" panose="020B0502040204020203" pitchFamily="34" charset="0"/>
              </a:rPr>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latin typeface="Bahnschrift Light SemiCondensed" panose="020B0502040204020203" pitchFamily="34" charset="0"/>
            </a:endParaRPr>
          </a:p>
        </p:txBody>
      </p:sp>
      <p:pic>
        <p:nvPicPr>
          <p:cNvPr id="5" name="Picture 4">
            <a:extLst>
              <a:ext uri="{FF2B5EF4-FFF2-40B4-BE49-F238E27FC236}">
                <a16:creationId xmlns:a16="http://schemas.microsoft.com/office/drawing/2014/main" id="{CC91DFF8-91BD-84AD-65B9-FDE5B2C1A345}"/>
              </a:ext>
            </a:extLst>
          </p:cNvPr>
          <p:cNvPicPr>
            <a:picLocks noChangeAspect="1"/>
          </p:cNvPicPr>
          <p:nvPr/>
        </p:nvPicPr>
        <p:blipFill>
          <a:blip r:embed="rId2"/>
          <a:stretch>
            <a:fillRect/>
          </a:stretch>
        </p:blipFill>
        <p:spPr>
          <a:xfrm>
            <a:off x="7011644" y="1270000"/>
            <a:ext cx="2696236" cy="24923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D97BCFFE-EC53-DA3E-DD58-F8837996B3C5}"/>
              </a:ext>
            </a:extLst>
          </p:cNvPr>
          <p:cNvPicPr>
            <a:picLocks noChangeAspect="1"/>
          </p:cNvPicPr>
          <p:nvPr/>
        </p:nvPicPr>
        <p:blipFill>
          <a:blip r:embed="rId3"/>
          <a:stretch>
            <a:fillRect/>
          </a:stretch>
        </p:blipFill>
        <p:spPr>
          <a:xfrm>
            <a:off x="6945604" y="4044830"/>
            <a:ext cx="2828316" cy="23906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B2955B2-3A26-0517-4E66-8ECFD31F5E64}"/>
              </a:ext>
            </a:extLst>
          </p:cNvPr>
          <p:cNvSpPr/>
          <p:nvPr/>
        </p:nvSpPr>
        <p:spPr>
          <a:xfrm>
            <a:off x="6002782" y="1085851"/>
            <a:ext cx="5489681" cy="514381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Rectangle: Rounded Corners 2">
            <a:extLst>
              <a:ext uri="{FF2B5EF4-FFF2-40B4-BE49-F238E27FC236}">
                <a16:creationId xmlns:a16="http://schemas.microsoft.com/office/drawing/2014/main" id="{C5BFAF3A-23BC-242C-E27E-90B19566CCCC}"/>
              </a:ext>
            </a:extLst>
          </p:cNvPr>
          <p:cNvSpPr/>
          <p:nvPr/>
        </p:nvSpPr>
        <p:spPr>
          <a:xfrm>
            <a:off x="345440" y="1085851"/>
            <a:ext cx="5489681" cy="514381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677334" y="261305"/>
            <a:ext cx="8596668" cy="762000"/>
          </a:xfrm>
        </p:spPr>
        <p:txBody>
          <a:bodyPr/>
          <a:lstStyle/>
          <a:p>
            <a:r>
              <a:rPr lang="nb-NO" dirty="0"/>
              <a:t>Goals &amp; Action</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585894" y="1168243"/>
            <a:ext cx="4185623" cy="576262"/>
          </a:xfrm>
        </p:spPr>
        <p:txBody>
          <a:bodyPr/>
          <a:lstStyle/>
          <a:p>
            <a:r>
              <a:rPr lang="en-US" dirty="0"/>
              <a:t>Goals</a:t>
            </a:r>
            <a:endParaRPr lang="nb-NO" dirty="0"/>
          </a:p>
        </p:txBody>
      </p:sp>
      <p:graphicFrame>
        <p:nvGraphicFramePr>
          <p:cNvPr id="12" name="Content Placeholder 4">
            <a:extLst>
              <a:ext uri="{FF2B5EF4-FFF2-40B4-BE49-F238E27FC236}">
                <a16:creationId xmlns:a16="http://schemas.microsoft.com/office/drawing/2014/main" id="{229316E9-3DE9-8DA9-DA81-127E695EEA2F}"/>
              </a:ext>
            </a:extLst>
          </p:cNvPr>
          <p:cNvGraphicFramePr>
            <a:graphicFrameLocks noGrp="1"/>
          </p:cNvGraphicFramePr>
          <p:nvPr>
            <p:ph sz="half" idx="2"/>
            <p:extLst>
              <p:ext uri="{D42A27DB-BD31-4B8C-83A1-F6EECF244321}">
                <p14:modId xmlns:p14="http://schemas.microsoft.com/office/powerpoint/2010/main" val="3185335216"/>
              </p:ext>
            </p:extLst>
          </p:nvPr>
        </p:nvGraphicFramePr>
        <p:xfrm>
          <a:off x="416560" y="1837374"/>
          <a:ext cx="5418561" cy="4573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246622" y="1207693"/>
            <a:ext cx="4185618" cy="57626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002782" y="1783955"/>
            <a:ext cx="5418561" cy="4680424"/>
          </a:xfrm>
        </p:spPr>
        <p:txBody>
          <a:bodyPr>
            <a:noAutofit/>
          </a:bodyPr>
          <a:lstStyle/>
          <a:p>
            <a:pPr>
              <a:lnSpc>
                <a:spcPct val="120000"/>
              </a:lnSpc>
            </a:pPr>
            <a:r>
              <a:rPr lang="nb-NO" sz="1100" b="1" dirty="0" err="1">
                <a:latin typeface="Bahnschrift Light SemiCondensed" panose="020B0502040204020203" pitchFamily="34" charset="0"/>
              </a:rPr>
              <a:t>Increase</a:t>
            </a:r>
            <a:r>
              <a:rPr lang="nb-NO" sz="1100" b="1" dirty="0">
                <a:latin typeface="Bahnschrift Light SemiCondensed" panose="020B0502040204020203" pitchFamily="34" charset="0"/>
              </a:rPr>
              <a:t> Conversion Rates:</a:t>
            </a:r>
          </a:p>
          <a:p>
            <a:pPr lvl="1">
              <a:lnSpc>
                <a:spcPct val="120000"/>
              </a:lnSpc>
            </a:pPr>
            <a:r>
              <a:rPr lang="en-US" sz="1100" u="sng" dirty="0">
                <a:latin typeface="Bahnschrift Light SemiCondensed" panose="020B0502040204020203" pitchFamily="34" charset="0"/>
              </a:rPr>
              <a:t>Target High-Performing Product Categories</a:t>
            </a:r>
            <a:r>
              <a:rPr lang="en-US" sz="1100" dirty="0">
                <a:latin typeface="Bahnschrift Light SemiCondensed" panose="020B0502040204020203" pitchFamily="34" charset="0"/>
              </a:rPr>
              <a:t>: Focus marketing efforts on products with demonstrated high conversion rates, such as Kayaks, Ski Boots, and Baseball Gloves. Implement seasonal promotions or personalized campaigns during peak months (e.g., January and September) to capitalize on these trends.</a:t>
            </a:r>
            <a:endParaRPr lang="nb-NO" sz="1100" dirty="0">
              <a:latin typeface="Bahnschrift Light SemiCondensed" panose="020B0502040204020203" pitchFamily="34" charset="0"/>
            </a:endParaRPr>
          </a:p>
          <a:p>
            <a:pPr>
              <a:lnSpc>
                <a:spcPct val="120000"/>
              </a:lnSpc>
            </a:pPr>
            <a:r>
              <a:rPr lang="nb-NO" sz="1100" b="1" dirty="0" err="1">
                <a:latin typeface="Bahnschrift Light SemiCondensed" panose="020B0502040204020203" pitchFamily="34" charset="0"/>
              </a:rPr>
              <a:t>Enhance</a:t>
            </a:r>
            <a:r>
              <a:rPr lang="nb-NO" sz="1100" b="1" dirty="0">
                <a:latin typeface="Bahnschrift Light SemiCondensed" panose="020B0502040204020203" pitchFamily="34" charset="0"/>
              </a:rPr>
              <a:t> </a:t>
            </a:r>
            <a:r>
              <a:rPr lang="nb-NO" sz="1100" b="1" dirty="0" err="1">
                <a:latin typeface="Bahnschrift Light SemiCondensed" panose="020B0502040204020203" pitchFamily="34" charset="0"/>
              </a:rPr>
              <a:t>Customer</a:t>
            </a:r>
            <a:r>
              <a:rPr lang="nb-NO" sz="1100" b="1" dirty="0">
                <a:latin typeface="Bahnschrift Light SemiCondensed" panose="020B0502040204020203" pitchFamily="34" charset="0"/>
              </a:rPr>
              <a:t> </a:t>
            </a:r>
            <a:r>
              <a:rPr lang="nb-NO" sz="1100" b="1" dirty="0" err="1">
                <a:latin typeface="Bahnschrift Light SemiCondensed" panose="020B0502040204020203" pitchFamily="34" charset="0"/>
              </a:rPr>
              <a:t>Engagement</a:t>
            </a:r>
            <a:r>
              <a:rPr lang="nb-NO" sz="1100" b="1" dirty="0">
                <a:latin typeface="Bahnschrift Light SemiCondensed" panose="020B0502040204020203" pitchFamily="34" charset="0"/>
              </a:rPr>
              <a:t>:</a:t>
            </a:r>
          </a:p>
          <a:p>
            <a:pPr lvl="1">
              <a:lnSpc>
                <a:spcPct val="120000"/>
              </a:lnSpc>
            </a:pPr>
            <a:r>
              <a:rPr lang="en-US" sz="1100" u="sng" dirty="0">
                <a:latin typeface="Bahnschrift Light SemiCondensed" panose="020B0502040204020203" pitchFamily="34" charset="0"/>
              </a:rPr>
              <a:t>Revitalize Content Strategy</a:t>
            </a:r>
            <a:r>
              <a:rPr lang="en-US" sz="1100" dirty="0">
                <a:latin typeface="Bahnschrift Light SemiCondensed" panose="020B0502040204020203" pitchFamily="34" charset="0"/>
              </a:rPr>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endParaRPr lang="nb-NO" sz="1100" dirty="0">
              <a:latin typeface="Bahnschrift Light SemiCondensed" panose="020B0502040204020203" pitchFamily="34" charset="0"/>
            </a:endParaRPr>
          </a:p>
          <a:p>
            <a:pPr>
              <a:lnSpc>
                <a:spcPct val="120000"/>
              </a:lnSpc>
            </a:pPr>
            <a:r>
              <a:rPr lang="nb-NO" sz="1100" b="1" dirty="0" err="1">
                <a:latin typeface="Bahnschrift Light SemiCondensed" panose="020B0502040204020203" pitchFamily="34" charset="0"/>
              </a:rPr>
              <a:t>Improve</a:t>
            </a:r>
            <a:r>
              <a:rPr lang="nb-NO" sz="1100" b="1" dirty="0">
                <a:latin typeface="Bahnschrift Light SemiCondensed" panose="020B0502040204020203" pitchFamily="34" charset="0"/>
              </a:rPr>
              <a:t> </a:t>
            </a:r>
            <a:r>
              <a:rPr lang="nb-NO" sz="1100" b="1" dirty="0" err="1">
                <a:latin typeface="Bahnschrift Light SemiCondensed" panose="020B0502040204020203" pitchFamily="34" charset="0"/>
              </a:rPr>
              <a:t>Customer</a:t>
            </a:r>
            <a:r>
              <a:rPr lang="nb-NO" sz="1100" b="1" dirty="0">
                <a:latin typeface="Bahnschrift Light SemiCondensed" panose="020B0502040204020203" pitchFamily="34" charset="0"/>
              </a:rPr>
              <a:t> Feedback Scores:</a:t>
            </a:r>
          </a:p>
          <a:p>
            <a:pPr lvl="1">
              <a:lnSpc>
                <a:spcPct val="120000"/>
              </a:lnSpc>
            </a:pPr>
            <a:r>
              <a:rPr lang="en-US" sz="1100" u="sng" dirty="0">
                <a:latin typeface="Bahnschrift Light SemiCondensed" panose="020B0502040204020203" pitchFamily="34" charset="0"/>
              </a:rPr>
              <a:t>Address Mixed and Negative Feedback: </a:t>
            </a:r>
            <a:r>
              <a:rPr lang="en-US" sz="1100" dirty="0">
                <a:latin typeface="Bahnschrift Light SemiCondensed" panose="020B0502040204020203" pitchFamily="34" charset="0"/>
              </a:rPr>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100" dirty="0">
              <a:latin typeface="Bahnschrift Light SemiCondensed" panose="020B0502040204020203" pitchFamily="34" charset="0"/>
            </a:endParaRPr>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152</TotalTime>
  <Words>785</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 Light SemiCondensed</vt:lpstr>
      <vt:lpstr>Trebuchet MS</vt:lpstr>
      <vt:lpstr>Wingdings 3</vt:lpstr>
      <vt:lpstr>Facet</vt:lpstr>
      <vt:lpstr>Insights</vt:lpstr>
      <vt:lpstr>Overview</vt:lpstr>
      <vt:lpstr>Decreased Conversion Rates</vt:lpstr>
      <vt:lpstr>Reduced Customer Engagement</vt:lpstr>
      <vt:lpstr>Customer Feedback Analysis</vt:lpstr>
      <vt:lpstr>Goals &amp;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Arun Gupta</cp:lastModifiedBy>
  <cp:revision>2</cp:revision>
  <dcterms:created xsi:type="dcterms:W3CDTF">2024-09-03T15:16:05Z</dcterms:created>
  <dcterms:modified xsi:type="dcterms:W3CDTF">2025-04-18T10:36:45Z</dcterms:modified>
</cp:coreProperties>
</file>