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6"/>
  </p:notesMasterIdLst>
  <p:sldIdLst>
    <p:sldId id="256" r:id="rId3"/>
    <p:sldId id="303" r:id="rId4"/>
    <p:sldId id="304" r:id="rId5"/>
    <p:sldId id="305" r:id="rId6"/>
    <p:sldId id="306" r:id="rId7"/>
    <p:sldId id="307" r:id="rId8"/>
    <p:sldId id="308" r:id="rId9"/>
    <p:sldId id="310" r:id="rId10"/>
    <p:sldId id="311" r:id="rId11"/>
    <p:sldId id="260" r:id="rId12"/>
    <p:sldId id="275" r:id="rId13"/>
    <p:sldId id="258"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25" userDrawn="1">
          <p15:clr>
            <a:srgbClr val="A4A3A4"/>
          </p15:clr>
        </p15:guide>
        <p15:guide id="4" pos="7344" userDrawn="1">
          <p15:clr>
            <a:srgbClr val="A4A3A4"/>
          </p15:clr>
        </p15:guide>
        <p15:guide id="5" orient="horz" pos="4056" userDrawn="1">
          <p15:clr>
            <a:srgbClr val="A4A3A4"/>
          </p15:clr>
        </p15:guide>
        <p15:guide id="6" orient="horz" pos="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7F7F7F"/>
    <a:srgbClr val="DA8F4E"/>
    <a:srgbClr val="794419"/>
    <a:srgbClr val="BFBFBF"/>
    <a:srgbClr val="9856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8"/>
  </p:normalViewPr>
  <p:slideViewPr>
    <p:cSldViewPr snapToGrid="0" snapToObjects="1" showGuides="1">
      <p:cViewPr varScale="1">
        <p:scale>
          <a:sx n="78" d="100"/>
          <a:sy n="78" d="100"/>
        </p:scale>
        <p:origin x="1200" y="62"/>
      </p:cViewPr>
      <p:guideLst>
        <p:guide orient="horz" pos="2160"/>
        <p:guide pos="3840"/>
        <p:guide pos="325"/>
        <p:guide pos="7344"/>
        <p:guide orient="horz" pos="4056"/>
        <p:guide orient="horz" pos="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794419"/>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643-43A1-81B2-F49771C19F4C}"/>
            </c:ext>
          </c:extLst>
        </c:ser>
        <c:ser>
          <c:idx val="1"/>
          <c:order val="1"/>
          <c:tx>
            <c:strRef>
              <c:f>Sheet1!$C$1</c:f>
              <c:strCache>
                <c:ptCount val="1"/>
                <c:pt idx="0">
                  <c:v>Series 2</c:v>
                </c:pt>
              </c:strCache>
            </c:strRef>
          </c:tx>
          <c:spPr>
            <a:solidFill>
              <a:srgbClr val="DA8F4E"/>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643-43A1-81B2-F49771C19F4C}"/>
            </c:ext>
          </c:extLst>
        </c:ser>
        <c:ser>
          <c:idx val="2"/>
          <c:order val="2"/>
          <c:tx>
            <c:strRef>
              <c:f>Sheet1!$D$1</c:f>
              <c:strCache>
                <c:ptCount val="1"/>
                <c:pt idx="0">
                  <c:v>Series 3</c:v>
                </c:pt>
              </c:strCache>
            </c:strRef>
          </c:tx>
          <c:spPr>
            <a:solidFill>
              <a:schemeClr val="bg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643-43A1-81B2-F49771C19F4C}"/>
            </c:ext>
          </c:extLst>
        </c:ser>
        <c:dLbls>
          <c:showLegendKey val="0"/>
          <c:showVal val="0"/>
          <c:showCatName val="0"/>
          <c:showSerName val="0"/>
          <c:showPercent val="0"/>
          <c:showBubbleSize val="0"/>
        </c:dLbls>
        <c:gapWidth val="150"/>
        <c:overlap val="100"/>
        <c:axId val="1183512288"/>
        <c:axId val="1626286704"/>
      </c:barChart>
      <c:catAx>
        <c:axId val="1183512288"/>
        <c:scaling>
          <c:orientation val="minMax"/>
        </c:scaling>
        <c:delete val="0"/>
        <c:axPos val="l"/>
        <c:numFmt formatCode="General" sourceLinked="1"/>
        <c:majorTickMark val="none"/>
        <c:minorTickMark val="none"/>
        <c:tickLblPos val="nextTo"/>
        <c:spPr>
          <a:noFill/>
          <a:ln w="635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626286704"/>
        <c:crosses val="autoZero"/>
        <c:auto val="1"/>
        <c:lblAlgn val="ctr"/>
        <c:lblOffset val="100"/>
        <c:noMultiLvlLbl val="0"/>
      </c:catAx>
      <c:valAx>
        <c:axId val="1626286704"/>
        <c:scaling>
          <c:orientation val="minMax"/>
        </c:scaling>
        <c:delete val="0"/>
        <c:axPos val="b"/>
        <c:majorGridlines>
          <c:spPr>
            <a:ln w="635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18351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A19A-EE21-574A-85F9-2C6510C65CBB}"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D0820-A911-CB49-86A3-BA327329BBFC}" type="slidenum">
              <a:rPr lang="en-US" smtClean="0"/>
              <a:t>‹#›</a:t>
            </a:fld>
            <a:endParaRPr lang="en-US"/>
          </a:p>
        </p:txBody>
      </p:sp>
    </p:spTree>
    <p:extLst>
      <p:ext uri="{BB962C8B-B14F-4D97-AF65-F5344CB8AC3E}">
        <p14:creationId xmlns:p14="http://schemas.microsoft.com/office/powerpoint/2010/main" val="59757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cbarbalis?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Chris Barbalis</a:t>
            </a:r>
            <a:r>
              <a:rPr lang="en-US" sz="1200" b="0" i="0" kern="120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1</a:t>
            </a:fld>
            <a:endParaRPr lang="en-US"/>
          </a:p>
        </p:txBody>
      </p:sp>
    </p:spTree>
    <p:extLst>
      <p:ext uri="{BB962C8B-B14F-4D97-AF65-F5344CB8AC3E}">
        <p14:creationId xmlns:p14="http://schemas.microsoft.com/office/powerpoint/2010/main" val="1873190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D0820-A911-CB49-86A3-BA327329BBFC}" type="slidenum">
              <a:rPr lang="en-US" smtClean="0"/>
              <a:t>13</a:t>
            </a:fld>
            <a:endParaRPr lang="en-US"/>
          </a:p>
        </p:txBody>
      </p:sp>
    </p:spTree>
    <p:extLst>
      <p:ext uri="{BB962C8B-B14F-4D97-AF65-F5344CB8AC3E}">
        <p14:creationId xmlns:p14="http://schemas.microsoft.com/office/powerpoint/2010/main" val="93000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2</a:t>
            </a:fld>
            <a:endParaRPr lang="en-US"/>
          </a:p>
        </p:txBody>
      </p:sp>
    </p:spTree>
    <p:extLst>
      <p:ext uri="{BB962C8B-B14F-4D97-AF65-F5344CB8AC3E}">
        <p14:creationId xmlns:p14="http://schemas.microsoft.com/office/powerpoint/2010/main" val="34326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4</a:t>
            </a:fld>
            <a:endParaRPr lang="en-US"/>
          </a:p>
        </p:txBody>
      </p:sp>
    </p:spTree>
    <p:extLst>
      <p:ext uri="{BB962C8B-B14F-4D97-AF65-F5344CB8AC3E}">
        <p14:creationId xmlns:p14="http://schemas.microsoft.com/office/powerpoint/2010/main" val="97316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5</a:t>
            </a:fld>
            <a:endParaRPr lang="en-US"/>
          </a:p>
        </p:txBody>
      </p:sp>
    </p:spTree>
    <p:extLst>
      <p:ext uri="{BB962C8B-B14F-4D97-AF65-F5344CB8AC3E}">
        <p14:creationId xmlns:p14="http://schemas.microsoft.com/office/powerpoint/2010/main" val="177020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6</a:t>
            </a:fld>
            <a:endParaRPr lang="en-US"/>
          </a:p>
        </p:txBody>
      </p:sp>
    </p:spTree>
    <p:extLst>
      <p:ext uri="{BB962C8B-B14F-4D97-AF65-F5344CB8AC3E}">
        <p14:creationId xmlns:p14="http://schemas.microsoft.com/office/powerpoint/2010/main" val="402482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7</a:t>
            </a:fld>
            <a:endParaRPr lang="en-US"/>
          </a:p>
        </p:txBody>
      </p:sp>
    </p:spTree>
    <p:extLst>
      <p:ext uri="{BB962C8B-B14F-4D97-AF65-F5344CB8AC3E}">
        <p14:creationId xmlns:p14="http://schemas.microsoft.com/office/powerpoint/2010/main" val="78869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8</a:t>
            </a:fld>
            <a:endParaRPr lang="en-US"/>
          </a:p>
        </p:txBody>
      </p:sp>
    </p:spTree>
    <p:extLst>
      <p:ext uri="{BB962C8B-B14F-4D97-AF65-F5344CB8AC3E}">
        <p14:creationId xmlns:p14="http://schemas.microsoft.com/office/powerpoint/2010/main" val="59539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10</a:t>
            </a:fld>
            <a:endParaRPr lang="en-US"/>
          </a:p>
        </p:txBody>
      </p:sp>
    </p:spTree>
    <p:extLst>
      <p:ext uri="{BB962C8B-B14F-4D97-AF65-F5344CB8AC3E}">
        <p14:creationId xmlns:p14="http://schemas.microsoft.com/office/powerpoint/2010/main" val="11699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12</a:t>
            </a:fld>
            <a:endParaRPr lang="en-US"/>
          </a:p>
        </p:txBody>
      </p:sp>
    </p:spTree>
    <p:extLst>
      <p:ext uri="{BB962C8B-B14F-4D97-AF65-F5344CB8AC3E}">
        <p14:creationId xmlns:p14="http://schemas.microsoft.com/office/powerpoint/2010/main" val="196528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F4E520-6BEA-CD41-8375-1B6B171EAB8B}" type="datetime1">
              <a:rPr lang="en-ID" smtClean="0"/>
              <a:t>02/05/2023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0599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3B590-ABAB-9344-8698-4D7FEC7B6B19}" type="datetime1">
              <a:rPr lang="en-ID" smtClean="0"/>
              <a:t>02/05/2023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2276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31B0-2ABC-5A4E-BB86-B46C81C28EEC}" type="datetime1">
              <a:rPr lang="en-ID" smtClean="0"/>
              <a:t>02/05/2023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97357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75D5D-7991-754D-ABC9-E9412BC16D1E}" type="datetime1">
              <a:rPr lang="en-ID" smtClean="0"/>
              <a:t>02/05/2023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17671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053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3328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7730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84444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5787" y="1124744"/>
            <a:ext cx="801621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175787" y="1892829"/>
            <a:ext cx="801621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1295467" y="2436383"/>
            <a:ext cx="9697077" cy="3072341"/>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Oval 4"/>
          <p:cNvSpPr/>
          <p:nvPr userDrawn="1"/>
        </p:nvSpPr>
        <p:spPr>
          <a:xfrm>
            <a:off x="1871531" y="1392965"/>
            <a:ext cx="2112235" cy="2112235"/>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636075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311691" y="164638"/>
            <a:ext cx="888030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311691" y="932723"/>
            <a:ext cx="888030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2263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49" y="3096"/>
            <a:ext cx="9505056" cy="768085"/>
          </a:xfrm>
          <a:prstGeom prst="rect">
            <a:avLst/>
          </a:prstGeom>
        </p:spPr>
        <p:txBody>
          <a:bodyPr anchor="ctr"/>
          <a:lstStyle>
            <a:lvl1pPr marL="0" indent="0" algn="l">
              <a:buNone/>
              <a:defRPr sz="48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49" y="771181"/>
            <a:ext cx="9505056" cy="384043"/>
          </a:xfrm>
          <a:prstGeom prst="rect">
            <a:avLst/>
          </a:prstGeom>
        </p:spPr>
        <p:txBody>
          <a:bodyPr anchor="ctr"/>
          <a:lstStyle>
            <a:lvl1pPr marL="0" indent="0" algn="l">
              <a:buNone/>
              <a:defRPr sz="1867"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6083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14385"/>
          <a:stretch/>
        </p:blipFill>
        <p:spPr>
          <a:xfrm>
            <a:off x="0" y="0"/>
            <a:ext cx="5080000" cy="6858000"/>
          </a:xfrm>
          <a:prstGeom prst="rect">
            <a:avLst/>
          </a:prstGeom>
        </p:spPr>
      </p:pic>
      <p:sp>
        <p:nvSpPr>
          <p:cNvPr id="16" name="Rectangle 15"/>
          <p:cNvSpPr/>
          <p:nvPr userDrawn="1"/>
        </p:nvSpPr>
        <p:spPr>
          <a:xfrm>
            <a:off x="0" y="0"/>
            <a:ext cx="5080000" cy="6858000"/>
          </a:xfrm>
          <a:prstGeom prst="rect">
            <a:avLst/>
          </a:prstGeom>
          <a:gradFill>
            <a:gsLst>
              <a:gs pos="0">
                <a:schemeClr val="bg1">
                  <a:alpha val="8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p:cNvGrpSpPr/>
          <p:nvPr userDrawn="1"/>
        </p:nvGrpSpPr>
        <p:grpSpPr>
          <a:xfrm>
            <a:off x="0" y="1"/>
            <a:ext cx="5712199" cy="6858000"/>
            <a:chOff x="0" y="1"/>
            <a:chExt cx="5712199" cy="6858000"/>
          </a:xfrm>
        </p:grpSpPr>
        <p:sp>
          <p:nvSpPr>
            <p:cNvPr id="18" name="Freeform 17"/>
            <p:cNvSpPr/>
            <p:nvPr/>
          </p:nvSpPr>
          <p:spPr>
            <a:xfrm>
              <a:off x="0" y="1"/>
              <a:ext cx="5712199" cy="6857999"/>
            </a:xfrm>
            <a:custGeom>
              <a:avLst/>
              <a:gdLst>
                <a:gd name="connsiteX0" fmla="*/ 0 w 5712199"/>
                <a:gd name="connsiteY0" fmla="*/ 0 h 6857999"/>
                <a:gd name="connsiteX1" fmla="*/ 1879543 w 5712199"/>
                <a:gd name="connsiteY1" fmla="*/ 0 h 6857999"/>
                <a:gd name="connsiteX2" fmla="*/ 5712199 w 5712199"/>
                <a:gd name="connsiteY2" fmla="*/ 4082143 h 6857999"/>
                <a:gd name="connsiteX3" fmla="*/ 3105994 w 5712199"/>
                <a:gd name="connsiteY3" fmla="*/ 6857999 h 6857999"/>
                <a:gd name="connsiteX4" fmla="*/ 0 w 5712199"/>
                <a:gd name="connsiteY4" fmla="*/ 6857999 h 6857999"/>
                <a:gd name="connsiteX5" fmla="*/ 0 w 5712199"/>
                <a:gd name="connsiteY5" fmla="*/ 5798333 h 6857999"/>
                <a:gd name="connsiteX6" fmla="*/ 1611302 w 5712199"/>
                <a:gd name="connsiteY6" fmla="*/ 4082143 h 6857999"/>
                <a:gd name="connsiteX7" fmla="*/ 0 w 5712199"/>
                <a:gd name="connsiteY7" fmla="*/ 236595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2199" h="6857999">
                  <a:moveTo>
                    <a:pt x="0" y="0"/>
                  </a:moveTo>
                  <a:lnTo>
                    <a:pt x="1879543" y="0"/>
                  </a:lnTo>
                  <a:lnTo>
                    <a:pt x="5712199" y="4082143"/>
                  </a:lnTo>
                  <a:lnTo>
                    <a:pt x="3105994" y="6857999"/>
                  </a:lnTo>
                  <a:lnTo>
                    <a:pt x="0" y="6857999"/>
                  </a:lnTo>
                  <a:lnTo>
                    <a:pt x="0" y="5798333"/>
                  </a:lnTo>
                  <a:lnTo>
                    <a:pt x="1611302" y="4082143"/>
                  </a:lnTo>
                  <a:lnTo>
                    <a:pt x="0" y="2365953"/>
                  </a:ln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16934" y="2"/>
              <a:ext cx="5068729" cy="6857999"/>
            </a:xfrm>
            <a:custGeom>
              <a:avLst/>
              <a:gdLst>
                <a:gd name="connsiteX0" fmla="*/ 2433426 w 5068729"/>
                <a:gd name="connsiteY0" fmla="*/ 0 h 6857999"/>
                <a:gd name="connsiteX1" fmla="*/ 4713421 w 5068729"/>
                <a:gd name="connsiteY1" fmla="*/ 0 h 6857999"/>
                <a:gd name="connsiteX2" fmla="*/ 5068729 w 5068729"/>
                <a:gd name="connsiteY2" fmla="*/ 378437 h 6857999"/>
                <a:gd name="connsiteX3" fmla="*/ 1585485 w 5068729"/>
                <a:gd name="connsiteY3" fmla="*/ 4088424 h 6857999"/>
                <a:gd name="connsiteX4" fmla="*/ 4185792 w 5068729"/>
                <a:gd name="connsiteY4" fmla="*/ 6857999 h 6857999"/>
                <a:gd name="connsiteX5" fmla="*/ 1905797 w 5068729"/>
                <a:gd name="connsiteY5" fmla="*/ 6857999 h 6857999"/>
                <a:gd name="connsiteX6" fmla="*/ 0 w 5068729"/>
                <a:gd name="connsiteY6" fmla="*/ 4828144 h 6857999"/>
                <a:gd name="connsiteX7" fmla="*/ 0 w 5068729"/>
                <a:gd name="connsiteY7" fmla="*/ 3348704 h 6857999"/>
                <a:gd name="connsiteX8" fmla="*/ 2788734 w 5068729"/>
                <a:gd name="connsiteY8" fmla="*/ 37843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8729" h="6857999">
                  <a:moveTo>
                    <a:pt x="2433426" y="0"/>
                  </a:moveTo>
                  <a:lnTo>
                    <a:pt x="4713421" y="0"/>
                  </a:lnTo>
                  <a:lnTo>
                    <a:pt x="5068729" y="378437"/>
                  </a:lnTo>
                  <a:lnTo>
                    <a:pt x="1585485" y="4088424"/>
                  </a:lnTo>
                  <a:lnTo>
                    <a:pt x="4185792" y="6857999"/>
                  </a:lnTo>
                  <a:lnTo>
                    <a:pt x="1905797" y="6857999"/>
                  </a:lnTo>
                  <a:lnTo>
                    <a:pt x="0" y="4828144"/>
                  </a:lnTo>
                  <a:lnTo>
                    <a:pt x="0" y="3348704"/>
                  </a:lnTo>
                  <a:lnTo>
                    <a:pt x="2788734" y="378437"/>
                  </a:lnTo>
                  <a:close/>
                </a:path>
              </a:pathLst>
            </a:custGeom>
            <a:solidFill>
              <a:srgbClr val="DA8F4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Content Placeholder 2"/>
          <p:cNvSpPr>
            <a:spLocks noGrp="1"/>
          </p:cNvSpPr>
          <p:nvPr>
            <p:ph idx="1"/>
          </p:nvPr>
        </p:nvSpPr>
        <p:spPr>
          <a:xfrm>
            <a:off x="530942" y="1740310"/>
            <a:ext cx="11130116" cy="4436653"/>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Date Placeholder 3"/>
          <p:cNvSpPr>
            <a:spLocks noGrp="1"/>
          </p:cNvSpPr>
          <p:nvPr>
            <p:ph type="dt" sz="half" idx="10"/>
          </p:nvPr>
        </p:nvSpPr>
        <p:spPr>
          <a:xfrm>
            <a:off x="530942" y="6368432"/>
            <a:ext cx="2743200" cy="365125"/>
          </a:xfrm>
        </p:spPr>
        <p:txBody>
          <a:bodyPr/>
          <a:lstStyle/>
          <a:p>
            <a:fld id="{2758F1EC-AE55-5749-B80C-A755D6A4E0B8}" type="datetime1">
              <a:rPr lang="en-ID" smtClean="0"/>
              <a:t>02/05/2023</a:t>
            </a:fld>
            <a:endParaRPr lang="en-US"/>
          </a:p>
        </p:txBody>
      </p:sp>
      <p:sp>
        <p:nvSpPr>
          <p:cNvPr id="24" name="Footer Placeholder 4"/>
          <p:cNvSpPr>
            <a:spLocks noGrp="1"/>
          </p:cNvSpPr>
          <p:nvPr>
            <p:ph type="ftr" sz="quarter" idx="11"/>
          </p:nvPr>
        </p:nvSpPr>
        <p:spPr>
          <a:xfrm>
            <a:off x="4038600" y="6368432"/>
            <a:ext cx="4114800" cy="365125"/>
          </a:xfrm>
        </p:spPr>
        <p:txBody>
          <a:bodyPr/>
          <a:lstStyle/>
          <a:p>
            <a:endParaRPr lang="en-US"/>
          </a:p>
        </p:txBody>
      </p:sp>
      <p:sp>
        <p:nvSpPr>
          <p:cNvPr id="25" name="Parallelogram 24"/>
          <p:cNvSpPr/>
          <p:nvPr userDrawn="1"/>
        </p:nvSpPr>
        <p:spPr>
          <a:xfrm>
            <a:off x="10987100" y="0"/>
            <a:ext cx="673958" cy="463476"/>
          </a:xfrm>
          <a:prstGeom prst="parallelogram">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11052945" y="36607"/>
            <a:ext cx="536605" cy="365125"/>
          </a:xfrm>
        </p:spPr>
        <p:txBody>
          <a:bodyPr/>
          <a:lstStyle>
            <a:lvl1pPr algn="ctr">
              <a:defRPr>
                <a:solidFill>
                  <a:schemeClr val="bg1"/>
                </a:solidFill>
              </a:defRPr>
            </a:lvl1pPr>
          </a:lstStyle>
          <a:p>
            <a:fld id="{420B1099-E721-E54F-9A56-8FD715DAFF88}" type="slidenum">
              <a:rPr lang="en-US" smtClean="0"/>
              <a:pPr/>
              <a:t>‹#›</a:t>
            </a:fld>
            <a:endParaRPr lang="en-US" dirty="0"/>
          </a:p>
        </p:txBody>
      </p:sp>
      <p:sp>
        <p:nvSpPr>
          <p:cNvPr id="13" name="Title 1">
            <a:extLst>
              <a:ext uri="{FF2B5EF4-FFF2-40B4-BE49-F238E27FC236}">
                <a16:creationId xmlns:a16="http://schemas.microsoft.com/office/drawing/2014/main" id="{4CA6B6D3-265F-4DDE-811A-8BF5BA58C9CA}"/>
              </a:ext>
            </a:extLst>
          </p:cNvPr>
          <p:cNvSpPr>
            <a:spLocks noGrp="1"/>
          </p:cNvSpPr>
          <p:nvPr>
            <p:ph type="title"/>
          </p:nvPr>
        </p:nvSpPr>
        <p:spPr>
          <a:xfrm>
            <a:off x="530942" y="463476"/>
            <a:ext cx="11130116" cy="932733"/>
          </a:xfrm>
        </p:spPr>
        <p:txBody>
          <a:bodyPr>
            <a:normAutofit/>
          </a:bodyPr>
          <a:lstStyle>
            <a:lvl1pPr algn="ctr">
              <a:defRPr sz="4000" b="1">
                <a:latin typeface="Century Gothic" charset="0"/>
                <a:ea typeface="Century Gothic" charset="0"/>
                <a:cs typeface="Century Gothic" charset="0"/>
              </a:defRPr>
            </a:lvl1pPr>
          </a:lstStyle>
          <a:p>
            <a:r>
              <a:rPr lang="en-US" dirty="0"/>
              <a:t>Click to edit Master title style</a:t>
            </a:r>
          </a:p>
        </p:txBody>
      </p:sp>
    </p:spTree>
    <p:extLst>
      <p:ext uri="{BB962C8B-B14F-4D97-AF65-F5344CB8AC3E}">
        <p14:creationId xmlns:p14="http://schemas.microsoft.com/office/powerpoint/2010/main" val="1872227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49" y="3096"/>
            <a:ext cx="9505056" cy="768085"/>
          </a:xfrm>
          <a:prstGeom prst="rect">
            <a:avLst/>
          </a:prstGeom>
        </p:spPr>
        <p:txBody>
          <a:bodyPr anchor="ctr"/>
          <a:lstStyle>
            <a:lvl1pPr marL="0" indent="0" algn="l">
              <a:buNone/>
              <a:defRPr sz="48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49" y="771181"/>
            <a:ext cx="9505056" cy="384043"/>
          </a:xfrm>
          <a:prstGeom prst="rect">
            <a:avLst/>
          </a:prstGeom>
        </p:spPr>
        <p:txBody>
          <a:bodyPr anchor="ctr"/>
          <a:lstStyle>
            <a:lvl1pPr marL="0" indent="0" algn="l">
              <a:buNone/>
              <a:defRPr sz="1867" b="0" baseline="0">
                <a:solidFill>
                  <a:schemeClr val="accent2"/>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17803" y="1988840"/>
            <a:ext cx="3395381"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397227" y="1988840"/>
            <a:ext cx="3395381"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8176651" y="1988840"/>
            <a:ext cx="3395381"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069281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12192000"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52442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3429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83991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pic>
        <p:nvPicPr>
          <p:cNvPr id="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4800" y="1316766"/>
            <a:ext cx="8584243" cy="43660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311696" y="5682850"/>
            <a:ext cx="11568608" cy="7224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6" name="Picture Placeholder 2"/>
          <p:cNvSpPr>
            <a:spLocks noGrp="1"/>
          </p:cNvSpPr>
          <p:nvPr>
            <p:ph type="pic" idx="1" hasCustomPrompt="1"/>
          </p:nvPr>
        </p:nvSpPr>
        <p:spPr>
          <a:xfrm>
            <a:off x="1213786" y="1873324"/>
            <a:ext cx="4114129" cy="3042491"/>
          </a:xfrm>
          <a:prstGeom prst="rect">
            <a:avLst/>
          </a:prstGeom>
          <a:solidFill>
            <a:schemeClr val="bg1">
              <a:lumMod val="95000"/>
            </a:schemeClr>
          </a:solidFill>
        </p:spPr>
        <p:txBody>
          <a:bodyPr anchor="ctr"/>
          <a:lstStyle>
            <a:lvl1pPr marL="0" indent="0" algn="ctr">
              <a:buNone/>
              <a:defRPr sz="1600" baseline="0">
                <a:solidFill>
                  <a:schemeClr val="tx1">
                    <a:lumMod val="85000"/>
                    <a:lumOff val="1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Text Placeholder 9"/>
          <p:cNvSpPr>
            <a:spLocks noGrp="1"/>
          </p:cNvSpPr>
          <p:nvPr>
            <p:ph type="body" sz="quarter" idx="11" hasCustomPrompt="1"/>
          </p:nvPr>
        </p:nvSpPr>
        <p:spPr>
          <a:xfrm>
            <a:off x="0" y="242176"/>
            <a:ext cx="12192000" cy="768085"/>
          </a:xfrm>
          <a:prstGeom prst="rect">
            <a:avLst/>
          </a:prstGeom>
        </p:spPr>
        <p:txBody>
          <a:bodyPr anchor="ctr"/>
          <a:lstStyle>
            <a:lvl1pPr marL="0" indent="0" algn="ctr">
              <a:buNone/>
              <a:defRPr sz="4800" b="0" baseline="0">
                <a:solidFill>
                  <a:schemeClr val="accent2"/>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2" hasCustomPrompt="1"/>
          </p:nvPr>
        </p:nvSpPr>
        <p:spPr>
          <a:xfrm>
            <a:off x="0" y="1010261"/>
            <a:ext cx="12192000" cy="384043"/>
          </a:xfrm>
          <a:prstGeom prst="rect">
            <a:avLst/>
          </a:prstGeom>
        </p:spPr>
        <p:txBody>
          <a:bodyPr anchor="ctr"/>
          <a:lstStyle>
            <a:lvl1pPr marL="0" indent="0" algn="ctr">
              <a:buNone/>
              <a:defRPr sz="1867"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80396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6_Title Slide">
    <p:spTree>
      <p:nvGrpSpPr>
        <p:cNvPr id="1" name=""/>
        <p:cNvGrpSpPr/>
        <p:nvPr/>
      </p:nvGrpSpPr>
      <p:grpSpPr>
        <a:xfrm>
          <a:off x="0" y="0"/>
          <a:ext cx="0" cy="0"/>
          <a:chOff x="0" y="0"/>
          <a:chExt cx="0" cy="0"/>
        </a:xfrm>
      </p:grpSpPr>
      <p:sp>
        <p:nvSpPr>
          <p:cNvPr id="2" name="Rectangle 1"/>
          <p:cNvSpPr/>
          <p:nvPr userDrawn="1"/>
        </p:nvSpPr>
        <p:spPr>
          <a:xfrm>
            <a:off x="720000" y="3427942"/>
            <a:ext cx="10752000" cy="9611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 name="Picture Placeholder 2"/>
          <p:cNvSpPr>
            <a:spLocks noGrp="1"/>
          </p:cNvSpPr>
          <p:nvPr>
            <p:ph type="pic" idx="1" hasCustomPrompt="1"/>
          </p:nvPr>
        </p:nvSpPr>
        <p:spPr>
          <a:xfrm>
            <a:off x="720000" y="1556723"/>
            <a:ext cx="5376000" cy="1872277"/>
          </a:xfrm>
          <a:prstGeom prst="rect">
            <a:avLst/>
          </a:prstGeom>
          <a:solidFill>
            <a:schemeClr val="bg1">
              <a:lumMod val="95000"/>
            </a:schemeClr>
          </a:solidFill>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Picture Placeholder 2"/>
          <p:cNvSpPr>
            <a:spLocks noGrp="1"/>
          </p:cNvSpPr>
          <p:nvPr>
            <p:ph type="pic" idx="10" hasCustomPrompt="1"/>
          </p:nvPr>
        </p:nvSpPr>
        <p:spPr>
          <a:xfrm>
            <a:off x="6096000" y="4389107"/>
            <a:ext cx="5376000" cy="1872277"/>
          </a:xfrm>
          <a:prstGeom prst="rect">
            <a:avLst/>
          </a:prstGeom>
          <a:solidFill>
            <a:schemeClr val="bg1">
              <a:lumMod val="95000"/>
            </a:schemeClr>
          </a:solidFill>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ext Placeholder 9"/>
          <p:cNvSpPr>
            <a:spLocks noGrp="1"/>
          </p:cNvSpPr>
          <p:nvPr>
            <p:ph type="body" sz="quarter" idx="11"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6" name="Text Placeholder 9"/>
          <p:cNvSpPr>
            <a:spLocks noGrp="1"/>
          </p:cNvSpPr>
          <p:nvPr>
            <p:ph type="body" sz="quarter" idx="12"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06030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3547120" y="1"/>
            <a:ext cx="5097760" cy="3429000"/>
          </a:xfrm>
          <a:prstGeom prst="rect">
            <a:avLst/>
          </a:prstGeom>
          <a:solidFill>
            <a:schemeClr val="bg1">
              <a:lumMod val="95000"/>
            </a:schemeClr>
          </a:solidFill>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0" y="1"/>
            <a:ext cx="3407701" cy="3429000"/>
          </a:xfrm>
          <a:prstGeom prst="rect">
            <a:avLst/>
          </a:prstGeom>
          <a:solidFill>
            <a:schemeClr val="bg1">
              <a:lumMod val="95000"/>
            </a:schemeClr>
          </a:solidFill>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Picture Placeholder 2"/>
          <p:cNvSpPr>
            <a:spLocks noGrp="1"/>
          </p:cNvSpPr>
          <p:nvPr>
            <p:ph type="pic" idx="11" hasCustomPrompt="1"/>
          </p:nvPr>
        </p:nvSpPr>
        <p:spPr>
          <a:xfrm>
            <a:off x="8784299" y="1"/>
            <a:ext cx="3407701" cy="3429000"/>
          </a:xfrm>
          <a:prstGeom prst="rect">
            <a:avLst/>
          </a:prstGeom>
          <a:solidFill>
            <a:schemeClr val="bg1">
              <a:lumMod val="95000"/>
            </a:schemeClr>
          </a:solidFill>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Rectangle 4"/>
          <p:cNvSpPr/>
          <p:nvPr userDrawn="1"/>
        </p:nvSpPr>
        <p:spPr>
          <a:xfrm>
            <a:off x="0" y="3566615"/>
            <a:ext cx="3407701" cy="329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 name="Rectangle 5"/>
          <p:cNvSpPr/>
          <p:nvPr userDrawn="1"/>
        </p:nvSpPr>
        <p:spPr>
          <a:xfrm>
            <a:off x="8784299" y="3566613"/>
            <a:ext cx="3407701" cy="329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346859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527382" y="1689609"/>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27382" y="4101075"/>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2548907" y="1689609"/>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2548907" y="4101075"/>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7648072" y="1689609"/>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7648074" y="4101075"/>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9669598" y="1689609"/>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9669598" y="4101075"/>
            <a:ext cx="1920213" cy="230425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4570431" y="1700807"/>
            <a:ext cx="2976331" cy="4704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latin typeface="+mn-lt"/>
            </a:endParaRPr>
          </a:p>
        </p:txBody>
      </p:sp>
    </p:spTree>
    <p:extLst>
      <p:ext uri="{BB962C8B-B14F-4D97-AF65-F5344CB8AC3E}">
        <p14:creationId xmlns:p14="http://schemas.microsoft.com/office/powerpoint/2010/main" val="3091389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6099847" y="0"/>
            <a:ext cx="304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Picture Placeholder 2"/>
          <p:cNvSpPr>
            <a:spLocks noGrp="1"/>
          </p:cNvSpPr>
          <p:nvPr>
            <p:ph type="pic" idx="10" hasCustomPrompt="1"/>
          </p:nvPr>
        </p:nvSpPr>
        <p:spPr>
          <a:xfrm>
            <a:off x="9144000" y="931704"/>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099847" y="3438142"/>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052571" y="932723"/>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3439160"/>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442198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a:extLst>
              <a:ext uri="{FF2B5EF4-FFF2-40B4-BE49-F238E27FC236}">
                <a16:creationId xmlns:a16="http://schemas.microsoft.com/office/drawing/2014/main" id="{81DDBA6E-7B38-4B62-B835-4B886BAD4446}"/>
              </a:ext>
            </a:extLst>
          </p:cNvPr>
          <p:cNvSpPr/>
          <p:nvPr userDrawn="1"/>
        </p:nvSpPr>
        <p:spPr>
          <a:xfrm flipH="1">
            <a:off x="0" y="3044957"/>
            <a:ext cx="12192000" cy="1686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6" name="Picture 2" descr="D:\Fullppt\PNG이미지\핸드폰2.png">
            <a:extLst>
              <a:ext uri="{FF2B5EF4-FFF2-40B4-BE49-F238E27FC236}">
                <a16:creationId xmlns:a16="http://schemas.microsoft.com/office/drawing/2014/main" id="{40E17F4A-BF79-43E6-BAA8-31A909BF2FE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4507" y="1796819"/>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a:extLst>
              <a:ext uri="{FF2B5EF4-FFF2-40B4-BE49-F238E27FC236}">
                <a16:creationId xmlns:a16="http://schemas.microsoft.com/office/drawing/2014/main" id="{5D7503B6-0FBE-4B65-A51F-9EAD18B8D87D}"/>
              </a:ext>
            </a:extLst>
          </p:cNvPr>
          <p:cNvSpPr>
            <a:spLocks noGrp="1"/>
          </p:cNvSpPr>
          <p:nvPr>
            <p:ph type="pic" idx="1" hasCustomPrompt="1"/>
          </p:nvPr>
        </p:nvSpPr>
        <p:spPr>
          <a:xfrm>
            <a:off x="5007370" y="1981016"/>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710798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97287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942" y="463476"/>
            <a:ext cx="11130116" cy="932733"/>
          </a:xfrm>
        </p:spPr>
        <p:txBody>
          <a:bodyPr>
            <a:normAutofit/>
          </a:bodyPr>
          <a:lstStyle>
            <a:lvl1pPr algn="ctr">
              <a:defRPr sz="4000" b="1">
                <a:latin typeface="Century Gothic" charset="0"/>
                <a:ea typeface="Century Gothic" charset="0"/>
                <a:cs typeface="Century Gothic" charset="0"/>
              </a:defRPr>
            </a:lvl1pPr>
          </a:lstStyle>
          <a:p>
            <a:r>
              <a:rPr lang="en-US" dirty="0"/>
              <a:t>Click to edit Master title style</a:t>
            </a:r>
          </a:p>
        </p:txBody>
      </p:sp>
      <p:sp>
        <p:nvSpPr>
          <p:cNvPr id="3" name="Content Placeholder 2"/>
          <p:cNvSpPr>
            <a:spLocks noGrp="1"/>
          </p:cNvSpPr>
          <p:nvPr>
            <p:ph idx="1"/>
          </p:nvPr>
        </p:nvSpPr>
        <p:spPr>
          <a:xfrm>
            <a:off x="530942" y="1740310"/>
            <a:ext cx="11130116" cy="4436653"/>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30942" y="6368432"/>
            <a:ext cx="2743200" cy="365125"/>
          </a:xfrm>
        </p:spPr>
        <p:txBody>
          <a:bodyPr/>
          <a:lstStyle/>
          <a:p>
            <a:fld id="{2117517F-F2DF-6F41-8760-E706388F32A2}" type="datetime1">
              <a:rPr lang="en-ID" smtClean="0"/>
              <a:t>02/05/2023</a:t>
            </a:fld>
            <a:endParaRPr lang="en-US"/>
          </a:p>
        </p:txBody>
      </p:sp>
      <p:sp>
        <p:nvSpPr>
          <p:cNvPr id="5" name="Footer Placeholder 4"/>
          <p:cNvSpPr>
            <a:spLocks noGrp="1"/>
          </p:cNvSpPr>
          <p:nvPr>
            <p:ph type="ftr" sz="quarter" idx="11"/>
          </p:nvPr>
        </p:nvSpPr>
        <p:spPr>
          <a:xfrm>
            <a:off x="4038600" y="6368432"/>
            <a:ext cx="4114800" cy="365125"/>
          </a:xfrm>
        </p:spPr>
        <p:txBody>
          <a:bodyPr/>
          <a:lstStyle/>
          <a:p>
            <a:endParaRPr lang="en-US"/>
          </a:p>
        </p:txBody>
      </p:sp>
      <p:sp>
        <p:nvSpPr>
          <p:cNvPr id="9" name="Parallelogram 8"/>
          <p:cNvSpPr/>
          <p:nvPr userDrawn="1"/>
        </p:nvSpPr>
        <p:spPr>
          <a:xfrm>
            <a:off x="10987100" y="0"/>
            <a:ext cx="673958" cy="463476"/>
          </a:xfrm>
          <a:prstGeom prst="parallelogram">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2"/>
          </p:nvPr>
        </p:nvSpPr>
        <p:spPr>
          <a:xfrm>
            <a:off x="11052945" y="36607"/>
            <a:ext cx="536605" cy="365125"/>
          </a:xfrm>
        </p:spPr>
        <p:txBody>
          <a:bodyPr/>
          <a:lstStyle>
            <a:lvl1pPr algn="ctr">
              <a:defRPr>
                <a:solidFill>
                  <a:schemeClr val="bg1"/>
                </a:solidFill>
              </a:defRPr>
            </a:lvl1pPr>
          </a:lstStyle>
          <a:p>
            <a:fld id="{420B1099-E721-E54F-9A56-8FD715DAFF88}" type="slidenum">
              <a:rPr lang="en-US" smtClean="0"/>
              <a:pPr/>
              <a:t>‹#›</a:t>
            </a:fld>
            <a:endParaRPr lang="en-US" dirty="0"/>
          </a:p>
        </p:txBody>
      </p:sp>
    </p:spTree>
    <p:extLst>
      <p:ext uri="{BB962C8B-B14F-4D97-AF65-F5344CB8AC3E}">
        <p14:creationId xmlns:p14="http://schemas.microsoft.com/office/powerpoint/2010/main" val="1022361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381671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5C92A-0C28-3847-8D1F-ACF5E770D036}" type="datetime1">
              <a:rPr lang="en-ID" smtClean="0"/>
              <a:t>02/05/2023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6014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FD604E-8425-6A49-AE8F-4967632323B4}" type="datetime1">
              <a:rPr lang="en-ID" smtClean="0"/>
              <a:t>02/05/2023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3788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694227-1A64-1B42-B91F-3FA89B4D6267}" type="datetime1">
              <a:rPr lang="en-ID" smtClean="0"/>
              <a:t>02/05/2023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3397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713DCE-D368-F943-A162-C9A468A17F17}" type="datetime1">
              <a:rPr lang="en-ID" smtClean="0"/>
              <a:t>02/05/2023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94173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7AD53-AA17-974B-ABD2-844F1FBA50F9}" type="datetime1">
              <a:rPr lang="en-ID" smtClean="0"/>
              <a:t>02/05/2023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65829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D7C61-579B-544F-9AF1-EF6AA6CFE6EB}" type="datetime1">
              <a:rPr lang="en-ID" smtClean="0"/>
              <a:t>02/05/2023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8971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E1AF-518B-3241-9001-4F1129033FBE}" type="datetime1">
              <a:rPr lang="en-ID" smtClean="0"/>
              <a:t>02/05/2023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B1099-E721-E54F-9A56-8FD715DAFF88}" type="slidenum">
              <a:rPr lang="en-US" smtClean="0"/>
              <a:t>‹#›</a:t>
            </a:fld>
            <a:endParaRPr lang="en-US"/>
          </a:p>
        </p:txBody>
      </p:sp>
    </p:spTree>
    <p:extLst>
      <p:ext uri="{BB962C8B-B14F-4D97-AF65-F5344CB8AC3E}">
        <p14:creationId xmlns:p14="http://schemas.microsoft.com/office/powerpoint/2010/main" val="189053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9105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ikram-patel/data-eng.git" TargetMode="External"/><Relationship Id="rId5" Type="http://schemas.openxmlformats.org/officeDocument/2006/relationships/hyperlink" Target="https://www.linkedin.com/in/patelikram" TargetMode="Externa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hyperlink" Target="https://www.linkedin.com/in/vikrant-siwach/"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baltimorecity.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14751" y="4082143"/>
            <a:ext cx="4884285" cy="2773816"/>
          </a:xfrm>
          <a:custGeom>
            <a:avLst/>
            <a:gdLst>
              <a:gd name="connsiteX0" fmla="*/ 0 w 4884285"/>
              <a:gd name="connsiteY0" fmla="*/ 0 h 2773816"/>
              <a:gd name="connsiteX1" fmla="*/ 2279995 w 4884285"/>
              <a:gd name="connsiteY1" fmla="*/ 0 h 2773816"/>
              <a:gd name="connsiteX2" fmla="*/ 4884285 w 4884285"/>
              <a:gd name="connsiteY2" fmla="*/ 2773816 h 2773816"/>
              <a:gd name="connsiteX3" fmla="*/ 2604290 w 4884285"/>
              <a:gd name="connsiteY3" fmla="*/ 2773816 h 2773816"/>
            </a:gdLst>
            <a:ahLst/>
            <a:cxnLst>
              <a:cxn ang="0">
                <a:pos x="connsiteX0" y="connsiteY0"/>
              </a:cxn>
              <a:cxn ang="0">
                <a:pos x="connsiteX1" y="connsiteY1"/>
              </a:cxn>
              <a:cxn ang="0">
                <a:pos x="connsiteX2" y="connsiteY2"/>
              </a:cxn>
              <a:cxn ang="0">
                <a:pos x="connsiteX3" y="connsiteY3"/>
              </a:cxn>
            </a:cxnLst>
            <a:rect l="l" t="t" r="r" b="b"/>
            <a:pathLst>
              <a:path w="4884285" h="2773816">
                <a:moveTo>
                  <a:pt x="0" y="0"/>
                </a:moveTo>
                <a:lnTo>
                  <a:pt x="2279995" y="0"/>
                </a:lnTo>
                <a:lnTo>
                  <a:pt x="4884285" y="2773816"/>
                </a:lnTo>
                <a:lnTo>
                  <a:pt x="2604290" y="2773816"/>
                </a:lnTo>
                <a:close/>
              </a:path>
            </a:pathLst>
          </a:cu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34" name="Picture 33"/>
          <p:cNvPicPr>
            <a:picLocks noChangeAspect="1"/>
          </p:cNvPicPr>
          <p:nvPr/>
        </p:nvPicPr>
        <p:blipFill rotWithShape="1">
          <a:blip r:embed="rId3" cstate="screen">
            <a:extLst>
              <a:ext uri="{28A0092B-C50C-407E-A947-70E740481C1C}">
                <a14:useLocalDpi xmlns:a14="http://schemas.microsoft.com/office/drawing/2010/main"/>
              </a:ext>
            </a:extLst>
          </a:blip>
          <a:srcRect l="3165" t="3403" b="12124"/>
          <a:stretch/>
        </p:blipFill>
        <p:spPr>
          <a:xfrm>
            <a:off x="3765084" y="-4621"/>
            <a:ext cx="7937892" cy="6860580"/>
          </a:xfrm>
          <a:custGeom>
            <a:avLst/>
            <a:gdLst>
              <a:gd name="connsiteX0" fmla="*/ 0 w 7937892"/>
              <a:gd name="connsiteY0" fmla="*/ 0 h 6860580"/>
              <a:gd name="connsiteX1" fmla="*/ 4100898 w 7937892"/>
              <a:gd name="connsiteY1" fmla="*/ 0 h 6860580"/>
              <a:gd name="connsiteX2" fmla="*/ 7937892 w 7937892"/>
              <a:gd name="connsiteY2" fmla="*/ 4086764 h 6860580"/>
              <a:gd name="connsiteX3" fmla="*/ 5333603 w 7937892"/>
              <a:gd name="connsiteY3" fmla="*/ 6860580 h 6860580"/>
              <a:gd name="connsiteX4" fmla="*/ 1232706 w 7937892"/>
              <a:gd name="connsiteY4" fmla="*/ 6860580 h 6860580"/>
              <a:gd name="connsiteX5" fmla="*/ 3836995 w 7937892"/>
              <a:gd name="connsiteY5" fmla="*/ 4086764 h 686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7892" h="6860580">
                <a:moveTo>
                  <a:pt x="0" y="0"/>
                </a:moveTo>
                <a:lnTo>
                  <a:pt x="4100898" y="0"/>
                </a:lnTo>
                <a:lnTo>
                  <a:pt x="7937892" y="4086764"/>
                </a:lnTo>
                <a:lnTo>
                  <a:pt x="5333603" y="6860580"/>
                </a:lnTo>
                <a:lnTo>
                  <a:pt x="1232706" y="6860580"/>
                </a:lnTo>
                <a:lnTo>
                  <a:pt x="3836995" y="4086764"/>
                </a:lnTo>
                <a:close/>
              </a:path>
            </a:pathLst>
          </a:custGeom>
          <a:noFill/>
          <a:ln>
            <a:noFill/>
          </a:ln>
        </p:spPr>
      </p:pic>
      <p:sp>
        <p:nvSpPr>
          <p:cNvPr id="29" name="Freeform 28"/>
          <p:cNvSpPr/>
          <p:nvPr/>
        </p:nvSpPr>
        <p:spPr>
          <a:xfrm>
            <a:off x="5314750" y="1"/>
            <a:ext cx="5763240" cy="4082143"/>
          </a:xfrm>
          <a:custGeom>
            <a:avLst/>
            <a:gdLst>
              <a:gd name="connsiteX0" fmla="*/ 3133834 w 5763240"/>
              <a:gd name="connsiteY0" fmla="*/ 0 h 4082143"/>
              <a:gd name="connsiteX1" fmla="*/ 4496691 w 5763240"/>
              <a:gd name="connsiteY1" fmla="*/ 0 h 4082143"/>
              <a:gd name="connsiteX2" fmla="*/ 5413829 w 5763240"/>
              <a:gd name="connsiteY2" fmla="*/ 0 h 4082143"/>
              <a:gd name="connsiteX3" fmla="*/ 5763240 w 5763240"/>
              <a:gd name="connsiteY3" fmla="*/ 372156 h 4082143"/>
              <a:gd name="connsiteX4" fmla="*/ 2279995 w 5763240"/>
              <a:gd name="connsiteY4" fmla="*/ 4082143 h 4082143"/>
              <a:gd name="connsiteX5" fmla="*/ 0 w 5763240"/>
              <a:gd name="connsiteY5" fmla="*/ 4082143 h 4082143"/>
              <a:gd name="connsiteX6" fmla="*/ 3483245 w 5763240"/>
              <a:gd name="connsiteY6" fmla="*/ 372156 h 408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240" h="4082143">
                <a:moveTo>
                  <a:pt x="3133834" y="0"/>
                </a:moveTo>
                <a:lnTo>
                  <a:pt x="4496691" y="0"/>
                </a:lnTo>
                <a:lnTo>
                  <a:pt x="5413829" y="0"/>
                </a:lnTo>
                <a:lnTo>
                  <a:pt x="5763240" y="372156"/>
                </a:lnTo>
                <a:lnTo>
                  <a:pt x="2279995" y="4082143"/>
                </a:lnTo>
                <a:lnTo>
                  <a:pt x="0" y="4082143"/>
                </a:lnTo>
                <a:lnTo>
                  <a:pt x="3483245" y="372156"/>
                </a:lnTo>
                <a:close/>
              </a:path>
            </a:pathLst>
          </a:cu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1" name="Freeform 30"/>
          <p:cNvSpPr/>
          <p:nvPr/>
        </p:nvSpPr>
        <p:spPr>
          <a:xfrm>
            <a:off x="3768345" y="1"/>
            <a:ext cx="7933554" cy="6855958"/>
          </a:xfrm>
          <a:custGeom>
            <a:avLst/>
            <a:gdLst>
              <a:gd name="connsiteX0" fmla="*/ 0 w 7933554"/>
              <a:gd name="connsiteY0" fmla="*/ 0 h 6855958"/>
              <a:gd name="connsiteX1" fmla="*/ 4100898 w 7933554"/>
              <a:gd name="connsiteY1" fmla="*/ 0 h 6855958"/>
              <a:gd name="connsiteX2" fmla="*/ 7933554 w 7933554"/>
              <a:gd name="connsiteY2" fmla="*/ 4082143 h 6855958"/>
              <a:gd name="connsiteX3" fmla="*/ 5329265 w 7933554"/>
              <a:gd name="connsiteY3" fmla="*/ 6855958 h 6855958"/>
              <a:gd name="connsiteX4" fmla="*/ 4641906 w 7933554"/>
              <a:gd name="connsiteY4" fmla="*/ 6855958 h 6855958"/>
              <a:gd name="connsiteX5" fmla="*/ 1228369 w 7933554"/>
              <a:gd name="connsiteY5" fmla="*/ 6855958 h 6855958"/>
              <a:gd name="connsiteX6" fmla="*/ 3832656 w 7933554"/>
              <a:gd name="connsiteY6" fmla="*/ 4082143 h 685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3554" h="6855958">
                <a:moveTo>
                  <a:pt x="0" y="0"/>
                </a:moveTo>
                <a:lnTo>
                  <a:pt x="4100898" y="0"/>
                </a:lnTo>
                <a:lnTo>
                  <a:pt x="7933554" y="4082143"/>
                </a:lnTo>
                <a:lnTo>
                  <a:pt x="5329265" y="6855958"/>
                </a:lnTo>
                <a:lnTo>
                  <a:pt x="4641906" y="6855958"/>
                </a:lnTo>
                <a:lnTo>
                  <a:pt x="1228369" y="6855958"/>
                </a:lnTo>
                <a:lnTo>
                  <a:pt x="3832656" y="4082143"/>
                </a:lnTo>
                <a:close/>
              </a:path>
            </a:pathLst>
          </a:cu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 name="Oval 16"/>
          <p:cNvSpPr/>
          <p:nvPr/>
        </p:nvSpPr>
        <p:spPr>
          <a:xfrm>
            <a:off x="-1016000" y="-45720"/>
            <a:ext cx="609600" cy="609600"/>
          </a:xfrm>
          <a:prstGeom prst="ellipse">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250" y="2687005"/>
            <a:ext cx="5310013" cy="1477328"/>
          </a:xfrm>
          <a:prstGeom prst="rect">
            <a:avLst/>
          </a:prstGeom>
          <a:noFill/>
        </p:spPr>
        <p:txBody>
          <a:bodyPr wrap="square" lIns="0" tIns="0" rIns="0" bIns="0" rtlCol="0" anchor="ctr">
            <a:spAutoFit/>
          </a:bodyPr>
          <a:lstStyle/>
          <a:p>
            <a:r>
              <a:rPr lang="en-US" sz="3200" b="1" dirty="0">
                <a:latin typeface="Century Gothic" charset="0"/>
                <a:ea typeface="Century Gothic" charset="0"/>
                <a:cs typeface="Century Gothic" charset="0"/>
              </a:rPr>
              <a:t>Baltimore City Employees : Employment Trends &amp; Salary Distribution</a:t>
            </a:r>
          </a:p>
        </p:txBody>
      </p:sp>
    </p:spTree>
    <p:extLst>
      <p:ext uri="{BB962C8B-B14F-4D97-AF65-F5344CB8AC3E}">
        <p14:creationId xmlns:p14="http://schemas.microsoft.com/office/powerpoint/2010/main" val="111948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420B1099-E721-E54F-9A56-8FD715DAFF88}" type="slidenum">
              <a:rPr lang="en-US" smtClean="0"/>
              <a:pPr/>
              <a:t>10</a:t>
            </a:fld>
            <a:endParaRPr lang="en-US" dirty="0"/>
          </a:p>
        </p:txBody>
      </p:sp>
      <p:sp>
        <p:nvSpPr>
          <p:cNvPr id="3" name="Title 1">
            <a:extLst>
              <a:ext uri="{FF2B5EF4-FFF2-40B4-BE49-F238E27FC236}">
                <a16:creationId xmlns:a16="http://schemas.microsoft.com/office/drawing/2014/main" id="{D70A4761-FE7B-BE73-A710-E6DA09F47680}"/>
              </a:ext>
            </a:extLst>
          </p:cNvPr>
          <p:cNvSpPr txBox="1">
            <a:spLocks/>
          </p:cNvSpPr>
          <p:nvPr/>
        </p:nvSpPr>
        <p:spPr>
          <a:xfrm>
            <a:off x="614022" y="188471"/>
            <a:ext cx="11130116" cy="93273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r>
              <a:rPr lang="en-US" sz="3200" dirty="0"/>
              <a:t>MODEL DIAGNOSTICS : NEARLY NORMAL RESIDUALS</a:t>
            </a:r>
          </a:p>
        </p:txBody>
      </p:sp>
      <p:pic>
        <p:nvPicPr>
          <p:cNvPr id="5" name="Picture 4">
            <a:extLst>
              <a:ext uri="{FF2B5EF4-FFF2-40B4-BE49-F238E27FC236}">
                <a16:creationId xmlns:a16="http://schemas.microsoft.com/office/drawing/2014/main" id="{3A441B02-2CCB-2CEE-2419-B14B13B6DC10}"/>
              </a:ext>
            </a:extLst>
          </p:cNvPr>
          <p:cNvPicPr>
            <a:picLocks noChangeAspect="1"/>
          </p:cNvPicPr>
          <p:nvPr/>
        </p:nvPicPr>
        <p:blipFill>
          <a:blip r:embed="rId3"/>
          <a:stretch>
            <a:fillRect/>
          </a:stretch>
        </p:blipFill>
        <p:spPr>
          <a:xfrm>
            <a:off x="1947672" y="1026180"/>
            <a:ext cx="7845552" cy="4551660"/>
          </a:xfrm>
          <a:prstGeom prst="rect">
            <a:avLst/>
          </a:prstGeom>
        </p:spPr>
      </p:pic>
      <p:sp>
        <p:nvSpPr>
          <p:cNvPr id="21" name="TextBox 20">
            <a:extLst>
              <a:ext uri="{FF2B5EF4-FFF2-40B4-BE49-F238E27FC236}">
                <a16:creationId xmlns:a16="http://schemas.microsoft.com/office/drawing/2014/main" id="{4BF88864-99E6-7F24-0036-319DF3A1F875}"/>
              </a:ext>
            </a:extLst>
          </p:cNvPr>
          <p:cNvSpPr txBox="1"/>
          <p:nvPr/>
        </p:nvSpPr>
        <p:spPr>
          <a:xfrm>
            <a:off x="192024" y="5904326"/>
            <a:ext cx="11552114" cy="646331"/>
          </a:xfrm>
          <a:prstGeom prst="rect">
            <a:avLst/>
          </a:prstGeom>
          <a:noFill/>
        </p:spPr>
        <p:txBody>
          <a:bodyPr wrap="square">
            <a:spAutoFit/>
          </a:bodyPr>
          <a:lstStyle/>
          <a:p>
            <a:r>
              <a:rPr lang="en-US" dirty="0"/>
              <a:t>Based on the histogram above, the residual distribution is a unimodal &amp; symmetric and hence, appear to be nearly normal so </a:t>
            </a:r>
            <a:r>
              <a:rPr lang="en-US" b="1" dirty="0"/>
              <a:t>the condition of nearly normal residuals is met.</a:t>
            </a:r>
            <a:endParaRPr lang="en-US" dirty="0"/>
          </a:p>
        </p:txBody>
      </p:sp>
    </p:spTree>
    <p:extLst>
      <p:ext uri="{BB962C8B-B14F-4D97-AF65-F5344CB8AC3E}">
        <p14:creationId xmlns:p14="http://schemas.microsoft.com/office/powerpoint/2010/main" val="62992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AE0B866-1BAE-4510-ACB7-35757FD22D9D}"/>
              </a:ext>
            </a:extLst>
          </p:cNvPr>
          <p:cNvGrpSpPr/>
          <p:nvPr/>
        </p:nvGrpSpPr>
        <p:grpSpPr>
          <a:xfrm flipH="1">
            <a:off x="6479801" y="0"/>
            <a:ext cx="5712199" cy="6858000"/>
            <a:chOff x="0" y="1"/>
            <a:chExt cx="5712199" cy="6858000"/>
          </a:xfrm>
        </p:grpSpPr>
        <p:sp>
          <p:nvSpPr>
            <p:cNvPr id="33" name="Freeform 17">
              <a:extLst>
                <a:ext uri="{FF2B5EF4-FFF2-40B4-BE49-F238E27FC236}">
                  <a16:creationId xmlns:a16="http://schemas.microsoft.com/office/drawing/2014/main" id="{6FF6F7FC-0CD4-4B67-B9E3-8471AF69E3A8}"/>
                </a:ext>
              </a:extLst>
            </p:cNvPr>
            <p:cNvSpPr/>
            <p:nvPr/>
          </p:nvSpPr>
          <p:spPr>
            <a:xfrm>
              <a:off x="0" y="1"/>
              <a:ext cx="5712199" cy="6857999"/>
            </a:xfrm>
            <a:custGeom>
              <a:avLst/>
              <a:gdLst>
                <a:gd name="connsiteX0" fmla="*/ 0 w 5712199"/>
                <a:gd name="connsiteY0" fmla="*/ 0 h 6857999"/>
                <a:gd name="connsiteX1" fmla="*/ 1879543 w 5712199"/>
                <a:gd name="connsiteY1" fmla="*/ 0 h 6857999"/>
                <a:gd name="connsiteX2" fmla="*/ 5712199 w 5712199"/>
                <a:gd name="connsiteY2" fmla="*/ 4082143 h 6857999"/>
                <a:gd name="connsiteX3" fmla="*/ 3105994 w 5712199"/>
                <a:gd name="connsiteY3" fmla="*/ 6857999 h 6857999"/>
                <a:gd name="connsiteX4" fmla="*/ 0 w 5712199"/>
                <a:gd name="connsiteY4" fmla="*/ 6857999 h 6857999"/>
                <a:gd name="connsiteX5" fmla="*/ 0 w 5712199"/>
                <a:gd name="connsiteY5" fmla="*/ 5798333 h 6857999"/>
                <a:gd name="connsiteX6" fmla="*/ 1611302 w 5712199"/>
                <a:gd name="connsiteY6" fmla="*/ 4082143 h 6857999"/>
                <a:gd name="connsiteX7" fmla="*/ 0 w 5712199"/>
                <a:gd name="connsiteY7" fmla="*/ 236595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2199" h="6857999">
                  <a:moveTo>
                    <a:pt x="0" y="0"/>
                  </a:moveTo>
                  <a:lnTo>
                    <a:pt x="1879543" y="0"/>
                  </a:lnTo>
                  <a:lnTo>
                    <a:pt x="5712199" y="4082143"/>
                  </a:lnTo>
                  <a:lnTo>
                    <a:pt x="3105994" y="6857999"/>
                  </a:lnTo>
                  <a:lnTo>
                    <a:pt x="0" y="6857999"/>
                  </a:lnTo>
                  <a:lnTo>
                    <a:pt x="0" y="5798333"/>
                  </a:lnTo>
                  <a:lnTo>
                    <a:pt x="1611302" y="4082143"/>
                  </a:lnTo>
                  <a:lnTo>
                    <a:pt x="0" y="2365953"/>
                  </a:ln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18">
              <a:extLst>
                <a:ext uri="{FF2B5EF4-FFF2-40B4-BE49-F238E27FC236}">
                  <a16:creationId xmlns:a16="http://schemas.microsoft.com/office/drawing/2014/main" id="{0FA4517B-3EBB-4B10-AC97-2A004575C336}"/>
                </a:ext>
              </a:extLst>
            </p:cNvPr>
            <p:cNvSpPr/>
            <p:nvPr/>
          </p:nvSpPr>
          <p:spPr>
            <a:xfrm>
              <a:off x="16934" y="2"/>
              <a:ext cx="5068729" cy="6857999"/>
            </a:xfrm>
            <a:custGeom>
              <a:avLst/>
              <a:gdLst>
                <a:gd name="connsiteX0" fmla="*/ 2433426 w 5068729"/>
                <a:gd name="connsiteY0" fmla="*/ 0 h 6857999"/>
                <a:gd name="connsiteX1" fmla="*/ 4713421 w 5068729"/>
                <a:gd name="connsiteY1" fmla="*/ 0 h 6857999"/>
                <a:gd name="connsiteX2" fmla="*/ 5068729 w 5068729"/>
                <a:gd name="connsiteY2" fmla="*/ 378437 h 6857999"/>
                <a:gd name="connsiteX3" fmla="*/ 1585485 w 5068729"/>
                <a:gd name="connsiteY3" fmla="*/ 4088424 h 6857999"/>
                <a:gd name="connsiteX4" fmla="*/ 4185792 w 5068729"/>
                <a:gd name="connsiteY4" fmla="*/ 6857999 h 6857999"/>
                <a:gd name="connsiteX5" fmla="*/ 1905797 w 5068729"/>
                <a:gd name="connsiteY5" fmla="*/ 6857999 h 6857999"/>
                <a:gd name="connsiteX6" fmla="*/ 0 w 5068729"/>
                <a:gd name="connsiteY6" fmla="*/ 4828144 h 6857999"/>
                <a:gd name="connsiteX7" fmla="*/ 0 w 5068729"/>
                <a:gd name="connsiteY7" fmla="*/ 3348704 h 6857999"/>
                <a:gd name="connsiteX8" fmla="*/ 2788734 w 5068729"/>
                <a:gd name="connsiteY8" fmla="*/ 37843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8729" h="6857999">
                  <a:moveTo>
                    <a:pt x="2433426" y="0"/>
                  </a:moveTo>
                  <a:lnTo>
                    <a:pt x="4713421" y="0"/>
                  </a:lnTo>
                  <a:lnTo>
                    <a:pt x="5068729" y="378437"/>
                  </a:lnTo>
                  <a:lnTo>
                    <a:pt x="1585485" y="4088424"/>
                  </a:lnTo>
                  <a:lnTo>
                    <a:pt x="4185792" y="6857999"/>
                  </a:lnTo>
                  <a:lnTo>
                    <a:pt x="1905797" y="6857999"/>
                  </a:lnTo>
                  <a:lnTo>
                    <a:pt x="0" y="4828144"/>
                  </a:lnTo>
                  <a:lnTo>
                    <a:pt x="0" y="3348704"/>
                  </a:lnTo>
                  <a:lnTo>
                    <a:pt x="2788734" y="378437"/>
                  </a:lnTo>
                  <a:close/>
                </a:path>
              </a:pathLst>
            </a:custGeom>
            <a:solidFill>
              <a:srgbClr val="DA8F4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Slide Number Placeholder 3">
            <a:extLst>
              <a:ext uri="{FF2B5EF4-FFF2-40B4-BE49-F238E27FC236}">
                <a16:creationId xmlns:a16="http://schemas.microsoft.com/office/drawing/2014/main" id="{D8127E37-71BC-46DD-894A-11F9669CB959}"/>
              </a:ext>
            </a:extLst>
          </p:cNvPr>
          <p:cNvSpPr>
            <a:spLocks noGrp="1"/>
          </p:cNvSpPr>
          <p:nvPr>
            <p:ph type="sldNum" sz="quarter" idx="12"/>
          </p:nvPr>
        </p:nvSpPr>
        <p:spPr/>
        <p:txBody>
          <a:bodyPr/>
          <a:lstStyle/>
          <a:p>
            <a:fld id="{420B1099-E721-E54F-9A56-8FD715DAFF88}" type="slidenum">
              <a:rPr lang="en-US" smtClean="0"/>
              <a:pPr/>
              <a:t>11</a:t>
            </a:fld>
            <a:endParaRPr lang="en-US" dirty="0"/>
          </a:p>
        </p:txBody>
      </p:sp>
      <p:pic>
        <p:nvPicPr>
          <p:cNvPr id="7" name="Picture 6">
            <a:extLst>
              <a:ext uri="{FF2B5EF4-FFF2-40B4-BE49-F238E27FC236}">
                <a16:creationId xmlns:a16="http://schemas.microsoft.com/office/drawing/2014/main" id="{727B445E-E252-4F87-8FDD-64EA7FCB804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7184" r="10945"/>
          <a:stretch/>
        </p:blipFill>
        <p:spPr>
          <a:xfrm>
            <a:off x="-11154" y="0"/>
            <a:ext cx="7758154" cy="6857999"/>
          </a:xfrm>
          <a:prstGeom prst="rect">
            <a:avLst/>
          </a:prstGeom>
        </p:spPr>
      </p:pic>
      <p:sp>
        <p:nvSpPr>
          <p:cNvPr id="8" name="Rectangle 7">
            <a:extLst>
              <a:ext uri="{FF2B5EF4-FFF2-40B4-BE49-F238E27FC236}">
                <a16:creationId xmlns:a16="http://schemas.microsoft.com/office/drawing/2014/main" id="{19D909FD-3CCF-4445-8B56-41BEE266EE13}"/>
              </a:ext>
            </a:extLst>
          </p:cNvPr>
          <p:cNvSpPr/>
          <p:nvPr/>
        </p:nvSpPr>
        <p:spPr>
          <a:xfrm>
            <a:off x="-164591" y="1"/>
            <a:ext cx="7911592" cy="6857998"/>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5B5B3E-555E-4D68-AD07-D0B74798D462}"/>
              </a:ext>
            </a:extLst>
          </p:cNvPr>
          <p:cNvSpPr txBox="1">
            <a:spLocks/>
          </p:cNvSpPr>
          <p:nvPr/>
        </p:nvSpPr>
        <p:spPr>
          <a:xfrm>
            <a:off x="530942" y="298204"/>
            <a:ext cx="6934276" cy="886397"/>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r>
              <a:rPr lang="en-US" sz="3200" dirty="0">
                <a:solidFill>
                  <a:schemeClr val="bg1"/>
                </a:solidFill>
              </a:rPr>
              <a:t>MODEL DIAGNOSTICS </a:t>
            </a:r>
            <a:r>
              <a:rPr lang="en-US" sz="3200">
                <a:solidFill>
                  <a:schemeClr val="bg1"/>
                </a:solidFill>
              </a:rPr>
              <a:t>: CONSTANT VARIABILITY CHECK</a:t>
            </a:r>
            <a:endParaRPr lang="en-US" sz="3200" dirty="0">
              <a:solidFill>
                <a:schemeClr val="bg1"/>
              </a:solidFill>
            </a:endParaRPr>
          </a:p>
        </p:txBody>
      </p:sp>
      <p:sp>
        <p:nvSpPr>
          <p:cNvPr id="18" name="Rectangle: Top Corners Rounded 17">
            <a:extLst>
              <a:ext uri="{FF2B5EF4-FFF2-40B4-BE49-F238E27FC236}">
                <a16:creationId xmlns:a16="http://schemas.microsoft.com/office/drawing/2014/main" id="{A0B4D091-1FB0-43CC-836D-0290E3ADF7C9}"/>
              </a:ext>
            </a:extLst>
          </p:cNvPr>
          <p:cNvSpPr/>
          <p:nvPr/>
        </p:nvSpPr>
        <p:spPr>
          <a:xfrm>
            <a:off x="7914480" y="1464469"/>
            <a:ext cx="3594100" cy="3929063"/>
          </a:xfrm>
          <a:prstGeom prst="round2SameRect">
            <a:avLst>
              <a:gd name="adj1" fmla="val 8893"/>
              <a:gd name="adj2" fmla="val 0"/>
            </a:avLst>
          </a:prstGeom>
          <a:solidFill>
            <a:schemeClr val="bg1">
              <a:lumMod val="85000"/>
              <a:alpha val="27000"/>
            </a:schemeClr>
          </a:solidFill>
          <a:ln>
            <a:no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Since the residuals between the two horizontal blue lines appear to be moving funneling out and moving away from 0 with an increase in annual salary and there seems to be an obvious trend that alters the variability, as annual salary increases. Hence, </a:t>
            </a:r>
            <a:r>
              <a:rPr lang="en-US" b="1" dirty="0">
                <a:solidFill>
                  <a:schemeClr val="tx1"/>
                </a:solidFill>
              </a:rPr>
              <a:t>the condition of constant variability has not met</a:t>
            </a:r>
            <a:r>
              <a:rPr lang="en-US" dirty="0">
                <a:solidFill>
                  <a:schemeClr val="tx1"/>
                </a:solidFill>
              </a:rPr>
              <a:t>.</a:t>
            </a:r>
          </a:p>
        </p:txBody>
      </p:sp>
      <p:pic>
        <p:nvPicPr>
          <p:cNvPr id="3" name="Picture 2">
            <a:extLst>
              <a:ext uri="{FF2B5EF4-FFF2-40B4-BE49-F238E27FC236}">
                <a16:creationId xmlns:a16="http://schemas.microsoft.com/office/drawing/2014/main" id="{ACEEB639-ACFA-3476-3846-4C7FD337B66B}"/>
              </a:ext>
            </a:extLst>
          </p:cNvPr>
          <p:cNvPicPr>
            <a:picLocks noChangeAspect="1"/>
          </p:cNvPicPr>
          <p:nvPr/>
        </p:nvPicPr>
        <p:blipFill>
          <a:blip r:embed="rId4"/>
          <a:stretch>
            <a:fillRect/>
          </a:stretch>
        </p:blipFill>
        <p:spPr>
          <a:xfrm>
            <a:off x="0" y="1482804"/>
            <a:ext cx="7610730" cy="4696521"/>
          </a:xfrm>
          <a:prstGeom prst="rect">
            <a:avLst/>
          </a:prstGeom>
        </p:spPr>
      </p:pic>
    </p:spTree>
    <p:extLst>
      <p:ext uri="{BB962C8B-B14F-4D97-AF65-F5344CB8AC3E}">
        <p14:creationId xmlns:p14="http://schemas.microsoft.com/office/powerpoint/2010/main" val="427381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12</a:t>
            </a:fld>
            <a:endParaRPr lang="en-US" dirty="0"/>
          </a:p>
        </p:txBody>
      </p:sp>
      <p:sp>
        <p:nvSpPr>
          <p:cNvPr id="2" name="Title 1"/>
          <p:cNvSpPr>
            <a:spLocks noGrp="1"/>
          </p:cNvSpPr>
          <p:nvPr>
            <p:ph type="title"/>
          </p:nvPr>
        </p:nvSpPr>
        <p:spPr>
          <a:xfrm>
            <a:off x="530942" y="198013"/>
            <a:ext cx="11130116" cy="932733"/>
          </a:xfrm>
        </p:spPr>
        <p:txBody>
          <a:bodyPr/>
          <a:lstStyle/>
          <a:p>
            <a:r>
              <a:rPr lang="en-US" dirty="0"/>
              <a:t>CONCLUSION</a:t>
            </a:r>
          </a:p>
        </p:txBody>
      </p:sp>
      <p:sp>
        <p:nvSpPr>
          <p:cNvPr id="3" name="TextBox 2">
            <a:extLst>
              <a:ext uri="{FF2B5EF4-FFF2-40B4-BE49-F238E27FC236}">
                <a16:creationId xmlns:a16="http://schemas.microsoft.com/office/drawing/2014/main" id="{52F815D9-F74A-7EA3-B1FF-DE36C07045B4}"/>
              </a:ext>
            </a:extLst>
          </p:cNvPr>
          <p:cNvSpPr txBox="1"/>
          <p:nvPr/>
        </p:nvSpPr>
        <p:spPr>
          <a:xfrm>
            <a:off x="411383" y="1588358"/>
            <a:ext cx="11552114" cy="3693319"/>
          </a:xfrm>
          <a:prstGeom prst="rect">
            <a:avLst/>
          </a:prstGeom>
          <a:noFill/>
        </p:spPr>
        <p:txBody>
          <a:bodyPr wrap="square">
            <a:spAutoFit/>
          </a:bodyPr>
          <a:lstStyle/>
          <a:p>
            <a:r>
              <a:rPr lang="en-US" dirty="0"/>
              <a:t>The equation for the linear regression model is:</a:t>
            </a:r>
          </a:p>
          <a:p>
            <a:br>
              <a:rPr lang="en-US" dirty="0"/>
            </a:br>
            <a:r>
              <a:rPr lang="en-US" b="1" i="1" dirty="0"/>
              <a:t>Gross Salary = -2027 + 1.12 x (Annual Salary)</a:t>
            </a:r>
          </a:p>
          <a:p>
            <a:endParaRPr lang="en-US" dirty="0"/>
          </a:p>
          <a:p>
            <a:r>
              <a:rPr lang="en-US" dirty="0"/>
              <a:t>Based on the results of Model Diagnostics, since all the below three requirements have </a:t>
            </a:r>
            <a:r>
              <a:rPr lang="en-US" b="1" i="1" dirty="0"/>
              <a:t>not</a:t>
            </a:r>
            <a:r>
              <a:rPr lang="en-US" dirty="0"/>
              <a:t> been satisfied</a:t>
            </a:r>
          </a:p>
          <a:p>
            <a:endParaRPr lang="en-US" dirty="0"/>
          </a:p>
          <a:p>
            <a:pPr marL="285750" indent="-285750">
              <a:buFont typeface="Arial" panose="020B0604020202020204" pitchFamily="34" charset="0"/>
              <a:buChar char="•"/>
            </a:pPr>
            <a:r>
              <a:rPr lang="en-US" b="1" dirty="0"/>
              <a:t>LINEARITY</a:t>
            </a:r>
          </a:p>
          <a:p>
            <a:pPr marL="285750" indent="-285750">
              <a:buFont typeface="Arial" panose="020B0604020202020204" pitchFamily="34" charset="0"/>
              <a:buChar char="•"/>
            </a:pPr>
            <a:r>
              <a:rPr lang="en-US" sz="1800" b="1" dirty="0"/>
              <a:t>NEARLY NORMAL RESIDUALS</a:t>
            </a:r>
          </a:p>
          <a:p>
            <a:pPr marL="285750" indent="-285750">
              <a:buFont typeface="Arial" panose="020B0604020202020204" pitchFamily="34" charset="0"/>
              <a:buChar char="•"/>
            </a:pPr>
            <a:r>
              <a:rPr lang="en-US" sz="1800" b="1" dirty="0"/>
              <a:t>CONSTANT VARIABILITY</a:t>
            </a:r>
            <a:endParaRPr lang="en-US" b="1" dirty="0"/>
          </a:p>
          <a:p>
            <a:endParaRPr lang="en-US" dirty="0"/>
          </a:p>
          <a:p>
            <a:r>
              <a:rPr lang="en-US" dirty="0"/>
              <a:t>we can say that this model is </a:t>
            </a:r>
            <a:r>
              <a:rPr lang="en-US" b="1" i="1" dirty="0"/>
              <a:t>not linear </a:t>
            </a:r>
            <a:r>
              <a:rPr lang="en-US" dirty="0"/>
              <a:t>however, it still has a strong relationship which the model display between gross salary and annual salary as per correlation coefficient and R-squared value. </a:t>
            </a:r>
            <a:r>
              <a:rPr lang="en-US"/>
              <a:t>Thus, </a:t>
            </a:r>
            <a:r>
              <a:rPr lang="en-US" dirty="0"/>
              <a:t>this model can be used to anticipate an employee’s gross salary based on annual salary.</a:t>
            </a:r>
          </a:p>
        </p:txBody>
      </p:sp>
    </p:spTree>
    <p:extLst>
      <p:ext uri="{BB962C8B-B14F-4D97-AF65-F5344CB8AC3E}">
        <p14:creationId xmlns:p14="http://schemas.microsoft.com/office/powerpoint/2010/main" val="7793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34448" y="0"/>
            <a:ext cx="10723105" cy="6858000"/>
            <a:chOff x="736648" y="0"/>
            <a:chExt cx="10723105" cy="6858000"/>
          </a:xfrm>
        </p:grpSpPr>
        <p:sp>
          <p:nvSpPr>
            <p:cNvPr id="13" name="Parallelogram 12"/>
            <p:cNvSpPr/>
            <p:nvPr/>
          </p:nvSpPr>
          <p:spPr>
            <a:xfrm flipH="1">
              <a:off x="736648" y="0"/>
              <a:ext cx="8375904" cy="6858000"/>
            </a:xfrm>
            <a:prstGeom prst="parallelogram">
              <a:avLst>
                <a:gd name="adj" fmla="val 52200"/>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l="9200" t="18423" r="10794" b="15455"/>
            <a:stretch/>
          </p:blipFill>
          <p:spPr>
            <a:xfrm>
              <a:off x="2838042" y="0"/>
              <a:ext cx="8375904" cy="6858000"/>
            </a:xfrm>
            <a:custGeom>
              <a:avLst/>
              <a:gdLst>
                <a:gd name="connsiteX0" fmla="*/ 3579876 w 8375904"/>
                <a:gd name="connsiteY0" fmla="*/ 0 h 6858000"/>
                <a:gd name="connsiteX1" fmla="*/ 8375904 w 8375904"/>
                <a:gd name="connsiteY1" fmla="*/ 0 h 6858000"/>
                <a:gd name="connsiteX2" fmla="*/ 4796028 w 8375904"/>
                <a:gd name="connsiteY2" fmla="*/ 6858000 h 6858000"/>
                <a:gd name="connsiteX3" fmla="*/ 0 w 83759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75904" h="6858000">
                  <a:moveTo>
                    <a:pt x="3579876" y="0"/>
                  </a:moveTo>
                  <a:lnTo>
                    <a:pt x="8375904" y="0"/>
                  </a:lnTo>
                  <a:lnTo>
                    <a:pt x="4796028" y="6858000"/>
                  </a:lnTo>
                  <a:lnTo>
                    <a:pt x="0" y="6858000"/>
                  </a:lnTo>
                  <a:close/>
                </a:path>
              </a:pathLst>
            </a:custGeom>
            <a:noFill/>
            <a:ln>
              <a:noFill/>
            </a:ln>
          </p:spPr>
        </p:pic>
        <p:sp>
          <p:nvSpPr>
            <p:cNvPr id="4" name="Parallelogram 3"/>
            <p:cNvSpPr/>
            <p:nvPr/>
          </p:nvSpPr>
          <p:spPr>
            <a:xfrm>
              <a:off x="2838042" y="0"/>
              <a:ext cx="8375904" cy="6858000"/>
            </a:xfrm>
            <a:prstGeom prst="parallelogram">
              <a:avLst>
                <a:gd name="adj" fmla="val 5220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53570" y="539162"/>
              <a:ext cx="2713144" cy="2031325"/>
            </a:xfrm>
            <a:prstGeom prst="rect">
              <a:avLst/>
            </a:prstGeom>
            <a:noFill/>
          </p:spPr>
          <p:txBody>
            <a:bodyPr wrap="square" lIns="0" tIns="0" rIns="0" bIns="0" rtlCol="0" anchor="ctr">
              <a:spAutoFit/>
            </a:bodyPr>
            <a:lstStyle/>
            <a:p>
              <a:r>
                <a:rPr lang="en-US" sz="6600" b="1" dirty="0">
                  <a:solidFill>
                    <a:schemeClr val="bg1"/>
                  </a:solidFill>
                  <a:latin typeface="Century Gothic" charset="0"/>
                  <a:ea typeface="Century Gothic" charset="0"/>
                  <a:cs typeface="Century Gothic" charset="0"/>
                </a:rPr>
                <a:t>THANK</a:t>
              </a:r>
            </a:p>
            <a:p>
              <a:r>
                <a:rPr lang="en-US" sz="6600" b="1" dirty="0">
                  <a:solidFill>
                    <a:schemeClr val="bg1"/>
                  </a:solidFill>
                  <a:latin typeface="Century Gothic" charset="0"/>
                  <a:ea typeface="Century Gothic" charset="0"/>
                  <a:cs typeface="Century Gothic" charset="0"/>
                </a:rPr>
                <a:t>YOU</a:t>
              </a:r>
            </a:p>
          </p:txBody>
        </p:sp>
        <p:sp>
          <p:nvSpPr>
            <p:cNvPr id="11" name="Chevron 10"/>
            <p:cNvSpPr/>
            <p:nvPr/>
          </p:nvSpPr>
          <p:spPr>
            <a:xfrm>
              <a:off x="8155025" y="0"/>
              <a:ext cx="3304728" cy="6858000"/>
            </a:xfrm>
            <a:prstGeom prst="chevron">
              <a:avLst>
                <a:gd name="adj" fmla="val 54570"/>
              </a:avLst>
            </a:prstGeom>
            <a:solidFill>
              <a:srgbClr val="DA8F4E">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79402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2</a:t>
            </a:fld>
            <a:endParaRPr lang="en-US" dirty="0"/>
          </a:p>
        </p:txBody>
      </p:sp>
      <p:sp>
        <p:nvSpPr>
          <p:cNvPr id="2" name="Title 1"/>
          <p:cNvSpPr>
            <a:spLocks noGrp="1"/>
          </p:cNvSpPr>
          <p:nvPr>
            <p:ph type="title"/>
          </p:nvPr>
        </p:nvSpPr>
        <p:spPr>
          <a:xfrm>
            <a:off x="530942" y="244717"/>
            <a:ext cx="11130116" cy="932733"/>
          </a:xfrm>
        </p:spPr>
        <p:txBody>
          <a:bodyPr>
            <a:normAutofit fontScale="90000"/>
          </a:bodyPr>
          <a:lstStyle/>
          <a:p>
            <a:r>
              <a:rPr lang="en-CA" altLang="ko-KR" dirty="0"/>
              <a:t>Team : Section 001(Group 12)</a:t>
            </a:r>
            <a:br>
              <a:rPr lang="ko-KR" altLang="en-US" b="1" dirty="0">
                <a:solidFill>
                  <a:schemeClr val="tx1"/>
                </a:solidFill>
              </a:rPr>
            </a:br>
            <a:endParaRPr lang="en-US" dirty="0"/>
          </a:p>
        </p:txBody>
      </p:sp>
      <p:sp>
        <p:nvSpPr>
          <p:cNvPr id="3" name="Rectangle 2">
            <a:extLst>
              <a:ext uri="{FF2B5EF4-FFF2-40B4-BE49-F238E27FC236}">
                <a16:creationId xmlns:a16="http://schemas.microsoft.com/office/drawing/2014/main" id="{26DCDEA5-80AD-5084-D78D-1AA6359E72A8}"/>
              </a:ext>
            </a:extLst>
          </p:cNvPr>
          <p:cNvSpPr/>
          <p:nvPr/>
        </p:nvSpPr>
        <p:spPr>
          <a:xfrm>
            <a:off x="4617361" y="4581390"/>
            <a:ext cx="2316532" cy="67665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CA" altLang="ko-KR" sz="1867" b="1" dirty="0">
                <a:solidFill>
                  <a:prstClr val="white"/>
                </a:solidFill>
                <a:latin typeface="Arial"/>
                <a:cs typeface="Arial" pitchFamily="34" charset="0"/>
              </a:rPr>
              <a:t>Rituraj</a:t>
            </a:r>
            <a:r>
              <a:rPr lang="en-CA" altLang="ko-KR" sz="2400" dirty="0">
                <a:solidFill>
                  <a:srgbClr val="DA8F4E"/>
                </a:solidFill>
                <a:highlight>
                  <a:srgbClr val="DA8F4E"/>
                </a:highlight>
                <a:latin typeface="Arial"/>
              </a:rPr>
              <a:t> </a:t>
            </a:r>
          </a:p>
          <a:p>
            <a:pPr algn="ctr" defTabSz="1219170" latinLnBrk="1"/>
            <a:r>
              <a:rPr lang="en-CA" altLang="ko-KR" sz="1867" b="1" dirty="0">
                <a:solidFill>
                  <a:prstClr val="white"/>
                </a:solidFill>
                <a:latin typeface="Arial"/>
                <a:cs typeface="Arial" pitchFamily="34" charset="0"/>
              </a:rPr>
              <a:t>Borah</a:t>
            </a:r>
            <a:endParaRPr lang="ko-KR" altLang="en-US" sz="1867" b="1" dirty="0">
              <a:solidFill>
                <a:prstClr val="white"/>
              </a:solidFill>
              <a:latin typeface="Arial"/>
              <a:cs typeface="Arial" pitchFamily="34" charset="0"/>
            </a:endParaRPr>
          </a:p>
        </p:txBody>
      </p:sp>
      <p:sp>
        <p:nvSpPr>
          <p:cNvPr id="5" name="Rectangle 4">
            <a:extLst>
              <a:ext uri="{FF2B5EF4-FFF2-40B4-BE49-F238E27FC236}">
                <a16:creationId xmlns:a16="http://schemas.microsoft.com/office/drawing/2014/main" id="{D957202E-ED11-2E18-88D3-119326C38800}"/>
              </a:ext>
            </a:extLst>
          </p:cNvPr>
          <p:cNvSpPr/>
          <p:nvPr/>
        </p:nvSpPr>
        <p:spPr>
          <a:xfrm>
            <a:off x="1093594" y="4593502"/>
            <a:ext cx="2316532" cy="67665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ko-KR" altLang="en-US" sz="2400" b="0" i="0" u="none" strike="noStrike" kern="1200" cap="none" spc="0" normalizeH="0" baseline="0" noProof="0" dirty="0">
              <a:ln>
                <a:noFill/>
              </a:ln>
              <a:solidFill>
                <a:srgbClr val="DA8F4E"/>
              </a:solidFill>
              <a:effectLst/>
              <a:highlight>
                <a:srgbClr val="DA8F4E"/>
              </a:highlight>
              <a:uLnTx/>
              <a:uFillTx/>
              <a:latin typeface="Arial"/>
              <a:cs typeface="+mn-cs"/>
            </a:endParaRPr>
          </a:p>
        </p:txBody>
      </p:sp>
      <p:sp>
        <p:nvSpPr>
          <p:cNvPr id="7" name="Frame 6">
            <a:extLst>
              <a:ext uri="{FF2B5EF4-FFF2-40B4-BE49-F238E27FC236}">
                <a16:creationId xmlns:a16="http://schemas.microsoft.com/office/drawing/2014/main" id="{7ED18F7D-D1F1-B7D0-CE5A-BD1D62C871E3}"/>
              </a:ext>
            </a:extLst>
          </p:cNvPr>
          <p:cNvSpPr/>
          <p:nvPr/>
        </p:nvSpPr>
        <p:spPr>
          <a:xfrm>
            <a:off x="893170" y="1439824"/>
            <a:ext cx="2784309" cy="3936437"/>
          </a:xfrm>
          <a:prstGeom prst="frame">
            <a:avLst>
              <a:gd name="adj1" fmla="val 141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ko-KR" altLang="en-US" sz="2400" b="0" i="0" u="none" strike="noStrike" kern="1200" cap="none" spc="0" normalizeH="0" baseline="0" noProof="0" dirty="0">
              <a:ln>
                <a:noFill/>
              </a:ln>
              <a:solidFill>
                <a:prstClr val="black"/>
              </a:solidFill>
              <a:effectLst/>
              <a:highlight>
                <a:srgbClr val="DA8F4E"/>
              </a:highlight>
              <a:uLnTx/>
              <a:uFillTx/>
              <a:latin typeface="Arial"/>
              <a:cs typeface="+mn-cs"/>
            </a:endParaRPr>
          </a:p>
        </p:txBody>
      </p:sp>
      <p:grpSp>
        <p:nvGrpSpPr>
          <p:cNvPr id="9" name="Group 8">
            <a:extLst>
              <a:ext uri="{FF2B5EF4-FFF2-40B4-BE49-F238E27FC236}">
                <a16:creationId xmlns:a16="http://schemas.microsoft.com/office/drawing/2014/main" id="{5713E5C6-E55A-0CDA-30FD-30F7A3B25A4D}"/>
              </a:ext>
            </a:extLst>
          </p:cNvPr>
          <p:cNvGrpSpPr/>
          <p:nvPr/>
        </p:nvGrpSpPr>
        <p:grpSpPr>
          <a:xfrm>
            <a:off x="966057" y="4465442"/>
            <a:ext cx="2586152" cy="713865"/>
            <a:chOff x="3722876" y="3560409"/>
            <a:chExt cx="1641213" cy="279153"/>
          </a:xfrm>
          <a:noFill/>
        </p:grpSpPr>
        <p:sp>
          <p:nvSpPr>
            <p:cNvPr id="10" name="Text Placeholder 17">
              <a:extLst>
                <a:ext uri="{FF2B5EF4-FFF2-40B4-BE49-F238E27FC236}">
                  <a16:creationId xmlns:a16="http://schemas.microsoft.com/office/drawing/2014/main" id="{5E980663-DC3D-65A1-8F9F-56787E5132EE}"/>
                </a:ext>
              </a:extLst>
            </p:cNvPr>
            <p:cNvSpPr txBox="1">
              <a:spLocks/>
            </p:cNvSpPr>
            <p:nvPr/>
          </p:nvSpPr>
          <p:spPr>
            <a:xfrm>
              <a:off x="3722876" y="3560409"/>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1" fontAlgn="auto" latinLnBrk="1" hangingPunct="1">
                <a:lnSpc>
                  <a:spcPct val="100000"/>
                </a:lnSpc>
                <a:spcBef>
                  <a:spcPct val="20000"/>
                </a:spcBef>
                <a:spcAft>
                  <a:spcPts val="0"/>
                </a:spcAft>
                <a:buClrTx/>
                <a:buSzTx/>
                <a:buFont typeface="Arial" pitchFamily="34" charset="0"/>
                <a:buNone/>
                <a:tabLst/>
                <a:defRPr/>
              </a:pPr>
              <a:r>
                <a:rPr kumimoji="0" lang="en-US" sz="1867" b="1" i="0" u="none" strike="noStrike" kern="1200" cap="none" spc="0" normalizeH="0" baseline="0" noProof="0" dirty="0">
                  <a:ln>
                    <a:noFill/>
                  </a:ln>
                  <a:solidFill>
                    <a:prstClr val="white"/>
                  </a:solidFill>
                  <a:effectLst/>
                  <a:uLnTx/>
                  <a:uFillTx/>
                  <a:latin typeface="Arial"/>
                  <a:cs typeface="Arial" pitchFamily="34" charset="0"/>
                </a:rPr>
                <a:t>I</a:t>
              </a:r>
            </a:p>
            <a:p>
              <a:pPr marL="0" marR="0" lvl="0" indent="0" algn="ctr" defTabSz="1219170" rtl="0" eaLnBrk="1" fontAlgn="auto" latinLnBrk="1" hangingPunct="1">
                <a:lnSpc>
                  <a:spcPct val="100000"/>
                </a:lnSpc>
                <a:spcBef>
                  <a:spcPct val="20000"/>
                </a:spcBef>
                <a:spcAft>
                  <a:spcPts val="0"/>
                </a:spcAft>
                <a:buClrTx/>
                <a:buSzTx/>
                <a:buFont typeface="Arial" pitchFamily="34" charset="0"/>
                <a:buNone/>
                <a:tabLst/>
                <a:defRPr/>
              </a:pPr>
              <a:r>
                <a:rPr kumimoji="0" lang="en-US" sz="1867" b="1" i="0" u="none" strike="noStrike" kern="1200" cap="none" spc="0" normalizeH="0" baseline="0" noProof="0" dirty="0">
                  <a:ln>
                    <a:noFill/>
                  </a:ln>
                  <a:solidFill>
                    <a:prstClr val="white"/>
                  </a:solidFill>
                  <a:effectLst/>
                  <a:uLnTx/>
                  <a:uFillTx/>
                  <a:latin typeface="Arial"/>
                  <a:cs typeface="Arial" pitchFamily="34" charset="0"/>
                </a:rPr>
                <a:t>Ikram </a:t>
              </a:r>
            </a:p>
            <a:p>
              <a:pPr marL="0" marR="0" lvl="0" indent="0" algn="ctr" defTabSz="1219170" rtl="0" eaLnBrk="1" fontAlgn="auto" latinLnBrk="1" hangingPunct="1">
                <a:lnSpc>
                  <a:spcPct val="100000"/>
                </a:lnSpc>
                <a:spcBef>
                  <a:spcPct val="20000"/>
                </a:spcBef>
                <a:spcAft>
                  <a:spcPts val="0"/>
                </a:spcAft>
                <a:buClrTx/>
                <a:buSzTx/>
                <a:buFont typeface="Arial" pitchFamily="34" charset="0"/>
                <a:buNone/>
                <a:tabLst/>
                <a:defRPr/>
              </a:pPr>
              <a:r>
                <a:rPr kumimoji="0" lang="en-US" sz="1867" b="1" i="0" u="none" strike="noStrike" kern="1200" cap="none" spc="0" normalizeH="0" baseline="0" noProof="0" dirty="0">
                  <a:ln>
                    <a:noFill/>
                  </a:ln>
                  <a:solidFill>
                    <a:prstClr val="white"/>
                  </a:solidFill>
                  <a:effectLst/>
                  <a:uLnTx/>
                  <a:uFillTx/>
                  <a:latin typeface="Arial"/>
                  <a:cs typeface="Arial" pitchFamily="34" charset="0"/>
                </a:rPr>
                <a:t>Patel</a:t>
              </a:r>
            </a:p>
          </p:txBody>
        </p:sp>
        <p:sp>
          <p:nvSpPr>
            <p:cNvPr id="11" name="Text Placeholder 18">
              <a:extLst>
                <a:ext uri="{FF2B5EF4-FFF2-40B4-BE49-F238E27FC236}">
                  <a16:creationId xmlns:a16="http://schemas.microsoft.com/office/drawing/2014/main" id="{F6B20171-07B5-8E93-65A1-D6B0C9A321B2}"/>
                </a:ext>
              </a:extLst>
            </p:cNvPr>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1" fontAlgn="auto" latinLnBrk="1"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white"/>
                </a:solidFill>
                <a:effectLst/>
                <a:uLnTx/>
                <a:uFillTx/>
                <a:latin typeface="Arial"/>
                <a:cs typeface="Arial" pitchFamily="34" charset="0"/>
              </a:endParaRPr>
            </a:p>
          </p:txBody>
        </p:sp>
      </p:grpSp>
      <p:pic>
        <p:nvPicPr>
          <p:cNvPr id="12" name="Picture Placeholder 3" descr="A person with a beard and mustache&#10;&#10;Description automatically generated with low confidence">
            <a:extLst>
              <a:ext uri="{FF2B5EF4-FFF2-40B4-BE49-F238E27FC236}">
                <a16:creationId xmlns:a16="http://schemas.microsoft.com/office/drawing/2014/main" id="{BD042386-471F-663C-E764-A2558E85D291}"/>
              </a:ext>
            </a:extLst>
          </p:cNvPr>
          <p:cNvPicPr>
            <a:picLocks noChangeAspect="1"/>
          </p:cNvPicPr>
          <p:nvPr/>
        </p:nvPicPr>
        <p:blipFill>
          <a:blip r:embed="rId3">
            <a:extLst>
              <a:ext uri="{28A0092B-C50C-407E-A947-70E740481C1C}">
                <a14:useLocalDpi xmlns:a14="http://schemas.microsoft.com/office/drawing/2010/main" val="0"/>
              </a:ext>
            </a:extLst>
          </a:blip>
          <a:srcRect l="8872" r="8872"/>
          <a:stretch>
            <a:fillRect/>
          </a:stretch>
        </p:blipFill>
        <p:spPr>
          <a:xfrm>
            <a:off x="1093594" y="1567885"/>
            <a:ext cx="2316532" cy="2897556"/>
          </a:xfrm>
          <a:prstGeom prst="rect">
            <a:avLst/>
          </a:prstGeom>
        </p:spPr>
      </p:pic>
      <p:sp>
        <p:nvSpPr>
          <p:cNvPr id="13" name="Frame 12">
            <a:extLst>
              <a:ext uri="{FF2B5EF4-FFF2-40B4-BE49-F238E27FC236}">
                <a16:creationId xmlns:a16="http://schemas.microsoft.com/office/drawing/2014/main" id="{11DC1FEA-5E13-19C1-FB1D-A04D8B4FDA99}"/>
              </a:ext>
            </a:extLst>
          </p:cNvPr>
          <p:cNvSpPr/>
          <p:nvPr/>
        </p:nvSpPr>
        <p:spPr>
          <a:xfrm>
            <a:off x="4357380" y="1432874"/>
            <a:ext cx="2784309" cy="3936437"/>
          </a:xfrm>
          <a:prstGeom prst="frame">
            <a:avLst>
              <a:gd name="adj1" fmla="val 141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highlight>
                <a:srgbClr val="DA8F4E"/>
              </a:highlight>
              <a:latin typeface="Arial"/>
            </a:endParaRPr>
          </a:p>
        </p:txBody>
      </p:sp>
      <p:pic>
        <p:nvPicPr>
          <p:cNvPr id="14" name="Picture 13" descr="A person wearing glasses&#10;&#10;Description automatically generated with medium confidence">
            <a:extLst>
              <a:ext uri="{FF2B5EF4-FFF2-40B4-BE49-F238E27FC236}">
                <a16:creationId xmlns:a16="http://schemas.microsoft.com/office/drawing/2014/main" id="{83CA7568-125D-8A2E-30E0-A38DF77BB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102" y="1560936"/>
            <a:ext cx="2316532" cy="2803412"/>
          </a:xfrm>
          <a:prstGeom prst="rect">
            <a:avLst/>
          </a:prstGeom>
        </p:spPr>
      </p:pic>
      <p:sp>
        <p:nvSpPr>
          <p:cNvPr id="15" name="Frame 14">
            <a:extLst>
              <a:ext uri="{FF2B5EF4-FFF2-40B4-BE49-F238E27FC236}">
                <a16:creationId xmlns:a16="http://schemas.microsoft.com/office/drawing/2014/main" id="{6334A26C-F0B7-DB56-FD81-041729967DBC}"/>
              </a:ext>
            </a:extLst>
          </p:cNvPr>
          <p:cNvSpPr/>
          <p:nvPr/>
        </p:nvSpPr>
        <p:spPr>
          <a:xfrm>
            <a:off x="7920203" y="1432874"/>
            <a:ext cx="2784309" cy="3936437"/>
          </a:xfrm>
          <a:prstGeom prst="frame">
            <a:avLst>
              <a:gd name="adj1" fmla="val 141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highlight>
                <a:srgbClr val="DA8F4E"/>
              </a:highlight>
              <a:latin typeface="Arial"/>
            </a:endParaRPr>
          </a:p>
        </p:txBody>
      </p:sp>
      <p:sp>
        <p:nvSpPr>
          <p:cNvPr id="21" name="Rectangle 20">
            <a:extLst>
              <a:ext uri="{FF2B5EF4-FFF2-40B4-BE49-F238E27FC236}">
                <a16:creationId xmlns:a16="http://schemas.microsoft.com/office/drawing/2014/main" id="{07781FD0-7B7E-1EB0-8526-9AD22776709C}"/>
              </a:ext>
            </a:extLst>
          </p:cNvPr>
          <p:cNvSpPr/>
          <p:nvPr/>
        </p:nvSpPr>
        <p:spPr>
          <a:xfrm>
            <a:off x="8074152" y="4567030"/>
            <a:ext cx="2478024" cy="67665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CA" altLang="ko-KR" sz="1867" b="1" dirty="0">
                <a:solidFill>
                  <a:prstClr val="white"/>
                </a:solidFill>
                <a:latin typeface="Arial"/>
                <a:cs typeface="Arial" pitchFamily="34" charset="0"/>
              </a:rPr>
              <a:t> Vikrant</a:t>
            </a:r>
          </a:p>
          <a:p>
            <a:pPr algn="ctr" defTabSz="1219170" latinLnBrk="1"/>
            <a:r>
              <a:rPr lang="en-CA" altLang="ko-KR" sz="1867" b="1">
                <a:solidFill>
                  <a:prstClr val="white"/>
                </a:solidFill>
                <a:latin typeface="Arial"/>
                <a:cs typeface="Arial" pitchFamily="34" charset="0"/>
              </a:rPr>
              <a:t>Siwach</a:t>
            </a:r>
            <a:endParaRPr lang="ko-KR" altLang="en-US" sz="1867" b="1" dirty="0">
              <a:solidFill>
                <a:prstClr val="white"/>
              </a:solidFill>
              <a:latin typeface="Arial"/>
              <a:cs typeface="Arial" pitchFamily="34" charset="0"/>
            </a:endParaRPr>
          </a:p>
        </p:txBody>
      </p:sp>
      <p:sp>
        <p:nvSpPr>
          <p:cNvPr id="22" name="Rectangle 21">
            <a:extLst>
              <a:ext uri="{FF2B5EF4-FFF2-40B4-BE49-F238E27FC236}">
                <a16:creationId xmlns:a16="http://schemas.microsoft.com/office/drawing/2014/main" id="{C9FAC441-FDDE-B4BD-2507-48FA0BB52B59}"/>
              </a:ext>
            </a:extLst>
          </p:cNvPr>
          <p:cNvSpPr/>
          <p:nvPr/>
        </p:nvSpPr>
        <p:spPr>
          <a:xfrm>
            <a:off x="893171" y="5678663"/>
            <a:ext cx="2784309" cy="10146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CA" sz="2400" dirty="0">
                <a:solidFill>
                  <a:srgbClr val="DA8F4E"/>
                </a:solidFill>
                <a:latin typeface="Arial"/>
              </a:rPr>
              <a:t> </a:t>
            </a:r>
            <a:r>
              <a:rPr lang="en-CA" sz="2000" dirty="0">
                <a:solidFill>
                  <a:schemeClr val="bg1"/>
                </a:solidFill>
                <a:latin typeface="Arial"/>
                <a:hlinkClick r:id="rId5" tooltip="https://www.linkedin.com/in/patelikram">
                  <a:extLst>
                    <a:ext uri="{A12FA001-AC4F-418D-AE19-62706E023703}">
                      <ahyp:hlinkClr xmlns:ahyp="http://schemas.microsoft.com/office/drawing/2018/hyperlinkcolor" val="tx"/>
                    </a:ext>
                  </a:extLst>
                </a:hlinkClick>
              </a:rPr>
              <a:t>Linkedin</a:t>
            </a:r>
            <a:endParaRPr lang="en-CA" sz="2000" dirty="0">
              <a:solidFill>
                <a:schemeClr val="bg1"/>
              </a:solidFill>
              <a:latin typeface="Arial"/>
            </a:endParaRPr>
          </a:p>
          <a:p>
            <a:pPr algn="ctr" defTabSz="1219170" latinLnBrk="1"/>
            <a:endParaRPr lang="en-CA" sz="800" dirty="0">
              <a:solidFill>
                <a:schemeClr val="bg1"/>
              </a:solidFill>
              <a:latin typeface="Arial"/>
            </a:endParaRPr>
          </a:p>
          <a:p>
            <a:pPr algn="ctr" defTabSz="1219170" latinLnBrk="1"/>
            <a:r>
              <a:rPr lang="en-CA" altLang="ko-KR" sz="2000" dirty="0">
                <a:solidFill>
                  <a:schemeClr val="bg1"/>
                </a:solidFill>
                <a:latin typeface="Arial"/>
                <a:hlinkClick r:id="rId6">
                  <a:extLst>
                    <a:ext uri="{A12FA001-AC4F-418D-AE19-62706E023703}">
                      <ahyp:hlinkClr xmlns:ahyp="http://schemas.microsoft.com/office/drawing/2018/hyperlinkcolor" val="tx"/>
                    </a:ext>
                  </a:extLst>
                </a:hlinkClick>
              </a:rPr>
              <a:t>Github</a:t>
            </a:r>
            <a:endParaRPr lang="ko-KR" altLang="en-US" sz="2000" dirty="0">
              <a:solidFill>
                <a:schemeClr val="bg1"/>
              </a:solidFill>
              <a:latin typeface="Arial"/>
            </a:endParaRPr>
          </a:p>
        </p:txBody>
      </p:sp>
      <p:sp>
        <p:nvSpPr>
          <p:cNvPr id="24" name="Rectangle 23">
            <a:extLst>
              <a:ext uri="{FF2B5EF4-FFF2-40B4-BE49-F238E27FC236}">
                <a16:creationId xmlns:a16="http://schemas.microsoft.com/office/drawing/2014/main" id="{F9806568-F8C2-3BF2-CB62-0CB43C89AA4A}"/>
              </a:ext>
            </a:extLst>
          </p:cNvPr>
          <p:cNvSpPr/>
          <p:nvPr/>
        </p:nvSpPr>
        <p:spPr>
          <a:xfrm>
            <a:off x="4357380" y="5678663"/>
            <a:ext cx="2784309" cy="104315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CA" sz="2000" dirty="0">
                <a:solidFill>
                  <a:schemeClr val="bg1"/>
                </a:solidFill>
                <a:latin typeface="Arial"/>
                <a:hlinkClick r:id="rId5" tooltip="https://www.linkedin.com/in/patelikram">
                  <a:extLst>
                    <a:ext uri="{A12FA001-AC4F-418D-AE19-62706E023703}">
                      <ahyp:hlinkClr xmlns:ahyp="http://schemas.microsoft.com/office/drawing/2018/hyperlinkcolor" val="tx"/>
                    </a:ext>
                  </a:extLst>
                </a:hlinkClick>
              </a:rPr>
              <a:t>Linkedin</a:t>
            </a:r>
            <a:endParaRPr lang="en-CA" sz="2000" dirty="0">
              <a:solidFill>
                <a:schemeClr val="bg1"/>
              </a:solidFill>
              <a:latin typeface="Arial"/>
            </a:endParaRPr>
          </a:p>
          <a:p>
            <a:pPr algn="ctr" defTabSz="1219170" latinLnBrk="1"/>
            <a:endParaRPr lang="en-CA" sz="800" dirty="0">
              <a:solidFill>
                <a:srgbClr val="DA8F4E"/>
              </a:solidFill>
              <a:latin typeface="Arial"/>
            </a:endParaRPr>
          </a:p>
          <a:p>
            <a:pPr algn="ctr" defTabSz="1219170" latinLnBrk="1"/>
            <a:r>
              <a:rPr lang="en-CA" altLang="ko-KR" sz="2000" dirty="0">
                <a:solidFill>
                  <a:schemeClr val="bg1"/>
                </a:solidFill>
                <a:latin typeface="Arial"/>
                <a:hlinkClick r:id="rId6">
                  <a:extLst>
                    <a:ext uri="{A12FA001-AC4F-418D-AE19-62706E023703}">
                      <ahyp:hlinkClr xmlns:ahyp="http://schemas.microsoft.com/office/drawing/2018/hyperlinkcolor" val="tx"/>
                    </a:ext>
                  </a:extLst>
                </a:hlinkClick>
              </a:rPr>
              <a:t>Github</a:t>
            </a:r>
            <a:endParaRPr lang="ko-KR" altLang="en-US" sz="2000" dirty="0">
              <a:solidFill>
                <a:schemeClr val="bg1"/>
              </a:solidFill>
              <a:latin typeface="Arial"/>
            </a:endParaRPr>
          </a:p>
        </p:txBody>
      </p:sp>
      <p:pic>
        <p:nvPicPr>
          <p:cNvPr id="25" name="Picture 24">
            <a:extLst>
              <a:ext uri="{FF2B5EF4-FFF2-40B4-BE49-F238E27FC236}">
                <a16:creationId xmlns:a16="http://schemas.microsoft.com/office/drawing/2014/main" id="{F25172BE-536C-86A8-C7CF-1343A9AC2762}"/>
              </a:ext>
            </a:extLst>
          </p:cNvPr>
          <p:cNvPicPr>
            <a:picLocks noChangeAspect="1"/>
          </p:cNvPicPr>
          <p:nvPr/>
        </p:nvPicPr>
        <p:blipFill>
          <a:blip r:embed="rId7"/>
          <a:stretch>
            <a:fillRect/>
          </a:stretch>
        </p:blipFill>
        <p:spPr>
          <a:xfrm>
            <a:off x="4420474" y="5801421"/>
            <a:ext cx="379256" cy="400325"/>
          </a:xfrm>
          <a:prstGeom prst="rect">
            <a:avLst/>
          </a:prstGeom>
        </p:spPr>
      </p:pic>
      <p:pic>
        <p:nvPicPr>
          <p:cNvPr id="27" name="Picture 26">
            <a:extLst>
              <a:ext uri="{FF2B5EF4-FFF2-40B4-BE49-F238E27FC236}">
                <a16:creationId xmlns:a16="http://schemas.microsoft.com/office/drawing/2014/main" id="{C8658A28-78E2-0B8F-B69D-C5CB8F9AAF4C}"/>
              </a:ext>
            </a:extLst>
          </p:cNvPr>
          <p:cNvPicPr>
            <a:picLocks noChangeAspect="1"/>
          </p:cNvPicPr>
          <p:nvPr/>
        </p:nvPicPr>
        <p:blipFill>
          <a:blip r:embed="rId8"/>
          <a:stretch>
            <a:fillRect/>
          </a:stretch>
        </p:blipFill>
        <p:spPr>
          <a:xfrm>
            <a:off x="983344" y="6270068"/>
            <a:ext cx="361969" cy="368319"/>
          </a:xfrm>
          <a:prstGeom prst="rect">
            <a:avLst/>
          </a:prstGeom>
        </p:spPr>
      </p:pic>
      <p:pic>
        <p:nvPicPr>
          <p:cNvPr id="28" name="Picture 27">
            <a:extLst>
              <a:ext uri="{FF2B5EF4-FFF2-40B4-BE49-F238E27FC236}">
                <a16:creationId xmlns:a16="http://schemas.microsoft.com/office/drawing/2014/main" id="{551AF26F-8490-50BB-0736-952D6B6916C1}"/>
              </a:ext>
            </a:extLst>
          </p:cNvPr>
          <p:cNvPicPr>
            <a:picLocks noChangeAspect="1"/>
          </p:cNvPicPr>
          <p:nvPr/>
        </p:nvPicPr>
        <p:blipFill>
          <a:blip r:embed="rId8"/>
          <a:stretch>
            <a:fillRect/>
          </a:stretch>
        </p:blipFill>
        <p:spPr>
          <a:xfrm>
            <a:off x="4429117" y="6279463"/>
            <a:ext cx="361969" cy="368319"/>
          </a:xfrm>
          <a:prstGeom prst="rect">
            <a:avLst/>
          </a:prstGeom>
        </p:spPr>
      </p:pic>
      <p:sp>
        <p:nvSpPr>
          <p:cNvPr id="29" name="Rectangle 28">
            <a:extLst>
              <a:ext uri="{FF2B5EF4-FFF2-40B4-BE49-F238E27FC236}">
                <a16:creationId xmlns:a16="http://schemas.microsoft.com/office/drawing/2014/main" id="{2AD17220-CF39-CD7F-DB8A-0C043DA3B00A}"/>
              </a:ext>
            </a:extLst>
          </p:cNvPr>
          <p:cNvSpPr/>
          <p:nvPr/>
        </p:nvSpPr>
        <p:spPr>
          <a:xfrm>
            <a:off x="7920203" y="5650203"/>
            <a:ext cx="2784309" cy="104315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CA" sz="2000" dirty="0">
                <a:solidFill>
                  <a:schemeClr val="bg1"/>
                </a:solidFill>
                <a:latin typeface="Arial"/>
                <a:hlinkClick r:id="rId9" tooltip="https://www.linkedin.com/in/patelikram">
                  <a:extLst>
                    <a:ext uri="{A12FA001-AC4F-418D-AE19-62706E023703}">
                      <ahyp:hlinkClr xmlns:ahyp="http://schemas.microsoft.com/office/drawing/2018/hyperlinkcolor" val="tx"/>
                    </a:ext>
                  </a:extLst>
                </a:hlinkClick>
              </a:rPr>
              <a:t>Linkedin</a:t>
            </a:r>
            <a:endParaRPr lang="en-CA" sz="2000" dirty="0">
              <a:solidFill>
                <a:schemeClr val="bg1"/>
              </a:solidFill>
              <a:latin typeface="Arial"/>
            </a:endParaRPr>
          </a:p>
          <a:p>
            <a:pPr algn="ctr" defTabSz="1219170" latinLnBrk="1"/>
            <a:endParaRPr lang="en-CA" sz="800" dirty="0">
              <a:solidFill>
                <a:srgbClr val="DA8F4E"/>
              </a:solidFill>
              <a:latin typeface="Arial"/>
            </a:endParaRPr>
          </a:p>
          <a:p>
            <a:pPr algn="ctr" defTabSz="1219170" latinLnBrk="1"/>
            <a:r>
              <a:rPr lang="en-CA" altLang="ko-KR" sz="2000" dirty="0">
                <a:solidFill>
                  <a:schemeClr val="bg1"/>
                </a:solidFill>
                <a:latin typeface="Arial"/>
                <a:hlinkClick r:id="rId6">
                  <a:extLst>
                    <a:ext uri="{A12FA001-AC4F-418D-AE19-62706E023703}">
                      <ahyp:hlinkClr xmlns:ahyp="http://schemas.microsoft.com/office/drawing/2018/hyperlinkcolor" val="tx"/>
                    </a:ext>
                  </a:extLst>
                </a:hlinkClick>
              </a:rPr>
              <a:t>Github</a:t>
            </a:r>
            <a:endParaRPr lang="ko-KR" altLang="en-US" sz="2000" dirty="0">
              <a:solidFill>
                <a:schemeClr val="bg1"/>
              </a:solidFill>
              <a:latin typeface="Arial"/>
            </a:endParaRPr>
          </a:p>
        </p:txBody>
      </p:sp>
      <p:pic>
        <p:nvPicPr>
          <p:cNvPr id="30" name="Picture 29">
            <a:extLst>
              <a:ext uri="{FF2B5EF4-FFF2-40B4-BE49-F238E27FC236}">
                <a16:creationId xmlns:a16="http://schemas.microsoft.com/office/drawing/2014/main" id="{7F7F92D5-6D00-0182-6106-B56D913B463B}"/>
              </a:ext>
            </a:extLst>
          </p:cNvPr>
          <p:cNvPicPr>
            <a:picLocks noChangeAspect="1"/>
          </p:cNvPicPr>
          <p:nvPr/>
        </p:nvPicPr>
        <p:blipFill>
          <a:blip r:embed="rId7"/>
          <a:stretch>
            <a:fillRect/>
          </a:stretch>
        </p:blipFill>
        <p:spPr>
          <a:xfrm>
            <a:off x="7983297" y="5772961"/>
            <a:ext cx="379256" cy="400325"/>
          </a:xfrm>
          <a:prstGeom prst="rect">
            <a:avLst/>
          </a:prstGeom>
        </p:spPr>
      </p:pic>
      <p:pic>
        <p:nvPicPr>
          <p:cNvPr id="31" name="Picture 30">
            <a:extLst>
              <a:ext uri="{FF2B5EF4-FFF2-40B4-BE49-F238E27FC236}">
                <a16:creationId xmlns:a16="http://schemas.microsoft.com/office/drawing/2014/main" id="{6EC5F59C-03C9-D2A3-B78C-E082E249288E}"/>
              </a:ext>
            </a:extLst>
          </p:cNvPr>
          <p:cNvPicPr>
            <a:picLocks noChangeAspect="1"/>
          </p:cNvPicPr>
          <p:nvPr/>
        </p:nvPicPr>
        <p:blipFill>
          <a:blip r:embed="rId8"/>
          <a:stretch>
            <a:fillRect/>
          </a:stretch>
        </p:blipFill>
        <p:spPr>
          <a:xfrm>
            <a:off x="7991940" y="6251003"/>
            <a:ext cx="361969" cy="368319"/>
          </a:xfrm>
          <a:prstGeom prst="rect">
            <a:avLst/>
          </a:prstGeom>
        </p:spPr>
      </p:pic>
      <p:pic>
        <p:nvPicPr>
          <p:cNvPr id="33" name="Picture 32">
            <a:extLst>
              <a:ext uri="{FF2B5EF4-FFF2-40B4-BE49-F238E27FC236}">
                <a16:creationId xmlns:a16="http://schemas.microsoft.com/office/drawing/2014/main" id="{9190FFFC-43FE-65CF-5E37-E7453FA115F9}"/>
              </a:ext>
            </a:extLst>
          </p:cNvPr>
          <p:cNvPicPr>
            <a:picLocks noChangeAspect="1"/>
          </p:cNvPicPr>
          <p:nvPr/>
        </p:nvPicPr>
        <p:blipFill>
          <a:blip r:embed="rId10"/>
          <a:stretch>
            <a:fillRect/>
          </a:stretch>
        </p:blipFill>
        <p:spPr>
          <a:xfrm>
            <a:off x="8074152" y="1543553"/>
            <a:ext cx="2478024" cy="2945760"/>
          </a:xfrm>
          <a:prstGeom prst="rect">
            <a:avLst/>
          </a:prstGeom>
        </p:spPr>
      </p:pic>
      <p:pic>
        <p:nvPicPr>
          <p:cNvPr id="23" name="Picture 22">
            <a:extLst>
              <a:ext uri="{FF2B5EF4-FFF2-40B4-BE49-F238E27FC236}">
                <a16:creationId xmlns:a16="http://schemas.microsoft.com/office/drawing/2014/main" id="{0187852E-8F7B-0926-C9A7-66F0461DE76A}"/>
              </a:ext>
            </a:extLst>
          </p:cNvPr>
          <p:cNvPicPr>
            <a:picLocks noChangeAspect="1"/>
          </p:cNvPicPr>
          <p:nvPr/>
        </p:nvPicPr>
        <p:blipFill>
          <a:blip r:embed="rId7"/>
          <a:stretch>
            <a:fillRect/>
          </a:stretch>
        </p:blipFill>
        <p:spPr>
          <a:xfrm>
            <a:off x="966057" y="5765343"/>
            <a:ext cx="379256" cy="400325"/>
          </a:xfrm>
          <a:prstGeom prst="rect">
            <a:avLst/>
          </a:prstGeom>
        </p:spPr>
      </p:pic>
    </p:spTree>
    <p:extLst>
      <p:ext uri="{BB962C8B-B14F-4D97-AF65-F5344CB8AC3E}">
        <p14:creationId xmlns:p14="http://schemas.microsoft.com/office/powerpoint/2010/main" val="250061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AE0B866-1BAE-4510-ACB7-35757FD22D9D}"/>
              </a:ext>
            </a:extLst>
          </p:cNvPr>
          <p:cNvGrpSpPr/>
          <p:nvPr/>
        </p:nvGrpSpPr>
        <p:grpSpPr>
          <a:xfrm flipH="1">
            <a:off x="6479801" y="0"/>
            <a:ext cx="5712199" cy="6858000"/>
            <a:chOff x="0" y="1"/>
            <a:chExt cx="5712199" cy="6858000"/>
          </a:xfrm>
        </p:grpSpPr>
        <p:sp>
          <p:nvSpPr>
            <p:cNvPr id="33" name="Freeform 17">
              <a:extLst>
                <a:ext uri="{FF2B5EF4-FFF2-40B4-BE49-F238E27FC236}">
                  <a16:creationId xmlns:a16="http://schemas.microsoft.com/office/drawing/2014/main" id="{6FF6F7FC-0CD4-4B67-B9E3-8471AF69E3A8}"/>
                </a:ext>
              </a:extLst>
            </p:cNvPr>
            <p:cNvSpPr/>
            <p:nvPr/>
          </p:nvSpPr>
          <p:spPr>
            <a:xfrm>
              <a:off x="0" y="1"/>
              <a:ext cx="5712199" cy="6857999"/>
            </a:xfrm>
            <a:custGeom>
              <a:avLst/>
              <a:gdLst>
                <a:gd name="connsiteX0" fmla="*/ 0 w 5712199"/>
                <a:gd name="connsiteY0" fmla="*/ 0 h 6857999"/>
                <a:gd name="connsiteX1" fmla="*/ 1879543 w 5712199"/>
                <a:gd name="connsiteY1" fmla="*/ 0 h 6857999"/>
                <a:gd name="connsiteX2" fmla="*/ 5712199 w 5712199"/>
                <a:gd name="connsiteY2" fmla="*/ 4082143 h 6857999"/>
                <a:gd name="connsiteX3" fmla="*/ 3105994 w 5712199"/>
                <a:gd name="connsiteY3" fmla="*/ 6857999 h 6857999"/>
                <a:gd name="connsiteX4" fmla="*/ 0 w 5712199"/>
                <a:gd name="connsiteY4" fmla="*/ 6857999 h 6857999"/>
                <a:gd name="connsiteX5" fmla="*/ 0 w 5712199"/>
                <a:gd name="connsiteY5" fmla="*/ 5798333 h 6857999"/>
                <a:gd name="connsiteX6" fmla="*/ 1611302 w 5712199"/>
                <a:gd name="connsiteY6" fmla="*/ 4082143 h 6857999"/>
                <a:gd name="connsiteX7" fmla="*/ 0 w 5712199"/>
                <a:gd name="connsiteY7" fmla="*/ 236595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2199" h="6857999">
                  <a:moveTo>
                    <a:pt x="0" y="0"/>
                  </a:moveTo>
                  <a:lnTo>
                    <a:pt x="1879543" y="0"/>
                  </a:lnTo>
                  <a:lnTo>
                    <a:pt x="5712199" y="4082143"/>
                  </a:lnTo>
                  <a:lnTo>
                    <a:pt x="3105994" y="6857999"/>
                  </a:lnTo>
                  <a:lnTo>
                    <a:pt x="0" y="6857999"/>
                  </a:lnTo>
                  <a:lnTo>
                    <a:pt x="0" y="5798333"/>
                  </a:lnTo>
                  <a:lnTo>
                    <a:pt x="1611302" y="4082143"/>
                  </a:lnTo>
                  <a:lnTo>
                    <a:pt x="0" y="2365953"/>
                  </a:ln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18">
              <a:extLst>
                <a:ext uri="{FF2B5EF4-FFF2-40B4-BE49-F238E27FC236}">
                  <a16:creationId xmlns:a16="http://schemas.microsoft.com/office/drawing/2014/main" id="{0FA4517B-3EBB-4B10-AC97-2A004575C336}"/>
                </a:ext>
              </a:extLst>
            </p:cNvPr>
            <p:cNvSpPr/>
            <p:nvPr/>
          </p:nvSpPr>
          <p:spPr>
            <a:xfrm>
              <a:off x="16934" y="2"/>
              <a:ext cx="5068729" cy="6857999"/>
            </a:xfrm>
            <a:custGeom>
              <a:avLst/>
              <a:gdLst>
                <a:gd name="connsiteX0" fmla="*/ 2433426 w 5068729"/>
                <a:gd name="connsiteY0" fmla="*/ 0 h 6857999"/>
                <a:gd name="connsiteX1" fmla="*/ 4713421 w 5068729"/>
                <a:gd name="connsiteY1" fmla="*/ 0 h 6857999"/>
                <a:gd name="connsiteX2" fmla="*/ 5068729 w 5068729"/>
                <a:gd name="connsiteY2" fmla="*/ 378437 h 6857999"/>
                <a:gd name="connsiteX3" fmla="*/ 1585485 w 5068729"/>
                <a:gd name="connsiteY3" fmla="*/ 4088424 h 6857999"/>
                <a:gd name="connsiteX4" fmla="*/ 4185792 w 5068729"/>
                <a:gd name="connsiteY4" fmla="*/ 6857999 h 6857999"/>
                <a:gd name="connsiteX5" fmla="*/ 1905797 w 5068729"/>
                <a:gd name="connsiteY5" fmla="*/ 6857999 h 6857999"/>
                <a:gd name="connsiteX6" fmla="*/ 0 w 5068729"/>
                <a:gd name="connsiteY6" fmla="*/ 4828144 h 6857999"/>
                <a:gd name="connsiteX7" fmla="*/ 0 w 5068729"/>
                <a:gd name="connsiteY7" fmla="*/ 3348704 h 6857999"/>
                <a:gd name="connsiteX8" fmla="*/ 2788734 w 5068729"/>
                <a:gd name="connsiteY8" fmla="*/ 37843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8729" h="6857999">
                  <a:moveTo>
                    <a:pt x="2433426" y="0"/>
                  </a:moveTo>
                  <a:lnTo>
                    <a:pt x="4713421" y="0"/>
                  </a:lnTo>
                  <a:lnTo>
                    <a:pt x="5068729" y="378437"/>
                  </a:lnTo>
                  <a:lnTo>
                    <a:pt x="1585485" y="4088424"/>
                  </a:lnTo>
                  <a:lnTo>
                    <a:pt x="4185792" y="6857999"/>
                  </a:lnTo>
                  <a:lnTo>
                    <a:pt x="1905797" y="6857999"/>
                  </a:lnTo>
                  <a:lnTo>
                    <a:pt x="0" y="4828144"/>
                  </a:lnTo>
                  <a:lnTo>
                    <a:pt x="0" y="3348704"/>
                  </a:lnTo>
                  <a:lnTo>
                    <a:pt x="2788734" y="378437"/>
                  </a:lnTo>
                  <a:close/>
                </a:path>
              </a:pathLst>
            </a:custGeom>
            <a:solidFill>
              <a:srgbClr val="DA8F4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Slide Number Placeholder 3">
            <a:extLst>
              <a:ext uri="{FF2B5EF4-FFF2-40B4-BE49-F238E27FC236}">
                <a16:creationId xmlns:a16="http://schemas.microsoft.com/office/drawing/2014/main" id="{D8127E37-71BC-46DD-894A-11F9669CB959}"/>
              </a:ext>
            </a:extLst>
          </p:cNvPr>
          <p:cNvSpPr>
            <a:spLocks noGrp="1"/>
          </p:cNvSpPr>
          <p:nvPr>
            <p:ph type="sldNum" sz="quarter" idx="12"/>
          </p:nvPr>
        </p:nvSpPr>
        <p:spPr/>
        <p:txBody>
          <a:bodyPr/>
          <a:lstStyle/>
          <a:p>
            <a:fld id="{420B1099-E721-E54F-9A56-8FD715DAFF88}" type="slidenum">
              <a:rPr lang="en-US" smtClean="0"/>
              <a:pPr/>
              <a:t>3</a:t>
            </a:fld>
            <a:endParaRPr lang="en-US" dirty="0"/>
          </a:p>
        </p:txBody>
      </p:sp>
      <p:pic>
        <p:nvPicPr>
          <p:cNvPr id="7" name="Picture 6">
            <a:extLst>
              <a:ext uri="{FF2B5EF4-FFF2-40B4-BE49-F238E27FC236}">
                <a16:creationId xmlns:a16="http://schemas.microsoft.com/office/drawing/2014/main" id="{727B445E-E252-4F87-8FDD-64EA7FCB804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7184" r="10945"/>
          <a:stretch/>
        </p:blipFill>
        <p:spPr>
          <a:xfrm>
            <a:off x="-11154" y="0"/>
            <a:ext cx="7758154" cy="6857999"/>
          </a:xfrm>
          <a:prstGeom prst="rect">
            <a:avLst/>
          </a:prstGeom>
        </p:spPr>
      </p:pic>
      <p:sp>
        <p:nvSpPr>
          <p:cNvPr id="8" name="Rectangle 7">
            <a:extLst>
              <a:ext uri="{FF2B5EF4-FFF2-40B4-BE49-F238E27FC236}">
                <a16:creationId xmlns:a16="http://schemas.microsoft.com/office/drawing/2014/main" id="{19D909FD-3CCF-4445-8B56-41BEE266EE13}"/>
              </a:ext>
            </a:extLst>
          </p:cNvPr>
          <p:cNvSpPr/>
          <p:nvPr/>
        </p:nvSpPr>
        <p:spPr>
          <a:xfrm>
            <a:off x="-11153" y="0"/>
            <a:ext cx="7758153" cy="6857999"/>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5B5B3E-555E-4D68-AD07-D0B74798D462}"/>
              </a:ext>
            </a:extLst>
          </p:cNvPr>
          <p:cNvSpPr txBox="1">
            <a:spLocks/>
          </p:cNvSpPr>
          <p:nvPr/>
        </p:nvSpPr>
        <p:spPr>
          <a:xfrm>
            <a:off x="530941" y="886576"/>
            <a:ext cx="5948859" cy="1052596"/>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pPr algn="r"/>
            <a:r>
              <a:rPr lang="en-US" sz="3600" dirty="0">
                <a:solidFill>
                  <a:schemeClr val="bg1"/>
                </a:solidFill>
              </a:rPr>
              <a:t>OBJECTIVE</a:t>
            </a:r>
            <a:br>
              <a:rPr lang="en-US" dirty="0">
                <a:solidFill>
                  <a:schemeClr val="bg1"/>
                </a:solidFill>
              </a:rPr>
            </a:br>
            <a:endParaRPr lang="en-US" dirty="0">
              <a:solidFill>
                <a:schemeClr val="bg1"/>
              </a:solidFill>
            </a:endParaRPr>
          </a:p>
        </p:txBody>
      </p:sp>
      <p:graphicFrame>
        <p:nvGraphicFramePr>
          <p:cNvPr id="14" name="Chart 13">
            <a:extLst>
              <a:ext uri="{FF2B5EF4-FFF2-40B4-BE49-F238E27FC236}">
                <a16:creationId xmlns:a16="http://schemas.microsoft.com/office/drawing/2014/main" id="{181718BA-8CE9-4F18-AA92-6065E79FFE69}"/>
              </a:ext>
            </a:extLst>
          </p:cNvPr>
          <p:cNvGraphicFramePr/>
          <p:nvPr>
            <p:extLst>
              <p:ext uri="{D42A27DB-BD31-4B8C-83A1-F6EECF244321}">
                <p14:modId xmlns:p14="http://schemas.microsoft.com/office/powerpoint/2010/main" val="3366473493"/>
              </p:ext>
            </p:extLst>
          </p:nvPr>
        </p:nvGraphicFramePr>
        <p:xfrm>
          <a:off x="169682" y="1828800"/>
          <a:ext cx="7082018" cy="4516558"/>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Top Corners Rounded 17">
            <a:extLst>
              <a:ext uri="{FF2B5EF4-FFF2-40B4-BE49-F238E27FC236}">
                <a16:creationId xmlns:a16="http://schemas.microsoft.com/office/drawing/2014/main" id="{A0B4D091-1FB0-43CC-836D-0290E3ADF7C9}"/>
              </a:ext>
            </a:extLst>
          </p:cNvPr>
          <p:cNvSpPr/>
          <p:nvPr/>
        </p:nvSpPr>
        <p:spPr>
          <a:xfrm rot="5400000">
            <a:off x="8176917" y="3322250"/>
            <a:ext cx="3069227" cy="3929063"/>
          </a:xfrm>
          <a:prstGeom prst="round2SameRect">
            <a:avLst>
              <a:gd name="adj1" fmla="val 8893"/>
              <a:gd name="adj2" fmla="val 0"/>
            </a:avLst>
          </a:prstGeom>
          <a:solidFill>
            <a:schemeClr val="bg1">
              <a:lumMod val="85000"/>
              <a:alpha val="27000"/>
            </a:schemeClr>
          </a:solidFill>
          <a:ln>
            <a:no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B50F9574-EF7A-43CF-9AD4-7CDFC94B7B70}"/>
              </a:ext>
            </a:extLst>
          </p:cNvPr>
          <p:cNvGrpSpPr/>
          <p:nvPr/>
        </p:nvGrpSpPr>
        <p:grpSpPr>
          <a:xfrm>
            <a:off x="8081920" y="3971121"/>
            <a:ext cx="3594142" cy="2029587"/>
            <a:chOff x="8329570" y="1945566"/>
            <a:chExt cx="2833730" cy="2029587"/>
          </a:xfrm>
        </p:grpSpPr>
        <p:grpSp>
          <p:nvGrpSpPr>
            <p:cNvPr id="21" name="Group 20">
              <a:extLst>
                <a:ext uri="{FF2B5EF4-FFF2-40B4-BE49-F238E27FC236}">
                  <a16:creationId xmlns:a16="http://schemas.microsoft.com/office/drawing/2014/main" id="{5EA6F94F-FCB2-4BF8-8D9D-5FB22F7E147A}"/>
                </a:ext>
              </a:extLst>
            </p:cNvPr>
            <p:cNvGrpSpPr/>
            <p:nvPr/>
          </p:nvGrpSpPr>
          <p:grpSpPr>
            <a:xfrm>
              <a:off x="8329570" y="1945566"/>
              <a:ext cx="2637662" cy="738664"/>
              <a:chOff x="8407400" y="1945566"/>
              <a:chExt cx="2637662" cy="738664"/>
            </a:xfrm>
          </p:grpSpPr>
          <p:sp>
            <p:nvSpPr>
              <p:cNvPr id="19" name="Rectangle 18">
                <a:extLst>
                  <a:ext uri="{FF2B5EF4-FFF2-40B4-BE49-F238E27FC236}">
                    <a16:creationId xmlns:a16="http://schemas.microsoft.com/office/drawing/2014/main" id="{AE17ED17-9D31-4F44-987B-DE5D3091A7A3}"/>
                  </a:ext>
                </a:extLst>
              </p:cNvPr>
              <p:cNvSpPr/>
              <p:nvPr/>
            </p:nvSpPr>
            <p:spPr>
              <a:xfrm>
                <a:off x="8407400" y="2056337"/>
                <a:ext cx="517120" cy="517120"/>
              </a:xfrm>
              <a:prstGeom prst="rect">
                <a:avLst/>
              </a:prstGeom>
              <a:solidFill>
                <a:srgbClr val="794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Rectangle 19">
                <a:extLst>
                  <a:ext uri="{FF2B5EF4-FFF2-40B4-BE49-F238E27FC236}">
                    <a16:creationId xmlns:a16="http://schemas.microsoft.com/office/drawing/2014/main" id="{ECED9E19-00A6-4238-9ACD-E9090291668D}"/>
                  </a:ext>
                </a:extLst>
              </p:cNvPr>
              <p:cNvSpPr/>
              <p:nvPr/>
            </p:nvSpPr>
            <p:spPr>
              <a:xfrm>
                <a:off x="9120587" y="1945566"/>
                <a:ext cx="1924475" cy="738664"/>
              </a:xfrm>
              <a:prstGeom prst="rect">
                <a:avLst/>
              </a:prstGeom>
            </p:spPr>
            <p:txBody>
              <a:bodyPr wrap="square" lIns="0" tIns="0" rIns="0" bIns="0" anchor="ctr">
                <a:spAutoFit/>
              </a:bodyPr>
              <a:lstStyle/>
              <a:p>
                <a:r>
                  <a:rPr lang="en-CA" sz="2400" dirty="0"/>
                  <a:t>Data Cleaning &amp; Transformation </a:t>
                </a:r>
                <a:endParaRPr lang="en-ID" sz="2400" dirty="0"/>
              </a:p>
            </p:txBody>
          </p:sp>
        </p:grpSp>
        <p:grpSp>
          <p:nvGrpSpPr>
            <p:cNvPr id="22" name="Group 21">
              <a:extLst>
                <a:ext uri="{FF2B5EF4-FFF2-40B4-BE49-F238E27FC236}">
                  <a16:creationId xmlns:a16="http://schemas.microsoft.com/office/drawing/2014/main" id="{5BB5DB00-B600-429A-99F1-4AEE5E086ACE}"/>
                </a:ext>
              </a:extLst>
            </p:cNvPr>
            <p:cNvGrpSpPr/>
            <p:nvPr/>
          </p:nvGrpSpPr>
          <p:grpSpPr>
            <a:xfrm>
              <a:off x="8329570" y="3163174"/>
              <a:ext cx="2648996" cy="517120"/>
              <a:chOff x="8407400" y="2056337"/>
              <a:chExt cx="2648996" cy="517120"/>
            </a:xfrm>
          </p:grpSpPr>
          <p:sp>
            <p:nvSpPr>
              <p:cNvPr id="23" name="Rectangle 22">
                <a:extLst>
                  <a:ext uri="{FF2B5EF4-FFF2-40B4-BE49-F238E27FC236}">
                    <a16:creationId xmlns:a16="http://schemas.microsoft.com/office/drawing/2014/main" id="{5B2B29DD-8045-41F7-A95A-08B967B950CE}"/>
                  </a:ext>
                </a:extLst>
              </p:cNvPr>
              <p:cNvSpPr/>
              <p:nvPr/>
            </p:nvSpPr>
            <p:spPr>
              <a:xfrm>
                <a:off x="8407400" y="2056337"/>
                <a:ext cx="517120" cy="517120"/>
              </a:xfrm>
              <a:prstGeom prst="rect">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9903B8A2-265A-4689-84BA-AD8F6C8EB37C}"/>
                  </a:ext>
                </a:extLst>
              </p:cNvPr>
              <p:cNvSpPr/>
              <p:nvPr/>
            </p:nvSpPr>
            <p:spPr>
              <a:xfrm>
                <a:off x="9131921" y="2130231"/>
                <a:ext cx="1924475" cy="369332"/>
              </a:xfrm>
              <a:prstGeom prst="rect">
                <a:avLst/>
              </a:prstGeom>
            </p:spPr>
            <p:txBody>
              <a:bodyPr wrap="square" lIns="0" tIns="0" rIns="0" bIns="0" anchor="ctr">
                <a:spAutoFit/>
              </a:bodyPr>
              <a:lstStyle/>
              <a:p>
                <a:r>
                  <a:rPr lang="en-ID" sz="2400" dirty="0"/>
                  <a:t>Analysis</a:t>
                </a:r>
                <a:r>
                  <a:rPr lang="en-ID" sz="1400" dirty="0">
                    <a:latin typeface="+mj-lt"/>
                  </a:rPr>
                  <a:t> </a:t>
                </a:r>
                <a:r>
                  <a:rPr lang="en-ID" sz="2400" dirty="0"/>
                  <a:t>Results</a:t>
                </a:r>
                <a:r>
                  <a:rPr lang="en-ID" sz="1400" dirty="0">
                    <a:latin typeface="+mj-lt"/>
                  </a:rPr>
                  <a:t> </a:t>
                </a:r>
              </a:p>
            </p:txBody>
          </p:sp>
        </p:grpSp>
        <p:cxnSp>
          <p:nvCxnSpPr>
            <p:cNvPr id="29" name="Straight Connector 28">
              <a:extLst>
                <a:ext uri="{FF2B5EF4-FFF2-40B4-BE49-F238E27FC236}">
                  <a16:creationId xmlns:a16="http://schemas.microsoft.com/office/drawing/2014/main" id="{E5CA95E8-DF9A-4F56-8E61-2BDCC60D7C26}"/>
                </a:ext>
              </a:extLst>
            </p:cNvPr>
            <p:cNvCxnSpPr/>
            <p:nvPr/>
          </p:nvCxnSpPr>
          <p:spPr>
            <a:xfrm>
              <a:off x="9128470" y="2868316"/>
              <a:ext cx="20348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6BF885-C7DC-4008-8CF2-40B3EE0205DA}"/>
                </a:ext>
              </a:extLst>
            </p:cNvPr>
            <p:cNvCxnSpPr/>
            <p:nvPr/>
          </p:nvCxnSpPr>
          <p:spPr>
            <a:xfrm>
              <a:off x="9128470" y="3975153"/>
              <a:ext cx="20348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Top Corners Rounded 1">
            <a:extLst>
              <a:ext uri="{FF2B5EF4-FFF2-40B4-BE49-F238E27FC236}">
                <a16:creationId xmlns:a16="http://schemas.microsoft.com/office/drawing/2014/main" id="{74405DBC-37B1-2F5E-565B-11CDAAE79617}"/>
              </a:ext>
            </a:extLst>
          </p:cNvPr>
          <p:cNvSpPr/>
          <p:nvPr/>
        </p:nvSpPr>
        <p:spPr>
          <a:xfrm rot="5400000">
            <a:off x="8057337" y="102339"/>
            <a:ext cx="3370593" cy="3929063"/>
          </a:xfrm>
          <a:prstGeom prst="round2SameRect">
            <a:avLst>
              <a:gd name="adj1" fmla="val 8893"/>
              <a:gd name="adj2" fmla="val 0"/>
            </a:avLst>
          </a:prstGeom>
          <a:solidFill>
            <a:schemeClr val="bg1">
              <a:lumMod val="85000"/>
              <a:alpha val="27000"/>
            </a:schemeClr>
          </a:solidFill>
          <a:ln>
            <a:no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a:extLst>
              <a:ext uri="{FF2B5EF4-FFF2-40B4-BE49-F238E27FC236}">
                <a16:creationId xmlns:a16="http://schemas.microsoft.com/office/drawing/2014/main" id="{076F8EF7-0FA3-0548-8B37-1AE45950E123}"/>
              </a:ext>
            </a:extLst>
          </p:cNvPr>
          <p:cNvGrpSpPr/>
          <p:nvPr/>
        </p:nvGrpSpPr>
        <p:grpSpPr>
          <a:xfrm>
            <a:off x="8026795" y="809391"/>
            <a:ext cx="3455052" cy="2841567"/>
            <a:chOff x="8329570" y="1945565"/>
            <a:chExt cx="2833730" cy="2841567"/>
          </a:xfrm>
        </p:grpSpPr>
        <p:grpSp>
          <p:nvGrpSpPr>
            <p:cNvPr id="75" name="Group 74">
              <a:extLst>
                <a:ext uri="{FF2B5EF4-FFF2-40B4-BE49-F238E27FC236}">
                  <a16:creationId xmlns:a16="http://schemas.microsoft.com/office/drawing/2014/main" id="{F9B5E922-F309-0C6D-B0CA-B62146FEC1D6}"/>
                </a:ext>
              </a:extLst>
            </p:cNvPr>
            <p:cNvGrpSpPr/>
            <p:nvPr/>
          </p:nvGrpSpPr>
          <p:grpSpPr>
            <a:xfrm>
              <a:off x="8329570" y="1945565"/>
              <a:ext cx="2723375" cy="738664"/>
              <a:chOff x="8407400" y="1945565"/>
              <a:chExt cx="2723375" cy="738664"/>
            </a:xfrm>
          </p:grpSpPr>
          <p:sp>
            <p:nvSpPr>
              <p:cNvPr id="84" name="Rectangle 83">
                <a:extLst>
                  <a:ext uri="{FF2B5EF4-FFF2-40B4-BE49-F238E27FC236}">
                    <a16:creationId xmlns:a16="http://schemas.microsoft.com/office/drawing/2014/main" id="{37941264-770F-1C47-D9CF-8CDCEA76359E}"/>
                  </a:ext>
                </a:extLst>
              </p:cNvPr>
              <p:cNvSpPr/>
              <p:nvPr/>
            </p:nvSpPr>
            <p:spPr>
              <a:xfrm>
                <a:off x="8407400" y="2056337"/>
                <a:ext cx="517120" cy="517120"/>
              </a:xfrm>
              <a:prstGeom prst="rect">
                <a:avLst/>
              </a:prstGeom>
              <a:solidFill>
                <a:srgbClr val="794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5" name="Rectangle 84">
                <a:extLst>
                  <a:ext uri="{FF2B5EF4-FFF2-40B4-BE49-F238E27FC236}">
                    <a16:creationId xmlns:a16="http://schemas.microsoft.com/office/drawing/2014/main" id="{D6E62909-28D1-C3BF-B7EE-D15001CB6EE2}"/>
                  </a:ext>
                </a:extLst>
              </p:cNvPr>
              <p:cNvSpPr/>
              <p:nvPr/>
            </p:nvSpPr>
            <p:spPr>
              <a:xfrm>
                <a:off x="9206300" y="1945565"/>
                <a:ext cx="1924475" cy="738664"/>
              </a:xfrm>
              <a:prstGeom prst="rect">
                <a:avLst/>
              </a:prstGeom>
            </p:spPr>
            <p:txBody>
              <a:bodyPr wrap="square" lIns="0" tIns="0" rIns="0" bIns="0" anchor="ctr">
                <a:spAutoFit/>
              </a:bodyPr>
              <a:lstStyle/>
              <a:p>
                <a:r>
                  <a:rPr lang="en-CA" sz="2400" dirty="0"/>
                  <a:t>Background Motivation</a:t>
                </a:r>
                <a:r>
                  <a:rPr lang="en-ID" sz="2400" dirty="0">
                    <a:latin typeface="+mj-lt"/>
                  </a:rPr>
                  <a:t> </a:t>
                </a:r>
              </a:p>
            </p:txBody>
          </p:sp>
        </p:grpSp>
        <p:grpSp>
          <p:nvGrpSpPr>
            <p:cNvPr id="76" name="Group 75">
              <a:extLst>
                <a:ext uri="{FF2B5EF4-FFF2-40B4-BE49-F238E27FC236}">
                  <a16:creationId xmlns:a16="http://schemas.microsoft.com/office/drawing/2014/main" id="{267CED56-A40B-EE08-10BB-DD7925CFE4E0}"/>
                </a:ext>
              </a:extLst>
            </p:cNvPr>
            <p:cNvGrpSpPr/>
            <p:nvPr/>
          </p:nvGrpSpPr>
          <p:grpSpPr>
            <a:xfrm>
              <a:off x="8329570" y="3052402"/>
              <a:ext cx="2723375" cy="738664"/>
              <a:chOff x="8407400" y="1945565"/>
              <a:chExt cx="2723375" cy="738664"/>
            </a:xfrm>
          </p:grpSpPr>
          <p:sp>
            <p:nvSpPr>
              <p:cNvPr id="82" name="Rectangle 81">
                <a:extLst>
                  <a:ext uri="{FF2B5EF4-FFF2-40B4-BE49-F238E27FC236}">
                    <a16:creationId xmlns:a16="http://schemas.microsoft.com/office/drawing/2014/main" id="{1AED3031-640C-B436-E8E3-827978D3AA99}"/>
                  </a:ext>
                </a:extLst>
              </p:cNvPr>
              <p:cNvSpPr/>
              <p:nvPr/>
            </p:nvSpPr>
            <p:spPr>
              <a:xfrm>
                <a:off x="8407400" y="2056337"/>
                <a:ext cx="517120" cy="517120"/>
              </a:xfrm>
              <a:prstGeom prst="rect">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3" name="Rectangle 82">
                <a:extLst>
                  <a:ext uri="{FF2B5EF4-FFF2-40B4-BE49-F238E27FC236}">
                    <a16:creationId xmlns:a16="http://schemas.microsoft.com/office/drawing/2014/main" id="{B16D61F9-FFC7-8314-8BF0-F56876C4ADB0}"/>
                  </a:ext>
                </a:extLst>
              </p:cNvPr>
              <p:cNvSpPr/>
              <p:nvPr/>
            </p:nvSpPr>
            <p:spPr>
              <a:xfrm>
                <a:off x="9206300" y="1945565"/>
                <a:ext cx="1924475" cy="738664"/>
              </a:xfrm>
              <a:prstGeom prst="rect">
                <a:avLst/>
              </a:prstGeom>
            </p:spPr>
            <p:txBody>
              <a:bodyPr wrap="square" lIns="0" tIns="0" rIns="0" bIns="0" anchor="ctr">
                <a:spAutoFit/>
              </a:bodyPr>
              <a:lstStyle/>
              <a:p>
                <a:r>
                  <a:rPr lang="en-CA" sz="2400" dirty="0"/>
                  <a:t>Problem Statement</a:t>
                </a:r>
                <a:endParaRPr lang="en-ID" sz="2400" dirty="0"/>
              </a:p>
            </p:txBody>
          </p:sp>
        </p:grpSp>
        <p:grpSp>
          <p:nvGrpSpPr>
            <p:cNvPr id="77" name="Group 76">
              <a:extLst>
                <a:ext uri="{FF2B5EF4-FFF2-40B4-BE49-F238E27FC236}">
                  <a16:creationId xmlns:a16="http://schemas.microsoft.com/office/drawing/2014/main" id="{47A69231-7DF1-5EBB-E517-CC71D92ED4BC}"/>
                </a:ext>
              </a:extLst>
            </p:cNvPr>
            <p:cNvGrpSpPr/>
            <p:nvPr/>
          </p:nvGrpSpPr>
          <p:grpSpPr>
            <a:xfrm>
              <a:off x="8329570" y="4270012"/>
              <a:ext cx="2704769" cy="517120"/>
              <a:chOff x="8407400" y="2056337"/>
              <a:chExt cx="2704769" cy="517120"/>
            </a:xfrm>
          </p:grpSpPr>
          <p:sp>
            <p:nvSpPr>
              <p:cNvPr id="80" name="Rectangle 79">
                <a:extLst>
                  <a:ext uri="{FF2B5EF4-FFF2-40B4-BE49-F238E27FC236}">
                    <a16:creationId xmlns:a16="http://schemas.microsoft.com/office/drawing/2014/main" id="{DDBAEE1F-DD1C-2E79-4885-6CF750D3C7F7}"/>
                  </a:ext>
                </a:extLst>
              </p:cNvPr>
              <p:cNvSpPr/>
              <p:nvPr/>
            </p:nvSpPr>
            <p:spPr>
              <a:xfrm>
                <a:off x="8407400" y="2056337"/>
                <a:ext cx="517120" cy="51712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1" name="Rectangle 80">
                <a:extLst>
                  <a:ext uri="{FF2B5EF4-FFF2-40B4-BE49-F238E27FC236}">
                    <a16:creationId xmlns:a16="http://schemas.microsoft.com/office/drawing/2014/main" id="{A04C8EC7-F789-BD3F-A4AB-05518E211D8E}"/>
                  </a:ext>
                </a:extLst>
              </p:cNvPr>
              <p:cNvSpPr/>
              <p:nvPr/>
            </p:nvSpPr>
            <p:spPr>
              <a:xfrm>
                <a:off x="9187694" y="2130231"/>
                <a:ext cx="1924475" cy="369332"/>
              </a:xfrm>
              <a:prstGeom prst="rect">
                <a:avLst/>
              </a:prstGeom>
            </p:spPr>
            <p:txBody>
              <a:bodyPr wrap="square" lIns="0" tIns="0" rIns="0" bIns="0" anchor="ctr">
                <a:spAutoFit/>
              </a:bodyPr>
              <a:lstStyle/>
              <a:p>
                <a:r>
                  <a:rPr lang="en-ID" sz="2400" dirty="0"/>
                  <a:t>Project Proposal </a:t>
                </a:r>
              </a:p>
            </p:txBody>
          </p:sp>
        </p:grpSp>
        <p:cxnSp>
          <p:nvCxnSpPr>
            <p:cNvPr id="78" name="Straight Connector 77">
              <a:extLst>
                <a:ext uri="{FF2B5EF4-FFF2-40B4-BE49-F238E27FC236}">
                  <a16:creationId xmlns:a16="http://schemas.microsoft.com/office/drawing/2014/main" id="{D0F07D34-1762-F2F1-7A5D-014A53F90BA4}"/>
                </a:ext>
              </a:extLst>
            </p:cNvPr>
            <p:cNvCxnSpPr/>
            <p:nvPr/>
          </p:nvCxnSpPr>
          <p:spPr>
            <a:xfrm>
              <a:off x="9128470" y="2868316"/>
              <a:ext cx="20348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89CF8FC-4BAA-47F6-CD4C-E58B710B9F1D}"/>
                </a:ext>
              </a:extLst>
            </p:cNvPr>
            <p:cNvCxnSpPr/>
            <p:nvPr/>
          </p:nvCxnSpPr>
          <p:spPr>
            <a:xfrm>
              <a:off x="9128470" y="3975153"/>
              <a:ext cx="20348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75E82F5F-7FC6-805C-30B3-698CB0F27B3A}"/>
              </a:ext>
            </a:extLst>
          </p:cNvPr>
          <p:cNvCxnSpPr/>
          <p:nvPr/>
        </p:nvCxnSpPr>
        <p:spPr>
          <a:xfrm>
            <a:off x="9000861" y="3752168"/>
            <a:ext cx="24809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7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4</a:t>
            </a:fld>
            <a:endParaRPr lang="en-US" dirty="0"/>
          </a:p>
        </p:txBody>
      </p:sp>
      <p:sp>
        <p:nvSpPr>
          <p:cNvPr id="2" name="Title 1"/>
          <p:cNvSpPr>
            <a:spLocks noGrp="1"/>
          </p:cNvSpPr>
          <p:nvPr>
            <p:ph type="title"/>
          </p:nvPr>
        </p:nvSpPr>
        <p:spPr>
          <a:xfrm>
            <a:off x="530942" y="225445"/>
            <a:ext cx="11130116" cy="932733"/>
          </a:xfrm>
        </p:spPr>
        <p:txBody>
          <a:bodyPr/>
          <a:lstStyle/>
          <a:p>
            <a:r>
              <a:rPr lang="en-US" dirty="0"/>
              <a:t>BACKGROUND MOTIVATION</a:t>
            </a:r>
          </a:p>
        </p:txBody>
      </p:sp>
      <p:sp>
        <p:nvSpPr>
          <p:cNvPr id="3" name="Title 1">
            <a:extLst>
              <a:ext uri="{FF2B5EF4-FFF2-40B4-BE49-F238E27FC236}">
                <a16:creationId xmlns:a16="http://schemas.microsoft.com/office/drawing/2014/main" id="{1B1E1D60-6FFE-C8AB-1714-16F448C4A46F}"/>
              </a:ext>
            </a:extLst>
          </p:cNvPr>
          <p:cNvSpPr txBox="1">
            <a:spLocks/>
          </p:cNvSpPr>
          <p:nvPr/>
        </p:nvSpPr>
        <p:spPr>
          <a:xfrm>
            <a:off x="161925" y="1428750"/>
            <a:ext cx="11763375" cy="53149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pPr algn="l"/>
            <a:endParaRPr lang="en-US" dirty="0"/>
          </a:p>
        </p:txBody>
      </p:sp>
      <p:sp>
        <p:nvSpPr>
          <p:cNvPr id="5" name="Title 1">
            <a:extLst>
              <a:ext uri="{FF2B5EF4-FFF2-40B4-BE49-F238E27FC236}">
                <a16:creationId xmlns:a16="http://schemas.microsoft.com/office/drawing/2014/main" id="{1D58BEE8-722A-5E6C-17B9-837654C46EF9}"/>
              </a:ext>
            </a:extLst>
          </p:cNvPr>
          <p:cNvSpPr txBox="1">
            <a:spLocks/>
          </p:cNvSpPr>
          <p:nvPr/>
        </p:nvSpPr>
        <p:spPr>
          <a:xfrm>
            <a:off x="459434" y="1266825"/>
            <a:ext cx="11130116" cy="53657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pPr marL="342900" indent="-342900" algn="l">
              <a:buFont typeface="Wingdings" panose="05000000000000000000" pitchFamily="2" charset="2"/>
              <a:buChar char="Ø"/>
            </a:pPr>
            <a:r>
              <a:rPr lang="en-US" sz="2000" b="0" dirty="0">
                <a:latin typeface="Calibri body"/>
              </a:rPr>
              <a:t>Founded in 1700’s, Baltimore City is one of the major cities in Maryland with a population of 570,000 (estimated in 2021). The city’s council provides its employed citizens with various services. </a:t>
            </a:r>
          </a:p>
          <a:p>
            <a:pPr marL="342900" indent="-342900" algn="l">
              <a:buFont typeface="Wingdings" panose="05000000000000000000" pitchFamily="2" charset="2"/>
              <a:buChar char="Ø"/>
            </a:pPr>
            <a:endParaRPr lang="en-US" sz="2000" b="0" dirty="0">
              <a:latin typeface="Calibri body"/>
            </a:endParaRPr>
          </a:p>
          <a:p>
            <a:pPr marL="342900" indent="-342900" algn="l">
              <a:buFont typeface="Wingdings" panose="05000000000000000000" pitchFamily="2" charset="2"/>
              <a:buChar char="Ø"/>
            </a:pPr>
            <a:r>
              <a:rPr lang="en-US" sz="2000" b="0" dirty="0">
                <a:latin typeface="Calibri body"/>
              </a:rPr>
              <a:t>To continue providing these services, the council has been collecting and maintaining a large warehouse of data like name of employees, agency they are hired in, their designations, annual salary and so on. </a:t>
            </a:r>
          </a:p>
          <a:p>
            <a:pPr marL="342900" indent="-342900" algn="l">
              <a:buFont typeface="Wingdings" panose="05000000000000000000" pitchFamily="2" charset="2"/>
              <a:buChar char="Ø"/>
            </a:pPr>
            <a:endParaRPr lang="en-US" sz="2000" b="0" dirty="0">
              <a:latin typeface="Calibri body"/>
            </a:endParaRPr>
          </a:p>
          <a:p>
            <a:pPr marL="342900" indent="-342900" algn="l">
              <a:buFont typeface="Wingdings" panose="05000000000000000000" pitchFamily="2" charset="2"/>
              <a:buChar char="Ø"/>
            </a:pPr>
            <a:r>
              <a:rPr lang="en-US" sz="2000" b="0" dirty="0">
                <a:latin typeface="Calibri body"/>
              </a:rPr>
              <a:t>This dataset is stored and kept available at their government portal and can be extracted through ADP system. </a:t>
            </a:r>
          </a:p>
          <a:p>
            <a:pPr marL="342900" indent="-342900" algn="l">
              <a:buFont typeface="Wingdings" panose="05000000000000000000" pitchFamily="2" charset="2"/>
              <a:buChar char="Ø"/>
            </a:pPr>
            <a:endParaRPr lang="en-US" sz="2000" b="0" dirty="0">
              <a:latin typeface="Calibri body"/>
            </a:endParaRPr>
          </a:p>
          <a:p>
            <a:pPr marL="342900" indent="-342900" algn="l">
              <a:buFont typeface="Wingdings" panose="05000000000000000000" pitchFamily="2" charset="2"/>
              <a:buChar char="Ø"/>
            </a:pPr>
            <a:r>
              <a:rPr lang="en-US" sz="2000" b="0" dirty="0">
                <a:latin typeface="Calibri body"/>
              </a:rPr>
              <a:t>The data can be used to identify and analyze workforce related issues or to check the proportion of residents working at specific agencies. The data also reveals the employment cycle of city residents.</a:t>
            </a:r>
          </a:p>
        </p:txBody>
      </p:sp>
    </p:spTree>
    <p:extLst>
      <p:ext uri="{BB962C8B-B14F-4D97-AF65-F5344CB8AC3E}">
        <p14:creationId xmlns:p14="http://schemas.microsoft.com/office/powerpoint/2010/main" val="316052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5</a:t>
            </a:fld>
            <a:endParaRPr lang="en-US" dirty="0"/>
          </a:p>
        </p:txBody>
      </p:sp>
      <p:sp>
        <p:nvSpPr>
          <p:cNvPr id="2" name="Title 1"/>
          <p:cNvSpPr>
            <a:spLocks noGrp="1"/>
          </p:cNvSpPr>
          <p:nvPr>
            <p:ph type="title"/>
          </p:nvPr>
        </p:nvSpPr>
        <p:spPr>
          <a:xfrm>
            <a:off x="530942" y="225445"/>
            <a:ext cx="11130116" cy="932733"/>
          </a:xfrm>
        </p:spPr>
        <p:txBody>
          <a:bodyPr/>
          <a:lstStyle/>
          <a:p>
            <a:r>
              <a:rPr lang="en-US" dirty="0"/>
              <a:t>PROBLEM STATEMENT</a:t>
            </a:r>
          </a:p>
        </p:txBody>
      </p:sp>
      <p:sp>
        <p:nvSpPr>
          <p:cNvPr id="4" name="TextBox 3">
            <a:extLst>
              <a:ext uri="{FF2B5EF4-FFF2-40B4-BE49-F238E27FC236}">
                <a16:creationId xmlns:a16="http://schemas.microsoft.com/office/drawing/2014/main" id="{87826982-CFB0-C94B-9AA7-CB2E275D837E}"/>
              </a:ext>
            </a:extLst>
          </p:cNvPr>
          <p:cNvSpPr txBox="1"/>
          <p:nvPr/>
        </p:nvSpPr>
        <p:spPr>
          <a:xfrm>
            <a:off x="161924" y="1582341"/>
            <a:ext cx="11820525" cy="3416320"/>
          </a:xfrm>
          <a:prstGeom prst="rect">
            <a:avLst/>
          </a:prstGeom>
          <a:noFill/>
        </p:spPr>
        <p:txBody>
          <a:bodyPr wrap="square">
            <a:spAutoFit/>
          </a:bodyPr>
          <a:lstStyle/>
          <a:p>
            <a:pPr marL="342900" indent="-342900">
              <a:lnSpc>
                <a:spcPct val="90000"/>
              </a:lnSpc>
              <a:spcBef>
                <a:spcPct val="0"/>
              </a:spcBef>
              <a:buFont typeface="Wingdings" panose="05000000000000000000" pitchFamily="2" charset="2"/>
              <a:buChar char="Ø"/>
            </a:pPr>
            <a:r>
              <a:rPr lang="en-US" sz="2000" dirty="0">
                <a:latin typeface="Calibri body"/>
              </a:rPr>
              <a:t>The City Council and their Financial department generally require insights on their city’s workforce, salary distribution, employment rate and agencies that are located near the city’s premises. </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Having a visual representation on the employment rate can help them in focusing the areas that need improvement and gaining better employee retention and recruitment. </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Having an insight on salary distributions across different agencies and fiscal years can depict a trend in pay-grade distribution among these years. </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Such insights will be a valuable tool for the city council’s decision makers to better understand the workforce of city and focus on parts that will further establish a strong foundation in terms of employment. This will also help the government in establishing a trust among its residents. </a:t>
            </a:r>
            <a:endParaRPr lang="en-CA" sz="2000" dirty="0">
              <a:latin typeface="Calibri body"/>
            </a:endParaRPr>
          </a:p>
        </p:txBody>
      </p:sp>
    </p:spTree>
    <p:extLst>
      <p:ext uri="{BB962C8B-B14F-4D97-AF65-F5344CB8AC3E}">
        <p14:creationId xmlns:p14="http://schemas.microsoft.com/office/powerpoint/2010/main" val="389414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6</a:t>
            </a:fld>
            <a:endParaRPr lang="en-US" dirty="0"/>
          </a:p>
        </p:txBody>
      </p:sp>
      <p:sp>
        <p:nvSpPr>
          <p:cNvPr id="2" name="Title 1"/>
          <p:cNvSpPr>
            <a:spLocks noGrp="1"/>
          </p:cNvSpPr>
          <p:nvPr>
            <p:ph type="title"/>
          </p:nvPr>
        </p:nvSpPr>
        <p:spPr>
          <a:xfrm>
            <a:off x="530942" y="225445"/>
            <a:ext cx="11130116" cy="932733"/>
          </a:xfrm>
        </p:spPr>
        <p:txBody>
          <a:bodyPr/>
          <a:lstStyle/>
          <a:p>
            <a:r>
              <a:rPr lang="en-US" dirty="0"/>
              <a:t>PROJECT PROPOSAL</a:t>
            </a:r>
          </a:p>
        </p:txBody>
      </p:sp>
      <p:sp>
        <p:nvSpPr>
          <p:cNvPr id="4" name="TextBox 3">
            <a:extLst>
              <a:ext uri="{FF2B5EF4-FFF2-40B4-BE49-F238E27FC236}">
                <a16:creationId xmlns:a16="http://schemas.microsoft.com/office/drawing/2014/main" id="{CFB5B4A8-28A0-8002-66C6-FCC06718B22E}"/>
              </a:ext>
            </a:extLst>
          </p:cNvPr>
          <p:cNvSpPr txBox="1"/>
          <p:nvPr/>
        </p:nvSpPr>
        <p:spPr>
          <a:xfrm>
            <a:off x="161924" y="1662143"/>
            <a:ext cx="11744325" cy="3970318"/>
          </a:xfrm>
          <a:prstGeom prst="rect">
            <a:avLst/>
          </a:prstGeom>
          <a:noFill/>
        </p:spPr>
        <p:txBody>
          <a:bodyPr wrap="square">
            <a:spAutoFit/>
          </a:bodyPr>
          <a:lstStyle/>
          <a:p>
            <a:pPr marL="342900" indent="-342900">
              <a:lnSpc>
                <a:spcPct val="90000"/>
              </a:lnSpc>
              <a:spcBef>
                <a:spcPct val="0"/>
              </a:spcBef>
              <a:buFont typeface="Wingdings" panose="05000000000000000000" pitchFamily="2" charset="2"/>
              <a:buChar char="Ø"/>
            </a:pPr>
            <a:r>
              <a:rPr lang="en-CA" sz="2000" dirty="0">
                <a:latin typeface="Calibri body"/>
              </a:rPr>
              <a:t>Analysis of this dataset will provide us with insights and trends on Baltimore city’s salary distribution across the different agencies and fiscal years. </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We will also be comparing hiring duration to the salary distributions to get an insight into variation of pay-grade range among these years. </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Comparing agencies with gross salaries of citizens will help the council to know how salaries are distributed among these agencies. </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We will also showcase the number of employees across each department and how the hiring has changed throughout those years.</a:t>
            </a:r>
          </a:p>
          <a:p>
            <a:pPr>
              <a:lnSpc>
                <a:spcPct val="90000"/>
              </a:lnSpc>
              <a:spcBef>
                <a:spcPct val="0"/>
              </a:spcBef>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We will be using R for data manipulation, analysis and visualization to provide our target audience with accurate and efficient insights of Baltimore city’s workforce.</a:t>
            </a:r>
          </a:p>
        </p:txBody>
      </p:sp>
    </p:spTree>
    <p:extLst>
      <p:ext uri="{BB962C8B-B14F-4D97-AF65-F5344CB8AC3E}">
        <p14:creationId xmlns:p14="http://schemas.microsoft.com/office/powerpoint/2010/main" val="404170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7</a:t>
            </a:fld>
            <a:endParaRPr lang="en-US" dirty="0"/>
          </a:p>
        </p:txBody>
      </p:sp>
      <p:sp>
        <p:nvSpPr>
          <p:cNvPr id="2" name="Title 1"/>
          <p:cNvSpPr>
            <a:spLocks noGrp="1"/>
          </p:cNvSpPr>
          <p:nvPr>
            <p:ph type="title"/>
          </p:nvPr>
        </p:nvSpPr>
        <p:spPr>
          <a:xfrm>
            <a:off x="530942" y="225445"/>
            <a:ext cx="11130116" cy="932733"/>
          </a:xfrm>
        </p:spPr>
        <p:txBody>
          <a:bodyPr>
            <a:normAutofit/>
          </a:bodyPr>
          <a:lstStyle/>
          <a:p>
            <a:r>
              <a:rPr lang="en-US" dirty="0"/>
              <a:t>DATA CLEANING &amp; TRANSFORMATION</a:t>
            </a:r>
          </a:p>
        </p:txBody>
      </p:sp>
      <p:sp>
        <p:nvSpPr>
          <p:cNvPr id="4" name="TextBox 3">
            <a:extLst>
              <a:ext uri="{FF2B5EF4-FFF2-40B4-BE49-F238E27FC236}">
                <a16:creationId xmlns:a16="http://schemas.microsoft.com/office/drawing/2014/main" id="{27F676F6-BADA-751B-C86B-FF1D54BFC5D8}"/>
              </a:ext>
            </a:extLst>
          </p:cNvPr>
          <p:cNvSpPr txBox="1"/>
          <p:nvPr/>
        </p:nvSpPr>
        <p:spPr>
          <a:xfrm>
            <a:off x="400050" y="1387855"/>
            <a:ext cx="11677650" cy="5355312"/>
          </a:xfrm>
          <a:prstGeom prst="rect">
            <a:avLst/>
          </a:prstGeom>
          <a:noFill/>
        </p:spPr>
        <p:txBody>
          <a:bodyPr wrap="square">
            <a:spAutoFit/>
          </a:bodyPr>
          <a:lstStyle/>
          <a:p>
            <a:pPr marL="342900" indent="-342900">
              <a:lnSpc>
                <a:spcPct val="90000"/>
              </a:lnSpc>
              <a:spcBef>
                <a:spcPct val="0"/>
              </a:spcBef>
              <a:buFont typeface="Wingdings" panose="05000000000000000000" pitchFamily="2" charset="2"/>
              <a:buChar char="Ø"/>
            </a:pPr>
            <a:r>
              <a:rPr lang="en-CA" sz="2000" dirty="0">
                <a:latin typeface="Calibri body"/>
              </a:rPr>
              <a:t>The Dataset is acquired from </a:t>
            </a:r>
            <a:r>
              <a:rPr lang="en-CA" sz="2000" dirty="0">
                <a:latin typeface="Calibri body"/>
                <a:hlinkClick r:id="rId3"/>
              </a:rPr>
              <a:t>Baltimore city’s government portal</a:t>
            </a:r>
            <a:r>
              <a:rPr lang="en-CA" sz="2000" dirty="0">
                <a:latin typeface="Calibri body"/>
              </a:rPr>
              <a:t>.</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The data includes information on employment of est. 150,000 residents of Baltimore city (Maryland). </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The data talks about employee’s annual and gross salary from fiscal year 2011-2021 and the agencies (private and government) they got hired in. </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CA" sz="2000" dirty="0">
                <a:latin typeface="Calibri body"/>
              </a:rPr>
              <a:t>It also describes different job sectors of employees and their hiring date between 1900 and 2021</a:t>
            </a:r>
          </a:p>
          <a:p>
            <a:pPr marL="342900" indent="-342900">
              <a:lnSpc>
                <a:spcPct val="90000"/>
              </a:lnSpc>
              <a:spcBef>
                <a:spcPct val="0"/>
              </a:spcBef>
              <a:buFont typeface="Wingdings" panose="05000000000000000000" pitchFamily="2" charset="2"/>
              <a:buChar char="Ø"/>
            </a:pPr>
            <a:endParaRPr lang="en-CA"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We utilized R along with the dplyr library to import and merge data from source files, and to facilitate the exploration of the data.</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We have cleaned the data in middleInitial and hireDate column by removing irrelevant or inaccurate values.</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We have created new categorical variables in our dataset by extracting information from existing columns, such as the year of hire, annual salary range, and gross salary range.</a:t>
            </a:r>
          </a:p>
          <a:p>
            <a:pPr marL="342900" indent="-342900">
              <a:lnSpc>
                <a:spcPct val="90000"/>
              </a:lnSpc>
              <a:spcBef>
                <a:spcPct val="0"/>
              </a:spcBef>
              <a:buFont typeface="Wingdings" panose="05000000000000000000" pitchFamily="2" charset="2"/>
              <a:buChar char="Ø"/>
            </a:pPr>
            <a:endParaRPr lang="en-US" sz="2000" dirty="0">
              <a:latin typeface="Calibri body"/>
            </a:endParaRPr>
          </a:p>
          <a:p>
            <a:pPr marL="342900" indent="-342900">
              <a:lnSpc>
                <a:spcPct val="90000"/>
              </a:lnSpc>
              <a:spcBef>
                <a:spcPct val="0"/>
              </a:spcBef>
              <a:buFont typeface="Wingdings" panose="05000000000000000000" pitchFamily="2" charset="2"/>
              <a:buChar char="Ø"/>
            </a:pPr>
            <a:r>
              <a:rPr lang="en-US" sz="2000" dirty="0">
                <a:latin typeface="Calibri body"/>
              </a:rPr>
              <a:t>As there were more than 70 discrete agencies, it was challenging to showcase them in plots. Therefore, we categorized the agencies into five different sectors to improve data visualization</a:t>
            </a:r>
            <a:endParaRPr lang="en-CA" sz="2000" dirty="0">
              <a:latin typeface="Calibri body"/>
            </a:endParaRPr>
          </a:p>
        </p:txBody>
      </p:sp>
    </p:spTree>
    <p:extLst>
      <p:ext uri="{BB962C8B-B14F-4D97-AF65-F5344CB8AC3E}">
        <p14:creationId xmlns:p14="http://schemas.microsoft.com/office/powerpoint/2010/main" val="155821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420B1099-E721-E54F-9A56-8FD715DAFF88}" type="slidenum">
              <a:rPr lang="en-US" smtClean="0"/>
              <a:pPr/>
              <a:t>8</a:t>
            </a:fld>
            <a:endParaRPr lang="en-US" dirty="0"/>
          </a:p>
        </p:txBody>
      </p:sp>
      <p:grpSp>
        <p:nvGrpSpPr>
          <p:cNvPr id="9" name="Group 8">
            <a:extLst>
              <a:ext uri="{FF2B5EF4-FFF2-40B4-BE49-F238E27FC236}">
                <a16:creationId xmlns:a16="http://schemas.microsoft.com/office/drawing/2014/main" id="{C4BB4166-9B00-4116-8254-6DE0320B9384}"/>
              </a:ext>
            </a:extLst>
          </p:cNvPr>
          <p:cNvGrpSpPr/>
          <p:nvPr/>
        </p:nvGrpSpPr>
        <p:grpSpPr>
          <a:xfrm>
            <a:off x="521416" y="3629025"/>
            <a:ext cx="4070250" cy="316784"/>
            <a:chOff x="530941" y="3629025"/>
            <a:chExt cx="3677346" cy="316784"/>
          </a:xfrm>
        </p:grpSpPr>
        <p:sp>
          <p:nvSpPr>
            <p:cNvPr id="7" name="Rectangle 6">
              <a:extLst>
                <a:ext uri="{FF2B5EF4-FFF2-40B4-BE49-F238E27FC236}">
                  <a16:creationId xmlns:a16="http://schemas.microsoft.com/office/drawing/2014/main" id="{BC3C16C8-2E0A-4033-BD66-E9A6C29375DE}"/>
                </a:ext>
              </a:extLst>
            </p:cNvPr>
            <p:cNvSpPr/>
            <p:nvPr/>
          </p:nvSpPr>
          <p:spPr>
            <a:xfrm>
              <a:off x="530941" y="3629025"/>
              <a:ext cx="316784" cy="316784"/>
            </a:xfrm>
            <a:prstGeom prst="rect">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58B79A-4432-4C80-B0B4-6DBC5FBB79CC}"/>
                </a:ext>
              </a:extLst>
            </p:cNvPr>
            <p:cNvSpPr/>
            <p:nvPr/>
          </p:nvSpPr>
          <p:spPr>
            <a:xfrm>
              <a:off x="1086254" y="3648916"/>
              <a:ext cx="3122033" cy="276999"/>
            </a:xfrm>
            <a:prstGeom prst="rect">
              <a:avLst/>
            </a:prstGeom>
          </p:spPr>
          <p:txBody>
            <a:bodyPr wrap="square" lIns="0" tIns="0" rIns="0" bIns="0" anchor="ctr">
              <a:spAutoFit/>
            </a:bodyPr>
            <a:lstStyle/>
            <a:p>
              <a:r>
                <a:rPr lang="en-ID" b="1" dirty="0">
                  <a:latin typeface="+mj-lt"/>
                </a:rPr>
                <a:t>Explanatory Variable : Annual Salary </a:t>
              </a:r>
            </a:p>
          </p:txBody>
        </p:sp>
      </p:grpSp>
      <p:sp>
        <p:nvSpPr>
          <p:cNvPr id="14" name="Rectangle 13">
            <a:extLst>
              <a:ext uri="{FF2B5EF4-FFF2-40B4-BE49-F238E27FC236}">
                <a16:creationId xmlns:a16="http://schemas.microsoft.com/office/drawing/2014/main" id="{164E8F68-89F4-4DC5-BC11-866B84081D5D}"/>
              </a:ext>
            </a:extLst>
          </p:cNvPr>
          <p:cNvSpPr/>
          <p:nvPr/>
        </p:nvSpPr>
        <p:spPr>
          <a:xfrm>
            <a:off x="1140303" y="4590074"/>
            <a:ext cx="3011455" cy="276999"/>
          </a:xfrm>
          <a:prstGeom prst="rect">
            <a:avLst/>
          </a:prstGeom>
        </p:spPr>
        <p:txBody>
          <a:bodyPr wrap="square" lIns="0" tIns="0" rIns="0" bIns="0" anchor="ctr">
            <a:spAutoFit/>
          </a:bodyPr>
          <a:lstStyle/>
          <a:p>
            <a:r>
              <a:rPr lang="en-ID" b="1" dirty="0">
                <a:latin typeface="+mj-lt"/>
              </a:rPr>
              <a:t>Response Variable : Gross Salary</a:t>
            </a:r>
          </a:p>
        </p:txBody>
      </p:sp>
      <p:grpSp>
        <p:nvGrpSpPr>
          <p:cNvPr id="15" name="Group 14">
            <a:extLst>
              <a:ext uri="{FF2B5EF4-FFF2-40B4-BE49-F238E27FC236}">
                <a16:creationId xmlns:a16="http://schemas.microsoft.com/office/drawing/2014/main" id="{01102498-8C46-4CBF-B92E-961F935F2336}"/>
              </a:ext>
            </a:extLst>
          </p:cNvPr>
          <p:cNvGrpSpPr/>
          <p:nvPr/>
        </p:nvGrpSpPr>
        <p:grpSpPr>
          <a:xfrm>
            <a:off x="530942" y="5461357"/>
            <a:ext cx="3620817" cy="316784"/>
            <a:chOff x="530941" y="3578354"/>
            <a:chExt cx="3041339" cy="316784"/>
          </a:xfrm>
        </p:grpSpPr>
        <p:sp>
          <p:nvSpPr>
            <p:cNvPr id="16" name="Rectangle 15">
              <a:extLst>
                <a:ext uri="{FF2B5EF4-FFF2-40B4-BE49-F238E27FC236}">
                  <a16:creationId xmlns:a16="http://schemas.microsoft.com/office/drawing/2014/main" id="{D5855483-CB1F-44D5-A7E1-6DD6644EA18D}"/>
                </a:ext>
              </a:extLst>
            </p:cNvPr>
            <p:cNvSpPr/>
            <p:nvPr/>
          </p:nvSpPr>
          <p:spPr>
            <a:xfrm>
              <a:off x="530941" y="3578354"/>
              <a:ext cx="316784" cy="31678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DEBCA18-C660-499C-A13A-BC03AFD17361}"/>
                </a:ext>
              </a:extLst>
            </p:cNvPr>
            <p:cNvSpPr/>
            <p:nvPr/>
          </p:nvSpPr>
          <p:spPr>
            <a:xfrm>
              <a:off x="1042781" y="3679694"/>
              <a:ext cx="2529499" cy="215444"/>
            </a:xfrm>
            <a:prstGeom prst="rect">
              <a:avLst/>
            </a:prstGeom>
          </p:spPr>
          <p:txBody>
            <a:bodyPr wrap="square" lIns="0" tIns="0" rIns="0" bIns="0" anchor="ctr">
              <a:spAutoFit/>
            </a:bodyPr>
            <a:lstStyle/>
            <a:p>
              <a:endParaRPr lang="en-ID" sz="1400" b="1" dirty="0">
                <a:solidFill>
                  <a:srgbClr val="FF0000"/>
                </a:solidFill>
                <a:latin typeface="+mj-lt"/>
              </a:endParaRPr>
            </a:p>
          </p:txBody>
        </p:sp>
      </p:grpSp>
      <p:sp>
        <p:nvSpPr>
          <p:cNvPr id="4" name="Title 3">
            <a:extLst>
              <a:ext uri="{FF2B5EF4-FFF2-40B4-BE49-F238E27FC236}">
                <a16:creationId xmlns:a16="http://schemas.microsoft.com/office/drawing/2014/main" id="{5CD0C9B7-EB09-F0B5-D1A7-61BDA22832D3}"/>
              </a:ext>
            </a:extLst>
          </p:cNvPr>
          <p:cNvSpPr>
            <a:spLocks noGrp="1"/>
          </p:cNvSpPr>
          <p:nvPr>
            <p:ph type="title"/>
          </p:nvPr>
        </p:nvSpPr>
        <p:spPr>
          <a:xfrm>
            <a:off x="530942" y="226572"/>
            <a:ext cx="11130116" cy="932733"/>
          </a:xfrm>
        </p:spPr>
        <p:txBody>
          <a:bodyPr/>
          <a:lstStyle/>
          <a:p>
            <a:r>
              <a:rPr lang="en-US" dirty="0"/>
              <a:t>ANALYSIS RESULTS : MODELING</a:t>
            </a:r>
            <a:endParaRPr lang="en-CA" dirty="0"/>
          </a:p>
        </p:txBody>
      </p:sp>
      <p:sp>
        <p:nvSpPr>
          <p:cNvPr id="5" name="Title 3">
            <a:extLst>
              <a:ext uri="{FF2B5EF4-FFF2-40B4-BE49-F238E27FC236}">
                <a16:creationId xmlns:a16="http://schemas.microsoft.com/office/drawing/2014/main" id="{2F007CEB-C42B-C253-B05F-33B082831FA7}"/>
              </a:ext>
            </a:extLst>
          </p:cNvPr>
          <p:cNvSpPr txBox="1">
            <a:spLocks/>
          </p:cNvSpPr>
          <p:nvPr/>
        </p:nvSpPr>
        <p:spPr>
          <a:xfrm>
            <a:off x="73152" y="1297616"/>
            <a:ext cx="11814048" cy="1624505"/>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4000" b="1" kern="1200">
                <a:solidFill>
                  <a:schemeClr val="tx1"/>
                </a:solidFill>
                <a:latin typeface="Century Gothic" charset="0"/>
                <a:ea typeface="Century Gothic" charset="0"/>
                <a:cs typeface="Century Gothic" charset="0"/>
              </a:defRPr>
            </a:lvl1pPr>
          </a:lstStyle>
          <a:p>
            <a:endParaRPr lang="en-US" sz="2000" b="0" dirty="0">
              <a:latin typeface="Calibri body"/>
              <a:ea typeface="+mn-ea"/>
              <a:cs typeface="+mn-cs"/>
            </a:endParaRPr>
          </a:p>
          <a:p>
            <a:endParaRPr lang="en-US" sz="2000" b="0" dirty="0">
              <a:latin typeface="Calibri body"/>
              <a:ea typeface="+mn-ea"/>
              <a:cs typeface="+mn-cs"/>
            </a:endParaRPr>
          </a:p>
          <a:p>
            <a:pPr marL="342900" indent="-342900">
              <a:buFont typeface="Wingdings" panose="05000000000000000000" pitchFamily="2" charset="2"/>
              <a:buChar char="Ø"/>
            </a:pPr>
            <a:r>
              <a:rPr lang="en-US" sz="2000" b="0" dirty="0">
                <a:latin typeface="Calibri body"/>
                <a:ea typeface="+mn-ea"/>
                <a:cs typeface="+mn-cs"/>
              </a:rPr>
              <a:t>The data has been filtered to include only those employees whose Annual and Gross Salaries exceed $10,000</a:t>
            </a:r>
          </a:p>
          <a:p>
            <a:pPr marL="342900" indent="-342900">
              <a:buFont typeface="Wingdings" panose="05000000000000000000" pitchFamily="2" charset="2"/>
              <a:buChar char="Ø"/>
            </a:pPr>
            <a:endParaRPr lang="en-US" sz="2000" b="0" dirty="0">
              <a:latin typeface="Calibri body"/>
              <a:ea typeface="+mn-ea"/>
              <a:cs typeface="+mn-cs"/>
            </a:endParaRPr>
          </a:p>
          <a:p>
            <a:pPr marL="342900" indent="-342900" algn="l">
              <a:buFont typeface="Wingdings" panose="05000000000000000000" pitchFamily="2" charset="2"/>
              <a:buChar char="Ø"/>
            </a:pPr>
            <a:r>
              <a:rPr lang="en-US" sz="2000" b="0" dirty="0">
                <a:latin typeface="Calibri body"/>
                <a:ea typeface="+mn-ea"/>
                <a:cs typeface="+mn-cs"/>
              </a:rPr>
              <a:t>The correlation coefficient(</a:t>
            </a:r>
            <a:r>
              <a:rPr lang="en-US" sz="2000" dirty="0">
                <a:latin typeface="Calibri body"/>
                <a:ea typeface="+mn-ea"/>
                <a:cs typeface="+mn-cs"/>
              </a:rPr>
              <a:t>0.8530474</a:t>
            </a:r>
            <a:r>
              <a:rPr lang="en-US" sz="2000" b="0" dirty="0">
                <a:latin typeface="Calibri body"/>
                <a:ea typeface="+mn-ea"/>
                <a:cs typeface="+mn-cs"/>
              </a:rPr>
              <a:t>) indicates that there is a positive and strong relation between Annual and Gross Salary. As such, we will be considering them for our linear regression model.</a:t>
            </a:r>
          </a:p>
          <a:p>
            <a:endParaRPr lang="en-US" sz="2000" b="0" dirty="0">
              <a:latin typeface="Calibri body"/>
              <a:ea typeface="+mn-ea"/>
              <a:cs typeface="+mn-cs"/>
            </a:endParaRPr>
          </a:p>
          <a:p>
            <a:endParaRPr lang="en-US" sz="2000" b="0" dirty="0">
              <a:latin typeface="Calibri body"/>
              <a:ea typeface="+mn-ea"/>
              <a:cs typeface="+mn-cs"/>
            </a:endParaRPr>
          </a:p>
          <a:p>
            <a:endParaRPr lang="en-CA" sz="2000" b="0" dirty="0">
              <a:latin typeface="Calibri body"/>
              <a:ea typeface="+mn-ea"/>
              <a:cs typeface="+mn-cs"/>
            </a:endParaRPr>
          </a:p>
        </p:txBody>
      </p:sp>
      <p:sp>
        <p:nvSpPr>
          <p:cNvPr id="23" name="Rectangle 22">
            <a:extLst>
              <a:ext uri="{FF2B5EF4-FFF2-40B4-BE49-F238E27FC236}">
                <a16:creationId xmlns:a16="http://schemas.microsoft.com/office/drawing/2014/main" id="{0941D360-0580-9C90-4E09-4798759A0A42}"/>
              </a:ext>
            </a:extLst>
          </p:cNvPr>
          <p:cNvSpPr/>
          <p:nvPr/>
        </p:nvSpPr>
        <p:spPr>
          <a:xfrm>
            <a:off x="7429035" y="3443437"/>
            <a:ext cx="3847385" cy="553998"/>
          </a:xfrm>
          <a:prstGeom prst="rect">
            <a:avLst/>
          </a:prstGeom>
        </p:spPr>
        <p:txBody>
          <a:bodyPr wrap="square" lIns="0" tIns="0" rIns="0" bIns="0" anchor="ctr">
            <a:spAutoFit/>
          </a:bodyPr>
          <a:lstStyle/>
          <a:p>
            <a:r>
              <a:rPr lang="en-ID" b="1" dirty="0">
                <a:latin typeface="+mj-lt"/>
              </a:rPr>
              <a:t>For Annual Salary </a:t>
            </a:r>
            <a:r>
              <a:rPr lang="en-ID" b="1">
                <a:latin typeface="+mj-lt"/>
              </a:rPr>
              <a:t>=0,</a:t>
            </a:r>
            <a:endParaRPr lang="en-ID" b="1" dirty="0">
              <a:latin typeface="+mj-lt"/>
            </a:endParaRPr>
          </a:p>
          <a:p>
            <a:r>
              <a:rPr lang="en-ID" b="1" dirty="0">
                <a:latin typeface="+mj-lt"/>
              </a:rPr>
              <a:t>Gross Salary = -2027 (in dollars)</a:t>
            </a:r>
          </a:p>
        </p:txBody>
      </p:sp>
      <p:sp>
        <p:nvSpPr>
          <p:cNvPr id="24" name="Rectangle 23">
            <a:extLst>
              <a:ext uri="{FF2B5EF4-FFF2-40B4-BE49-F238E27FC236}">
                <a16:creationId xmlns:a16="http://schemas.microsoft.com/office/drawing/2014/main" id="{DAEA0052-D420-D338-3AAB-3DA8C960824D}"/>
              </a:ext>
            </a:extLst>
          </p:cNvPr>
          <p:cNvSpPr/>
          <p:nvPr/>
        </p:nvSpPr>
        <p:spPr>
          <a:xfrm>
            <a:off x="6814390" y="3619096"/>
            <a:ext cx="347617" cy="3167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E42096-2298-BD6F-E501-2132F75E681E}"/>
              </a:ext>
            </a:extLst>
          </p:cNvPr>
          <p:cNvSpPr/>
          <p:nvPr/>
        </p:nvSpPr>
        <p:spPr>
          <a:xfrm>
            <a:off x="7423753" y="4438613"/>
            <a:ext cx="3011454" cy="553998"/>
          </a:xfrm>
          <a:prstGeom prst="rect">
            <a:avLst/>
          </a:prstGeom>
        </p:spPr>
        <p:txBody>
          <a:bodyPr wrap="square" lIns="0" tIns="0" rIns="0" bIns="0" anchor="ctr">
            <a:spAutoFit/>
          </a:bodyPr>
          <a:lstStyle/>
          <a:p>
            <a:r>
              <a:rPr lang="en-US" b="1" dirty="0">
                <a:latin typeface="+mj-lt"/>
              </a:rPr>
              <a:t>Intercept is not a significant value in the context of our data</a:t>
            </a:r>
            <a:endParaRPr lang="en-ID" b="1" dirty="0">
              <a:latin typeface="+mj-lt"/>
            </a:endParaRPr>
          </a:p>
        </p:txBody>
      </p:sp>
      <p:grpSp>
        <p:nvGrpSpPr>
          <p:cNvPr id="28" name="Group 27">
            <a:extLst>
              <a:ext uri="{FF2B5EF4-FFF2-40B4-BE49-F238E27FC236}">
                <a16:creationId xmlns:a16="http://schemas.microsoft.com/office/drawing/2014/main" id="{2D7A6A06-BD8E-9597-F7F6-F8B5970542E2}"/>
              </a:ext>
            </a:extLst>
          </p:cNvPr>
          <p:cNvGrpSpPr/>
          <p:nvPr/>
        </p:nvGrpSpPr>
        <p:grpSpPr>
          <a:xfrm>
            <a:off x="6814390" y="5264885"/>
            <a:ext cx="4775160" cy="1107996"/>
            <a:chOff x="530941" y="3233418"/>
            <a:chExt cx="4351616" cy="1107996"/>
          </a:xfrm>
        </p:grpSpPr>
        <p:sp>
          <p:nvSpPr>
            <p:cNvPr id="29" name="Rectangle 28">
              <a:extLst>
                <a:ext uri="{FF2B5EF4-FFF2-40B4-BE49-F238E27FC236}">
                  <a16:creationId xmlns:a16="http://schemas.microsoft.com/office/drawing/2014/main" id="{5BD61D04-3BF6-F646-0C57-3B70F133C7C3}"/>
                </a:ext>
              </a:extLst>
            </p:cNvPr>
            <p:cNvSpPr/>
            <p:nvPr/>
          </p:nvSpPr>
          <p:spPr>
            <a:xfrm>
              <a:off x="530941" y="3629025"/>
              <a:ext cx="316784" cy="3167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D051B19-EAEF-9C25-1B3B-5F72BB3BECE7}"/>
                </a:ext>
              </a:extLst>
            </p:cNvPr>
            <p:cNvSpPr/>
            <p:nvPr/>
          </p:nvSpPr>
          <p:spPr>
            <a:xfrm>
              <a:off x="1086254" y="3233418"/>
              <a:ext cx="3796303" cy="1107996"/>
            </a:xfrm>
            <a:prstGeom prst="rect">
              <a:avLst/>
            </a:prstGeom>
          </p:spPr>
          <p:txBody>
            <a:bodyPr wrap="square" lIns="0" tIns="0" rIns="0" bIns="0" anchor="ctr">
              <a:spAutoFit/>
            </a:bodyPr>
            <a:lstStyle/>
            <a:p>
              <a:r>
                <a:rPr lang="en-US" b="1" dirty="0">
                  <a:latin typeface="+mj-lt"/>
                </a:rPr>
                <a:t>A slope of 1.12 means for every dollar increase in annual salary, on average, gross salary of any individual will have an increase of $1.12</a:t>
              </a:r>
              <a:endParaRPr lang="en-ID" b="1" dirty="0">
                <a:latin typeface="+mj-lt"/>
              </a:endParaRPr>
            </a:p>
          </p:txBody>
        </p:sp>
      </p:grpSp>
      <p:sp>
        <p:nvSpPr>
          <p:cNvPr id="37" name="Rectangle 36">
            <a:extLst>
              <a:ext uri="{FF2B5EF4-FFF2-40B4-BE49-F238E27FC236}">
                <a16:creationId xmlns:a16="http://schemas.microsoft.com/office/drawing/2014/main" id="{336B9C79-9B6D-F225-791F-29B5541AFF5E}"/>
              </a:ext>
            </a:extLst>
          </p:cNvPr>
          <p:cNvSpPr/>
          <p:nvPr/>
        </p:nvSpPr>
        <p:spPr>
          <a:xfrm>
            <a:off x="534671" y="4570181"/>
            <a:ext cx="350631" cy="316784"/>
          </a:xfrm>
          <a:prstGeom prst="rect">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FB412F-E345-04E9-1D0A-6E73B88755BB}"/>
              </a:ext>
            </a:extLst>
          </p:cNvPr>
          <p:cNvSpPr/>
          <p:nvPr/>
        </p:nvSpPr>
        <p:spPr>
          <a:xfrm>
            <a:off x="6817404" y="4557219"/>
            <a:ext cx="347617" cy="3167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5BC17B-598C-F07C-1073-AB1054E91DF7}"/>
              </a:ext>
            </a:extLst>
          </p:cNvPr>
          <p:cNvSpPr/>
          <p:nvPr/>
        </p:nvSpPr>
        <p:spPr>
          <a:xfrm>
            <a:off x="1130778" y="5338519"/>
            <a:ext cx="5122537" cy="553998"/>
          </a:xfrm>
          <a:prstGeom prst="rect">
            <a:avLst/>
          </a:prstGeom>
        </p:spPr>
        <p:txBody>
          <a:bodyPr wrap="square" lIns="0" tIns="0" rIns="0" bIns="0" anchor="ctr">
            <a:spAutoFit/>
          </a:bodyPr>
          <a:lstStyle/>
          <a:p>
            <a:r>
              <a:rPr lang="en-ID" b="1" i="1" dirty="0">
                <a:latin typeface="+mj-lt"/>
              </a:rPr>
              <a:t>Equation</a:t>
            </a:r>
            <a:r>
              <a:rPr lang="en-ID" b="1" dirty="0">
                <a:latin typeface="+mj-lt"/>
              </a:rPr>
              <a:t> : </a:t>
            </a:r>
          </a:p>
          <a:p>
            <a:r>
              <a:rPr lang="en-US" b="1" dirty="0">
                <a:latin typeface="+mj-lt"/>
              </a:rPr>
              <a:t>Gross Salary = -2027 + 1.12 x (Annual Salary)</a:t>
            </a:r>
            <a:endParaRPr lang="en-ID" b="1" dirty="0">
              <a:latin typeface="+mj-lt"/>
            </a:endParaRPr>
          </a:p>
        </p:txBody>
      </p:sp>
    </p:spTree>
    <p:extLst>
      <p:ext uri="{BB962C8B-B14F-4D97-AF65-F5344CB8AC3E}">
        <p14:creationId xmlns:p14="http://schemas.microsoft.com/office/powerpoint/2010/main" val="49789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41A4B8-6990-4903-A807-5FF4F0D29AF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t="36415" b="5206"/>
          <a:stretch/>
        </p:blipFill>
        <p:spPr>
          <a:xfrm>
            <a:off x="0" y="1704977"/>
            <a:ext cx="12192000" cy="4733923"/>
          </a:xfrm>
          <a:prstGeom prst="rect">
            <a:avLst/>
          </a:prstGeom>
        </p:spPr>
      </p:pic>
      <p:sp>
        <p:nvSpPr>
          <p:cNvPr id="8" name="Rectangle 7">
            <a:extLst>
              <a:ext uri="{FF2B5EF4-FFF2-40B4-BE49-F238E27FC236}">
                <a16:creationId xmlns:a16="http://schemas.microsoft.com/office/drawing/2014/main" id="{4F32CC8C-2014-4218-8B77-8D616C465E5A}"/>
              </a:ext>
            </a:extLst>
          </p:cNvPr>
          <p:cNvSpPr/>
          <p:nvPr/>
        </p:nvSpPr>
        <p:spPr>
          <a:xfrm>
            <a:off x="-1" y="1704977"/>
            <a:ext cx="12192001" cy="473392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127FE-2540-4FBB-AAF6-AF40B99101B5}"/>
              </a:ext>
            </a:extLst>
          </p:cNvPr>
          <p:cNvSpPr>
            <a:spLocks noGrp="1"/>
          </p:cNvSpPr>
          <p:nvPr>
            <p:ph type="title"/>
          </p:nvPr>
        </p:nvSpPr>
        <p:spPr>
          <a:xfrm>
            <a:off x="614022" y="240112"/>
            <a:ext cx="11130116" cy="932733"/>
          </a:xfrm>
        </p:spPr>
        <p:txBody>
          <a:bodyPr/>
          <a:lstStyle/>
          <a:p>
            <a:r>
              <a:rPr lang="en-US" dirty="0"/>
              <a:t>MODEL DIAGNOSTICS : LINEARITY</a:t>
            </a:r>
          </a:p>
        </p:txBody>
      </p:sp>
      <p:sp>
        <p:nvSpPr>
          <p:cNvPr id="4" name="Slide Number Placeholder 3">
            <a:extLst>
              <a:ext uri="{FF2B5EF4-FFF2-40B4-BE49-F238E27FC236}">
                <a16:creationId xmlns:a16="http://schemas.microsoft.com/office/drawing/2014/main" id="{47C0008E-D70E-4360-9B64-BFD635540EE5}"/>
              </a:ext>
            </a:extLst>
          </p:cNvPr>
          <p:cNvSpPr>
            <a:spLocks noGrp="1"/>
          </p:cNvSpPr>
          <p:nvPr>
            <p:ph type="sldNum" sz="quarter" idx="12"/>
          </p:nvPr>
        </p:nvSpPr>
        <p:spPr/>
        <p:txBody>
          <a:bodyPr/>
          <a:lstStyle/>
          <a:p>
            <a:fld id="{420B1099-E721-E54F-9A56-8FD715DAFF88}" type="slidenum">
              <a:rPr lang="en-US" smtClean="0"/>
              <a:pPr/>
              <a:t>9</a:t>
            </a:fld>
            <a:endParaRPr lang="en-US" dirty="0"/>
          </a:p>
        </p:txBody>
      </p:sp>
      <p:grpSp>
        <p:nvGrpSpPr>
          <p:cNvPr id="11" name="Group 10">
            <a:extLst>
              <a:ext uri="{FF2B5EF4-FFF2-40B4-BE49-F238E27FC236}">
                <a16:creationId xmlns:a16="http://schemas.microsoft.com/office/drawing/2014/main" id="{E0DF1F61-F357-4DC9-AE5E-2BFA7470B9B2}"/>
              </a:ext>
            </a:extLst>
          </p:cNvPr>
          <p:cNvGrpSpPr/>
          <p:nvPr/>
        </p:nvGrpSpPr>
        <p:grpSpPr>
          <a:xfrm flipH="1">
            <a:off x="1" y="1412875"/>
            <a:ext cx="3371850" cy="4686562"/>
            <a:chOff x="8144724" y="1000187"/>
            <a:chExt cx="4047277" cy="5857813"/>
          </a:xfrm>
        </p:grpSpPr>
        <p:sp>
          <p:nvSpPr>
            <p:cNvPr id="12" name="Round Same Side Corner Rectangle 31">
              <a:extLst>
                <a:ext uri="{FF2B5EF4-FFF2-40B4-BE49-F238E27FC236}">
                  <a16:creationId xmlns:a16="http://schemas.microsoft.com/office/drawing/2014/main" id="{09BF24F8-9AA1-4E6F-982C-902870563059}"/>
                </a:ext>
              </a:extLst>
            </p:cNvPr>
            <p:cNvSpPr/>
            <p:nvPr/>
          </p:nvSpPr>
          <p:spPr>
            <a:xfrm rot="16200000">
              <a:off x="7685413" y="1459498"/>
              <a:ext cx="4965899" cy="4047277"/>
            </a:xfrm>
            <a:prstGeom prst="round2SameRect">
              <a:avLst>
                <a:gd name="adj1" fmla="val 9934"/>
                <a:gd name="adj2" fmla="val 0"/>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40">
              <a:extLst>
                <a:ext uri="{FF2B5EF4-FFF2-40B4-BE49-F238E27FC236}">
                  <a16:creationId xmlns:a16="http://schemas.microsoft.com/office/drawing/2014/main" id="{7A6B3428-6A91-46DE-9D31-703A8687864B}"/>
                </a:ext>
              </a:extLst>
            </p:cNvPr>
            <p:cNvSpPr/>
            <p:nvPr/>
          </p:nvSpPr>
          <p:spPr>
            <a:xfrm>
              <a:off x="10717967" y="5966085"/>
              <a:ext cx="1474033" cy="891915"/>
            </a:xfrm>
            <a:custGeom>
              <a:avLst/>
              <a:gdLst>
                <a:gd name="connsiteX0" fmla="*/ 0 w 1474033"/>
                <a:gd name="connsiteY0" fmla="*/ 0 h 891915"/>
                <a:gd name="connsiteX1" fmla="*/ 1474033 w 1474033"/>
                <a:gd name="connsiteY1" fmla="*/ 0 h 891915"/>
                <a:gd name="connsiteX2" fmla="*/ 1474033 w 1474033"/>
                <a:gd name="connsiteY2" fmla="*/ 891915 h 891915"/>
                <a:gd name="connsiteX3" fmla="*/ 1473785 w 1474033"/>
                <a:gd name="connsiteY3" fmla="*/ 891915 h 891915"/>
                <a:gd name="connsiteX4" fmla="*/ 1455862 w 1474033"/>
                <a:gd name="connsiteY4" fmla="*/ 714121 h 891915"/>
                <a:gd name="connsiteX5" fmla="*/ 579667 w 1474033"/>
                <a:gd name="connsiteY5" fmla="*/ 1 h 891915"/>
                <a:gd name="connsiteX6" fmla="*/ 0 w 1474033"/>
                <a:gd name="connsiteY6" fmla="*/ 1 h 89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033" h="891915">
                  <a:moveTo>
                    <a:pt x="0" y="0"/>
                  </a:moveTo>
                  <a:lnTo>
                    <a:pt x="1474033" y="0"/>
                  </a:lnTo>
                  <a:lnTo>
                    <a:pt x="1474033" y="891915"/>
                  </a:lnTo>
                  <a:lnTo>
                    <a:pt x="1473785" y="891915"/>
                  </a:lnTo>
                  <a:lnTo>
                    <a:pt x="1455862" y="714121"/>
                  </a:lnTo>
                  <a:cubicBezTo>
                    <a:pt x="1372465" y="306574"/>
                    <a:pt x="1011868" y="1"/>
                    <a:pt x="579667" y="1"/>
                  </a:cubicBezTo>
                  <a:lnTo>
                    <a:pt x="0" y="1"/>
                  </a:lnTo>
                  <a:close/>
                </a:path>
              </a:pathLst>
            </a:cu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68A1A4D4-0CB4-4A3A-A11B-F5E92367619D}"/>
              </a:ext>
            </a:extLst>
          </p:cNvPr>
          <p:cNvSpPr/>
          <p:nvPr/>
        </p:nvSpPr>
        <p:spPr>
          <a:xfrm>
            <a:off x="529193" y="1769134"/>
            <a:ext cx="2556907" cy="2492990"/>
          </a:xfrm>
          <a:prstGeom prst="rect">
            <a:avLst/>
          </a:prstGeom>
        </p:spPr>
        <p:txBody>
          <a:bodyPr wrap="square" lIns="0" tIns="0" rIns="0" bIns="0" anchor="ctr">
            <a:spAutoFit/>
          </a:bodyPr>
          <a:lstStyle/>
          <a:p>
            <a:r>
              <a:rPr lang="en-US" dirty="0">
                <a:solidFill>
                  <a:schemeClr val="bg1"/>
                </a:solidFill>
              </a:rPr>
              <a:t>There is no apparent pattern visible in the residual plot. This means that a linear model is appropriate to describe the relationship between Gross Salary and Annual Salary, that is, </a:t>
            </a:r>
            <a:r>
              <a:rPr lang="en-US" b="1" dirty="0">
                <a:solidFill>
                  <a:schemeClr val="bg1"/>
                </a:solidFill>
              </a:rPr>
              <a:t>the condition of Linearity has been met</a:t>
            </a:r>
            <a:r>
              <a:rPr lang="en-US" dirty="0">
                <a:solidFill>
                  <a:schemeClr val="bg1"/>
                </a:solidFill>
              </a:rPr>
              <a:t>.</a:t>
            </a:r>
          </a:p>
        </p:txBody>
      </p:sp>
      <p:grpSp>
        <p:nvGrpSpPr>
          <p:cNvPr id="14" name="Group 13">
            <a:extLst>
              <a:ext uri="{FF2B5EF4-FFF2-40B4-BE49-F238E27FC236}">
                <a16:creationId xmlns:a16="http://schemas.microsoft.com/office/drawing/2014/main" id="{A5BC92CA-A970-47B5-BC3D-23AECEC77283}"/>
              </a:ext>
            </a:extLst>
          </p:cNvPr>
          <p:cNvGrpSpPr/>
          <p:nvPr/>
        </p:nvGrpSpPr>
        <p:grpSpPr>
          <a:xfrm>
            <a:off x="514609" y="4475804"/>
            <a:ext cx="560117" cy="560117"/>
            <a:chOff x="9166226" y="3952875"/>
            <a:chExt cx="360363" cy="360363"/>
          </a:xfrm>
          <a:solidFill>
            <a:schemeClr val="bg1"/>
          </a:solidFill>
          <a:effectLst>
            <a:outerShdw blurRad="50800" dist="76200" dir="2700000" algn="tl" rotWithShape="0">
              <a:prstClr val="black">
                <a:alpha val="21000"/>
              </a:prstClr>
            </a:outerShdw>
          </a:effectLst>
        </p:grpSpPr>
        <p:sp>
          <p:nvSpPr>
            <p:cNvPr id="15" name="Freeform 24">
              <a:extLst>
                <a:ext uri="{FF2B5EF4-FFF2-40B4-BE49-F238E27FC236}">
                  <a16:creationId xmlns:a16="http://schemas.microsoft.com/office/drawing/2014/main" id="{69A4B2A9-6A80-4BE6-9A95-11CB4D58EA07}"/>
                </a:ext>
              </a:extLst>
            </p:cNvPr>
            <p:cNvSpPr>
              <a:spLocks/>
            </p:cNvSpPr>
            <p:nvPr/>
          </p:nvSpPr>
          <p:spPr bwMode="auto">
            <a:xfrm>
              <a:off x="9166226" y="4071938"/>
              <a:ext cx="360363" cy="241300"/>
            </a:xfrm>
            <a:custGeom>
              <a:avLst/>
              <a:gdLst>
                <a:gd name="T0" fmla="*/ 94 w 96"/>
                <a:gd name="T1" fmla="*/ 60 h 64"/>
                <a:gd name="T2" fmla="*/ 92 w 96"/>
                <a:gd name="T3" fmla="*/ 60 h 64"/>
                <a:gd name="T4" fmla="*/ 92 w 96"/>
                <a:gd name="T5" fmla="*/ 2 h 64"/>
                <a:gd name="T6" fmla="*/ 90 w 96"/>
                <a:gd name="T7" fmla="*/ 0 h 64"/>
                <a:gd name="T8" fmla="*/ 78 w 96"/>
                <a:gd name="T9" fmla="*/ 0 h 64"/>
                <a:gd name="T10" fmla="*/ 76 w 96"/>
                <a:gd name="T11" fmla="*/ 2 h 64"/>
                <a:gd name="T12" fmla="*/ 76 w 96"/>
                <a:gd name="T13" fmla="*/ 60 h 64"/>
                <a:gd name="T14" fmla="*/ 68 w 96"/>
                <a:gd name="T15" fmla="*/ 60 h 64"/>
                <a:gd name="T16" fmla="*/ 68 w 96"/>
                <a:gd name="T17" fmla="*/ 30 h 64"/>
                <a:gd name="T18" fmla="*/ 66 w 96"/>
                <a:gd name="T19" fmla="*/ 28 h 64"/>
                <a:gd name="T20" fmla="*/ 54 w 96"/>
                <a:gd name="T21" fmla="*/ 28 h 64"/>
                <a:gd name="T22" fmla="*/ 52 w 96"/>
                <a:gd name="T23" fmla="*/ 30 h 64"/>
                <a:gd name="T24" fmla="*/ 52 w 96"/>
                <a:gd name="T25" fmla="*/ 60 h 64"/>
                <a:gd name="T26" fmla="*/ 44 w 96"/>
                <a:gd name="T27" fmla="*/ 60 h 64"/>
                <a:gd name="T28" fmla="*/ 44 w 96"/>
                <a:gd name="T29" fmla="*/ 22 h 64"/>
                <a:gd name="T30" fmla="*/ 42 w 96"/>
                <a:gd name="T31" fmla="*/ 20 h 64"/>
                <a:gd name="T32" fmla="*/ 30 w 96"/>
                <a:gd name="T33" fmla="*/ 20 h 64"/>
                <a:gd name="T34" fmla="*/ 28 w 96"/>
                <a:gd name="T35" fmla="*/ 22 h 64"/>
                <a:gd name="T36" fmla="*/ 28 w 96"/>
                <a:gd name="T37" fmla="*/ 60 h 64"/>
                <a:gd name="T38" fmla="*/ 20 w 96"/>
                <a:gd name="T39" fmla="*/ 60 h 64"/>
                <a:gd name="T40" fmla="*/ 20 w 96"/>
                <a:gd name="T41" fmla="*/ 42 h 64"/>
                <a:gd name="T42" fmla="*/ 18 w 96"/>
                <a:gd name="T43" fmla="*/ 40 h 64"/>
                <a:gd name="T44" fmla="*/ 6 w 96"/>
                <a:gd name="T45" fmla="*/ 40 h 64"/>
                <a:gd name="T46" fmla="*/ 4 w 96"/>
                <a:gd name="T47" fmla="*/ 42 h 64"/>
                <a:gd name="T48" fmla="*/ 4 w 96"/>
                <a:gd name="T49" fmla="*/ 60 h 64"/>
                <a:gd name="T50" fmla="*/ 2 w 96"/>
                <a:gd name="T51" fmla="*/ 60 h 64"/>
                <a:gd name="T52" fmla="*/ 0 w 96"/>
                <a:gd name="T53" fmla="*/ 62 h 64"/>
                <a:gd name="T54" fmla="*/ 2 w 96"/>
                <a:gd name="T55" fmla="*/ 64 h 64"/>
                <a:gd name="T56" fmla="*/ 94 w 96"/>
                <a:gd name="T57" fmla="*/ 64 h 64"/>
                <a:gd name="T58" fmla="*/ 96 w 96"/>
                <a:gd name="T59" fmla="*/ 62 h 64"/>
                <a:gd name="T60" fmla="*/ 94 w 96"/>
                <a:gd name="T61"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64">
                  <a:moveTo>
                    <a:pt x="94" y="60"/>
                  </a:moveTo>
                  <a:cubicBezTo>
                    <a:pt x="92" y="60"/>
                    <a:pt x="92" y="60"/>
                    <a:pt x="92" y="60"/>
                  </a:cubicBezTo>
                  <a:cubicBezTo>
                    <a:pt x="92" y="2"/>
                    <a:pt x="92" y="2"/>
                    <a:pt x="92" y="2"/>
                  </a:cubicBezTo>
                  <a:cubicBezTo>
                    <a:pt x="92" y="1"/>
                    <a:pt x="91" y="0"/>
                    <a:pt x="90" y="0"/>
                  </a:cubicBezTo>
                  <a:cubicBezTo>
                    <a:pt x="78" y="0"/>
                    <a:pt x="78" y="0"/>
                    <a:pt x="78" y="0"/>
                  </a:cubicBezTo>
                  <a:cubicBezTo>
                    <a:pt x="77" y="0"/>
                    <a:pt x="76" y="1"/>
                    <a:pt x="76" y="2"/>
                  </a:cubicBezTo>
                  <a:cubicBezTo>
                    <a:pt x="76" y="60"/>
                    <a:pt x="76" y="60"/>
                    <a:pt x="76" y="60"/>
                  </a:cubicBezTo>
                  <a:cubicBezTo>
                    <a:pt x="68" y="60"/>
                    <a:pt x="68" y="60"/>
                    <a:pt x="68" y="60"/>
                  </a:cubicBezTo>
                  <a:cubicBezTo>
                    <a:pt x="68" y="30"/>
                    <a:pt x="68" y="30"/>
                    <a:pt x="68" y="30"/>
                  </a:cubicBezTo>
                  <a:cubicBezTo>
                    <a:pt x="68" y="29"/>
                    <a:pt x="67" y="28"/>
                    <a:pt x="66" y="28"/>
                  </a:cubicBezTo>
                  <a:cubicBezTo>
                    <a:pt x="54" y="28"/>
                    <a:pt x="54" y="28"/>
                    <a:pt x="54" y="28"/>
                  </a:cubicBezTo>
                  <a:cubicBezTo>
                    <a:pt x="53" y="28"/>
                    <a:pt x="52" y="29"/>
                    <a:pt x="52" y="30"/>
                  </a:cubicBezTo>
                  <a:cubicBezTo>
                    <a:pt x="52" y="60"/>
                    <a:pt x="52" y="60"/>
                    <a:pt x="52" y="60"/>
                  </a:cubicBezTo>
                  <a:cubicBezTo>
                    <a:pt x="44" y="60"/>
                    <a:pt x="44" y="60"/>
                    <a:pt x="44" y="60"/>
                  </a:cubicBezTo>
                  <a:cubicBezTo>
                    <a:pt x="44" y="22"/>
                    <a:pt x="44" y="22"/>
                    <a:pt x="44" y="22"/>
                  </a:cubicBezTo>
                  <a:cubicBezTo>
                    <a:pt x="44" y="21"/>
                    <a:pt x="43" y="20"/>
                    <a:pt x="42" y="20"/>
                  </a:cubicBezTo>
                  <a:cubicBezTo>
                    <a:pt x="30" y="20"/>
                    <a:pt x="30" y="20"/>
                    <a:pt x="30" y="20"/>
                  </a:cubicBezTo>
                  <a:cubicBezTo>
                    <a:pt x="29" y="20"/>
                    <a:pt x="28" y="21"/>
                    <a:pt x="28" y="22"/>
                  </a:cubicBezTo>
                  <a:cubicBezTo>
                    <a:pt x="28" y="60"/>
                    <a:pt x="28" y="60"/>
                    <a:pt x="28" y="60"/>
                  </a:cubicBezTo>
                  <a:cubicBezTo>
                    <a:pt x="20" y="60"/>
                    <a:pt x="20" y="60"/>
                    <a:pt x="20" y="60"/>
                  </a:cubicBezTo>
                  <a:cubicBezTo>
                    <a:pt x="20" y="42"/>
                    <a:pt x="20" y="42"/>
                    <a:pt x="20" y="42"/>
                  </a:cubicBezTo>
                  <a:cubicBezTo>
                    <a:pt x="20" y="41"/>
                    <a:pt x="19" y="40"/>
                    <a:pt x="18" y="40"/>
                  </a:cubicBezTo>
                  <a:cubicBezTo>
                    <a:pt x="6" y="40"/>
                    <a:pt x="6" y="40"/>
                    <a:pt x="6" y="40"/>
                  </a:cubicBezTo>
                  <a:cubicBezTo>
                    <a:pt x="5" y="40"/>
                    <a:pt x="4" y="41"/>
                    <a:pt x="4" y="42"/>
                  </a:cubicBezTo>
                  <a:cubicBezTo>
                    <a:pt x="4" y="60"/>
                    <a:pt x="4" y="60"/>
                    <a:pt x="4" y="60"/>
                  </a:cubicBezTo>
                  <a:cubicBezTo>
                    <a:pt x="2" y="60"/>
                    <a:pt x="2" y="60"/>
                    <a:pt x="2" y="60"/>
                  </a:cubicBezTo>
                  <a:cubicBezTo>
                    <a:pt x="1" y="60"/>
                    <a:pt x="0" y="61"/>
                    <a:pt x="0" y="62"/>
                  </a:cubicBezTo>
                  <a:cubicBezTo>
                    <a:pt x="0" y="63"/>
                    <a:pt x="1" y="64"/>
                    <a:pt x="2" y="64"/>
                  </a:cubicBezTo>
                  <a:cubicBezTo>
                    <a:pt x="94" y="64"/>
                    <a:pt x="94" y="64"/>
                    <a:pt x="94" y="64"/>
                  </a:cubicBezTo>
                  <a:cubicBezTo>
                    <a:pt x="95" y="64"/>
                    <a:pt x="96" y="63"/>
                    <a:pt x="96" y="62"/>
                  </a:cubicBezTo>
                  <a:cubicBezTo>
                    <a:pt x="96" y="61"/>
                    <a:pt x="95" y="60"/>
                    <a:pt x="9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25">
              <a:extLst>
                <a:ext uri="{FF2B5EF4-FFF2-40B4-BE49-F238E27FC236}">
                  <a16:creationId xmlns:a16="http://schemas.microsoft.com/office/drawing/2014/main" id="{C423885E-09BD-4E0B-B710-9C6F74125F10}"/>
                </a:ext>
              </a:extLst>
            </p:cNvPr>
            <p:cNvSpPr>
              <a:spLocks/>
            </p:cNvSpPr>
            <p:nvPr/>
          </p:nvSpPr>
          <p:spPr bwMode="auto">
            <a:xfrm>
              <a:off x="9188451" y="3952875"/>
              <a:ext cx="315913" cy="195263"/>
            </a:xfrm>
            <a:custGeom>
              <a:avLst/>
              <a:gdLst>
                <a:gd name="T0" fmla="*/ 6 w 84"/>
                <a:gd name="T1" fmla="*/ 52 h 52"/>
                <a:gd name="T2" fmla="*/ 12 w 84"/>
                <a:gd name="T3" fmla="*/ 46 h 52"/>
                <a:gd name="T4" fmla="*/ 12 w 84"/>
                <a:gd name="T5" fmla="*/ 44 h 52"/>
                <a:gd name="T6" fmla="*/ 27 w 84"/>
                <a:gd name="T7" fmla="*/ 31 h 52"/>
                <a:gd name="T8" fmla="*/ 30 w 84"/>
                <a:gd name="T9" fmla="*/ 32 h 52"/>
                <a:gd name="T10" fmla="*/ 35 w 84"/>
                <a:gd name="T11" fmla="*/ 30 h 52"/>
                <a:gd name="T12" fmla="*/ 48 w 84"/>
                <a:gd name="T13" fmla="*/ 34 h 52"/>
                <a:gd name="T14" fmla="*/ 54 w 84"/>
                <a:gd name="T15" fmla="*/ 40 h 52"/>
                <a:gd name="T16" fmla="*/ 60 w 84"/>
                <a:gd name="T17" fmla="*/ 34 h 52"/>
                <a:gd name="T18" fmla="*/ 59 w 84"/>
                <a:gd name="T19" fmla="*/ 31 h 52"/>
                <a:gd name="T20" fmla="*/ 76 w 84"/>
                <a:gd name="T21" fmla="*/ 12 h 52"/>
                <a:gd name="T22" fmla="*/ 78 w 84"/>
                <a:gd name="T23" fmla="*/ 12 h 52"/>
                <a:gd name="T24" fmla="*/ 84 w 84"/>
                <a:gd name="T25" fmla="*/ 6 h 52"/>
                <a:gd name="T26" fmla="*/ 78 w 84"/>
                <a:gd name="T27" fmla="*/ 0 h 52"/>
                <a:gd name="T28" fmla="*/ 72 w 84"/>
                <a:gd name="T29" fmla="*/ 6 h 52"/>
                <a:gd name="T30" fmla="*/ 73 w 84"/>
                <a:gd name="T31" fmla="*/ 9 h 52"/>
                <a:gd name="T32" fmla="*/ 56 w 84"/>
                <a:gd name="T33" fmla="*/ 28 h 52"/>
                <a:gd name="T34" fmla="*/ 54 w 84"/>
                <a:gd name="T35" fmla="*/ 28 h 52"/>
                <a:gd name="T36" fmla="*/ 49 w 84"/>
                <a:gd name="T37" fmla="*/ 30 h 52"/>
                <a:gd name="T38" fmla="*/ 36 w 84"/>
                <a:gd name="T39" fmla="*/ 26 h 52"/>
                <a:gd name="T40" fmla="*/ 30 w 84"/>
                <a:gd name="T41" fmla="*/ 20 h 52"/>
                <a:gd name="T42" fmla="*/ 24 w 84"/>
                <a:gd name="T43" fmla="*/ 26 h 52"/>
                <a:gd name="T44" fmla="*/ 24 w 84"/>
                <a:gd name="T45" fmla="*/ 28 h 52"/>
                <a:gd name="T46" fmla="*/ 9 w 84"/>
                <a:gd name="T47" fmla="*/ 41 h 52"/>
                <a:gd name="T48" fmla="*/ 6 w 84"/>
                <a:gd name="T49" fmla="*/ 40 h 52"/>
                <a:gd name="T50" fmla="*/ 0 w 84"/>
                <a:gd name="T51" fmla="*/ 46 h 52"/>
                <a:gd name="T52" fmla="*/ 6 w 84"/>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52">
                  <a:moveTo>
                    <a:pt x="6" y="52"/>
                  </a:moveTo>
                  <a:cubicBezTo>
                    <a:pt x="9" y="52"/>
                    <a:pt x="12" y="49"/>
                    <a:pt x="12" y="46"/>
                  </a:cubicBezTo>
                  <a:cubicBezTo>
                    <a:pt x="12" y="45"/>
                    <a:pt x="12" y="45"/>
                    <a:pt x="12" y="44"/>
                  </a:cubicBezTo>
                  <a:cubicBezTo>
                    <a:pt x="27" y="31"/>
                    <a:pt x="27" y="31"/>
                    <a:pt x="27" y="31"/>
                  </a:cubicBezTo>
                  <a:cubicBezTo>
                    <a:pt x="28" y="32"/>
                    <a:pt x="29" y="32"/>
                    <a:pt x="30" y="32"/>
                  </a:cubicBezTo>
                  <a:cubicBezTo>
                    <a:pt x="32" y="32"/>
                    <a:pt x="34" y="31"/>
                    <a:pt x="35" y="30"/>
                  </a:cubicBezTo>
                  <a:cubicBezTo>
                    <a:pt x="48" y="34"/>
                    <a:pt x="48" y="34"/>
                    <a:pt x="48" y="34"/>
                  </a:cubicBezTo>
                  <a:cubicBezTo>
                    <a:pt x="48" y="37"/>
                    <a:pt x="51" y="40"/>
                    <a:pt x="54" y="40"/>
                  </a:cubicBezTo>
                  <a:cubicBezTo>
                    <a:pt x="57" y="40"/>
                    <a:pt x="60" y="37"/>
                    <a:pt x="60" y="34"/>
                  </a:cubicBezTo>
                  <a:cubicBezTo>
                    <a:pt x="60" y="33"/>
                    <a:pt x="60" y="32"/>
                    <a:pt x="59" y="31"/>
                  </a:cubicBezTo>
                  <a:cubicBezTo>
                    <a:pt x="76" y="12"/>
                    <a:pt x="76" y="12"/>
                    <a:pt x="76" y="12"/>
                  </a:cubicBezTo>
                  <a:cubicBezTo>
                    <a:pt x="77" y="12"/>
                    <a:pt x="77" y="12"/>
                    <a:pt x="78" y="12"/>
                  </a:cubicBezTo>
                  <a:cubicBezTo>
                    <a:pt x="81" y="12"/>
                    <a:pt x="84" y="9"/>
                    <a:pt x="84" y="6"/>
                  </a:cubicBezTo>
                  <a:cubicBezTo>
                    <a:pt x="84" y="3"/>
                    <a:pt x="81" y="0"/>
                    <a:pt x="78" y="0"/>
                  </a:cubicBezTo>
                  <a:cubicBezTo>
                    <a:pt x="75" y="0"/>
                    <a:pt x="72" y="3"/>
                    <a:pt x="72" y="6"/>
                  </a:cubicBezTo>
                  <a:cubicBezTo>
                    <a:pt x="72" y="7"/>
                    <a:pt x="72" y="8"/>
                    <a:pt x="73" y="9"/>
                  </a:cubicBezTo>
                  <a:cubicBezTo>
                    <a:pt x="56" y="28"/>
                    <a:pt x="56" y="28"/>
                    <a:pt x="56" y="28"/>
                  </a:cubicBezTo>
                  <a:cubicBezTo>
                    <a:pt x="55" y="28"/>
                    <a:pt x="55" y="28"/>
                    <a:pt x="54" y="28"/>
                  </a:cubicBezTo>
                  <a:cubicBezTo>
                    <a:pt x="52" y="28"/>
                    <a:pt x="50" y="29"/>
                    <a:pt x="49" y="30"/>
                  </a:cubicBezTo>
                  <a:cubicBezTo>
                    <a:pt x="36" y="26"/>
                    <a:pt x="36" y="26"/>
                    <a:pt x="36" y="26"/>
                  </a:cubicBezTo>
                  <a:cubicBezTo>
                    <a:pt x="36" y="23"/>
                    <a:pt x="33" y="20"/>
                    <a:pt x="30" y="20"/>
                  </a:cubicBezTo>
                  <a:cubicBezTo>
                    <a:pt x="27" y="20"/>
                    <a:pt x="24" y="23"/>
                    <a:pt x="24" y="26"/>
                  </a:cubicBezTo>
                  <a:cubicBezTo>
                    <a:pt x="24" y="27"/>
                    <a:pt x="24" y="27"/>
                    <a:pt x="24" y="28"/>
                  </a:cubicBezTo>
                  <a:cubicBezTo>
                    <a:pt x="9" y="41"/>
                    <a:pt x="9" y="41"/>
                    <a:pt x="9" y="41"/>
                  </a:cubicBezTo>
                  <a:cubicBezTo>
                    <a:pt x="8" y="40"/>
                    <a:pt x="7" y="40"/>
                    <a:pt x="6" y="40"/>
                  </a:cubicBezTo>
                  <a:cubicBezTo>
                    <a:pt x="3" y="40"/>
                    <a:pt x="0" y="43"/>
                    <a:pt x="0" y="46"/>
                  </a:cubicBezTo>
                  <a:cubicBezTo>
                    <a:pt x="0" y="49"/>
                    <a:pt x="3"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5" name="Picture 4">
            <a:extLst>
              <a:ext uri="{FF2B5EF4-FFF2-40B4-BE49-F238E27FC236}">
                <a16:creationId xmlns:a16="http://schemas.microsoft.com/office/drawing/2014/main" id="{906C20C9-EACD-704F-6914-91B2E877FCA9}"/>
              </a:ext>
            </a:extLst>
          </p:cNvPr>
          <p:cNvPicPr>
            <a:picLocks noChangeAspect="1"/>
          </p:cNvPicPr>
          <p:nvPr/>
        </p:nvPicPr>
        <p:blipFill>
          <a:blip r:embed="rId4"/>
          <a:stretch>
            <a:fillRect/>
          </a:stretch>
        </p:blipFill>
        <p:spPr>
          <a:xfrm>
            <a:off x="3483864" y="1722968"/>
            <a:ext cx="8604503" cy="4715932"/>
          </a:xfrm>
          <a:prstGeom prst="rect">
            <a:avLst/>
          </a:prstGeom>
        </p:spPr>
      </p:pic>
    </p:spTree>
    <p:extLst>
      <p:ext uri="{BB962C8B-B14F-4D97-AF65-F5344CB8AC3E}">
        <p14:creationId xmlns:p14="http://schemas.microsoft.com/office/powerpoint/2010/main" val="3058721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A8F4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rtlCol="0" anchor="ctr">
        <a:spAutoFit/>
      </a:bodyPr>
      <a:lstStyle>
        <a:defPPr>
          <a:defRPr dirty="0" smtClean="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7DC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1028</Words>
  <Application>Microsoft Office PowerPoint</Application>
  <PresentationFormat>Widescreen</PresentationFormat>
  <Paragraphs>128</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body</vt:lpstr>
      <vt:lpstr>Calibri Light</vt:lpstr>
      <vt:lpstr>Century Gothic</vt:lpstr>
      <vt:lpstr>Wingdings</vt:lpstr>
      <vt:lpstr>Office Theme</vt:lpstr>
      <vt:lpstr>Contents Slide Master</vt:lpstr>
      <vt:lpstr>PowerPoint Presentation</vt:lpstr>
      <vt:lpstr>Team : Section 001(Group 12) </vt:lpstr>
      <vt:lpstr>PowerPoint Presentation</vt:lpstr>
      <vt:lpstr>BACKGROUND MOTIVATION</vt:lpstr>
      <vt:lpstr>PROBLEM STATEMENT</vt:lpstr>
      <vt:lpstr>PROJECT PROPOSAL</vt:lpstr>
      <vt:lpstr>DATA CLEANING &amp; TRANSFORMATION</vt:lpstr>
      <vt:lpstr>ANALYSIS RESULTS : MODELING</vt:lpstr>
      <vt:lpstr>MODEL DIAGNOSTICS : LINEARITY</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Rituraj Borah</cp:lastModifiedBy>
  <cp:revision>207</cp:revision>
  <dcterms:created xsi:type="dcterms:W3CDTF">2020-04-01T02:33:26Z</dcterms:created>
  <dcterms:modified xsi:type="dcterms:W3CDTF">2023-05-02T20:24:03Z</dcterms:modified>
</cp:coreProperties>
</file>