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5295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28" r:id="rId6"/>
    <p:sldLayoutId id="2147484124" r:id="rId7"/>
    <p:sldLayoutId id="2147484125" r:id="rId8"/>
    <p:sldLayoutId id="2147484126" r:id="rId9"/>
    <p:sldLayoutId id="2147484127" r:id="rId10"/>
    <p:sldLayoutId id="21474841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3210011301&amp;pickMembers%5B0%5D=1.7&amp;cubeTimeFrame.startMonth=01&amp;cubeTimeFrame.startYear=2006&amp;cubeTimeFrame.endMonth=08&amp;cubeTimeFrame.endYear=2023&amp;referencePeriods=20060101%2C20230801" TargetMode="External"/><Relationship Id="rId2" Type="http://schemas.openxmlformats.org/officeDocument/2006/relationships/hyperlink" Target="https://www150.statcan.gc.ca/t1/tbl1/en/tv.action?pid=3210011401&amp;pickMembers%5B0%5D=1.7&amp;cubeTimeFrame.startMonth=01&amp;cubeTimeFrame.startYear=2006&amp;cubeTimeFrame.endMonth=08&amp;cubeTimeFrame.endYear=2023&amp;referencePeriods=20060101%2C202308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150.statcan.gc.ca/t1/tbl1/en/tv.action?pid=3210011001&amp;pickMembers%5B0%5D=1.7&amp;cubeTimeFrame.startMonth=01&amp;cubeTimeFrame.startYear=2006&amp;cubeTimeFrame.endMonth=12&amp;cubeTimeFrame.endYear=2020&amp;referencePeriods=20060101%2C20201201" TargetMode="External"/><Relationship Id="rId4" Type="http://schemas.openxmlformats.org/officeDocument/2006/relationships/hyperlink" Target="https://www150.statcan.gc.ca/t1/tbl1/en/tv.action?pid=3210005401&amp;pickMembers%5B0%5D=3.80&amp;cubeTimeFrame.startYear=2006&amp;cubeTimeFrame.endYear=2022&amp;referencePeriods=20060101%2C20220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1E61C-A202-80B6-9B13-8061624F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25" y="1627725"/>
            <a:ext cx="5021261" cy="2363250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Analyzing Dairy Industry: Trends, Types and Consumption Patterns in Ontario.</a:t>
            </a:r>
            <a:endParaRPr lang="en-US" sz="36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FD709-7617-8CDD-6A01-101541136664}"/>
              </a:ext>
            </a:extLst>
          </p:cNvPr>
          <p:cNvSpPr txBox="1"/>
          <p:nvPr/>
        </p:nvSpPr>
        <p:spPr>
          <a:xfrm>
            <a:off x="9119864" y="5885867"/>
            <a:ext cx="2981940" cy="866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600" spc="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DAB-303- Final Project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600" spc="5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Created by: Rituraj Borah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CAC6BF-498D-4340-90E8-B31574952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45B5AD0-CCB8-4560-97D1-64730E91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8C60EFA-0E1E-4013-96D3-782965C89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4E4E3FC-623F-4D97-96EA-B90287979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4" name="Picture 73" descr="Packages on conveyor belt">
            <a:extLst>
              <a:ext uri="{FF2B5EF4-FFF2-40B4-BE49-F238E27FC236}">
                <a16:creationId xmlns:a16="http://schemas.microsoft.com/office/drawing/2014/main" id="{976012D3-6025-4E34-772C-FDBADADA7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" r="31897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5823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363894" y="276225"/>
            <a:ext cx="11275903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Analysis_8 : Avg. Fee amount of various Fee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6074229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major portion of additional fees is related to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Transport Handling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fees followed by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Promotion and advertising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Administration fee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shows the highest % change at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91.4%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 to 2006.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049556"/>
            <a:ext cx="6061788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Optimize Transport Handling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Explore ways to streamline and reduce Transport Handling Fees for cost savings.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Promote Consumption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Implement Govt. schemes to encourage milk consumption, easing the marketing burden on farmers.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0023-62DA-9C1C-0DAB-A685E240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045"/>
            <a:ext cx="6046237" cy="4021200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AA8400F-7749-C256-C353-12BD0C545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989045"/>
            <a:ext cx="6105882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3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549525" y="276225"/>
            <a:ext cx="11090272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Analysis_9: Forecast the Total Sales Volume of Milk Sold off Farm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6662058" y="3125018"/>
            <a:ext cx="5371322" cy="268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Industrial Production Optimization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Enhance production to meet rising industrial demand, focusing on efficient supply chain management.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Diversify Revenue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Explore strategies to offset potential profit impact from the projected decline in fluid sales volume.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320D9-DAE1-7E8B-C750-C0F71618AD47}"/>
              </a:ext>
            </a:extLst>
          </p:cNvPr>
          <p:cNvSpPr txBox="1"/>
          <p:nvPr/>
        </p:nvSpPr>
        <p:spPr>
          <a:xfrm>
            <a:off x="6680718" y="1196021"/>
            <a:ext cx="5511282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volume for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Industrial purposes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projected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2.52M KL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by 2025.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volume for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Fluid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purposes is expected to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decline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0.87M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KL in 2025.</a:t>
            </a:r>
          </a:p>
        </p:txBody>
      </p:sp>
      <p:pic>
        <p:nvPicPr>
          <p:cNvPr id="3" name="Picture 2" descr="A graph showing the growth of milk sold off farms&#10;&#10;Description automatically generated">
            <a:extLst>
              <a:ext uri="{FF2B5EF4-FFF2-40B4-BE49-F238E27FC236}">
                <a16:creationId xmlns:a16="http://schemas.microsoft.com/office/drawing/2014/main" id="{3F908D84-BA6C-043C-B583-280294AE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36"/>
            <a:ext cx="6634065" cy="46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81317-9F04-6830-4104-24C6C066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1316D-73E2-4171-577F-543B95C60302}"/>
              </a:ext>
            </a:extLst>
          </p:cNvPr>
          <p:cNvSpPr txBox="1"/>
          <p:nvPr/>
        </p:nvSpPr>
        <p:spPr>
          <a:xfrm>
            <a:off x="6055567" y="521686"/>
            <a:ext cx="6024109" cy="6215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Investigate and address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slowdowns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the dairy industry.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Optimize production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meet rising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industrial demand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focusing on efficient supply chain management.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Diversify revenue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streams to offset potential profit impact from the projected decline in fluid sales volume.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Encourage higher consumption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popular milk and cream product for sustained growth.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Address declining trends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milk and cream types by adapting to changing consumer preferences.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cost reduction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measures to ensure financial sustainability.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Explore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government initiatives promoting milk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consumption to ease marketing burden on farmers.</a:t>
            </a:r>
          </a:p>
        </p:txBody>
      </p:sp>
    </p:spTree>
    <p:extLst>
      <p:ext uri="{BB962C8B-B14F-4D97-AF65-F5344CB8AC3E}">
        <p14:creationId xmlns:p14="http://schemas.microsoft.com/office/powerpoint/2010/main" val="237738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3379D-0625-72E4-4E8E-219557F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2" y="3088433"/>
            <a:ext cx="2649894" cy="662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61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8608E-0915-CFF0-7D93-9E416399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4670175" cy="5202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A9482-9C51-10CE-3698-5C34C27C5D81}"/>
              </a:ext>
            </a:extLst>
          </p:cNvPr>
          <p:cNvSpPr txBox="1"/>
          <p:nvPr/>
        </p:nvSpPr>
        <p:spPr>
          <a:xfrm>
            <a:off x="5934075" y="363894"/>
            <a:ext cx="6257925" cy="6372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aims to analyze various aspects of the dairy market, including sales trends, seasonal patterns, type comparisons, market share, and consumption habits.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1600" spc="5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600" b="1" u="sng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Dataset detail</a:t>
            </a:r>
            <a:r>
              <a:rPr lang="en-US" sz="1600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below four datasets </a:t>
            </a:r>
            <a:r>
              <a:rPr lang="en-US" sz="1600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sourced from Statistic Canada websites.</a:t>
            </a: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Milk production and utilization</a:t>
            </a:r>
            <a:endParaRPr lang="en-US" sz="1600" b="0" i="0" spc="5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Commercial sales of milk and cream</a:t>
            </a:r>
            <a:endParaRPr lang="en-US" sz="1600" b="0" i="0" spc="5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Per person consumption over the years</a:t>
            </a:r>
            <a:endParaRPr lang="en-US" sz="1600" b="0" i="0" spc="5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Cash receipts from milk and cream sold off farms</a:t>
            </a:r>
            <a:endParaRPr lang="en-US" sz="1600" b="0" i="0" spc="5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72950" lvl="1">
              <a:lnSpc>
                <a:spcPct val="115000"/>
              </a:lnSpc>
              <a:spcAft>
                <a:spcPts val="600"/>
              </a:spcAft>
            </a:pPr>
            <a:endParaRPr lang="en-US" sz="1600" spc="5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600" b="1" i="0" u="sng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Expected Outcomes</a:t>
            </a:r>
            <a:r>
              <a:rPr lang="en-US" sz="1600" b="0" i="0" spc="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Strategic Insights</a:t>
            </a:r>
            <a:r>
              <a:rPr lang="en-US" sz="1600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Drive informed decisions with valuable market trend insights.</a:t>
            </a: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Improved Planning: </a:t>
            </a:r>
            <a:r>
              <a:rPr lang="en-US" sz="1600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Support production, inventory, and market positioning for dairy farms.</a:t>
            </a:r>
          </a:p>
          <a:p>
            <a:pPr marL="742950" lvl="1" indent="-2700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Informed Policies</a:t>
            </a:r>
            <a:r>
              <a:rPr lang="en-US" sz="1600" spc="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Offer data-backed insights for effective dairy industry policymaking.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ACCF5-6D21-5D84-D56D-8BD50D65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738" y="2587707"/>
            <a:ext cx="1856793" cy="4540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4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549525" y="276225"/>
            <a:ext cx="11090272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Analysis_1: Volume of milk sold over the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6413341" y="5044760"/>
            <a:ext cx="5760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Investigate factors causing the post-2018 sales slowdown.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targeted marketing efforts for sales revitalization.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A0BFB8-DD43-E536-731E-13AE50A4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48" y="902152"/>
            <a:ext cx="8060505" cy="3809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3320D9-DAE1-7E8B-C750-C0F71618AD47}"/>
              </a:ext>
            </a:extLst>
          </p:cNvPr>
          <p:cNvSpPr txBox="1"/>
          <p:nvPr/>
        </p:nvSpPr>
        <p:spPr>
          <a:xfrm>
            <a:off x="0" y="5044760"/>
            <a:ext cx="5760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Substantial increase in milk sales from 2014 to 2018.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Post-2018, the growth in sales volume appears to have slowed compared to the preceding four-year period.</a:t>
            </a:r>
          </a:p>
        </p:txBody>
      </p:sp>
    </p:spTree>
    <p:extLst>
      <p:ext uri="{BB962C8B-B14F-4D97-AF65-F5344CB8AC3E}">
        <p14:creationId xmlns:p14="http://schemas.microsoft.com/office/powerpoint/2010/main" val="17183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549525" y="276225"/>
            <a:ext cx="11090272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Analysis_2: Milk production and utilization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5962261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of Milk for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Industrial purposes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grown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significantly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76.19%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2023 compared to 2006.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for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Fluid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purposes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decreased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18.02%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during the same period.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F0FF0-CAF3-DB41-D750-6C50A195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690"/>
            <a:ext cx="6076800" cy="4037592"/>
          </a:xfrm>
          <a:prstGeom prst="rect">
            <a:avLst/>
          </a:prstGeom>
        </p:spPr>
      </p:pic>
      <p:pic>
        <p:nvPicPr>
          <p:cNvPr id="10" name="Picture 9" descr="A graph showing a growing graph&#10;&#10;Description automatically generated with medium confidence">
            <a:extLst>
              <a:ext uri="{FF2B5EF4-FFF2-40B4-BE49-F238E27FC236}">
                <a16:creationId xmlns:a16="http://schemas.microsoft.com/office/drawing/2014/main" id="{FADEEF53-1366-F619-969F-3A5E95F59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00" y="948028"/>
            <a:ext cx="6076800" cy="4047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76866" y="5066522"/>
            <a:ext cx="5943600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Capitalize on the growing demand for Industrial purposes by expanding and optimizing production for industrial use.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targeted promotional campaigns or discounts to stimulate demand for Fluid milk products.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549525" y="276225"/>
            <a:ext cx="11090272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Analysis_3: Commercial sales volume of different milk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6074229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Milk 2%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 have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volume of sales whereas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Butter Milk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sale volume.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term of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percentage change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Buttermilk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has experienced a notable increase of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43.9%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2023 compared to 2006.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049556"/>
            <a:ext cx="6061788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Leverage Success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Utilize increase in Buttermilk sales by implementing targeted promotions and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Address Decline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Evaluate factors contributing to the negative % changes in other milk products to reverse the declining trend.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638F694-2B47-E82A-3E52-8C45F943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01" y="979418"/>
            <a:ext cx="6076799" cy="4039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15673F-EDA6-D4CA-3B60-D3E9C488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84963"/>
            <a:ext cx="6074228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549525" y="276225"/>
            <a:ext cx="11090272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Analysis_4: Commercial sales volume of different cream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6074229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Table cream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volume of sales whereas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Whipping cream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has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over the years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term of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percentage change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Whipping Cream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way ahead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150.3% increase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sales volume compared to 2006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049556"/>
            <a:ext cx="6061788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Utilize effective marketing to sustain the substantial sales growth of Whipping cream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Introduce new variants or packaging to maintain the sales of overall cream products.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565A7-156C-D8E4-62A8-94D1C54F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" y="984962"/>
            <a:ext cx="6043820" cy="4039200"/>
          </a:xfrm>
          <a:prstGeom prst="rect">
            <a:avLst/>
          </a:prstGeom>
        </p:spPr>
      </p:pic>
      <p:pic>
        <p:nvPicPr>
          <p:cNvPr id="6" name="Picture 5" descr="A graph showing different types of cream types&#10;&#10;Description automatically generated">
            <a:extLst>
              <a:ext uri="{FF2B5EF4-FFF2-40B4-BE49-F238E27FC236}">
                <a16:creationId xmlns:a16="http://schemas.microsoft.com/office/drawing/2014/main" id="{D96EB06B-7EB8-A82E-FA3F-710ECD2E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59" y="970384"/>
            <a:ext cx="6088735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1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363894" y="276225"/>
            <a:ext cx="11275903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Analysis_5: Per Person consumption of different Milk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6074229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Milk 2%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highest-consumed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product per person, while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Skim milk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Consumption volumes for most types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except Standard Milk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 exhibited a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declining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trend.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049556"/>
            <a:ext cx="6061788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Boost Standard Milk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Encourage higher consumption of Standard Milk for sustained growth and enhance overall milk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Diversify Products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Explore strategies to address the declining trend in other milk types and adapting to changing consumer preferences.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3DFE6-34B4-AC36-E24F-9096097B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3985"/>
            <a:ext cx="6061074" cy="4017223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2FBB61-185A-539D-66B5-E0A32ECCD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2" y="983984"/>
            <a:ext cx="6080448" cy="4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363894" y="276225"/>
            <a:ext cx="11275903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Analysis_6: Per Person consumption of different Cream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050261"/>
            <a:ext cx="6074229" cy="18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Table cream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consumed cream product per person, while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Whipping cream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 the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lowest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Over the years, per person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consumption volumes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 generally exhibited an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increasing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trend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except Cereal cream.</a:t>
            </a:r>
            <a:endParaRPr lang="en-IN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049556"/>
            <a:ext cx="6061788" cy="1808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focused marketing strategies to enhance the appeal and consumption of whipping cream.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Consider rebranding and adapting cereal cream products to meet evolving consumer preferences and reverse the declining trend.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B2D8F-0F98-7DE9-7085-C35D5C72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" y="975633"/>
            <a:ext cx="6052472" cy="4017600"/>
          </a:xfrm>
          <a:prstGeom prst="rect">
            <a:avLst/>
          </a:prstGeom>
        </p:spPr>
      </p:pic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0CDDA1F-68A7-18A1-78B1-F889EFEBB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961056"/>
            <a:ext cx="6070174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99964-6FF2-0A73-DC58-CB4D5F7D29CE}"/>
              </a:ext>
            </a:extLst>
          </p:cNvPr>
          <p:cNvSpPr txBox="1"/>
          <p:nvPr/>
        </p:nvSpPr>
        <p:spPr>
          <a:xfrm>
            <a:off x="363894" y="276225"/>
            <a:ext cx="11275903" cy="624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Analysis_7: Cash receipts from milk sold off farms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2BB-1235-6A81-5CC7-7308A2133011}"/>
              </a:ext>
            </a:extLst>
          </p:cNvPr>
          <p:cNvSpPr txBox="1"/>
          <p:nvPr/>
        </p:nvSpPr>
        <p:spPr>
          <a:xfrm>
            <a:off x="0" y="5171562"/>
            <a:ext cx="6074229" cy="106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Insights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avg. cash receipts saw its most notable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was of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13.66%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2022 compared to the previous year, 2021.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9CF3-9F89-E822-6EF1-7D2EEF1B05B6}"/>
              </a:ext>
            </a:extLst>
          </p:cNvPr>
          <p:cNvSpPr txBox="1"/>
          <p:nvPr/>
        </p:nvSpPr>
        <p:spPr>
          <a:xfrm>
            <a:off x="6130212" y="5170859"/>
            <a:ext cx="6061788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Utilize insights from the gradual increase in average cash receipts to replicate successful strategies behind the notable 13.66% growth in 2022.</a:t>
            </a:r>
            <a:endParaRPr lang="en-IN" sz="1600" dirty="0">
              <a:solidFill>
                <a:schemeClr val="tx1">
                  <a:lumMod val="8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 descr="A graph of a graph showing the amount of cash receipt&#10;&#10;Description automatically generated with medium confidence">
            <a:extLst>
              <a:ext uri="{FF2B5EF4-FFF2-40B4-BE49-F238E27FC236}">
                <a16:creationId xmlns:a16="http://schemas.microsoft.com/office/drawing/2014/main" id="{308F4471-03A5-20E7-DA25-589B914D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79" y="966915"/>
            <a:ext cx="8752115" cy="40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751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1040</TotalTime>
  <Words>937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Bell MT</vt:lpstr>
      <vt:lpstr>Calibri Light</vt:lpstr>
      <vt:lpstr>GlowVTI</vt:lpstr>
      <vt:lpstr>Analyzing Dairy Industry: Trends, Types and Consumption Patterns in Ontario.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Dairy Industry: Trends, Types and Consumption Patterns in Ontario.</dc:title>
  <dc:creator>Rituraj Borah</dc:creator>
  <cp:lastModifiedBy>Rituraj Borah</cp:lastModifiedBy>
  <cp:revision>76</cp:revision>
  <dcterms:created xsi:type="dcterms:W3CDTF">2023-12-03T08:41:58Z</dcterms:created>
  <dcterms:modified xsi:type="dcterms:W3CDTF">2023-12-05T20:54:41Z</dcterms:modified>
</cp:coreProperties>
</file>