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84" r:id="rId3"/>
  </p:sldMasterIdLst>
  <p:sldIdLst>
    <p:sldId id="264" r:id="rId4"/>
    <p:sldId id="302" r:id="rId5"/>
    <p:sldId id="327" r:id="rId6"/>
    <p:sldId id="288" r:id="rId7"/>
    <p:sldId id="305" r:id="rId8"/>
    <p:sldId id="308" r:id="rId9"/>
    <p:sldId id="306" r:id="rId10"/>
    <p:sldId id="286" r:id="rId11"/>
    <p:sldId id="307" r:id="rId12"/>
    <p:sldId id="309" r:id="rId13"/>
    <p:sldId id="310" r:id="rId14"/>
    <p:sldId id="311" r:id="rId15"/>
    <p:sldId id="331" r:id="rId16"/>
    <p:sldId id="315" r:id="rId17"/>
    <p:sldId id="316" r:id="rId18"/>
    <p:sldId id="319" r:id="rId19"/>
    <p:sldId id="320" r:id="rId20"/>
    <p:sldId id="328" r:id="rId21"/>
    <p:sldId id="329" r:id="rId22"/>
    <p:sldId id="330" r:id="rId23"/>
    <p:sldId id="325" r:id="rId24"/>
    <p:sldId id="326" r:id="rId25"/>
    <p:sldId id="312" r:id="rId26"/>
    <p:sldId id="314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4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53B65-6286-4BF2-8010-5EBAE9340F82}" v="1" dt="2023-03-16T04:46:31.671"/>
    <p1510:client id="{9D2B730A-1B79-460B-B5E7-2B1A8AF9E001}" v="53" dt="2023-03-16T04:34:34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0E1-F9AC-A19B-D298-58990ED2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96E22-FFB0-8392-C77E-3A403912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D9B1-694A-6CB4-116B-D9CAAA2F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A425-499B-9775-CDBE-6E4A7514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11A5-4373-A6D6-AC99-F7806A73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31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2A94-F29B-A42C-3D11-50D7E509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C0B9-F1B5-6DCE-01EB-E2394235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C586-A883-CE37-B56F-885E9F4F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7CF9-3934-791C-70E0-B5B86D16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4E84-D337-36A0-AF26-5D1EF697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98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61FE4-BEE8-9036-5C09-9A274E616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87C2-00B1-AB4A-BBBE-B8132CEE2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0F99-4423-DFE0-DCAE-29BC889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898A-875B-8E28-824F-EA330E0F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6CCF-D7CE-B792-7AA6-D178C244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93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48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49" y="3096"/>
            <a:ext cx="950505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49" y="771181"/>
            <a:ext cx="950505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1295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49214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608681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536"/>
            <a:ext cx="12192000" cy="5348677"/>
          </a:xfrm>
          <a:prstGeom prst="flowChartMerge">
            <a:avLst/>
          </a:prstGeom>
        </p:spPr>
        <p:txBody>
          <a:bodyPr anchor="ctr"/>
          <a:lstStyle>
            <a:lvl1pPr marL="0" marR="0" indent="0" algn="ctr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457189" marR="0" lvl="0" indent="-457189" algn="l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34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20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78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4877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520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1124744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892829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95467" y="2436383"/>
            <a:ext cx="9697077" cy="3072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 userDrawn="1"/>
        </p:nvSpPr>
        <p:spPr>
          <a:xfrm>
            <a:off x="1871531" y="1392965"/>
            <a:ext cx="2112235" cy="21122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3547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C5F0-4543-F8BA-7E4A-1BE61B80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E1B5-2A1A-078C-2049-17714409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2F2F-9A09-6EE9-4B08-994764F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DA30-1C20-B602-9FA0-0D676E95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9AC5-AAEB-4F8F-E747-7C3DC07D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022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1691" y="164638"/>
            <a:ext cx="888030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11691" y="932723"/>
            <a:ext cx="888030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49282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49" y="3096"/>
            <a:ext cx="950505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49" y="771181"/>
            <a:ext cx="950505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04405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49" y="3096"/>
            <a:ext cx="950505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49" y="771181"/>
            <a:ext cx="950505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7803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97227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76651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06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03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4800" y="1316766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311696" y="5682850"/>
            <a:ext cx="11568608" cy="722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13786" y="1873324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3446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20000" y="3427942"/>
            <a:ext cx="10752000" cy="9611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0000" y="1556723"/>
            <a:ext cx="5376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4389107"/>
            <a:ext cx="5376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97627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47120" y="1"/>
            <a:ext cx="509776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340770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784299" y="1"/>
            <a:ext cx="340770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3566615"/>
            <a:ext cx="3407701" cy="329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8784299" y="3566613"/>
            <a:ext cx="3407701" cy="329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91352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27382" y="1689609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27382" y="4101075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48907" y="1689609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548907" y="4101075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648072" y="1689609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648074" y="4101075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9669598" y="1689609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9669598" y="4101075"/>
            <a:ext cx="1920213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570431" y="1700807"/>
            <a:ext cx="2976331" cy="4704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360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984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9984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277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DBA6E-7B38-4B62-B835-4B886BAD4446}"/>
              </a:ext>
            </a:extLst>
          </p:cNvPr>
          <p:cNvSpPr/>
          <p:nvPr userDrawn="1"/>
        </p:nvSpPr>
        <p:spPr>
          <a:xfrm flipH="1">
            <a:off x="0" y="3044957"/>
            <a:ext cx="12192000" cy="1686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>
            <a:extLst>
              <a:ext uri="{FF2B5EF4-FFF2-40B4-BE49-F238E27FC236}">
                <a16:creationId xmlns:a16="http://schemas.microsoft.com/office/drawing/2014/main" id="{40E17F4A-BF79-43E6-BAA8-31A909BF2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796819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7503B6-0FBE-4B65-A51F-9EAD18B8D87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07370" y="1981016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18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997E-CCB7-3D65-2E20-0E805009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3306B-649F-38DA-6E03-5792E4E3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5C6E-5934-1C6C-8A08-05AC4ED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93FF-42AE-3ADB-B884-1FEF0398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5159-B7EF-CD0D-0DBA-CB57B39B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668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197425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150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8021" y="2928627"/>
            <a:ext cx="5903979" cy="7071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88021" y="3635752"/>
            <a:ext cx="590397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8768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074B-5910-6AB5-F728-B8C321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5AAA-6191-2F64-B069-331A0574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1AC18-AF9C-1AE1-0969-E62003E1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2D174-4CEB-E7C8-903C-F3BAF57A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B0BE2-DF83-6814-7F3B-0103DDE2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78CF-0B47-AFC4-A6C9-569F7DDA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0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3898-4712-55C5-844C-2ACD7622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97816-19BE-23B6-F3D3-D3F9907C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3B99-7A26-24A2-E1E2-F50B723F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50B1E-37C6-3027-3AA3-924507DAD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E8EBB-4A2B-496D-BE2E-23EE3E3F8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F6CDF-CBFF-A8F4-2B79-6F4368BB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4CD04-D237-38BB-3276-1A34B045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9EDCE-8819-27F0-B5F2-B6137121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72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0A6B-1C4F-AA2C-B8BE-7AF45498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8D03-760A-581E-38DC-EF73ADB8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CFCF-294D-66BA-295A-C2F8CCE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3043E-CF80-55C8-69DA-3A674FC5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44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B9FA2-11AA-8322-B791-4BD44E3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CF1B-9EE8-FF17-E0C6-01D6F9E2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84F5-4B87-753E-ED95-8F6A0C54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9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F0E0-6B9B-BC5F-3C0C-26337AF5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0B7B-24F6-E55B-1E1B-35D99995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8DE2-4AFB-6035-6CBB-1A7087AB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AFEFF-3EC9-B96A-0762-9AA7BCF4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7117-8EDB-796B-C04B-BA099D09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81D5-59AF-DB20-E11A-33A917BE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52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A47A-800F-A934-5B48-EE11629E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4C6A-2AD4-00F6-86FD-E5D55DD09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8DE9-C0DF-BFC7-95C8-A6662457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FFD3-4820-63C2-963E-A6BF32CB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2832-573F-9246-4724-0B9B56F2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B6735-C101-7CA6-FBFD-917DCABC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8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3F5C1-1AFA-E215-ACE8-56AEF74F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F199-19B3-B614-530F-4C66ED6C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E33E-726F-3020-B13F-B9E5FEA56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3283-08ED-452F-9606-D3CE9BAC9A07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3832-ED59-9018-81B7-D196A21E9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906D-1D9D-FA70-C6C0-D046FFF94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65FB-3588-45CD-A818-E6CC3AB0A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99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92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8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rituraj-borah-31b138a8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11" Type="http://schemas.openxmlformats.org/officeDocument/2006/relationships/hyperlink" Target="https://github.com/Tirthak2520" TargetMode="External"/><Relationship Id="rId5" Type="http://schemas.openxmlformats.org/officeDocument/2006/relationships/hyperlink" Target="https://github.com/ikram-patel/data-eng.git" TargetMode="External"/><Relationship Id="rId10" Type="http://schemas.openxmlformats.org/officeDocument/2006/relationships/hyperlink" Target="http://www.linkedin.com/in/tirthak-bhingaradiya-30b2a9169" TargetMode="External"/><Relationship Id="rId4" Type="http://schemas.openxmlformats.org/officeDocument/2006/relationships/hyperlink" Target="https://www.linkedin.com/in/patelikram" TargetMode="External"/><Relationship Id="rId9" Type="http://schemas.openxmlformats.org/officeDocument/2006/relationships/hyperlink" Target="https://github.com/rituraj-bora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rituraj-borah/projects/2/views/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i.nih.gov/about/news-and-events/news/visual-impairment-blindness-cases-us-expected-double-2050" TargetMode="External"/><Relationship Id="rId2" Type="http://schemas.openxmlformats.org/officeDocument/2006/relationships/hyperlink" Target="https://www.who.int/news-room/fact-sheets/detail/blindness-and-visual-impairmen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parkbyexamples.com/pandas/pandas-isin-explained-with-examples/" TargetMode="External"/><Relationship Id="rId5" Type="http://schemas.openxmlformats.org/officeDocument/2006/relationships/hyperlink" Target="https://seaborn.pydata.org/tutorial.html" TargetMode="External"/><Relationship Id="rId4" Type="http://schemas.openxmlformats.org/officeDocument/2006/relationships/hyperlink" Target="https://chronicdata.cdc.gov/Vision-Eye-Health/Commercial-Medical-Insurance-MSCANCC-Vision-and-Ey/a35h-9yn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20394" y="2205186"/>
            <a:ext cx="7056985" cy="2292170"/>
          </a:xfrm>
        </p:spPr>
        <p:txBody>
          <a:bodyPr/>
          <a:lstStyle/>
          <a:p>
            <a:r>
              <a:rPr lang="en-US" sz="4000" dirty="0"/>
              <a:t>Vision Care Insurance : </a:t>
            </a:r>
          </a:p>
          <a:p>
            <a:r>
              <a:rPr lang="en-US" sz="4000" dirty="0"/>
              <a:t>Key Factors to design policies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08672F-8B96-89FE-F7B6-7C0E760F12B3}"/>
              </a:ext>
            </a:extLst>
          </p:cNvPr>
          <p:cNvGrpSpPr/>
          <p:nvPr/>
        </p:nvGrpSpPr>
        <p:grpSpPr>
          <a:xfrm>
            <a:off x="4952843" y="2780801"/>
            <a:ext cx="322315" cy="1296397"/>
            <a:chOff x="3787690" y="1935211"/>
            <a:chExt cx="241736" cy="972298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93DDDD5-8A9A-E6E4-A197-2A222A0AE16D}"/>
                </a:ext>
              </a:extLst>
            </p:cNvPr>
            <p:cNvSpPr/>
            <p:nvPr/>
          </p:nvSpPr>
          <p:spPr>
            <a:xfrm rot="1411581">
              <a:off x="3787690" y="1935211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57719D-19D7-AFB5-1F3A-17244117B2AB}"/>
                </a:ext>
              </a:extLst>
            </p:cNvPr>
            <p:cNvSpPr/>
            <p:nvPr/>
          </p:nvSpPr>
          <p:spPr>
            <a:xfrm rot="1411581">
              <a:off x="3860623" y="2281702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 dirty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3"/>
    </mc:Choice>
    <mc:Fallback xmlns="">
      <p:transition spd="slow" advTm="42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DATASET DETAILS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11A4A0-6988-8059-D30E-45023103E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23161"/>
              </p:ext>
            </p:extLst>
          </p:nvPr>
        </p:nvGraphicFramePr>
        <p:xfrm>
          <a:off x="2165229" y="1307145"/>
          <a:ext cx="7539488" cy="5550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432">
                  <a:extLst>
                    <a:ext uri="{9D8B030D-6E8A-4147-A177-3AD203B41FA5}">
                      <a16:colId xmlns:a16="http://schemas.microsoft.com/office/drawing/2014/main" val="3135700696"/>
                    </a:ext>
                  </a:extLst>
                </a:gridCol>
                <a:gridCol w="5112207">
                  <a:extLst>
                    <a:ext uri="{9D8B030D-6E8A-4147-A177-3AD203B41FA5}">
                      <a16:colId xmlns:a16="http://schemas.microsoft.com/office/drawing/2014/main" val="2983066477"/>
                    </a:ext>
                  </a:extLst>
                </a:gridCol>
                <a:gridCol w="528849">
                  <a:extLst>
                    <a:ext uri="{9D8B030D-6E8A-4147-A177-3AD203B41FA5}">
                      <a16:colId xmlns:a16="http://schemas.microsoft.com/office/drawing/2014/main" val="1888774613"/>
                    </a:ext>
                  </a:extLst>
                </a:gridCol>
              </a:tblGrid>
              <a:tr h="2723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Column Name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Description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Type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779182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YearStart</a:t>
                      </a:r>
                      <a:endParaRPr lang="en-CA" sz="1000" b="0" i="0" u="none" strike="noStrike" dirty="0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Starting year for year 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88739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YearEnd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Ending year for year range. Same as starting year if single year used in evaluation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7041635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LocationAbbr</a:t>
                      </a:r>
                      <a:endParaRPr lang="en-CA" sz="1000" b="0" i="0" u="none" strike="noStrike" dirty="0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Location (National or state) abbreviation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9021496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LocationDesc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Location (National or state) full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9652203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DataSource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Abbreviation of Data Source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0718796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Topic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Topic description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1546560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Category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Category description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2842191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Question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Question description (e.g., Percentage of adults with diabetic retinopathy)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0781402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Response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Optional column to hold the response value that was evaluated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8321337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Age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Stratification value for age group (e.g., 0-17 years)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7471987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Gender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Stratification value for gender (e.g., Total, Male, Female, or Unknown)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623365"/>
                  </a:ext>
                </a:extLst>
              </a:tr>
              <a:tr h="4884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RaceEthnicity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Stratification value for race (e.g., All races, Asian, Black, non-hispanic, Hispanic, any race, North American Native, White, non-hispanic, or Other)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6611396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RiskFactor</a:t>
                      </a:r>
                      <a:endParaRPr lang="en-CA" sz="1000" b="0" i="0" u="none" strike="noStrike" dirty="0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Stratification value for major risk factor (e.g., All participants, Diabetes)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4564528"/>
                  </a:ext>
                </a:extLst>
              </a:tr>
              <a:tr h="4884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RiskFactorResponse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Column holding the response for the risk factor that was evaluated (e.g., All participants, Yes, No, or Unknown)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4858907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Data_Value_Unit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unit, such as "%" for percent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0381205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Data_Value_Type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data value type, such as age-adjusted prevalence or crude prevalence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9318321"/>
                  </a:ext>
                </a:extLst>
              </a:tr>
              <a:tr h="4884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Data_Value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numeric data value greater than or equal to 0, or no value when footnote symbol and text are present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Number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306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DATASET DETAILS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DBAAB-27A4-2915-676C-0B05CCBAF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58125"/>
              </p:ext>
            </p:extLst>
          </p:nvPr>
        </p:nvGraphicFramePr>
        <p:xfrm>
          <a:off x="2078966" y="1227251"/>
          <a:ext cx="7599872" cy="5550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3637">
                  <a:extLst>
                    <a:ext uri="{9D8B030D-6E8A-4147-A177-3AD203B41FA5}">
                      <a16:colId xmlns:a16="http://schemas.microsoft.com/office/drawing/2014/main" val="2311817194"/>
                    </a:ext>
                  </a:extLst>
                </a:gridCol>
                <a:gridCol w="5153150">
                  <a:extLst>
                    <a:ext uri="{9D8B030D-6E8A-4147-A177-3AD203B41FA5}">
                      <a16:colId xmlns:a16="http://schemas.microsoft.com/office/drawing/2014/main" val="3660541872"/>
                    </a:ext>
                  </a:extLst>
                </a:gridCol>
                <a:gridCol w="533085">
                  <a:extLst>
                    <a:ext uri="{9D8B030D-6E8A-4147-A177-3AD203B41FA5}">
                      <a16:colId xmlns:a16="http://schemas.microsoft.com/office/drawing/2014/main" val="3268733654"/>
                    </a:ext>
                  </a:extLst>
                </a:gridCol>
              </a:tblGrid>
              <a:tr h="28044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Column Name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Description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Type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600524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Data_Value_Footnote_Symbol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Footnote symbol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0113710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Data_Value_Footnote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Footnote 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2385356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Low_Confidence_Limit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95% confidence interval lower bound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3740893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High_Confidence_Limit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95% confidence interval higher bound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3063124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Numerator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actual number of patients with the condition (n)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2793536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Sample_Size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Sample size used to calculate the data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2958918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LocationId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Lookup identifier value for the 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5589503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TopicId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Topic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4727369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CategoryId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7891255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QuestionId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Question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0321366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ResponseId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Response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3354664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DataValueTypeId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data value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5592019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AgeId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Age stratification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5495954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GenderId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Gender stratification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3601864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RaceEthnicityId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Race/Ethnicity stratification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283673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RiskFactorId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Major Risk Factor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7039043"/>
                  </a:ext>
                </a:extLst>
              </a:tr>
              <a:tr h="2804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RiskFactorResponseId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Lookup identifier for the Major Risk Factor Response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Text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0860891"/>
                  </a:ext>
                </a:extLst>
              </a:tr>
              <a:tr h="50286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>
                          <a:effectLst/>
                        </a:rPr>
                        <a:t>Geolocation</a:t>
                      </a:r>
                      <a:endParaRPr lang="en-CA" sz="1000" b="0" i="0" u="none" strike="noStrike">
                        <a:solidFill>
                          <a:srgbClr val="1C6387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Latitude &amp; Longitude to be provided for formatting GeoLocation in the format (latitude, longitude)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Point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579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9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VARIABLES IN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49B4D-CBC3-F92F-5460-8AAF9230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31" y="2562260"/>
            <a:ext cx="2589763" cy="1733479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A61F986-9D08-549D-881F-684BF3DBAB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2497" y="3432707"/>
            <a:ext cx="1602770" cy="718052"/>
          </a:xfrm>
          <a:prstGeom prst="bentConnector3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07846E6-1CE8-5029-73E6-42957F00942C}"/>
              </a:ext>
            </a:extLst>
          </p:cNvPr>
          <p:cNvCxnSpPr>
            <a:cxnSpLocks/>
          </p:cNvCxnSpPr>
          <p:nvPr/>
        </p:nvCxnSpPr>
        <p:spPr>
          <a:xfrm flipV="1">
            <a:off x="6541117" y="2601147"/>
            <a:ext cx="1725318" cy="966013"/>
          </a:xfrm>
          <a:prstGeom prst="bentConnector3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5D93CC-6D73-21CD-3F8D-01892F0C949C}"/>
              </a:ext>
            </a:extLst>
          </p:cNvPr>
          <p:cNvSpPr txBox="1"/>
          <p:nvPr/>
        </p:nvSpPr>
        <p:spPr>
          <a:xfrm>
            <a:off x="3405043" y="4150760"/>
            <a:ext cx="1602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Categorical</a:t>
            </a:r>
            <a:br>
              <a:rPr lang="en-CA" sz="2000" dirty="0"/>
            </a:br>
            <a:r>
              <a:rPr lang="en-CA" sz="2000" dirty="0"/>
              <a:t>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7BD79-4C09-4F7F-6689-BA6329DBA03D}"/>
              </a:ext>
            </a:extLst>
          </p:cNvPr>
          <p:cNvSpPr txBox="1"/>
          <p:nvPr/>
        </p:nvSpPr>
        <p:spPr>
          <a:xfrm>
            <a:off x="6663664" y="3515364"/>
            <a:ext cx="1602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Additional</a:t>
            </a:r>
            <a:br>
              <a:rPr lang="en-CA" sz="2000" dirty="0"/>
            </a:br>
            <a:r>
              <a:rPr lang="en-CA" sz="2000" dirty="0"/>
              <a:t>Variables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A90C234-13DB-C312-2B3D-D4C1BBA61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62773"/>
              </p:ext>
            </p:extLst>
          </p:nvPr>
        </p:nvGraphicFramePr>
        <p:xfrm>
          <a:off x="8274994" y="1304819"/>
          <a:ext cx="3077949" cy="5208113"/>
        </p:xfrm>
        <a:graphic>
          <a:graphicData uri="http://schemas.openxmlformats.org/drawingml/2006/table">
            <a:tbl>
              <a:tblPr/>
              <a:tblGrid>
                <a:gridCol w="3077949">
                  <a:extLst>
                    <a:ext uri="{9D8B030D-6E8A-4147-A177-3AD203B41FA5}">
                      <a16:colId xmlns:a16="http://schemas.microsoft.com/office/drawing/2014/main" val="1703595759"/>
                    </a:ext>
                  </a:extLst>
                </a:gridCol>
              </a:tblGrid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YearStart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776044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YearEnd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059130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RaceEthnicity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39221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RiskFactorResponse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47689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Data_Value_Type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87630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Low_Confidence_Limit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230327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High_Confidence_Limit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2327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Numerator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366981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Sample_Size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30213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427744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81001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5557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4962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476328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DataValueTypeId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21218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996773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36217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RaceEthnicityId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51253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RiskFactorId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274245"/>
                  </a:ext>
                </a:extLst>
              </a:tr>
              <a:tr h="2478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RiskFactorResponseId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31915"/>
                  </a:ext>
                </a:extLst>
              </a:tr>
              <a:tr h="2505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Geolocation</a:t>
                      </a:r>
                    </a:p>
                  </a:txBody>
                  <a:tcPr marL="2251" marR="2251" marT="22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7456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00AD259-2909-115D-3651-1C6A94E4B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9193"/>
              </p:ext>
            </p:extLst>
          </p:nvPr>
        </p:nvGraphicFramePr>
        <p:xfrm>
          <a:off x="493161" y="2878059"/>
          <a:ext cx="2780776" cy="2545402"/>
        </p:xfrm>
        <a:graphic>
          <a:graphicData uri="http://schemas.openxmlformats.org/drawingml/2006/table">
            <a:tbl>
              <a:tblPr/>
              <a:tblGrid>
                <a:gridCol w="2780776">
                  <a:extLst>
                    <a:ext uri="{9D8B030D-6E8A-4147-A177-3AD203B41FA5}">
                      <a16:colId xmlns:a16="http://schemas.microsoft.com/office/drawing/2014/main" val="2225118280"/>
                    </a:ext>
                  </a:extLst>
                </a:gridCol>
              </a:tblGrid>
              <a:tr h="3171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LocationAbbr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45176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LocationDesc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410559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165496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26315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413174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359626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59342"/>
                  </a:ext>
                </a:extLst>
              </a:tr>
              <a:tr h="32567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RiskFactor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4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4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>
                <a:solidFill>
                  <a:srgbClr val="47A3DE"/>
                </a:solidFill>
                <a:latin typeface="+mn-lt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69143-C626-6B56-92B1-7B8C8225497D}"/>
              </a:ext>
            </a:extLst>
          </p:cNvPr>
          <p:cNvSpPr txBox="1"/>
          <p:nvPr/>
        </p:nvSpPr>
        <p:spPr>
          <a:xfrm>
            <a:off x="301925" y="1345722"/>
            <a:ext cx="117405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Locating a trustworthy source for the dataset.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Examining the data frame information to comprehend the number of rows and columns, data types, and non-null values.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Removing irrelevant data values, such as filtering out two incorrect location values.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Saving the dataset on Google Drive to commence working on Google colaboratory.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Managing failures and errors, if any occur.</a:t>
            </a:r>
          </a:p>
        </p:txBody>
      </p:sp>
    </p:spTree>
    <p:extLst>
      <p:ext uri="{BB962C8B-B14F-4D97-AF65-F5344CB8AC3E}">
        <p14:creationId xmlns:p14="http://schemas.microsoft.com/office/powerpoint/2010/main" val="395064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>
                <a:solidFill>
                  <a:srgbClr val="47A3DE"/>
                </a:solidFill>
                <a:latin typeface="+mn-lt"/>
              </a:rPr>
              <a:t>DATA CLEANING &amp; TRANSFORMATION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69143-C626-6B56-92B1-7B8C8225497D}"/>
              </a:ext>
            </a:extLst>
          </p:cNvPr>
          <p:cNvSpPr txBox="1"/>
          <p:nvPr/>
        </p:nvSpPr>
        <p:spPr>
          <a:xfrm>
            <a:off x="301925" y="1345722"/>
            <a:ext cx="11740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We utilized Python along with the Pandas library to import and merge data from two source files, and to facilitate the exploration of the data.</a:t>
            </a:r>
          </a:p>
          <a:p>
            <a:pPr algn="just"/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We have cleaned the data in Location column by removing irrelevant or inaccurate values.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Values in Category column has been transformed to make them more concise and visually appealing for better data visualization.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As there were 52 discrete locations, it was challenging to showcase them in plots. Therefore, we categorized the locations into four different regions to improve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20569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171790"/>
            <a:ext cx="9679994" cy="768085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ANALYSIS 1 : Distribution of Eye disorders across Locations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E1F5D-0187-F7A6-1C3C-2E8EFEFD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1110577"/>
            <a:ext cx="5992483" cy="57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91E177D6-D6D2-E708-CA65-3A7BF4DC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7082"/>
            <a:ext cx="5882318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7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206296"/>
            <a:ext cx="9679994" cy="768085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ANALYSIS 1 : Distribution of Eye disorders across Locations… </a:t>
            </a: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02F98298-9D48-32E5-BC2F-1C1F82C3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29" y="1123950"/>
            <a:ext cx="5934971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5F952F-DA64-BB46-5D02-9959DD9E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1" y="1067445"/>
            <a:ext cx="5963728" cy="57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2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206296"/>
            <a:ext cx="9679994" cy="768085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ANALYSIS 1 : Distribution of Eye disorders across Locations…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C427A-299E-2168-F864-3CF9B3CC2E67}"/>
              </a:ext>
            </a:extLst>
          </p:cNvPr>
          <p:cNvSpPr txBox="1"/>
          <p:nvPr/>
        </p:nvSpPr>
        <p:spPr>
          <a:xfrm>
            <a:off x="301925" y="1345722"/>
            <a:ext cx="117405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graph provides a clear overview of the common vision-related issues across various regions in the US.</a:t>
            </a:r>
          </a:p>
          <a:p>
            <a:pPr algn="just"/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i="1" dirty="0">
                <a:cs typeface="Times New Roman" panose="02020603050405020304" pitchFamily="18" charset="0"/>
              </a:rPr>
              <a:t>Retinal Disorders </a:t>
            </a:r>
            <a:r>
              <a:rPr lang="en-US" sz="1800" dirty="0">
                <a:cs typeface="Times New Roman" panose="02020603050405020304" pitchFamily="18" charset="0"/>
              </a:rPr>
              <a:t>and </a:t>
            </a:r>
            <a:r>
              <a:rPr lang="en-US" sz="1800" b="1" i="1" dirty="0">
                <a:cs typeface="Times New Roman" panose="02020603050405020304" pitchFamily="18" charset="0"/>
              </a:rPr>
              <a:t>Glaucoma</a:t>
            </a:r>
            <a:r>
              <a:rPr lang="en-US" sz="1800" dirty="0">
                <a:cs typeface="Times New Roman" panose="02020603050405020304" pitchFamily="18" charset="0"/>
              </a:rPr>
              <a:t> are the most common vision-related issues in all of them.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Several other eye diseases such as </a:t>
            </a:r>
            <a:r>
              <a:rPr lang="en-US" sz="1800" i="1" dirty="0">
                <a:cs typeface="Times New Roman" panose="02020603050405020304" pitchFamily="18" charset="0"/>
              </a:rPr>
              <a:t>Eye infections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cs typeface="Times New Roman" panose="02020603050405020304" pitchFamily="18" charset="0"/>
              </a:rPr>
              <a:t>Vision Loss, Orbital Diseases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cs typeface="Times New Roman" panose="02020603050405020304" pitchFamily="18" charset="0"/>
              </a:rPr>
              <a:t>Cataracts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cs typeface="Times New Roman" panose="02020603050405020304" pitchFamily="18" charset="0"/>
              </a:rPr>
              <a:t>Macular Degeneration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cs typeface="Times New Roman" panose="02020603050405020304" pitchFamily="18" charset="0"/>
              </a:rPr>
              <a:t>Refractive Disorders</a:t>
            </a:r>
            <a:r>
              <a:rPr lang="en-US" sz="1800" dirty="0">
                <a:cs typeface="Times New Roman" panose="02020603050405020304" pitchFamily="18" charset="0"/>
              </a:rPr>
              <a:t>, and </a:t>
            </a:r>
            <a:r>
              <a:rPr lang="en-US" sz="1800" i="1" dirty="0">
                <a:cs typeface="Times New Roman" panose="02020603050405020304" pitchFamily="18" charset="0"/>
              </a:rPr>
              <a:t>Diabetic Retinopathy </a:t>
            </a:r>
            <a:r>
              <a:rPr lang="en-US" sz="1800" dirty="0">
                <a:cs typeface="Times New Roman" panose="02020603050405020304" pitchFamily="18" charset="0"/>
              </a:rPr>
              <a:t>are prevalent among the population and affect more than the average population in all regions.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population in </a:t>
            </a:r>
            <a:r>
              <a:rPr lang="en-US" b="1" i="1" dirty="0">
                <a:cs typeface="Times New Roman" panose="02020603050405020304" pitchFamily="18" charset="0"/>
              </a:rPr>
              <a:t>US-north</a:t>
            </a:r>
            <a:r>
              <a:rPr lang="en-US" dirty="0">
                <a:cs typeface="Times New Roman" panose="02020603050405020304" pitchFamily="18" charset="0"/>
              </a:rPr>
              <a:t> has the lowest prevalence of vision-related issues compared to other regions.</a:t>
            </a:r>
          </a:p>
        </p:txBody>
      </p:sp>
    </p:spTree>
    <p:extLst>
      <p:ext uri="{BB962C8B-B14F-4D97-AF65-F5344CB8AC3E}">
        <p14:creationId xmlns:p14="http://schemas.microsoft.com/office/powerpoint/2010/main" val="158393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206296"/>
            <a:ext cx="9679994" cy="768085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ANALYSIS 2 : Distribution of Eye disorders by Age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6BC68-FAC4-B43B-0785-8607902279F8}"/>
              </a:ext>
            </a:extLst>
          </p:cNvPr>
          <p:cNvSpPr txBox="1"/>
          <p:nvPr/>
        </p:nvSpPr>
        <p:spPr>
          <a:xfrm>
            <a:off x="7746521" y="1859339"/>
            <a:ext cx="42959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graph shows the relationship between different </a:t>
            </a:r>
            <a:r>
              <a:rPr lang="en-US" b="1" i="1" dirty="0">
                <a:cs typeface="Times New Roman" panose="02020603050405020304" pitchFamily="18" charset="0"/>
              </a:rPr>
              <a:t>Age Groups </a:t>
            </a:r>
            <a:r>
              <a:rPr lang="en-US" dirty="0">
                <a:cs typeface="Times New Roman" panose="02020603050405020304" pitchFamily="18" charset="0"/>
              </a:rPr>
              <a:t>and different </a:t>
            </a:r>
            <a:r>
              <a:rPr lang="en-US" b="1" i="1" dirty="0">
                <a:cs typeface="Times New Roman" panose="02020603050405020304" pitchFamily="18" charset="0"/>
              </a:rPr>
              <a:t>Eye Health </a:t>
            </a:r>
            <a:r>
              <a:rPr lang="en-US" dirty="0">
                <a:cs typeface="Times New Roman" panose="02020603050405020304" pitchFamily="18" charset="0"/>
              </a:rPr>
              <a:t>conditions.</a:t>
            </a:r>
          </a:p>
          <a:p>
            <a:pPr algn="just"/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Except for the "85 years and older" age group, the distribution of eye disorders is </a:t>
            </a:r>
            <a:r>
              <a:rPr lang="en-US" sz="1800" b="1" i="1" dirty="0">
                <a:cs typeface="Times New Roman" panose="02020603050405020304" pitchFamily="18" charset="0"/>
              </a:rPr>
              <a:t>constant</a:t>
            </a:r>
            <a:r>
              <a:rPr lang="en-US" sz="1800" dirty="0">
                <a:cs typeface="Times New Roman" panose="02020603050405020304" pitchFamily="18" charset="0"/>
              </a:rPr>
              <a:t> across all age groups.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Therefore, Age is not a significant factor in determining eye disorders for the selected population under review.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4DF316-212C-10F8-FA6A-8E8C3D3F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315"/>
            <a:ext cx="7746521" cy="562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3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206297"/>
            <a:ext cx="9679994" cy="656346"/>
          </a:xfrm>
        </p:spPr>
        <p:txBody>
          <a:bodyPr>
            <a:normAutofit/>
          </a:bodyPr>
          <a:lstStyle/>
          <a:p>
            <a:pPr algn="ctr"/>
            <a:r>
              <a:rPr lang="en-CA" sz="3000" b="1" dirty="0">
                <a:solidFill>
                  <a:srgbClr val="47A3DE"/>
                </a:solidFill>
                <a:latin typeface="+mn-lt"/>
              </a:rPr>
              <a:t>ANALYSIS 3 : Distribution of Eye disorders by Gender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6BC68-FAC4-B43B-0785-8607902279F8}"/>
              </a:ext>
            </a:extLst>
          </p:cNvPr>
          <p:cNvSpPr txBox="1"/>
          <p:nvPr/>
        </p:nvSpPr>
        <p:spPr>
          <a:xfrm>
            <a:off x="7694763" y="1441932"/>
            <a:ext cx="42959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graph shows the relationship between different </a:t>
            </a:r>
            <a:r>
              <a:rPr lang="en-US" b="1" i="1" dirty="0">
                <a:cs typeface="Times New Roman" panose="02020603050405020304" pitchFamily="18" charset="0"/>
              </a:rPr>
              <a:t>Gender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b="1" i="1" dirty="0">
                <a:cs typeface="Times New Roman" panose="02020603050405020304" pitchFamily="18" charset="0"/>
              </a:rPr>
              <a:t>Eye Health </a:t>
            </a:r>
            <a:r>
              <a:rPr lang="en-US" dirty="0">
                <a:cs typeface="Times New Roman" panose="02020603050405020304" pitchFamily="18" charset="0"/>
              </a:rPr>
              <a:t>conditions.</a:t>
            </a:r>
          </a:p>
          <a:p>
            <a:pPr algn="just"/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The Gender distribution is the </a:t>
            </a:r>
            <a:r>
              <a:rPr lang="en-US" sz="1800" b="1" i="1" dirty="0">
                <a:cs typeface="Times New Roman" panose="02020603050405020304" pitchFamily="18" charset="0"/>
              </a:rPr>
              <a:t>same</a:t>
            </a:r>
            <a:r>
              <a:rPr lang="en-US" sz="1800" dirty="0">
                <a:cs typeface="Times New Roman" panose="02020603050405020304" pitchFamily="18" charset="0"/>
              </a:rPr>
              <a:t> across various Vision disorders, where </a:t>
            </a:r>
            <a:r>
              <a:rPr lang="en-US" sz="1800" b="1" i="1" dirty="0">
                <a:cs typeface="Times New Roman" panose="02020603050405020304" pitchFamily="18" charset="0"/>
              </a:rPr>
              <a:t>Retinal Disorders</a:t>
            </a:r>
            <a:r>
              <a:rPr lang="en-US" sz="1800" dirty="0">
                <a:cs typeface="Times New Roman" panose="02020603050405020304" pitchFamily="18" charset="0"/>
              </a:rPr>
              <a:t> contribute to the major number of people.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Therefore, Gender is not a significant factor in determining eye disorders for the selected population under review.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data granularity is at the disease level rather than the individual person level, and therefore, the category "</a:t>
            </a:r>
            <a:r>
              <a:rPr lang="en-US" b="1" dirty="0">
                <a:cs typeface="Times New Roman" panose="02020603050405020304" pitchFamily="18" charset="0"/>
              </a:rPr>
              <a:t>All genders</a:t>
            </a:r>
            <a:r>
              <a:rPr lang="en-US" dirty="0">
                <a:cs typeface="Times New Roman" panose="02020603050405020304" pitchFamily="18" charset="0"/>
              </a:rPr>
              <a:t>" is present as part of the Gender column.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1C125F-0349-3359-59A4-B87F86ED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179"/>
            <a:ext cx="7815532" cy="575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349" y="252163"/>
            <a:ext cx="9505056" cy="768085"/>
          </a:xfrm>
        </p:spPr>
        <p:txBody>
          <a:bodyPr/>
          <a:lstStyle/>
          <a:p>
            <a:r>
              <a:rPr lang="en-CA" altLang="ko-KR" b="1" dirty="0">
                <a:solidFill>
                  <a:srgbClr val="47A3DE"/>
                </a:solidFill>
                <a:latin typeface="+mn-lt"/>
                <a:ea typeface="+mj-ea"/>
                <a:cs typeface="Times New Roman" panose="02020603050405020304" pitchFamily="18" charset="0"/>
              </a:rPr>
              <a:t>Team : Section 001(Group 2)</a:t>
            </a:r>
            <a:endParaRPr lang="ko-KR" altLang="en-US" b="1" dirty="0">
              <a:solidFill>
                <a:srgbClr val="47A3DE"/>
              </a:solidFill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Frame 13"/>
          <p:cNvSpPr/>
          <p:nvPr/>
        </p:nvSpPr>
        <p:spPr>
          <a:xfrm>
            <a:off x="893170" y="1439824"/>
            <a:ext cx="2659039" cy="3936437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3594" y="4593502"/>
            <a:ext cx="2316532" cy="6766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66057" y="4465442"/>
            <a:ext cx="2586152" cy="713865"/>
            <a:chOff x="3722876" y="3560409"/>
            <a:chExt cx="1641213" cy="279153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22876" y="3560409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buNone/>
              </a:pPr>
              <a:r>
                <a:rPr lang="en-US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I</a:t>
              </a:r>
            </a:p>
            <a:p>
              <a:pPr marL="0" indent="0" algn="ctr" defTabSz="1219170">
                <a:buNone/>
              </a:pPr>
              <a:r>
                <a:rPr lang="en-US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Ikram </a:t>
              </a:r>
            </a:p>
            <a:p>
              <a:pPr marL="0" indent="0" algn="ctr" defTabSz="1219170">
                <a:buNone/>
              </a:pPr>
              <a:r>
                <a:rPr lang="en-US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Patel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buNone/>
              </a:pPr>
              <a:endParaRPr lang="en-US" sz="1600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pic>
        <p:nvPicPr>
          <p:cNvPr id="4" name="Picture Placeholder 3" descr="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D41EAEC6-69BB-958E-4138-B412231340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r="8872"/>
          <a:stretch>
            <a:fillRect/>
          </a:stretch>
        </p:blipFill>
        <p:spPr>
          <a:xfrm>
            <a:off x="1093594" y="1567885"/>
            <a:ext cx="2316532" cy="289755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CAB80F1B-155D-AF9B-77F0-AD98F3191799}"/>
              </a:ext>
            </a:extLst>
          </p:cNvPr>
          <p:cNvSpPr/>
          <p:nvPr/>
        </p:nvSpPr>
        <p:spPr>
          <a:xfrm>
            <a:off x="4406685" y="1430993"/>
            <a:ext cx="2659039" cy="3936437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6" name="Picture 3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92B7A9F-B15A-EFD0-E701-E6E1A0ED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72" y="1559056"/>
            <a:ext cx="2393382" cy="2803412"/>
          </a:xfrm>
          <a:prstGeom prst="rect">
            <a:avLst/>
          </a:prstGeom>
        </p:spPr>
      </p:pic>
      <p:sp>
        <p:nvSpPr>
          <p:cNvPr id="38" name="Frame 37">
            <a:extLst>
              <a:ext uri="{FF2B5EF4-FFF2-40B4-BE49-F238E27FC236}">
                <a16:creationId xmlns:a16="http://schemas.microsoft.com/office/drawing/2014/main" id="{193FF45C-CC35-D61B-F7BD-C82F5EEE302F}"/>
              </a:ext>
            </a:extLst>
          </p:cNvPr>
          <p:cNvSpPr/>
          <p:nvPr/>
        </p:nvSpPr>
        <p:spPr>
          <a:xfrm>
            <a:off x="7920203" y="1432874"/>
            <a:ext cx="2659039" cy="3936437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48F-6453-C77D-93FA-1227E3356B31}"/>
              </a:ext>
            </a:extLst>
          </p:cNvPr>
          <p:cNvSpPr/>
          <p:nvPr/>
        </p:nvSpPr>
        <p:spPr>
          <a:xfrm>
            <a:off x="4539731" y="4579510"/>
            <a:ext cx="2386123" cy="6766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r>
              <a:rPr lang="en-CA" altLang="ko-KR" sz="1867" b="1" dirty="0">
                <a:solidFill>
                  <a:prstClr val="white"/>
                </a:solidFill>
                <a:latin typeface="Arial"/>
                <a:cs typeface="Arial" pitchFamily="34" charset="0"/>
              </a:rPr>
              <a:t>Rituraj</a:t>
            </a:r>
            <a:r>
              <a:rPr lang="en-CA" altLang="ko-KR" sz="2400" dirty="0">
                <a:solidFill>
                  <a:prstClr val="white"/>
                </a:solidFill>
                <a:latin typeface="Arial"/>
              </a:rPr>
              <a:t> </a:t>
            </a:r>
          </a:p>
          <a:p>
            <a:pPr algn="ctr" defTabSz="1219170" latinLnBrk="1"/>
            <a:r>
              <a:rPr lang="en-CA" altLang="ko-KR" sz="1867" b="1" dirty="0">
                <a:solidFill>
                  <a:prstClr val="white"/>
                </a:solidFill>
                <a:latin typeface="Arial"/>
                <a:cs typeface="Arial" pitchFamily="34" charset="0"/>
              </a:rPr>
              <a:t>Borah</a:t>
            </a:r>
            <a:endParaRPr lang="ko-KR" altLang="en-US" sz="1867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D163D-0BEA-7F90-1DE7-D7A95C81CD3E}"/>
              </a:ext>
            </a:extLst>
          </p:cNvPr>
          <p:cNvSpPr/>
          <p:nvPr/>
        </p:nvSpPr>
        <p:spPr>
          <a:xfrm>
            <a:off x="8154090" y="4567030"/>
            <a:ext cx="2188981" cy="6766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r>
              <a:rPr lang="en-CA" altLang="ko-KR" sz="1867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Tirthak</a:t>
            </a:r>
            <a:r>
              <a:rPr lang="en-CA" altLang="ko-KR" sz="2400" dirty="0">
                <a:solidFill>
                  <a:prstClr val="white"/>
                </a:solidFill>
                <a:latin typeface="Arial"/>
              </a:rPr>
              <a:t> </a:t>
            </a:r>
          </a:p>
          <a:p>
            <a:pPr algn="ctr" defTabSz="1219170" latinLnBrk="1"/>
            <a:r>
              <a:rPr lang="en-CA" altLang="ko-KR" sz="1867" b="1" dirty="0">
                <a:solidFill>
                  <a:prstClr val="white"/>
                </a:solidFill>
                <a:latin typeface="Arial"/>
                <a:cs typeface="Arial" pitchFamily="34" charset="0"/>
              </a:rPr>
              <a:t>Bhingaradiya</a:t>
            </a:r>
            <a:endParaRPr lang="ko-KR" altLang="en-US" sz="1867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8350C-BBF9-F508-B5A7-8A72FC64B90A}"/>
              </a:ext>
            </a:extLst>
          </p:cNvPr>
          <p:cNvSpPr/>
          <p:nvPr/>
        </p:nvSpPr>
        <p:spPr>
          <a:xfrm>
            <a:off x="893169" y="5693433"/>
            <a:ext cx="2659039" cy="91240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dirty="0">
                <a:solidFill>
                  <a:schemeClr val="accent2"/>
                </a:solidFill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kumimoji="0" lang="en-CA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ko-KR" sz="1333" b="0" i="0" u="none" strike="noStrike" kern="1200" cap="none" spc="0" normalizeH="0" baseline="0" noProof="0" dirty="0">
              <a:ln>
                <a:noFill/>
              </a:ln>
              <a:solidFill>
                <a:srgbClr val="477DC7"/>
              </a:solidFill>
              <a:effectLst/>
              <a:uLnTx/>
              <a:uFillTx/>
              <a:latin typeface="Arial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A338D7-9F98-88C7-0288-83A4E1F5D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13" y="5740041"/>
            <a:ext cx="366268" cy="3866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CFFB30-CDFD-533D-D7CA-012D8D7B2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336" y="6191338"/>
            <a:ext cx="370720" cy="37722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A9F393-C607-231D-6448-9742A6C61916}"/>
              </a:ext>
            </a:extLst>
          </p:cNvPr>
          <p:cNvSpPr/>
          <p:nvPr/>
        </p:nvSpPr>
        <p:spPr>
          <a:xfrm>
            <a:off x="4406685" y="5668574"/>
            <a:ext cx="2659039" cy="91240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dirty="0">
                <a:solidFill>
                  <a:schemeClr val="accent2"/>
                </a:solidFill>
                <a:latin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kumimoji="0" lang="en-CA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ko-KR" sz="1333" b="0" i="0" u="none" strike="noStrike" kern="1200" cap="none" spc="0" normalizeH="0" baseline="0" noProof="0" dirty="0">
              <a:ln>
                <a:noFill/>
              </a:ln>
              <a:solidFill>
                <a:srgbClr val="477DC7"/>
              </a:solidFill>
              <a:effectLst/>
              <a:uLnTx/>
              <a:uFillTx/>
              <a:latin typeface="Arial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AE6EA5-0C85-F65D-B497-4B8F5459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229" y="5715182"/>
            <a:ext cx="366268" cy="3866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5F6DAA-EB4B-7C52-113C-BE16381BD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852" y="6166479"/>
            <a:ext cx="370720" cy="37722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E2FB00F-A828-8A78-FCD2-0F3CA8EFE450}"/>
              </a:ext>
            </a:extLst>
          </p:cNvPr>
          <p:cNvSpPr/>
          <p:nvPr/>
        </p:nvSpPr>
        <p:spPr>
          <a:xfrm>
            <a:off x="7920203" y="5670454"/>
            <a:ext cx="2659039" cy="91240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dirty="0">
                <a:solidFill>
                  <a:schemeClr val="accent2"/>
                </a:solidFill>
                <a:latin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kumimoji="0" lang="en-CA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ko-KR" sz="1333" b="0" i="0" u="none" strike="noStrike" kern="1200" cap="none" spc="0" normalizeH="0" baseline="0" noProof="0" dirty="0">
              <a:ln>
                <a:noFill/>
              </a:ln>
              <a:solidFill>
                <a:srgbClr val="477DC7"/>
              </a:solidFill>
              <a:effectLst/>
              <a:uLnTx/>
              <a:uFillTx/>
              <a:latin typeface="Arial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FD93D18-8C0D-E596-05E7-074D6ED20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747" y="5717062"/>
            <a:ext cx="366268" cy="3866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966359-CCC7-A08D-44ED-55E14ECBB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370" y="6168359"/>
            <a:ext cx="370720" cy="3772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6F3F2B6-ED3B-C556-8F4A-F2DEDC8ED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4097" y="1614312"/>
            <a:ext cx="2228965" cy="28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"/>
    </mc:Choice>
    <mc:Fallback xmlns="">
      <p:transition spd="slow" advTm="10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206297"/>
            <a:ext cx="9679994" cy="656346"/>
          </a:xfrm>
        </p:spPr>
        <p:txBody>
          <a:bodyPr>
            <a:normAutofit/>
          </a:bodyPr>
          <a:lstStyle/>
          <a:p>
            <a:pPr algn="ctr"/>
            <a:r>
              <a:rPr lang="en-CA" sz="3000" b="1" dirty="0">
                <a:solidFill>
                  <a:srgbClr val="47A3DE"/>
                </a:solidFill>
                <a:latin typeface="+mn-lt"/>
              </a:rPr>
              <a:t>ANALYSIS 4 : Distribution of Risk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6BC68-FAC4-B43B-0785-8607902279F8}"/>
              </a:ext>
            </a:extLst>
          </p:cNvPr>
          <p:cNvSpPr txBox="1"/>
          <p:nvPr/>
        </p:nvSpPr>
        <p:spPr>
          <a:xfrm>
            <a:off x="7746521" y="1859339"/>
            <a:ext cx="42959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graph presents the </a:t>
            </a:r>
            <a:r>
              <a:rPr lang="en-US" b="1" i="1" dirty="0">
                <a:cs typeface="Times New Roman" panose="02020603050405020304" pitchFamily="18" charset="0"/>
              </a:rPr>
              <a:t>Risk Factors </a:t>
            </a:r>
            <a:r>
              <a:rPr lang="en-US" dirty="0">
                <a:cs typeface="Times New Roman" panose="02020603050405020304" pitchFamily="18" charset="0"/>
              </a:rPr>
              <a:t>associated with the population in the US.</a:t>
            </a:r>
          </a:p>
          <a:p>
            <a:pPr algn="just"/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The two major factors that stand out are </a:t>
            </a:r>
            <a:r>
              <a:rPr lang="en-US" sz="1800" b="1" i="1" dirty="0">
                <a:cs typeface="Times New Roman" panose="02020603050405020304" pitchFamily="18" charset="0"/>
              </a:rPr>
              <a:t>Hypertension</a:t>
            </a:r>
            <a:r>
              <a:rPr lang="en-US" sz="1800" dirty="0"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cs typeface="Times New Roman" panose="02020603050405020304" pitchFamily="18" charset="0"/>
              </a:rPr>
              <a:t>Diabetes</a:t>
            </a:r>
            <a:r>
              <a:rPr lang="en-US" sz="1800" dirty="0">
                <a:cs typeface="Times New Roman" panose="02020603050405020304" pitchFamily="18" charset="0"/>
              </a:rPr>
              <a:t>, with values of around 17.5K each.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The other Risk </a:t>
            </a:r>
            <a:r>
              <a:rPr lang="en-US" dirty="0">
                <a:cs typeface="Times New Roman" panose="02020603050405020304" pitchFamily="18" charset="0"/>
              </a:rPr>
              <a:t>F</a:t>
            </a:r>
            <a:r>
              <a:rPr lang="en-US" sz="1800" dirty="0">
                <a:cs typeface="Times New Roman" panose="02020603050405020304" pitchFamily="18" charset="0"/>
              </a:rPr>
              <a:t>actors associated with the population are not that significant and can be ignored for analysis.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76D11-8445-F929-2ABB-9F789C69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038"/>
            <a:ext cx="8140700" cy="586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8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206297"/>
            <a:ext cx="9679994" cy="656346"/>
          </a:xfrm>
        </p:spPr>
        <p:txBody>
          <a:bodyPr>
            <a:normAutofit/>
          </a:bodyPr>
          <a:lstStyle/>
          <a:p>
            <a:pPr algn="ctr"/>
            <a:r>
              <a:rPr lang="en-CA" sz="3000" b="1" dirty="0">
                <a:solidFill>
                  <a:srgbClr val="47A3DE"/>
                </a:solidFill>
                <a:latin typeface="+mn-lt"/>
              </a:rPr>
              <a:t>ANALYSIS 5 : Eye Disorder vs Service Utilization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6BC68-FAC4-B43B-0785-8607902279F8}"/>
              </a:ext>
            </a:extLst>
          </p:cNvPr>
          <p:cNvSpPr txBox="1"/>
          <p:nvPr/>
        </p:nvSpPr>
        <p:spPr>
          <a:xfrm>
            <a:off x="96833" y="4593808"/>
            <a:ext cx="119542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cs typeface="Times New Roman" panose="02020603050405020304" pitchFamily="18" charset="0"/>
              </a:rPr>
              <a:t>Retinal Disorders </a:t>
            </a:r>
            <a:r>
              <a:rPr lang="en-US" sz="1600" dirty="0">
                <a:cs typeface="Times New Roman" panose="02020603050405020304" pitchFamily="18" charset="0"/>
              </a:rPr>
              <a:t>and </a:t>
            </a:r>
            <a:r>
              <a:rPr lang="en-US" sz="1600" b="1" i="1" dirty="0">
                <a:cs typeface="Times New Roman" panose="02020603050405020304" pitchFamily="18" charset="0"/>
              </a:rPr>
              <a:t>Glaucoma</a:t>
            </a:r>
            <a:r>
              <a:rPr lang="en-US" sz="1600" dirty="0">
                <a:cs typeface="Times New Roman" panose="02020603050405020304" pitchFamily="18" charset="0"/>
              </a:rPr>
              <a:t> together affect about </a:t>
            </a:r>
            <a:r>
              <a:rPr lang="en-US" sz="1600" i="1" u="sng" dirty="0">
                <a:cs typeface="Times New Roman" panose="02020603050405020304" pitchFamily="18" charset="0"/>
              </a:rPr>
              <a:t>23% of the population </a:t>
            </a:r>
            <a:r>
              <a:rPr lang="en-US" sz="1600" dirty="0">
                <a:cs typeface="Times New Roman" panose="02020603050405020304" pitchFamily="18" charset="0"/>
              </a:rPr>
              <a:t>suffering from vision-related issues in the US.</a:t>
            </a:r>
          </a:p>
          <a:p>
            <a:pPr algn="just"/>
            <a:endParaRPr lang="en-US" sz="16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cs typeface="Times New Roman" panose="02020603050405020304" pitchFamily="18" charset="0"/>
              </a:rPr>
              <a:t>Diabetic Retinopathy</a:t>
            </a:r>
            <a:r>
              <a:rPr lang="en-US" sz="1600" dirty="0"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cs typeface="Times New Roman" panose="02020603050405020304" pitchFamily="18" charset="0"/>
              </a:rPr>
              <a:t>Glaucoma treatment</a:t>
            </a:r>
            <a:r>
              <a:rPr lang="en-US" sz="1600" dirty="0">
                <a:cs typeface="Times New Roman" panose="02020603050405020304" pitchFamily="18" charset="0"/>
              </a:rPr>
              <a:t>, and </a:t>
            </a:r>
            <a:r>
              <a:rPr lang="en-US" sz="1600" b="1" i="1" dirty="0">
                <a:cs typeface="Times New Roman" panose="02020603050405020304" pitchFamily="18" charset="0"/>
              </a:rPr>
              <a:t>Radiology</a:t>
            </a:r>
            <a:r>
              <a:rPr lang="en-US" sz="1600" dirty="0">
                <a:cs typeface="Times New Roman" panose="02020603050405020304" pitchFamily="18" charset="0"/>
              </a:rPr>
              <a:t> are the most sought-after </a:t>
            </a:r>
            <a:r>
              <a:rPr lang="en-US" sz="1600" i="1" dirty="0">
                <a:cs typeface="Times New Roman" panose="02020603050405020304" pitchFamily="18" charset="0"/>
              </a:rPr>
              <a:t>Medical Services </a:t>
            </a:r>
            <a:r>
              <a:rPr lang="en-US" sz="1600" dirty="0">
                <a:cs typeface="Times New Roman" panose="02020603050405020304" pitchFamily="18" charset="0"/>
              </a:rPr>
              <a:t>for eye health in the US.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Among the Medical Services, </a:t>
            </a:r>
            <a:r>
              <a:rPr lang="en-US" sz="1600" i="1" u="sng" dirty="0">
                <a:cs typeface="Times New Roman" panose="02020603050405020304" pitchFamily="18" charset="0"/>
              </a:rPr>
              <a:t>Diabetic Retinopathy accounted for 24%</a:t>
            </a:r>
            <a:r>
              <a:rPr lang="en-US" sz="1600" i="1" dirty="0">
                <a:cs typeface="Times New Roman" panose="02020603050405020304" pitchFamily="18" charset="0"/>
              </a:rPr>
              <a:t>, </a:t>
            </a:r>
            <a:r>
              <a:rPr lang="en-US" sz="1600" i="1" u="sng" dirty="0">
                <a:cs typeface="Times New Roman" panose="02020603050405020304" pitchFamily="18" charset="0"/>
              </a:rPr>
              <a:t>Glaucoma treatment for 20%, </a:t>
            </a:r>
            <a:r>
              <a:rPr lang="en-US" sz="1600" dirty="0">
                <a:cs typeface="Times New Roman" panose="02020603050405020304" pitchFamily="18" charset="0"/>
              </a:rPr>
              <a:t>and </a:t>
            </a:r>
            <a:r>
              <a:rPr lang="en-US" sz="1600" i="1" u="sng" dirty="0">
                <a:cs typeface="Times New Roman" panose="02020603050405020304" pitchFamily="18" charset="0"/>
              </a:rPr>
              <a:t>Radiology for 16% </a:t>
            </a:r>
            <a:r>
              <a:rPr lang="en-US" sz="1600" dirty="0">
                <a:cs typeface="Times New Roman" panose="02020603050405020304" pitchFamily="18" charset="0"/>
              </a:rPr>
              <a:t>of the services.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The figures indicate that eye health is a significant concern in the US and that Retinal Disorders and Glaucoma are prevalent among the population.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6F440-8CFE-72F1-A5C6-9E6B3CDA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8" y="1104702"/>
            <a:ext cx="5029458" cy="3416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BFC89-1D95-A281-3E31-F24993AE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21" y="1104702"/>
            <a:ext cx="5169166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091" y="206297"/>
            <a:ext cx="9679994" cy="656346"/>
          </a:xfrm>
        </p:spPr>
        <p:txBody>
          <a:bodyPr>
            <a:noAutofit/>
          </a:bodyPr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ANALYSIS &amp;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6BC68-FAC4-B43B-0785-8607902279F8}"/>
              </a:ext>
            </a:extLst>
          </p:cNvPr>
          <p:cNvSpPr txBox="1"/>
          <p:nvPr/>
        </p:nvSpPr>
        <p:spPr>
          <a:xfrm>
            <a:off x="118865" y="1496925"/>
            <a:ext cx="119542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Since, </a:t>
            </a:r>
            <a:r>
              <a:rPr lang="en-US" b="1" i="1" dirty="0">
                <a:cs typeface="Times New Roman" panose="02020603050405020304" pitchFamily="18" charset="0"/>
              </a:rPr>
              <a:t>Retinal Disorders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i="1" dirty="0">
                <a:cs typeface="Times New Roman" panose="02020603050405020304" pitchFamily="18" charset="0"/>
              </a:rPr>
              <a:t>Glaucoma</a:t>
            </a:r>
            <a:r>
              <a:rPr lang="en-US" dirty="0">
                <a:cs typeface="Times New Roman" panose="02020603050405020304" pitchFamily="18" charset="0"/>
              </a:rPr>
              <a:t> are prevalent among the population. Insurance companies should prioritize eye health coverage plans considering these two major issues.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Among the medical services, </a:t>
            </a:r>
            <a:r>
              <a:rPr lang="en-US" i="1" u="sng" dirty="0">
                <a:cs typeface="Times New Roman" panose="02020603050405020304" pitchFamily="18" charset="0"/>
              </a:rPr>
              <a:t>Diabetic Retinopathy accounted for 24%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i="1" u="sng" dirty="0">
                <a:cs typeface="Times New Roman" panose="02020603050405020304" pitchFamily="18" charset="0"/>
              </a:rPr>
              <a:t>Glaucoma treatment for 20%,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u="sng" dirty="0">
                <a:cs typeface="Times New Roman" panose="02020603050405020304" pitchFamily="18" charset="0"/>
              </a:rPr>
              <a:t>Radiology for 16% </a:t>
            </a:r>
            <a:r>
              <a:rPr lang="en-US" dirty="0">
                <a:cs typeface="Times New Roman" panose="02020603050405020304" pitchFamily="18" charset="0"/>
              </a:rPr>
              <a:t>of the services. Insurance companies can use this data to determine the most critical services and provide coverage accordingly to ensure that their customers receive adequate medical attention.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Insurance companies should focus on </a:t>
            </a:r>
            <a:r>
              <a:rPr lang="en-US" i="1" u="sng" dirty="0">
                <a:cs typeface="Times New Roman" panose="02020603050405020304" pitchFamily="18" charset="0"/>
              </a:rPr>
              <a:t>providing comprehensive coverage to all age groups and genders </a:t>
            </a:r>
            <a:r>
              <a:rPr lang="en-US" dirty="0">
                <a:cs typeface="Times New Roman" panose="02020603050405020304" pitchFamily="18" charset="0"/>
              </a:rPr>
              <a:t>as Age and Gender do not seem to be significant factors in determining eye disorders.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Based on </a:t>
            </a:r>
            <a:r>
              <a:rPr lang="en-US" i="1" u="sng" dirty="0">
                <a:cs typeface="Times New Roman" panose="02020603050405020304" pitchFamily="18" charset="0"/>
              </a:rPr>
              <a:t>Risk factors</a:t>
            </a:r>
            <a:r>
              <a:rPr lang="en-US" dirty="0">
                <a:cs typeface="Times New Roman" panose="02020603050405020304" pitchFamily="18" charset="0"/>
              </a:rPr>
              <a:t>, companies may consider </a:t>
            </a:r>
            <a:r>
              <a:rPr lang="en-US" b="1" i="1" dirty="0">
                <a:cs typeface="Times New Roman" panose="02020603050405020304" pitchFamily="18" charset="0"/>
              </a:rPr>
              <a:t>higher premiums </a:t>
            </a:r>
            <a:r>
              <a:rPr lang="en-US" dirty="0">
                <a:cs typeface="Times New Roman" panose="02020603050405020304" pitchFamily="18" charset="0"/>
              </a:rPr>
              <a:t>for individuals with </a:t>
            </a:r>
            <a:r>
              <a:rPr lang="en-US" i="1" u="sng" dirty="0">
                <a:cs typeface="Times New Roman" panose="02020603050405020304" pitchFamily="18" charset="0"/>
              </a:rPr>
              <a:t>Diabetes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u="sng" dirty="0">
                <a:cs typeface="Times New Roman" panose="02020603050405020304" pitchFamily="18" charset="0"/>
              </a:rPr>
              <a:t>Hypertension</a:t>
            </a:r>
            <a:r>
              <a:rPr lang="en-US" dirty="0">
                <a:cs typeface="Times New Roman" panose="02020603050405020304" pitchFamily="18" charset="0"/>
              </a:rPr>
              <a:t> due to the increased risk of eye health conditions.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Thus, to be competitive in the US eye insurance market, it is imperative for insurance companies to concentrate on prevalent eye disorder categories and the most sought-after medical services.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above insights can help them design new products or enhance existing policies to drive profitability and gain an edge over their competitors.</a:t>
            </a:r>
          </a:p>
        </p:txBody>
      </p:sp>
    </p:spTree>
    <p:extLst>
      <p:ext uri="{BB962C8B-B14F-4D97-AF65-F5344CB8AC3E}">
        <p14:creationId xmlns:p14="http://schemas.microsoft.com/office/powerpoint/2010/main" val="253542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GITHUB PROJECT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4A631-41D1-CCC8-B7CC-E068C10A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1" y="1690777"/>
            <a:ext cx="10668537" cy="505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94442-A413-9687-6AC3-6CBCF31C5E42}"/>
              </a:ext>
            </a:extLst>
          </p:cNvPr>
          <p:cNvSpPr txBox="1"/>
          <p:nvPr/>
        </p:nvSpPr>
        <p:spPr>
          <a:xfrm>
            <a:off x="761731" y="1216325"/>
            <a:ext cx="1010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https://github.com/users/rituraj-borah/projects/2/views/1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48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20328-F08E-A298-AF5D-731DE103DD31}"/>
              </a:ext>
            </a:extLst>
          </p:cNvPr>
          <p:cNvSpPr txBox="1"/>
          <p:nvPr/>
        </p:nvSpPr>
        <p:spPr>
          <a:xfrm>
            <a:off x="544286" y="1700989"/>
            <a:ext cx="111034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chemeClr val="tx1"/>
                </a:solidFill>
                <a:latin typeface="-apple-system"/>
                <a:cs typeface="+mn-cs"/>
              </a:rPr>
              <a:t>Vision impairment and blindness. (2021, October 14). WHO | World Health Organization. </a:t>
            </a:r>
            <a:r>
              <a:rPr lang="en-US" altLang="ko-KR" sz="1800" dirty="0">
                <a:solidFill>
                  <a:schemeClr val="accent1"/>
                </a:solidFill>
                <a:latin typeface="-apple-system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https://www.who.int/news-room/fact-sheets/detail/blindness-and-visual-impairment</a:t>
            </a:r>
            <a:endParaRPr lang="en-US" altLang="ko-KR" sz="1800" dirty="0">
              <a:solidFill>
                <a:schemeClr val="accent1"/>
              </a:solidFill>
              <a:latin typeface="-apple-system"/>
              <a:cs typeface="+mn-cs"/>
            </a:endParaRPr>
          </a:p>
          <a:p>
            <a:endParaRPr lang="en-US" altLang="ko-KR" sz="1800" dirty="0">
              <a:solidFill>
                <a:schemeClr val="tx1"/>
              </a:solidFill>
              <a:latin typeface="-apple-system"/>
              <a:cs typeface="+mn-cs"/>
            </a:endParaRPr>
          </a:p>
          <a:p>
            <a:r>
              <a:rPr lang="en-US" altLang="ko-KR" sz="1800" i="1" dirty="0">
                <a:solidFill>
                  <a:schemeClr val="tx1"/>
                </a:solidFill>
                <a:latin typeface="-apple-system"/>
                <a:cs typeface="+mn-cs"/>
              </a:rPr>
              <a:t>Visual impairment, blindness cases in U.S. expected to double by 2050. (n.d.). National Eye Institute | National Eye Institute</a:t>
            </a:r>
            <a:r>
              <a:rPr lang="en-US" altLang="ko-KR" sz="1800" dirty="0">
                <a:solidFill>
                  <a:schemeClr val="tx1"/>
                </a:solidFill>
                <a:latin typeface="-apple-system"/>
                <a:cs typeface="+mn-cs"/>
              </a:rPr>
              <a:t>. </a:t>
            </a:r>
            <a:r>
              <a:rPr lang="en-US" altLang="ko-KR" sz="1800" dirty="0">
                <a:solidFill>
                  <a:schemeClr val="accent1"/>
                </a:solidFill>
                <a:latin typeface="-apple-system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https://www.nei.nih.gov/about/news-and-events/news/visual-impairment-blindness-cases-us-expected-double-2050</a:t>
            </a:r>
            <a:endParaRPr lang="en-US" altLang="ko-KR" sz="1800" dirty="0">
              <a:solidFill>
                <a:schemeClr val="accent1"/>
              </a:solidFill>
              <a:latin typeface="-apple-system"/>
              <a:cs typeface="+mn-cs"/>
            </a:endParaRPr>
          </a:p>
          <a:p>
            <a:endParaRPr lang="en-US" altLang="ko-KR" dirty="0">
              <a:solidFill>
                <a:schemeClr val="accent1"/>
              </a:solidFill>
              <a:latin typeface="-apple-system"/>
            </a:endParaRPr>
          </a:p>
          <a:p>
            <a:r>
              <a:rPr lang="en-US" i="1" dirty="0">
                <a:effectLst/>
              </a:rPr>
              <a:t>Open Data | Centers for Disease Control and Prevention | Chronic Disease and Health Promotion Data &amp; Indicators. </a:t>
            </a:r>
            <a:r>
              <a:rPr lang="en-US" dirty="0">
                <a:effectLst/>
                <a:hlinkClick r:id="rId4"/>
              </a:rPr>
              <a:t>https://chronicdata.cdc.gov/Vision-Eye-Health/Commercial-Medical-Insurance-MSCANCC-Vision-and-Ey/a35h-9yn4</a:t>
            </a:r>
            <a:endParaRPr lang="en-CA" dirty="0"/>
          </a:p>
          <a:p>
            <a:endParaRPr lang="en-US" altLang="ko-KR" sz="1800" dirty="0">
              <a:solidFill>
                <a:schemeClr val="accent1"/>
              </a:solidFill>
              <a:latin typeface="-apple-system"/>
              <a:cs typeface="+mn-cs"/>
            </a:endParaRPr>
          </a:p>
          <a:p>
            <a:endParaRPr lang="en-US" altLang="ko-KR" dirty="0">
              <a:solidFill>
                <a:schemeClr val="accent1"/>
              </a:solidFill>
              <a:latin typeface="-apple-system"/>
            </a:endParaRPr>
          </a:p>
          <a:p>
            <a:r>
              <a:rPr lang="en-US" altLang="ko-KR" i="1" dirty="0"/>
              <a:t>User guide and tutorial — Seaborn 0.12.2 documentation. </a:t>
            </a:r>
            <a:r>
              <a:rPr lang="en-US" altLang="ko-KR" dirty="0">
                <a:hlinkClick r:id="rId5"/>
              </a:rPr>
              <a:t>https://seaborn.pydata.org/tutorial.html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i="1" dirty="0"/>
              <a:t>Pandas isin() explained with examples</a:t>
            </a:r>
            <a:r>
              <a:rPr lang="en-US" altLang="ko-KR" dirty="0"/>
              <a:t>. </a:t>
            </a:r>
            <a:r>
              <a:rPr lang="en-US" altLang="ko-KR" dirty="0">
                <a:hlinkClick r:id="rId6"/>
              </a:rPr>
              <a:t>https://sparkbyexamples.com/pandas/pandas-isin-explained-with-examples/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olidFill>
                <a:schemeClr val="accent1"/>
              </a:solidFill>
              <a:latin typeface="-apple-system"/>
            </a:endParaRPr>
          </a:p>
          <a:p>
            <a:endParaRPr lang="en-US" altLang="ko-KR" sz="1800" dirty="0">
              <a:solidFill>
                <a:schemeClr val="accent1"/>
              </a:solidFill>
              <a:latin typeface="-apple-system"/>
              <a:cs typeface="+mn-cs"/>
            </a:endParaRPr>
          </a:p>
          <a:p>
            <a:endParaRPr lang="en-US" altLang="ko-KR" dirty="0">
              <a:solidFill>
                <a:schemeClr val="accent1"/>
              </a:solidFill>
              <a:latin typeface="-apple-system"/>
            </a:endParaRPr>
          </a:p>
          <a:p>
            <a:endParaRPr lang="en-US" altLang="ko-KR" sz="1800" dirty="0">
              <a:solidFill>
                <a:schemeClr val="accent1"/>
              </a:solidFill>
              <a:latin typeface="-apple-system"/>
              <a:cs typeface="+mn-cs"/>
            </a:endParaRPr>
          </a:p>
          <a:p>
            <a:endParaRPr lang="en-US" altLang="ko-KR" dirty="0">
              <a:solidFill>
                <a:schemeClr val="accent1"/>
              </a:solidFill>
              <a:latin typeface="-apple-system"/>
            </a:endParaRPr>
          </a:p>
          <a:p>
            <a:endParaRPr lang="en-CA" altLang="ko-KR" sz="1800" dirty="0">
              <a:solidFill>
                <a:schemeClr val="accent1"/>
              </a:solidFill>
              <a:latin typeface="-apple-syste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20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0" y="0"/>
            <a:ext cx="12192000" cy="6858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9060" r="6001" b="11309"/>
          <a:stretch/>
        </p:blipFill>
        <p:spPr>
          <a:xfrm>
            <a:off x="0" y="536"/>
            <a:ext cx="12192000" cy="534867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7A3DE"/>
                </a:solidFill>
                <a:latin typeface="+mn-lt"/>
              </a:rPr>
              <a:t>Thank you</a:t>
            </a:r>
            <a:endParaRPr lang="ko-KR" altLang="en-US" b="1" dirty="0">
              <a:solidFill>
                <a:srgbClr val="47A3D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423925" y="0"/>
            <a:ext cx="6768075" cy="5537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solidFill>
                  <a:srgbClr val="47A3DE"/>
                </a:solidFill>
                <a:latin typeface="+mn-lt"/>
                <a:cs typeface="Times New Roman" panose="02020603050405020304" pitchFamily="18" charset="0"/>
              </a:rPr>
              <a:t>OBJECTIVE</a:t>
            </a:r>
            <a:endParaRPr lang="en-US" sz="4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95762" y="617033"/>
            <a:ext cx="4786111" cy="672998"/>
            <a:chOff x="5014865" y="1008782"/>
            <a:chExt cx="5697537" cy="576262"/>
          </a:xfrm>
        </p:grpSpPr>
        <p:sp>
          <p:nvSpPr>
            <p:cNvPr id="13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47A3DE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직사각형 55"/>
          <p:cNvSpPr/>
          <p:nvPr/>
        </p:nvSpPr>
        <p:spPr>
          <a:xfrm>
            <a:off x="7327561" y="791374"/>
            <a:ext cx="40126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CA" sz="1600" b="1" dirty="0"/>
              <a:t>Background Motivation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타원 64"/>
          <p:cNvSpPr/>
          <p:nvPr/>
        </p:nvSpPr>
        <p:spPr>
          <a:xfrm>
            <a:off x="5964196" y="553766"/>
            <a:ext cx="717963" cy="672998"/>
          </a:xfrm>
          <a:prstGeom prst="ellipse">
            <a:avLst/>
          </a:prstGeom>
          <a:solidFill>
            <a:srgbClr val="47A3DE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 b="1" dirty="0"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8682" y="701515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0849" y="2293460"/>
            <a:ext cx="4794682" cy="696349"/>
            <a:chOff x="5014865" y="1008782"/>
            <a:chExt cx="5697537" cy="576262"/>
          </a:xfrm>
        </p:grpSpPr>
        <p:sp>
          <p:nvSpPr>
            <p:cNvPr id="25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47A3DE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직사각형 55"/>
          <p:cNvSpPr/>
          <p:nvPr/>
        </p:nvSpPr>
        <p:spPr>
          <a:xfrm>
            <a:off x="7033802" y="2495511"/>
            <a:ext cx="40126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CA" sz="1600" b="1" dirty="0"/>
              <a:t>Project Proposal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77C337-8AF7-6D35-8D24-6492386D3AC8}"/>
              </a:ext>
            </a:extLst>
          </p:cNvPr>
          <p:cNvGrpSpPr/>
          <p:nvPr/>
        </p:nvGrpSpPr>
        <p:grpSpPr>
          <a:xfrm>
            <a:off x="6940849" y="3205551"/>
            <a:ext cx="4794682" cy="662641"/>
            <a:chOff x="5014865" y="1008782"/>
            <a:chExt cx="5697537" cy="576262"/>
          </a:xfrm>
        </p:grpSpPr>
        <p:sp>
          <p:nvSpPr>
            <p:cNvPr id="5" name="AutoShape 92">
              <a:extLst>
                <a:ext uri="{FF2B5EF4-FFF2-40B4-BE49-F238E27FC236}">
                  <a16:creationId xmlns:a16="http://schemas.microsoft.com/office/drawing/2014/main" id="{77D09D1B-590A-C1BD-9028-DE834F055A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47A3DE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AutoShape 92">
              <a:extLst>
                <a:ext uri="{FF2B5EF4-FFF2-40B4-BE49-F238E27FC236}">
                  <a16:creationId xmlns:a16="http://schemas.microsoft.com/office/drawing/2014/main" id="{2F98901B-9C82-9A13-5C03-09C407C639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직사각형 55">
            <a:extLst>
              <a:ext uri="{FF2B5EF4-FFF2-40B4-BE49-F238E27FC236}">
                <a16:creationId xmlns:a16="http://schemas.microsoft.com/office/drawing/2014/main" id="{8843B015-0840-BD29-DE16-5D38EB82120C}"/>
              </a:ext>
            </a:extLst>
          </p:cNvPr>
          <p:cNvSpPr/>
          <p:nvPr/>
        </p:nvSpPr>
        <p:spPr>
          <a:xfrm>
            <a:off x="7230670" y="3407602"/>
            <a:ext cx="40126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CA" altLang="ko-KR" sz="1600" b="1" dirty="0"/>
              <a:t>Analysis Questions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B8D0E-F66A-7167-80DD-5C49B787747B}"/>
              </a:ext>
            </a:extLst>
          </p:cNvPr>
          <p:cNvSpPr txBox="1"/>
          <p:nvPr/>
        </p:nvSpPr>
        <p:spPr>
          <a:xfrm>
            <a:off x="6093007" y="4244550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24ADC2-C68D-B941-0352-4992162CAC2C}"/>
              </a:ext>
            </a:extLst>
          </p:cNvPr>
          <p:cNvGrpSpPr/>
          <p:nvPr/>
        </p:nvGrpSpPr>
        <p:grpSpPr>
          <a:xfrm>
            <a:off x="6940849" y="1446695"/>
            <a:ext cx="4786111" cy="672998"/>
            <a:chOff x="5014865" y="1008782"/>
            <a:chExt cx="5697537" cy="576262"/>
          </a:xfrm>
        </p:grpSpPr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BA7BEC95-926C-3EDE-B6F5-CD1C6E833E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47A3DE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0C9119CE-3C52-12EE-0C37-07E8B594C7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2">
                <a:defRPr/>
              </a:pPr>
              <a:r>
                <a:rPr lang="en-IN" altLang="ko-KR" sz="1600" b="1" dirty="0">
                  <a:solidFill>
                    <a:schemeClr val="tx1"/>
                  </a:solidFill>
                </a:rPr>
                <a:t>      Problem Statement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4ABA7C-8109-96D5-005F-B8D4215A7019}"/>
              </a:ext>
            </a:extLst>
          </p:cNvPr>
          <p:cNvGrpSpPr/>
          <p:nvPr/>
        </p:nvGrpSpPr>
        <p:grpSpPr>
          <a:xfrm>
            <a:off x="6940849" y="4104117"/>
            <a:ext cx="4794682" cy="656826"/>
            <a:chOff x="5014865" y="920832"/>
            <a:chExt cx="5697537" cy="576262"/>
          </a:xfrm>
        </p:grpSpPr>
        <p:sp>
          <p:nvSpPr>
            <p:cNvPr id="38" name="AutoShape 92">
              <a:extLst>
                <a:ext uri="{FF2B5EF4-FFF2-40B4-BE49-F238E27FC236}">
                  <a16:creationId xmlns:a16="http://schemas.microsoft.com/office/drawing/2014/main" id="{8163B627-26A3-C0D7-D4AC-E264590E44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4865" y="92083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47A3DE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AutoShape 92">
              <a:extLst>
                <a:ext uri="{FF2B5EF4-FFF2-40B4-BE49-F238E27FC236}">
                  <a16:creationId xmlns:a16="http://schemas.microsoft.com/office/drawing/2014/main" id="{9DA0C43B-D32E-D2E9-C0A2-D2E26F1908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2502" y="971634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2">
                <a:defRPr/>
              </a:pPr>
              <a:r>
                <a:rPr lang="en-IN" altLang="ko-KR" sz="1600" b="1" dirty="0">
                  <a:solidFill>
                    <a:schemeClr val="tx1"/>
                  </a:solidFill>
                </a:rPr>
                <a:t>      Dataset Description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799F4B-D8B2-35BE-46E9-27D81164061A}"/>
              </a:ext>
            </a:extLst>
          </p:cNvPr>
          <p:cNvGrpSpPr/>
          <p:nvPr/>
        </p:nvGrpSpPr>
        <p:grpSpPr>
          <a:xfrm>
            <a:off x="6938848" y="5023564"/>
            <a:ext cx="4786111" cy="656826"/>
            <a:chOff x="5014865" y="1008782"/>
            <a:chExt cx="5697537" cy="576262"/>
          </a:xfrm>
        </p:grpSpPr>
        <p:sp>
          <p:nvSpPr>
            <p:cNvPr id="33" name="AutoShape 92">
              <a:extLst>
                <a:ext uri="{FF2B5EF4-FFF2-40B4-BE49-F238E27FC236}">
                  <a16:creationId xmlns:a16="http://schemas.microsoft.com/office/drawing/2014/main" id="{E92AAE87-0A81-09D6-8ECB-F1336EE09C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47A3DE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AutoShape 92">
              <a:extLst>
                <a:ext uri="{FF2B5EF4-FFF2-40B4-BE49-F238E27FC236}">
                  <a16:creationId xmlns:a16="http://schemas.microsoft.com/office/drawing/2014/main" id="{E20B89F7-D26A-07A6-8D29-735A413C72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직사각형 55">
            <a:extLst>
              <a:ext uri="{FF2B5EF4-FFF2-40B4-BE49-F238E27FC236}">
                <a16:creationId xmlns:a16="http://schemas.microsoft.com/office/drawing/2014/main" id="{3BDEF907-EEE9-E27E-1AD2-17D678B106E9}"/>
              </a:ext>
            </a:extLst>
          </p:cNvPr>
          <p:cNvSpPr/>
          <p:nvPr/>
        </p:nvSpPr>
        <p:spPr>
          <a:xfrm>
            <a:off x="7370647" y="5197905"/>
            <a:ext cx="40126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CA" sz="1600" b="1" dirty="0"/>
              <a:t>Data Cleaning &amp; Transformation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E5709D-C7A0-1BB9-738E-F40AD9D0D227}"/>
              </a:ext>
            </a:extLst>
          </p:cNvPr>
          <p:cNvGrpSpPr/>
          <p:nvPr/>
        </p:nvGrpSpPr>
        <p:grpSpPr>
          <a:xfrm>
            <a:off x="6949420" y="5967829"/>
            <a:ext cx="4786111" cy="656826"/>
            <a:chOff x="5014865" y="1008782"/>
            <a:chExt cx="5697537" cy="576262"/>
          </a:xfrm>
        </p:grpSpPr>
        <p:sp>
          <p:nvSpPr>
            <p:cNvPr id="41" name="AutoShape 92">
              <a:extLst>
                <a:ext uri="{FF2B5EF4-FFF2-40B4-BE49-F238E27FC236}">
                  <a16:creationId xmlns:a16="http://schemas.microsoft.com/office/drawing/2014/main" id="{9CDA93CC-1C67-2642-F446-3E85471E5D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47A3DE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AutoShape 92">
              <a:extLst>
                <a:ext uri="{FF2B5EF4-FFF2-40B4-BE49-F238E27FC236}">
                  <a16:creationId xmlns:a16="http://schemas.microsoft.com/office/drawing/2014/main" id="{8311B024-5AB1-B212-3F32-864543109A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B0F0"/>
              </a:solidFill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직사각형 55">
            <a:extLst>
              <a:ext uri="{FF2B5EF4-FFF2-40B4-BE49-F238E27FC236}">
                <a16:creationId xmlns:a16="http://schemas.microsoft.com/office/drawing/2014/main" id="{71FCD945-7672-525D-63AF-86675F6A1793}"/>
              </a:ext>
            </a:extLst>
          </p:cNvPr>
          <p:cNvSpPr/>
          <p:nvPr/>
        </p:nvSpPr>
        <p:spPr>
          <a:xfrm>
            <a:off x="7381219" y="6142170"/>
            <a:ext cx="40126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CA" sz="1600" b="1" dirty="0"/>
              <a:t>Analysis Results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타원 64">
            <a:extLst>
              <a:ext uri="{FF2B5EF4-FFF2-40B4-BE49-F238E27FC236}">
                <a16:creationId xmlns:a16="http://schemas.microsoft.com/office/drawing/2014/main" id="{8A6E03FD-0320-015B-620E-982AB2304348}"/>
              </a:ext>
            </a:extLst>
          </p:cNvPr>
          <p:cNvSpPr/>
          <p:nvPr/>
        </p:nvSpPr>
        <p:spPr>
          <a:xfrm>
            <a:off x="5964196" y="1446695"/>
            <a:ext cx="717963" cy="672998"/>
          </a:xfrm>
          <a:prstGeom prst="ellipse">
            <a:avLst/>
          </a:prstGeom>
          <a:solidFill>
            <a:srgbClr val="47A3DE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 b="1" dirty="0"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B41AB3-488B-ABC4-C10A-E3E9991FD3F9}"/>
              </a:ext>
            </a:extLst>
          </p:cNvPr>
          <p:cNvSpPr txBox="1"/>
          <p:nvPr/>
        </p:nvSpPr>
        <p:spPr>
          <a:xfrm>
            <a:off x="6048682" y="1594444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타원 64">
            <a:extLst>
              <a:ext uri="{FF2B5EF4-FFF2-40B4-BE49-F238E27FC236}">
                <a16:creationId xmlns:a16="http://schemas.microsoft.com/office/drawing/2014/main" id="{99AF6752-1BA9-D2D5-AEBF-8192C7110FB6}"/>
              </a:ext>
            </a:extLst>
          </p:cNvPr>
          <p:cNvSpPr/>
          <p:nvPr/>
        </p:nvSpPr>
        <p:spPr>
          <a:xfrm>
            <a:off x="5964196" y="2354846"/>
            <a:ext cx="717963" cy="672998"/>
          </a:xfrm>
          <a:prstGeom prst="ellipse">
            <a:avLst/>
          </a:prstGeom>
          <a:solidFill>
            <a:srgbClr val="47A3DE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 b="1" dirty="0"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CBA4E9-FC46-E50D-282F-62E9C8A137DB}"/>
              </a:ext>
            </a:extLst>
          </p:cNvPr>
          <p:cNvSpPr txBox="1"/>
          <p:nvPr/>
        </p:nvSpPr>
        <p:spPr>
          <a:xfrm>
            <a:off x="6048682" y="2502595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타원 64">
            <a:extLst>
              <a:ext uri="{FF2B5EF4-FFF2-40B4-BE49-F238E27FC236}">
                <a16:creationId xmlns:a16="http://schemas.microsoft.com/office/drawing/2014/main" id="{AEAF439E-442C-6508-E2B7-B93A57EED576}"/>
              </a:ext>
            </a:extLst>
          </p:cNvPr>
          <p:cNvSpPr/>
          <p:nvPr/>
        </p:nvSpPr>
        <p:spPr>
          <a:xfrm>
            <a:off x="5964196" y="3259359"/>
            <a:ext cx="717963" cy="672998"/>
          </a:xfrm>
          <a:prstGeom prst="ellipse">
            <a:avLst/>
          </a:prstGeom>
          <a:solidFill>
            <a:srgbClr val="47A3DE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 b="1" dirty="0"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39E349-8CA6-4694-652F-143E04567DCC}"/>
              </a:ext>
            </a:extLst>
          </p:cNvPr>
          <p:cNvSpPr txBox="1"/>
          <p:nvPr/>
        </p:nvSpPr>
        <p:spPr>
          <a:xfrm>
            <a:off x="6048682" y="3407108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타원 64">
            <a:extLst>
              <a:ext uri="{FF2B5EF4-FFF2-40B4-BE49-F238E27FC236}">
                <a16:creationId xmlns:a16="http://schemas.microsoft.com/office/drawing/2014/main" id="{16862BAD-443C-3E6A-CDC0-7E51A11EC189}"/>
              </a:ext>
            </a:extLst>
          </p:cNvPr>
          <p:cNvSpPr/>
          <p:nvPr/>
        </p:nvSpPr>
        <p:spPr>
          <a:xfrm>
            <a:off x="5964196" y="4170703"/>
            <a:ext cx="717963" cy="672998"/>
          </a:xfrm>
          <a:prstGeom prst="ellipse">
            <a:avLst/>
          </a:prstGeom>
          <a:solidFill>
            <a:srgbClr val="47A3DE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 b="1" dirty="0"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F00CEF-6B88-9FD7-19C5-40B62E53AFB8}"/>
              </a:ext>
            </a:extLst>
          </p:cNvPr>
          <p:cNvSpPr txBox="1"/>
          <p:nvPr/>
        </p:nvSpPr>
        <p:spPr>
          <a:xfrm>
            <a:off x="6048682" y="4318452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타원 64">
            <a:extLst>
              <a:ext uri="{FF2B5EF4-FFF2-40B4-BE49-F238E27FC236}">
                <a16:creationId xmlns:a16="http://schemas.microsoft.com/office/drawing/2014/main" id="{F5C5E75F-E904-8A20-0C25-E93980A72D75}"/>
              </a:ext>
            </a:extLst>
          </p:cNvPr>
          <p:cNvSpPr/>
          <p:nvPr/>
        </p:nvSpPr>
        <p:spPr>
          <a:xfrm>
            <a:off x="5964196" y="5081466"/>
            <a:ext cx="717963" cy="672998"/>
          </a:xfrm>
          <a:prstGeom prst="ellipse">
            <a:avLst/>
          </a:prstGeom>
          <a:solidFill>
            <a:srgbClr val="47A3DE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 b="1" dirty="0"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20BFB1-D8E8-4CE8-99CA-A37B74A56DB4}"/>
              </a:ext>
            </a:extLst>
          </p:cNvPr>
          <p:cNvSpPr txBox="1"/>
          <p:nvPr/>
        </p:nvSpPr>
        <p:spPr>
          <a:xfrm>
            <a:off x="6048682" y="5229215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타원 64">
            <a:extLst>
              <a:ext uri="{FF2B5EF4-FFF2-40B4-BE49-F238E27FC236}">
                <a16:creationId xmlns:a16="http://schemas.microsoft.com/office/drawing/2014/main" id="{1D48C4F6-DD47-8ED9-8C94-3121A994CBF6}"/>
              </a:ext>
            </a:extLst>
          </p:cNvPr>
          <p:cNvSpPr/>
          <p:nvPr/>
        </p:nvSpPr>
        <p:spPr>
          <a:xfrm>
            <a:off x="5959670" y="5951712"/>
            <a:ext cx="717963" cy="672998"/>
          </a:xfrm>
          <a:prstGeom prst="ellipse">
            <a:avLst/>
          </a:prstGeom>
          <a:solidFill>
            <a:srgbClr val="47A3DE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 b="1" dirty="0"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B4C6A-C1A8-5443-E982-3728F3BA6095}"/>
              </a:ext>
            </a:extLst>
          </p:cNvPr>
          <p:cNvSpPr txBox="1"/>
          <p:nvPr/>
        </p:nvSpPr>
        <p:spPr>
          <a:xfrm>
            <a:off x="6044156" y="6099461"/>
            <a:ext cx="5448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"/>
    </mc:Choice>
    <mc:Fallback xmlns="">
      <p:transition spd="slow" advTm="9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3826" y="225961"/>
            <a:ext cx="9505056" cy="768085"/>
          </a:xfrm>
        </p:spPr>
        <p:txBody>
          <a:bodyPr/>
          <a:lstStyle/>
          <a:p>
            <a:pPr algn="ctr">
              <a:defRPr/>
            </a:pPr>
            <a:r>
              <a:rPr lang="en-CA" sz="4800" b="1" dirty="0">
                <a:solidFill>
                  <a:srgbClr val="47A3DE"/>
                </a:solidFill>
                <a:latin typeface="+mn-lt"/>
              </a:rPr>
              <a:t>BACKGROUND MOTIVATION</a:t>
            </a:r>
            <a:endParaRPr lang="ko-KR" altLang="en-US" sz="4800" b="1" dirty="0">
              <a:solidFill>
                <a:srgbClr val="47A3D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6F6CDB-0A7E-903F-9F99-C39A132212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545688" y="1290279"/>
            <a:ext cx="1110062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-apple-system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Vision is critical for daily tasks, but due to screen time, diabetes, and aging, vision problems are common nowadays. 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The World Health Organization estimates that approximately 2.2 billion people globally have some form of vision impairment, with the majority being easily preventable or treatable </a:t>
            </a:r>
            <a:r>
              <a:rPr lang="en-US" sz="2000" i="1" dirty="0">
                <a:cs typeface="Times New Roman" panose="02020603050405020304" pitchFamily="18" charset="0"/>
              </a:rPr>
              <a:t>("Vision impairment and blindness," 2021).</a:t>
            </a:r>
          </a:p>
          <a:p>
            <a:pPr algn="just"/>
            <a:endParaRPr lang="en-US" sz="2000" i="1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As per future projections made by most recent census data, the number of people with visual impairment or blindness in the United States is expected to double to more than 8 million by 2050.</a:t>
            </a:r>
            <a:r>
              <a:rPr lang="en-US" sz="2000" i="1" dirty="0">
                <a:cs typeface="Times New Roman" panose="02020603050405020304" pitchFamily="18" charset="0"/>
              </a:rPr>
              <a:t>("Visual impairment, blindness cases in U.S. expected to double by 2050," n.d.)</a:t>
            </a:r>
            <a:endParaRPr lang="en-US" sz="2000" dirty="0"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-apple-system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-apple-system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-apple-system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-apple-system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-apple-system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-apple-system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22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"/>
    </mc:Choice>
    <mc:Fallback xmlns="">
      <p:transition spd="slow" advTm="11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0EC683-7891-FA2B-D356-9D51C0CE2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31" y="204359"/>
            <a:ext cx="9505056" cy="76808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7A3DE"/>
                </a:solidFill>
                <a:latin typeface="+mn-lt"/>
              </a:rPr>
              <a:t>BACKGROUND MOTIVATION…</a:t>
            </a:r>
            <a:endParaRPr lang="ko-KR" altLang="en-US" sz="4800" b="1" dirty="0">
              <a:solidFill>
                <a:srgbClr val="47A3DE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777C6-EC01-AB4A-7742-72404F320F47}"/>
              </a:ext>
            </a:extLst>
          </p:cNvPr>
          <p:cNvSpPr txBox="1"/>
          <p:nvPr/>
        </p:nvSpPr>
        <p:spPr>
          <a:xfrm>
            <a:off x="392415" y="1475592"/>
            <a:ext cx="114071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Health insurance providers offer coverage plans to assist customers in dealing with the financial burden associated with critical illnesses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It offers coverage for critical illnesses, including vision care. Vision insurance typically covers routine eye exams, glasses, contacts, and other related services.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Since there are risk factors such as Race/ethnicity, age, high blood pressure, heart disease, smoking, and physical inactivity which can increase the risk of vision loss.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Insurance companies aim to provide the most superior eye-care insurance plans in the market to motivate their customers to try out new or enhanced products. 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Nevertheless, the development of these new offerings demands comprehensive research and analysis of the previous health-related challenges experienced by their intended customers, considering various factors.</a:t>
            </a:r>
            <a:endParaRPr lang="en-CA" sz="2000" dirty="0"/>
          </a:p>
          <a:p>
            <a:pPr algn="just"/>
            <a:endParaRPr lang="en-CA" sz="2000" dirty="0">
              <a:latin typeface="-apple-system"/>
            </a:endParaRPr>
          </a:p>
          <a:p>
            <a:pPr algn="just"/>
            <a:endParaRPr lang="en-CA" sz="2000" dirty="0">
              <a:latin typeface="-apple-system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4D5751D-32CC-13CF-1044-8B41002FF517}"/>
              </a:ext>
            </a:extLst>
          </p:cNvPr>
          <p:cNvSpPr txBox="1">
            <a:spLocks/>
          </p:cNvSpPr>
          <p:nvPr/>
        </p:nvSpPr>
        <p:spPr>
          <a:xfrm>
            <a:off x="392415" y="4804913"/>
            <a:ext cx="11253245" cy="1785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47A3D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57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"/>
    </mc:Choice>
    <mc:Fallback xmlns="">
      <p:transition spd="slow" advTm="100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0EC683-7891-FA2B-D356-9D51C0CE2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31" y="204359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PROBLEM STATEMENT</a:t>
            </a:r>
            <a:endParaRPr lang="ko-KR" altLang="en-US" sz="4800" b="1" dirty="0">
              <a:solidFill>
                <a:srgbClr val="47A3D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ounded Rectangle 51">
            <a:extLst>
              <a:ext uri="{FF2B5EF4-FFF2-40B4-BE49-F238E27FC236}">
                <a16:creationId xmlns:a16="http://schemas.microsoft.com/office/drawing/2014/main" id="{29AD21E3-E5ED-DED2-911B-C32020FB3F36}"/>
              </a:ext>
            </a:extLst>
          </p:cNvPr>
          <p:cNvSpPr/>
          <p:nvPr/>
        </p:nvSpPr>
        <p:spPr>
          <a:xfrm rot="16200000" flipH="1">
            <a:off x="3917084" y="1677630"/>
            <a:ext cx="3282546" cy="342476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37474FC-972A-BA71-01C1-F86C3E40E30B}"/>
              </a:ext>
            </a:extLst>
          </p:cNvPr>
          <p:cNvSpPr txBox="1">
            <a:spLocks/>
          </p:cNvSpPr>
          <p:nvPr/>
        </p:nvSpPr>
        <p:spPr>
          <a:xfrm>
            <a:off x="1610470" y="1787727"/>
            <a:ext cx="2530136" cy="69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ko-KR" sz="2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Better insights</a:t>
            </a:r>
            <a:endParaRPr lang="ko-KR" altLang="en-US" sz="26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D462155-715A-C3D8-5BDB-2788E8FBDB63}"/>
              </a:ext>
            </a:extLst>
          </p:cNvPr>
          <p:cNvSpPr txBox="1">
            <a:spLocks/>
          </p:cNvSpPr>
          <p:nvPr/>
        </p:nvSpPr>
        <p:spPr>
          <a:xfrm>
            <a:off x="4389546" y="1088927"/>
            <a:ext cx="2530136" cy="69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CA" altLang="ko-KR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Risk factors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757831C-C49E-8070-C0AC-B1B3A83F5BC5}"/>
              </a:ext>
            </a:extLst>
          </p:cNvPr>
          <p:cNvSpPr txBox="1">
            <a:spLocks/>
          </p:cNvSpPr>
          <p:nvPr/>
        </p:nvSpPr>
        <p:spPr>
          <a:xfrm>
            <a:off x="6771879" y="1748737"/>
            <a:ext cx="2530136" cy="69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ko-KR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Pre-existing disease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D6CA1BB-F532-AF0D-0A76-14A46D70AC30}"/>
              </a:ext>
            </a:extLst>
          </p:cNvPr>
          <p:cNvSpPr txBox="1">
            <a:spLocks/>
          </p:cNvSpPr>
          <p:nvPr/>
        </p:nvSpPr>
        <p:spPr>
          <a:xfrm>
            <a:off x="1213727" y="2835927"/>
            <a:ext cx="2530136" cy="69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ko-KR" sz="2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Current trends</a:t>
            </a:r>
            <a:endParaRPr lang="ko-KR" altLang="en-US" sz="26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57ABFCF-7CB9-AE6E-A14B-9891D5907A34}"/>
              </a:ext>
            </a:extLst>
          </p:cNvPr>
          <p:cNvSpPr txBox="1">
            <a:spLocks/>
          </p:cNvSpPr>
          <p:nvPr/>
        </p:nvSpPr>
        <p:spPr>
          <a:xfrm>
            <a:off x="7372852" y="2874430"/>
            <a:ext cx="2530136" cy="69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CA" altLang="ko-KR" sz="2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Effective Insurance plans</a:t>
            </a:r>
            <a:endParaRPr lang="ko-KR" altLang="en-US" sz="26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01F3E-F9CC-5CF3-B2F2-3DEF4DAC48D1}"/>
              </a:ext>
            </a:extLst>
          </p:cNvPr>
          <p:cNvSpPr txBox="1"/>
          <p:nvPr/>
        </p:nvSpPr>
        <p:spPr>
          <a:xfrm>
            <a:off x="247290" y="5252902"/>
            <a:ext cx="11697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order to create vision insurance policies that are more tailored to the needs of their consumers and generate revenue, insurance companies in North America, particularly the US, require a more comprehensive understanding of current trends and risk factors in eye care specific to different age groups and pre-existing medical conditions of the population.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523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"/>
    </mc:Choice>
    <mc:Fallback xmlns="">
      <p:transition spd="slow" advTm="15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E4CFA5-91A7-9EFC-BD00-481A751E4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7349" y="196136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PROJECT PROPOSAL</a:t>
            </a: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02FCE7A3-6C15-9244-144A-A8265C4BC640}"/>
              </a:ext>
            </a:extLst>
          </p:cNvPr>
          <p:cNvSpPr>
            <a:spLocks noChangeAspect="1"/>
          </p:cNvSpPr>
          <p:nvPr/>
        </p:nvSpPr>
        <p:spPr>
          <a:xfrm>
            <a:off x="579121" y="1420115"/>
            <a:ext cx="904239" cy="9117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FF656D71-6EBB-2C8C-803D-623EEB7D685D}"/>
              </a:ext>
            </a:extLst>
          </p:cNvPr>
          <p:cNvSpPr>
            <a:spLocks noChangeAspect="1"/>
          </p:cNvSpPr>
          <p:nvPr/>
        </p:nvSpPr>
        <p:spPr>
          <a:xfrm rot="10800000">
            <a:off x="10703855" y="5750074"/>
            <a:ext cx="904239" cy="9117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69567-F599-CA57-A2A1-5F5FD8973E8A}"/>
              </a:ext>
            </a:extLst>
          </p:cNvPr>
          <p:cNvSpPr txBox="1"/>
          <p:nvPr/>
        </p:nvSpPr>
        <p:spPr>
          <a:xfrm>
            <a:off x="373224" y="1420115"/>
            <a:ext cx="112348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Our team will present an analysis of patterns and fluctuations observed in the data obtained from the Centre for Disease Control and Prevention.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The study will support the claims made regarding different geographical areas, age groups, and types of eye ailments.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This data comprises a summarized table of prevalence rates for various indicators related to vision and eye health, extracted from the year 2016.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Our research will provide valuable insights to insurance companies, assisting them in designing and recommending suitable products to customers.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It will also aid in making financial decisions such as insurance amount and premiums based on various factors, enabling them to make a profit.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349" y="108642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CA" b="1" dirty="0">
                <a:solidFill>
                  <a:srgbClr val="47A3DE"/>
                </a:solidFill>
                <a:latin typeface="+mn-lt"/>
              </a:rPr>
              <a:t> </a:t>
            </a:r>
            <a:r>
              <a:rPr lang="en-CA" b="1" dirty="0">
                <a:solidFill>
                  <a:srgbClr val="47A3D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ko-KR" altLang="en-US" b="1" dirty="0">
              <a:solidFill>
                <a:srgbClr val="47A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24919" y="1633104"/>
            <a:ext cx="5650561" cy="4536551"/>
            <a:chOff x="2157816" y="1243151"/>
            <a:chExt cx="5222496" cy="3402413"/>
          </a:xfrm>
        </p:grpSpPr>
        <p:sp>
          <p:nvSpPr>
            <p:cNvPr id="4" name="Oval 3"/>
            <p:cNvSpPr/>
            <p:nvPr/>
          </p:nvSpPr>
          <p:spPr>
            <a:xfrm flipH="1">
              <a:off x="4777812" y="1243151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" name="Oval 4"/>
            <p:cNvSpPr/>
            <p:nvPr/>
          </p:nvSpPr>
          <p:spPr>
            <a:xfrm flipH="1">
              <a:off x="6361988" y="191373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5641908" y="2566496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6660232" y="3254900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4416313" y="392548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9" name="Elbow Connector 8"/>
            <p:cNvCxnSpPr/>
            <p:nvPr/>
          </p:nvCxnSpPr>
          <p:spPr>
            <a:xfrm rot="10800000" flipH="1">
              <a:off x="2165768" y="1597906"/>
              <a:ext cx="2612044" cy="956481"/>
            </a:xfrm>
            <a:prstGeom prst="bentConnector3">
              <a:avLst/>
            </a:prstGeom>
            <a:ln w="635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5" idx="6"/>
            </p:cNvCxnSpPr>
            <p:nvPr/>
          </p:nvCxnSpPr>
          <p:spPr>
            <a:xfrm rot="10800000" flipH="1">
              <a:off x="2157816" y="2273775"/>
              <a:ext cx="4204171" cy="47672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endCxn id="6" idx="6"/>
            </p:cNvCxnSpPr>
            <p:nvPr/>
          </p:nvCxnSpPr>
          <p:spPr>
            <a:xfrm flipV="1">
              <a:off x="2173719" y="2926536"/>
              <a:ext cx="3468189" cy="17577"/>
            </a:xfrm>
            <a:prstGeom prst="straightConnector1">
              <a:avLst/>
            </a:prstGeom>
            <a:ln w="635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7" idx="6"/>
            </p:cNvCxnSpPr>
            <p:nvPr/>
          </p:nvCxnSpPr>
          <p:spPr>
            <a:xfrm>
              <a:off x="2173719" y="3132166"/>
              <a:ext cx="4486513" cy="482774"/>
            </a:xfrm>
            <a:prstGeom prst="bentConnector3">
              <a:avLst>
                <a:gd name="adj1" fmla="val 55191"/>
              </a:avLst>
            </a:prstGeom>
            <a:ln w="635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0800000" flipH="1" flipV="1">
              <a:off x="2176909" y="3336112"/>
              <a:ext cx="2239404" cy="981127"/>
            </a:xfrm>
            <a:prstGeom prst="bentConnector3">
              <a:avLst/>
            </a:prstGeom>
            <a:ln w="635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171338" y="2522293"/>
              <a:ext cx="5571" cy="84883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Heart 17"/>
          <p:cNvSpPr/>
          <p:nvPr/>
        </p:nvSpPr>
        <p:spPr>
          <a:xfrm>
            <a:off x="4876354" y="5469609"/>
            <a:ext cx="363463" cy="439983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37" name="Chord 32"/>
          <p:cNvSpPr/>
          <p:nvPr/>
        </p:nvSpPr>
        <p:spPr>
          <a:xfrm>
            <a:off x="7282376" y="4574691"/>
            <a:ext cx="360832" cy="44159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39" name="Donut 22"/>
          <p:cNvSpPr>
            <a:spLocks noChangeAspect="1"/>
          </p:cNvSpPr>
          <p:nvPr/>
        </p:nvSpPr>
        <p:spPr>
          <a:xfrm>
            <a:off x="6969599" y="2857640"/>
            <a:ext cx="493193" cy="311891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94587" y="1678634"/>
            <a:ext cx="598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dirty="0">
                <a:latin typeface="-apple-system"/>
              </a:rPr>
              <a:t>What are discrete Eye disorders under 52 geographic locations(US states)? </a:t>
            </a:r>
            <a:endParaRPr lang="ko-KR" altLang="en-US" dirty="0">
              <a:latin typeface="-apple-syste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703" y="2434934"/>
            <a:ext cx="417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dirty="0">
                <a:latin typeface="-apple-system"/>
              </a:rPr>
              <a:t>What are the different Eye disorders as per age brackets?</a:t>
            </a:r>
            <a:endParaRPr lang="ko-KR" altLang="en-US" dirty="0">
              <a:latin typeface="-apple-syste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21307" y="3531496"/>
            <a:ext cx="49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dirty="0">
                <a:latin typeface="-apple-system"/>
              </a:rPr>
              <a:t>What are different Eye disorders as per gender ?</a:t>
            </a:r>
            <a:endParaRPr lang="ko-KR" altLang="en-US" dirty="0">
              <a:latin typeface="-apple-syste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367" y="4346690"/>
            <a:ext cx="42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dirty="0">
                <a:latin typeface="-apple-system"/>
              </a:rPr>
              <a:t>What are the Risk Factors associated with the population ?</a:t>
            </a:r>
            <a:endParaRPr lang="ko-KR" altLang="en-US" dirty="0">
              <a:latin typeface="-apple-syste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5701" y="5447275"/>
            <a:ext cx="64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dirty="0">
                <a:latin typeface="-apple-system"/>
              </a:rPr>
              <a:t>What is the relationship between the most prevalent eye disorders and the type of services utilized for their treatment?</a:t>
            </a:r>
            <a:endParaRPr lang="ko-KR" altLang="en-US" dirty="0">
              <a:latin typeface="-apple-system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9F9B03-BA8E-458D-A19F-7A062006A1B0}"/>
              </a:ext>
            </a:extLst>
          </p:cNvPr>
          <p:cNvGrpSpPr/>
          <p:nvPr/>
        </p:nvGrpSpPr>
        <p:grpSpPr>
          <a:xfrm>
            <a:off x="290411" y="2726820"/>
            <a:ext cx="2355758" cy="2350984"/>
            <a:chOff x="683568" y="2065093"/>
            <a:chExt cx="1804186" cy="1763238"/>
          </a:xfrm>
        </p:grpSpPr>
        <p:grpSp>
          <p:nvGrpSpPr>
            <p:cNvPr id="25" name="Group 24"/>
            <p:cNvGrpSpPr/>
            <p:nvPr/>
          </p:nvGrpSpPr>
          <p:grpSpPr>
            <a:xfrm>
              <a:off x="683568" y="2458764"/>
              <a:ext cx="1060484" cy="914400"/>
              <a:chOff x="1227899" y="2469336"/>
              <a:chExt cx="1060484" cy="914400"/>
            </a:xfrm>
            <a:solidFill>
              <a:schemeClr val="accent2"/>
            </a:solidFill>
          </p:grpSpPr>
          <p:sp>
            <p:nvSpPr>
              <p:cNvPr id="30" name="Block Arc 29"/>
              <p:cNvSpPr/>
              <p:nvPr/>
            </p:nvSpPr>
            <p:spPr>
              <a:xfrm rot="5400000">
                <a:off x="1373983" y="2469336"/>
                <a:ext cx="914400" cy="914400"/>
              </a:xfrm>
              <a:prstGeom prst="blockArc">
                <a:avLst>
                  <a:gd name="adj1" fmla="val 6474722"/>
                  <a:gd name="adj2" fmla="val 4193157"/>
                  <a:gd name="adj3" fmla="val 75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1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507664" y="2603017"/>
                <a:ext cx="647038" cy="6470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6" name="Round Same Side Corner Rectangle 15"/>
              <p:cNvSpPr/>
              <p:nvPr/>
            </p:nvSpPr>
            <p:spPr>
              <a:xfrm rot="5400000">
                <a:off x="1369935" y="2857287"/>
                <a:ext cx="275456" cy="138499"/>
              </a:xfrm>
              <a:prstGeom prst="round2SameRect">
                <a:avLst>
                  <a:gd name="adj1" fmla="val 35748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7" name="Block Arc 16"/>
              <p:cNvSpPr/>
              <p:nvPr/>
            </p:nvSpPr>
            <p:spPr>
              <a:xfrm rot="16200000">
                <a:off x="1227899" y="2608029"/>
                <a:ext cx="618823" cy="618823"/>
              </a:xfrm>
              <a:prstGeom prst="blockArc">
                <a:avLst>
                  <a:gd name="adj1" fmla="val 11567405"/>
                  <a:gd name="adj2" fmla="val 21143927"/>
                  <a:gd name="adj3" fmla="val 124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8" name="Block Arc 17"/>
            <p:cNvSpPr/>
            <p:nvPr/>
          </p:nvSpPr>
          <p:spPr>
            <a:xfrm>
              <a:off x="1573354" y="2065093"/>
              <a:ext cx="914400" cy="914400"/>
            </a:xfrm>
            <a:prstGeom prst="blockArc">
              <a:avLst>
                <a:gd name="adj1" fmla="val 5374151"/>
                <a:gd name="adj2" fmla="val 8746665"/>
                <a:gd name="adj3" fmla="val 68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 flipV="1">
              <a:off x="1539105" y="2913931"/>
              <a:ext cx="914400" cy="914400"/>
            </a:xfrm>
            <a:prstGeom prst="blockArc">
              <a:avLst>
                <a:gd name="adj1" fmla="val 5374151"/>
                <a:gd name="adj2" fmla="val 8888301"/>
                <a:gd name="adj3" fmla="val 72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4F7DB7-84F4-48DA-817A-710F3FEB3289}"/>
                </a:ext>
              </a:extLst>
            </p:cNvPr>
            <p:cNvSpPr/>
            <p:nvPr/>
          </p:nvSpPr>
          <p:spPr>
            <a:xfrm>
              <a:off x="1995707" y="2917875"/>
              <a:ext cx="180000" cy="64331"/>
            </a:xfrm>
            <a:prstGeom prst="rect">
              <a:avLst/>
            </a:prstGeom>
            <a:solidFill>
              <a:srgbClr val="477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5" name="Teardrop 6">
            <a:extLst>
              <a:ext uri="{FF2B5EF4-FFF2-40B4-BE49-F238E27FC236}">
                <a16:creationId xmlns:a16="http://schemas.microsoft.com/office/drawing/2014/main" id="{EC1102A4-1E0F-7EB5-67E0-E6DF1FA5B5B1}"/>
              </a:ext>
            </a:extLst>
          </p:cNvPr>
          <p:cNvSpPr/>
          <p:nvPr/>
        </p:nvSpPr>
        <p:spPr>
          <a:xfrm rot="8100000">
            <a:off x="5302676" y="1908060"/>
            <a:ext cx="295172" cy="36443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Donut 87">
            <a:extLst>
              <a:ext uri="{FF2B5EF4-FFF2-40B4-BE49-F238E27FC236}">
                <a16:creationId xmlns:a16="http://schemas.microsoft.com/office/drawing/2014/main" id="{4D832A07-9B36-CA19-F0DC-3A9994685F1C}"/>
              </a:ext>
            </a:extLst>
          </p:cNvPr>
          <p:cNvSpPr/>
          <p:nvPr/>
        </p:nvSpPr>
        <p:spPr>
          <a:xfrm>
            <a:off x="6372803" y="3632997"/>
            <a:ext cx="288722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Donut 90">
            <a:extLst>
              <a:ext uri="{FF2B5EF4-FFF2-40B4-BE49-F238E27FC236}">
                <a16:creationId xmlns:a16="http://schemas.microsoft.com/office/drawing/2014/main" id="{48E6246C-DDD7-687F-97B9-0F7AD6992EE1}"/>
              </a:ext>
            </a:extLst>
          </p:cNvPr>
          <p:cNvSpPr/>
          <p:nvPr/>
        </p:nvSpPr>
        <p:spPr>
          <a:xfrm>
            <a:off x="6140497" y="3708824"/>
            <a:ext cx="302593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31205E6-6CC2-5A83-A6E6-BFDB4E76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9" y="3642909"/>
            <a:ext cx="358121" cy="390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5B6E1-80FB-AB2B-133A-DD7756E0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029" y="206296"/>
            <a:ext cx="9505056" cy="76808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47A3DE"/>
                </a:solidFill>
                <a:latin typeface="+mn-lt"/>
              </a:rPr>
              <a:t>DATASET DESCRIPTION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5977E3E-C08C-90A5-22A8-B1C2D47790F7}"/>
              </a:ext>
            </a:extLst>
          </p:cNvPr>
          <p:cNvSpPr txBox="1">
            <a:spLocks/>
          </p:cNvSpPr>
          <p:nvPr/>
        </p:nvSpPr>
        <p:spPr>
          <a:xfrm>
            <a:off x="727029" y="1130062"/>
            <a:ext cx="9505056" cy="5218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US" sz="2000" i="1" dirty="0">
              <a:solidFill>
                <a:schemeClr val="tx1"/>
              </a:solidFill>
              <a:latin typeface="-apple-system"/>
              <a:cs typeface="+mn-cs"/>
            </a:endParaRPr>
          </a:p>
          <a:p>
            <a:endParaRPr lang="en-CA" sz="2000" i="1" dirty="0">
              <a:solidFill>
                <a:schemeClr val="tx1"/>
              </a:solidFill>
              <a:latin typeface="-apple-system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7B607-5976-539C-0D91-0E734E99E5B8}"/>
              </a:ext>
            </a:extLst>
          </p:cNvPr>
          <p:cNvSpPr txBox="1"/>
          <p:nvPr/>
        </p:nvSpPr>
        <p:spPr>
          <a:xfrm>
            <a:off x="373224" y="1420115"/>
            <a:ext cx="112348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This dataset contains a summary table of prevalence rates for vision and eye health data indicators from the year 2016.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Data source: Commercial Claims and Encounters Data (CCAE) is produced by Truven Health Analytics, a division of IBM Watson Health.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i="1" u="sng" dirty="0">
                <a:cs typeface="Times New Roman" panose="02020603050405020304" pitchFamily="18" charset="0"/>
              </a:rPr>
              <a:t>The dataset is collected by doing a survey for an equal number of people across each Gender and Age category for various types of diseases across the states in the US</a:t>
            </a:r>
            <a:r>
              <a:rPr lang="en-US" sz="2000" dirty="0">
                <a:cs typeface="Times New Roman" panose="02020603050405020304" pitchFamily="18" charset="0"/>
              </a:rPr>
              <a:t>. Thus, the data can be considered unbiased and a uniform representation of the population.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The data contain a convenience sample of insurance claims, and the data is arranged by all available combinations of age group, gender, and state.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As per our initial assessment, there are enough variables/columns to perform a detailed analysis and share insight from the dataset.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The data preparation will undergo a few minor transformations before projecting it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95639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7DC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2198</Words>
  <Application>Microsoft Office PowerPoint</Application>
  <PresentationFormat>Widescreen</PresentationFormat>
  <Paragraphs>334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Roboto</vt:lpstr>
      <vt:lpstr>Wingdings</vt:lpstr>
      <vt:lpstr>Office Theme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Tirthak Bhingaradiya</dc:creator>
  <cp:lastModifiedBy>Ikram Gafoor Patel</cp:lastModifiedBy>
  <cp:revision>131</cp:revision>
  <dcterms:created xsi:type="dcterms:W3CDTF">2023-03-16T00:49:10Z</dcterms:created>
  <dcterms:modified xsi:type="dcterms:W3CDTF">2023-04-27T02:44:56Z</dcterms:modified>
</cp:coreProperties>
</file>