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67" r:id="rId2"/>
    <p:sldId id="272" r:id="rId3"/>
    <p:sldId id="273" r:id="rId4"/>
    <p:sldId id="266" r:id="rId5"/>
    <p:sldId id="256" r:id="rId6"/>
    <p:sldId id="257" r:id="rId7"/>
    <p:sldId id="258" r:id="rId8"/>
    <p:sldId id="259" r:id="rId9"/>
    <p:sldId id="260" r:id="rId10"/>
    <p:sldId id="261" r:id="rId11"/>
    <p:sldId id="262" r:id="rId12"/>
    <p:sldId id="263" r:id="rId13"/>
    <p:sldId id="264" r:id="rId14"/>
    <p:sldId id="265" r:id="rId15"/>
    <p:sldId id="271" r:id="rId16"/>
    <p:sldId id="268" r:id="rId17"/>
    <p:sldId id="269" r:id="rId18"/>
    <p:sldId id="270" r:id="rId19"/>
    <p:sldId id="275" r:id="rId20"/>
    <p:sldId id="276"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56"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Literacy</a:t>
            </a:r>
            <a:r>
              <a:rPr lang="en-US" baseline="0" dirty="0" smtClean="0"/>
              <a:t> Rates in States (%age)</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Kerela</c:v>
                </c:pt>
                <c:pt idx="1">
                  <c:v>Madhya Pradesh</c:v>
                </c:pt>
                <c:pt idx="2">
                  <c:v>Tripura</c:v>
                </c:pt>
                <c:pt idx="3">
                  <c:v>Uttar Pradesh</c:v>
                </c:pt>
              </c:strCache>
            </c:strRef>
          </c:cat>
          <c:val>
            <c:numRef>
              <c:f>Sheet1!$B$2:$B$5</c:f>
              <c:numCache>
                <c:formatCode>General</c:formatCode>
                <c:ptCount val="4"/>
                <c:pt idx="0">
                  <c:v>93.9</c:v>
                </c:pt>
                <c:pt idx="1">
                  <c:v>70.599999999999994</c:v>
                </c:pt>
                <c:pt idx="2">
                  <c:v>87.7</c:v>
                </c:pt>
                <c:pt idx="3">
                  <c:v>69.7</c:v>
                </c:pt>
              </c:numCache>
            </c:numRef>
          </c:val>
        </c:ser>
        <c:dLbls>
          <c:showLegendKey val="0"/>
          <c:showVal val="0"/>
          <c:showCatName val="0"/>
          <c:showSerName val="0"/>
          <c:showPercent val="0"/>
          <c:showBubbleSize val="0"/>
        </c:dLbls>
        <c:gapWidth val="150"/>
        <c:axId val="73339648"/>
        <c:axId val="73341184"/>
      </c:barChart>
      <c:catAx>
        <c:axId val="73339648"/>
        <c:scaling>
          <c:orientation val="minMax"/>
        </c:scaling>
        <c:delete val="0"/>
        <c:axPos val="b"/>
        <c:majorTickMark val="out"/>
        <c:minorTickMark val="none"/>
        <c:tickLblPos val="nextTo"/>
        <c:crossAx val="73341184"/>
        <c:crosses val="autoZero"/>
        <c:auto val="1"/>
        <c:lblAlgn val="ctr"/>
        <c:lblOffset val="100"/>
        <c:noMultiLvlLbl val="0"/>
      </c:catAx>
      <c:valAx>
        <c:axId val="73341184"/>
        <c:scaling>
          <c:orientation val="minMax"/>
          <c:max val="100"/>
          <c:min val="0"/>
        </c:scaling>
        <c:delete val="0"/>
        <c:axPos val="l"/>
        <c:majorGridlines/>
        <c:numFmt formatCode="General" sourceLinked="1"/>
        <c:majorTickMark val="out"/>
        <c:minorTickMark val="none"/>
        <c:tickLblPos val="nextTo"/>
        <c:crossAx val="73339648"/>
        <c:crosses val="autoZero"/>
        <c:crossBetween val="between"/>
        <c:majorUnit val="20"/>
        <c:minorUnit val="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Population of States (Millions)</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solidFill>
                <a:schemeClr val="accent2"/>
              </a:solidFill>
            </a:ln>
          </c:spPr>
          <c:invertIfNegative val="0"/>
          <c:cat>
            <c:strRef>
              <c:f>Sheet1!$A$2:$A$5</c:f>
              <c:strCache>
                <c:ptCount val="4"/>
                <c:pt idx="0">
                  <c:v>Kerela</c:v>
                </c:pt>
                <c:pt idx="1">
                  <c:v>Madhya Pradesh</c:v>
                </c:pt>
                <c:pt idx="2">
                  <c:v>Tripura</c:v>
                </c:pt>
                <c:pt idx="3">
                  <c:v>Uttar Pradesh</c:v>
                </c:pt>
              </c:strCache>
            </c:strRef>
          </c:cat>
          <c:val>
            <c:numRef>
              <c:f>Sheet1!$B$2:$B$5</c:f>
              <c:numCache>
                <c:formatCode>General</c:formatCode>
                <c:ptCount val="4"/>
                <c:pt idx="0">
                  <c:v>35</c:v>
                </c:pt>
                <c:pt idx="1">
                  <c:v>80</c:v>
                </c:pt>
                <c:pt idx="2">
                  <c:v>4.5</c:v>
                </c:pt>
                <c:pt idx="3">
                  <c:v>220</c:v>
                </c:pt>
              </c:numCache>
            </c:numRef>
          </c:val>
        </c:ser>
        <c:dLbls>
          <c:showLegendKey val="0"/>
          <c:showVal val="0"/>
          <c:showCatName val="0"/>
          <c:showSerName val="0"/>
          <c:showPercent val="0"/>
          <c:showBubbleSize val="0"/>
        </c:dLbls>
        <c:gapWidth val="150"/>
        <c:axId val="121745408"/>
        <c:axId val="121746944"/>
      </c:barChart>
      <c:catAx>
        <c:axId val="121745408"/>
        <c:scaling>
          <c:orientation val="minMax"/>
        </c:scaling>
        <c:delete val="0"/>
        <c:axPos val="b"/>
        <c:majorTickMark val="out"/>
        <c:minorTickMark val="none"/>
        <c:tickLblPos val="nextTo"/>
        <c:crossAx val="121746944"/>
        <c:crosses val="autoZero"/>
        <c:auto val="1"/>
        <c:lblAlgn val="ctr"/>
        <c:lblOffset val="100"/>
        <c:noMultiLvlLbl val="0"/>
      </c:catAx>
      <c:valAx>
        <c:axId val="121746944"/>
        <c:scaling>
          <c:orientation val="minMax"/>
          <c:max val="250"/>
          <c:min val="0"/>
        </c:scaling>
        <c:delete val="0"/>
        <c:axPos val="l"/>
        <c:majorGridlines/>
        <c:numFmt formatCode="General" sourceLinked="1"/>
        <c:majorTickMark val="out"/>
        <c:minorTickMark val="none"/>
        <c:tickLblPos val="nextTo"/>
        <c:crossAx val="121745408"/>
        <c:crosses val="autoZero"/>
        <c:crossBetween val="between"/>
        <c:majorUnit val="30"/>
        <c:minorUnit val="5"/>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B6CA4-6DD1-4838-B6B6-5EF1785B7F91}" type="datetimeFigureOut">
              <a:rPr lang="en-US" smtClean="0"/>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031DC-30DD-44DE-8DD7-4E567FF26DD4}" type="slidenum">
              <a:rPr lang="en-US" smtClean="0"/>
              <a:t>‹#›</a:t>
            </a:fld>
            <a:endParaRPr lang="en-US"/>
          </a:p>
        </p:txBody>
      </p:sp>
    </p:spTree>
    <p:extLst>
      <p:ext uri="{BB962C8B-B14F-4D97-AF65-F5344CB8AC3E}">
        <p14:creationId xmlns:p14="http://schemas.microsoft.com/office/powerpoint/2010/main" val="424337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031DC-30DD-44DE-8DD7-4E567FF26DD4}" type="slidenum">
              <a:rPr lang="en-US" smtClean="0"/>
              <a:t>17</a:t>
            </a:fld>
            <a:endParaRPr lang="en-US"/>
          </a:p>
        </p:txBody>
      </p:sp>
    </p:spTree>
    <p:extLst>
      <p:ext uri="{BB962C8B-B14F-4D97-AF65-F5344CB8AC3E}">
        <p14:creationId xmlns:p14="http://schemas.microsoft.com/office/powerpoint/2010/main" val="2264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C7E967-8775-446E-9C64-9EA1AB3D5B2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7E967-8775-446E-9C64-9EA1AB3D5B2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7E967-8775-446E-9C64-9EA1AB3D5B2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7E967-8775-446E-9C64-9EA1AB3D5B2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7E967-8775-446E-9C64-9EA1AB3D5B2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C7E967-8775-446E-9C64-9EA1AB3D5B24}"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7E967-8775-446E-9C64-9EA1AB3D5B24}"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7E967-8775-446E-9C64-9EA1AB3D5B24}"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7E967-8775-446E-9C64-9EA1AB3D5B24}"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C99B0-EE02-4D95-B865-50A5C72F38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7E967-8775-446E-9C64-9EA1AB3D5B24}"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C99B0-EE02-4D95-B865-50A5C72F38C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C7E967-8775-446E-9C64-9EA1AB3D5B24}" type="datetimeFigureOut">
              <a:rPr lang="en-US" smtClean="0"/>
              <a:t>1/13/2019</a:t>
            </a:fld>
            <a:endParaRPr lang="en-US"/>
          </a:p>
        </p:txBody>
      </p:sp>
      <p:sp>
        <p:nvSpPr>
          <p:cNvPr id="9" name="Slide Number Placeholder 8"/>
          <p:cNvSpPr>
            <a:spLocks noGrp="1"/>
          </p:cNvSpPr>
          <p:nvPr>
            <p:ph type="sldNum" sz="quarter" idx="11"/>
          </p:nvPr>
        </p:nvSpPr>
        <p:spPr/>
        <p:txBody>
          <a:bodyPr/>
          <a:lstStyle/>
          <a:p>
            <a:fld id="{2E2C99B0-EE02-4D95-B865-50A5C72F38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2C99B0-EE02-4D95-B865-50A5C72F38C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C7E967-8775-446E-9C64-9EA1AB3D5B24}" type="datetimeFigureOut">
              <a:rPr lang="en-US" smtClean="0"/>
              <a:t>1/13/2019</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848872" cy="3416320"/>
          </a:xfrm>
          <a:prstGeom prst="rect">
            <a:avLst/>
          </a:prstGeom>
          <a:noFill/>
        </p:spPr>
        <p:txBody>
          <a:bodyPr wrap="square" rtlCol="0">
            <a:spAutoFit/>
          </a:bodyPr>
          <a:lstStyle/>
          <a:p>
            <a:pPr algn="ctr"/>
            <a:r>
              <a:rPr lang="en-US" sz="5400" dirty="0" smtClean="0">
                <a:latin typeface="Arial Black" panose="020B0A04020102020204" pitchFamily="34" charset="0"/>
              </a:rPr>
              <a:t>Topic: Education</a:t>
            </a:r>
          </a:p>
          <a:p>
            <a:pPr algn="ctr"/>
            <a:endParaRPr lang="en-US" sz="5400" dirty="0">
              <a:latin typeface="Arial Black" panose="020B0A04020102020204" pitchFamily="34" charset="0"/>
            </a:endParaRPr>
          </a:p>
          <a:p>
            <a:pPr algn="ctr"/>
            <a:r>
              <a:rPr lang="en-US" sz="5400" dirty="0" smtClean="0">
                <a:latin typeface="Arial Black" panose="020B0A04020102020204" pitchFamily="34" charset="0"/>
              </a:rPr>
              <a:t>Hack: Social Welfare</a:t>
            </a:r>
            <a:endParaRPr lang="en-US" sz="5400" dirty="0">
              <a:latin typeface="Arial Black" panose="020B0A04020102020204" pitchFamily="34" charset="0"/>
            </a:endParaRPr>
          </a:p>
        </p:txBody>
      </p:sp>
      <p:sp>
        <p:nvSpPr>
          <p:cNvPr id="3" name="TextBox 2"/>
          <p:cNvSpPr txBox="1"/>
          <p:nvPr/>
        </p:nvSpPr>
        <p:spPr>
          <a:xfrm>
            <a:off x="1938587" y="5157192"/>
            <a:ext cx="5266826" cy="923330"/>
          </a:xfrm>
          <a:prstGeom prst="rect">
            <a:avLst/>
          </a:prstGeom>
          <a:noFill/>
        </p:spPr>
        <p:txBody>
          <a:bodyPr wrap="none" rtlCol="0">
            <a:spAutoFit/>
          </a:bodyPr>
          <a:lstStyle/>
          <a:p>
            <a:r>
              <a:rPr lang="en-US" sz="5400" dirty="0" smtClean="0"/>
              <a:t>By Team </a:t>
            </a:r>
            <a:r>
              <a:rPr lang="en-US" sz="5400" b="1"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UMANG</a:t>
            </a:r>
            <a:endParaRPr lang="en-US" sz="5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3011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692696"/>
            <a:ext cx="2655739" cy="544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7676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6938" y="537241"/>
            <a:ext cx="2920516" cy="5927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51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388" y="404664"/>
            <a:ext cx="3008335" cy="6118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015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389656"/>
            <a:ext cx="3163415" cy="643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419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620688"/>
            <a:ext cx="2760507" cy="5614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831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704850"/>
            <a:ext cx="266700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221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04664"/>
            <a:ext cx="2941671"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049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04664"/>
            <a:ext cx="2880320" cy="583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996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332656"/>
            <a:ext cx="3036448" cy="615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77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570" y="692696"/>
            <a:ext cx="7920880" cy="523220"/>
          </a:xfrm>
          <a:prstGeom prst="rect">
            <a:avLst/>
          </a:prstGeom>
          <a:noFill/>
        </p:spPr>
        <p:txBody>
          <a:bodyPr wrap="square" rtlCol="0">
            <a:spAutoFit/>
          </a:bodyPr>
          <a:lstStyle/>
          <a:p>
            <a:r>
              <a:rPr lang="en-US" sz="2800" u="sng" dirty="0" smtClean="0">
                <a:latin typeface="Arial Black" panose="020B0A04020102020204" pitchFamily="34" charset="0"/>
              </a:rPr>
              <a:t>PROOF OF CONCEPT OF APP ‘ASPIRE’</a:t>
            </a:r>
            <a:endParaRPr lang="en-US" sz="2800" u="sng" dirty="0">
              <a:latin typeface="Arial Black" panose="020B0A04020102020204" pitchFamily="34" charset="0"/>
            </a:endParaRPr>
          </a:p>
        </p:txBody>
      </p:sp>
      <p:sp>
        <p:nvSpPr>
          <p:cNvPr id="3" name="TextBox 2"/>
          <p:cNvSpPr txBox="1"/>
          <p:nvPr/>
        </p:nvSpPr>
        <p:spPr>
          <a:xfrm>
            <a:off x="209532" y="2132855"/>
            <a:ext cx="8337918" cy="4401205"/>
          </a:xfrm>
          <a:prstGeom prst="rect">
            <a:avLst/>
          </a:prstGeom>
          <a:noFill/>
        </p:spPr>
        <p:txBody>
          <a:bodyPr wrap="square" rtlCol="0">
            <a:spAutoFit/>
          </a:bodyPr>
          <a:lstStyle/>
          <a:p>
            <a:pPr marL="285750" indent="-285750">
              <a:buFontTx/>
              <a:buChar char="-"/>
            </a:pPr>
            <a:r>
              <a:rPr lang="en-US" sz="2000" b="1" dirty="0" smtClean="0"/>
              <a:t>Study Material is provided.</a:t>
            </a:r>
          </a:p>
          <a:p>
            <a:pPr marL="285750" indent="-285750">
              <a:buFontTx/>
              <a:buChar char="-"/>
            </a:pPr>
            <a:r>
              <a:rPr lang="en-US" sz="2000" b="1" dirty="0" smtClean="0"/>
              <a:t>First we will advertise websites like Aglasem.com, Career Launcher, etc. After the government starts using the app, the traffic will increase on the websites and the websites will pay revenue according to the deal.</a:t>
            </a:r>
          </a:p>
          <a:p>
            <a:pPr marL="285750" indent="-285750">
              <a:buFontTx/>
              <a:buChar char="-"/>
            </a:pPr>
            <a:r>
              <a:rPr lang="en-US" sz="2000" b="1" dirty="0" smtClean="0"/>
              <a:t>Career Opportunities are highlighted.</a:t>
            </a:r>
          </a:p>
          <a:p>
            <a:pPr marL="285750" indent="-285750">
              <a:buFontTx/>
              <a:buChar char="-"/>
            </a:pPr>
            <a:r>
              <a:rPr lang="en-US" sz="2000" b="1" dirty="0" smtClean="0"/>
              <a:t>In ASPIRE, career opportunities option is provided so that those students who are facing problem in career selection would be able to take their own decision easily. Career opportunities according to the subject will be shown with the help redirection of websites like quora.com, career360.com. </a:t>
            </a:r>
            <a:r>
              <a:rPr lang="en-US" sz="2000" b="1" dirty="0" smtClean="0"/>
              <a:t>After the government starts using the app, the traffic will increase on the websites and the websites will pay revenue according to the deal.</a:t>
            </a:r>
          </a:p>
          <a:p>
            <a:endParaRPr lang="en-US" sz="2000" b="1" dirty="0" smtClean="0"/>
          </a:p>
          <a:p>
            <a:pPr marL="285750" indent="-285750">
              <a:buFontTx/>
              <a:buChar char="-"/>
            </a:pPr>
            <a:endParaRPr lang="en-US" sz="2000" b="1" dirty="0"/>
          </a:p>
        </p:txBody>
      </p:sp>
    </p:spTree>
    <p:extLst>
      <p:ext uri="{BB962C8B-B14F-4D97-AF65-F5344CB8AC3E}">
        <p14:creationId xmlns:p14="http://schemas.microsoft.com/office/powerpoint/2010/main" val="198914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58295194"/>
              </p:ext>
            </p:extLst>
          </p:nvPr>
        </p:nvGraphicFramePr>
        <p:xfrm>
          <a:off x="251520" y="548680"/>
          <a:ext cx="3456384" cy="5688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411775633"/>
              </p:ext>
            </p:extLst>
          </p:nvPr>
        </p:nvGraphicFramePr>
        <p:xfrm>
          <a:off x="4499992" y="548680"/>
          <a:ext cx="3456384" cy="56886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444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12" y="1052736"/>
            <a:ext cx="8424936" cy="2862322"/>
          </a:xfrm>
          <a:prstGeom prst="rect">
            <a:avLst/>
          </a:prstGeom>
          <a:noFill/>
        </p:spPr>
        <p:txBody>
          <a:bodyPr wrap="square" rtlCol="0">
            <a:spAutoFit/>
          </a:bodyPr>
          <a:lstStyle/>
          <a:p>
            <a:pPr marL="285750" indent="-285750">
              <a:buFontTx/>
              <a:buChar char="-"/>
            </a:pPr>
            <a:r>
              <a:rPr lang="en-US" sz="2000" b="1" dirty="0" smtClean="0"/>
              <a:t>Literacy Level rises.</a:t>
            </a:r>
          </a:p>
          <a:p>
            <a:pPr marL="285750" indent="-285750">
              <a:buFontTx/>
              <a:buChar char="-"/>
            </a:pPr>
            <a:r>
              <a:rPr lang="en-US" sz="2000" b="1" dirty="0" smtClean="0"/>
              <a:t>Our app supports the education in rural areas. The students will be directly influenced to study well and build their career, which will increase the literacy rate of state and help in betterment of society.</a:t>
            </a:r>
          </a:p>
          <a:p>
            <a:pPr marL="285750" indent="-285750">
              <a:buFontTx/>
              <a:buChar char="-"/>
            </a:pPr>
            <a:r>
              <a:rPr lang="en-US" sz="2000" b="1" dirty="0" smtClean="0"/>
              <a:t>Decrease in crimes.</a:t>
            </a:r>
          </a:p>
          <a:p>
            <a:pPr marL="285750" indent="-285750">
              <a:buFontTx/>
              <a:buChar char="-"/>
            </a:pPr>
            <a:r>
              <a:rPr lang="en-US" sz="2000" b="1" dirty="0" smtClean="0"/>
              <a:t>As already stated, the app ASPIRE ensures rural education. Also the student will be directly informed about the scholarship. This will motivate student to study harder. This will keep them from distractions into with rural kids creep in. </a:t>
            </a:r>
            <a:endParaRPr lang="en-US" sz="2000" b="1" dirty="0"/>
          </a:p>
        </p:txBody>
      </p:sp>
    </p:spTree>
    <p:extLst>
      <p:ext uri="{BB962C8B-B14F-4D97-AF65-F5344CB8AC3E}">
        <p14:creationId xmlns:p14="http://schemas.microsoft.com/office/powerpoint/2010/main" val="2042676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8070" y="908720"/>
            <a:ext cx="6624736" cy="769441"/>
          </a:xfrm>
          <a:prstGeom prst="rect">
            <a:avLst/>
          </a:prstGeom>
          <a:noFill/>
        </p:spPr>
        <p:txBody>
          <a:bodyPr wrap="square" rtlCol="0">
            <a:spAutoFit/>
          </a:bodyPr>
          <a:lstStyle/>
          <a:p>
            <a:pPr algn="ctr"/>
            <a:r>
              <a:rPr lang="en-US" sz="4400" b="1" dirty="0" smtClean="0"/>
              <a:t>BUSINESS MODULE</a:t>
            </a:r>
            <a:endParaRPr lang="en-US" sz="4400" b="1" dirty="0"/>
          </a:p>
        </p:txBody>
      </p:sp>
      <p:sp>
        <p:nvSpPr>
          <p:cNvPr id="5" name="TextBox 4"/>
          <p:cNvSpPr txBox="1"/>
          <p:nvPr/>
        </p:nvSpPr>
        <p:spPr>
          <a:xfrm>
            <a:off x="251520" y="2348880"/>
            <a:ext cx="8208912" cy="3170099"/>
          </a:xfrm>
          <a:prstGeom prst="rect">
            <a:avLst/>
          </a:prstGeom>
          <a:noFill/>
        </p:spPr>
        <p:txBody>
          <a:bodyPr wrap="square" rtlCol="0">
            <a:spAutoFit/>
          </a:bodyPr>
          <a:lstStyle/>
          <a:p>
            <a:r>
              <a:rPr lang="en-US" sz="2000" b="1" dirty="0" smtClean="0"/>
              <a:t>We all know that there are approx. 5000 government Higher Secondary schools in MP, among which more than half of then are in rural areas. The condition of rural areas is not that good enough to have the facility of internet and coaching. So, due to this, people residing there are lacking with educational qualifications. So, they cant achieve their goals and get diverted from their paths into the wrong path.</a:t>
            </a:r>
          </a:p>
          <a:p>
            <a:endParaRPr lang="en-US" sz="2000" b="1" dirty="0"/>
          </a:p>
          <a:p>
            <a:r>
              <a:rPr lang="en-US" sz="2000" b="1" dirty="0" smtClean="0"/>
              <a:t>  ASPIRE is different from all the apps available in the market in features, specifications and the privacy. We will be only linking to the government to increase the literacy level and social welfare by this app.</a:t>
            </a:r>
          </a:p>
        </p:txBody>
      </p:sp>
    </p:spTree>
    <p:extLst>
      <p:ext uri="{BB962C8B-B14F-4D97-AF65-F5344CB8AC3E}">
        <p14:creationId xmlns:p14="http://schemas.microsoft.com/office/powerpoint/2010/main" val="1346869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89324"/>
            <a:ext cx="7281440" cy="6304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03959" y="135636"/>
            <a:ext cx="3160737" cy="461665"/>
          </a:xfrm>
          <a:prstGeom prst="rect">
            <a:avLst/>
          </a:prstGeom>
          <a:noFill/>
        </p:spPr>
        <p:txBody>
          <a:bodyPr wrap="none" rtlCol="0">
            <a:spAutoFit/>
          </a:bodyPr>
          <a:lstStyle/>
          <a:p>
            <a:r>
              <a:rPr lang="en-US" sz="2400" u="sng" dirty="0" smtClean="0"/>
              <a:t>Scholarship Distribution</a:t>
            </a:r>
            <a:endParaRPr lang="en-US" sz="2400" u="sng" dirty="0"/>
          </a:p>
        </p:txBody>
      </p:sp>
    </p:spTree>
    <p:extLst>
      <p:ext uri="{BB962C8B-B14F-4D97-AF65-F5344CB8AC3E}">
        <p14:creationId xmlns:p14="http://schemas.microsoft.com/office/powerpoint/2010/main" val="34007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548680"/>
            <a:ext cx="428625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38587" y="5157192"/>
            <a:ext cx="5266826" cy="923330"/>
          </a:xfrm>
          <a:prstGeom prst="rect">
            <a:avLst/>
          </a:prstGeom>
          <a:noFill/>
        </p:spPr>
        <p:txBody>
          <a:bodyPr wrap="none" rtlCol="0">
            <a:spAutoFit/>
          </a:bodyPr>
          <a:lstStyle/>
          <a:p>
            <a:r>
              <a:rPr lang="en-US" sz="5400" dirty="0" smtClean="0"/>
              <a:t>By Team </a:t>
            </a:r>
            <a:r>
              <a:rPr lang="en-US" sz="5400" b="1"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UMANG</a:t>
            </a:r>
            <a:endParaRPr lang="en-US" sz="5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711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510" y="1407739"/>
            <a:ext cx="2376264" cy="4185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498" y="836712"/>
            <a:ext cx="2592288" cy="5264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683" y="1376236"/>
            <a:ext cx="241791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945" y="1882490"/>
            <a:ext cx="2169633" cy="64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3207359"/>
            <a:ext cx="2356351" cy="523220"/>
          </a:xfrm>
          <a:prstGeom prst="rect">
            <a:avLst/>
          </a:prstGeom>
          <a:noFill/>
        </p:spPr>
        <p:txBody>
          <a:bodyPr wrap="none" rtlCol="0">
            <a:spAutoFit/>
          </a:bodyPr>
          <a:lstStyle/>
          <a:p>
            <a:r>
              <a:rPr lang="en-US" sz="2800" dirty="0" smtClean="0">
                <a:latin typeface="Arial Black" panose="020B0A04020102020204" pitchFamily="34" charset="0"/>
              </a:rPr>
              <a:t>Login Page</a:t>
            </a:r>
            <a:endParaRPr lang="en-US" sz="2800" dirty="0">
              <a:latin typeface="Arial Black" panose="020B0A04020102020204" pitchFamily="34" charset="0"/>
            </a:endParaRPr>
          </a:p>
        </p:txBody>
      </p:sp>
    </p:spTree>
    <p:extLst>
      <p:ext uri="{BB962C8B-B14F-4D97-AF65-F5344CB8AC3E}">
        <p14:creationId xmlns:p14="http://schemas.microsoft.com/office/powerpoint/2010/main" val="4228300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498" y="836712"/>
            <a:ext cx="2592288" cy="5264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498" y="826410"/>
            <a:ext cx="2574476" cy="5274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17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836712"/>
            <a:ext cx="263586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115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180" y="692696"/>
            <a:ext cx="2664296" cy="5458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046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908720"/>
            <a:ext cx="2583731" cy="5293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343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905</TotalTime>
  <Words>374</Words>
  <Application>Microsoft Office PowerPoint</Application>
  <PresentationFormat>On-screen Show (4:3)</PresentationFormat>
  <Paragraphs>23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manug</dc:creator>
  <cp:lastModifiedBy>manug</cp:lastModifiedBy>
  <cp:revision>20</cp:revision>
  <dcterms:created xsi:type="dcterms:W3CDTF">2019-01-12T06:26:53Z</dcterms:created>
  <dcterms:modified xsi:type="dcterms:W3CDTF">2019-01-13T03:17:01Z</dcterms:modified>
</cp:coreProperties>
</file>