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646CE-2A0D-4AB3-80CF-630E1DD94EC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214AE-C315-4B29-B355-3998E84409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5E825-D5E4-F44F-A467-6D642F9F0E4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540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87B8-3E9D-42ED-A783-01F782877E2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CB1B-9649-4F9A-91FD-631F2B22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87B8-3E9D-42ED-A783-01F782877E2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CB1B-9649-4F9A-91FD-631F2B22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87B8-3E9D-42ED-A783-01F782877E2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CB1B-9649-4F9A-91FD-631F2B22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87B8-3E9D-42ED-A783-01F782877E2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CB1B-9649-4F9A-91FD-631F2B22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87B8-3E9D-42ED-A783-01F782877E2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CB1B-9649-4F9A-91FD-631F2B22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87B8-3E9D-42ED-A783-01F782877E2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CB1B-9649-4F9A-91FD-631F2B22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87B8-3E9D-42ED-A783-01F782877E2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CB1B-9649-4F9A-91FD-631F2B22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87B8-3E9D-42ED-A783-01F782877E2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CB1B-9649-4F9A-91FD-631F2B22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87B8-3E9D-42ED-A783-01F782877E2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CB1B-9649-4F9A-91FD-631F2B22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87B8-3E9D-42ED-A783-01F782877E2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CB1B-9649-4F9A-91FD-631F2B22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87B8-3E9D-42ED-A783-01F782877E2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CB1B-9649-4F9A-91FD-631F2B22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87B8-3E9D-42ED-A783-01F782877E2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CB1B-9649-4F9A-91FD-631F2B22B1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pig.apache.or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Pig</a:t>
            </a:r>
            <a:endParaRPr lang="en-US" dirty="0"/>
          </a:p>
        </p:txBody>
      </p:sp>
      <p:pic>
        <p:nvPicPr>
          <p:cNvPr id="4" name="Picture 3" descr="http://dunuah571ylv3.cloudfront.net/wp-content/uploads/2014/05/hive-pi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6" r="5409"/>
          <a:stretch/>
        </p:blipFill>
        <p:spPr bwMode="auto">
          <a:xfrm>
            <a:off x="942521" y="234592"/>
            <a:ext cx="2047741" cy="319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69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Pig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Latin statements grouped together in a file</a:t>
            </a:r>
          </a:p>
          <a:p>
            <a:r>
              <a:rPr lang="en-US" dirty="0" smtClean="0"/>
              <a:t>Can be run from the command line or the shell</a:t>
            </a:r>
          </a:p>
          <a:p>
            <a:r>
              <a:rPr lang="en-US" dirty="0" smtClean="0"/>
              <a:t>Support parameter passing</a:t>
            </a:r>
          </a:p>
          <a:p>
            <a:r>
              <a:rPr lang="en-US" dirty="0" smtClean="0"/>
              <a:t>Comments are supported</a:t>
            </a:r>
          </a:p>
          <a:p>
            <a:pPr lvl="1"/>
            <a:r>
              <a:rPr lang="en-US" dirty="0" smtClean="0"/>
              <a:t>Inline comments '--'</a:t>
            </a:r>
          </a:p>
          <a:p>
            <a:pPr lvl="1"/>
            <a:r>
              <a:rPr lang="en-US" dirty="0" smtClean="0"/>
              <a:t>Block comments /*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641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Simple 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52901026"/>
              </p:ext>
            </p:extLst>
          </p:nvPr>
        </p:nvGraphicFramePr>
        <p:xfrm>
          <a:off x="1017892" y="1496033"/>
          <a:ext cx="6746145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043"/>
                <a:gridCol w="538610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Type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Description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int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4-byte integer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long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8-byte integer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float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4-byte (single precision) floating point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double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8-byte (double precision) floating point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bytearray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Array of bytes; blob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chararray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String (</a:t>
                      </a:r>
                      <a:r>
                        <a:rPr kumimoji="0" lang="en-AU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“</a:t>
                      </a: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hello world</a:t>
                      </a:r>
                      <a:r>
                        <a:rPr kumimoji="0" lang="en-AU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”</a:t>
                      </a: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)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boolean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True/False (case insensitive)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datetime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A date and time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biginteger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Java </a:t>
                      </a: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BigInteger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bigdecimal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Java </a:t>
                      </a: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BigDecimal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4084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Complex 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9169298"/>
              </p:ext>
            </p:extLst>
          </p:nvPr>
        </p:nvGraphicFramePr>
        <p:xfrm>
          <a:off x="1213164" y="2265125"/>
          <a:ext cx="649691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370"/>
                <a:gridCol w="557254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Type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Description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Tuple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Ordered set of fields (a </a:t>
                      </a:r>
                      <a:r>
                        <a:rPr kumimoji="0" lang="en-A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“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row / record</a:t>
                      </a:r>
                      <a:r>
                        <a:rPr kumimoji="0" lang="en-A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”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)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Bag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Collection of </a:t>
                      </a:r>
                      <a:r>
                        <a:rPr kumimoji="0" lang="en-A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tuples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 (a </a:t>
                      </a:r>
                      <a:r>
                        <a:rPr kumimoji="0" lang="en-A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“</a:t>
                      </a:r>
                      <a:r>
                        <a:rPr kumimoji="0" lang="en-AU" alt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resultset</a:t>
                      </a:r>
                      <a:r>
                        <a:rPr kumimoji="0" lang="en-A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 / 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table</a:t>
                      </a:r>
                      <a:r>
                        <a:rPr kumimoji="0" lang="en-A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”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)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Map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A set of key-value pairs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Keys must be of type </a:t>
                      </a:r>
                      <a:r>
                        <a:rPr kumimoji="0" lang="en-A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chararray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75999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BinStorage</a:t>
            </a:r>
            <a:endParaRPr lang="en-US" dirty="0" smtClean="0"/>
          </a:p>
          <a:p>
            <a:pPr lvl="1"/>
            <a:r>
              <a:rPr lang="en-US" dirty="0" smtClean="0"/>
              <a:t>Loads and stores data in machine-readable (binary) format</a:t>
            </a:r>
          </a:p>
          <a:p>
            <a:r>
              <a:rPr lang="en-US" dirty="0" err="1" smtClean="0"/>
              <a:t>PigStorage</a:t>
            </a:r>
            <a:endParaRPr lang="en-US" dirty="0" smtClean="0"/>
          </a:p>
          <a:p>
            <a:pPr lvl="1"/>
            <a:r>
              <a:rPr lang="en-US" dirty="0" smtClean="0"/>
              <a:t>Loads and stores data as structured, field delimited text files</a:t>
            </a:r>
          </a:p>
          <a:p>
            <a:r>
              <a:rPr lang="en-US" dirty="0" err="1" smtClean="0"/>
              <a:t>TextLoader</a:t>
            </a:r>
            <a:endParaRPr lang="en-US" dirty="0" smtClean="0"/>
          </a:p>
          <a:p>
            <a:pPr lvl="1"/>
            <a:r>
              <a:rPr lang="en-US" dirty="0" smtClean="0"/>
              <a:t>Loads unstructured data in UTF-8 format</a:t>
            </a:r>
          </a:p>
          <a:p>
            <a:r>
              <a:rPr lang="nb-NO" dirty="0" smtClean="0"/>
              <a:t>PigDump</a:t>
            </a:r>
          </a:p>
          <a:p>
            <a:pPr lvl="1"/>
            <a:r>
              <a:rPr lang="nb-NO" dirty="0" smtClean="0"/>
              <a:t>Stores data in UTF-8 format</a:t>
            </a:r>
          </a:p>
          <a:p>
            <a:r>
              <a:rPr lang="nb-NO" dirty="0" smtClean="0"/>
              <a:t>YourOwnFormat!</a:t>
            </a:r>
          </a:p>
          <a:p>
            <a:pPr lvl="1"/>
            <a:r>
              <a:rPr lang="nb-NO" dirty="0" smtClean="0"/>
              <a:t>via UDFs</a:t>
            </a:r>
            <a:endParaRPr lang="en-US" dirty="0" smtClean="0"/>
          </a:p>
          <a:p>
            <a:pPr lvl="1"/>
            <a:endParaRPr lang="nb-NO" dirty="0" smtClean="0"/>
          </a:p>
          <a:p>
            <a:pPr lvl="1"/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1126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latin typeface="Arial" pitchFamily="34" charset="0"/>
                <a:cs typeface="Arial" pitchFamily="34" charset="0"/>
              </a:rPr>
              <a:t>Loading Data Into Pig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Loads data from an HDFS file</a:t>
            </a:r>
          </a:p>
          <a:p>
            <a:pPr lvl="1">
              <a:buNone/>
              <a:defRPr/>
            </a:pPr>
            <a:r>
              <a:rPr lang="en-AU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lang="en-AU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LOAD 'employees.txt';</a:t>
            </a:r>
          </a:p>
          <a:p>
            <a:pPr lvl="1">
              <a:buNone/>
              <a:defRPr/>
            </a:pPr>
            <a:r>
              <a:rPr lang="en-AU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lang="en-AU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LOAD 'employees.txt' AS (id, name, salary);</a:t>
            </a:r>
          </a:p>
          <a:p>
            <a:pPr lvl="1">
              <a:buNone/>
              <a:defRPr/>
            </a:pPr>
            <a:r>
              <a:rPr lang="en-AU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lang="en-AU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en-AU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LOAD 'employees.txt' </a:t>
            </a:r>
            <a:r>
              <a:rPr lang="en-AU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using </a:t>
            </a:r>
            <a:r>
              <a:rPr lang="en-AU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PigStorage</a:t>
            </a:r>
            <a:r>
              <a:rPr lang="en-AU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 lvl="1" indent="854075">
              <a:buNone/>
              <a:defRPr/>
            </a:pPr>
            <a:r>
              <a:rPr lang="en-AU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AS </a:t>
            </a:r>
            <a:r>
              <a:rPr lang="en-AU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(id, name, salary</a:t>
            </a:r>
            <a:r>
              <a:rPr lang="en-AU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AU" dirty="0" smtClean="0">
                <a:latin typeface="+mn-lt"/>
                <a:cs typeface="Consolas" panose="020B0609020204030204" pitchFamily="49" charset="0"/>
              </a:rPr>
              <a:t>Each LOAD statement defines a new bag</a:t>
            </a:r>
          </a:p>
          <a:p>
            <a:pPr lvl="1">
              <a:defRPr/>
            </a:pPr>
            <a:r>
              <a:rPr lang="en-AU" dirty="0" smtClean="0">
                <a:latin typeface="+mn-lt"/>
                <a:cs typeface="Consolas" panose="020B0609020204030204" pitchFamily="49" charset="0"/>
              </a:rPr>
              <a:t>Each bag can have multiple elements (atoms)</a:t>
            </a:r>
          </a:p>
          <a:p>
            <a:pPr lvl="1">
              <a:defRPr/>
            </a:pPr>
            <a:r>
              <a:rPr lang="en-AU" dirty="0" smtClean="0">
                <a:latin typeface="+mn-lt"/>
                <a:cs typeface="Consolas" panose="020B0609020204030204" pitchFamily="49" charset="0"/>
              </a:rPr>
              <a:t>Each element can be referenced by name or position ($</a:t>
            </a:r>
            <a:r>
              <a:rPr lang="en-AU" i="1" dirty="0" smtClean="0">
                <a:latin typeface="+mn-lt"/>
                <a:cs typeface="Consolas" panose="020B0609020204030204" pitchFamily="49" charset="0"/>
              </a:rPr>
              <a:t>n</a:t>
            </a:r>
            <a:r>
              <a:rPr lang="en-AU" dirty="0" smtClean="0">
                <a:latin typeface="+mn-lt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AU" dirty="0" smtClean="0">
                <a:latin typeface="+mn-lt"/>
                <a:ea typeface="+mn-ea"/>
                <a:cs typeface="Consolas" panose="020B0609020204030204" pitchFamily="49" charset="0"/>
              </a:rPr>
              <a:t>A bag is immutable</a:t>
            </a:r>
          </a:p>
          <a:p>
            <a:pPr>
              <a:defRPr/>
            </a:pPr>
            <a:r>
              <a:rPr lang="en-AU" dirty="0" smtClean="0">
                <a:latin typeface="+mn-lt"/>
                <a:cs typeface="Consolas" panose="020B0609020204030204" pitchFamily="49" charset="0"/>
              </a:rPr>
              <a:t>A bag can be aliased and referenced later</a:t>
            </a:r>
            <a:endParaRPr lang="en-AU" dirty="0" smtClean="0">
              <a:latin typeface="+mn-lt"/>
              <a:ea typeface="+mn-ea"/>
              <a:cs typeface="Consolas" panose="020B0609020204030204" pitchFamily="49" charset="0"/>
            </a:endParaRPr>
          </a:p>
          <a:p>
            <a:pPr>
              <a:buNone/>
              <a:defRPr/>
            </a:pPr>
            <a:endParaRPr lang="en-AU" dirty="0" smtClean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977900" indent="-58738">
              <a:buFont typeface="Verdana" pitchFamily="34" charset="0"/>
              <a:buNone/>
              <a:defRPr/>
            </a:pPr>
            <a:endParaRPr lang="en-AU" dirty="0" smtClean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977900" indent="-58738">
              <a:buFont typeface="Verdana" pitchFamily="34" charset="0"/>
              <a:buNone/>
              <a:defRPr/>
            </a:pPr>
            <a:endParaRPr lang="en-AU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457200" lvl="1" indent="0" fontAlgn="auto">
              <a:spcAft>
                <a:spcPts val="0"/>
              </a:spcAft>
              <a:buFont typeface="Verdana" pitchFamily="34" charset="0"/>
              <a:buNone/>
              <a:defRPr/>
            </a:pPr>
            <a:endParaRPr lang="en-AU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3622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latin typeface="+mn-lt"/>
                <a:ea typeface="+mn-ea"/>
              </a:rPr>
              <a:t>STORE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 smtClean="0">
                <a:latin typeface="+mn-lt"/>
                <a:ea typeface="+mn-ea"/>
              </a:rPr>
              <a:t>Writes output to an HDFS file in a specified directory</a:t>
            </a:r>
          </a:p>
          <a:p>
            <a:pPr lvl="2" indent="-401638">
              <a:buNone/>
              <a:defRPr/>
            </a:pPr>
            <a:r>
              <a:rPr lang="en-A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grunt&gt; STORE </a:t>
            </a:r>
            <a:r>
              <a:rPr lang="en-A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processed INTO </a:t>
            </a:r>
            <a:r>
              <a:rPr lang="en-A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AU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processed_txt</a:t>
            </a:r>
            <a:r>
              <a:rPr lang="en-A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lvl="2">
              <a:defRPr/>
            </a:pPr>
            <a:r>
              <a:rPr lang="en-AU" dirty="0" smtClean="0">
                <a:latin typeface="+mn-lt"/>
                <a:cs typeface="Consolas" panose="020B0609020204030204" pitchFamily="49" charset="0"/>
              </a:rPr>
              <a:t>Fails if directory exists</a:t>
            </a:r>
          </a:p>
          <a:p>
            <a:pPr lvl="2">
              <a:defRPr/>
            </a:pPr>
            <a:r>
              <a:rPr lang="en-AU" dirty="0" smtClean="0">
                <a:latin typeface="+mn-lt"/>
                <a:cs typeface="Consolas" panose="020B0609020204030204" pitchFamily="49" charset="0"/>
              </a:rPr>
              <a:t>Writes output files, part-[</a:t>
            </a:r>
            <a:r>
              <a:rPr lang="en-AU" dirty="0" err="1" smtClean="0">
                <a:latin typeface="+mn-lt"/>
                <a:cs typeface="Consolas" panose="020B0609020204030204" pitchFamily="49" charset="0"/>
              </a:rPr>
              <a:t>m|r</a:t>
            </a:r>
            <a:r>
              <a:rPr lang="en-AU" dirty="0" smtClean="0">
                <a:cs typeface="Consolas" panose="020B0609020204030204" pitchFamily="49" charset="0"/>
              </a:rPr>
              <a:t>]-</a:t>
            </a:r>
            <a:r>
              <a:rPr lang="en-AU" dirty="0" err="1" smtClean="0">
                <a:latin typeface="+mn-lt"/>
                <a:cs typeface="Consolas" panose="020B0609020204030204" pitchFamily="49" charset="0"/>
              </a:rPr>
              <a:t>xxxxx</a:t>
            </a:r>
            <a:r>
              <a:rPr lang="en-AU" dirty="0" smtClean="0">
                <a:latin typeface="+mn-lt"/>
                <a:cs typeface="Consolas" panose="020B0609020204030204" pitchFamily="49" charset="0"/>
              </a:rPr>
              <a:t>, to the directory</a:t>
            </a:r>
          </a:p>
          <a:p>
            <a:pPr lvl="1">
              <a:defRPr/>
            </a:pPr>
            <a:r>
              <a:rPr lang="en-AU" dirty="0" err="1" smtClean="0">
                <a:latin typeface="+mn-lt"/>
                <a:cs typeface="Consolas" panose="020B0609020204030204" pitchFamily="49" charset="0"/>
              </a:rPr>
              <a:t>PigStorage</a:t>
            </a:r>
            <a:r>
              <a:rPr lang="en-AU" dirty="0" smtClean="0">
                <a:latin typeface="+mn-lt"/>
                <a:cs typeface="Consolas" panose="020B0609020204030204" pitchFamily="49" charset="0"/>
              </a:rPr>
              <a:t> can be used to specify a field delimiter</a:t>
            </a:r>
            <a:endParaRPr lang="en-AU" dirty="0" smtClean="0">
              <a:latin typeface="+mn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latin typeface="+mn-lt"/>
                <a:ea typeface="+mn-ea"/>
              </a:rPr>
              <a:t>DUMP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 smtClean="0">
                <a:latin typeface="+mn-lt"/>
                <a:ea typeface="+mn-ea"/>
              </a:rPr>
              <a:t>Write output to screen</a:t>
            </a:r>
          </a:p>
          <a:p>
            <a:pPr lvl="2" indent="-401638">
              <a:buNone/>
              <a:defRPr/>
            </a:pPr>
            <a:r>
              <a:rPr lang="en-A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grunt&gt; DUMP processed;</a:t>
            </a:r>
            <a:endParaRPr lang="en-A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224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Relational Operators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AU" dirty="0" smtClean="0">
                <a:cs typeface="Arial" pitchFamily="34" charset="0"/>
              </a:rPr>
              <a:t>FOREACH</a:t>
            </a:r>
          </a:p>
          <a:p>
            <a:pPr lvl="1"/>
            <a:r>
              <a:rPr lang="en-AU" dirty="0" smtClean="0">
                <a:cs typeface="Arial" pitchFamily="34" charset="0"/>
              </a:rPr>
              <a:t>Applies expressions to every record in a bag</a:t>
            </a:r>
          </a:p>
          <a:p>
            <a:r>
              <a:rPr lang="en-AU" dirty="0" smtClean="0">
                <a:cs typeface="Arial" pitchFamily="34" charset="0"/>
              </a:rPr>
              <a:t>FILTER</a:t>
            </a:r>
          </a:p>
          <a:p>
            <a:pPr lvl="1"/>
            <a:r>
              <a:rPr lang="en-AU" dirty="0" smtClean="0">
                <a:cs typeface="Arial" pitchFamily="34" charset="0"/>
              </a:rPr>
              <a:t>Filters by expression</a:t>
            </a:r>
          </a:p>
          <a:p>
            <a:r>
              <a:rPr lang="en-AU" dirty="0" smtClean="0">
                <a:cs typeface="Arial" pitchFamily="34" charset="0"/>
              </a:rPr>
              <a:t>GROUP</a:t>
            </a:r>
          </a:p>
          <a:p>
            <a:pPr lvl="1"/>
            <a:r>
              <a:rPr lang="en-AU" dirty="0" smtClean="0">
                <a:cs typeface="Arial" pitchFamily="34" charset="0"/>
              </a:rPr>
              <a:t>Collect records with the same key</a:t>
            </a:r>
          </a:p>
          <a:p>
            <a:r>
              <a:rPr lang="en-AU" dirty="0" smtClean="0">
                <a:cs typeface="Arial" pitchFamily="34" charset="0"/>
              </a:rPr>
              <a:t>ORDER BY</a:t>
            </a:r>
          </a:p>
          <a:p>
            <a:pPr lvl="1"/>
            <a:r>
              <a:rPr lang="en-AU" dirty="0" smtClean="0">
                <a:cs typeface="Arial" pitchFamily="34" charset="0"/>
              </a:rPr>
              <a:t>Sorting</a:t>
            </a:r>
          </a:p>
          <a:p>
            <a:r>
              <a:rPr lang="en-AU" dirty="0" smtClean="0">
                <a:cs typeface="Arial" pitchFamily="34" charset="0"/>
              </a:rPr>
              <a:t>DISTINCT</a:t>
            </a:r>
          </a:p>
          <a:p>
            <a:pPr lvl="1"/>
            <a:r>
              <a:rPr lang="en-AU" dirty="0" smtClean="0">
                <a:cs typeface="Arial" pitchFamily="34" charset="0"/>
              </a:rPr>
              <a:t>Removes duplicates</a:t>
            </a:r>
          </a:p>
        </p:txBody>
      </p:sp>
    </p:spTree>
    <p:extLst>
      <p:ext uri="{BB962C8B-B14F-4D97-AF65-F5344CB8AC3E}">
        <p14:creationId xmlns:p14="http://schemas.microsoft.com/office/powerpoint/2010/main" xmlns="" val="404594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FOREACH . . .GENERATE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the FOREACH …GENERATE operator to work with rows of data, call functions, etc.</a:t>
            </a:r>
          </a:p>
          <a:p>
            <a:r>
              <a:rPr lang="en-US" dirty="0" smtClean="0"/>
              <a:t>Basic syntax:</a:t>
            </a:r>
          </a:p>
          <a:p>
            <a:pPr lvl="1" indent="-395288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FOREACH alias1 GENERATE expression; </a:t>
            </a:r>
          </a:p>
          <a:p>
            <a:r>
              <a:rPr lang="en-US" dirty="0" smtClean="0"/>
              <a:t>Example: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(1,2,3) (4,2,1) (8,3,4) (4,3,3) (7,2,5) (8,4,3)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FOREACH alias1 GENERATE col1, col2;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(1,2) (4,2) (8,3) (4,3) (7,2) (8,4)</a:t>
            </a:r>
          </a:p>
          <a:p>
            <a:pPr indent="-395288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851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FILTER. . .BY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the FILTER operator to restrict </a:t>
            </a:r>
            <a:r>
              <a:rPr lang="en-US" dirty="0" err="1" smtClean="0"/>
              <a:t>tuples</a:t>
            </a:r>
            <a:r>
              <a:rPr lang="en-US" dirty="0" smtClean="0"/>
              <a:t> or rows of data</a:t>
            </a:r>
          </a:p>
          <a:p>
            <a:r>
              <a:rPr lang="en-US" dirty="0" smtClean="0"/>
              <a:t>Basic syntax:</a:t>
            </a:r>
          </a:p>
          <a:p>
            <a:pPr lvl="1" indent="-395288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FILTER alias1 BY expression;</a:t>
            </a:r>
          </a:p>
          <a:p>
            <a:r>
              <a:rPr lang="en-US" dirty="0" smtClean="0"/>
              <a:t>Example: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(1,2,3) (4,2,1) (8,3,4) (4,3,3) (7,2,5) (8,4,3)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FILTER alias1 BY (col1 == 8) OR (NOT (col2+col3 &gt; col1));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(4,2,1) (8,3,4) (7,2,5) (8,4,3)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868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GROUP. . .ALL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the GROUP…ALL operator to group data</a:t>
            </a:r>
          </a:p>
          <a:p>
            <a:pPr lvl="1"/>
            <a:r>
              <a:rPr lang="en-US" dirty="0" smtClean="0"/>
              <a:t>Use GROUP when only one relation is involved</a:t>
            </a:r>
          </a:p>
          <a:p>
            <a:pPr lvl="1"/>
            <a:r>
              <a:rPr lang="en-US" dirty="0" smtClean="0"/>
              <a:t>Use COGROUP with multiple relations are involved</a:t>
            </a:r>
          </a:p>
          <a:p>
            <a:r>
              <a:rPr lang="en-US" dirty="0" smtClean="0"/>
              <a:t>Basic syntax:</a:t>
            </a:r>
          </a:p>
          <a:p>
            <a:pPr lvl="1" indent="-395288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GROUP alias1 ALL; </a:t>
            </a:r>
          </a:p>
          <a:p>
            <a:r>
              <a:rPr lang="en-US" dirty="0" smtClean="0"/>
              <a:t>Example:</a:t>
            </a:r>
          </a:p>
          <a:p>
            <a:pPr lvl="1" indent="-395288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lvl="1" indent="-395288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(John,18,4.0F) (Mary,19,3.8F) (Bill,20,3.9F) (Joe,18,3.8F)</a:t>
            </a:r>
          </a:p>
          <a:p>
            <a:pPr lvl="1" indent="-395288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GROUP alias1 BY col2;</a:t>
            </a:r>
          </a:p>
          <a:p>
            <a:pPr lvl="1" indent="-395288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lvl="1" indent="-395288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(18,{(John,18,4.0F),(Joe,18,3.8F)}) </a:t>
            </a:r>
          </a:p>
          <a:p>
            <a:pPr lvl="1" indent="-395288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(19,{(Mary,19,3.8F)}) </a:t>
            </a:r>
          </a:p>
          <a:p>
            <a:pPr lvl="1" indent="-395288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(20,{(Bill,20,3.9F)})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895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What Is Pig?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r>
              <a:rPr lang="en-AU" dirty="0" smtClean="0">
                <a:cs typeface="Arial" pitchFamily="34" charset="0"/>
              </a:rPr>
              <a:t>Developed by Yahoo! and a top level Apache project</a:t>
            </a:r>
          </a:p>
          <a:p>
            <a:r>
              <a:rPr lang="en-AU" dirty="0" smtClean="0">
                <a:cs typeface="Arial" pitchFamily="34" charset="0"/>
              </a:rPr>
              <a:t>Immediately makes data on a cluster available to non-Java programmers via Pig Latin – a dataflow language</a:t>
            </a:r>
          </a:p>
          <a:p>
            <a:r>
              <a:rPr lang="en-AU" dirty="0" smtClean="0">
                <a:cs typeface="Arial" pitchFamily="34" charset="0"/>
              </a:rPr>
              <a:t>Interprets Pig Latin and generates </a:t>
            </a:r>
            <a:r>
              <a:rPr lang="en-AU" dirty="0" err="1" smtClean="0">
                <a:cs typeface="Arial" pitchFamily="34" charset="0"/>
              </a:rPr>
              <a:t>MapReduce</a:t>
            </a:r>
            <a:r>
              <a:rPr lang="en-AU" dirty="0" smtClean="0">
                <a:cs typeface="Arial" pitchFamily="34" charset="0"/>
              </a:rPr>
              <a:t> jobs that run on the cluster</a:t>
            </a:r>
          </a:p>
          <a:p>
            <a:r>
              <a:rPr lang="en-AU" dirty="0" smtClean="0">
                <a:cs typeface="Arial" pitchFamily="34" charset="0"/>
              </a:rPr>
              <a:t>Enables easy data summarization, ad-hoc reporting and querying, and analysis of large volumes of data</a:t>
            </a:r>
          </a:p>
          <a:p>
            <a:r>
              <a:rPr lang="en-AU" dirty="0" smtClean="0">
                <a:cs typeface="Arial" pitchFamily="34" charset="0"/>
              </a:rPr>
              <a:t>Pig interpreter runs on a client machine – no administrative overhead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126243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ORDER. . .BY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the ORDER…BY operator to sort a relation based on one or more fields</a:t>
            </a:r>
          </a:p>
          <a:p>
            <a:r>
              <a:rPr lang="en-US" dirty="0" smtClean="0"/>
              <a:t>Basic syntax: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 = ORDER alias BY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field_alias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[ASC|DESC];</a:t>
            </a:r>
          </a:p>
          <a:p>
            <a:r>
              <a:rPr lang="en-US" dirty="0" smtClean="0"/>
              <a:t>Example: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(1,2,3) (4,2,1) (8,3,4) (4,3,3) (7,2,5) (8,4,3)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ORDER alias1 BY col3 DESC;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(7,2,5) (8,3,4) (1,2,3) (4,3,3) (8,4,3) (4,2,1)</a:t>
            </a:r>
          </a:p>
        </p:txBody>
      </p:sp>
    </p:spTree>
    <p:extLst>
      <p:ext uri="{BB962C8B-B14F-4D97-AF65-F5344CB8AC3E}">
        <p14:creationId xmlns:p14="http://schemas.microsoft.com/office/powerpoint/2010/main" xmlns="" val="427063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DISTINCT operator to remove duplicate </a:t>
            </a:r>
            <a:r>
              <a:rPr lang="en-US" dirty="0" err="1" smtClean="0"/>
              <a:t>tuples</a:t>
            </a:r>
            <a:r>
              <a:rPr lang="en-US" dirty="0" smtClean="0"/>
              <a:t> in a relation.</a:t>
            </a:r>
          </a:p>
          <a:p>
            <a:r>
              <a:rPr lang="en-US" dirty="0" smtClean="0"/>
              <a:t>Basic syntax:</a:t>
            </a:r>
          </a:p>
          <a:p>
            <a:pPr lvl="1" indent="-395288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DISTINCT alias1;</a:t>
            </a:r>
          </a:p>
          <a:p>
            <a:r>
              <a:rPr lang="en-US" dirty="0" smtClean="0"/>
              <a:t>Example:</a:t>
            </a:r>
          </a:p>
          <a:p>
            <a:pPr lvl="1" indent="-395288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lvl="1" indent="-395288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(8,3,4) (1,2,3) (4,3,3) (4,3,3) (1,2,3)</a:t>
            </a:r>
          </a:p>
          <a:p>
            <a:pPr lvl="1" indent="-395288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alias2= DISTINCT alias1;</a:t>
            </a:r>
          </a:p>
          <a:p>
            <a:pPr lvl="1" indent="-395288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lvl="1" indent="-395288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(8,3,4) (1,2,3) (4,3,3)</a:t>
            </a:r>
          </a:p>
          <a:p>
            <a:pPr indent="-395288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660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Relational Operators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AU" dirty="0" smtClean="0">
                <a:cs typeface="Arial" pitchFamily="34" charset="0"/>
              </a:rPr>
              <a:t>FLATTEN</a:t>
            </a:r>
          </a:p>
          <a:p>
            <a:pPr lvl="1"/>
            <a:r>
              <a:rPr lang="en-US" dirty="0" smtClean="0"/>
              <a:t>Used to un-nest </a:t>
            </a:r>
            <a:r>
              <a:rPr lang="en-US" dirty="0" err="1" smtClean="0"/>
              <a:t>tuples</a:t>
            </a:r>
            <a:r>
              <a:rPr lang="en-US" dirty="0" smtClean="0"/>
              <a:t> as well as bags </a:t>
            </a:r>
          </a:p>
          <a:p>
            <a:r>
              <a:rPr lang="en-AU" dirty="0" smtClean="0">
                <a:cs typeface="Arial" pitchFamily="34" charset="0"/>
              </a:rPr>
              <a:t>INNER JOIN</a:t>
            </a:r>
          </a:p>
          <a:p>
            <a:pPr lvl="1"/>
            <a:r>
              <a:rPr lang="en-US" dirty="0" smtClean="0"/>
              <a:t>Used to perform an inner join of two or more relations based on common field values</a:t>
            </a:r>
            <a:endParaRPr lang="en-AU" dirty="0" smtClean="0">
              <a:cs typeface="Arial" pitchFamily="34" charset="0"/>
            </a:endParaRPr>
          </a:p>
          <a:p>
            <a:r>
              <a:rPr lang="en-AU" dirty="0" smtClean="0">
                <a:cs typeface="Arial" pitchFamily="34" charset="0"/>
              </a:rPr>
              <a:t>OUTER JOIN</a:t>
            </a:r>
          </a:p>
          <a:p>
            <a:pPr lvl="1"/>
            <a:r>
              <a:rPr lang="en-US" dirty="0" smtClean="0"/>
              <a:t>Used to perform left, right or full outer joins</a:t>
            </a:r>
            <a:endParaRPr lang="en-AU" dirty="0" smtClean="0">
              <a:cs typeface="Arial" pitchFamily="34" charset="0"/>
            </a:endParaRPr>
          </a:p>
          <a:p>
            <a:r>
              <a:rPr lang="en-AU" dirty="0" smtClean="0">
                <a:cs typeface="Arial" pitchFamily="34" charset="0"/>
              </a:rPr>
              <a:t>SPLIT</a:t>
            </a:r>
          </a:p>
          <a:p>
            <a:pPr lvl="1"/>
            <a:r>
              <a:rPr lang="en-US" dirty="0" smtClean="0"/>
              <a:t>Used to partition the contents of a relation into two or more relations</a:t>
            </a:r>
            <a:endParaRPr lang="en-AU" dirty="0" smtClean="0">
              <a:cs typeface="Arial" pitchFamily="34" charset="0"/>
            </a:endParaRPr>
          </a:p>
          <a:p>
            <a:r>
              <a:rPr lang="en-AU" dirty="0" smtClean="0">
                <a:cs typeface="Arial" pitchFamily="34" charset="0"/>
              </a:rPr>
              <a:t>SAMPLE</a:t>
            </a:r>
          </a:p>
          <a:p>
            <a:pPr lvl="1"/>
            <a:r>
              <a:rPr lang="en-US" dirty="0" smtClean="0"/>
              <a:t>Used to select a random data sample with the stated sample size</a:t>
            </a:r>
            <a:endParaRPr lang="en-AU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0655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the JOIN operator to perform an inner, </a:t>
            </a:r>
            <a:r>
              <a:rPr lang="en-US" dirty="0" err="1" smtClean="0"/>
              <a:t>equi</a:t>
            </a:r>
            <a:r>
              <a:rPr lang="en-US" dirty="0" smtClean="0"/>
              <a:t>-join join of two or more relations based on common field values</a:t>
            </a:r>
          </a:p>
          <a:p>
            <a:r>
              <a:rPr lang="en-US" dirty="0" smtClean="0"/>
              <a:t>The JOIN operator always performs an inner join</a:t>
            </a:r>
          </a:p>
          <a:p>
            <a:r>
              <a:rPr lang="en-US" dirty="0" smtClean="0"/>
              <a:t>Inner joins ignore null keys</a:t>
            </a:r>
          </a:p>
          <a:p>
            <a:pPr lvl="1"/>
            <a:r>
              <a:rPr lang="en-US" dirty="0" smtClean="0"/>
              <a:t>Filter null keys before the join</a:t>
            </a:r>
          </a:p>
          <a:p>
            <a:r>
              <a:rPr lang="en-US" dirty="0" smtClean="0"/>
              <a:t>JOIN and COGROUP operators perform similar functions</a:t>
            </a:r>
          </a:p>
          <a:p>
            <a:pPr lvl="1"/>
            <a:r>
              <a:rPr lang="en-US" dirty="0" smtClean="0"/>
              <a:t> JOIN creates a flat set of output records </a:t>
            </a:r>
          </a:p>
          <a:p>
            <a:pPr lvl="1"/>
            <a:r>
              <a:rPr lang="en-US" dirty="0" smtClean="0"/>
              <a:t>COGROUP creates a nested set of output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41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(4,2,1)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(8,3,4)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(4,3,3)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(7,2,5)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(8,4,3)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(2,4)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(8,9)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(1,3)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(2,7)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(2,9)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(4,6)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Alias1 by Col1 to Alias2 by Col1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Alias3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JOIN Alias1 BY Col1, Alias2 BY Col1;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Alias3;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(1,2,3,1,3)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(4,2,1,4,6)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(4,3,3,4,6)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(4,2,1,4,9)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(4,3,3,4,9)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(8,3,4,8,9)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(8,4,3,8,9)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716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the OUTER JOIN operator to perform left, right, or full outer joins </a:t>
            </a:r>
          </a:p>
          <a:p>
            <a:pPr lvl="1"/>
            <a:r>
              <a:rPr lang="en-US" dirty="0" smtClean="0"/>
              <a:t>Pig Latin syntax closely adheres to the SQL standard</a:t>
            </a:r>
          </a:p>
          <a:p>
            <a:r>
              <a:rPr lang="en-US" dirty="0" smtClean="0"/>
              <a:t>The keyword OUTER is optional</a:t>
            </a:r>
          </a:p>
          <a:p>
            <a:pPr lvl="1"/>
            <a:r>
              <a:rPr lang="en-US" dirty="0" smtClean="0"/>
              <a:t>keywords LEFT, RIGHT and FULL will imply left outer, right outer and full outer joins respectively</a:t>
            </a:r>
          </a:p>
          <a:p>
            <a:r>
              <a:rPr lang="en-US" dirty="0" smtClean="0"/>
              <a:t>Outer joins will only work provided the relations which need to produce nulls (in the case of non-matching keys) have schemas</a:t>
            </a:r>
          </a:p>
          <a:p>
            <a:r>
              <a:rPr lang="en-US" dirty="0" smtClean="0"/>
              <a:t>Outer joins will only work for two-way joins</a:t>
            </a:r>
          </a:p>
          <a:p>
            <a:pPr lvl="1"/>
            <a:r>
              <a:rPr lang="en-US" dirty="0" smtClean="0"/>
              <a:t>To perform a multi-way outer join perform multiple two-way outer join statements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57148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/>
              <a:t>Natively w</a:t>
            </a:r>
            <a:r>
              <a:rPr lang="en-AU" dirty="0" smtClean="0">
                <a:ea typeface="+mn-ea"/>
              </a:rPr>
              <a:t>ritten in Java, packaged as a jar file</a:t>
            </a:r>
          </a:p>
          <a:p>
            <a:pPr lvl="1">
              <a:defRPr/>
            </a:pPr>
            <a:r>
              <a:rPr lang="en-AU" dirty="0" smtClean="0"/>
              <a:t>Other languages include </a:t>
            </a:r>
            <a:r>
              <a:rPr lang="en-AU" dirty="0" err="1" smtClean="0"/>
              <a:t>Jython</a:t>
            </a:r>
            <a:r>
              <a:rPr lang="en-AU" dirty="0" smtClean="0"/>
              <a:t>, JavaScript, Ruby, Groovy, and Python</a:t>
            </a:r>
            <a:endParaRPr lang="en-AU" dirty="0" smtClean="0"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Register the jar with the REGISTER statement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Optionally, alias it with the DEFINE statement</a:t>
            </a:r>
            <a:endParaRPr lang="en-AU" dirty="0">
              <a:ea typeface="+mn-ea"/>
            </a:endParaRPr>
          </a:p>
          <a:p>
            <a:pPr marL="0" indent="347663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sz="1600" dirty="0" smtClean="0">
              <a:ea typeface="+mn-ea"/>
              <a:cs typeface="Consolas" panose="020B0609020204030204" pitchFamily="49" charset="0"/>
            </a:endParaRPr>
          </a:p>
          <a:p>
            <a:pPr marL="0" indent="347663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 smtClean="0">
                <a:ea typeface="+mn-ea"/>
                <a:cs typeface="Consolas" panose="020B0609020204030204" pitchFamily="49" charset="0"/>
              </a:rPr>
              <a:t>REGISTER </a:t>
            </a:r>
            <a:r>
              <a:rPr lang="en-AU" sz="1600" dirty="0">
                <a:ea typeface="+mn-ea"/>
                <a:cs typeface="Consolas" panose="020B0609020204030204" pitchFamily="49" charset="0"/>
              </a:rPr>
              <a:t>/</a:t>
            </a:r>
            <a:r>
              <a:rPr lang="en-AU" sz="1600" dirty="0" err="1">
                <a:ea typeface="+mn-ea"/>
                <a:cs typeface="Consolas" panose="020B0609020204030204" pitchFamily="49" charset="0"/>
              </a:rPr>
              <a:t>src</a:t>
            </a:r>
            <a:r>
              <a:rPr lang="en-AU" sz="1600" dirty="0">
                <a:ea typeface="+mn-ea"/>
                <a:cs typeface="Consolas" panose="020B0609020204030204" pitchFamily="49" charset="0"/>
              </a:rPr>
              <a:t>/myfunc.jar;</a:t>
            </a:r>
          </a:p>
          <a:p>
            <a:pPr marL="0" indent="347663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ea typeface="+mn-ea"/>
                <a:cs typeface="Consolas" panose="020B0609020204030204" pitchFamily="49" charset="0"/>
              </a:rPr>
              <a:t>A = LOAD 'students';</a:t>
            </a:r>
          </a:p>
          <a:p>
            <a:pPr marL="0" indent="347663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ea typeface="+mn-ea"/>
                <a:cs typeface="Consolas" panose="020B0609020204030204" pitchFamily="49" charset="0"/>
              </a:rPr>
              <a:t>B = FOREACH A GENERATE </a:t>
            </a:r>
            <a:r>
              <a:rPr lang="en-AU" sz="1600" dirty="0" err="1">
                <a:ea typeface="+mn-ea"/>
                <a:cs typeface="Consolas" panose="020B0609020204030204" pitchFamily="49" charset="0"/>
              </a:rPr>
              <a:t>myfunc.MyEvalFunc</a:t>
            </a:r>
            <a:r>
              <a:rPr lang="en-AU" sz="1600" dirty="0">
                <a:ea typeface="+mn-ea"/>
                <a:cs typeface="Consolas" panose="020B0609020204030204" pitchFamily="49" charset="0"/>
              </a:rPr>
              <a:t>($0</a:t>
            </a:r>
            <a:r>
              <a:rPr lang="en-AU" sz="1600" dirty="0" smtClean="0">
                <a:ea typeface="+mn-ea"/>
                <a:cs typeface="Consolas" panose="020B0609020204030204" pitchFamily="49" charset="0"/>
              </a:rPr>
              <a:t>);</a:t>
            </a:r>
            <a:endParaRPr lang="en-AU" sz="1600" dirty="0"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718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DEFINE can be used to work with UDFs and also streaming commands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Useful when dealing with complex input/output formats</a:t>
            </a:r>
            <a:endParaRPr lang="en-AU" dirty="0">
              <a:ea typeface="+mn-ea"/>
            </a:endParaRP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read and write comma-delimited data */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 Y 'stream.pl' INPUT(</a:t>
            </a: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PigStreaming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(','))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OUTPUT(</a:t>
            </a: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PigStreaming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(','));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STREAM X THROUGH Y;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 UDFs to a more readable format 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MAXNUM </a:t>
            </a: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org.apache.pig.piggybank.evaluation.math.MAX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‘</a:t>
            </a: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student_data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AS (</a:t>
            </a: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name:chararray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gpa1:float, gpa2:double);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FOREACH A GENERATE name, MAXNUM(gpa1, gpa2);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B;</a:t>
            </a:r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916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http://pig.apache.org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110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data in Pig one of four types:</a:t>
            </a:r>
          </a:p>
          <a:p>
            <a:pPr lvl="1"/>
            <a:r>
              <a:rPr lang="en-US" dirty="0" smtClean="0"/>
              <a:t>An Atom is a simple data value - stored as a string but can be used as either a string or a number</a:t>
            </a:r>
          </a:p>
          <a:p>
            <a:pPr lvl="1"/>
            <a:r>
              <a:rPr lang="en-US" dirty="0" smtClean="0"/>
              <a:t>A </a:t>
            </a:r>
            <a:r>
              <a:rPr lang="en-US" dirty="0" err="1" smtClean="0"/>
              <a:t>Tuple</a:t>
            </a:r>
            <a:r>
              <a:rPr lang="en-US" dirty="0" smtClean="0"/>
              <a:t> is a data record consisting of a sequence of "fields" </a:t>
            </a:r>
          </a:p>
          <a:p>
            <a:pPr lvl="2"/>
            <a:r>
              <a:rPr lang="en-US" dirty="0" smtClean="0"/>
              <a:t>Each field is a piece of data of any type (atom, tuple or bag)</a:t>
            </a:r>
          </a:p>
          <a:p>
            <a:pPr lvl="1"/>
            <a:r>
              <a:rPr lang="en-US" dirty="0" smtClean="0"/>
              <a:t>A Bag is a set of tuples (also referred to as a ‘Relation’)</a:t>
            </a:r>
          </a:p>
          <a:p>
            <a:pPr lvl="2"/>
            <a:r>
              <a:rPr lang="en-US" dirty="0" smtClean="0"/>
              <a:t>The concept of a “kind of a” table</a:t>
            </a:r>
          </a:p>
          <a:p>
            <a:pPr lvl="1"/>
            <a:r>
              <a:rPr lang="en-US" dirty="0" smtClean="0"/>
              <a:t>A Map is a map from keys that are string literals to values that can be any data type</a:t>
            </a:r>
          </a:p>
          <a:p>
            <a:pPr lvl="2"/>
            <a:r>
              <a:rPr lang="en-US" dirty="0" smtClean="0"/>
              <a:t>The concept of a hash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989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Pig Capabilities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AU" dirty="0" smtClean="0">
                <a:cs typeface="Arial" pitchFamily="34" charset="0"/>
              </a:rPr>
              <a:t>Support for</a:t>
            </a:r>
          </a:p>
          <a:p>
            <a:pPr lvl="1"/>
            <a:r>
              <a:rPr lang="en-AU" dirty="0" smtClean="0">
                <a:cs typeface="Arial" pitchFamily="34" charset="0"/>
              </a:rPr>
              <a:t>Grouping</a:t>
            </a:r>
          </a:p>
          <a:p>
            <a:pPr lvl="1"/>
            <a:r>
              <a:rPr lang="en-AU" dirty="0" smtClean="0">
                <a:cs typeface="Arial" pitchFamily="34" charset="0"/>
              </a:rPr>
              <a:t>Joins</a:t>
            </a:r>
          </a:p>
          <a:p>
            <a:pPr lvl="1"/>
            <a:r>
              <a:rPr lang="en-AU" dirty="0" smtClean="0">
                <a:cs typeface="Arial" pitchFamily="34" charset="0"/>
              </a:rPr>
              <a:t>Filtering</a:t>
            </a:r>
          </a:p>
          <a:p>
            <a:pPr lvl="1"/>
            <a:r>
              <a:rPr lang="en-AU" dirty="0" smtClean="0">
                <a:cs typeface="Arial" pitchFamily="34" charset="0"/>
              </a:rPr>
              <a:t>Aggregation</a:t>
            </a:r>
          </a:p>
          <a:p>
            <a:r>
              <a:rPr lang="en-AU" dirty="0" smtClean="0">
                <a:cs typeface="Arial" pitchFamily="34" charset="0"/>
              </a:rPr>
              <a:t>Extensibility</a:t>
            </a:r>
          </a:p>
          <a:p>
            <a:pPr lvl="1"/>
            <a:r>
              <a:rPr lang="en-AU" dirty="0" smtClean="0">
                <a:cs typeface="Arial" pitchFamily="34" charset="0"/>
              </a:rPr>
              <a:t>Support for User Defined Functions (UDF’s)</a:t>
            </a:r>
          </a:p>
          <a:p>
            <a:r>
              <a:rPr lang="en-AU" dirty="0" smtClean="0">
                <a:cs typeface="Arial" pitchFamily="34" charset="0"/>
              </a:rPr>
              <a:t>Leverages the same massive parallelism as native </a:t>
            </a:r>
            <a:r>
              <a:rPr lang="en-AU" dirty="0" err="1" smtClean="0">
                <a:cs typeface="Arial" pitchFamily="34" charset="0"/>
              </a:rPr>
              <a:t>MapReduce</a:t>
            </a:r>
            <a:endParaRPr lang="en-AU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650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Basics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is a client application </a:t>
            </a:r>
          </a:p>
          <a:p>
            <a:pPr lvl="1"/>
            <a:r>
              <a:rPr lang="en-US" dirty="0" smtClean="0"/>
              <a:t>No cluster software is required</a:t>
            </a:r>
          </a:p>
          <a:p>
            <a:r>
              <a:rPr lang="en-US" dirty="0" smtClean="0"/>
              <a:t>Interprets Pig Latin scripts to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  <a:p>
            <a:pPr lvl="1"/>
            <a:r>
              <a:rPr lang="en-US" dirty="0" smtClean="0"/>
              <a:t>Parses Pig Latin scripts</a:t>
            </a:r>
          </a:p>
          <a:p>
            <a:pPr lvl="1"/>
            <a:r>
              <a:rPr lang="en-US" dirty="0" smtClean="0"/>
              <a:t>Performs optimization</a:t>
            </a:r>
          </a:p>
          <a:p>
            <a:pPr lvl="1"/>
            <a:r>
              <a:rPr lang="en-US" dirty="0" smtClean="0"/>
              <a:t>Creates execution plan</a:t>
            </a:r>
          </a:p>
          <a:p>
            <a:r>
              <a:rPr lang="en-US" dirty="0" smtClean="0"/>
              <a:t>Submits </a:t>
            </a:r>
            <a:r>
              <a:rPr lang="en-US" dirty="0" err="1" smtClean="0"/>
              <a:t>MapReduce</a:t>
            </a:r>
            <a:r>
              <a:rPr lang="en-US" dirty="0" smtClean="0"/>
              <a:t> jobs to the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333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Pig has two execution modes</a:t>
            </a:r>
          </a:p>
          <a:p>
            <a:pPr lvl="1"/>
            <a:r>
              <a:rPr lang="en-US" dirty="0" smtClean="0"/>
              <a:t>Local Mode - all files are installed and run using your local host and file system</a:t>
            </a:r>
          </a:p>
          <a:p>
            <a:pPr lvl="1"/>
            <a:r>
              <a:rPr lang="en-US" dirty="0" err="1" smtClean="0"/>
              <a:t>MapReduce</a:t>
            </a:r>
            <a:r>
              <a:rPr lang="en-US" dirty="0" smtClean="0"/>
              <a:t> Mode - all files are installed and run on a </a:t>
            </a:r>
            <a:r>
              <a:rPr lang="en-US" dirty="0" err="1" smtClean="0"/>
              <a:t>Hadoop</a:t>
            </a:r>
            <a:r>
              <a:rPr lang="en-US" dirty="0" smtClean="0"/>
              <a:t> cluster and HDFS installation</a:t>
            </a:r>
          </a:p>
          <a:p>
            <a:r>
              <a:rPr lang="en-US" dirty="0" smtClean="0"/>
              <a:t>Interactive</a:t>
            </a:r>
          </a:p>
          <a:p>
            <a:pPr lvl="1"/>
            <a:r>
              <a:rPr lang="en-US" dirty="0" smtClean="0"/>
              <a:t>By using the Grunt shell by invoking Pig on the command line</a:t>
            </a:r>
          </a:p>
          <a:p>
            <a:pPr lvl="2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pig</a:t>
            </a:r>
          </a:p>
          <a:p>
            <a:pPr lvl="2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grunt&gt;</a:t>
            </a:r>
          </a:p>
          <a:p>
            <a:r>
              <a:rPr lang="en-US" dirty="0" smtClean="0"/>
              <a:t>Batch</a:t>
            </a:r>
          </a:p>
          <a:p>
            <a:pPr lvl="1"/>
            <a:r>
              <a:rPr lang="en-US" dirty="0" smtClean="0"/>
              <a:t>Run Pig in batch mode using Pig Scripts and the "pig" command</a:t>
            </a:r>
          </a:p>
          <a:p>
            <a:pPr lvl="2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pig –f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id.pig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–p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&gt;=&lt;value&gt; ...</a:t>
            </a:r>
          </a:p>
        </p:txBody>
      </p:sp>
    </p:spTree>
    <p:extLst>
      <p:ext uri="{BB962C8B-B14F-4D97-AF65-F5344CB8AC3E}">
        <p14:creationId xmlns:p14="http://schemas.microsoft.com/office/powerpoint/2010/main" xmlns="" val="20568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Pig Latin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AU" dirty="0" smtClean="0">
                <a:cs typeface="Arial" pitchFamily="34" charset="0"/>
              </a:rPr>
              <a:t>Pig Latin scripts are generally organized as follows</a:t>
            </a:r>
          </a:p>
          <a:p>
            <a:pPr lvl="1"/>
            <a:r>
              <a:rPr lang="en-AU" dirty="0" smtClean="0">
                <a:cs typeface="Arial" pitchFamily="34" charset="0"/>
              </a:rPr>
              <a:t>A LOAD statement reads data</a:t>
            </a:r>
          </a:p>
          <a:p>
            <a:pPr lvl="1"/>
            <a:r>
              <a:rPr lang="en-AU" dirty="0" smtClean="0">
                <a:cs typeface="Arial" pitchFamily="34" charset="0"/>
              </a:rPr>
              <a:t>A series of </a:t>
            </a:r>
            <a:r>
              <a:rPr lang="en-AU" altLang="en-US" dirty="0" smtClean="0">
                <a:cs typeface="Arial" pitchFamily="34" charset="0"/>
              </a:rPr>
              <a:t>“</a:t>
            </a:r>
            <a:r>
              <a:rPr lang="en-AU" dirty="0" smtClean="0">
                <a:cs typeface="Arial" pitchFamily="34" charset="0"/>
              </a:rPr>
              <a:t>transformation</a:t>
            </a:r>
            <a:r>
              <a:rPr lang="en-AU" altLang="en-US" dirty="0" smtClean="0">
                <a:cs typeface="Arial" pitchFamily="34" charset="0"/>
              </a:rPr>
              <a:t>”</a:t>
            </a:r>
            <a:r>
              <a:rPr lang="en-AU" dirty="0" smtClean="0">
                <a:cs typeface="Arial" pitchFamily="34" charset="0"/>
              </a:rPr>
              <a:t> statements process the data</a:t>
            </a:r>
          </a:p>
          <a:p>
            <a:pPr lvl="1"/>
            <a:r>
              <a:rPr lang="en-AU" dirty="0" smtClean="0">
                <a:cs typeface="Arial" pitchFamily="34" charset="0"/>
              </a:rPr>
              <a:t>A STORE statement writes the output to the </a:t>
            </a:r>
            <a:r>
              <a:rPr lang="en-AU" dirty="0" err="1" smtClean="0">
                <a:cs typeface="Arial" pitchFamily="34" charset="0"/>
              </a:rPr>
              <a:t>filesystem</a:t>
            </a:r>
            <a:endParaRPr lang="en-AU" dirty="0" smtClean="0">
              <a:cs typeface="Arial" pitchFamily="34" charset="0"/>
            </a:endParaRPr>
          </a:p>
          <a:p>
            <a:pPr lvl="2"/>
            <a:r>
              <a:rPr lang="en-AU" dirty="0" smtClean="0">
                <a:cs typeface="Arial" pitchFamily="34" charset="0"/>
              </a:rPr>
              <a:t>A DUMP statement displays output on the screen</a:t>
            </a:r>
          </a:p>
          <a:p>
            <a:r>
              <a:rPr lang="en-AU" dirty="0" smtClean="0">
                <a:cs typeface="Arial" pitchFamily="34" charset="0"/>
              </a:rPr>
              <a:t>Logical vs. physical plans:</a:t>
            </a:r>
          </a:p>
          <a:p>
            <a:pPr lvl="1"/>
            <a:r>
              <a:rPr lang="en-AU" dirty="0" smtClean="0">
                <a:cs typeface="Arial" pitchFamily="34" charset="0"/>
              </a:rPr>
              <a:t>All statements are stored and validated as a logical plan</a:t>
            </a:r>
          </a:p>
          <a:p>
            <a:pPr lvl="1"/>
            <a:r>
              <a:rPr lang="en-AU" dirty="0" smtClean="0">
                <a:cs typeface="Arial" pitchFamily="34" charset="0"/>
              </a:rPr>
              <a:t>Once a STORE or DUMP statement is found the logical plan is executed</a:t>
            </a:r>
          </a:p>
        </p:txBody>
      </p:sp>
    </p:spTree>
    <p:extLst>
      <p:ext uri="{BB962C8B-B14F-4D97-AF65-F5344CB8AC3E}">
        <p14:creationId xmlns:p14="http://schemas.microsoft.com/office/powerpoint/2010/main" xmlns="" val="4226214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Example Pig Script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5578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Load the content of a file into a pig bag named ‘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input_lines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tr-T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input_lines = LOAD </a:t>
            </a:r>
            <a:r>
              <a:rPr lang="tr-TR" sz="1200" dirty="0" smtClean="0">
                <a:solidFill>
                  <a:srgbClr val="F16F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tr-TR" sz="1200" dirty="0" err="1" smtClean="0">
                <a:solidFill>
                  <a:srgbClr val="F16F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CHANGES.txt</a:t>
            </a:r>
            <a:r>
              <a:rPr lang="tr-TR" sz="1200" dirty="0" smtClean="0">
                <a:solidFill>
                  <a:srgbClr val="F16F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tr-T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(line:chararray);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 smtClean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Extract words from each line and put them into a pig bag named ‘words’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words = FOREACH input_lines GENERATE FLATTEN(TOKENIZE(line)) AS word;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filter out any words that are just white spaces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filtered_words = FILTER words BY word MATCHES </a:t>
            </a:r>
            <a:r>
              <a:rPr lang="nl-NL" sz="1200" dirty="0" smtClean="0">
                <a:solidFill>
                  <a:srgbClr val="F16F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'\\w+'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create a group for each word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word_groups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GROUP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filtered_words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word;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count the entries in each group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FOREACH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word_groups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GENERATE COUNT(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filtered_words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count, group AS word;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order the records by count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ordered_word_count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ORDER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count DESC;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 smtClean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200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Store the results ( executes the pig script )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ordered_word_count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sz="1200" dirty="0" smtClean="0">
                <a:solidFill>
                  <a:srgbClr val="F16F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'output’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944094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“grunt” Shell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 is available</a:t>
            </a:r>
          </a:p>
          <a:p>
            <a:pPr lvl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pig -h</a:t>
            </a:r>
          </a:p>
          <a:p>
            <a:r>
              <a:rPr lang="en-US" dirty="0" smtClean="0"/>
              <a:t>Pig supports HDFS commands</a:t>
            </a:r>
          </a:p>
          <a:p>
            <a:pPr lvl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grunt&gt;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put, get, cp, </a:t>
            </a:r>
            <a:r>
              <a:rPr lang="en-US" dirty="0" err="1" smtClean="0"/>
              <a:t>ls</a:t>
            </a:r>
            <a:r>
              <a:rPr lang="en-US" dirty="0" smtClean="0"/>
              <a:t>, </a:t>
            </a:r>
            <a:r>
              <a:rPr lang="en-US" dirty="0" err="1" smtClean="0"/>
              <a:t>mkdir</a:t>
            </a:r>
            <a:r>
              <a:rPr lang="en-US" dirty="0" smtClean="0"/>
              <a:t>, </a:t>
            </a:r>
            <a:r>
              <a:rPr lang="en-US" dirty="0" err="1" smtClean="0"/>
              <a:t>rm</a:t>
            </a:r>
            <a:r>
              <a:rPr lang="en-US" dirty="0" smtClean="0"/>
              <a:t>, mv, etc.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8491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1511</Words>
  <Application>Microsoft Office PowerPoint</Application>
  <PresentationFormat>On-screen Show (4:3)</PresentationFormat>
  <Paragraphs>300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Apache Pig</vt:lpstr>
      <vt:lpstr>What Is Pig?</vt:lpstr>
      <vt:lpstr>Pig Terms</vt:lpstr>
      <vt:lpstr>Pig Capabilities</vt:lpstr>
      <vt:lpstr>Pig Basics</vt:lpstr>
      <vt:lpstr>Execution Modes</vt:lpstr>
      <vt:lpstr>Pig Latin</vt:lpstr>
      <vt:lpstr>Example Pig Script</vt:lpstr>
      <vt:lpstr>Basic “grunt” Shell Commands</vt:lpstr>
      <vt:lpstr>About Pig Scripts</vt:lpstr>
      <vt:lpstr>Simple Data Types</vt:lpstr>
      <vt:lpstr>Complex Data Types</vt:lpstr>
      <vt:lpstr>Pig Data Formats</vt:lpstr>
      <vt:lpstr>Loading Data Into Pig</vt:lpstr>
      <vt:lpstr>Input And Output</vt:lpstr>
      <vt:lpstr>Relational Operators</vt:lpstr>
      <vt:lpstr>FOREACH . . .GENERATE</vt:lpstr>
      <vt:lpstr>FILTER. . .BY</vt:lpstr>
      <vt:lpstr>GROUP. . .ALL</vt:lpstr>
      <vt:lpstr>ORDER. . .BY</vt:lpstr>
      <vt:lpstr>DISTINCT. . .</vt:lpstr>
      <vt:lpstr>Relational Operators</vt:lpstr>
      <vt:lpstr>INNER JOIN. . .</vt:lpstr>
      <vt:lpstr>INNER JOIN Example </vt:lpstr>
      <vt:lpstr>OUTER JOIN. . .</vt:lpstr>
      <vt:lpstr>User-Defined Functions</vt:lpstr>
      <vt:lpstr>DEFINE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Pig</dc:title>
  <dc:creator>VIKRANT</dc:creator>
  <cp:lastModifiedBy>VIKRANT</cp:lastModifiedBy>
  <cp:revision>1</cp:revision>
  <dcterms:created xsi:type="dcterms:W3CDTF">2022-03-14T04:25:21Z</dcterms:created>
  <dcterms:modified xsi:type="dcterms:W3CDTF">2022-03-14T04:26:15Z</dcterms:modified>
</cp:coreProperties>
</file>