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104" d="100"/>
          <a:sy n="104" d="100"/>
        </p:scale>
        <p:origin x="144" y="31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.1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.1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.1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.1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.1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.1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.1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.1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(1).xlsx]Sheet3!PivotTable4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>
                <a:effectLst/>
              </a:rPr>
              <a:t>ACCEPTANCE</a:t>
            </a:r>
            <a:r>
              <a:rPr lang="en-IN" baseline="0" dirty="0">
                <a:effectLst/>
              </a:rPr>
              <a:t> RATE</a:t>
            </a:r>
            <a:endParaRPr lang="en-I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8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6666859657248727E-2"/>
          <c:y val="0.14236648998267953"/>
          <c:w val="0.91111113939039545"/>
          <c:h val="0.556151267641051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Sheet3!$A$35:$A$42</c:f>
              <c:multiLvlStrCache>
                <c:ptCount val="4"/>
                <c:lvl>
                  <c:pt idx="0">
                    <c:v>otherhost</c:v>
                  </c:pt>
                  <c:pt idx="1">
                    <c:v>superhost</c:v>
                  </c:pt>
                  <c:pt idx="2">
                    <c:v>otherhost</c:v>
                  </c:pt>
                  <c:pt idx="3">
                    <c:v>superhost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Sheet3!$B$35:$B$42</c:f>
              <c:numCache>
                <c:formatCode>0</c:formatCode>
                <c:ptCount val="4"/>
                <c:pt idx="0">
                  <c:v>81.28233591</c:v>
                </c:pt>
                <c:pt idx="1">
                  <c:v>88.602103959999994</c:v>
                </c:pt>
                <c:pt idx="2">
                  <c:v>87.455192879999998</c:v>
                </c:pt>
                <c:pt idx="3">
                  <c:v>94.435431800000003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8B-491A-83E5-6B8C25DB9D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859959408"/>
        <c:axId val="-859963216"/>
      </c:barChart>
      <c:catAx>
        <c:axId val="-85995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9963216"/>
        <c:crosses val="autoZero"/>
        <c:auto val="1"/>
        <c:lblAlgn val="ctr"/>
        <c:lblOffset val="100"/>
        <c:noMultiLvlLbl val="0"/>
      </c:catAx>
      <c:valAx>
        <c:axId val="-85996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9959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[Dashboard.11.xlsx]Sheet3!PivotTable13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baseline="0" dirty="0">
                <a:effectLst/>
              </a:rPr>
              <a:t>INSTANT BOOKING AVAILABLE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Sheet3!$B$135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Sheet3!$A$136:$A$143</c:f>
              <c:multiLvlStrCache>
                <c:ptCount val="4"/>
                <c:lvl>
                  <c:pt idx="0">
                    <c:v>superhost</c:v>
                  </c:pt>
                  <c:pt idx="1">
                    <c:v>otherhost</c:v>
                  </c:pt>
                  <c:pt idx="2">
                    <c:v>superhost</c:v>
                  </c:pt>
                  <c:pt idx="3">
                    <c:v>otherhost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Sheet3!$B$136:$B$143</c:f>
              <c:numCache>
                <c:formatCode>0</c:formatCode>
                <c:ptCount val="4"/>
                <c:pt idx="0">
                  <c:v>479</c:v>
                </c:pt>
                <c:pt idx="1">
                  <c:v>891</c:v>
                </c:pt>
                <c:pt idx="2">
                  <c:v>2148</c:v>
                </c:pt>
                <c:pt idx="3">
                  <c:v>2903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1A-4284-944A-42818CEF12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821132016"/>
        <c:axId val="-821125488"/>
      </c:barChart>
      <c:catAx>
        <c:axId val="-82113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1125488"/>
        <c:crosses val="autoZero"/>
        <c:auto val="1"/>
        <c:lblAlgn val="ctr"/>
        <c:lblOffset val="100"/>
        <c:noMultiLvlLbl val="0"/>
      </c:catAx>
      <c:valAx>
        <c:axId val="-82112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113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[Dashboard.11.xlsx]Sheet3!PivotTable14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baseline="0" dirty="0">
                <a:effectLst/>
              </a:rPr>
              <a:t>INSTANT BOOKING NOT AVAILABLE 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Sheet3!$B$146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Sheet3!$A$147:$A$154</c:f>
              <c:multiLvlStrCache>
                <c:ptCount val="4"/>
                <c:lvl>
                  <c:pt idx="0">
                    <c:v>superhost</c:v>
                  </c:pt>
                  <c:pt idx="1">
                    <c:v>otherhost</c:v>
                  </c:pt>
                  <c:pt idx="2">
                    <c:v>superhost</c:v>
                  </c:pt>
                  <c:pt idx="3">
                    <c:v>otherhost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Sheet3!$B$147:$B$154</c:f>
              <c:numCache>
                <c:formatCode>0</c:formatCode>
                <c:ptCount val="4"/>
                <c:pt idx="0">
                  <c:v>1300</c:v>
                </c:pt>
                <c:pt idx="1">
                  <c:v>1858</c:v>
                </c:pt>
                <c:pt idx="2">
                  <c:v>725</c:v>
                </c:pt>
                <c:pt idx="3">
                  <c:v>1574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71-4B27-A6FF-4FF4CE7D77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821130384"/>
        <c:axId val="-821129840"/>
      </c:barChart>
      <c:catAx>
        <c:axId val="-82113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1129840"/>
        <c:crosses val="autoZero"/>
        <c:auto val="1"/>
        <c:lblAlgn val="ctr"/>
        <c:lblOffset val="100"/>
        <c:noMultiLvlLbl val="0"/>
      </c:catAx>
      <c:valAx>
        <c:axId val="-82112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113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[Dashboard.11.xlsx]Sheet6!PivotTable17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000" dirty="0">
                <a:effectLst/>
              </a:rPr>
              <a:t>MONTHLY BOOKING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Sheet6!$B$5:$B$7</c:f>
              <c:strCache>
                <c:ptCount val="1"/>
                <c:pt idx="0">
                  <c:v>Canada - otherhost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Sheet6!$A$8:$A$20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Sheet6!$B$8:$B$20</c:f>
              <c:numCache>
                <c:formatCode>0</c:formatCode>
                <c:ptCount val="12"/>
                <c:pt idx="0">
                  <c:v>4340</c:v>
                </c:pt>
                <c:pt idx="1">
                  <c:v>4276</c:v>
                </c:pt>
                <c:pt idx="2">
                  <c:v>3638</c:v>
                </c:pt>
                <c:pt idx="3">
                  <c:v>2900</c:v>
                </c:pt>
                <c:pt idx="4">
                  <c:v>4077</c:v>
                </c:pt>
                <c:pt idx="5">
                  <c:v>5072</c:v>
                </c:pt>
                <c:pt idx="6">
                  <c:v>6869</c:v>
                </c:pt>
                <c:pt idx="7">
                  <c:v>8017</c:v>
                </c:pt>
                <c:pt idx="8">
                  <c:v>6988</c:v>
                </c:pt>
                <c:pt idx="9">
                  <c:v>5451</c:v>
                </c:pt>
                <c:pt idx="10">
                  <c:v>4137</c:v>
                </c:pt>
                <c:pt idx="11">
                  <c:v>4331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24-4238-BBBB-5EE476C6E6B6}"/>
            </c:ext>
          </c:extLst>
        </c:ser>
        <c:ser>
          <c:idx val="1"/>
          <c:order val="1"/>
          <c:tx>
            <c:strRef>
              <c:f>Sheet6!$C$5:$C$7</c:f>
              <c:strCache>
                <c:ptCount val="1"/>
                <c:pt idx="0">
                  <c:v>Canada - superhost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Sheet6!$A$8:$A$20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Sheet6!$C$8:$C$20</c:f>
              <c:numCache>
                <c:formatCode>0</c:formatCode>
                <c:ptCount val="12"/>
                <c:pt idx="0">
                  <c:v>7333</c:v>
                </c:pt>
                <c:pt idx="1">
                  <c:v>7643</c:v>
                </c:pt>
                <c:pt idx="2">
                  <c:v>6559</c:v>
                </c:pt>
                <c:pt idx="3">
                  <c:v>5253</c:v>
                </c:pt>
                <c:pt idx="4">
                  <c:v>7284</c:v>
                </c:pt>
                <c:pt idx="5">
                  <c:v>8733</c:v>
                </c:pt>
                <c:pt idx="6">
                  <c:v>11469</c:v>
                </c:pt>
                <c:pt idx="7">
                  <c:v>12914</c:v>
                </c:pt>
                <c:pt idx="8">
                  <c:v>12181</c:v>
                </c:pt>
                <c:pt idx="9">
                  <c:v>9905</c:v>
                </c:pt>
                <c:pt idx="10">
                  <c:v>7659</c:v>
                </c:pt>
                <c:pt idx="11">
                  <c:v>7409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DB24-4238-BBBB-5EE476C6E6B6}"/>
            </c:ext>
          </c:extLst>
        </c:ser>
        <c:ser>
          <c:idx val="2"/>
          <c:order val="2"/>
          <c:tx>
            <c:strRef>
              <c:f>Sheet6!$D$5:$D$7</c:f>
              <c:strCache>
                <c:ptCount val="1"/>
                <c:pt idx="0">
                  <c:v>italy - otherhost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Sheet6!$A$8:$A$20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Sheet6!$D$8:$D$20</c:f>
              <c:numCache>
                <c:formatCode>0</c:formatCode>
                <c:ptCount val="12"/>
                <c:pt idx="0">
                  <c:v>7675</c:v>
                </c:pt>
                <c:pt idx="1">
                  <c:v>8874</c:v>
                </c:pt>
                <c:pt idx="2">
                  <c:v>8351</c:v>
                </c:pt>
                <c:pt idx="3">
                  <c:v>14322</c:v>
                </c:pt>
                <c:pt idx="4">
                  <c:v>19191</c:v>
                </c:pt>
                <c:pt idx="5">
                  <c:v>21361</c:v>
                </c:pt>
                <c:pt idx="6">
                  <c:v>23702</c:v>
                </c:pt>
                <c:pt idx="7">
                  <c:v>24610</c:v>
                </c:pt>
                <c:pt idx="8">
                  <c:v>26659</c:v>
                </c:pt>
                <c:pt idx="9">
                  <c:v>25842</c:v>
                </c:pt>
                <c:pt idx="10">
                  <c:v>12466</c:v>
                </c:pt>
                <c:pt idx="11">
                  <c:v>6429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DB24-4238-BBBB-5EE476C6E6B6}"/>
            </c:ext>
          </c:extLst>
        </c:ser>
        <c:ser>
          <c:idx val="3"/>
          <c:order val="3"/>
          <c:tx>
            <c:strRef>
              <c:f>Sheet6!$E$5:$E$7</c:f>
              <c:strCache>
                <c:ptCount val="1"/>
                <c:pt idx="0">
                  <c:v>italy - superhost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Sheet6!$A$8:$A$20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Sheet6!$E$8:$E$20</c:f>
              <c:numCache>
                <c:formatCode>0</c:formatCode>
                <c:ptCount val="12"/>
                <c:pt idx="0">
                  <c:v>10482</c:v>
                </c:pt>
                <c:pt idx="1">
                  <c:v>12613</c:v>
                </c:pt>
                <c:pt idx="2">
                  <c:v>11434</c:v>
                </c:pt>
                <c:pt idx="3">
                  <c:v>19189</c:v>
                </c:pt>
                <c:pt idx="4">
                  <c:v>25539</c:v>
                </c:pt>
                <c:pt idx="5">
                  <c:v>28411</c:v>
                </c:pt>
                <c:pt idx="6">
                  <c:v>32548</c:v>
                </c:pt>
                <c:pt idx="7">
                  <c:v>33285</c:v>
                </c:pt>
                <c:pt idx="8">
                  <c:v>36287</c:v>
                </c:pt>
                <c:pt idx="9">
                  <c:v>36033</c:v>
                </c:pt>
                <c:pt idx="10">
                  <c:v>17568</c:v>
                </c:pt>
                <c:pt idx="11">
                  <c:v>8798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DB24-4238-BBBB-5EE476C6E6B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821128752"/>
        <c:axId val="-821120592"/>
      </c:lineChart>
      <c:catAx>
        <c:axId val="-821128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1120592"/>
        <c:crosses val="autoZero"/>
        <c:auto val="1"/>
        <c:lblAlgn val="ctr"/>
        <c:lblOffset val="100"/>
        <c:noMultiLvlLbl val="0"/>
      </c:catAx>
      <c:valAx>
        <c:axId val="-821120592"/>
        <c:scaling>
          <c:orientation val="minMax"/>
        </c:scaling>
        <c:delete val="1"/>
        <c:axPos val="l"/>
        <c:numFmt formatCode="0" sourceLinked="1"/>
        <c:majorTickMark val="out"/>
        <c:minorTickMark val="none"/>
        <c:tickLblPos val="nextTo"/>
        <c:crossAx val="-82112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COMMENTS REVIEW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128172214342358"/>
          <c:y val="0.18300925925925926"/>
          <c:w val="0.75138615615894888"/>
          <c:h val="0.603688028579760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[Dashboard.11.xlsx]Sheet2!$D$23</c:f>
              <c:strCache>
                <c:ptCount val="1"/>
                <c:pt idx="0">
                  <c:v>Sum of COUNT_OF_GOOD_REVIEW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[Dashboard.11.xlsx]Sheet2!$A$24:$C$27</c:f>
              <c:multiLvlStrCache>
                <c:ptCount val="4"/>
                <c:lvl>
                  <c:pt idx="0">
                    <c:v>otherhost</c:v>
                  </c:pt>
                  <c:pt idx="1">
                    <c:v>superhost</c:v>
                  </c:pt>
                  <c:pt idx="2">
                    <c:v>otherhost</c:v>
                  </c:pt>
                  <c:pt idx="3">
                    <c:v>superhost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</c:multiLvlStrCache>
            </c:multiLvlStrRef>
          </c:cat>
          <c:val>
            <c:numRef>
              <c:f>[Dashboard.11.xlsx]Sheet2!$D$24:$D$27</c:f>
              <c:numCache>
                <c:formatCode>0%</c:formatCode>
                <c:ptCount val="4"/>
                <c:pt idx="0">
                  <c:v>0.96963997850617945</c:v>
                </c:pt>
                <c:pt idx="1">
                  <c:v>0.98325296066660106</c:v>
                </c:pt>
                <c:pt idx="2">
                  <c:v>0.96783680154859841</c:v>
                </c:pt>
                <c:pt idx="3">
                  <c:v>0.9796875390264006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F8-4DF9-9B7A-BD9CA001555D}"/>
            </c:ext>
          </c:extLst>
        </c:ser>
        <c:ser>
          <c:idx val="1"/>
          <c:order val="1"/>
          <c:tx>
            <c:strRef>
              <c:f>[Dashboard.11.xlsx]Sheet2!$E$23</c:f>
              <c:strCache>
                <c:ptCount val="1"/>
                <c:pt idx="0">
                  <c:v>Sum of BAD_REVIEW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[Dashboard.11.xlsx]Sheet2!$A$24:$C$27</c:f>
              <c:multiLvlStrCache>
                <c:ptCount val="4"/>
                <c:lvl>
                  <c:pt idx="0">
                    <c:v>otherhost</c:v>
                  </c:pt>
                  <c:pt idx="1">
                    <c:v>superhost</c:v>
                  </c:pt>
                  <c:pt idx="2">
                    <c:v>otherhost</c:v>
                  </c:pt>
                  <c:pt idx="3">
                    <c:v>superhost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</c:multiLvlStrCache>
            </c:multiLvlStrRef>
          </c:cat>
          <c:val>
            <c:numRef>
              <c:f>[Dashboard.11.xlsx]Sheet2!$E$24:$E$27</c:f>
              <c:numCache>
                <c:formatCode>0%</c:formatCode>
                <c:ptCount val="4"/>
                <c:pt idx="0">
                  <c:v>3.0360021493820527E-2</c:v>
                </c:pt>
                <c:pt idx="1">
                  <c:v>1.6747039333398942E-2</c:v>
                </c:pt>
                <c:pt idx="2">
                  <c:v>3.2163198451401559E-2</c:v>
                </c:pt>
                <c:pt idx="3">
                  <c:v>2.0312460973599421E-2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F8-4DF9-9B7A-BD9CA00155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-821123312"/>
        <c:axId val="-821122768"/>
      </c:barChart>
      <c:catAx>
        <c:axId val="-821123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1122768"/>
        <c:crosses val="autoZero"/>
        <c:auto val="1"/>
        <c:lblAlgn val="ctr"/>
        <c:lblOffset val="100"/>
        <c:noMultiLvlLbl val="0"/>
      </c:catAx>
      <c:valAx>
        <c:axId val="-82112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112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(1).xlsx]Sheet3!PivotTable5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1" dirty="0">
                <a:effectLst/>
              </a:rPr>
              <a:t>RESPONSE</a:t>
            </a:r>
            <a:r>
              <a:rPr lang="en-US" b="1" baseline="0" dirty="0">
                <a:effectLst/>
              </a:rPr>
              <a:t> RATE</a:t>
            </a:r>
            <a:endParaRPr lang="en-US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Sheet3!$B$46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Sheet3!$A$47:$A$54</c:f>
              <c:multiLvlStrCache>
                <c:ptCount val="4"/>
                <c:lvl>
                  <c:pt idx="0">
                    <c:v>otherhost</c:v>
                  </c:pt>
                  <c:pt idx="1">
                    <c:v>superhost</c:v>
                  </c:pt>
                  <c:pt idx="2">
                    <c:v>otherhost</c:v>
                  </c:pt>
                  <c:pt idx="3">
                    <c:v>superhost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Sheet3!$B$47:$B$54</c:f>
              <c:numCache>
                <c:formatCode>0</c:formatCode>
                <c:ptCount val="4"/>
                <c:pt idx="0">
                  <c:v>91.619696180000005</c:v>
                </c:pt>
                <c:pt idx="1">
                  <c:v>98.763553229999999</c:v>
                </c:pt>
                <c:pt idx="2">
                  <c:v>91.898983680000001</c:v>
                </c:pt>
                <c:pt idx="3">
                  <c:v>99.088888890000007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70-442F-8A1A-183851928B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859968112"/>
        <c:axId val="-859958864"/>
      </c:barChart>
      <c:catAx>
        <c:axId val="-85996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9958864"/>
        <c:crosses val="autoZero"/>
        <c:auto val="1"/>
        <c:lblAlgn val="ctr"/>
        <c:lblOffset val="100"/>
        <c:noMultiLvlLbl val="0"/>
      </c:catAx>
      <c:valAx>
        <c:axId val="-85995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996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(1).xlsx]Sheet3!PivotTable3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>
                <a:effectLst/>
              </a:rPr>
              <a:t>LISTING</a:t>
            </a:r>
            <a:r>
              <a:rPr lang="en-US" baseline="0" dirty="0">
                <a:effectLst/>
              </a:rPr>
              <a:t> PRICE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683536435803516"/>
          <c:y val="0.12910214327191966"/>
          <c:w val="0.89090405192720989"/>
          <c:h val="0.583056103162572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Sheet3!$B$23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Sheet3!$A$24:$A$31</c:f>
              <c:multiLvlStrCache>
                <c:ptCount val="4"/>
                <c:lvl>
                  <c:pt idx="0">
                    <c:v>otherhost</c:v>
                  </c:pt>
                  <c:pt idx="1">
                    <c:v>superhost</c:v>
                  </c:pt>
                  <c:pt idx="2">
                    <c:v>otherhost</c:v>
                  </c:pt>
                  <c:pt idx="3">
                    <c:v>superhost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Sheet3!$B$24:$B$31</c:f>
              <c:numCache>
                <c:formatCode>0</c:formatCode>
                <c:ptCount val="4"/>
                <c:pt idx="0">
                  <c:v>214.33757729999999</c:v>
                </c:pt>
                <c:pt idx="1">
                  <c:v>171.31028670000001</c:v>
                </c:pt>
                <c:pt idx="2">
                  <c:v>251.10542770000001</c:v>
                </c:pt>
                <c:pt idx="3">
                  <c:v>139.24573620000001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71-43F6-837B-309A59C3382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859953968"/>
        <c:axId val="-859953424"/>
      </c:barChart>
      <c:catAx>
        <c:axId val="-85995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9953424"/>
        <c:crosses val="autoZero"/>
        <c:auto val="1"/>
        <c:lblAlgn val="ctr"/>
        <c:lblOffset val="100"/>
        <c:noMultiLvlLbl val="0"/>
      </c:catAx>
      <c:valAx>
        <c:axId val="-85995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995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(1).xlsx]Sheet3!PivotTable6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>
                <a:effectLst/>
              </a:rPr>
              <a:t>AVG</a:t>
            </a:r>
            <a:r>
              <a:rPr lang="en-US" baseline="0" dirty="0">
                <a:effectLst/>
              </a:rPr>
              <a:t> REVIEW SCORE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Sheet3!$B$59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Sheet3!$A$60:$A$67</c:f>
              <c:multiLvlStrCache>
                <c:ptCount val="4"/>
                <c:lvl>
                  <c:pt idx="0">
                    <c:v>otherhost</c:v>
                  </c:pt>
                  <c:pt idx="1">
                    <c:v>superhost</c:v>
                  </c:pt>
                  <c:pt idx="2">
                    <c:v>otherhost</c:v>
                  </c:pt>
                  <c:pt idx="3">
                    <c:v>superhost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Sheet3!$B$60:$B$67</c:f>
              <c:numCache>
                <c:formatCode>0.0</c:formatCode>
                <c:ptCount val="4"/>
                <c:pt idx="0">
                  <c:v>4.6307979469999996</c:v>
                </c:pt>
                <c:pt idx="1">
                  <c:v>4.8741912630000002</c:v>
                </c:pt>
                <c:pt idx="2">
                  <c:v>4.5629809830000001</c:v>
                </c:pt>
                <c:pt idx="3">
                  <c:v>4.8447393229999998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36-4B09-A693-7F3641003A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859966480"/>
        <c:axId val="-859965392"/>
      </c:barChart>
      <c:catAx>
        <c:axId val="-85996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9965392"/>
        <c:crosses val="autoZero"/>
        <c:auto val="1"/>
        <c:lblAlgn val="ctr"/>
        <c:lblOffset val="100"/>
        <c:noMultiLvlLbl val="0"/>
      </c:catAx>
      <c:valAx>
        <c:axId val="-85996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996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(1).xlsx]Sheet3!PivotTable8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baseline="0" dirty="0">
                <a:effectLst/>
              </a:rPr>
              <a:t>PROFILE PIC AVAILABILITY 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Sheet3!$B$72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Sheet3!$A$73:$A$80</c:f>
              <c:multiLvlStrCache>
                <c:ptCount val="4"/>
                <c:lvl>
                  <c:pt idx="0">
                    <c:v>superhost</c:v>
                  </c:pt>
                  <c:pt idx="1">
                    <c:v>otherhost</c:v>
                  </c:pt>
                  <c:pt idx="2">
                    <c:v>superhost</c:v>
                  </c:pt>
                  <c:pt idx="3">
                    <c:v>otherhost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Sheet3!$B$73:$B$80</c:f>
              <c:numCache>
                <c:formatCode>0</c:formatCode>
                <c:ptCount val="4"/>
                <c:pt idx="0">
                  <c:v>1776</c:v>
                </c:pt>
                <c:pt idx="1">
                  <c:v>2726</c:v>
                </c:pt>
                <c:pt idx="2">
                  <c:v>2873</c:v>
                </c:pt>
                <c:pt idx="3">
                  <c:v>4445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C-4F83-9834-58F99725B4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859956688"/>
        <c:axId val="-859955600"/>
      </c:barChart>
      <c:catAx>
        <c:axId val="-85995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9955600"/>
        <c:crosses val="autoZero"/>
        <c:auto val="1"/>
        <c:lblAlgn val="ctr"/>
        <c:lblOffset val="100"/>
        <c:noMultiLvlLbl val="0"/>
      </c:catAx>
      <c:valAx>
        <c:axId val="-85995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995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[Dashboard.11.xlsx]Sheet3!PivotTable15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baseline="0" dirty="0">
                <a:effectLst/>
              </a:rPr>
              <a:t>BIG PROPERTY LISTING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Sheet3!$B$157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Sheet3!$A$158:$A$165</c:f>
              <c:multiLvlStrCache>
                <c:ptCount val="4"/>
                <c:lvl>
                  <c:pt idx="0">
                    <c:v>superhost</c:v>
                  </c:pt>
                  <c:pt idx="1">
                    <c:v>otherhost</c:v>
                  </c:pt>
                  <c:pt idx="2">
                    <c:v>superhost</c:v>
                  </c:pt>
                  <c:pt idx="3">
                    <c:v>otherhost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Sheet3!$B$158:$B$165</c:f>
              <c:numCache>
                <c:formatCode>0</c:formatCode>
                <c:ptCount val="4"/>
                <c:pt idx="0">
                  <c:v>1481</c:v>
                </c:pt>
                <c:pt idx="1">
                  <c:v>2192</c:v>
                </c:pt>
                <c:pt idx="2">
                  <c:v>2407</c:v>
                </c:pt>
                <c:pt idx="3">
                  <c:v>3257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BD-4E4F-865E-B913EE3556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859957232"/>
        <c:axId val="-859962128"/>
      </c:barChart>
      <c:catAx>
        <c:axId val="-85995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9962128"/>
        <c:crosses val="autoZero"/>
        <c:auto val="1"/>
        <c:lblAlgn val="ctr"/>
        <c:lblOffset val="100"/>
        <c:noMultiLvlLbl val="0"/>
      </c:catAx>
      <c:valAx>
        <c:axId val="-85996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995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[Dashboard.11.xlsx]Sheet3!PivotTable16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baseline="0" dirty="0">
                <a:effectLst/>
              </a:rPr>
              <a:t>SMALL PROPERTY LISTING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Sheet3!$B$168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Sheet3!$A$169:$A$176</c:f>
              <c:multiLvlStrCache>
                <c:ptCount val="4"/>
                <c:lvl>
                  <c:pt idx="0">
                    <c:v>superhost</c:v>
                  </c:pt>
                  <c:pt idx="1">
                    <c:v>otherhost</c:v>
                  </c:pt>
                  <c:pt idx="2">
                    <c:v>superhost</c:v>
                  </c:pt>
                  <c:pt idx="3">
                    <c:v>otherhost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Sheet3!$B$169:$B$176</c:f>
              <c:numCache>
                <c:formatCode>0</c:formatCode>
                <c:ptCount val="4"/>
                <c:pt idx="0">
                  <c:v>293</c:v>
                </c:pt>
                <c:pt idx="1">
                  <c:v>541</c:v>
                </c:pt>
                <c:pt idx="2">
                  <c:v>382</c:v>
                </c:pt>
                <c:pt idx="3">
                  <c:v>1067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1-4673-B2B5-32350D53AF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859961040"/>
        <c:axId val="-859960496"/>
      </c:barChart>
      <c:catAx>
        <c:axId val="-85996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9960496"/>
        <c:crosses val="autoZero"/>
        <c:auto val="1"/>
        <c:lblAlgn val="ctr"/>
        <c:lblOffset val="100"/>
        <c:noMultiLvlLbl val="0"/>
      </c:catAx>
      <c:valAx>
        <c:axId val="-85996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996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[Dashboard.11.xlsx]Sheet3!PivotTable10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baseline="0" dirty="0">
                <a:effectLst/>
              </a:rPr>
              <a:t>IDENTITY VERIFIED 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Sheet3!$B$96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Sheet3!$A$97:$A$104</c:f>
              <c:multiLvlStrCache>
                <c:ptCount val="4"/>
                <c:lvl>
                  <c:pt idx="0">
                    <c:v>superhost</c:v>
                  </c:pt>
                  <c:pt idx="1">
                    <c:v>otherhost</c:v>
                  </c:pt>
                  <c:pt idx="2">
                    <c:v>superhost</c:v>
                  </c:pt>
                  <c:pt idx="3">
                    <c:v>otherhost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Sheet3!$B$97:$B$104</c:f>
              <c:numCache>
                <c:formatCode>0</c:formatCode>
                <c:ptCount val="4"/>
                <c:pt idx="0">
                  <c:v>1690</c:v>
                </c:pt>
                <c:pt idx="1">
                  <c:v>2388</c:v>
                </c:pt>
                <c:pt idx="2">
                  <c:v>2708</c:v>
                </c:pt>
                <c:pt idx="3">
                  <c:v>3648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F4-4C72-9287-0DCC6BB3F7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821132560"/>
        <c:axId val="-821126032"/>
      </c:barChart>
      <c:catAx>
        <c:axId val="-82113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1126032"/>
        <c:crosses val="autoZero"/>
        <c:auto val="1"/>
        <c:lblAlgn val="ctr"/>
        <c:lblOffset val="100"/>
        <c:noMultiLvlLbl val="0"/>
      </c:catAx>
      <c:valAx>
        <c:axId val="-82112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113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[Dashboard.11.xlsx]Sheet3!PivotTable12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baseline="0" dirty="0">
                <a:effectLst/>
              </a:rPr>
              <a:t>IDENTITY NOT VERIFIED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Sheet3!$B$124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Sheet3!$A$125:$A$132</c:f>
              <c:multiLvlStrCache>
                <c:ptCount val="4"/>
                <c:lvl>
                  <c:pt idx="0">
                    <c:v>superhost</c:v>
                  </c:pt>
                  <c:pt idx="1">
                    <c:v>otherhost</c:v>
                  </c:pt>
                  <c:pt idx="2">
                    <c:v>superhost</c:v>
                  </c:pt>
                  <c:pt idx="3">
                    <c:v>otherhost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Sheet3!$B$125:$B$132</c:f>
              <c:numCache>
                <c:formatCode>0</c:formatCode>
                <c:ptCount val="4"/>
                <c:pt idx="0">
                  <c:v>89</c:v>
                </c:pt>
                <c:pt idx="1">
                  <c:v>361</c:v>
                </c:pt>
                <c:pt idx="2">
                  <c:v>165</c:v>
                </c:pt>
                <c:pt idx="3">
                  <c:v>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6D-4941-A993-404E777FE5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821127664"/>
        <c:axId val="-821127120"/>
      </c:barChart>
      <c:catAx>
        <c:axId val="-82112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1127120"/>
        <c:crosses val="autoZero"/>
        <c:auto val="1"/>
        <c:lblAlgn val="ctr"/>
        <c:lblOffset val="100"/>
        <c:noMultiLvlLbl val="0"/>
      </c:catAx>
      <c:valAx>
        <c:axId val="-82112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112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524" y="2185347"/>
            <a:ext cx="9916954" cy="149579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5400" b="1" dirty="0">
                <a:solidFill>
                  <a:schemeClr val="bg2"/>
                </a:solidFill>
                <a:latin typeface="Bodoni MT Condensed" panose="02070606080606020203" pitchFamily="18" charset="0"/>
              </a:rPr>
              <a:t>HOST BEHAVIOR ANALYSIS FOR PROPERTY RENTAL COMPANY</a:t>
            </a:r>
            <a:endParaRPr lang="en-US" sz="5400" dirty="0">
              <a:solidFill>
                <a:schemeClr val="bg2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1265129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0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85202" y="5270267"/>
            <a:ext cx="2806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RITURAJ PAWAR</a:t>
            </a:r>
          </a:p>
          <a:p>
            <a:r>
              <a:rPr lang="en-IN" sz="2400" b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SURAJ SATPATHY</a:t>
            </a:r>
          </a:p>
          <a:p>
            <a:r>
              <a:rPr lang="en-IN" sz="2400" b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PRERNA PACHAURI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IDENTITY VERIFIED 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Whose Identity Are Verified</a:t>
            </a:r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host= 293</a:t>
            </a:r>
          </a:p>
          <a:p>
            <a:pPr marL="0" indent="0">
              <a:buNone/>
            </a:pPr>
            <a:r>
              <a:rPr lang="en-IN" sz="2400" dirty="0"/>
              <a:t>    Other host= 541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Whose Identity Are Verified</a:t>
            </a:r>
          </a:p>
          <a:p>
            <a:pPr marL="0" indent="0">
              <a:buNone/>
            </a:pPr>
            <a:r>
              <a:rPr lang="en-IN" sz="2400" b="1" dirty="0"/>
              <a:t>   For City Venice</a:t>
            </a:r>
          </a:p>
          <a:p>
            <a:pPr marL="0" indent="0">
              <a:buNone/>
            </a:pPr>
            <a:r>
              <a:rPr lang="en-IN" sz="2400" dirty="0"/>
              <a:t>    Super host= 382</a:t>
            </a:r>
          </a:p>
          <a:p>
            <a:pPr marL="0" indent="0">
              <a:buNone/>
            </a:pPr>
            <a:r>
              <a:rPr lang="en-IN" sz="2400" dirty="0"/>
              <a:t>    Other host= 1067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197D7C-EE21-402F-9A2A-92E31EA39D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2488896"/>
              </p:ext>
            </p:extLst>
          </p:nvPr>
        </p:nvGraphicFramePr>
        <p:xfrm>
          <a:off x="5719156" y="1825625"/>
          <a:ext cx="5634644" cy="3910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191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IDENTITY NOT VERIFIED 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Whose Identity Are  Not Verified</a:t>
            </a:r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host= 89</a:t>
            </a:r>
          </a:p>
          <a:p>
            <a:pPr marL="0" indent="0">
              <a:buNone/>
            </a:pPr>
            <a:r>
              <a:rPr lang="en-IN" sz="2400" dirty="0"/>
              <a:t>    Other host= 361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Whose Identity Are Not </a:t>
            </a:r>
          </a:p>
          <a:p>
            <a:pPr marL="0" indent="0">
              <a:buNone/>
            </a:pPr>
            <a:r>
              <a:rPr lang="en-IN" sz="2400" b="1" dirty="0"/>
              <a:t>   Verified</a:t>
            </a:r>
          </a:p>
          <a:p>
            <a:pPr marL="0" indent="0">
              <a:buNone/>
            </a:pPr>
            <a:r>
              <a:rPr lang="en-IN" sz="2400" b="1" dirty="0"/>
              <a:t>   For City Venice</a:t>
            </a:r>
          </a:p>
          <a:p>
            <a:pPr marL="0" indent="0">
              <a:buNone/>
            </a:pPr>
            <a:r>
              <a:rPr lang="en-IN" sz="2400" dirty="0"/>
              <a:t>    Super host= 165</a:t>
            </a:r>
          </a:p>
          <a:p>
            <a:pPr marL="0" indent="0">
              <a:buNone/>
            </a:pPr>
            <a:r>
              <a:rPr lang="en-IN" sz="2400" dirty="0"/>
              <a:t>    Other host= 829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71589C-D993-429C-AAD9-E206FDE4FB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5279867"/>
              </p:ext>
            </p:extLst>
          </p:nvPr>
        </p:nvGraphicFramePr>
        <p:xfrm>
          <a:off x="5436524" y="1825625"/>
          <a:ext cx="5917276" cy="4009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14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INSTANT BOOKING AVAILABLE 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With Instant Booking Available</a:t>
            </a:r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host= 479</a:t>
            </a:r>
          </a:p>
          <a:p>
            <a:pPr marL="0" indent="0">
              <a:buNone/>
            </a:pPr>
            <a:r>
              <a:rPr lang="en-IN" sz="2400" dirty="0"/>
              <a:t>    Other host= 891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With Instant Booking Available</a:t>
            </a:r>
          </a:p>
          <a:p>
            <a:pPr marL="0" indent="0">
              <a:buNone/>
            </a:pPr>
            <a:r>
              <a:rPr lang="en-IN" sz="2400" b="1" dirty="0"/>
              <a:t>   For City Venice</a:t>
            </a:r>
          </a:p>
          <a:p>
            <a:pPr marL="0" indent="0">
              <a:buNone/>
            </a:pPr>
            <a:r>
              <a:rPr lang="en-IN" sz="2400" dirty="0"/>
              <a:t>    Super host= 2148</a:t>
            </a:r>
          </a:p>
          <a:p>
            <a:pPr marL="0" indent="0">
              <a:buNone/>
            </a:pPr>
            <a:r>
              <a:rPr lang="en-IN" sz="2400" dirty="0"/>
              <a:t>    Other host= 2903</a:t>
            </a:r>
          </a:p>
          <a:p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F203783-A5EE-4418-9041-6485258FCA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6952090"/>
              </p:ext>
            </p:extLst>
          </p:nvPr>
        </p:nvGraphicFramePr>
        <p:xfrm>
          <a:off x="6019800" y="1825625"/>
          <a:ext cx="5334000" cy="3926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152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INSTANT BOOKING NOT AVAILABLE 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With Instant Booking Not Available</a:t>
            </a:r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host= 1300</a:t>
            </a:r>
          </a:p>
          <a:p>
            <a:pPr marL="0" indent="0">
              <a:buNone/>
            </a:pPr>
            <a:r>
              <a:rPr lang="en-IN" sz="2400" dirty="0"/>
              <a:t>    Other host= 1858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With Instant Booking Not Available</a:t>
            </a:r>
          </a:p>
          <a:p>
            <a:pPr marL="0" indent="0">
              <a:buNone/>
            </a:pPr>
            <a:r>
              <a:rPr lang="en-IN" sz="2400" b="1" dirty="0"/>
              <a:t>   For City Venice</a:t>
            </a:r>
          </a:p>
          <a:p>
            <a:pPr marL="0" indent="0">
              <a:buNone/>
            </a:pPr>
            <a:r>
              <a:rPr lang="en-IN" sz="2400" dirty="0"/>
              <a:t>    Super host= 725</a:t>
            </a:r>
          </a:p>
          <a:p>
            <a:pPr marL="0" indent="0">
              <a:buNone/>
            </a:pPr>
            <a:r>
              <a:rPr lang="en-IN" sz="2400" dirty="0"/>
              <a:t>    Other host= 1574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0650984-7F4E-4DA1-A22E-C3FB59AFB0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4712867"/>
              </p:ext>
            </p:extLst>
          </p:nvPr>
        </p:nvGraphicFramePr>
        <p:xfrm>
          <a:off x="5669280" y="1825625"/>
          <a:ext cx="5684520" cy="4076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908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ANALYSIS ON MONTHLY BOOKING OF SUPERHOST VS OTHERHOST 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01291" cy="4351338"/>
          </a:xfrm>
        </p:spPr>
        <p:txBody>
          <a:bodyPr>
            <a:normAutofit/>
          </a:bodyPr>
          <a:lstStyle/>
          <a:p>
            <a:r>
              <a:rPr lang="en-IN" sz="2400" dirty="0"/>
              <a:t>For City </a:t>
            </a:r>
            <a:r>
              <a:rPr lang="en-IN" sz="2400" b="1" dirty="0"/>
              <a:t>Vancouver</a:t>
            </a:r>
            <a:r>
              <a:rPr lang="en-IN" sz="2400" dirty="0"/>
              <a:t> The Booking Gradually Increases After Month </a:t>
            </a:r>
            <a:r>
              <a:rPr lang="en-IN" sz="2400" b="1" dirty="0"/>
              <a:t>April</a:t>
            </a:r>
            <a:r>
              <a:rPr lang="en-IN" sz="2400" dirty="0"/>
              <a:t> And Peak At Month </a:t>
            </a:r>
            <a:r>
              <a:rPr lang="en-IN" sz="2400" b="1" dirty="0"/>
              <a:t>August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For City </a:t>
            </a:r>
            <a:r>
              <a:rPr lang="en-IN" sz="2400" b="1" dirty="0"/>
              <a:t>Venice</a:t>
            </a:r>
            <a:r>
              <a:rPr lang="en-IN" sz="2400" dirty="0"/>
              <a:t> The Booking Gradually Increases After Month </a:t>
            </a:r>
            <a:r>
              <a:rPr lang="en-IN" sz="2400" b="1" dirty="0"/>
              <a:t>March</a:t>
            </a:r>
            <a:r>
              <a:rPr lang="en-IN" sz="2400" dirty="0"/>
              <a:t> And Peak At Month </a:t>
            </a:r>
            <a:r>
              <a:rPr lang="en-IN" sz="2400" b="1" dirty="0"/>
              <a:t>September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A38A7C-68F9-536C-7263-F53BF07693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34221"/>
              </p:ext>
            </p:extLst>
          </p:nvPr>
        </p:nvGraphicFramePr>
        <p:xfrm>
          <a:off x="4489450" y="1825625"/>
          <a:ext cx="686435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716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ANALYSIS ON COMMENTS REVIEW OF SUPERHOST VS OTHERHOST 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98324" cy="4351338"/>
          </a:xfrm>
        </p:spPr>
        <p:txBody>
          <a:bodyPr>
            <a:normAutofit/>
          </a:bodyPr>
          <a:lstStyle/>
          <a:p>
            <a:r>
              <a:rPr lang="en-IN" sz="2400" b="1" dirty="0"/>
              <a:t>Analysis Of Good Comments Are Based On  Most Used Keywords Like-</a:t>
            </a:r>
          </a:p>
          <a:p>
            <a:pPr marL="0" indent="0">
              <a:buNone/>
            </a:pPr>
            <a:r>
              <a:rPr lang="en-IN" sz="2400" dirty="0"/>
              <a:t>(GreatLocation,Excellent,Visitagain,Perfect,Love,Good)</a:t>
            </a:r>
          </a:p>
          <a:p>
            <a:r>
              <a:rPr lang="en-IN" sz="2400" b="1" dirty="0"/>
              <a:t>Analysis Of  Bad Comments Are Based Most Used On Keywords Like-</a:t>
            </a:r>
          </a:p>
          <a:p>
            <a:pPr marL="0" indent="0">
              <a:buNone/>
            </a:pPr>
            <a:r>
              <a:rPr lang="en-IN" sz="2400" dirty="0"/>
              <a:t>(Cancelled,Average,Bad,Dissapointed,Dirty)</a:t>
            </a:r>
          </a:p>
          <a:p>
            <a:endParaRPr lang="en-IN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3A3EA9-DF9B-5BB0-27DA-639ECE399A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084280"/>
              </p:ext>
            </p:extLst>
          </p:nvPr>
        </p:nvGraphicFramePr>
        <p:xfrm>
          <a:off x="5918662" y="1825625"/>
          <a:ext cx="5435138" cy="410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9203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55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Bookman Old Style" panose="02050604050505020204" pitchFamily="18" charset="0"/>
              </a:rPr>
              <a:t>INSIGHTS-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>
            <a:normAutofit/>
          </a:bodyPr>
          <a:lstStyle/>
          <a:p>
            <a:r>
              <a:rPr lang="en-IN" sz="2000" dirty="0"/>
              <a:t>In our analysis the top 3 crucial metrics one needs to maintain to become a Super Host are </a:t>
            </a:r>
            <a:r>
              <a:rPr lang="en-IN" sz="2000" b="1" dirty="0"/>
              <a:t>Acceptance rate, Response rate, Listing price</a:t>
            </a:r>
            <a:r>
              <a:rPr lang="en-IN" sz="2000" dirty="0"/>
              <a:t>.</a:t>
            </a:r>
          </a:p>
          <a:p>
            <a:r>
              <a:rPr lang="en-IN" sz="2000" dirty="0"/>
              <a:t>There is no need of big property listing to become a super host as in our analysis the count of big property of other host are greater than super host.</a:t>
            </a:r>
          </a:p>
          <a:p>
            <a:r>
              <a:rPr lang="en-IN" sz="2000" dirty="0"/>
              <a:t>In both Vancouver and Venice super host acceptance rate and response rate is better than other host.</a:t>
            </a:r>
          </a:p>
          <a:p>
            <a:r>
              <a:rPr lang="en-IN" sz="2000" dirty="0"/>
              <a:t>In both Vancouver and Venice super host Listing price is lesser than other host.</a:t>
            </a:r>
          </a:p>
          <a:p>
            <a:r>
              <a:rPr lang="en-IN" sz="2000" dirty="0"/>
              <a:t>Review score for super host of both cities are better than other host.</a:t>
            </a:r>
          </a:p>
          <a:p>
            <a:r>
              <a:rPr lang="en-IN" sz="2000" dirty="0"/>
              <a:t>Super host are having more number of monthly booking than other host for both Vancouver and Venice .</a:t>
            </a:r>
          </a:p>
          <a:p>
            <a:r>
              <a:rPr lang="en-IN" sz="2000" dirty="0"/>
              <a:t>No significant difference between super host and other host in terms of comments by customers.</a:t>
            </a:r>
          </a:p>
          <a:p>
            <a:r>
              <a:rPr lang="en-IN" sz="2000" dirty="0"/>
              <a:t>Keywords used by reviewers for both super host and other host are(</a:t>
            </a:r>
            <a:r>
              <a:rPr lang="en-IN" sz="2000" dirty="0" err="1"/>
              <a:t>GreatLocation,Excellent,Visitagain,Perfect,Good</a:t>
            </a:r>
            <a:r>
              <a:rPr lang="en-IN" sz="2000" dirty="0"/>
              <a:t>, Cancelled,Average,Bad,Dissapointed,Dirty)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068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Bookman Old Style" panose="02050604050505020204" pitchFamily="18" charset="0"/>
              </a:rPr>
              <a:t>DATA OVERVIEW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A31ECEB-EC52-42AC-2EB0-9ED2A6C6B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365" y="1895324"/>
            <a:ext cx="8767270" cy="40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0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ACCEPTANCE RATE ON DIFFERENT CITY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Over All Average Acceptance Rate</a:t>
            </a:r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host=89</a:t>
            </a:r>
          </a:p>
          <a:p>
            <a:pPr marL="0" indent="0">
              <a:buNone/>
            </a:pPr>
            <a:r>
              <a:rPr lang="en-IN" sz="2400" dirty="0"/>
              <a:t>    Other host=81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Over All Average Acceptance Rate</a:t>
            </a:r>
          </a:p>
          <a:p>
            <a:pPr marL="0" indent="0">
              <a:buNone/>
            </a:pPr>
            <a:r>
              <a:rPr lang="en-IN" sz="2400" b="1" dirty="0"/>
              <a:t>   For City Venice</a:t>
            </a:r>
          </a:p>
          <a:p>
            <a:pPr marL="0" indent="0">
              <a:buNone/>
            </a:pPr>
            <a:r>
              <a:rPr lang="en-IN" sz="2400" dirty="0"/>
              <a:t>    Super host=94</a:t>
            </a:r>
          </a:p>
          <a:p>
            <a:pPr marL="0" indent="0">
              <a:buNone/>
            </a:pPr>
            <a:r>
              <a:rPr lang="en-IN" sz="2400" dirty="0"/>
              <a:t>    Other host=87</a:t>
            </a:r>
          </a:p>
          <a:p>
            <a:pPr marL="0" indent="0">
              <a:buNone/>
            </a:pPr>
            <a:r>
              <a:rPr lang="en-IN" sz="2400" dirty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CB6698A-CD19-446B-A242-1CEA6FE30C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71295081"/>
              </p:ext>
            </p:extLst>
          </p:nvPr>
        </p:nvGraphicFramePr>
        <p:xfrm>
          <a:off x="6019800" y="1825625"/>
          <a:ext cx="5482244" cy="3793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588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RESPONSE RATE 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Over All Average Response Rate</a:t>
            </a:r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host= 98</a:t>
            </a:r>
          </a:p>
          <a:p>
            <a:pPr marL="0" indent="0">
              <a:buNone/>
            </a:pPr>
            <a:r>
              <a:rPr lang="en-IN" sz="2400" dirty="0"/>
              <a:t>    Other host= 92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Over All Average Response Rate</a:t>
            </a:r>
          </a:p>
          <a:p>
            <a:pPr marL="0" indent="0">
              <a:buNone/>
            </a:pPr>
            <a:r>
              <a:rPr lang="en-IN" sz="2400" b="1" dirty="0"/>
              <a:t>   For City Venice</a:t>
            </a:r>
          </a:p>
          <a:p>
            <a:pPr marL="0" indent="0">
              <a:buNone/>
            </a:pPr>
            <a:r>
              <a:rPr lang="en-IN" sz="2400" dirty="0"/>
              <a:t>    Super host= 99</a:t>
            </a:r>
          </a:p>
          <a:p>
            <a:pPr marL="0" indent="0">
              <a:buNone/>
            </a:pPr>
            <a:r>
              <a:rPr lang="en-IN" sz="2400" dirty="0"/>
              <a:t>    Other host= 92</a:t>
            </a:r>
          </a:p>
          <a:p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E25A93-6464-48ED-A2E0-12BD0356159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9726007"/>
              </p:ext>
            </p:extLst>
          </p:nvPr>
        </p:nvGraphicFramePr>
        <p:xfrm>
          <a:off x="5870171" y="1825625"/>
          <a:ext cx="5483629" cy="3529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825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LISTING PRICE 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Over All Average Listing Price</a:t>
            </a:r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host= 171.31$</a:t>
            </a:r>
          </a:p>
          <a:p>
            <a:pPr marL="0" indent="0">
              <a:buNone/>
            </a:pPr>
            <a:r>
              <a:rPr lang="en-IN" sz="2400" dirty="0"/>
              <a:t>    Other host= 214.33$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Over All Average Response Rate</a:t>
            </a:r>
          </a:p>
          <a:p>
            <a:pPr marL="0" indent="0">
              <a:buNone/>
            </a:pPr>
            <a:r>
              <a:rPr lang="en-IN" sz="2400" b="1" dirty="0"/>
              <a:t>   For City Venice</a:t>
            </a:r>
          </a:p>
          <a:p>
            <a:pPr marL="0" indent="0">
              <a:buNone/>
            </a:pPr>
            <a:r>
              <a:rPr lang="en-IN" sz="2400" dirty="0"/>
              <a:t>    Super host= 139.24$</a:t>
            </a:r>
          </a:p>
          <a:p>
            <a:pPr marL="0" indent="0">
              <a:buNone/>
            </a:pPr>
            <a:r>
              <a:rPr lang="en-IN" sz="2400" dirty="0"/>
              <a:t>    Other host= 251.10$</a:t>
            </a:r>
          </a:p>
          <a:p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0F51E09-C1B9-40F9-975A-906AC91C1B7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9207353"/>
              </p:ext>
            </p:extLst>
          </p:nvPr>
        </p:nvGraphicFramePr>
        <p:xfrm>
          <a:off x="5735783" y="1825625"/>
          <a:ext cx="5618018" cy="3793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357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REVIEW SCORE 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Over All Average Review score</a:t>
            </a:r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host= 4.8</a:t>
            </a:r>
          </a:p>
          <a:p>
            <a:pPr marL="0" indent="0">
              <a:buNone/>
            </a:pPr>
            <a:r>
              <a:rPr lang="en-IN" sz="2400" dirty="0"/>
              <a:t>    Other host= 4.6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Over All Average Review score</a:t>
            </a:r>
          </a:p>
          <a:p>
            <a:pPr marL="0" indent="0">
              <a:buNone/>
            </a:pPr>
            <a:r>
              <a:rPr lang="en-IN" sz="2400" b="1" dirty="0"/>
              <a:t>   For City Venice</a:t>
            </a:r>
          </a:p>
          <a:p>
            <a:pPr marL="0" indent="0">
              <a:buNone/>
            </a:pPr>
            <a:r>
              <a:rPr lang="en-IN" sz="2400" dirty="0"/>
              <a:t>    Super host= 4.8</a:t>
            </a:r>
          </a:p>
          <a:p>
            <a:pPr marL="0" indent="0">
              <a:buNone/>
            </a:pPr>
            <a:r>
              <a:rPr lang="en-IN" sz="2400" dirty="0"/>
              <a:t>    Other host= 4.5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C10FF-35A0-4417-9C6E-66A99AC25D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9541614"/>
              </p:ext>
            </p:extLst>
          </p:nvPr>
        </p:nvGraphicFramePr>
        <p:xfrm>
          <a:off x="5569527" y="1825625"/>
          <a:ext cx="5784273" cy="3793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565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PROFILE PIC AVAILABILITY 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515" y="1825625"/>
            <a:ext cx="5835535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Profile Pic Availability</a:t>
            </a:r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host= 1776</a:t>
            </a:r>
          </a:p>
          <a:p>
            <a:pPr marL="0" indent="0">
              <a:buNone/>
            </a:pPr>
            <a:r>
              <a:rPr lang="en-IN" sz="2400" dirty="0"/>
              <a:t>    Other host= 2726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Profile Pic Availability</a:t>
            </a:r>
          </a:p>
          <a:p>
            <a:pPr marL="0" indent="0">
              <a:buNone/>
            </a:pPr>
            <a:r>
              <a:rPr lang="en-IN" sz="2400" b="1" dirty="0"/>
              <a:t>   For City Venice</a:t>
            </a:r>
          </a:p>
          <a:p>
            <a:pPr marL="0" indent="0">
              <a:buNone/>
            </a:pPr>
            <a:r>
              <a:rPr lang="en-IN" sz="2400" dirty="0"/>
              <a:t>    Super host= 2873</a:t>
            </a:r>
          </a:p>
          <a:p>
            <a:pPr marL="0" indent="0">
              <a:buNone/>
            </a:pPr>
            <a:r>
              <a:rPr lang="en-IN" sz="2400" dirty="0"/>
              <a:t>    Other host= 4445</a:t>
            </a:r>
          </a:p>
          <a:p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5C42F3C-3227-40CF-B02F-BEC3EF35796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8447978"/>
              </p:ext>
            </p:extLst>
          </p:nvPr>
        </p:nvGraphicFramePr>
        <p:xfrm>
          <a:off x="5692834" y="1825625"/>
          <a:ext cx="5900651" cy="387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814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BIG PROPERTY LISTING 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Big Property Listing</a:t>
            </a:r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host= 1481</a:t>
            </a:r>
          </a:p>
          <a:p>
            <a:pPr marL="0" indent="0">
              <a:buNone/>
            </a:pPr>
            <a:r>
              <a:rPr lang="en-IN" sz="2400" dirty="0"/>
              <a:t>    Other host= 2192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Big Property Listing</a:t>
            </a:r>
          </a:p>
          <a:p>
            <a:pPr marL="0" indent="0">
              <a:buNone/>
            </a:pPr>
            <a:r>
              <a:rPr lang="en-IN" sz="2400" b="1" dirty="0"/>
              <a:t>   For City Venice</a:t>
            </a:r>
          </a:p>
          <a:p>
            <a:pPr marL="0" indent="0">
              <a:buNone/>
            </a:pPr>
            <a:r>
              <a:rPr lang="en-IN" sz="2400" dirty="0"/>
              <a:t>    Super host= 2407</a:t>
            </a:r>
          </a:p>
          <a:p>
            <a:pPr marL="0" indent="0">
              <a:buNone/>
            </a:pPr>
            <a:r>
              <a:rPr lang="en-IN" sz="2400" dirty="0"/>
              <a:t>    Other host= 3257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479C55-1FD9-4ABD-B679-9527213219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742360"/>
              </p:ext>
            </p:extLst>
          </p:nvPr>
        </p:nvGraphicFramePr>
        <p:xfrm>
          <a:off x="5602778" y="1825625"/>
          <a:ext cx="5751022" cy="3943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19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SMALL PROPERTY LISTING 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Small Property Listing</a:t>
            </a:r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host= 293</a:t>
            </a:r>
          </a:p>
          <a:p>
            <a:pPr marL="0" indent="0">
              <a:buNone/>
            </a:pPr>
            <a:r>
              <a:rPr lang="en-IN" sz="2400" dirty="0"/>
              <a:t>    Other host= 541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Small Property Listing</a:t>
            </a:r>
          </a:p>
          <a:p>
            <a:pPr marL="0" indent="0">
              <a:buNone/>
            </a:pPr>
            <a:r>
              <a:rPr lang="en-IN" sz="2400" b="1" dirty="0"/>
              <a:t>   For City Venice</a:t>
            </a:r>
          </a:p>
          <a:p>
            <a:pPr marL="0" indent="0">
              <a:buNone/>
            </a:pPr>
            <a:r>
              <a:rPr lang="en-IN" sz="2400" dirty="0"/>
              <a:t>    Super host= 382</a:t>
            </a:r>
          </a:p>
          <a:p>
            <a:pPr marL="0" indent="0">
              <a:buNone/>
            </a:pPr>
            <a:r>
              <a:rPr lang="en-IN" sz="2400" dirty="0"/>
              <a:t>    Other host= 1067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4CF9C6-C8F9-48C4-9EF1-C542FEF61D3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3910570"/>
              </p:ext>
            </p:extLst>
          </p:nvPr>
        </p:nvGraphicFramePr>
        <p:xfrm>
          <a:off x="5453149" y="1825625"/>
          <a:ext cx="5900651" cy="3893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594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purl.org/dc/terms/"/>
    <ds:schemaRef ds:uri="http://purl.org/dc/elements/1.1/"/>
    <ds:schemaRef ds:uri="71af3243-3dd4-4a8d-8c0d-dd76da1f02a5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876</Words>
  <Application>Microsoft Office PowerPoint</Application>
  <PresentationFormat>Widescreen</PresentationFormat>
  <Paragraphs>146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Bodoni MT Condensed</vt:lpstr>
      <vt:lpstr>Bookman Old Style</vt:lpstr>
      <vt:lpstr>Calibri</vt:lpstr>
      <vt:lpstr>Cambria Math</vt:lpstr>
      <vt:lpstr>Century Gothic</vt:lpstr>
      <vt:lpstr>Segoe UI Light</vt:lpstr>
      <vt:lpstr>Wingdings</vt:lpstr>
      <vt:lpstr>Office Theme</vt:lpstr>
      <vt:lpstr>HOST BEHAVIOR ANALYSIS FOR PROPERTY RENTAL COMPANY</vt:lpstr>
      <vt:lpstr>DATA OVERVIEW</vt:lpstr>
      <vt:lpstr>COMPARISON OF SUPERHOST VS OTHERHOST ON ACCEPTANCE RATE ON DIFFERENT CITY</vt:lpstr>
      <vt:lpstr>COMPARISON OF SUPERHOST VS OTHERHOST ON RESPONSE RATE ON DIFFERENT CITY</vt:lpstr>
      <vt:lpstr>COMPARISON OF SUPERHOST VS OTHERHOST ON LISTING PRICE ON DIFFERENT CITY</vt:lpstr>
      <vt:lpstr>COMPARISON OF SUPERHOST VS OTHERHOST ON REVIEW SCORE ON DIFFERENT CITY</vt:lpstr>
      <vt:lpstr>COMPARISON OF SUPERHOST VS OTHERHOST ON PROFILE PIC AVAILABILITY ON DIFFERENT CITY</vt:lpstr>
      <vt:lpstr>COMPARISON OF SUPERHOST VS OTHERHOST ON BIG PROPERTY LISTING ON DIFFERENT CITY</vt:lpstr>
      <vt:lpstr>COMPARISON OF SUPERHOST VS OTHERHOST ON SMALL PROPERTY LISTING ON DIFFERENT CITY</vt:lpstr>
      <vt:lpstr>COMPARISON OF SUPERHOST VS OTHERHOST ON IDENTITY VERIFIED ON DIFFERENT CITY</vt:lpstr>
      <vt:lpstr>COMPARISON OF SUPERHOST VS OTHERHOST ON IDENTITY NOT VERIFIED ON DIFFERENT CITY</vt:lpstr>
      <vt:lpstr>COMPARISON OF SUPERHOST VS OTHERHOST ON INSTANT BOOKING AVAILABLE ON DIFFERENT CITY</vt:lpstr>
      <vt:lpstr>COMPARISON OF SUPERHOST VS OTHERHOST ON INSTANT BOOKING NOT AVAILABLE ON DIFFERENT CITY</vt:lpstr>
      <vt:lpstr>ANALYSIS ON MONTHLY BOOKING OF SUPERHOST VS OTHERHOST ON DIFFERENT CITY</vt:lpstr>
      <vt:lpstr>ANALYSIS ON COMMENTS REVIEW OF SUPERHOST VS OTHERHOST ON DIFFERENT CITY</vt:lpstr>
      <vt:lpstr>INSIGHTS-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2022-09-11T09:17:46Z</dcterms:created>
  <dcterms:modified xsi:type="dcterms:W3CDTF">2022-09-13T15:30:51Z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