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4" r:id="rId2"/>
  </p:sldMasterIdLst>
  <p:notesMasterIdLst>
    <p:notesMasterId r:id="rId26"/>
  </p:notesMasterIdLst>
  <p:sldIdLst>
    <p:sldId id="272" r:id="rId3"/>
    <p:sldId id="273" r:id="rId4"/>
    <p:sldId id="274" r:id="rId5"/>
    <p:sldId id="275" r:id="rId6"/>
    <p:sldId id="276" r:id="rId7"/>
    <p:sldId id="277" r:id="rId8"/>
    <p:sldId id="291" r:id="rId9"/>
    <p:sldId id="292" r:id="rId10"/>
    <p:sldId id="294" r:id="rId11"/>
    <p:sldId id="278" r:id="rId12"/>
    <p:sldId id="279" r:id="rId13"/>
    <p:sldId id="280" r:id="rId14"/>
    <p:sldId id="281" r:id="rId15"/>
    <p:sldId id="286" r:id="rId16"/>
    <p:sldId id="287" r:id="rId17"/>
    <p:sldId id="288" r:id="rId18"/>
    <p:sldId id="289" r:id="rId19"/>
    <p:sldId id="290" r:id="rId20"/>
    <p:sldId id="282" r:id="rId21"/>
    <p:sldId id="284" r:id="rId22"/>
    <p:sldId id="283" r:id="rId23"/>
    <p:sldId id="285" r:id="rId24"/>
    <p:sldId id="29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8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D4573-58E7-4156-A133-2731F5F8D1A6}" type="datetimeFigureOut">
              <a:rPr lang="en-US" smtClean="0"/>
              <a:t>5/5/2016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B0CF2-7F87-4E02-A248-870047730F99}" type="slidenum">
              <a:rPr lang="en-US" smtClean="0"/>
              <a:t>‹#›</a:t>
            </a:fld>
            <a:endParaRPr lang="en-US"/>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3B0CF2-7F87-4E02-A248-870047730F99}" type="slidenum">
              <a:rPr lang="en-US" smtClean="0"/>
              <a:t>1</a:t>
            </a:fld>
            <a:endParaRPr lang="en-US"/>
          </a:p>
        </p:txBody>
      </p:sp>
    </p:spTree>
    <p:extLst>
      <p:ext uri="{BB962C8B-B14F-4D97-AF65-F5344CB8AC3E}">
        <p14:creationId xmlns:p14="http://schemas.microsoft.com/office/powerpoint/2010/main" val="1495133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sp>
        <p:nvSpPr>
          <p:cNvPr id="30" name="Date Placeholder 29"/>
          <p:cNvSpPr>
            <a:spLocks noGrp="1"/>
          </p:cNvSpPr>
          <p:nvPr>
            <p:ph type="dt" sz="half" idx="10"/>
          </p:nvPr>
        </p:nvSpPr>
        <p:spPr/>
        <p:txBody>
          <a:bodyPr/>
          <a:lstStyle/>
          <a:p>
            <a:fld id="{021A1D30-C0A0-4124-A783-34D9F15FA0FE}" type="datetime1">
              <a:rPr lang="en-US" smtClean="0"/>
              <a:t>5/5/2016</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401CF334-2D5C-4859-84A6-CA7E6E43FAEB}" type="slidenum">
              <a:rPr lang="en-US" smtClean="0"/>
              <a:t>‹#›</a:t>
            </a:fld>
            <a:endParaRPr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mj-lt"/>
                <a:ea typeface="+mj-ea"/>
                <a:cs typeface="+mj-cs"/>
              </a:defRPr>
            </a:lvl1pPr>
          </a:lstStyle>
          <a:p>
            <a:r>
              <a:rPr kumimoji="0" lang="en-US" smtClean="0"/>
              <a:t>Click to edit Master title style</a:t>
            </a:r>
            <a:endParaRPr kumimoji="0" lang="en-US" dirty="0"/>
          </a:p>
        </p:txBody>
      </p:sp>
      <p:cxnSp>
        <p:nvCxnSpPr>
          <p:cNvPr id="5" name="Straight Connector 4"/>
          <p:cNvCxnSpPr/>
          <p:nvPr/>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0" y="6208894"/>
            <a:ext cx="12192000" cy="649106"/>
            <a:chOff x="0" y="6208894"/>
            <a:chExt cx="12192000" cy="649106"/>
          </a:xfrm>
        </p:grpSpPr>
        <p:sp>
          <p:nvSpPr>
            <p:cNvPr id="2" name="Rectangle 1"/>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7" name="Straight Connector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11" name="Straight Connector 10"/>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0820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2D5871-AB0F-4B3D-8861-97E78CB7B47E}" type="datetime1">
              <a:rPr lang="en-US" smtClean="0"/>
              <a:t>5/5/2016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extLst>
      <p:ext uri="{BB962C8B-B14F-4D97-AF65-F5344CB8AC3E}">
        <p14:creationId xmlns:p14="http://schemas.microsoft.com/office/powerpoint/2010/main" val="87777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4418406-4C3F-4F3E-80BD-A22568EA37EB}" type="datetime1">
              <a:rPr lang="en-US" smtClean="0"/>
              <a:t>5/5/2016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Tree>
    <p:extLst>
      <p:ext uri="{BB962C8B-B14F-4D97-AF65-F5344CB8AC3E}">
        <p14:creationId xmlns:p14="http://schemas.microsoft.com/office/powerpoint/2010/main" val="336975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5F28077-7188-48C5-8679-2287FAC952E9}" type="datetime1">
              <a:rPr lang="en-US" smtClean="0"/>
              <a:t>5/5/2016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extLst>
      <p:ext uri="{BB962C8B-B14F-4D97-AF65-F5344CB8AC3E}">
        <p14:creationId xmlns:p14="http://schemas.microsoft.com/office/powerpoint/2010/main" val="148168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2DCB740-6776-4EE9-99FD-96D592FA5A23}" type="datetime1">
              <a:rPr lang="en-US" smtClean="0"/>
              <a:t>5/5/2016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tx2"/>
                </a:solidFill>
                <a:effectLst/>
                <a:latin typeface="+mj-lt"/>
                <a:ea typeface="+mj-ea"/>
                <a:cs typeface="+mj-cs"/>
              </a:defRPr>
            </a:lvl1pPr>
          </a:lstStyle>
          <a:p>
            <a:r>
              <a:rPr kumimoji="0" lang="en-US" smtClean="0"/>
              <a:t>Click to edit Master title style</a:t>
            </a:r>
            <a:endParaRPr kumimoji="0" lang="en-US"/>
          </a:p>
        </p:txBody>
      </p:sp>
    </p:spTree>
    <p:extLst>
      <p:ext uri="{BB962C8B-B14F-4D97-AF65-F5344CB8AC3E}">
        <p14:creationId xmlns:p14="http://schemas.microsoft.com/office/powerpoint/2010/main" val="353193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5F6BD99-6FFD-46C5-B5E2-43A34BDA2566}" type="datetime1">
              <a:rPr lang="en-US" smtClean="0"/>
              <a:t>5/5/2016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Tree>
    <p:extLst>
      <p:ext uri="{BB962C8B-B14F-4D97-AF65-F5344CB8AC3E}">
        <p14:creationId xmlns:p14="http://schemas.microsoft.com/office/powerpoint/2010/main" val="10901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E022678E-214C-4CF8-97C7-95015FB02960}" type="datetime1">
              <a:rPr lang="en-US" smtClean="0"/>
              <a:t>5/5/2016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Tree>
    <p:extLst>
      <p:ext uri="{BB962C8B-B14F-4D97-AF65-F5344CB8AC3E}">
        <p14:creationId xmlns:p14="http://schemas.microsoft.com/office/powerpoint/2010/main" val="125018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55660E0-FA77-4473-A859-74127B089143}" type="datetime1">
              <a:rPr lang="en-US" smtClean="0"/>
              <a:t>5/5/2016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Tree>
    <p:extLst>
      <p:ext uri="{BB962C8B-B14F-4D97-AF65-F5344CB8AC3E}">
        <p14:creationId xmlns:p14="http://schemas.microsoft.com/office/powerpoint/2010/main" val="307181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88D7B8-9F07-4899-827D-5F3CFDDEB574}" type="datetime1">
              <a:rPr lang="en-US" smtClean="0"/>
              <a:t>5/5/2016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5288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5197C5C-1CD1-417D-A89C-14747F5222C7}" type="datetime1">
              <a:rPr lang="en-US" smtClean="0"/>
              <a:t>5/5/2016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Tree>
    <p:extLst>
      <p:ext uri="{BB962C8B-B14F-4D97-AF65-F5344CB8AC3E}">
        <p14:creationId xmlns:p14="http://schemas.microsoft.com/office/powerpoint/2010/main" val="199192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5" name="Date Placeholder 4"/>
          <p:cNvSpPr>
            <a:spLocks noGrp="1"/>
          </p:cNvSpPr>
          <p:nvPr>
            <p:ph type="dt" sz="half" idx="10"/>
          </p:nvPr>
        </p:nvSpPr>
        <p:spPr/>
        <p:txBody>
          <a:bodyPr/>
          <a:lstStyle/>
          <a:p>
            <a:fld id="{1359EFBB-CFA1-4AA8-9123-F0B52DBD84FE}" type="datetime1">
              <a:rPr lang="en-US" smtClean="0"/>
              <a:t>5/5/2016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69600" y="6356351"/>
            <a:ext cx="812800" cy="365125"/>
          </a:xfrm>
        </p:spPr>
        <p:txBody>
          <a:bodyPr/>
          <a:lstStyle/>
          <a:p>
            <a:fld id="{401CF334-2D5C-4859-84A6-CA7E6E43FAEB}" type="slidenum">
              <a:rPr lang="en-US" smtClean="0"/>
              <a:t>‹#›</a:t>
            </a:fld>
            <a:endParaRPr lang="en-US"/>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Tree>
    <p:extLst>
      <p:ext uri="{BB962C8B-B14F-4D97-AF65-F5344CB8AC3E}">
        <p14:creationId xmlns:p14="http://schemas.microsoft.com/office/powerpoint/2010/main" val="251962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25" name="Group 24"/>
          <p:cNvGrpSpPr/>
          <p:nvPr/>
        </p:nvGrpSpPr>
        <p:grpSpPr>
          <a:xfrm>
            <a:off x="-29028" y="-7144"/>
            <a:ext cx="12240731" cy="6879658"/>
            <a:chOff x="0" y="-21658"/>
            <a:chExt cx="12240731" cy="6879658"/>
          </a:xfrm>
        </p:grpSpPr>
        <p:sp>
          <p:nvSpPr>
            <p:cNvPr id="26" name="Rectangle 25"/>
            <p:cNvSpPr/>
            <p:nvPr/>
          </p:nvSpPr>
          <p:spPr>
            <a:xfrm>
              <a:off x="31633"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p:cNvGrpSpPr/>
            <p:nvPr/>
          </p:nvGrpSpPr>
          <p:grpSpPr>
            <a:xfrm>
              <a:off x="0" y="-21658"/>
              <a:ext cx="12240731" cy="1041400"/>
              <a:chOff x="-25356" y="-7144"/>
              <a:chExt cx="12240731" cy="1041400"/>
            </a:xfrm>
          </p:grpSpPr>
          <p:sp>
            <p:nvSpPr>
              <p:cNvPr id="28" name="Freeform 27"/>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29" name="Freeform 28"/>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grpSp>
            <p:nvGrpSpPr>
              <p:cNvPr id="31" name="Group 30"/>
              <p:cNvGrpSpPr/>
              <p:nvPr/>
            </p:nvGrpSpPr>
            <p:grpSpPr>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grpSp>
        </p:grpSp>
      </p:gr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1"/>
                </a:solidFill>
              </a:defRPr>
            </a:lvl1pPr>
          </a:lstStyle>
          <a:p>
            <a:fld id="{61146459-E3C3-4969-9224-5ED50B492D17}" type="datetime1">
              <a:rPr lang="en-US" smtClean="0"/>
              <a:t>5/5/2016</a:t>
            </a:fld>
            <a:endParaRPr lang="en-US"/>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1"/>
                </a:solidFill>
              </a:defRPr>
            </a:lvl1pPr>
          </a:lstStyle>
          <a:p>
            <a:endParaRPr lang="en-US"/>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1"/>
                </a:solidFill>
              </a:defRPr>
            </a:lvl1pPr>
          </a:lstStyle>
          <a:p>
            <a:fld id="{401CF334-2D5C-4859-84A6-CA7E6E43FAEB}" type="slidenum">
              <a:rPr lang="en-US" smtClean="0"/>
              <a:pPr/>
              <a:t>‹#›</a:t>
            </a:fld>
            <a:endParaRPr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dirty="0"/>
          </a:p>
        </p:txBody>
      </p:sp>
    </p:spTree>
    <p:extLst>
      <p:ext uri="{BB962C8B-B14F-4D97-AF65-F5344CB8AC3E}">
        <p14:creationId xmlns:p14="http://schemas.microsoft.com/office/powerpoint/2010/main" val="942852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tutorialspoint.com/" TargetMode="External"/><Relationship Id="rId2" Type="http://schemas.openxmlformats.org/officeDocument/2006/relationships/hyperlink" Target="http://www.w3schools.com/" TargetMode="External"/><Relationship Id="rId1" Type="http://schemas.openxmlformats.org/officeDocument/2006/relationships/slideLayout" Target="../slideLayouts/slideLayout2.xml"/><Relationship Id="rId4" Type="http://schemas.openxmlformats.org/officeDocument/2006/relationships/hyperlink" Target="http://www.goodreads.com/book/show/231262.Head_First_Java"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normAutofit lnSpcReduction="10000"/>
          </a:bodyPr>
          <a:lstStyle/>
          <a:p>
            <a:pPr algn="l"/>
            <a:r>
              <a:rPr lang="en-US" sz="1600" dirty="0">
                <a:latin typeface="Times New Roman" pitchFamily="18" charset="0"/>
                <a:cs typeface="Times New Roman" pitchFamily="18" charset="0"/>
              </a:rPr>
              <a:t>Presented by-</a:t>
            </a:r>
          </a:p>
          <a:p>
            <a:pPr algn="l"/>
            <a:r>
              <a:rPr lang="en-US" sz="2000" dirty="0" smtClean="0">
                <a:latin typeface="Times New Roman" panose="02020603050405020304" pitchFamily="18" charset="0"/>
                <a:cs typeface="Times New Roman" panose="02020603050405020304" pitchFamily="18" charset="0"/>
              </a:rPr>
              <a:t>Ritu Raj (13000212033)</a:t>
            </a:r>
          </a:p>
          <a:p>
            <a:pPr algn="l"/>
            <a:r>
              <a:rPr lang="en-US" sz="2000" dirty="0" smtClean="0">
                <a:latin typeface="Times New Roman" panose="02020603050405020304" pitchFamily="18" charset="0"/>
                <a:cs typeface="Times New Roman" panose="02020603050405020304" pitchFamily="18" charset="0"/>
              </a:rPr>
              <a:t>Kumar Jyoti Saha (13000212014)</a:t>
            </a:r>
          </a:p>
          <a:p>
            <a:pPr algn="l"/>
            <a:r>
              <a:rPr lang="en-US" sz="2000" dirty="0" smtClean="0">
                <a:latin typeface="Times New Roman" panose="02020603050405020304" pitchFamily="18" charset="0"/>
                <a:cs typeface="Times New Roman" panose="02020603050405020304" pitchFamily="18" charset="0"/>
              </a:rPr>
              <a:t>Monika Suman (13000212017)</a:t>
            </a:r>
          </a:p>
          <a:p>
            <a:pPr algn="l"/>
            <a:r>
              <a:rPr lang="en-US" sz="2000" dirty="0" smtClean="0">
                <a:latin typeface="Times New Roman" panose="02020603050405020304" pitchFamily="18" charset="0"/>
                <a:cs typeface="Times New Roman" panose="02020603050405020304" pitchFamily="18" charset="0"/>
              </a:rPr>
              <a:t>Ananya Kumari (13000212063)</a:t>
            </a:r>
            <a:endParaRPr lang="en-US" sz="2000" dirty="0">
              <a:latin typeface="Times New Roman" panose="02020603050405020304" pitchFamily="18" charset="0"/>
              <a:cs typeface="Times New Roman" panose="02020603050405020304" pitchFamily="18" charset="0"/>
            </a:endParaRPr>
          </a:p>
        </p:txBody>
      </p:sp>
      <p:sp>
        <p:nvSpPr>
          <p:cNvPr id="4" name="Title 3"/>
          <p:cNvSpPr>
            <a:spLocks noGrp="1"/>
          </p:cNvSpPr>
          <p:nvPr>
            <p:ph type="ctrTitle"/>
          </p:nvPr>
        </p:nvSpPr>
        <p:spPr>
          <a:xfrm>
            <a:off x="595290" y="321972"/>
            <a:ext cx="10468864" cy="1191296"/>
          </a:xfrm>
        </p:spPr>
        <p:txBody>
          <a:bodyPr>
            <a:normAutofit/>
          </a:bodyPr>
          <a:lstStyle/>
          <a:p>
            <a:r>
              <a:rPr lang="en-US" sz="4800" u="sng" dirty="0" smtClean="0">
                <a:latin typeface="Times New Roman" panose="02020603050405020304" pitchFamily="18" charset="0"/>
                <a:cs typeface="Times New Roman" panose="02020603050405020304" pitchFamily="18" charset="0"/>
              </a:rPr>
              <a:t>ONLINE ADMISSION SYSTEM(OAS)</a:t>
            </a:r>
            <a:endParaRPr lang="en-US" sz="48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9628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7786" y="2469827"/>
            <a:ext cx="8507012" cy="3191320"/>
          </a:xfrm>
        </p:spPr>
      </p:pic>
      <p:sp>
        <p:nvSpPr>
          <p:cNvPr id="3" name="Title 2"/>
          <p:cNvSpPr>
            <a:spLocks noGrp="1"/>
          </p:cNvSpPr>
          <p:nvPr>
            <p:ph type="title"/>
          </p:nvPr>
        </p:nvSpPr>
        <p:spPr/>
        <p:txBody>
          <a:bodyPr/>
          <a:lstStyle/>
          <a:p>
            <a:r>
              <a:rPr lang="en-US" sz="5400" dirty="0" smtClean="0">
                <a:latin typeface="Times New Roman" pitchFamily="18" charset="0"/>
                <a:cs typeface="Times New Roman" pitchFamily="18" charset="0"/>
              </a:rPr>
              <a:t>TABLES</a:t>
            </a:r>
            <a:endParaRPr lang="en-US" sz="5400" dirty="0">
              <a:latin typeface="Times New Roman" pitchFamily="18" charset="0"/>
              <a:cs typeface="Times New Roman" pitchFamily="18" charset="0"/>
            </a:endParaRPr>
          </a:p>
        </p:txBody>
      </p:sp>
    </p:spTree>
    <p:extLst>
      <p:ext uri="{BB962C8B-B14F-4D97-AF65-F5344CB8AC3E}">
        <p14:creationId xmlns:p14="http://schemas.microsoft.com/office/powerpoint/2010/main" val="2054880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19200" y="2205936"/>
            <a:ext cx="10972800" cy="4389120"/>
          </a:xfrm>
        </p:spPr>
        <p:txBody>
          <a:bodyPr/>
          <a:lstStyle/>
          <a:p>
            <a:pPr marL="0" lvl="0" indent="0">
              <a:lnSpc>
                <a:spcPct val="150000"/>
              </a:lnSpc>
              <a:buNone/>
            </a:pPr>
            <a:r>
              <a:rPr lang="en-US" sz="2800" dirty="0">
                <a:latin typeface="Times New Roman" pitchFamily="18" charset="0"/>
                <a:cs typeface="Times New Roman" pitchFamily="18" charset="0"/>
              </a:rPr>
              <a:t>Intel Dual Core or above</a:t>
            </a:r>
            <a:endParaRPr lang="en-US" sz="2800" i="1" dirty="0">
              <a:latin typeface="Times New Roman" pitchFamily="18" charset="0"/>
              <a:cs typeface="Times New Roman" pitchFamily="18" charset="0"/>
            </a:endParaRPr>
          </a:p>
          <a:p>
            <a:pPr marL="0" lvl="0" indent="0">
              <a:lnSpc>
                <a:spcPct val="150000"/>
              </a:lnSpc>
              <a:buNone/>
            </a:pPr>
            <a:r>
              <a:rPr lang="en-US" sz="2800" dirty="0">
                <a:latin typeface="Times New Roman" pitchFamily="18" charset="0"/>
                <a:cs typeface="Times New Roman" pitchFamily="18" charset="0"/>
              </a:rPr>
              <a:t>512 MB RAM or above</a:t>
            </a:r>
            <a:endParaRPr lang="en-US" sz="2800" i="1" dirty="0">
              <a:latin typeface="Times New Roman" pitchFamily="18" charset="0"/>
              <a:cs typeface="Times New Roman" pitchFamily="18" charset="0"/>
            </a:endParaRPr>
          </a:p>
          <a:p>
            <a:pPr marL="0" lvl="0" indent="0">
              <a:lnSpc>
                <a:spcPct val="150000"/>
              </a:lnSpc>
              <a:buNone/>
            </a:pPr>
            <a:r>
              <a:rPr lang="en-US" sz="2800" dirty="0">
                <a:latin typeface="Times New Roman" pitchFamily="18" charset="0"/>
                <a:cs typeface="Times New Roman" pitchFamily="18" charset="0"/>
              </a:rPr>
              <a:t>10 GB hard disk or above</a:t>
            </a:r>
            <a:endParaRPr lang="en-US" sz="2800" i="1" dirty="0">
              <a:latin typeface="Times New Roman" pitchFamily="18" charset="0"/>
              <a:cs typeface="Times New Roman" pitchFamily="18" charset="0"/>
            </a:endParaRPr>
          </a:p>
          <a:p>
            <a:pPr marL="0" lvl="0" indent="0">
              <a:lnSpc>
                <a:spcPct val="150000"/>
              </a:lnSpc>
              <a:buNone/>
            </a:pPr>
            <a:r>
              <a:rPr lang="en-US" sz="2800" dirty="0">
                <a:latin typeface="Times New Roman" pitchFamily="18" charset="0"/>
                <a:cs typeface="Times New Roman" pitchFamily="18" charset="0"/>
              </a:rPr>
              <a:t>Network Interface</a:t>
            </a:r>
            <a:endParaRPr lang="en-US" sz="2800" i="1"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sz="5400" dirty="0" smtClean="0">
                <a:latin typeface="Times New Roman" pitchFamily="18" charset="0"/>
                <a:cs typeface="Times New Roman" pitchFamily="18" charset="0"/>
              </a:rPr>
              <a:t>HARDWARE SPECIFICATION</a:t>
            </a:r>
            <a:endParaRPr lang="en-US" sz="5400" dirty="0">
              <a:latin typeface="Times New Roman" pitchFamily="18" charset="0"/>
              <a:cs typeface="Times New Roman" pitchFamily="18" charset="0"/>
            </a:endParaRPr>
          </a:p>
        </p:txBody>
      </p:sp>
    </p:spTree>
    <p:extLst>
      <p:ext uri="{BB962C8B-B14F-4D97-AF65-F5344CB8AC3E}">
        <p14:creationId xmlns:p14="http://schemas.microsoft.com/office/powerpoint/2010/main" val="112606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11876" y="2468880"/>
            <a:ext cx="10972800" cy="4389120"/>
          </a:xfrm>
        </p:spPr>
        <p:txBody>
          <a:bodyPr/>
          <a:lstStyle/>
          <a:p>
            <a:pPr marL="0" lvl="0" indent="0">
              <a:buNone/>
            </a:pPr>
            <a:r>
              <a:rPr lang="en-US" sz="2800" dirty="0">
                <a:latin typeface="Times New Roman" panose="02020603050405020304" pitchFamily="18" charset="0"/>
                <a:cs typeface="Times New Roman" panose="02020603050405020304" pitchFamily="18" charset="0"/>
              </a:rPr>
              <a:t>Operating system	              :  Windows 7 or above</a:t>
            </a:r>
            <a:endParaRPr lang="en-US" sz="2800" i="1" dirty="0">
              <a:latin typeface="Times New Roman" panose="02020603050405020304" pitchFamily="18" charset="0"/>
              <a:cs typeface="Times New Roman" panose="02020603050405020304" pitchFamily="18" charset="0"/>
            </a:endParaRPr>
          </a:p>
          <a:p>
            <a:pPr marL="0" lvl="0" indent="0">
              <a:buNone/>
            </a:pPr>
            <a:r>
              <a:rPr lang="en-US" sz="2800" dirty="0">
                <a:latin typeface="Times New Roman" panose="02020603050405020304" pitchFamily="18" charset="0"/>
                <a:cs typeface="Times New Roman" panose="02020603050405020304" pitchFamily="18" charset="0"/>
              </a:rPr>
              <a:t>Environment	            </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   JDK  </a:t>
            </a:r>
            <a:endParaRPr lang="en-US" sz="2800" i="1" dirty="0">
              <a:latin typeface="Times New Roman" panose="02020603050405020304" pitchFamily="18" charset="0"/>
              <a:cs typeface="Times New Roman" panose="02020603050405020304" pitchFamily="18" charset="0"/>
            </a:endParaRPr>
          </a:p>
          <a:p>
            <a:pPr marL="0" lvl="0" indent="0">
              <a:buNone/>
            </a:pPr>
            <a:r>
              <a:rPr lang="en-US" sz="2800" dirty="0">
                <a:latin typeface="Times New Roman" panose="02020603050405020304" pitchFamily="18" charset="0"/>
                <a:cs typeface="Times New Roman" panose="02020603050405020304" pitchFamily="18" charset="0"/>
              </a:rPr>
              <a:t>Application software         </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   Eclipse Luna</a:t>
            </a:r>
            <a:endParaRPr lang="en-US" sz="2800" i="1" dirty="0">
              <a:latin typeface="Times New Roman" panose="02020603050405020304" pitchFamily="18" charset="0"/>
              <a:cs typeface="Times New Roman" panose="02020603050405020304" pitchFamily="18" charset="0"/>
            </a:endParaRPr>
          </a:p>
          <a:p>
            <a:pPr marL="0" lvl="0" indent="0">
              <a:buNone/>
            </a:pPr>
            <a:r>
              <a:rPr lang="en-US" sz="2800" dirty="0" smtClean="0">
                <a:latin typeface="Times New Roman" panose="02020603050405020304" pitchFamily="18" charset="0"/>
                <a:cs typeface="Times New Roman" panose="02020603050405020304" pitchFamily="18" charset="0"/>
              </a:rPr>
              <a:t>Technology                          :  J2EE  </a:t>
            </a:r>
          </a:p>
          <a:p>
            <a:pPr marL="0" lvl="0" indent="0">
              <a:buNone/>
            </a:pPr>
            <a:r>
              <a:rPr lang="en-US" sz="2800" dirty="0" smtClean="0">
                <a:latin typeface="Times New Roman" panose="02020603050405020304" pitchFamily="18" charset="0"/>
                <a:cs typeface="Times New Roman" panose="02020603050405020304" pitchFamily="18" charset="0"/>
              </a:rPr>
              <a:t>Server                                  :  Apache Tomcat 7.0 </a:t>
            </a:r>
            <a:endParaRPr lang="en-US" sz="2800" dirty="0">
              <a:latin typeface="Times New Roman" panose="02020603050405020304" pitchFamily="18" charset="0"/>
              <a:cs typeface="Times New Roman" panose="02020603050405020304" pitchFamily="18" charset="0"/>
            </a:endParaRPr>
          </a:p>
          <a:p>
            <a:pPr marL="0" lvl="0" indent="0">
              <a:buNone/>
            </a:pPr>
            <a:r>
              <a:rPr lang="en-US" sz="2800" dirty="0">
                <a:latin typeface="Times New Roman" panose="02020603050405020304" pitchFamily="18" charset="0"/>
                <a:cs typeface="Times New Roman" panose="02020603050405020304" pitchFamily="18" charset="0"/>
              </a:rPr>
              <a:t>Database 		             </a:t>
            </a:r>
            <a:r>
              <a:rPr lang="en-US" sz="2800" dirty="0" smtClean="0">
                <a:latin typeface="Times New Roman" panose="02020603050405020304" pitchFamily="18" charset="0"/>
                <a:cs typeface="Times New Roman" panose="02020603050405020304" pitchFamily="18" charset="0"/>
              </a:rPr>
              <a:t> :  </a:t>
            </a:r>
            <a:r>
              <a:rPr lang="en-IN" sz="2800" dirty="0"/>
              <a:t>Oracle database 10g</a:t>
            </a:r>
            <a:endParaRPr lang="en-IN" dirty="0"/>
          </a:p>
        </p:txBody>
      </p:sp>
      <p:sp>
        <p:nvSpPr>
          <p:cNvPr id="3" name="Title 2"/>
          <p:cNvSpPr>
            <a:spLocks noGrp="1"/>
          </p:cNvSpPr>
          <p:nvPr>
            <p:ph type="title"/>
          </p:nvPr>
        </p:nvSpPr>
        <p:spPr/>
        <p:txBody>
          <a:bodyPr>
            <a:normAutofit/>
          </a:bodyPr>
          <a:lstStyle/>
          <a:p>
            <a:r>
              <a:rPr lang="en-US" sz="5400" dirty="0" smtClean="0">
                <a:latin typeface="Times New Roman" pitchFamily="18" charset="0"/>
                <a:cs typeface="Times New Roman" pitchFamily="18" charset="0"/>
              </a:rPr>
              <a:t>SOFTWARE SPECIFICATIONS</a:t>
            </a:r>
            <a:endParaRPr lang="en-IN" dirty="0"/>
          </a:p>
        </p:txBody>
      </p:sp>
    </p:spTree>
    <p:extLst>
      <p:ext uri="{BB962C8B-B14F-4D97-AF65-F5344CB8AC3E}">
        <p14:creationId xmlns:p14="http://schemas.microsoft.com/office/powerpoint/2010/main" val="981882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7938" y="2181582"/>
            <a:ext cx="6849431" cy="4334480"/>
          </a:xfrm>
        </p:spPr>
      </p:pic>
      <p:sp>
        <p:nvSpPr>
          <p:cNvPr id="3" name="Title 2"/>
          <p:cNvSpPr>
            <a:spLocks noGrp="1"/>
          </p:cNvSpPr>
          <p:nvPr>
            <p:ph type="title"/>
          </p:nvPr>
        </p:nvSpPr>
        <p:spPr/>
        <p:txBody>
          <a:bodyPr>
            <a:normAutofit/>
          </a:bodyPr>
          <a:lstStyle/>
          <a:p>
            <a:r>
              <a:rPr lang="en-US" sz="5400" dirty="0" smtClean="0">
                <a:latin typeface="Times New Roman" pitchFamily="18" charset="0"/>
                <a:cs typeface="Times New Roman" pitchFamily="18" charset="0"/>
              </a:rPr>
              <a:t>SNAPSHOTS</a:t>
            </a:r>
            <a:endParaRPr lang="en-IN" dirty="0"/>
          </a:p>
        </p:txBody>
      </p:sp>
    </p:spTree>
    <p:extLst>
      <p:ext uri="{BB962C8B-B14F-4D97-AF65-F5344CB8AC3E}">
        <p14:creationId xmlns:p14="http://schemas.microsoft.com/office/powerpoint/2010/main" val="2534634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7634" y="2561041"/>
            <a:ext cx="8192643" cy="3343742"/>
          </a:xfrm>
        </p:spPr>
      </p:pic>
      <p:sp>
        <p:nvSpPr>
          <p:cNvPr id="3" name="Title 2"/>
          <p:cNvSpPr>
            <a:spLocks noGrp="1"/>
          </p:cNvSpPr>
          <p:nvPr>
            <p:ph type="title"/>
          </p:nvPr>
        </p:nvSpPr>
        <p:spPr>
          <a:xfrm>
            <a:off x="609600" y="678330"/>
            <a:ext cx="10972800" cy="1143000"/>
          </a:xfrm>
        </p:spPr>
        <p:txBody>
          <a:bodyPr/>
          <a:lstStyle/>
          <a:p>
            <a:r>
              <a:rPr lang="en-IN" dirty="0" smtClean="0">
                <a:latin typeface="Times New Roman" panose="02020603050405020304" pitchFamily="18" charset="0"/>
                <a:cs typeface="Times New Roman" panose="02020603050405020304" pitchFamily="18" charset="0"/>
              </a:rPr>
              <a:t>Login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8590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2028" y="2205619"/>
            <a:ext cx="5057104" cy="4389437"/>
          </a:xfrm>
        </p:spPr>
      </p:pic>
      <p:sp>
        <p:nvSpPr>
          <p:cNvPr id="3" name="Title 2"/>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Registration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270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1876" y="2115467"/>
            <a:ext cx="5713927" cy="4389437"/>
          </a:xfrm>
        </p:spPr>
      </p:pic>
      <p:sp>
        <p:nvSpPr>
          <p:cNvPr id="3" name="Title 2"/>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List of Student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1162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1875" y="2411094"/>
            <a:ext cx="7581363" cy="3772426"/>
          </a:xfrm>
        </p:spPr>
      </p:pic>
      <p:sp>
        <p:nvSpPr>
          <p:cNvPr id="3" name="Title 2"/>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Selected Student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408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2028" y="2742042"/>
            <a:ext cx="9011908" cy="2981741"/>
          </a:xfrm>
        </p:spPr>
      </p:pic>
      <p:sp>
        <p:nvSpPr>
          <p:cNvPr id="3" name="Title 2"/>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Check Result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6917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86118" y="1999874"/>
            <a:ext cx="10972800" cy="4389120"/>
          </a:xfrm>
        </p:spPr>
        <p:txBody>
          <a:bodyPr/>
          <a:lstStyle/>
          <a:p>
            <a:r>
              <a:rPr lang="en-IN" dirty="0" smtClean="0"/>
              <a:t>Only Logged in Student can apply</a:t>
            </a:r>
          </a:p>
          <a:p>
            <a:r>
              <a:rPr lang="en-IN" dirty="0" smtClean="0"/>
              <a:t>Only one course per Student is proved, so Student must be confident</a:t>
            </a:r>
          </a:p>
          <a:p>
            <a:r>
              <a:rPr lang="en-IN" dirty="0" smtClean="0"/>
              <a:t>Once the students have registered himself/herself, he/she will not able to change the course , so selection of course is very important</a:t>
            </a:r>
            <a:endParaRPr lang="en-IN" dirty="0"/>
          </a:p>
        </p:txBody>
      </p:sp>
      <p:sp>
        <p:nvSpPr>
          <p:cNvPr id="3" name="Title 2"/>
          <p:cNvSpPr>
            <a:spLocks noGrp="1"/>
          </p:cNvSpPr>
          <p:nvPr>
            <p:ph type="title"/>
          </p:nvPr>
        </p:nvSpPr>
        <p:spPr/>
        <p:txBody>
          <a:bodyPr>
            <a:normAutofit/>
          </a:bodyPr>
          <a:lstStyle/>
          <a:p>
            <a:r>
              <a:rPr lang="en-US" sz="5400" dirty="0" smtClean="0">
                <a:latin typeface="Times New Roman" pitchFamily="18" charset="0"/>
                <a:cs typeface="Times New Roman" pitchFamily="18" charset="0"/>
              </a:rPr>
              <a:t>LIMITATIONS</a:t>
            </a:r>
            <a:endParaRPr lang="en-IN" dirty="0"/>
          </a:p>
        </p:txBody>
      </p:sp>
    </p:spTree>
    <p:extLst>
      <p:ext uri="{BB962C8B-B14F-4D97-AF65-F5344CB8AC3E}">
        <p14:creationId xmlns:p14="http://schemas.microsoft.com/office/powerpoint/2010/main" val="3558187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93691" y="1871086"/>
            <a:ext cx="10972800" cy="4389120"/>
          </a:xfrm>
        </p:spPr>
        <p:txBody>
          <a:bodyPr>
            <a:normAutofit fontScale="77500" lnSpcReduction="20000"/>
          </a:bodyPr>
          <a:lstStyle/>
          <a:p>
            <a:r>
              <a:rPr lang="en-US" sz="2900" dirty="0" smtClean="0">
                <a:latin typeface="Times New Roman" panose="02020603050405020304" pitchFamily="18" charset="0"/>
                <a:cs typeface="Times New Roman" panose="02020603050405020304" pitchFamily="18" charset="0"/>
              </a:rPr>
              <a:t>Introduction</a:t>
            </a:r>
            <a:endParaRPr lang="en-US" sz="2900" dirty="0">
              <a:latin typeface="Times New Roman" panose="02020603050405020304" pitchFamily="18" charset="0"/>
              <a:cs typeface="Times New Roman" panose="02020603050405020304" pitchFamily="18" charset="0"/>
            </a:endParaRPr>
          </a:p>
          <a:p>
            <a:r>
              <a:rPr lang="en-US" sz="2800" dirty="0" smtClean="0">
                <a:latin typeface="Times New Roman" pitchFamily="18" charset="0"/>
                <a:cs typeface="Times New Roman" pitchFamily="18" charset="0"/>
              </a:rPr>
              <a:t>Objectives</a:t>
            </a:r>
            <a:endParaRPr lang="en-US" sz="2800" dirty="0">
              <a:latin typeface="Times New Roman" pitchFamily="18" charset="0"/>
              <a:cs typeface="Times New Roman" pitchFamily="18" charset="0"/>
            </a:endParaRPr>
          </a:p>
          <a:p>
            <a:r>
              <a:rPr lang="en-IN" sz="2800" dirty="0">
                <a:latin typeface="Times New Roman" pitchFamily="18" charset="0"/>
                <a:cs typeface="Times New Roman" pitchFamily="18" charset="0"/>
              </a:rPr>
              <a:t>Advantages</a:t>
            </a:r>
            <a:endParaRPr lang="en-US" sz="2800" dirty="0">
              <a:latin typeface="Times New Roman" pitchFamily="18" charset="0"/>
              <a:cs typeface="Times New Roman" pitchFamily="18" charset="0"/>
            </a:endParaRPr>
          </a:p>
          <a:p>
            <a:r>
              <a:rPr lang="en-US" sz="2800" dirty="0">
                <a:latin typeface="Times New Roman" pitchFamily="18" charset="0"/>
                <a:cs typeface="Times New Roman" pitchFamily="18" charset="0"/>
              </a:rPr>
              <a:t>Details Of Modules</a:t>
            </a:r>
          </a:p>
          <a:p>
            <a:r>
              <a:rPr lang="en-US" sz="2800" dirty="0">
                <a:latin typeface="Times New Roman" pitchFamily="18" charset="0"/>
                <a:cs typeface="Times New Roman" pitchFamily="18" charset="0"/>
              </a:rPr>
              <a:t>Tables</a:t>
            </a:r>
          </a:p>
          <a:p>
            <a:r>
              <a:rPr lang="en-US" sz="2800" dirty="0">
                <a:latin typeface="Times New Roman" pitchFamily="18" charset="0"/>
                <a:cs typeface="Times New Roman" pitchFamily="18" charset="0"/>
              </a:rPr>
              <a:t>Hardware Specification</a:t>
            </a:r>
          </a:p>
          <a:p>
            <a:r>
              <a:rPr lang="en-US" sz="2800" dirty="0">
                <a:latin typeface="Times New Roman" pitchFamily="18" charset="0"/>
                <a:cs typeface="Times New Roman" pitchFamily="18" charset="0"/>
              </a:rPr>
              <a:t>Software Specification</a:t>
            </a:r>
          </a:p>
          <a:p>
            <a:r>
              <a:rPr lang="en-US" sz="2800" dirty="0">
                <a:latin typeface="Times New Roman" pitchFamily="18" charset="0"/>
                <a:cs typeface="Times New Roman" pitchFamily="18" charset="0"/>
              </a:rPr>
              <a:t>Snapshots</a:t>
            </a:r>
          </a:p>
          <a:p>
            <a:r>
              <a:rPr lang="en-US" sz="2800" dirty="0">
                <a:latin typeface="Times New Roman" pitchFamily="18" charset="0"/>
                <a:cs typeface="Times New Roman" pitchFamily="18" charset="0"/>
              </a:rPr>
              <a:t>Limitations</a:t>
            </a:r>
          </a:p>
          <a:p>
            <a:r>
              <a:rPr lang="en-US" sz="2800" dirty="0">
                <a:latin typeface="Times New Roman" pitchFamily="18" charset="0"/>
                <a:cs typeface="Times New Roman" pitchFamily="18" charset="0"/>
              </a:rPr>
              <a:t>Conclusion</a:t>
            </a:r>
          </a:p>
          <a:p>
            <a:r>
              <a:rPr lang="en-US" sz="2800" dirty="0">
                <a:latin typeface="Times New Roman" pitchFamily="18" charset="0"/>
                <a:cs typeface="Times New Roman" pitchFamily="18" charset="0"/>
              </a:rPr>
              <a:t>Future Scope</a:t>
            </a:r>
          </a:p>
          <a:p>
            <a:r>
              <a:rPr lang="en-US" sz="2800" dirty="0" smtClean="0">
                <a:latin typeface="Times New Roman" pitchFamily="18" charset="0"/>
                <a:cs typeface="Times New Roman" pitchFamily="18" charset="0"/>
              </a:rPr>
              <a:t>Bibliography</a:t>
            </a:r>
            <a:endParaRPr lang="en-US" sz="2800" dirty="0">
              <a:latin typeface="Times New Roman" pitchFamily="18" charset="0"/>
              <a:cs typeface="Times New Roman" pitchFamily="18" charset="0"/>
            </a:endParaRPr>
          </a:p>
        </p:txBody>
      </p:sp>
      <p:sp>
        <p:nvSpPr>
          <p:cNvPr id="3" name="Title 2"/>
          <p:cNvSpPr>
            <a:spLocks noGrp="1"/>
          </p:cNvSpPr>
          <p:nvPr>
            <p:ph type="title"/>
          </p:nvPr>
        </p:nvSpPr>
        <p:spPr>
          <a:xfrm>
            <a:off x="609600" y="704088"/>
            <a:ext cx="10972800" cy="880013"/>
          </a:xfrm>
        </p:spPr>
        <p:txBody>
          <a:bodyPr/>
          <a:lstStyle/>
          <a:p>
            <a:r>
              <a:rPr lang="en-US" dirty="0" smtClean="0"/>
              <a:t>CONTENTS</a:t>
            </a:r>
            <a:endParaRPr lang="en-US" dirty="0"/>
          </a:p>
        </p:txBody>
      </p:sp>
    </p:spTree>
    <p:extLst>
      <p:ext uri="{BB962C8B-B14F-4D97-AF65-F5344CB8AC3E}">
        <p14:creationId xmlns:p14="http://schemas.microsoft.com/office/powerpoint/2010/main" val="1508910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8846" y="2115784"/>
            <a:ext cx="10972800" cy="4389120"/>
          </a:xfrm>
        </p:spPr>
        <p:txBody>
          <a:bodyPr>
            <a:normAutofit/>
          </a:bodyPr>
          <a:lstStyle/>
          <a:p>
            <a:pPr marL="0" indent="0">
              <a:buNone/>
            </a:pPr>
            <a:r>
              <a:rPr lang="en-US" sz="2800" dirty="0">
                <a:latin typeface="Times New Roman" pitchFamily="18" charset="0"/>
                <a:cs typeface="Times New Roman" pitchFamily="18" charset="0"/>
              </a:rPr>
              <a:t>This project will have a very bright future if the following can be incorporated:-</a:t>
            </a:r>
          </a:p>
          <a:p>
            <a:endParaRPr lang="en-US" sz="2800" i="1" dirty="0">
              <a:latin typeface="Times New Roman" pitchFamily="18" charset="0"/>
              <a:cs typeface="Times New Roman" pitchFamily="18" charset="0"/>
            </a:endParaRPr>
          </a:p>
          <a:p>
            <a:r>
              <a:rPr lang="en-US" sz="2800" dirty="0">
                <a:latin typeface="Times New Roman" pitchFamily="18" charset="0"/>
                <a:cs typeface="Times New Roman" pitchFamily="18" charset="0"/>
              </a:rPr>
              <a:t>There was a lot of thinking’s to increment the project, but for lack of time, many of them are still undone</a:t>
            </a:r>
            <a:endParaRPr lang="en-US" sz="2800" i="1" dirty="0">
              <a:latin typeface="Times New Roman" pitchFamily="18" charset="0"/>
              <a:cs typeface="Times New Roman" pitchFamily="18" charset="0"/>
            </a:endParaRPr>
          </a:p>
          <a:p>
            <a:r>
              <a:rPr lang="en-US" sz="2800" dirty="0">
                <a:latin typeface="Times New Roman" pitchFamily="18" charset="0"/>
                <a:cs typeface="Times New Roman" pitchFamily="18" charset="0"/>
              </a:rPr>
              <a:t>There is a lot of scope to develop this project in future according to the requirements of particular interested people</a:t>
            </a:r>
            <a:endParaRPr lang="en-US" sz="2800" i="1" dirty="0">
              <a:latin typeface="Times New Roman" pitchFamily="18" charset="0"/>
              <a:cs typeface="Times New Roman" pitchFamily="18" charset="0"/>
            </a:endParaRPr>
          </a:p>
          <a:p>
            <a:endParaRPr lang="en-IN" sz="2800" dirty="0"/>
          </a:p>
        </p:txBody>
      </p:sp>
      <p:sp>
        <p:nvSpPr>
          <p:cNvPr id="3" name="Title 2"/>
          <p:cNvSpPr>
            <a:spLocks noGrp="1"/>
          </p:cNvSpPr>
          <p:nvPr>
            <p:ph type="title"/>
          </p:nvPr>
        </p:nvSpPr>
        <p:spPr/>
        <p:txBody>
          <a:bodyPr>
            <a:normAutofit/>
          </a:bodyPr>
          <a:lstStyle/>
          <a:p>
            <a:r>
              <a:rPr lang="en-US" sz="5400" dirty="0" smtClean="0">
                <a:latin typeface="Times New Roman" pitchFamily="18" charset="0"/>
                <a:cs typeface="Times New Roman" pitchFamily="18" charset="0"/>
              </a:rPr>
              <a:t>FUTURE SCOPE</a:t>
            </a:r>
            <a:endParaRPr lang="en-IN" dirty="0"/>
          </a:p>
        </p:txBody>
      </p:sp>
    </p:spTree>
    <p:extLst>
      <p:ext uri="{BB962C8B-B14F-4D97-AF65-F5344CB8AC3E}">
        <p14:creationId xmlns:p14="http://schemas.microsoft.com/office/powerpoint/2010/main" val="1830055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34603" y="2115785"/>
            <a:ext cx="10972800" cy="4389120"/>
          </a:xfrm>
        </p:spPr>
        <p:txBody>
          <a:bodyPr>
            <a:normAutofit/>
          </a:bodyPr>
          <a:lstStyle/>
          <a:p>
            <a:r>
              <a:rPr lang="en-IN" sz="2800" dirty="0">
                <a:latin typeface="Times New Roman" pitchFamily="18" charset="0"/>
                <a:cs typeface="Times New Roman" pitchFamily="18" charset="0"/>
              </a:rPr>
              <a:t>This project will help every entity of the college in its </a:t>
            </a:r>
            <a:r>
              <a:rPr lang="en-IN" sz="2800" dirty="0" smtClean="0">
                <a:latin typeface="Times New Roman" pitchFamily="18" charset="0"/>
                <a:cs typeface="Times New Roman" pitchFamily="18" charset="0"/>
              </a:rPr>
              <a:t>own </a:t>
            </a:r>
            <a:r>
              <a:rPr lang="en-IN" sz="2800" dirty="0">
                <a:latin typeface="Times New Roman" pitchFamily="18" charset="0"/>
                <a:cs typeface="Times New Roman" pitchFamily="18" charset="0"/>
              </a:rPr>
              <a:t>specific way</a:t>
            </a:r>
            <a:r>
              <a:rPr lang="en-IN" sz="2800" dirty="0" smtClean="0">
                <a:latin typeface="Times New Roman" pitchFamily="18" charset="0"/>
                <a:cs typeface="Times New Roman" pitchFamily="18" charset="0"/>
              </a:rPr>
              <a:t>.</a:t>
            </a:r>
          </a:p>
          <a:p>
            <a:pPr marL="0" indent="0">
              <a:buNone/>
            </a:pPr>
            <a:r>
              <a:rPr lang="en-IN" sz="2800" dirty="0" smtClean="0">
                <a:latin typeface="Times New Roman" pitchFamily="18" charset="0"/>
                <a:cs typeface="Times New Roman" pitchFamily="18" charset="0"/>
              </a:rPr>
              <a:t>    There </a:t>
            </a:r>
            <a:r>
              <a:rPr lang="en-IN" sz="2800" dirty="0">
                <a:latin typeface="Times New Roman" pitchFamily="18" charset="0"/>
                <a:cs typeface="Times New Roman" pitchFamily="18" charset="0"/>
              </a:rPr>
              <a:t>are lots of scope to </a:t>
            </a:r>
            <a:r>
              <a:rPr lang="en-IN" sz="2800" dirty="0" smtClean="0">
                <a:latin typeface="Times New Roman" pitchFamily="18" charset="0"/>
                <a:cs typeface="Times New Roman" pitchFamily="18" charset="0"/>
              </a:rPr>
              <a:t>develop </a:t>
            </a:r>
            <a:r>
              <a:rPr lang="en-IN" sz="2800" dirty="0">
                <a:latin typeface="Times New Roman" pitchFamily="18" charset="0"/>
                <a:cs typeface="Times New Roman" pitchFamily="18" charset="0"/>
              </a:rPr>
              <a:t>Online Admission System </a:t>
            </a:r>
            <a:r>
              <a:rPr lang="en-IN" sz="2800" dirty="0" smtClean="0">
                <a:latin typeface="Times New Roman" pitchFamily="18" charset="0"/>
                <a:cs typeface="Times New Roman" pitchFamily="18" charset="0"/>
              </a:rPr>
              <a:t>and </a:t>
            </a:r>
          </a:p>
          <a:p>
            <a:pPr marL="0" indent="0">
              <a:buNone/>
            </a:pPr>
            <a:r>
              <a:rPr lang="en-IN" sz="2800" dirty="0" smtClean="0">
                <a:latin typeface="Times New Roman" pitchFamily="18" charset="0"/>
                <a:cs typeface="Times New Roman" pitchFamily="18" charset="0"/>
              </a:rPr>
              <a:t>    this </a:t>
            </a:r>
            <a:r>
              <a:rPr lang="en-IN" sz="2800" dirty="0">
                <a:latin typeface="Times New Roman" pitchFamily="18" charset="0"/>
                <a:cs typeface="Times New Roman" pitchFamily="18" charset="0"/>
              </a:rPr>
              <a:t>project can </a:t>
            </a:r>
            <a:r>
              <a:rPr lang="en-IN" sz="2800" dirty="0" smtClean="0">
                <a:latin typeface="Times New Roman" pitchFamily="18" charset="0"/>
                <a:cs typeface="Times New Roman" pitchFamily="18" charset="0"/>
              </a:rPr>
              <a:t>be extended </a:t>
            </a:r>
            <a:r>
              <a:rPr lang="en-IN" sz="2800" dirty="0">
                <a:latin typeface="Times New Roman" pitchFamily="18" charset="0"/>
                <a:cs typeface="Times New Roman" pitchFamily="18" charset="0"/>
              </a:rPr>
              <a:t>further with certain modifications </a:t>
            </a:r>
            <a:r>
              <a:rPr lang="en-IN" sz="2800" dirty="0" smtClean="0">
                <a:latin typeface="Times New Roman" pitchFamily="18" charset="0"/>
                <a:cs typeface="Times New Roman" pitchFamily="18" charset="0"/>
              </a:rPr>
              <a:t>specified</a:t>
            </a:r>
          </a:p>
          <a:p>
            <a:pPr marL="0" indent="0">
              <a:buNone/>
            </a:pPr>
            <a:r>
              <a:rPr lang="en-IN" sz="2800" dirty="0" smtClean="0">
                <a:latin typeface="Times New Roman" pitchFamily="18" charset="0"/>
                <a:cs typeface="Times New Roman" pitchFamily="18" charset="0"/>
              </a:rPr>
              <a:t>    by </a:t>
            </a:r>
            <a:r>
              <a:rPr lang="en-IN" sz="2800" dirty="0">
                <a:latin typeface="Times New Roman" pitchFamily="18" charset="0"/>
                <a:cs typeface="Times New Roman" pitchFamily="18" charset="0"/>
              </a:rPr>
              <a:t>the user</a:t>
            </a:r>
            <a:r>
              <a:rPr lang="en-IN" sz="2800" dirty="0" smtClean="0"/>
              <a:t>.</a:t>
            </a:r>
          </a:p>
          <a:p>
            <a:r>
              <a:rPr lang="en-IN" sz="2800" dirty="0">
                <a:latin typeface="Times New Roman" panose="02020603050405020304" pitchFamily="18" charset="0"/>
                <a:cs typeface="Times New Roman" panose="02020603050405020304" pitchFamily="18" charset="0"/>
              </a:rPr>
              <a:t>In brief, this web-based admission system is a user-friendly</a:t>
            </a:r>
            <a:r>
              <a:rPr lang="en-IN" sz="2800" dirty="0" smtClean="0">
                <a:latin typeface="Times New Roman" panose="02020603050405020304" pitchFamily="18" charset="0"/>
                <a:cs typeface="Times New Roman" panose="02020603050405020304" pitchFamily="18" charset="0"/>
              </a:rPr>
              <a:t>,</a:t>
            </a:r>
          </a:p>
          <a:p>
            <a:pPr marL="0" indent="0">
              <a:buNone/>
            </a:pPr>
            <a:r>
              <a:rPr lang="en-IN" sz="2800" dirty="0">
                <a:latin typeface="Times New Roman" panose="02020603050405020304" pitchFamily="18" charset="0"/>
                <a:cs typeface="Times New Roman" panose="02020603050405020304" pitchFamily="18" charset="0"/>
              </a:rPr>
              <a:t> </a:t>
            </a:r>
            <a:r>
              <a:rPr lang="en-IN" sz="2800" dirty="0" smtClean="0">
                <a:latin typeface="Times New Roman" panose="02020603050405020304" pitchFamily="18" charset="0"/>
                <a:cs typeface="Times New Roman" panose="02020603050405020304" pitchFamily="18" charset="0"/>
              </a:rPr>
              <a:t>   cost </a:t>
            </a:r>
            <a:r>
              <a:rPr lang="en-IN" sz="2800" dirty="0">
                <a:latin typeface="Times New Roman" panose="02020603050405020304" pitchFamily="18" charset="0"/>
                <a:cs typeface="Times New Roman" panose="02020603050405020304" pitchFamily="18" charset="0"/>
              </a:rPr>
              <a:t>effective web application which resolves rather </a:t>
            </a:r>
            <a:r>
              <a:rPr lang="en-IN" sz="2800" dirty="0" smtClean="0">
                <a:latin typeface="Times New Roman" panose="02020603050405020304" pitchFamily="18" charset="0"/>
                <a:cs typeface="Times New Roman" panose="02020603050405020304" pitchFamily="18" charset="0"/>
              </a:rPr>
              <a:t>complicated </a:t>
            </a:r>
          </a:p>
          <a:p>
            <a:pPr marL="0" indent="0">
              <a:buNone/>
            </a:pPr>
            <a:r>
              <a:rPr lang="en-IN" sz="2800" dirty="0">
                <a:latin typeface="Times New Roman" panose="02020603050405020304" pitchFamily="18" charset="0"/>
                <a:cs typeface="Times New Roman" panose="02020603050405020304" pitchFamily="18" charset="0"/>
              </a:rPr>
              <a:t> </a:t>
            </a:r>
            <a:r>
              <a:rPr lang="en-IN" sz="2800" dirty="0" smtClean="0">
                <a:latin typeface="Times New Roman" panose="02020603050405020304" pitchFamily="18" charset="0"/>
                <a:cs typeface="Times New Roman" panose="02020603050405020304" pitchFamily="18" charset="0"/>
              </a:rPr>
              <a:t>   tasks </a:t>
            </a:r>
            <a:r>
              <a:rPr lang="en-IN" sz="2800" dirty="0">
                <a:latin typeface="Times New Roman" panose="02020603050405020304" pitchFamily="18" charset="0"/>
                <a:cs typeface="Times New Roman" panose="02020603050405020304" pitchFamily="18" charset="0"/>
              </a:rPr>
              <a:t>of a graduate admission </a:t>
            </a:r>
            <a:r>
              <a:rPr lang="en-IN" sz="2800" dirty="0" smtClean="0">
                <a:latin typeface="Times New Roman" panose="02020603050405020304" pitchFamily="18" charset="0"/>
                <a:cs typeface="Times New Roman" panose="02020603050405020304" pitchFamily="18" charset="0"/>
              </a:rPr>
              <a:t>office.</a:t>
            </a:r>
            <a:endParaRPr lang="en-US" sz="2800" dirty="0">
              <a:latin typeface="Times New Roman" panose="02020603050405020304" pitchFamily="18" charset="0"/>
              <a:cs typeface="Times New Roman" panose="02020603050405020304" pitchFamily="18" charset="0"/>
            </a:endParaRPr>
          </a:p>
          <a:p>
            <a:pPr marL="0" indent="0">
              <a:buNone/>
            </a:pPr>
            <a:endParaRPr lang="en-US" sz="2800" dirty="0"/>
          </a:p>
          <a:p>
            <a:endParaRPr lang="en-IN" sz="2400" dirty="0"/>
          </a:p>
        </p:txBody>
      </p:sp>
      <p:sp>
        <p:nvSpPr>
          <p:cNvPr id="3" name="Title 2"/>
          <p:cNvSpPr>
            <a:spLocks noGrp="1"/>
          </p:cNvSpPr>
          <p:nvPr>
            <p:ph type="title"/>
          </p:nvPr>
        </p:nvSpPr>
        <p:spPr/>
        <p:txBody>
          <a:bodyPr>
            <a:normAutofit/>
          </a:bodyPr>
          <a:lstStyle/>
          <a:p>
            <a:r>
              <a:rPr lang="en-US" sz="5400" dirty="0" smtClean="0">
                <a:latin typeface="Times New Roman" pitchFamily="18" charset="0"/>
                <a:cs typeface="Times New Roman" pitchFamily="18" charset="0"/>
              </a:rPr>
              <a:t>CONCLUSION</a:t>
            </a:r>
            <a:endParaRPr lang="en-IN" dirty="0"/>
          </a:p>
        </p:txBody>
      </p:sp>
    </p:spTree>
    <p:extLst>
      <p:ext uri="{BB962C8B-B14F-4D97-AF65-F5344CB8AC3E}">
        <p14:creationId xmlns:p14="http://schemas.microsoft.com/office/powerpoint/2010/main" val="1550555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60361" y="2244573"/>
            <a:ext cx="10972800" cy="4389120"/>
          </a:xfrm>
        </p:spPr>
        <p:txBody>
          <a:bodyPr/>
          <a:lstStyle/>
          <a:p>
            <a:r>
              <a:rPr lang="en-US" sz="3600" dirty="0">
                <a:latin typeface="Times New Roman" panose="02020603050405020304" pitchFamily="18" charset="0"/>
                <a:cs typeface="Times New Roman" panose="02020603050405020304" pitchFamily="18" charset="0"/>
                <a:hlinkClick r:id="rId2"/>
              </a:rPr>
              <a:t>www.w3schools.com</a:t>
            </a:r>
            <a:endParaRPr lang="en-US" sz="3600" dirty="0">
              <a:latin typeface="Times New Roman" panose="02020603050405020304" pitchFamily="18" charset="0"/>
              <a:cs typeface="Times New Roman" panose="02020603050405020304" pitchFamily="18" charset="0"/>
            </a:endParaRPr>
          </a:p>
          <a:p>
            <a:r>
              <a:rPr lang="en-US" sz="3600" dirty="0">
                <a:latin typeface="Times New Roman" panose="02020603050405020304" pitchFamily="18" charset="0"/>
                <a:cs typeface="Times New Roman" panose="02020603050405020304" pitchFamily="18" charset="0"/>
                <a:hlinkClick r:id="rId3"/>
              </a:rPr>
              <a:t>www.tutorialspoint.com</a:t>
            </a:r>
            <a:endParaRPr lang="en-US" sz="3600" dirty="0">
              <a:latin typeface="Times New Roman" panose="02020603050405020304" pitchFamily="18" charset="0"/>
              <a:cs typeface="Times New Roman" panose="02020603050405020304" pitchFamily="18" charset="0"/>
            </a:endParaRPr>
          </a:p>
          <a:p>
            <a:r>
              <a:rPr lang="en-US" sz="3600" b="1" i="1" dirty="0">
                <a:latin typeface="Times New Roman" panose="02020603050405020304" pitchFamily="18" charset="0"/>
                <a:cs typeface="Times New Roman" panose="02020603050405020304" pitchFamily="18" charset="0"/>
              </a:rPr>
              <a:t>“</a:t>
            </a:r>
            <a:r>
              <a:rPr lang="en-US" sz="3600" b="1" i="1" u="sng" dirty="0">
                <a:latin typeface="Times New Roman" panose="02020603050405020304" pitchFamily="18" charset="0"/>
                <a:cs typeface="Times New Roman" panose="02020603050405020304" pitchFamily="18" charset="0"/>
                <a:hlinkClick r:id="rId4"/>
              </a:rPr>
              <a:t>Head First Java</a:t>
            </a:r>
            <a:r>
              <a:rPr lang="en-US" sz="3600" b="1" i="1" dirty="0">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by Kathy Sierra.</a:t>
            </a:r>
            <a:endParaRPr lang="en-US" sz="3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endParaRPr lang="en-US" sz="3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endParaRPr lang="en-US" dirty="0"/>
          </a:p>
          <a:p>
            <a:endParaRPr lang="en-IN" dirty="0"/>
          </a:p>
        </p:txBody>
      </p:sp>
      <p:sp>
        <p:nvSpPr>
          <p:cNvPr id="3" name="Title 2"/>
          <p:cNvSpPr>
            <a:spLocks noGrp="1"/>
          </p:cNvSpPr>
          <p:nvPr>
            <p:ph type="title"/>
          </p:nvPr>
        </p:nvSpPr>
        <p:spPr/>
        <p:txBody>
          <a:bodyPr>
            <a:normAutofit/>
          </a:bodyPr>
          <a:lstStyle/>
          <a:p>
            <a:r>
              <a:rPr lang="en-US" sz="5400" dirty="0" smtClean="0">
                <a:latin typeface="Times New Roman" pitchFamily="18" charset="0"/>
                <a:cs typeface="Times New Roman" pitchFamily="18" charset="0"/>
              </a:rPr>
              <a:t>BIBLIOGRAPHY</a:t>
            </a:r>
            <a:endParaRPr lang="en-IN" dirty="0"/>
          </a:p>
        </p:txBody>
      </p:sp>
    </p:spTree>
    <p:extLst>
      <p:ext uri="{BB962C8B-B14F-4D97-AF65-F5344CB8AC3E}">
        <p14:creationId xmlns:p14="http://schemas.microsoft.com/office/powerpoint/2010/main" val="1533928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24259" y="1532586"/>
            <a:ext cx="6838682" cy="4192733"/>
          </a:xfrm>
        </p:spPr>
      </p:pic>
    </p:spTree>
    <p:extLst>
      <p:ext uri="{BB962C8B-B14F-4D97-AF65-F5344CB8AC3E}">
        <p14:creationId xmlns:p14="http://schemas.microsoft.com/office/powerpoint/2010/main" val="2031423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21724" y="2051390"/>
            <a:ext cx="10972800" cy="4389120"/>
          </a:xfrm>
        </p:spPr>
        <p:txBody>
          <a:bodyPr/>
          <a:lstStyle/>
          <a:p>
            <a:pPr marL="0" indent="0">
              <a:buNone/>
            </a:pPr>
            <a:r>
              <a:rPr lang="en-IN" dirty="0" smtClean="0"/>
              <a:t>Today </a:t>
            </a:r>
            <a:r>
              <a:rPr lang="en-IN" dirty="0"/>
              <a:t>all the work at the time of admission of the students is done manually by ink and paper, which is very slow and consuming much efforts and time. It is required to Design of a Computerized Automated Student Admission System, to speed up and make it easy to use system. </a:t>
            </a:r>
            <a:endParaRPr lang="en-IN" dirty="0" smtClean="0"/>
          </a:p>
          <a:p>
            <a:pPr marL="0" indent="0">
              <a:buNone/>
            </a:pPr>
            <a:endParaRPr lang="en-IN" dirty="0" smtClean="0"/>
          </a:p>
          <a:p>
            <a:pPr marL="0" indent="0">
              <a:buNone/>
            </a:pPr>
            <a:r>
              <a:rPr lang="en-IN" dirty="0" smtClean="0"/>
              <a:t>OAS </a:t>
            </a:r>
            <a:r>
              <a:rPr lang="en-IN" dirty="0"/>
              <a:t>is an online system targeted towards web enabling the admission application process in colleges</a:t>
            </a:r>
          </a:p>
          <a:p>
            <a:pPr marL="0" indent="0">
              <a:buNone/>
            </a:pPr>
            <a:endParaRPr lang="en-US" dirty="0"/>
          </a:p>
        </p:txBody>
      </p:sp>
      <p:sp>
        <p:nvSpPr>
          <p:cNvPr id="3" name="Title 2"/>
          <p:cNvSpPr>
            <a:spLocks noGrp="1"/>
          </p:cNvSpPr>
          <p:nvPr>
            <p:ph type="title"/>
          </p:nvPr>
        </p:nvSpPr>
        <p:spPr>
          <a:xfrm>
            <a:off x="609600" y="601057"/>
            <a:ext cx="10972800" cy="1143000"/>
          </a:xfrm>
        </p:spPr>
        <p:txBody>
          <a:bodyPr>
            <a:normAutofit/>
          </a:bodyPr>
          <a:lstStyle/>
          <a:p>
            <a:r>
              <a:rPr lang="en-US" sz="5400" dirty="0">
                <a:latin typeface="Times New Roman" panose="02020603050405020304" pitchFamily="18" charset="0"/>
                <a:ea typeface="Batang" panose="02030600000101010101" pitchFamily="18" charset="-127"/>
                <a:cs typeface="Times New Roman" panose="02020603050405020304" pitchFamily="18" charset="0"/>
              </a:rPr>
              <a:t>INTRODUCTION</a:t>
            </a:r>
            <a:endParaRPr lang="en-US" dirty="0"/>
          </a:p>
        </p:txBody>
      </p:sp>
    </p:spTree>
    <p:extLst>
      <p:ext uri="{BB962C8B-B14F-4D97-AF65-F5344CB8AC3E}">
        <p14:creationId xmlns:p14="http://schemas.microsoft.com/office/powerpoint/2010/main" val="3339554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98997" y="2270331"/>
            <a:ext cx="10972800" cy="4389120"/>
          </a:xfrm>
        </p:spPr>
        <p:txBody>
          <a:bodyPr/>
          <a:lstStyle/>
          <a:p>
            <a:pPr marL="0" indent="0">
              <a:buNone/>
            </a:pPr>
            <a:r>
              <a:rPr lang="en-IN" dirty="0" smtClean="0"/>
              <a:t>Admission </a:t>
            </a:r>
            <a:r>
              <a:rPr lang="en-IN" dirty="0"/>
              <a:t>application </a:t>
            </a:r>
            <a:r>
              <a:rPr lang="en-IN" dirty="0" smtClean="0"/>
              <a:t>submission to Colleges </a:t>
            </a:r>
            <a:r>
              <a:rPr lang="en-IN" dirty="0"/>
              <a:t>has become </a:t>
            </a:r>
            <a:r>
              <a:rPr lang="en-IN" dirty="0" smtClean="0"/>
              <a:t>a tedious </a:t>
            </a:r>
            <a:r>
              <a:rPr lang="en-IN" dirty="0"/>
              <a:t>and painful process. With </a:t>
            </a:r>
            <a:r>
              <a:rPr lang="en-IN" dirty="0" smtClean="0"/>
              <a:t>the number </a:t>
            </a:r>
            <a:r>
              <a:rPr lang="en-IN" dirty="0"/>
              <a:t>of students increasing year </a:t>
            </a:r>
            <a:r>
              <a:rPr lang="en-IN" dirty="0" smtClean="0"/>
              <a:t>on year</a:t>
            </a:r>
            <a:r>
              <a:rPr lang="en-IN" dirty="0"/>
              <a:t>, it has become imperative </a:t>
            </a:r>
            <a:r>
              <a:rPr lang="en-IN" dirty="0" smtClean="0"/>
              <a:t>for Institutions </a:t>
            </a:r>
            <a:r>
              <a:rPr lang="en-IN" dirty="0"/>
              <a:t>to invest in a system </a:t>
            </a:r>
            <a:r>
              <a:rPr lang="en-IN" dirty="0" smtClean="0"/>
              <a:t>that automates </a:t>
            </a:r>
            <a:r>
              <a:rPr lang="en-IN" dirty="0"/>
              <a:t>&amp; streamlines </a:t>
            </a:r>
            <a:r>
              <a:rPr lang="en-IN" dirty="0" smtClean="0"/>
              <a:t>the admission </a:t>
            </a:r>
            <a:r>
              <a:rPr lang="en-IN" dirty="0"/>
              <a:t>process</a:t>
            </a:r>
            <a:endParaRPr lang="en-US" dirty="0"/>
          </a:p>
        </p:txBody>
      </p:sp>
      <p:sp>
        <p:nvSpPr>
          <p:cNvPr id="3" name="Title 2"/>
          <p:cNvSpPr>
            <a:spLocks noGrp="1"/>
          </p:cNvSpPr>
          <p:nvPr>
            <p:ph type="title"/>
          </p:nvPr>
        </p:nvSpPr>
        <p:spPr/>
        <p:txBody>
          <a:bodyPr/>
          <a:lstStyle/>
          <a:p>
            <a:r>
              <a:rPr lang="en-IN" sz="5400" dirty="0">
                <a:latin typeface="Times New Roman" panose="02020603050405020304" pitchFamily="18" charset="0"/>
                <a:cs typeface="Times New Roman" panose="02020603050405020304" pitchFamily="18" charset="0"/>
              </a:rPr>
              <a:t>OBJECTIVES</a:t>
            </a:r>
            <a:endParaRPr lang="en-US" sz="5400" dirty="0">
              <a:latin typeface="Times New Roman" pitchFamily="18" charset="0"/>
              <a:cs typeface="Times New Roman" pitchFamily="18" charset="0"/>
            </a:endParaRPr>
          </a:p>
        </p:txBody>
      </p:sp>
    </p:spTree>
    <p:extLst>
      <p:ext uri="{BB962C8B-B14F-4D97-AF65-F5344CB8AC3E}">
        <p14:creationId xmlns:p14="http://schemas.microsoft.com/office/powerpoint/2010/main" val="115085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21724" y="2012753"/>
            <a:ext cx="10972800" cy="4389120"/>
          </a:xfrm>
        </p:spPr>
        <p:txBody>
          <a:bodyPr/>
          <a:lstStyle/>
          <a:p>
            <a:pPr lvl="0"/>
            <a:r>
              <a:rPr lang="en-IN" sz="2800" dirty="0">
                <a:latin typeface="Times New Roman" panose="02020603050405020304" pitchFamily="18" charset="0"/>
                <a:cs typeface="Times New Roman" panose="02020603050405020304" pitchFamily="18" charset="0"/>
              </a:rPr>
              <a:t> </a:t>
            </a:r>
            <a:r>
              <a:rPr lang="en-IN" sz="2800" dirty="0" smtClean="0">
                <a:latin typeface="Times New Roman" panose="02020603050405020304" pitchFamily="18" charset="0"/>
                <a:cs typeface="Times New Roman" panose="02020603050405020304" pitchFamily="18" charset="0"/>
              </a:rPr>
              <a:t>User </a:t>
            </a:r>
            <a:r>
              <a:rPr lang="en-IN" sz="2800" dirty="0">
                <a:latin typeface="Times New Roman" panose="02020603050405020304" pitchFamily="18" charset="0"/>
                <a:cs typeface="Times New Roman" panose="02020603050405020304" pitchFamily="18" charset="0"/>
              </a:rPr>
              <a:t>friendly interface</a:t>
            </a:r>
          </a:p>
          <a:p>
            <a:pPr lvl="0"/>
            <a:r>
              <a:rPr lang="en-IN" sz="2800" dirty="0" smtClean="0">
                <a:latin typeface="Times New Roman" panose="02020603050405020304" pitchFamily="18" charset="0"/>
                <a:cs typeface="Times New Roman" panose="02020603050405020304" pitchFamily="18" charset="0"/>
              </a:rPr>
              <a:t> Less </a:t>
            </a:r>
            <a:r>
              <a:rPr lang="en-IN" sz="2800" dirty="0">
                <a:latin typeface="Times New Roman" panose="02020603050405020304" pitchFamily="18" charset="0"/>
                <a:cs typeface="Times New Roman" panose="02020603050405020304" pitchFamily="18" charset="0"/>
              </a:rPr>
              <a:t>error</a:t>
            </a:r>
          </a:p>
          <a:p>
            <a:pPr lvl="0"/>
            <a:r>
              <a:rPr lang="en-IN" sz="2800" dirty="0" smtClean="0">
                <a:latin typeface="Times New Roman" panose="02020603050405020304" pitchFamily="18" charset="0"/>
                <a:cs typeface="Times New Roman" panose="02020603050405020304" pitchFamily="18" charset="0"/>
              </a:rPr>
              <a:t>24x7 </a:t>
            </a:r>
            <a:r>
              <a:rPr lang="en-IN" sz="2800" dirty="0">
                <a:latin typeface="Times New Roman" panose="02020603050405020304" pitchFamily="18" charset="0"/>
                <a:cs typeface="Times New Roman" panose="02020603050405020304" pitchFamily="18" charset="0"/>
              </a:rPr>
              <a:t>system availability resulting in application submission anytime in </a:t>
            </a:r>
            <a:r>
              <a:rPr lang="en-IN" sz="2800" dirty="0" smtClean="0">
                <a:latin typeface="Times New Roman" panose="02020603050405020304" pitchFamily="18" charset="0"/>
                <a:cs typeface="Times New Roman" panose="02020603050405020304" pitchFamily="18" charset="0"/>
              </a:rPr>
              <a:t>   the </a:t>
            </a:r>
            <a:r>
              <a:rPr lang="en-IN" sz="2800" dirty="0">
                <a:latin typeface="Times New Roman" panose="02020603050405020304" pitchFamily="18" charset="0"/>
                <a:cs typeface="Times New Roman" panose="02020603050405020304" pitchFamily="18" charset="0"/>
              </a:rPr>
              <a:t>day</a:t>
            </a:r>
          </a:p>
          <a:p>
            <a:pPr lvl="0"/>
            <a:r>
              <a:rPr lang="en-IN" sz="2800" dirty="0">
                <a:latin typeface="Times New Roman" panose="02020603050405020304" pitchFamily="18" charset="0"/>
                <a:cs typeface="Times New Roman" panose="02020603050405020304" pitchFamily="18" charset="0"/>
              </a:rPr>
              <a:t> </a:t>
            </a:r>
            <a:r>
              <a:rPr lang="en-IN" sz="2800" dirty="0" smtClean="0">
                <a:latin typeface="Times New Roman" panose="02020603050405020304" pitchFamily="18" charset="0"/>
                <a:cs typeface="Times New Roman" panose="02020603050405020304" pitchFamily="18" charset="0"/>
              </a:rPr>
              <a:t>No Waiting in a queues to buy an admission form</a:t>
            </a:r>
            <a:endParaRPr lang="en-IN" sz="28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normAutofit/>
          </a:bodyPr>
          <a:lstStyle/>
          <a:p>
            <a:r>
              <a:rPr lang="en-IN" sz="5400" dirty="0">
                <a:latin typeface="Times New Roman" panose="02020603050405020304" pitchFamily="18" charset="0"/>
                <a:cs typeface="Times New Roman" panose="02020603050405020304" pitchFamily="18" charset="0"/>
              </a:rPr>
              <a:t>ADVANTAGES</a:t>
            </a:r>
            <a:endParaRPr lang="en-US" dirty="0"/>
          </a:p>
        </p:txBody>
      </p:sp>
    </p:spTree>
    <p:extLst>
      <p:ext uri="{BB962C8B-B14F-4D97-AF65-F5344CB8AC3E}">
        <p14:creationId xmlns:p14="http://schemas.microsoft.com/office/powerpoint/2010/main" val="3252008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nSpc>
                <a:spcPct val="200000"/>
              </a:lnSpc>
              <a:buNone/>
            </a:pPr>
            <a:r>
              <a:rPr lang="en-US" sz="3200" dirty="0">
                <a:latin typeface="Times New Roman" panose="02020603050405020304" pitchFamily="18" charset="0"/>
                <a:cs typeface="Times New Roman" panose="02020603050405020304" pitchFamily="18" charset="0"/>
              </a:rPr>
              <a:t>There are mainly 2 modules in this software –</a:t>
            </a:r>
            <a:endParaRPr lang="en-IN" sz="3200" dirty="0">
              <a:latin typeface="Times New Roman" panose="02020603050405020304" pitchFamily="18" charset="0"/>
              <a:cs typeface="Times New Roman" panose="02020603050405020304" pitchFamily="18" charset="0"/>
            </a:endParaRPr>
          </a:p>
          <a:p>
            <a:pPr lvl="0">
              <a:lnSpc>
                <a:spcPct val="200000"/>
              </a:lnSpc>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Admin module </a:t>
            </a:r>
            <a:r>
              <a:rPr lang="en-US" sz="2800" dirty="0" smtClean="0">
                <a:latin typeface="Times New Roman" panose="02020603050405020304" pitchFamily="18" charset="0"/>
                <a:cs typeface="Times New Roman" panose="02020603050405020304" pitchFamily="18" charset="0"/>
              </a:rPr>
              <a:t>(College Staff)</a:t>
            </a:r>
            <a:endParaRPr lang="en-IN" sz="2800" dirty="0">
              <a:latin typeface="Times New Roman" panose="02020603050405020304" pitchFamily="18" charset="0"/>
              <a:cs typeface="Times New Roman" panose="02020603050405020304" pitchFamily="18" charset="0"/>
            </a:endParaRPr>
          </a:p>
          <a:p>
            <a:pPr lvl="0">
              <a:lnSpc>
                <a:spcPct val="200000"/>
              </a:lnSpc>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User Module (Students)</a:t>
            </a:r>
            <a:endParaRPr lang="en-IN" sz="2800" dirty="0">
              <a:latin typeface="Times New Roman" panose="02020603050405020304" pitchFamily="18" charset="0"/>
              <a:cs typeface="Times New Roman" panose="02020603050405020304" pitchFamily="18" charset="0"/>
            </a:endParaRPr>
          </a:p>
          <a:p>
            <a:pPr marL="0" indent="0">
              <a:buNone/>
            </a:pPr>
            <a:endParaRPr lang="en-IN" dirty="0"/>
          </a:p>
        </p:txBody>
      </p:sp>
      <p:sp>
        <p:nvSpPr>
          <p:cNvPr id="3" name="Title 2"/>
          <p:cNvSpPr>
            <a:spLocks noGrp="1"/>
          </p:cNvSpPr>
          <p:nvPr>
            <p:ph type="title"/>
          </p:nvPr>
        </p:nvSpPr>
        <p:spPr/>
        <p:txBody>
          <a:bodyPr/>
          <a:lstStyle/>
          <a:p>
            <a:r>
              <a:rPr lang="en-IN" sz="5400" dirty="0">
                <a:latin typeface="Times New Roman" panose="02020603050405020304" pitchFamily="18" charset="0"/>
                <a:cs typeface="Times New Roman" panose="02020603050405020304" pitchFamily="18" charset="0"/>
              </a:rPr>
              <a:t>DETAILS OF MODULES</a:t>
            </a:r>
            <a:endParaRPr lang="en-US" sz="5400" dirty="0">
              <a:latin typeface="Times New Roman" pitchFamily="18" charset="0"/>
              <a:cs typeface="Times New Roman" pitchFamily="18" charset="0"/>
            </a:endParaRPr>
          </a:p>
        </p:txBody>
      </p:sp>
    </p:spTree>
    <p:extLst>
      <p:ext uri="{BB962C8B-B14F-4D97-AF65-F5344CB8AC3E}">
        <p14:creationId xmlns:p14="http://schemas.microsoft.com/office/powerpoint/2010/main" val="1419453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599" y="2102905"/>
            <a:ext cx="10689465" cy="4389120"/>
          </a:xfrm>
        </p:spPr>
        <p:txBody>
          <a:bodyPr/>
          <a:lstStyle/>
          <a:p>
            <a:pPr marL="667512" lvl="2" indent="0">
              <a:buNone/>
            </a:pPr>
            <a:r>
              <a:rPr lang="en-IN" sz="2400" dirty="0"/>
              <a:t>Admin should be the representative of college only he/she can able to approve student for admission</a:t>
            </a:r>
            <a:r>
              <a:rPr lang="en-IN" sz="2400" dirty="0" smtClean="0"/>
              <a:t>.</a:t>
            </a:r>
          </a:p>
          <a:p>
            <a:pPr marL="667512" lvl="2" indent="0">
              <a:buNone/>
            </a:pPr>
            <a:endParaRPr lang="en-IN" dirty="0"/>
          </a:p>
          <a:p>
            <a:pPr marL="667512" lvl="2" indent="0">
              <a:buNone/>
            </a:pPr>
            <a:r>
              <a:rPr lang="en-IN" sz="2400" u="sng" dirty="0" smtClean="0"/>
              <a:t>The </a:t>
            </a:r>
            <a:r>
              <a:rPr lang="en-IN" sz="2400" u="sng" dirty="0"/>
              <a:t>total facility that a Admin gets is listed below:</a:t>
            </a:r>
            <a:r>
              <a:rPr lang="en-IN" sz="2400" i="1" dirty="0"/>
              <a:t> </a:t>
            </a:r>
            <a:endParaRPr lang="en-IN" dirty="0"/>
          </a:p>
          <a:p>
            <a:pPr lvl="2"/>
            <a:r>
              <a:rPr lang="en-IN" sz="2400" dirty="0"/>
              <a:t>Admin don’t have to register.</a:t>
            </a:r>
            <a:endParaRPr lang="en-IN" dirty="0"/>
          </a:p>
          <a:p>
            <a:pPr lvl="2"/>
            <a:r>
              <a:rPr lang="en-IN" sz="2400" dirty="0" smtClean="0"/>
              <a:t>Only Admin can approve student for admission.</a:t>
            </a:r>
            <a:endParaRPr lang="en-IN" dirty="0"/>
          </a:p>
          <a:p>
            <a:pPr lvl="2"/>
            <a:r>
              <a:rPr lang="en-IN" sz="2400" dirty="0"/>
              <a:t>Admin can view the registered student by course wise.</a:t>
            </a:r>
            <a:endParaRPr lang="en-IN" dirty="0"/>
          </a:p>
          <a:p>
            <a:endParaRPr lang="en-IN" dirty="0"/>
          </a:p>
        </p:txBody>
      </p:sp>
      <p:sp>
        <p:nvSpPr>
          <p:cNvPr id="3" name="Title 2"/>
          <p:cNvSpPr>
            <a:spLocks noGrp="1"/>
          </p:cNvSpPr>
          <p:nvPr>
            <p:ph type="title"/>
          </p:nvPr>
        </p:nvSpPr>
        <p:spPr/>
        <p:txBody>
          <a:bodyPr/>
          <a:lstStyle/>
          <a:p>
            <a:r>
              <a:rPr lang="en-IN" sz="5400" dirty="0">
                <a:latin typeface="Times New Roman" panose="02020603050405020304" pitchFamily="18" charset="0"/>
                <a:cs typeface="Times New Roman" panose="02020603050405020304" pitchFamily="18" charset="0"/>
              </a:rPr>
              <a:t>ADMIN MODULE</a:t>
            </a:r>
            <a:endParaRPr lang="en-IN" dirty="0"/>
          </a:p>
        </p:txBody>
      </p:sp>
    </p:spTree>
    <p:extLst>
      <p:ext uri="{BB962C8B-B14F-4D97-AF65-F5344CB8AC3E}">
        <p14:creationId xmlns:p14="http://schemas.microsoft.com/office/powerpoint/2010/main" val="3888197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935479"/>
            <a:ext cx="10972800" cy="4722897"/>
          </a:xfrm>
        </p:spPr>
        <p:txBody>
          <a:bodyPr>
            <a:normAutofit lnSpcReduction="10000"/>
          </a:bodyPr>
          <a:lstStyle/>
          <a:p>
            <a:pPr marL="667512" lvl="2" indent="0">
              <a:buNone/>
            </a:pPr>
            <a:r>
              <a:rPr lang="en-IN" sz="2400" dirty="0"/>
              <a:t>User have to sign up here first. As a viewer, anyone can see the Public website. Only being a member of the website, they can access their own account, and able to apply for the desired course.</a:t>
            </a:r>
            <a:r>
              <a:rPr lang="en-IN" sz="2400" i="1" dirty="0"/>
              <a:t> </a:t>
            </a:r>
            <a:endParaRPr lang="en-IN" sz="2000" dirty="0"/>
          </a:p>
          <a:p>
            <a:pPr lvl="2"/>
            <a:r>
              <a:rPr lang="en-IN" sz="2400" u="sng" dirty="0"/>
              <a:t>The total facility that a user gets is listed below:</a:t>
            </a:r>
            <a:r>
              <a:rPr lang="en-IN" sz="2400" i="1" dirty="0"/>
              <a:t> </a:t>
            </a:r>
            <a:endParaRPr lang="en-IN" sz="2000" dirty="0"/>
          </a:p>
          <a:p>
            <a:pPr lvl="2"/>
            <a:r>
              <a:rPr lang="en-IN" sz="2400" dirty="0"/>
              <a:t>User can register by giving their appropriate 10</a:t>
            </a:r>
            <a:r>
              <a:rPr lang="en-IN" sz="2400" baseline="30000" dirty="0"/>
              <a:t>th</a:t>
            </a:r>
            <a:r>
              <a:rPr lang="en-IN" sz="2400" dirty="0"/>
              <a:t> Percentage and Board’s name, 12</a:t>
            </a:r>
            <a:r>
              <a:rPr lang="en-IN" sz="2400" baseline="30000" dirty="0"/>
              <a:t>th</a:t>
            </a:r>
            <a:r>
              <a:rPr lang="en-IN" sz="2400" dirty="0"/>
              <a:t> Percentage and Board’s name, and last but not the least JEE rank.</a:t>
            </a:r>
            <a:endParaRPr lang="en-IN" sz="2000" dirty="0"/>
          </a:p>
          <a:p>
            <a:pPr lvl="2"/>
            <a:r>
              <a:rPr lang="en-IN" sz="2400" dirty="0"/>
              <a:t>Next time for entering to profile they have to enter the same ID and   Password.</a:t>
            </a:r>
            <a:endParaRPr lang="en-IN" sz="2000" dirty="0"/>
          </a:p>
          <a:p>
            <a:pPr lvl="2"/>
            <a:r>
              <a:rPr lang="en-IN" sz="2400" dirty="0"/>
              <a:t>User can able to choose desired course.</a:t>
            </a:r>
            <a:endParaRPr lang="en-IN" sz="2000" dirty="0"/>
          </a:p>
          <a:p>
            <a:pPr lvl="2"/>
            <a:r>
              <a:rPr lang="en-IN" sz="2400" dirty="0"/>
              <a:t>After all that User can check result just by login with their ID and Password.</a:t>
            </a:r>
            <a:endParaRPr lang="en-IN" sz="2000" dirty="0"/>
          </a:p>
          <a:p>
            <a:endParaRPr lang="en-IN" dirty="0"/>
          </a:p>
        </p:txBody>
      </p:sp>
      <p:sp>
        <p:nvSpPr>
          <p:cNvPr id="3" name="Title 2"/>
          <p:cNvSpPr>
            <a:spLocks noGrp="1"/>
          </p:cNvSpPr>
          <p:nvPr>
            <p:ph type="title"/>
          </p:nvPr>
        </p:nvSpPr>
        <p:spPr/>
        <p:txBody>
          <a:bodyPr/>
          <a:lstStyle/>
          <a:p>
            <a:r>
              <a:rPr lang="en-IN" sz="5400" dirty="0">
                <a:latin typeface="Times New Roman" panose="02020603050405020304" pitchFamily="18" charset="0"/>
                <a:cs typeface="Times New Roman" panose="02020603050405020304" pitchFamily="18" charset="0"/>
              </a:rPr>
              <a:t>USER MODULE</a:t>
            </a:r>
            <a:endParaRPr lang="en-IN" dirty="0"/>
          </a:p>
        </p:txBody>
      </p:sp>
    </p:spTree>
    <p:extLst>
      <p:ext uri="{BB962C8B-B14F-4D97-AF65-F5344CB8AC3E}">
        <p14:creationId xmlns:p14="http://schemas.microsoft.com/office/powerpoint/2010/main" val="2477754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22479" y="704088"/>
            <a:ext cx="10972800" cy="1143000"/>
          </a:xfrm>
        </p:spPr>
        <p:txBody>
          <a:bodyPr/>
          <a:lstStyle/>
          <a:p>
            <a:r>
              <a:rPr lang="en-IN" sz="5400" dirty="0" smtClean="0">
                <a:latin typeface="Times New Roman" panose="02020603050405020304" pitchFamily="18" charset="0"/>
                <a:cs typeface="Times New Roman" panose="02020603050405020304" pitchFamily="18" charset="0"/>
              </a:rPr>
              <a:t>DESIGN(Flow Diagram)</a:t>
            </a: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02520" y="2231377"/>
            <a:ext cx="6073316" cy="4389437"/>
          </a:xfrm>
        </p:spPr>
      </p:pic>
    </p:spTree>
    <p:extLst>
      <p:ext uri="{BB962C8B-B14F-4D97-AF65-F5344CB8AC3E}">
        <p14:creationId xmlns:p14="http://schemas.microsoft.com/office/powerpoint/2010/main" val="3769909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Presentation on brainstorming" id="{C229246F-E851-40FB-8E1D-535DCA6AFD71}" vid="{8D346C02-FE09-4A8E-BC58-EB73E373F0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93BE57A2-D666-4652-B423-3EEF5C79D95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brainstorming presentation</Template>
  <TotalTime>0</TotalTime>
  <Words>617</Words>
  <Application>Microsoft Office PowerPoint</Application>
  <PresentationFormat>Widescreen</PresentationFormat>
  <Paragraphs>91</Paragraphs>
  <Slides>23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Batang</vt:lpstr>
      <vt:lpstr>Calibri</vt:lpstr>
      <vt:lpstr>Century Gothic</vt:lpstr>
      <vt:lpstr>Palatino Linotype</vt:lpstr>
      <vt:lpstr>Times New Roman</vt:lpstr>
      <vt:lpstr>Wingdings</vt:lpstr>
      <vt:lpstr>Wingdings 2</vt:lpstr>
      <vt:lpstr>Presentation on brainstorming</vt:lpstr>
      <vt:lpstr>ONLINE ADMISSION SYSTEM(OAS)</vt:lpstr>
      <vt:lpstr>CONTENTS</vt:lpstr>
      <vt:lpstr>INTRODUCTION</vt:lpstr>
      <vt:lpstr>OBJECTIVES</vt:lpstr>
      <vt:lpstr>ADVANTAGES</vt:lpstr>
      <vt:lpstr>DETAILS OF MODULES</vt:lpstr>
      <vt:lpstr>ADMIN MODULE</vt:lpstr>
      <vt:lpstr>USER MODULE</vt:lpstr>
      <vt:lpstr>DESIGN(Flow Diagram)</vt:lpstr>
      <vt:lpstr>TABLES</vt:lpstr>
      <vt:lpstr>HARDWARE SPECIFICATION</vt:lpstr>
      <vt:lpstr>SOFTWARE SPECIFICATIONS</vt:lpstr>
      <vt:lpstr>SNAPSHOTS</vt:lpstr>
      <vt:lpstr>Login</vt:lpstr>
      <vt:lpstr>Registration</vt:lpstr>
      <vt:lpstr>List of Student</vt:lpstr>
      <vt:lpstr>Selected Student</vt:lpstr>
      <vt:lpstr>Check Result</vt:lpstr>
      <vt:lpstr>LIMITATIONS</vt:lpstr>
      <vt:lpstr>FUTURE SCOPE</vt:lpstr>
      <vt:lpstr>CONCLUSION</vt:lpstr>
      <vt:lpstr>BIBLIOGRAPHY</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2016-04-28T10:43:01Z</dcterms:created>
  <dcterms:modified xsi:type="dcterms:W3CDTF">2016-05-05T18:34:59Z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TC034606379991</vt:lpwstr>
  </property>
</Properties>
</file>