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Maven Pro"/>
      <p:regular r:id="rId34"/>
      <p:bold r:id="rId35"/>
    </p:embeddedFont>
    <p:embeddedFont>
      <p:font typeface="Spectral"/>
      <p:regular r:id="rId36"/>
      <p:bold r:id="rId37"/>
      <p:italic r:id="rId38"/>
      <p:boldItalic r:id="rId39"/>
    </p:embeddedFont>
    <p:embeddedFont>
      <p:font typeface="Maven Pro Regular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E71BFB-D824-42EB-B307-987D44CF4695}">
  <a:tblStyle styleId="{70E71BFB-D824-42EB-B307-987D44CF46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Regular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MavenProRegular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37" Type="http://schemas.openxmlformats.org/officeDocument/2006/relationships/font" Target="fonts/Spectral-bold.fntdata"/><Relationship Id="rId14" Type="http://schemas.openxmlformats.org/officeDocument/2006/relationships/slide" Target="slides/slide9.xml"/><Relationship Id="rId36" Type="http://schemas.openxmlformats.org/officeDocument/2006/relationships/font" Target="fonts/Spectral-regular.fntdata"/><Relationship Id="rId17" Type="http://schemas.openxmlformats.org/officeDocument/2006/relationships/slide" Target="slides/slide12.xml"/><Relationship Id="rId39" Type="http://schemas.openxmlformats.org/officeDocument/2006/relationships/font" Target="fonts/Spectral-boldItalic.fntdata"/><Relationship Id="rId16" Type="http://schemas.openxmlformats.org/officeDocument/2006/relationships/slide" Target="slides/slide11.xml"/><Relationship Id="rId38" Type="http://schemas.openxmlformats.org/officeDocument/2006/relationships/font" Target="fonts/Spectral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/>
          </a:p>
        </p:txBody>
      </p:sp>
      <p:sp>
        <p:nvSpPr>
          <p:cNvPr id="257" name="Google Shape;25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d26786d8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d26786d8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und wir hoffen, dass Sie Ihre Systeme wie in der Setup-Anleitungsdatei beschrieben eingerichtet haben.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Wie bereits erwähnt. Unser Workshop wird in zwei Teile gegliedert sein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Die erste ist die Implementierung mit Postgres. Dafür wird SQL Fiddle verwendet, das eine Online-Datenbank 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Denn die zweite ist die Implementierung mit Java. Dafür wird Tools wie IntelliJ | Edu Tools | und Postgresql(als Datenbank) verwendet.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dd26786d8c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d26786d8c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d26786d8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mit Postgres ist in 3 kleine Aufgaben unterteilt, die zu erledigen sind. Sie </a:t>
            </a:r>
            <a:r>
              <a:rPr lang="de-DE"/>
              <a:t>müssen</a:t>
            </a:r>
            <a:r>
              <a:rPr lang="de-DE"/>
              <a:t> die in "Vorbereitung für SQL-Fiddle" genannten Anweisungen befolgen, um jede Aufgabe zu bearbeiten.</a:t>
            </a:r>
            <a:endParaRPr/>
          </a:p>
        </p:txBody>
      </p:sp>
      <p:sp>
        <p:nvSpPr>
          <p:cNvPr id="303" name="Google Shape;303;gdd26786d8c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eda836b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eda836b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mit Postgres ist in 3 kleine Aufgaben unterteilt, die zu erledigen sind. Sie müssen die in "Vorbereitung für SQL-Fiddle" genannten Anweisungen befolgen, um jede Aufgabe zu bearbeiten.</a:t>
            </a:r>
            <a:endParaRPr/>
          </a:p>
        </p:txBody>
      </p:sp>
      <p:sp>
        <p:nvSpPr>
          <p:cNvPr id="314" name="Google Shape;314;gdeda836bf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ecac4825d_1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ecac4825d_1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mit Postgres ist in 6 kleine Aufgaben unterteilt, die zu erledigen sind. Sie müssen die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"</a:t>
            </a:r>
            <a:r>
              <a:rPr lang="de-DE"/>
              <a:t>Vorbereitung für Java</a:t>
            </a:r>
            <a:r>
              <a:rPr lang="de-DE"/>
              <a:t>" genannten Anweisungen befolgen, um jede Aufgabe zu bearbeiten.</a:t>
            </a:r>
            <a:endParaRPr/>
          </a:p>
        </p:txBody>
      </p:sp>
      <p:sp>
        <p:nvSpPr>
          <p:cNvPr id="325" name="Google Shape;325;gdecac4825d_1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da836bf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eda836bf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deda836bff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be5b62b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be5b62b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7b4be5b62b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b4be5b62b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b4be5b62b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7b4be5b62b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b4be5b62b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b4be5b62b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7b4be5b62b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b4be5b62b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b4be5b62b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7b4be5b62b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b4be5b62b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b4be5b62b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7b4be5b62b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b3994d4a2_1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b3994d4a2_1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7b3994d4a2_1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c32e97e0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c32e97e0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dc32e97e0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26786d8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26786d8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dd26786d8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26786d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26786d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dd26786d8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4bbc1c1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4bbc1c1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94bbc1c1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/>
          </a:p>
        </p:txBody>
      </p:sp>
      <p:sp>
        <p:nvSpPr>
          <p:cNvPr id="154" name="Google Shape;1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/>
          </a:p>
        </p:txBody>
      </p:sp>
      <p:sp>
        <p:nvSpPr>
          <p:cNvPr id="187" name="Google Shape;1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56350"/>
            <a:ext cx="12192000" cy="493847"/>
          </a:xfrm>
          <a:prstGeom prst="rect">
            <a:avLst/>
          </a:prstGeom>
          <a:solidFill>
            <a:srgbClr val="F0F0F0"/>
          </a:solidFill>
          <a:ln cap="flat" cmpd="sng" w="12700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2031" y="0"/>
            <a:ext cx="1289969" cy="120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7418567" y="-9794"/>
            <a:ext cx="20627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Softwarearchitektur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9481269" y="7803"/>
            <a:ext cx="45719" cy="244013"/>
          </a:xfrm>
          <a:prstGeom prst="rect">
            <a:avLst/>
          </a:prstGeom>
          <a:solidFill>
            <a:srgbClr val="E1232B"/>
          </a:solidFill>
          <a:ln cap="flat" cmpd="sng" w="12700">
            <a:solidFill>
              <a:srgbClr val="E123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9526988" y="-4897"/>
            <a:ext cx="17300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Ereignisbasierte Systeme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gSvpLKlS9JJU8bX9D_8DqEyHhS--YIfbd2V4MaEyXMQ/ed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qlfiddle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Create,_read,_update_and_delete" TargetMode="External"/><Relationship Id="rId10" Type="http://schemas.openxmlformats.org/officeDocument/2006/relationships/hyperlink" Target="https://www.postgresql.org/docs/current/" TargetMode="External"/><Relationship Id="rId12" Type="http://schemas.openxmlformats.org/officeDocument/2006/relationships/hyperlink" Target="https://jdbc.postgresql.org/documentation/80/connec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Relational_database" TargetMode="External"/><Relationship Id="rId4" Type="http://schemas.openxmlformats.org/officeDocument/2006/relationships/hyperlink" Target="https://en.wikipedia.org/wiki/Object%E2%80%93relational_database" TargetMode="External"/><Relationship Id="rId9" Type="http://schemas.openxmlformats.org/officeDocument/2006/relationships/hyperlink" Target="https://www.postgresql.org/docs/6.3/c0502.htm" TargetMode="External"/><Relationship Id="rId5" Type="http://schemas.openxmlformats.org/officeDocument/2006/relationships/hyperlink" Target="https://www.techopedia.com/definition/8715/object-relational-database-management-system-ordbms#:~:text=Techopedia%20Explains%20Object%2DRelational%20Database%20Management%20System%20(ORDBMS),-Object%20relational%20database&amp;text=In%20an%20ORDBMS%2C%20data%20is,mapping%20using%20classes%20and%20inheritance." TargetMode="External"/><Relationship Id="rId6" Type="http://schemas.openxmlformats.org/officeDocument/2006/relationships/hyperlink" Target="https://link.springer.com/chapter/10.1007%2F978-1-4302-0176-2_3" TargetMode="External"/><Relationship Id="rId7" Type="http://schemas.openxmlformats.org/officeDocument/2006/relationships/hyperlink" Target="https://www-356.ibm.com/partnerworld/gsd/showimage.do?id=25870" TargetMode="External"/><Relationship Id="rId8" Type="http://schemas.openxmlformats.org/officeDocument/2006/relationships/hyperlink" Target="https://www.yumpu.com/en/document/read/4032215/comparison-of-rdbms-oodbms-and-ordbm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524000" y="741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6000"/>
              <a:buFont typeface="Open Sans"/>
              <a:buNone/>
            </a:pPr>
            <a:r>
              <a:rPr b="1" lang="de-D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WORKSHOP</a:t>
            </a:r>
            <a:endParaRPr b="1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524000" y="34496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zum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4200"/>
              <a:t>OBJEKT RELATIONALES DATENBANK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</a:t>
            </a:r>
            <a:r>
              <a:rPr lang="de-DE"/>
              <a:t>AmirHossein Roshanzadeh</a:t>
            </a:r>
            <a:r>
              <a:rPr lang="de-DE"/>
              <a:t>, </a:t>
            </a:r>
            <a:r>
              <a:rPr lang="de-DE"/>
              <a:t>Saeide Dana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313850" y="17796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207" name="Google Shape;207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6198275" y="4679400"/>
            <a:ext cx="28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581400" y="2178625"/>
            <a:ext cx="66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535800" y="4541325"/>
            <a:ext cx="291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00" y="2117225"/>
            <a:ext cx="7379650" cy="34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2930325" y="2578825"/>
            <a:ext cx="704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Create Table location (ship_address </a:t>
            </a:r>
            <a:r>
              <a:rPr b="1" lang="de-DE" sz="2000">
                <a:latin typeface="Calibri"/>
                <a:ea typeface="Calibri"/>
                <a:cs typeface="Calibri"/>
                <a:sym typeface="Calibri"/>
              </a:rPr>
              <a:t>addr 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, full_address </a:t>
            </a:r>
            <a:r>
              <a:rPr b="1" lang="de-DE" sz="2000"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) 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6061975" y="5502425"/>
            <a:ext cx="427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Benutzerdefinierte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 Daten Typen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Erweiterung von ORDBMS (Beispiel)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Create DOMAIN addr ...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Create TYPE address 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3" name="Google Shape;223;p23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224" name="Google Shape;224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62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5197500" y="3991475"/>
            <a:ext cx="641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4741850" y="3860675"/>
            <a:ext cx="67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8012688" y="4687350"/>
            <a:ext cx="78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7343675" y="5102988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8698300" y="5103000"/>
            <a:ext cx="9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0033850" y="5103000"/>
            <a:ext cx="17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Funktionen von ORDBMS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Benutzerdefinierte abstrakte DatenTypen (ADTs)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Benutzerdefinierte Routinen (UDRs)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SmartBLOBs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Erweiterbare und flexible Indizierung (R-Baum , B-Baum)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9520225" y="4702800"/>
            <a:ext cx="7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10432113" y="4595100"/>
            <a:ext cx="22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3" name="Google Shape;243;p24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244" name="Google Shape;244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0" y="4516925"/>
            <a:ext cx="7968875" cy="16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2111450" y="4516925"/>
            <a:ext cx="1000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de-DE" sz="2300">
                <a:latin typeface="Calibri"/>
                <a:ea typeface="Calibri"/>
                <a:cs typeface="Calibri"/>
                <a:sym typeface="Calibri"/>
              </a:rPr>
              <a:t>Sum the “</a:t>
            </a:r>
            <a:r>
              <a:rPr b="1" lang="de-DE" sz="2300">
                <a:latin typeface="Calibri"/>
                <a:ea typeface="Calibri"/>
                <a:cs typeface="Calibri"/>
                <a:sym typeface="Calibri"/>
              </a:rPr>
              <a:t>area</a:t>
            </a:r>
            <a:r>
              <a:rPr lang="de-DE" sz="2300">
                <a:latin typeface="Calibri"/>
                <a:ea typeface="Calibri"/>
                <a:cs typeface="Calibri"/>
                <a:sym typeface="Calibri"/>
              </a:rPr>
              <a:t>” of all “</a:t>
            </a:r>
            <a:r>
              <a:rPr b="1" lang="de-DE" sz="2300">
                <a:latin typeface="Calibri"/>
                <a:ea typeface="Calibri"/>
                <a:cs typeface="Calibri"/>
                <a:sym typeface="Calibri"/>
              </a:rPr>
              <a:t>lakes</a:t>
            </a:r>
            <a:r>
              <a:rPr lang="de-DE" sz="2300">
                <a:latin typeface="Calibri"/>
                <a:ea typeface="Calibri"/>
                <a:cs typeface="Calibri"/>
                <a:sym typeface="Calibri"/>
              </a:rPr>
              <a:t>” “</a:t>
            </a:r>
            <a:r>
              <a:rPr b="1" lang="de-DE" sz="2300">
                <a:latin typeface="Calibri"/>
                <a:ea typeface="Calibri"/>
                <a:cs typeface="Calibri"/>
                <a:sym typeface="Calibri"/>
              </a:rPr>
              <a:t>contained</a:t>
            </a:r>
            <a:r>
              <a:rPr lang="de-DE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3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de-DE" sz="2300">
                <a:latin typeface="Calibri"/>
                <a:ea typeface="Calibri"/>
                <a:cs typeface="Calibri"/>
                <a:sym typeface="Calibri"/>
              </a:rPr>
              <a:t>” “</a:t>
            </a:r>
            <a:r>
              <a:rPr b="1" lang="de-DE" sz="2300">
                <a:latin typeface="Calibri"/>
                <a:ea typeface="Calibri"/>
                <a:cs typeface="Calibri"/>
                <a:sym typeface="Calibri"/>
              </a:rPr>
              <a:t>British</a:t>
            </a:r>
            <a:r>
              <a:rPr lang="de-DE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300">
                <a:latin typeface="Calibri"/>
                <a:ea typeface="Calibri"/>
                <a:cs typeface="Calibri"/>
                <a:sym typeface="Calibri"/>
              </a:rPr>
              <a:t>Columbia</a:t>
            </a:r>
            <a:r>
              <a:rPr lang="de-DE" sz="2300"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4197475" y="5671238"/>
            <a:ext cx="85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de-DE" sz="1700">
                <a:latin typeface="Calibri"/>
                <a:ea typeface="Calibri"/>
                <a:cs typeface="Calibri"/>
                <a:sym typeface="Calibri"/>
              </a:rPr>
              <a:t>UDR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5916288" y="5671238"/>
            <a:ext cx="85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de-DE" sz="1700">
                <a:latin typeface="Calibri"/>
                <a:ea typeface="Calibri"/>
                <a:cs typeface="Calibri"/>
                <a:sym typeface="Calibri"/>
              </a:rPr>
              <a:t>ADT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512300" y="5671238"/>
            <a:ext cx="10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de-DE" sz="1700">
                <a:latin typeface="Calibri"/>
                <a:ea typeface="Calibri"/>
                <a:cs typeface="Calibri"/>
                <a:sym typeface="Calibri"/>
              </a:rPr>
              <a:t>R-Tree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8925100" y="5678888"/>
            <a:ext cx="242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         Instanz von ADT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Beispiel für genannten Funktionen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“area” ist UDR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“lakes” ist ADT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“B-Columbia” ist Instanz von ADT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850" y="1690825"/>
            <a:ext cx="5098050" cy="42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262" name="Google Shape;262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Relevanz des ORDBMS in Praxis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KlassifizierungsMatrix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Nutzung von ORDBMS hat Vorteil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377850" y="5990725"/>
            <a:ext cx="586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9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Object-Relational DBMSs – Tracking the Next Great Wave, M. Stonebraker, Morgan Kaufmann, 1999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3" name="Google Shape;273;p26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274" name="Google Shape;27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275" name="Google Shape;27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Unterschiede zwischen RDBMS und ORDBMS</a:t>
            </a:r>
            <a:endParaRPr/>
          </a:p>
        </p:txBody>
      </p:sp>
      <p:graphicFrame>
        <p:nvGraphicFramePr>
          <p:cNvPr id="276" name="Google Shape;276;p26"/>
          <p:cNvGraphicFramePr/>
          <p:nvPr/>
        </p:nvGraphicFramePr>
        <p:xfrm>
          <a:off x="2345338" y="20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{70E71BFB-D824-42EB-B307-987D44CF4695}</a:tableStyleId>
              </a:tblPr>
              <a:tblGrid>
                <a:gridCol w="2130150"/>
                <a:gridCol w="2611875"/>
                <a:gridCol w="2396250"/>
              </a:tblGrid>
              <a:tr h="62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600">
                          <a:highlight>
                            <a:srgbClr val="EAD1DC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Vergleichsmetriken</a:t>
                      </a:r>
                      <a:endParaRPr b="1" sz="1600">
                        <a:highlight>
                          <a:srgbClr val="EAD1DC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600">
                          <a:highlight>
                            <a:srgbClr val="EAD1DC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RDBMS</a:t>
                      </a:r>
                      <a:endParaRPr sz="1000">
                        <a:solidFill>
                          <a:srgbClr val="353535"/>
                        </a:solidFill>
                        <a:highlight>
                          <a:srgbClr val="EAD1DC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600">
                          <a:highlight>
                            <a:srgbClr val="EAD1DC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ORDBMS</a:t>
                      </a:r>
                      <a:endParaRPr sz="1000">
                        <a:solidFill>
                          <a:srgbClr val="353535"/>
                        </a:solidFill>
                        <a:highlight>
                          <a:srgbClr val="EAD1DC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Idee</a:t>
                      </a:r>
                      <a:endParaRPr b="1"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Normalisierung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Normalisierung + OODBMS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Komposition</a:t>
                      </a:r>
                      <a:endParaRPr b="1"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Zweidimensional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Mehrdimensional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Eindeutige Kennung</a:t>
                      </a:r>
                      <a:endParaRPr b="1"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Primärschlüssel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Objektkennung (OID)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Visualisierung</a:t>
                      </a:r>
                      <a:endParaRPr b="1"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ER-Diagramm 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Klassendiagramm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Produktreife</a:t>
                      </a:r>
                      <a:endParaRPr b="1"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Sehr mündig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Unreif 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Kosten</a:t>
                      </a:r>
                      <a:endParaRPr b="1"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Nicht so kostenintensiv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353535"/>
                          </a:solidFill>
                          <a:highlight>
                            <a:srgbClr val="FFFFFF"/>
                          </a:highlight>
                          <a:latin typeface="Maven Pro Regular"/>
                          <a:ea typeface="Maven Pro Regular"/>
                          <a:cs typeface="Maven Pro Regular"/>
                          <a:sym typeface="Maven Pro Regular"/>
                        </a:rPr>
                        <a:t>Kostenintensiv</a:t>
                      </a:r>
                      <a:endParaRPr sz="1500">
                        <a:solidFill>
                          <a:srgbClr val="353535"/>
                        </a:solidFill>
                        <a:highlight>
                          <a:srgbClr val="FFFFFF"/>
                        </a:highlight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77" name="Google Shape;277;p26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4" name="Google Shape;284;p27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285" name="Google Shape;285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286" name="Google Shape;28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Objektrelationalen Erweiterungen der SQL</a:t>
            </a:r>
            <a:endParaRPr/>
          </a:p>
        </p:txBody>
      </p: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Benutzerdefinierte DatenTypen (TYPE oder DOMAIN)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Geschachtelte Relationen (ARRAY)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Nicht-atomare Attribute (ARRAY)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Vererbung (INHERITS)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5" name="Google Shape;29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PRAKTISCHER TEIL DES WORKSHOP</a:t>
            </a:r>
            <a:br>
              <a:rPr lang="de-DE"/>
            </a:br>
            <a:r>
              <a:rPr lang="de-DE" sz="2800"/>
              <a:t>Überblick</a:t>
            </a: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838200" y="1825625"/>
            <a:ext cx="109443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de-DE" sz="2650"/>
              <a:t>Anleitung zur Vorbereitung des Computers für teilnehmer</a:t>
            </a:r>
            <a:endParaRPr sz="2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650"/>
              <a:t>(</a:t>
            </a:r>
            <a:r>
              <a:rPr b="1" lang="de-DE" sz="2650" u="sng">
                <a:solidFill>
                  <a:schemeClr val="hlink"/>
                </a:solidFill>
                <a:hlinkClick r:id="rId3"/>
              </a:rPr>
              <a:t>Bitte verweisen Sie darauf</a:t>
            </a:r>
            <a:r>
              <a:rPr lang="de-DE" sz="2650"/>
              <a:t>)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-3968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de-DE" sz="2650"/>
              <a:t>Implementierung mit Postgres : </a:t>
            </a:r>
            <a:r>
              <a:rPr b="1" lang="de-DE" sz="2650"/>
              <a:t>SQL Fiddle</a:t>
            </a:r>
            <a:endParaRPr b="1"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-3968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de-DE" sz="2650"/>
              <a:t>Implementierung mit Java : </a:t>
            </a:r>
            <a:r>
              <a:rPr b="1" lang="de-DE" sz="2650"/>
              <a:t>IntelliJ | Edu Tools | und Postgresql</a:t>
            </a:r>
            <a:endParaRPr sz="26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299" name="Google Shape;299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PRAKTISCHER TEIL DES WORKSHOP</a:t>
            </a:r>
            <a:br>
              <a:rPr lang="de-DE"/>
            </a:br>
            <a:r>
              <a:rPr lang="de-DE" sz="2800"/>
              <a:t>Implementierung mit Postgres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838200" y="1825625"/>
            <a:ext cx="109443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de-DE" sz="2650"/>
              <a:t>3 kleine Aufgaben </a:t>
            </a:r>
            <a:r>
              <a:rPr b="1" lang="de-DE" sz="2650"/>
              <a:t>als SQL-Dateien erstellt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-3968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b="1" lang="de-DE" sz="2650"/>
              <a:t>UDT.sql | ARRAYS.sql | NESTED_TABLES.sql</a:t>
            </a:r>
            <a:endParaRPr b="1"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-3968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b="1" lang="de-DE" sz="2650"/>
              <a:t>Schritte</a:t>
            </a:r>
            <a:r>
              <a:rPr lang="de-DE" sz="2650"/>
              <a:t> : Vorbereitung für </a:t>
            </a:r>
            <a:r>
              <a:rPr lang="de-DE" sz="2650" u="sng">
                <a:solidFill>
                  <a:schemeClr val="hlink"/>
                </a:solidFill>
                <a:hlinkClick r:id="rId3"/>
              </a:rPr>
              <a:t>SQL-Fiddle</a:t>
            </a:r>
            <a:endParaRPr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310" name="Google Shape;310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PRAKTISCHER TEIL DES WORKSHOP</a:t>
            </a:r>
            <a:br>
              <a:rPr lang="de-DE"/>
            </a:br>
            <a:r>
              <a:rPr lang="de-DE" sz="2800"/>
              <a:t>Implementierung mit Postgres</a:t>
            </a:r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838200" y="1825625"/>
            <a:ext cx="109443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de-DE" sz="2650"/>
              <a:t>Live Demo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PRAKTISCHER TEIL DES WORKSHOP</a:t>
            </a:r>
            <a:br>
              <a:rPr lang="de-DE"/>
            </a:br>
            <a:r>
              <a:rPr lang="de-DE" sz="2800"/>
              <a:t>Implementierung mit Java</a:t>
            </a:r>
            <a:endParaRPr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6 kleine Aufgaben mithilfe IntelliJ und EDU Tools erstellt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de-DE"/>
              <a:t>task1</a:t>
            </a:r>
            <a:r>
              <a:rPr lang="de-DE"/>
              <a:t> - befasst sich mit Datenbankanbindung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de-DE"/>
              <a:t>task2 , task 3</a:t>
            </a:r>
            <a:r>
              <a:rPr lang="de-DE"/>
              <a:t> - befasst sich mit Bilder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de-DE"/>
              <a:t>task4 , task 5 , task 6 </a:t>
            </a:r>
            <a:r>
              <a:rPr lang="de-DE"/>
              <a:t>-  CRUD-Funktionalitat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de-DE"/>
              <a:t>Schritte</a:t>
            </a:r>
            <a:r>
              <a:rPr lang="de-DE"/>
              <a:t> : Vorbereitung für Java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LERNZIELE DES WORKSHOPS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THEORETISCHER ÜBERBLICK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PRAKTISCHER TEIL DES WORKSHOP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INTERESSANTE FRAGEN ZU ORDBMS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GLIEDERUNG DES WORKSHOPS</a:t>
            </a:r>
            <a:br>
              <a:rPr lang="de-DE"/>
            </a:br>
            <a:r>
              <a:rPr lang="de-DE" sz="2800"/>
              <a:t>Überblick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PRAKTISCHER TEIL DES WORKSHOP</a:t>
            </a:r>
            <a:br>
              <a:rPr lang="de-DE"/>
            </a:br>
            <a:r>
              <a:rPr lang="de-DE" sz="2800"/>
              <a:t>Implementierung mit Java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838200" y="1825625"/>
            <a:ext cx="109443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de-DE" sz="2650"/>
              <a:t>Video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343" name="Google Shape;343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0" name="Google Shape;35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INTERESSANTE FRAGEN ZU ORDBMS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sz="2800"/>
              <a:t>auftretende Fragen</a:t>
            </a:r>
            <a:endParaRPr/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Was sind die Vorteile von ORDBMS 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Was sind Anwendungsbereiche?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Was sind die Stärken und Schwächen von ORDBMS 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Gibt es Programmierschnittstellen 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Welche Relevanz hat CAP-Theorem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354" name="Google Shape;354;p33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1" name="Google Shape;361;p34"/>
          <p:cNvSpPr txBox="1"/>
          <p:nvPr>
            <p:ph type="title"/>
          </p:nvPr>
        </p:nvSpPr>
        <p:spPr>
          <a:xfrm>
            <a:off x="505225" y="3522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INTERESSANTE FRAGEN ZU ORDBMS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sz="2800"/>
              <a:t>Was sind die Vorteile von ORDBMS ?</a:t>
            </a:r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505225" y="1982725"/>
            <a:ext cx="111489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de-DE" sz="2400">
                <a:solidFill>
                  <a:srgbClr val="35353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Unterstützung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Konzepte wie Klasse, Vererbung, Polymorphismus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 Unterstützung für komplexe Objekte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Datenkapselung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Langfristige Transaktionen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von Datenbank- und Programmiersprachen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Möglichkeit des gleichzeitigen Zugriffs und Verwendung von der Ergebnisse anderer Bei der Arbeit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365" name="Google Shape;365;p34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672950" y="1905650"/>
            <a:ext cx="4069800" cy="26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de-DE" sz="2400"/>
              <a:t>Industrie                                                  </a:t>
            </a:r>
            <a:endParaRPr sz="24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de-DE" sz="2400"/>
              <a:t>Wassermanagement                             </a:t>
            </a:r>
            <a:endParaRPr sz="24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de-DE" sz="2400"/>
              <a:t>Wetterdienst                                           </a:t>
            </a:r>
            <a:endParaRPr sz="24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de-DE" sz="2400"/>
              <a:t>staatliche GIS-Daten                              </a:t>
            </a:r>
            <a:endParaRPr sz="24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de-DE" sz="2400"/>
              <a:t>Web-Technologie                                   </a:t>
            </a:r>
            <a:endParaRPr sz="24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de-DE" sz="2400"/>
              <a:t>wissenschaftliche Daten </a:t>
            </a:r>
            <a:endParaRPr sz="2400"/>
          </a:p>
        </p:txBody>
      </p:sp>
      <p:sp>
        <p:nvSpPr>
          <p:cNvPr id="372" name="Google Shape;372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7205025" y="2032625"/>
            <a:ext cx="353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Automobil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Archäologie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Finanzindustrie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Fertigung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NoSQL-Workloads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838" y="4693575"/>
            <a:ext cx="870025" cy="8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35"/>
          <p:cNvCxnSpPr/>
          <p:nvPr/>
        </p:nvCxnSpPr>
        <p:spPr>
          <a:xfrm>
            <a:off x="5382950" y="1973100"/>
            <a:ext cx="0" cy="20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950" y="4508868"/>
            <a:ext cx="1735200" cy="123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6150" y="4387841"/>
            <a:ext cx="2869776" cy="14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INTERESSANTE FRAGEN ZU ORDBMS</a:t>
            </a:r>
            <a:br>
              <a:rPr lang="de-DE"/>
            </a:br>
            <a:r>
              <a:rPr lang="de-DE" sz="2800"/>
              <a:t>Was sind Anwendungsbereiche?</a:t>
            </a:r>
            <a:endParaRPr/>
          </a:p>
        </p:txBody>
      </p:sp>
      <p:sp>
        <p:nvSpPr>
          <p:cNvPr id="380" name="Google Shape;380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381" name="Google Shape;381;p35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8" name="Google Shape;388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INTERESSANTE FRAGEN ZU ORDBMS</a:t>
            </a:r>
            <a:br>
              <a:rPr lang="de-DE"/>
            </a:br>
            <a:r>
              <a:rPr lang="de-DE" sz="2800"/>
              <a:t>Was sind die </a:t>
            </a:r>
            <a:r>
              <a:rPr lang="de-DE" sz="2800"/>
              <a:t>Stärken und Schwächen von ORDBMS ?</a:t>
            </a:r>
            <a:endParaRPr/>
          </a:p>
        </p:txBody>
      </p:sp>
      <p:sp>
        <p:nvSpPr>
          <p:cNvPr id="389" name="Google Shape;389;p36"/>
          <p:cNvSpPr txBox="1"/>
          <p:nvPr>
            <p:ph idx="1" type="body"/>
          </p:nvPr>
        </p:nvSpPr>
        <p:spPr>
          <a:xfrm>
            <a:off x="783900" y="1767025"/>
            <a:ext cx="58050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Stärken</a:t>
            </a:r>
            <a:endParaRPr b="1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de-DE" sz="2600">
                <a:solidFill>
                  <a:srgbClr val="353535"/>
                </a:solidFill>
                <a:highlight>
                  <a:srgbClr val="FFFFFF"/>
                </a:highlight>
              </a:rPr>
              <a:t>Datenmodellierung</a:t>
            </a:r>
            <a:r>
              <a:rPr lang="de-DE" sz="2600" u="sng">
                <a:solidFill>
                  <a:srgbClr val="353535"/>
                </a:solidFill>
                <a:highlight>
                  <a:srgbClr val="FFFFFF"/>
                </a:highlight>
              </a:rPr>
              <a:t> 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de-DE" sz="2600">
                <a:solidFill>
                  <a:srgbClr val="353535"/>
                </a:solidFill>
                <a:highlight>
                  <a:srgbClr val="FFFFFF"/>
                </a:highlight>
              </a:rPr>
              <a:t>Datenbankentwurf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de-DE" sz="2600">
                <a:solidFill>
                  <a:srgbClr val="353535"/>
                </a:solidFill>
                <a:highlight>
                  <a:srgbClr val="FFFFFF"/>
                </a:highlight>
              </a:rPr>
              <a:t>Bewahrt Relationale Merkmale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6172200" y="1825625"/>
            <a:ext cx="58050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Schwächen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de-DE" sz="2600"/>
              <a:t>hohe Komplexität und Kosten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de-DE" sz="2600"/>
              <a:t>Geringe Einfachheit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de-DE" sz="2600"/>
              <a:t>Angebot von Objektmodellen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391" name="Google Shape;391;p36"/>
          <p:cNvCxnSpPr/>
          <p:nvPr/>
        </p:nvCxnSpPr>
        <p:spPr>
          <a:xfrm>
            <a:off x="6185975" y="1933450"/>
            <a:ext cx="0" cy="38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6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394" name="Google Shape;394;p36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1" name="Google Shape;401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INTERESSANTE FRAGEN ZU ORDBMS</a:t>
            </a:r>
            <a:br>
              <a:rPr lang="de-DE"/>
            </a:br>
            <a:r>
              <a:rPr lang="de-DE" sz="2800"/>
              <a:t>Gibt es Programmierschnittstellen ?</a:t>
            </a:r>
            <a:endParaRPr sz="2800"/>
          </a:p>
        </p:txBody>
      </p:sp>
      <p:sp>
        <p:nvSpPr>
          <p:cNvPr id="402" name="Google Shape;402;p37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404" name="Google Shape;404;p37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graphicFrame>
        <p:nvGraphicFramePr>
          <p:cNvPr id="405" name="Google Shape;405;p37"/>
          <p:cNvGraphicFramePr/>
          <p:nvPr/>
        </p:nvGraphicFramePr>
        <p:xfrm>
          <a:off x="1809325" y="19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{70E71BFB-D824-42EB-B307-987D44CF4695}</a:tableStyleId>
              </a:tblPr>
              <a:tblGrid>
                <a:gridCol w="1212275"/>
                <a:gridCol w="7345075"/>
              </a:tblGrid>
              <a:tr h="85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sz="800"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SQLAlchemy , psycopg2 2.8.6 (um eine Verbindung zu postgresql herzustellen)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  <a:tr h="85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| C++</a:t>
                      </a:r>
                      <a:endParaRPr sz="800"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pqxx/pqxx(um eine Verbindung zu postgresql herzustellen)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  <a:tr h="5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Ruby</a:t>
                      </a:r>
                      <a:endParaRPr sz="800"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Pg ist die Ruby-Schnittstelle zum PostgreSQL-RDBMS.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  <a:tr h="93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</a:t>
                      </a:r>
                      <a:endParaRPr sz="800"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Doctrine , pg_connect(um eine Verbindung zu postgresql herzustellen)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  <a:tr h="93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</a:t>
                      </a:r>
                      <a:endParaRPr sz="800">
                        <a:latin typeface="Maven Pro Regular"/>
                        <a:ea typeface="Maven Pro Regular"/>
                        <a:cs typeface="Maven Pro Regular"/>
                        <a:sym typeface="Maven Pro Regular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 Database Connectivity(um eine Verbindung zu postgresql herzustellen)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2400"/>
              <a:t>Consistency (Konsistenz)</a:t>
            </a:r>
            <a:endParaRPr sz="2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2400"/>
              <a:t>Availability (Verfügbarkeit)</a:t>
            </a:r>
            <a:endParaRPr sz="2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2400"/>
              <a:t>Partition tolerance (Partitionstoleranz)</a:t>
            </a:r>
            <a:endParaRPr sz="2400"/>
          </a:p>
        </p:txBody>
      </p:sp>
      <p:sp>
        <p:nvSpPr>
          <p:cNvPr id="412" name="Google Shape;412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3" name="Google Shape;413;p38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INTERESSANTE FRAGEN ZU ORDBMS</a:t>
            </a:r>
            <a:br>
              <a:rPr lang="de-DE"/>
            </a:br>
            <a:r>
              <a:rPr lang="de-DE" sz="2800"/>
              <a:t>Welche Relevanz hat CAP-Theorem ?</a:t>
            </a:r>
            <a:endParaRPr sz="2800"/>
          </a:p>
        </p:txBody>
      </p:sp>
      <p:sp>
        <p:nvSpPr>
          <p:cNvPr id="415" name="Google Shape;415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416" name="Google Shape;416;p38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de-DE" sz="2400"/>
              <a:t>Funktionalität, Unterschiede und Konzepte objektorientierter Datenbanken und relationaler Datenbanken.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de-DE" sz="2400"/>
              <a:t>Verfügbare Optionen zum Durchsuchen einer Datenbank mit komplexen Daten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de-DE" sz="2400"/>
              <a:t>Modalität der Funktionsweise relationaler Datenbank Abfragen durch die Erkenntnis von einige der Grundlagen rein relationaler Datenbankmodellabfragen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de-DE" sz="2400"/>
              <a:t>wie man mit CRUD Funktionalität in PostgreSQL mit hilfe IntelliJ IDE und EDU Tools umgehen kann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de-DE" sz="2400"/>
              <a:t>Antworten auf verwandete Fragen zum Thema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4" name="Google Shape;424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FAZIT</a:t>
            </a:r>
            <a:br>
              <a:rPr lang="de-DE"/>
            </a:br>
            <a:r>
              <a:rPr lang="de-DE" sz="2800"/>
              <a:t>Was haben Sie mitgenommen?</a:t>
            </a:r>
            <a:endParaRPr sz="2800"/>
          </a:p>
        </p:txBody>
      </p:sp>
      <p:sp>
        <p:nvSpPr>
          <p:cNvPr id="425" name="Google Shape;425;p39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427" name="Google Shape;427;p39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838200" y="1825625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1.“Relational Database Management System.” Wikipedia, Wikimedia Foundation, 26 Mar. 2019.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2.“Object-Relational Database.” Wikipedia, Wikimedia Foundation, 8 July 2018.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3.“What is an Object-Relational Database Management System (ORDBMS)? , techopedia.com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4.”The Definitive Guide to db4o pp 31-46” | Comparing the Object and Relational Data Models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5.Applications of Object Relational Database Management Systems at BCS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6.Comparison of RDBMS,OODBMS &amp; ORDBMS |  Gheorghe SABAU Bucharest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7.”Non-Atomic Values” | Advanced Postgresql Features, postgresql.org, 20th May 2021(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8.PostgreSQL 13.3 Documentation, postgresql.org, 20th May 2021 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9.”Create, read, update and delete” Wikipedia, Wikimedia Foundation, 18 May 2021 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10.”Connecting to the </a:t>
            </a:r>
            <a:r>
              <a:rPr lang="de-DE" sz="17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PostgreSQL™ 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Database” | Chapter 3. Initializing the Driver(</a:t>
            </a:r>
            <a:r>
              <a:rPr lang="de-DE" sz="1700" u="sng">
                <a:solidFill>
                  <a:srgbClr val="1155CC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</a:t>
            </a:r>
            <a:r>
              <a:rPr lang="de-DE" sz="1700">
                <a:latin typeface="Maven Pro Regular"/>
                <a:ea typeface="Maven Pro Regular"/>
                <a:cs typeface="Maven Pro Regular"/>
                <a:sym typeface="Maven Pro Regular"/>
              </a:rPr>
              <a:t>)</a:t>
            </a:r>
            <a:endParaRPr sz="17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5" name="Google Shape;435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436" name="Google Shape;436;p40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437" name="Google Shape;437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Vielen Dank für Ihre Aufmerksamkeit</a:t>
            </a:r>
            <a:br>
              <a:rPr lang="de-DE"/>
            </a:br>
            <a:r>
              <a:rPr lang="de-DE" sz="2800"/>
              <a:t>Literaturverzeichnis</a:t>
            </a:r>
            <a:endParaRPr sz="2800"/>
          </a:p>
        </p:txBody>
      </p:sp>
      <p:sp>
        <p:nvSpPr>
          <p:cNvPr id="438" name="Google Shape;438;p40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LERNZIELE DES WORKSHOPS</a:t>
            </a:r>
            <a:br>
              <a:rPr lang="de-DE"/>
            </a:br>
            <a:r>
              <a:rPr lang="de-DE" sz="2800"/>
              <a:t>Überblick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Unterschiede zwischen rein relational und objektrelational DB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Vertrautheit mit Konzepte und Begriffe von ORDBMS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Implementierung mit Postgres und Java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Antworten auf auftretende Fragen mithilfe Aufgaben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738650" y="3832300"/>
            <a:ext cx="115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234500" y="5475150"/>
            <a:ext cx="239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500">
                <a:latin typeface="Calibri"/>
                <a:ea typeface="Calibri"/>
                <a:cs typeface="Calibri"/>
                <a:sym typeface="Calibri"/>
              </a:rPr>
              <a:t>                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083800" y="5475150"/>
            <a:ext cx="246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577725" y="2235525"/>
            <a:ext cx="150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400475" y="3896150"/>
            <a:ext cx="191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584400" y="3899688"/>
            <a:ext cx="115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576975" y="5475150"/>
            <a:ext cx="13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164825" y="5452050"/>
            <a:ext cx="174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9050100" y="5452050"/>
            <a:ext cx="150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LERNZIELE DES WORKSHOPS</a:t>
            </a:r>
            <a:br>
              <a:rPr lang="de-DE"/>
            </a:br>
            <a:r>
              <a:rPr lang="de-DE" sz="2800"/>
              <a:t>Verwendete Tools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Implementierung mit Postgres  : </a:t>
            </a:r>
            <a:r>
              <a:rPr lang="de-DE" sz="2400"/>
              <a:t> SQL Fiddle (Online)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Implementierung mit Java : </a:t>
            </a:r>
            <a:r>
              <a:rPr lang="de-DE" sz="2400"/>
              <a:t>IntelliJ IDE | Edu Tool.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de-DE"/>
              <a:t>PgAdmin 4</a:t>
            </a:r>
            <a:r>
              <a:rPr lang="de-DE"/>
              <a:t> , falls Sie Postgres local verwenden wollen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Postgres als ORDBMS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47" name="Google Shape;147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Übersicht über ORDBMS und RDBMS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Was ist RDBMS?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Was macht RDBMS?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Was ist ORDBMS?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Was macht ORDBMS?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RDBMS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Verwendet das Konzept der mathematischen Beziehung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StandardDatenTypen ( wie varchar, float, int 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Wird als “einfach” klassifiziert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MS Sql server, My Sql, SQLite und Maria DB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69" name="Google Shape;169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ORDBMS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38200" y="1825625"/>
            <a:ext cx="105156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Ermöglicht die Verwendung objektorientierter Techniken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Behebt Fehler in beiden Modellen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Komplexe DatenTypen ( wie audio, image, data 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Oracle DB, PostgreSQL und Microsoft SQL server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9" name="Google Shape;179;p20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80" name="Google Shape;180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Abbildung von komplexen Objekten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843225"/>
            <a:ext cx="9268902" cy="43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450" y="2269125"/>
            <a:ext cx="8791125" cy="34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2892513" y="2437900"/>
            <a:ext cx="705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ORDBMS ist Erweiterung von RDBMS mit folgnden Funktionen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118200" y="4504000"/>
            <a:ext cx="355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Ein Feld kann ein Objekt mit Attributen und Operationen enthalten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6873375" y="4504000"/>
            <a:ext cx="382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Komplexe Objekte können in relationalen Tabellen gespeichert werden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>
            <p:ph idx="11" type="ftr"/>
          </p:nvPr>
        </p:nvSpPr>
        <p:spPr>
          <a:xfrm>
            <a:off x="2954500" y="6356350"/>
            <a:ext cx="62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Autoren: Rituraj Singh , AmirHossein Roshanzadeh, Saeide Dana</a:t>
            </a:r>
            <a:endParaRPr/>
          </a:p>
        </p:txBody>
      </p:sp>
      <p:sp>
        <p:nvSpPr>
          <p:cNvPr id="196" name="Google Shape;196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08.06.2021</a:t>
            </a:r>
            <a:endParaRPr/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THEORETISCHER ÜBERBLICK</a:t>
            </a:r>
            <a:br>
              <a:rPr lang="de-DE"/>
            </a:br>
            <a:r>
              <a:rPr lang="de-DE" sz="2800"/>
              <a:t>Erweiterung von ORDBMS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8262650" y="-76200"/>
            <a:ext cx="295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Datenbanken und Informationssysteme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500">
                <a:solidFill>
                  <a:srgbClr val="E1232B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de-DE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ORDBMS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