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94" r:id="rId2"/>
    <p:sldId id="283" r:id="rId3"/>
    <p:sldId id="256" r:id="rId4"/>
    <p:sldId id="257" r:id="rId5"/>
    <p:sldId id="258" r:id="rId6"/>
    <p:sldId id="259" r:id="rId7"/>
    <p:sldId id="260" r:id="rId8"/>
    <p:sldId id="261" r:id="rId9"/>
    <p:sldId id="282" r:id="rId10"/>
    <p:sldId id="262" r:id="rId11"/>
    <p:sldId id="268" r:id="rId12"/>
    <p:sldId id="269" r:id="rId13"/>
    <p:sldId id="290" r:id="rId14"/>
    <p:sldId id="270" r:id="rId15"/>
    <p:sldId id="272" r:id="rId16"/>
    <p:sldId id="278" r:id="rId17"/>
    <p:sldId id="279" r:id="rId18"/>
    <p:sldId id="291" r:id="rId19"/>
    <p:sldId id="292" r:id="rId20"/>
    <p:sldId id="285" r:id="rId21"/>
    <p:sldId id="286" r:id="rId22"/>
    <p:sldId id="287" r:id="rId23"/>
    <p:sldId id="288" r:id="rId24"/>
    <p:sldId id="296" r:id="rId25"/>
    <p:sldId id="289" r:id="rId26"/>
    <p:sldId id="284" r:id="rId27"/>
    <p:sldId id="295" r:id="rId28"/>
    <p:sldId id="27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FEA5C-525B-4745-8464-2921AE43A653}" type="datetimeFigureOut">
              <a:rPr lang="en-IN" smtClean="0"/>
              <a:t>23-08-2019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D3194-0061-4325-BBD8-63B4A11A183F}" type="slidenum">
              <a:rPr lang="en-IN" smtClean="0"/>
              <a:t>‹#›</a:t>
            </a:fld>
            <a:endParaRPr lang="en-IN"/>
          </a:p>
        </p:txBody>
      </p:sp>
    </p:spTree>
    <p:extLst>
      <p:ext uri="{BB962C8B-B14F-4D97-AF65-F5344CB8AC3E}">
        <p14:creationId xmlns:p14="http://schemas.microsoft.com/office/powerpoint/2010/main" val="326961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10</a:t>
            </a:fld>
            <a:endParaRPr lang="en-IN" dirty="0"/>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11</a:t>
            </a:fld>
            <a:endParaRPr lang="en-IN" dirty="0"/>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12</a:t>
            </a:fld>
            <a:endParaRPr lang="en-IN" dirty="0"/>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14</a:t>
            </a:fld>
            <a:endParaRPr lang="en-IN" dirty="0"/>
          </a:p>
        </p:txBody>
      </p:sp>
    </p:spTree>
    <p:extLst>
      <p:ext uri="{BB962C8B-B14F-4D97-AF65-F5344CB8AC3E}">
        <p14:creationId xmlns:p14="http://schemas.microsoft.com/office/powerpoint/2010/main" val="332807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15</a:t>
            </a:fld>
            <a:endParaRPr lang="en-IN" dirty="0"/>
          </a:p>
        </p:txBody>
      </p:sp>
    </p:spTree>
    <p:extLst>
      <p:ext uri="{BB962C8B-B14F-4D97-AF65-F5344CB8AC3E}">
        <p14:creationId xmlns:p14="http://schemas.microsoft.com/office/powerpoint/2010/main" val="163115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16</a:t>
            </a:fld>
            <a:endParaRPr lang="en-IN" dirty="0"/>
          </a:p>
        </p:txBody>
      </p:sp>
    </p:spTree>
    <p:extLst>
      <p:ext uri="{BB962C8B-B14F-4D97-AF65-F5344CB8AC3E}">
        <p14:creationId xmlns:p14="http://schemas.microsoft.com/office/powerpoint/2010/main" val="260919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17</a:t>
            </a:fld>
            <a:endParaRPr lang="en-IN" dirty="0"/>
          </a:p>
        </p:txBody>
      </p:sp>
    </p:spTree>
    <p:extLst>
      <p:ext uri="{BB962C8B-B14F-4D97-AF65-F5344CB8AC3E}">
        <p14:creationId xmlns:p14="http://schemas.microsoft.com/office/powerpoint/2010/main" val="344492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36304E-FDE3-4B4F-A3B7-EBE87F3FA5E2}" type="slidenum">
              <a:rPr lang="en-IN" smtClean="0"/>
              <a:t>18</a:t>
            </a:fld>
            <a:endParaRPr lang="en-IN" dirty="0"/>
          </a:p>
        </p:txBody>
      </p:sp>
    </p:spTree>
    <p:extLst>
      <p:ext uri="{BB962C8B-B14F-4D97-AF65-F5344CB8AC3E}">
        <p14:creationId xmlns:p14="http://schemas.microsoft.com/office/powerpoint/2010/main" val="47107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IN" smtClean="0"/>
              <a:t>28</a:t>
            </a:fld>
            <a:endParaRPr lang="en-IN" dirty="0"/>
          </a:p>
        </p:txBody>
      </p:sp>
    </p:spTree>
    <p:extLst>
      <p:ext uri="{BB962C8B-B14F-4D97-AF65-F5344CB8AC3E}">
        <p14:creationId xmlns:p14="http://schemas.microsoft.com/office/powerpoint/2010/main" val="4057122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9D0C7-BE63-4B6B-B43A-0CA44706D4A9}" type="datetimeFigureOut">
              <a:rPr lang="en-GB" smtClean="0"/>
              <a:t>23/08/2019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305075294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9D0C7-BE63-4B6B-B43A-0CA44706D4A9}" type="datetimeFigureOut">
              <a:rPr lang="en-GB" smtClean="0"/>
              <a:t>23/08/2019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160713637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9D0C7-BE63-4B6B-B43A-0CA44706D4A9}" type="datetimeFigureOut">
              <a:rPr lang="en-GB" smtClean="0"/>
              <a:t>23/08/2019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435020053"/>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dirty="0"/>
              <a:t>Title comes here</a:t>
            </a:r>
            <a:endParaRPr lang="en-IN"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905526"/>
      </p:ext>
    </p:extLst>
  </p:cSld>
  <p:clrMapOvr>
    <a:masterClrMapping/>
  </p:clrMapOvr>
  <p:transition spd="med">
    <p:pull/>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a:t>Click icon to add picture</a:t>
            </a:r>
            <a:endParaRPr lang="en-IN"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Tree>
    <p:extLst>
      <p:ext uri="{BB962C8B-B14F-4D97-AF65-F5344CB8AC3E}">
        <p14:creationId xmlns:p14="http://schemas.microsoft.com/office/powerpoint/2010/main" val="673660035"/>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a:t>Click to edit Master title style</a:t>
            </a:r>
            <a:endParaRPr lang="en-IN" dirty="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IN" smtClean="0"/>
              <a:pPr/>
              <a:t>‹#›</a:t>
            </a:fld>
            <a:endParaRPr lang="en-IN"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a:t>Click icon to add picture</a:t>
            </a:r>
            <a:endParaRPr lang="en-IN" dirty="0"/>
          </a:p>
        </p:txBody>
      </p:sp>
    </p:spTree>
    <p:extLst>
      <p:ext uri="{BB962C8B-B14F-4D97-AF65-F5344CB8AC3E}">
        <p14:creationId xmlns:p14="http://schemas.microsoft.com/office/powerpoint/2010/main" val="2640724904"/>
      </p:ext>
    </p:extLst>
  </p:cSld>
  <p:clrMapOvr>
    <a:masterClrMapping/>
  </p:clrMapOvr>
  <p:transition spd="med">
    <p:pull/>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a:t>Click icon to add picture</a:t>
            </a:r>
            <a:endParaRPr lang="en-IN" dirty="0"/>
          </a:p>
        </p:txBody>
      </p:sp>
    </p:spTree>
    <p:extLst>
      <p:ext uri="{BB962C8B-B14F-4D97-AF65-F5344CB8AC3E}">
        <p14:creationId xmlns:p14="http://schemas.microsoft.com/office/powerpoint/2010/main" val="989189721"/>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Click to 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IN" smtClean="0"/>
              <a:pPr/>
              <a:t>‹#›</a:t>
            </a:fld>
            <a:endParaRPr lang="en-IN"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a:t>Click to 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dirty="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IN" dirty="0"/>
              <a:t>icon</a:t>
            </a:r>
          </a:p>
        </p:txBody>
      </p:sp>
    </p:spTree>
    <p:extLst>
      <p:ext uri="{BB962C8B-B14F-4D97-AF65-F5344CB8AC3E}">
        <p14:creationId xmlns:p14="http://schemas.microsoft.com/office/powerpoint/2010/main" val="1188224746"/>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email</a:t>
            </a:r>
            <a:endParaRPr lang="en-IN"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a:t>Click icon to add picture</a:t>
            </a:r>
            <a:endParaRPr lang="en-IN"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dirty="0"/>
              <a:t>Website </a:t>
            </a:r>
            <a:r>
              <a:rPr lang="en-US" dirty="0" err="1"/>
              <a:t>url</a:t>
            </a:r>
            <a:r>
              <a:rPr lang="en-US"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a:t>Click to edit Master title style</a:t>
            </a:r>
            <a:endParaRPr lang="en-US" dirty="0"/>
          </a:p>
        </p:txBody>
      </p:sp>
    </p:spTree>
    <p:extLst>
      <p:ext uri="{BB962C8B-B14F-4D97-AF65-F5344CB8AC3E}">
        <p14:creationId xmlns:p14="http://schemas.microsoft.com/office/powerpoint/2010/main" val="3117613966"/>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9D0C7-BE63-4B6B-B43A-0CA44706D4A9}" type="datetimeFigureOut">
              <a:rPr lang="en-GB" smtClean="0"/>
              <a:t>23/08/2019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386451071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C9D0C7-BE63-4B6B-B43A-0CA44706D4A9}" type="datetimeFigureOut">
              <a:rPr lang="en-GB" smtClean="0"/>
              <a:t>23/08/2019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1998805619"/>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9D0C7-BE63-4B6B-B43A-0CA44706D4A9}" type="datetimeFigureOut">
              <a:rPr lang="en-GB" smtClean="0"/>
              <a:t>23/08/2019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169939187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9D0C7-BE63-4B6B-B43A-0CA44706D4A9}" type="datetimeFigureOut">
              <a:rPr lang="en-GB" smtClean="0"/>
              <a:t>23/08/2019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66161496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9D0C7-BE63-4B6B-B43A-0CA44706D4A9}" type="datetimeFigureOut">
              <a:rPr lang="en-GB" smtClean="0"/>
              <a:t>23/08/2019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2958554210"/>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9D0C7-BE63-4B6B-B43A-0CA44706D4A9}" type="datetimeFigureOut">
              <a:rPr lang="en-GB" smtClean="0"/>
              <a:t>23/08/2019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298639718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C9D0C7-BE63-4B6B-B43A-0CA44706D4A9}" type="datetimeFigureOut">
              <a:rPr lang="en-GB" smtClean="0"/>
              <a:t>23/08/2019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3910980169"/>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C9D0C7-BE63-4B6B-B43A-0CA44706D4A9}" type="datetimeFigureOut">
              <a:rPr lang="en-GB" smtClean="0"/>
              <a:t>23/08/2019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3CCFF1-820B-4824-A884-23A14F0996CE}" type="slidenum">
              <a:rPr lang="en-GB" smtClean="0"/>
              <a:t>‹#›</a:t>
            </a:fld>
            <a:endParaRPr lang="en-GB"/>
          </a:p>
        </p:txBody>
      </p:sp>
    </p:spTree>
    <p:extLst>
      <p:ext uri="{BB962C8B-B14F-4D97-AF65-F5344CB8AC3E}">
        <p14:creationId xmlns:p14="http://schemas.microsoft.com/office/powerpoint/2010/main" val="130803652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9D0C7-BE63-4B6B-B43A-0CA44706D4A9}" type="datetimeFigureOut">
              <a:rPr lang="en-GB" smtClean="0"/>
              <a:t>23/08/2019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CCFF1-820B-4824-A884-23A14F0996CE}" type="slidenum">
              <a:rPr lang="en-GB" smtClean="0"/>
              <a:t>‹#›</a:t>
            </a:fld>
            <a:endParaRPr lang="en-GB"/>
          </a:p>
        </p:txBody>
      </p:sp>
    </p:spTree>
    <p:extLst>
      <p:ext uri="{BB962C8B-B14F-4D97-AF65-F5344CB8AC3E}">
        <p14:creationId xmlns:p14="http://schemas.microsoft.com/office/powerpoint/2010/main" val="24197807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7.png"/><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9.png"/><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23.jpg"/><Relationship Id="rId5" Type="http://schemas.openxmlformats.org/officeDocument/2006/relationships/image" Target="../media/image29.png"/><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6AD626A-7C2E-45AF-AC44-BA69FB3731B5}"/>
              </a:ext>
            </a:extLst>
          </p:cNvPr>
          <p:cNvSpPr/>
          <p:nvPr/>
        </p:nvSpPr>
        <p:spPr>
          <a:xfrm>
            <a:off x="10031896" y="318052"/>
            <a:ext cx="2001078" cy="80838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E289392-5AEE-4E69-93B9-ACC13BBC73D2}"/>
              </a:ext>
            </a:extLst>
          </p:cNvPr>
          <p:cNvSpPr/>
          <p:nvPr/>
        </p:nvSpPr>
        <p:spPr>
          <a:xfrm>
            <a:off x="6294783" y="3763617"/>
            <a:ext cx="3392556" cy="107342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37A0A607-19D7-4EF1-B7F0-9F60F83AD21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2654621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404446" y="2244823"/>
            <a:ext cx="5143500" cy="2090808"/>
          </a:xfrm>
        </p:spPr>
        <p:txBody>
          <a:bodyPr/>
          <a:lstStyle/>
          <a:p>
            <a:r>
              <a:rPr lang="en-IN" sz="9600" dirty="0">
                <a:latin typeface="Bahnschrift SemiCondensed" panose="020B0502040204020203" pitchFamily="34" charset="0"/>
              </a:rPr>
              <a:t>StuMaze</a:t>
            </a:r>
            <a:endParaRPr lang="en-IN" sz="9600" dirty="0"/>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566287" y="4335631"/>
            <a:ext cx="5143500" cy="503167"/>
          </a:xfrm>
        </p:spPr>
        <p:txBody>
          <a:bodyPr/>
          <a:lstStyle/>
          <a:p>
            <a:r>
              <a:rPr lang="en-IN" sz="2400" dirty="0"/>
              <a:t>AN INTER - NIT Student networking and Team building platform</a:t>
            </a:r>
          </a:p>
        </p:txBody>
      </p:sp>
      <p:sp>
        <p:nvSpPr>
          <p:cNvPr id="4" name="Rectangle 3"/>
          <p:cNvSpPr/>
          <p:nvPr/>
        </p:nvSpPr>
        <p:spPr>
          <a:xfrm>
            <a:off x="9581322" y="341906"/>
            <a:ext cx="2433099" cy="8825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Placeholder 6">
            <a:extLst>
              <a:ext uri="{FF2B5EF4-FFF2-40B4-BE49-F238E27FC236}">
                <a16:creationId xmlns:a16="http://schemas.microsoft.com/office/drawing/2014/main" id="{C7BFA2B8-DA1B-486B-A58F-E38ABFEA52AC}"/>
              </a:ext>
            </a:extLst>
          </p:cNvPr>
          <p:cNvPicPr>
            <a:picLocks noGrp="1" noChangeAspect="1"/>
          </p:cNvPicPr>
          <p:nvPr>
            <p:ph type="pic" sz="quarter" idx="10"/>
          </p:nvPr>
        </p:nvPicPr>
        <p:blipFill rotWithShape="1">
          <a:blip r:embed="rId3"/>
          <a:srcRect l="-6104" t="-7402" r="-1917" b="2624"/>
          <a:stretch/>
        </p:blipFill>
        <p:spPr>
          <a:xfrm>
            <a:off x="805544" y="972040"/>
            <a:ext cx="4637314" cy="4840931"/>
          </a:xfrm>
          <a:prstGeom prst="ellipse">
            <a:avLst/>
          </a:prstGeom>
          <a:ln w="228600" cap="sq" cmpd="thickThin">
            <a:solidFill>
              <a:schemeClr val="bg1">
                <a:lumMod val="6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16717206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560785" y="1417890"/>
            <a:ext cx="8900386" cy="764460"/>
          </a:xfrm>
        </p:spPr>
        <p:txBody>
          <a:bodyPr/>
          <a:lstStyle/>
          <a:p>
            <a:pPr algn="just"/>
            <a:r>
              <a:rPr lang="en-IN" sz="2400" dirty="0">
                <a:latin typeface="Times New Roman" panose="02020603050405020304" pitchFamily="18" charset="0"/>
                <a:cs typeface="Times New Roman" panose="02020603050405020304" pitchFamily="18" charset="0"/>
              </a:rPr>
              <a:t>StuMaze platform is designed as a one step platform which aim at the needs of  NIT student to have social interlink between all NIT students all as well as faculties and this applications allows students for doing projects or </a:t>
            </a:r>
            <a:r>
              <a:rPr lang="en-IN" sz="2400" dirty="0" err="1">
                <a:latin typeface="Times New Roman" panose="02020603050405020304" pitchFamily="18" charset="0"/>
                <a:cs typeface="Times New Roman" panose="02020603050405020304" pitchFamily="18" charset="0"/>
              </a:rPr>
              <a:t>startups</a:t>
            </a:r>
            <a:r>
              <a:rPr lang="en-IN" sz="2400" dirty="0">
                <a:latin typeface="Times New Roman" panose="02020603050405020304" pitchFamily="18" charset="0"/>
                <a:cs typeface="Times New Roman" panose="02020603050405020304" pitchFamily="18" charset="0"/>
              </a:rPr>
              <a:t> with team building through </a:t>
            </a:r>
            <a:r>
              <a:rPr lang="en-IN" sz="2400" dirty="0" err="1">
                <a:latin typeface="Times New Roman" panose="02020603050405020304" pitchFamily="18" charset="0"/>
                <a:cs typeface="Times New Roman" panose="02020603050405020304" pitchFamily="18" charset="0"/>
              </a:rPr>
              <a:t>StuMaze</a:t>
            </a:r>
            <a:r>
              <a:rPr lang="en-IN" sz="2000" dirty="0"/>
              <a:t>.</a:t>
            </a:r>
          </a:p>
        </p:txBody>
      </p:sp>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2615" b="12615"/>
          <a:stretch>
            <a:fillRect/>
          </a:stretch>
        </p:blipFill>
        <p:spPr>
          <a:xfrm>
            <a:off x="3514501" y="3051023"/>
            <a:ext cx="5150295" cy="3806977"/>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601" y="3578481"/>
            <a:ext cx="1760281" cy="1760281"/>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58419" y="3559254"/>
            <a:ext cx="2199737" cy="1779508"/>
          </a:xfrm>
          <a:prstGeom prst="rect">
            <a:avLst/>
          </a:prstGeom>
        </p:spPr>
      </p:pic>
      <p:sp>
        <p:nvSpPr>
          <p:cNvPr id="16"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177784" y="6111051"/>
            <a:ext cx="480372" cy="604615"/>
          </a:xfrm>
          <a:solidFill>
            <a:srgbClr val="2C567A"/>
          </a:solidFill>
        </p:spPr>
        <p:txBody>
          <a:bodyPr/>
          <a:lstStyle/>
          <a:p>
            <a:fld id="{9EC71654-96A5-4280-94F3-931C61A9F92C}" type="slidenum">
              <a:rPr lang="en-IN" smtClean="0"/>
              <a:pPr/>
              <a:t>11</a:t>
            </a:fld>
            <a:endParaRPr lang="en-IN" dirty="0"/>
          </a:p>
        </p:txBody>
      </p:sp>
      <p:sp>
        <p:nvSpPr>
          <p:cNvPr id="17" name="Slide Number Placeholder 3">
            <a:extLst>
              <a:ext uri="{FF2B5EF4-FFF2-40B4-BE49-F238E27FC236}">
                <a16:creationId xmlns:a16="http://schemas.microsoft.com/office/drawing/2014/main" id="{3B5C6BAC-F3F8-4AA0-B332-02F663571328}"/>
              </a:ext>
            </a:extLst>
          </p:cNvPr>
          <p:cNvSpPr txBox="1">
            <a:spLocks/>
          </p:cNvSpPr>
          <p:nvPr/>
        </p:nvSpPr>
        <p:spPr>
          <a:xfrm>
            <a:off x="335229" y="6111050"/>
            <a:ext cx="1804158" cy="604615"/>
          </a:xfrm>
          <a:prstGeom prst="rect">
            <a:avLst/>
          </a:prstGeom>
          <a:solidFill>
            <a:schemeClr val="accent1"/>
          </a:solidFill>
        </p:spPr>
        <p:txBody>
          <a:bodyPr vert="horz" lIns="0" tIns="0" rIns="0" bIns="0" rtlCol="0" anchor="ctr"/>
          <a:lstStyle>
            <a:defPPr>
              <a:defRPr lang="en-US"/>
            </a:defPPr>
            <a:lvl1pPr marL="0" algn="ctr" defTabSz="914400" rtl="0" eaLnBrk="1" latinLnBrk="0" hangingPunct="1">
              <a:defRPr sz="900" kern="1200">
                <a:solidFill>
                  <a:srgbClr val="2C567A"/>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mtClean="0"/>
              <a:pPr/>
              <a:t>11</a:t>
            </a:fld>
            <a:endParaRPr lang="en-IN" dirty="0"/>
          </a:p>
        </p:txBody>
      </p:sp>
      <p:sp>
        <p:nvSpPr>
          <p:cNvPr id="5" name="Rectangle 4">
            <a:extLst>
              <a:ext uri="{FF2B5EF4-FFF2-40B4-BE49-F238E27FC236}">
                <a16:creationId xmlns:a16="http://schemas.microsoft.com/office/drawing/2014/main" id="{23D8A14A-A7B2-4024-B55B-A925908FE9FF}"/>
              </a:ext>
            </a:extLst>
          </p:cNvPr>
          <p:cNvSpPr/>
          <p:nvPr/>
        </p:nvSpPr>
        <p:spPr>
          <a:xfrm>
            <a:off x="684875" y="171240"/>
            <a:ext cx="10822258"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WHAT IS STUMAZE PLATFORM</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53305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383458" y="1935933"/>
            <a:ext cx="5131517" cy="3683818"/>
          </a:xfrm>
        </p:spPr>
        <p:txBody>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Students don’t get the required team mates for their project work in their respective NITs according to their own field .</a:t>
            </a:r>
          </a:p>
          <a:p>
            <a:pPr marL="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Unavailability of resources and lab equipment for their required project due to lack of funding.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IN" sz="2000" dirty="0"/>
          </a:p>
          <a:p>
            <a:endParaRPr lang="en-IN" sz="2000" dirty="0"/>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03311" y="6176963"/>
            <a:ext cx="480372" cy="604615"/>
          </a:xfrm>
          <a:solidFill>
            <a:schemeClr val="bg1"/>
          </a:solidFill>
        </p:spPr>
        <p:txBody>
          <a:bodyPr/>
          <a:lstStyle/>
          <a:p>
            <a:fld id="{9EC71654-96A5-4280-94F3-931C61A9F92C}" type="slidenum">
              <a:rPr lang="en-IN" smtClean="0"/>
              <a:pPr/>
              <a:t>12</a:t>
            </a:fld>
            <a:endParaRPr lang="en-IN" dirty="0"/>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306947"/>
            <a:ext cx="4785405" cy="1405405"/>
          </a:xfrm>
        </p:spPr>
        <p:txBody>
          <a:bodyPr/>
          <a:lstStyle/>
          <a:p>
            <a:r>
              <a:rPr lang="en-IN" dirty="0">
                <a:latin typeface="Times New Roman" panose="02020603050405020304" pitchFamily="18" charset="0"/>
                <a:cs typeface="Times New Roman" panose="02020603050405020304" pitchFamily="18" charset="0"/>
              </a:rPr>
              <a:t>Why we are making this platform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8" name="Picture Placeholder 7"/>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4178" b="4178"/>
          <a:stretch>
            <a:fillRect/>
          </a:stretch>
        </p:blipFill>
        <p:spPr/>
      </p:pic>
      <p:sp>
        <p:nvSpPr>
          <p:cNvPr id="10" name="Oval 9"/>
          <p:cNvSpPr/>
          <p:nvPr/>
        </p:nvSpPr>
        <p:spPr>
          <a:xfrm>
            <a:off x="11248845" y="6271387"/>
            <a:ext cx="534838" cy="51107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Terminator 5"/>
          <p:cNvSpPr/>
          <p:nvPr/>
        </p:nvSpPr>
        <p:spPr>
          <a:xfrm>
            <a:off x="383458" y="5780373"/>
            <a:ext cx="2507226" cy="1001206"/>
          </a:xfrm>
          <a:prstGeom prst="flowChartTermina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356135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5" name="Rectangle 4"/>
          <p:cNvSpPr/>
          <p:nvPr/>
        </p:nvSpPr>
        <p:spPr>
          <a:xfrm>
            <a:off x="390525" y="1723935"/>
            <a:ext cx="5010150" cy="3046988"/>
          </a:xfrm>
          <a:prstGeom prst="rect">
            <a:avLst/>
          </a:prstGeom>
        </p:spPr>
        <p:txBody>
          <a:bodyPr wrap="square">
            <a:spAutoFit/>
          </a:bodyPr>
          <a:lstStyle/>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Huge communication gap between students of one NIT student to another NIT college student.</a:t>
            </a:r>
          </a:p>
          <a:p>
            <a:pPr algn="just"/>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Lack of platform to connect NIT students to discuss innovative Ideas and work as a team and contribute in a project.</a:t>
            </a:r>
          </a:p>
        </p:txBody>
      </p:sp>
      <p:pic>
        <p:nvPicPr>
          <p:cNvPr id="6" name="Picture Placeholder 7"/>
          <p:cNvPicPr>
            <a:picLocks noChangeAspect="1"/>
          </p:cNvPicPr>
          <p:nvPr/>
        </p:nvPicPr>
        <p:blipFill>
          <a:blip r:embed="rId2" cstate="print">
            <a:extLst>
              <a:ext uri="{28A0092B-C50C-407E-A947-70E740481C1C}">
                <a14:useLocalDpi xmlns:a14="http://schemas.microsoft.com/office/drawing/2010/main" val="0"/>
              </a:ext>
            </a:extLst>
          </a:blip>
          <a:srcRect t="4178" b="4178"/>
          <a:stretch>
            <a:fillRect/>
          </a:stretch>
        </p:blipFill>
        <p:spPr>
          <a:xfrm>
            <a:off x="6037048" y="15240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pic>
      <p:sp>
        <p:nvSpPr>
          <p:cNvPr id="7" name="Rectangle 6"/>
          <p:cNvSpPr/>
          <p:nvPr/>
        </p:nvSpPr>
        <p:spPr>
          <a:xfrm>
            <a:off x="390525" y="6176963"/>
            <a:ext cx="1447800" cy="557212"/>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4785405" cy="1405405"/>
          </a:xfrm>
        </p:spPr>
        <p:txBody>
          <a:bodyPr/>
          <a:lstStyle/>
          <a:p>
            <a:r>
              <a:rPr lang="en-IN" dirty="0">
                <a:latin typeface="Times New Roman" panose="02020603050405020304" pitchFamily="18" charset="0"/>
                <a:cs typeface="Times New Roman" panose="02020603050405020304" pitchFamily="18" charset="0"/>
              </a:rPr>
              <a:t>Why we are making this platform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13448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815944" y="380891"/>
            <a:ext cx="5259045" cy="429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9566694" y="1699403"/>
            <a:ext cx="2625306" cy="3641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Sequential Access Storage 16"/>
          <p:cNvSpPr/>
          <p:nvPr/>
        </p:nvSpPr>
        <p:spPr>
          <a:xfrm>
            <a:off x="220876" y="4017601"/>
            <a:ext cx="1596913" cy="1576559"/>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429674" y="189887"/>
            <a:ext cx="10085926" cy="1325563"/>
          </a:xfrm>
        </p:spPr>
        <p:txBody>
          <a:bodyPr/>
          <a:lstStyle/>
          <a:p>
            <a:r>
              <a:rPr lang="en-IN" dirty="0">
                <a:latin typeface="Times New Roman" panose="02020603050405020304" pitchFamily="18" charset="0"/>
                <a:cs typeface="Times New Roman" panose="02020603050405020304" pitchFamily="18" charset="0"/>
              </a:rPr>
              <a:t>Features of the  </a:t>
            </a:r>
            <a:r>
              <a:rPr lang="en-IN" sz="2800" dirty="0">
                <a:solidFill>
                  <a:schemeClr val="bg1"/>
                </a:solidFill>
                <a:latin typeface="Times New Roman" panose="02020603050405020304" pitchFamily="18" charset="0"/>
                <a:cs typeface="Times New Roman" panose="02020603050405020304" pitchFamily="18" charset="0"/>
              </a:rPr>
              <a:t>STUMAZE</a:t>
            </a:r>
            <a:r>
              <a:rPr lang="en-IN" sz="2800" dirty="0">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platform</a:t>
            </a:r>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IN" smtClean="0"/>
              <a:pPr/>
              <a:t>14</a:t>
            </a:fld>
            <a:endParaRPr lang="en-IN" dirty="0"/>
          </a:p>
        </p:txBody>
      </p:sp>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6667" r="16667"/>
          <a:stretch>
            <a:fillRect/>
          </a:stretch>
        </p:blipFill>
        <p:spPr>
          <a:xfrm>
            <a:off x="8074396" y="1933856"/>
            <a:ext cx="3121807" cy="3056550"/>
          </a:xfrm>
        </p:spPr>
      </p:pic>
      <p:sp>
        <p:nvSpPr>
          <p:cNvPr id="14" name="Flowchart: Sequential Access Storage 13"/>
          <p:cNvSpPr/>
          <p:nvPr/>
        </p:nvSpPr>
        <p:spPr>
          <a:xfrm>
            <a:off x="245729" y="1107564"/>
            <a:ext cx="1640666" cy="15894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674" y="4193906"/>
            <a:ext cx="1197076" cy="968391"/>
          </a:xfrm>
          <a:prstGeom prst="rect">
            <a:avLst/>
          </a:prstGeom>
        </p:spPr>
      </p:pic>
      <p:sp>
        <p:nvSpPr>
          <p:cNvPr id="26" name="Rectangle 25"/>
          <p:cNvSpPr/>
          <p:nvPr/>
        </p:nvSpPr>
        <p:spPr>
          <a:xfrm>
            <a:off x="961949" y="6455738"/>
            <a:ext cx="45719" cy="56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5007" y="1301287"/>
            <a:ext cx="1292858" cy="120195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1" name="Rectangle 30"/>
          <p:cNvSpPr/>
          <p:nvPr/>
        </p:nvSpPr>
        <p:spPr>
          <a:xfrm>
            <a:off x="1551856" y="2453304"/>
            <a:ext cx="1779311" cy="2622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1296633" y="5294668"/>
            <a:ext cx="2034534" cy="310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Projects</a:t>
            </a:r>
          </a:p>
        </p:txBody>
      </p:sp>
      <p:sp>
        <p:nvSpPr>
          <p:cNvPr id="37" name="Rectangle 36"/>
          <p:cNvSpPr/>
          <p:nvPr/>
        </p:nvSpPr>
        <p:spPr>
          <a:xfrm>
            <a:off x="1240865" y="2384358"/>
            <a:ext cx="2273101" cy="400110"/>
          </a:xfrm>
          <a:prstGeom prst="rect">
            <a:avLst/>
          </a:prstGeom>
          <a:noFill/>
        </p:spPr>
        <p:txBody>
          <a:bodyPr wrap="square" lIns="91440" tIns="45720" rIns="91440" bIns="45720">
            <a:spAutoFit/>
          </a:bodyPr>
          <a:lstStyle/>
          <a:p>
            <a:pPr algn="ctr"/>
            <a:r>
              <a:rPr lang="en-US" sz="2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Student Network</a:t>
            </a:r>
            <a:endParaRPr lang="en-US" sz="2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5" name="Flowchart: Sequential Access Storage 34"/>
          <p:cNvSpPr/>
          <p:nvPr/>
        </p:nvSpPr>
        <p:spPr>
          <a:xfrm>
            <a:off x="4589782" y="1155204"/>
            <a:ext cx="1640666" cy="1589401"/>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5678178" y="2468152"/>
            <a:ext cx="2057088" cy="2859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Laboratories</a:t>
            </a:r>
          </a:p>
        </p:txBody>
      </p:sp>
      <p:pic>
        <p:nvPicPr>
          <p:cNvPr id="7" name="Picture 6">
            <a:extLst>
              <a:ext uri="{FF2B5EF4-FFF2-40B4-BE49-F238E27FC236}">
                <a16:creationId xmlns:a16="http://schemas.microsoft.com/office/drawing/2014/main" id="{D83A71A6-94EF-4011-A354-4D1281CA77F6}"/>
              </a:ext>
            </a:extLst>
          </p:cNvPr>
          <p:cNvPicPr>
            <a:picLocks noChangeAspect="1"/>
          </p:cNvPicPr>
          <p:nvPr/>
        </p:nvPicPr>
        <p:blipFill>
          <a:blip r:embed="rId6"/>
          <a:stretch>
            <a:fillRect/>
          </a:stretch>
        </p:blipFill>
        <p:spPr>
          <a:xfrm>
            <a:off x="4819274" y="1382526"/>
            <a:ext cx="1193517" cy="1102660"/>
          </a:xfrm>
          <a:prstGeom prst="ellipse">
            <a:avLst/>
          </a:prstGeom>
        </p:spPr>
      </p:pic>
      <p:sp>
        <p:nvSpPr>
          <p:cNvPr id="21" name="Flowchart: Sequential Access Storage 20">
            <a:extLst>
              <a:ext uri="{FF2B5EF4-FFF2-40B4-BE49-F238E27FC236}">
                <a16:creationId xmlns:a16="http://schemas.microsoft.com/office/drawing/2014/main" id="{46E62CDA-B85D-434B-9606-A4D736A73C6E}"/>
              </a:ext>
            </a:extLst>
          </p:cNvPr>
          <p:cNvSpPr/>
          <p:nvPr/>
        </p:nvSpPr>
        <p:spPr>
          <a:xfrm>
            <a:off x="4626425" y="4017601"/>
            <a:ext cx="1640666" cy="1589401"/>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44095" y="4344257"/>
            <a:ext cx="870907" cy="818040"/>
          </a:xfrm>
          <a:prstGeom prst="rect">
            <a:avLst/>
          </a:prstGeom>
        </p:spPr>
      </p:pic>
      <p:sp>
        <p:nvSpPr>
          <p:cNvPr id="27" name="Rectangle 26">
            <a:extLst>
              <a:ext uri="{FF2B5EF4-FFF2-40B4-BE49-F238E27FC236}">
                <a16:creationId xmlns:a16="http://schemas.microsoft.com/office/drawing/2014/main" id="{84AFA2D0-7D5F-406C-B37D-4A589166D844}"/>
              </a:ext>
            </a:extLst>
          </p:cNvPr>
          <p:cNvSpPr/>
          <p:nvPr/>
        </p:nvSpPr>
        <p:spPr>
          <a:xfrm>
            <a:off x="5314951" y="5337247"/>
            <a:ext cx="2320296" cy="2683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b="1" dirty="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Study Material</a:t>
            </a:r>
          </a:p>
        </p:txBody>
      </p:sp>
      <p:sp>
        <p:nvSpPr>
          <p:cNvPr id="5" name="Rectangle 4">
            <a:extLst>
              <a:ext uri="{FF2B5EF4-FFF2-40B4-BE49-F238E27FC236}">
                <a16:creationId xmlns:a16="http://schemas.microsoft.com/office/drawing/2014/main" id="{5016B92B-CEA4-47E2-B699-14489B299089}"/>
              </a:ext>
            </a:extLst>
          </p:cNvPr>
          <p:cNvSpPr/>
          <p:nvPr/>
        </p:nvSpPr>
        <p:spPr>
          <a:xfrm>
            <a:off x="340242" y="6177516"/>
            <a:ext cx="1286508" cy="490597"/>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173016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213096" y="246621"/>
            <a:ext cx="11150600" cy="1200634"/>
          </a:xfrm>
        </p:spPr>
        <p:txBody>
          <a:bodyPr/>
          <a:lstStyle/>
          <a:p>
            <a:r>
              <a:rPr lang="en-IN" sz="4400" dirty="0">
                <a:latin typeface="Times New Roman" panose="02020603050405020304" pitchFamily="18" charset="0"/>
                <a:cs typeface="Times New Roman" panose="02020603050405020304" pitchFamily="18" charset="0"/>
              </a:rPr>
              <a:t>Brief about features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IN" smtClean="0"/>
              <a:pPr/>
              <a:t>15</a:t>
            </a:fld>
            <a:endParaRPr lang="en-IN" dirty="0"/>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275751" y="1850968"/>
            <a:ext cx="3915249" cy="605487"/>
          </a:xfrm>
        </p:spPr>
        <p:txBody>
          <a:bodyPr/>
          <a:lstStyle/>
          <a:p>
            <a:r>
              <a:rPr lang="en-IN" sz="2400" dirty="0">
                <a:latin typeface="Times New Roman" panose="02020603050405020304" pitchFamily="18" charset="0"/>
                <a:cs typeface="Times New Roman" panose="02020603050405020304" pitchFamily="18" charset="0"/>
              </a:rPr>
              <a:t>Student network</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5742" y="1648186"/>
            <a:ext cx="1085526" cy="10092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extBox 9"/>
          <p:cNvSpPr txBox="1"/>
          <p:nvPr/>
        </p:nvSpPr>
        <p:spPr>
          <a:xfrm>
            <a:off x="350198" y="3182196"/>
            <a:ext cx="1148208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Creation of a professional networking site to connect all NIT students from different backgrounds and colleges and also connecting them with each other so that they can get connected according to their skills, fields of education and projects done by them through </a:t>
            </a:r>
            <a:r>
              <a:rPr lang="en-US" b="1" dirty="0">
                <a:latin typeface="Times New Roman" panose="02020603050405020304" pitchFamily="18" charset="0"/>
                <a:cs typeface="Times New Roman" panose="02020603050405020304" pitchFamily="18" charset="0"/>
              </a:rPr>
              <a:t>our project and innovation lab feature.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All Students have their profile containing resume on platform which includes :</a:t>
            </a:r>
          </a:p>
          <a:p>
            <a:endParaRPr lang="en-IN" dirty="0">
              <a:latin typeface="Times New Roman" panose="02020603050405020304" pitchFamily="18" charset="0"/>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Personal details</a:t>
            </a:r>
          </a:p>
          <a:p>
            <a:pPr marL="285750" indent="-285750">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Skills and projects they have worked upon</a:t>
            </a:r>
          </a:p>
          <a:p>
            <a:pPr marL="285750" indent="-285750">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t>
            </a:r>
          </a:p>
          <a:p>
            <a:pPr marL="285750" indent="-285750">
              <a:lnSpc>
                <a:spcPct val="100000"/>
              </a:lnSpc>
              <a:spcBef>
                <a:spcPts val="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Field Of Interest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p:txBody>
      </p:sp>
      <p:sp>
        <p:nvSpPr>
          <p:cNvPr id="24" name="Slide Number Placeholder 3">
            <a:extLst>
              <a:ext uri="{FF2B5EF4-FFF2-40B4-BE49-F238E27FC236}">
                <a16:creationId xmlns:a16="http://schemas.microsoft.com/office/drawing/2014/main" id="{3B5C6BAC-F3F8-4AA0-B332-02F663571328}"/>
              </a:ext>
            </a:extLst>
          </p:cNvPr>
          <p:cNvSpPr txBox="1">
            <a:spLocks/>
          </p:cNvSpPr>
          <p:nvPr/>
        </p:nvSpPr>
        <p:spPr>
          <a:xfrm>
            <a:off x="275751" y="6153431"/>
            <a:ext cx="1340397" cy="604615"/>
          </a:xfrm>
          <a:prstGeom prst="rect">
            <a:avLst/>
          </a:prstGeom>
          <a:solidFill>
            <a:schemeClr val="bg1">
              <a:lumMod val="75000"/>
            </a:schemeClr>
          </a:solidFill>
        </p:spPr>
        <p:txBody>
          <a:bodyPr vert="horz" lIns="0" tIns="0" rIns="0" bIns="0" rtlCol="0" anchor="ctr"/>
          <a:lstStyle>
            <a:defPPr>
              <a:defRPr lang="en-US"/>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mtClean="0"/>
              <a:pPr/>
              <a:t>15</a:t>
            </a:fld>
            <a:endParaRPr lang="en-IN" dirty="0"/>
          </a:p>
        </p:txBody>
      </p:sp>
    </p:spTree>
    <p:extLst>
      <p:ext uri="{BB962C8B-B14F-4D97-AF65-F5344CB8AC3E}">
        <p14:creationId xmlns:p14="http://schemas.microsoft.com/office/powerpoint/2010/main" val="26940364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Brief about features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IN" smtClean="0"/>
              <a:pPr/>
              <a:t>16</a:t>
            </a:fld>
            <a:endParaRPr lang="en-IN" dirty="0"/>
          </a:p>
        </p:txBody>
      </p:sp>
      <p:sp>
        <p:nvSpPr>
          <p:cNvPr id="19" name="TextBox 18"/>
          <p:cNvSpPr txBox="1"/>
          <p:nvPr/>
        </p:nvSpPr>
        <p:spPr>
          <a:xfrm>
            <a:off x="396869" y="3355733"/>
            <a:ext cx="1111405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Students can get the compatible team partner for their innovative projects and to get the better solutions of the problems by creating the vast network between NITs </a:t>
            </a:r>
          </a:p>
          <a:p>
            <a:endParaRPr lang="en-US" sz="2000" dirty="0"/>
          </a:p>
          <a:p>
            <a:endParaRPr lang="en-IN" sz="2000" dirty="0"/>
          </a:p>
          <a:p>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endParaRPr lang="en-US" sz="2000" dirty="0"/>
          </a:p>
        </p:txBody>
      </p:sp>
      <p:sp>
        <p:nvSpPr>
          <p:cNvPr id="3" name="Content Placeholder 2"/>
          <p:cNvSpPr>
            <a:spLocks noGrp="1"/>
          </p:cNvSpPr>
          <p:nvPr>
            <p:ph idx="15"/>
          </p:nvPr>
        </p:nvSpPr>
        <p:spPr>
          <a:xfrm>
            <a:off x="589369" y="1795824"/>
            <a:ext cx="2029784" cy="495389"/>
          </a:xfrm>
        </p:spPr>
        <p:txBody>
          <a:bodyPr/>
          <a:lstStyle/>
          <a:p>
            <a:r>
              <a:rPr lang="en-IN" sz="2400" dirty="0">
                <a:latin typeface="Times New Roman" panose="02020603050405020304" pitchFamily="18" charset="0"/>
                <a:cs typeface="Times New Roman" panose="02020603050405020304" pitchFamily="18" charset="0"/>
              </a:rPr>
              <a:t>Projects</a:t>
            </a:r>
            <a:r>
              <a:rPr lang="en-IN" sz="2000" dirty="0"/>
              <a:t> </a:t>
            </a:r>
          </a:p>
        </p:txBody>
      </p:sp>
      <p:pic>
        <p:nvPicPr>
          <p:cNvPr id="8" name="Picture Placeholder 7"/>
          <p:cNvPicPr>
            <a:picLocks noGrp="1" noChangeAspect="1"/>
          </p:cNvPicPr>
          <p:nvPr>
            <p:ph type="pic" sz="quarter" idx="21"/>
          </p:nvPr>
        </p:nvPicPr>
        <p:blipFill>
          <a:blip r:embed="rId3" cstate="print">
            <a:extLst>
              <a:ext uri="{28A0092B-C50C-407E-A947-70E740481C1C}">
                <a14:useLocalDpi xmlns:a14="http://schemas.microsoft.com/office/drawing/2010/main" val="0"/>
              </a:ext>
            </a:extLst>
          </a:blip>
          <a:srcRect l="9552" r="9552"/>
          <a:stretch>
            <a:fillRect/>
          </a:stretch>
        </p:blipFill>
        <p:spPr>
          <a:xfrm>
            <a:off x="5257091" y="1795824"/>
            <a:ext cx="660631" cy="660631"/>
          </a:xfrm>
        </p:spPr>
      </p:pic>
      <p:sp>
        <p:nvSpPr>
          <p:cNvPr id="5" name="Rectangle 4">
            <a:extLst>
              <a:ext uri="{FF2B5EF4-FFF2-40B4-BE49-F238E27FC236}">
                <a16:creationId xmlns:a16="http://schemas.microsoft.com/office/drawing/2014/main" id="{ACB2CAB7-9F67-48E0-90AE-9591252470DB}"/>
              </a:ext>
            </a:extLst>
          </p:cNvPr>
          <p:cNvSpPr/>
          <p:nvPr/>
        </p:nvSpPr>
        <p:spPr>
          <a:xfrm>
            <a:off x="180753" y="6033389"/>
            <a:ext cx="1616149" cy="70765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312772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515938" y="149978"/>
            <a:ext cx="11150600" cy="920336"/>
          </a:xfrm>
        </p:spPr>
        <p:txBody>
          <a:bodyPr/>
          <a:lstStyle/>
          <a:p>
            <a:r>
              <a:rPr lang="en-IN" sz="4400" dirty="0">
                <a:latin typeface="Times New Roman" panose="02020603050405020304" pitchFamily="18" charset="0"/>
                <a:cs typeface="Times New Roman" panose="02020603050405020304" pitchFamily="18" charset="0"/>
              </a:rPr>
              <a:t>Brief about features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IN" smtClean="0"/>
              <a:pPr/>
              <a:t>17</a:t>
            </a:fld>
            <a:endParaRPr lang="en-IN" dirty="0"/>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211220" y="1905091"/>
            <a:ext cx="4110360" cy="495389"/>
          </a:xfrm>
        </p:spPr>
        <p:txBody>
          <a:bodyPr/>
          <a:lstStyle/>
          <a:p>
            <a:r>
              <a:rPr lang="en-IN" sz="2400" dirty="0">
                <a:latin typeface="Times New Roman" panose="02020603050405020304" pitchFamily="18" charset="0"/>
                <a:cs typeface="Times New Roman" panose="02020603050405020304" pitchFamily="18" charset="0"/>
              </a:rPr>
              <a:t>Study material</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12" name="Rectangle 11"/>
          <p:cNvSpPr/>
          <p:nvPr/>
        </p:nvSpPr>
        <p:spPr>
          <a:xfrm>
            <a:off x="327481" y="6227139"/>
            <a:ext cx="1246138"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Placeholder 14"/>
          <p:cNvPicPr>
            <a:picLocks noGrp="1" noChangeAspect="1"/>
          </p:cNvPicPr>
          <p:nvPr>
            <p:ph type="pic" sz="quarter" idx="22"/>
          </p:nvPr>
        </p:nvPicPr>
        <p:blipFill>
          <a:blip r:embed="rId5" cstate="print">
            <a:extLst>
              <a:ext uri="{28A0092B-C50C-407E-A947-70E740481C1C}">
                <a14:useLocalDpi xmlns:a14="http://schemas.microsoft.com/office/drawing/2010/main" val="0"/>
              </a:ext>
            </a:extLst>
          </a:blip>
          <a:srcRect l="9658" r="9658"/>
          <a:stretch>
            <a:fillRect/>
          </a:stretch>
        </p:blipFill>
        <p:spPr>
          <a:xfrm>
            <a:off x="6237533" y="4815222"/>
            <a:ext cx="718678" cy="718678"/>
          </a:xfrm>
        </p:spPr>
      </p:pic>
      <p:sp>
        <p:nvSpPr>
          <p:cNvPr id="19" name="TextBox 18"/>
          <p:cNvSpPr txBox="1"/>
          <p:nvPr/>
        </p:nvSpPr>
        <p:spPr>
          <a:xfrm>
            <a:off x="515938" y="2903152"/>
            <a:ext cx="10084601" cy="332398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Exchanging the digital content of study materials between NIT students which is accessible anytime and  also improving their learning with the project tutorial recently published researches and other practical content related to their fields and also it will contain tutorials to the projects that are being completed in innovation labs paid as well as free.</a:t>
            </a:r>
          </a:p>
          <a:p>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US" dirty="0"/>
          </a:p>
        </p:txBody>
      </p:sp>
      <p:pic>
        <p:nvPicPr>
          <p:cNvPr id="16" name="Picture 15">
            <a:extLst>
              <a:ext uri="{FF2B5EF4-FFF2-40B4-BE49-F238E27FC236}">
                <a16:creationId xmlns:a16="http://schemas.microsoft.com/office/drawing/2014/main" id="{75FFE9FB-45DB-4E50-B28C-5173B7FDF8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50258" y="1743765"/>
            <a:ext cx="870907" cy="818040"/>
          </a:xfrm>
          <a:prstGeom prst="rect">
            <a:avLst/>
          </a:prstGeom>
        </p:spPr>
      </p:pic>
      <p:sp>
        <p:nvSpPr>
          <p:cNvPr id="3" name="Oval 2">
            <a:extLst>
              <a:ext uri="{FF2B5EF4-FFF2-40B4-BE49-F238E27FC236}">
                <a16:creationId xmlns:a16="http://schemas.microsoft.com/office/drawing/2014/main" id="{312403BC-C322-4757-9C87-53E24A4E4785}"/>
              </a:ext>
            </a:extLst>
          </p:cNvPr>
          <p:cNvSpPr/>
          <p:nvPr/>
        </p:nvSpPr>
        <p:spPr>
          <a:xfrm>
            <a:off x="6096000" y="4720856"/>
            <a:ext cx="995916" cy="978195"/>
          </a:xfrm>
          <a:prstGeom prst="ellipse">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010623"/>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515938" y="149978"/>
            <a:ext cx="11150600" cy="920336"/>
          </a:xfrm>
        </p:spPr>
        <p:txBody>
          <a:bodyPr/>
          <a:lstStyle/>
          <a:p>
            <a:r>
              <a:rPr lang="en-IN" sz="4400" dirty="0">
                <a:latin typeface="Times New Roman" panose="02020603050405020304" pitchFamily="18" charset="0"/>
                <a:cs typeface="Times New Roman" panose="02020603050405020304" pitchFamily="18" charset="0"/>
              </a:rPr>
              <a:t>Brief about features</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IN" smtClean="0"/>
              <a:pPr/>
              <a:t>18</a:t>
            </a:fld>
            <a:endParaRPr lang="en-IN" dirty="0"/>
          </a:p>
        </p:txBody>
      </p:sp>
      <p:sp>
        <p:nvSpPr>
          <p:cNvPr id="5" name="Content Placeholder 4">
            <a:extLst>
              <a:ext uri="{FF2B5EF4-FFF2-40B4-BE49-F238E27FC236}">
                <a16:creationId xmlns:a16="http://schemas.microsoft.com/office/drawing/2014/main" id="{93A6F33C-3AFE-474E-AC15-C00F368C3C6A}"/>
              </a:ext>
            </a:extLst>
          </p:cNvPr>
          <p:cNvSpPr>
            <a:spLocks noGrp="1"/>
          </p:cNvSpPr>
          <p:nvPr>
            <p:ph idx="15"/>
          </p:nvPr>
        </p:nvSpPr>
        <p:spPr>
          <a:xfrm>
            <a:off x="-211220" y="1905091"/>
            <a:ext cx="4110360" cy="495389"/>
          </a:xfrm>
        </p:spPr>
        <p:txBody>
          <a:bodyPr/>
          <a:lstStyle/>
          <a:p>
            <a:r>
              <a:rPr lang="en-IN" sz="2400" dirty="0">
                <a:latin typeface="Times New Roman" panose="02020603050405020304" pitchFamily="18" charset="0"/>
                <a:cs typeface="Times New Roman" panose="02020603050405020304" pitchFamily="18" charset="0"/>
              </a:rPr>
              <a:t>Laboratories</a:t>
            </a:r>
          </a:p>
        </p:txBody>
      </p:sp>
      <p:pic>
        <p:nvPicPr>
          <p:cNvPr id="29" name="Picture Placeholder 28" descr="Pencil">
            <a:extLst>
              <a:ext uri="{FF2B5EF4-FFF2-40B4-BE49-F238E27FC236}">
                <a16:creationId xmlns:a16="http://schemas.microsoft.com/office/drawing/2014/main" id="{F0E35123-11A3-CD40-A44F-8A81B9105639}"/>
              </a:ext>
            </a:extLst>
          </p:cNvPr>
          <p:cNvPicPr>
            <a:picLocks noGrp="1" noChangeAspect="1"/>
          </p:cNvPicPr>
          <p:nvPr>
            <p:ph type="pic" sz="quarter" idx="21"/>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12" name="Rectangle 11"/>
          <p:cNvSpPr/>
          <p:nvPr/>
        </p:nvSpPr>
        <p:spPr>
          <a:xfrm>
            <a:off x="327481" y="6227139"/>
            <a:ext cx="1246138" cy="457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Placeholder 14"/>
          <p:cNvPicPr>
            <a:picLocks noGrp="1" noChangeAspect="1"/>
          </p:cNvPicPr>
          <p:nvPr>
            <p:ph type="pic" sz="quarter" idx="22"/>
          </p:nvPr>
        </p:nvPicPr>
        <p:blipFill>
          <a:blip r:embed="rId5" cstate="print">
            <a:extLst>
              <a:ext uri="{28A0092B-C50C-407E-A947-70E740481C1C}">
                <a14:useLocalDpi xmlns:a14="http://schemas.microsoft.com/office/drawing/2010/main" val="0"/>
              </a:ext>
            </a:extLst>
          </a:blip>
          <a:srcRect l="9658" r="9658"/>
          <a:stretch>
            <a:fillRect/>
          </a:stretch>
        </p:blipFill>
        <p:spPr>
          <a:xfrm>
            <a:off x="6237533" y="4815222"/>
            <a:ext cx="718678" cy="718678"/>
          </a:xfrm>
        </p:spPr>
      </p:pic>
      <p:sp>
        <p:nvSpPr>
          <p:cNvPr id="19" name="TextBox 18"/>
          <p:cNvSpPr txBox="1"/>
          <p:nvPr/>
        </p:nvSpPr>
        <p:spPr>
          <a:xfrm>
            <a:off x="966380" y="2750245"/>
            <a:ext cx="10544546" cy="156966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Laboratories are a very crucial part of every NIT. The </a:t>
            </a:r>
            <a:r>
              <a:rPr lang="en-IN" sz="2400" dirty="0" err="1">
                <a:latin typeface="Times New Roman" panose="02020603050405020304" pitchFamily="18" charset="0"/>
                <a:cs typeface="Times New Roman" panose="02020603050405020304" pitchFamily="18" charset="0"/>
              </a:rPr>
              <a:t>Stumaze</a:t>
            </a:r>
            <a:r>
              <a:rPr lang="en-IN" sz="2400" dirty="0">
                <a:latin typeface="Times New Roman" panose="02020603050405020304" pitchFamily="18" charset="0"/>
                <a:cs typeface="Times New Roman" panose="02020603050405020304" pitchFamily="18" charset="0"/>
              </a:rPr>
              <a:t> platform may be useful for all the students to get access to other NIT laboratories. The application will have the database of all NIT laboratory devices and </a:t>
            </a:r>
            <a:r>
              <a:rPr lang="en-IN" sz="2400" dirty="0" err="1">
                <a:latin typeface="Times New Roman" panose="02020603050405020304" pitchFamily="18" charset="0"/>
                <a:cs typeface="Times New Roman" panose="02020603050405020304" pitchFamily="18" charset="0"/>
              </a:rPr>
              <a:t>equipments</a:t>
            </a:r>
            <a:r>
              <a:rPr lang="en-IN" sz="2400" dirty="0">
                <a:latin typeface="Times New Roman" panose="02020603050405020304" pitchFamily="18" charset="0"/>
                <a:cs typeface="Times New Roman" panose="02020603050405020304" pitchFamily="18" charset="0"/>
              </a:rPr>
              <a:t> so that all students can have access to the required tools for their researches and projects.</a:t>
            </a:r>
            <a:endParaRPr lang="en-US" dirty="0"/>
          </a:p>
        </p:txBody>
      </p:sp>
      <p:sp>
        <p:nvSpPr>
          <p:cNvPr id="3" name="Oval 2">
            <a:extLst>
              <a:ext uri="{FF2B5EF4-FFF2-40B4-BE49-F238E27FC236}">
                <a16:creationId xmlns:a16="http://schemas.microsoft.com/office/drawing/2014/main" id="{312403BC-C322-4757-9C87-53E24A4E4785}"/>
              </a:ext>
            </a:extLst>
          </p:cNvPr>
          <p:cNvSpPr/>
          <p:nvPr/>
        </p:nvSpPr>
        <p:spPr>
          <a:xfrm>
            <a:off x="6096000" y="4720856"/>
            <a:ext cx="995916" cy="978195"/>
          </a:xfrm>
          <a:prstGeom prst="ellipse">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83A71A6-94EF-4011-A354-4D1281CA77F6}"/>
              </a:ext>
            </a:extLst>
          </p:cNvPr>
          <p:cNvPicPr>
            <a:picLocks noChangeAspect="1"/>
          </p:cNvPicPr>
          <p:nvPr/>
        </p:nvPicPr>
        <p:blipFill>
          <a:blip r:embed="rId6"/>
          <a:stretch>
            <a:fillRect/>
          </a:stretch>
        </p:blipFill>
        <p:spPr>
          <a:xfrm>
            <a:off x="4988003" y="1572985"/>
            <a:ext cx="1194468" cy="1103539"/>
          </a:xfrm>
          <a:prstGeom prst="ellipse">
            <a:avLst/>
          </a:prstGeom>
        </p:spPr>
      </p:pic>
    </p:spTree>
    <p:extLst>
      <p:ext uri="{BB962C8B-B14F-4D97-AF65-F5344CB8AC3E}">
        <p14:creationId xmlns:p14="http://schemas.microsoft.com/office/powerpoint/2010/main" val="67923083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6332" y="2967335"/>
            <a:ext cx="9299342" cy="1323439"/>
          </a:xfrm>
          <a:prstGeom prst="rect">
            <a:avLst/>
          </a:prstGeom>
          <a:noFill/>
        </p:spPr>
        <p:txBody>
          <a:bodyPr wrap="none" lIns="91440" tIns="45720" rIns="91440" bIns="45720">
            <a:spAutoFit/>
          </a:bodyPr>
          <a:lstStyle/>
          <a:p>
            <a:pPr algn="ctr"/>
            <a:r>
              <a:rPr lang="en-US" sz="8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Interface of </a:t>
            </a:r>
            <a:r>
              <a:rPr lang="en-US" sz="8000" b="1"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Stumaze</a:t>
            </a:r>
            <a:endParaRPr lang="en-US" sz="8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92275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0"/>
            <a:ext cx="12225987" cy="6858000"/>
          </a:xfrm>
          <a:prstGeom prst="rect">
            <a:avLst/>
          </a:prstGeom>
        </p:spPr>
      </p:pic>
    </p:spTree>
    <p:extLst>
      <p:ext uri="{BB962C8B-B14F-4D97-AF65-F5344CB8AC3E}">
        <p14:creationId xmlns:p14="http://schemas.microsoft.com/office/powerpoint/2010/main" val="120401863"/>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99250" y="0"/>
            <a:ext cx="3972606" cy="6858000"/>
          </a:xfrm>
          <a:prstGeom prst="rect">
            <a:avLst/>
          </a:prstGeom>
        </p:spPr>
      </p:pic>
    </p:spTree>
    <p:extLst>
      <p:ext uri="{BB962C8B-B14F-4D97-AF65-F5344CB8AC3E}">
        <p14:creationId xmlns:p14="http://schemas.microsoft.com/office/powerpoint/2010/main" val="251480512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328160" y="0"/>
            <a:ext cx="3692434" cy="6858001"/>
          </a:xfrm>
          <a:prstGeom prst="rect">
            <a:avLst/>
          </a:prstGeom>
        </p:spPr>
      </p:pic>
      <p:sp>
        <p:nvSpPr>
          <p:cNvPr id="8" name="Rectangle 7"/>
          <p:cNvSpPr/>
          <p:nvPr/>
        </p:nvSpPr>
        <p:spPr>
          <a:xfrm>
            <a:off x="4394718" y="4553339"/>
            <a:ext cx="3536302" cy="531845"/>
          </a:xfrm>
          <a:prstGeom prst="rect">
            <a:avLst/>
          </a:prstGeom>
          <a:solidFill>
            <a:srgbClr val="F7F8FA"/>
          </a:solidFill>
          <a:ln>
            <a:solidFill>
              <a:srgbClr val="F7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452831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88823" y="-1"/>
            <a:ext cx="3840481" cy="6858000"/>
          </a:xfrm>
          <a:prstGeom prst="rect">
            <a:avLst/>
          </a:prstGeom>
        </p:spPr>
      </p:pic>
    </p:spTree>
    <p:extLst>
      <p:ext uri="{BB962C8B-B14F-4D97-AF65-F5344CB8AC3E}">
        <p14:creationId xmlns:p14="http://schemas.microsoft.com/office/powerpoint/2010/main" val="380002556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19452" y="0"/>
            <a:ext cx="3622766" cy="6858000"/>
          </a:xfrm>
          <a:prstGeom prst="rect">
            <a:avLst/>
          </a:prstGeom>
        </p:spPr>
      </p:pic>
    </p:spTree>
    <p:extLst>
      <p:ext uri="{BB962C8B-B14F-4D97-AF65-F5344CB8AC3E}">
        <p14:creationId xmlns:p14="http://schemas.microsoft.com/office/powerpoint/2010/main" val="409084843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9A82BF-04D0-4820-AF6A-582E7BD8B106}"/>
              </a:ext>
            </a:extLst>
          </p:cNvPr>
          <p:cNvPicPr>
            <a:picLocks noChangeAspect="1"/>
          </p:cNvPicPr>
          <p:nvPr/>
        </p:nvPicPr>
        <p:blipFill>
          <a:blip r:embed="rId2"/>
          <a:stretch>
            <a:fillRect/>
          </a:stretch>
        </p:blipFill>
        <p:spPr>
          <a:xfrm>
            <a:off x="4187687" y="9765"/>
            <a:ext cx="4002157" cy="6848235"/>
          </a:xfrm>
          <a:prstGeom prst="rect">
            <a:avLst/>
          </a:prstGeom>
        </p:spPr>
      </p:pic>
    </p:spTree>
    <p:extLst>
      <p:ext uri="{BB962C8B-B14F-4D97-AF65-F5344CB8AC3E}">
        <p14:creationId xmlns:p14="http://schemas.microsoft.com/office/powerpoint/2010/main" val="407205397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90993" y="0"/>
            <a:ext cx="3636917" cy="6858000"/>
          </a:xfrm>
          <a:prstGeom prst="rect">
            <a:avLst/>
          </a:prstGeom>
        </p:spPr>
      </p:pic>
    </p:spTree>
    <p:extLst>
      <p:ext uri="{BB962C8B-B14F-4D97-AF65-F5344CB8AC3E}">
        <p14:creationId xmlns:p14="http://schemas.microsoft.com/office/powerpoint/2010/main" val="167829423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2855" y="2171085"/>
            <a:ext cx="4876800" cy="2544402"/>
          </a:xfrm>
        </p:spPr>
        <p:txBody>
          <a:bodyPr/>
          <a:lstStyle/>
          <a:p>
            <a:r>
              <a:rPr lang="en-GB" sz="8800" dirty="0">
                <a:latin typeface="AR CHRISTY" panose="02000000000000000000" pitchFamily="2" charset="0"/>
              </a:rPr>
              <a:t>FUTURE </a:t>
            </a:r>
            <a:br>
              <a:rPr lang="en-GB" sz="8800" dirty="0">
                <a:latin typeface="AR CHRISTY" panose="02000000000000000000" pitchFamily="2" charset="0"/>
              </a:rPr>
            </a:br>
            <a:r>
              <a:rPr lang="en-GB" sz="8800" dirty="0">
                <a:latin typeface="AR CHRISTY" panose="02000000000000000000" pitchFamily="2" charset="0"/>
              </a:rPr>
              <a:t>SCOPES</a:t>
            </a:r>
          </a:p>
        </p:txBody>
      </p:sp>
      <p:sp>
        <p:nvSpPr>
          <p:cNvPr id="3" name="Content Placeholder 2"/>
          <p:cNvSpPr>
            <a:spLocks noGrp="1"/>
          </p:cNvSpPr>
          <p:nvPr>
            <p:ph idx="1"/>
          </p:nvPr>
        </p:nvSpPr>
        <p:spPr>
          <a:xfrm>
            <a:off x="392113" y="952499"/>
            <a:ext cx="7210742" cy="4981575"/>
          </a:xfrm>
        </p:spPr>
        <p:txBody>
          <a:bodyPr/>
          <a:lstStyle/>
          <a:p>
            <a:pPr algn="just"/>
            <a:r>
              <a:rPr lang="en-GB" dirty="0">
                <a:latin typeface="Times New Roman" panose="02020603050405020304" pitchFamily="18" charset="0"/>
                <a:cs typeface="Times New Roman" panose="02020603050405020304" pitchFamily="18" charset="0"/>
              </a:rPr>
              <a:t>Platform that can be used to conduct online quiz and other competitions to enhance the competitive spirits between  Inter-NIT students.</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The database available on </a:t>
            </a:r>
            <a:r>
              <a:rPr lang="en-GB" dirty="0" err="1">
                <a:latin typeface="Times New Roman" panose="02020603050405020304" pitchFamily="18" charset="0"/>
                <a:cs typeface="Times New Roman" panose="02020603050405020304" pitchFamily="18" charset="0"/>
              </a:rPr>
              <a:t>Stumaze</a:t>
            </a:r>
            <a:r>
              <a:rPr lang="en-GB" dirty="0">
                <a:latin typeface="Times New Roman" panose="02020603050405020304" pitchFamily="18" charset="0"/>
                <a:cs typeface="Times New Roman" panose="02020603050405020304" pitchFamily="18" charset="0"/>
              </a:rPr>
              <a:t> will be helpful to meet the demand of companies and corporations so that they  can filter the candidates according to their skills.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A medium that can connect all NIT students to an important guest lecture over a single network</a:t>
            </a:r>
            <a:r>
              <a:rPr lang="en-GB" sz="2800" dirty="0">
                <a:latin typeface="Times New Roman" panose="02020603050405020304" pitchFamily="18" charset="0"/>
                <a:cs typeface="Times New Roman" panose="02020603050405020304" pitchFamily="18" charset="0"/>
              </a:rPr>
              <a:t>.</a:t>
            </a: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301752" y="6176496"/>
            <a:ext cx="1371600" cy="502920"/>
          </a:xfrm>
          <a:prstGeom prst="round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74477567"/>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ave 4">
            <a:extLst>
              <a:ext uri="{FF2B5EF4-FFF2-40B4-BE49-F238E27FC236}">
                <a16:creationId xmlns:a16="http://schemas.microsoft.com/office/drawing/2014/main" id="{A439255D-5DE4-47AB-B4BE-B08D130CE7B9}"/>
              </a:ext>
            </a:extLst>
          </p:cNvPr>
          <p:cNvSpPr/>
          <p:nvPr/>
        </p:nvSpPr>
        <p:spPr>
          <a:xfrm>
            <a:off x="593035" y="2385392"/>
            <a:ext cx="11005930" cy="2994992"/>
          </a:xfrm>
          <a:prstGeom prst="wave">
            <a:avLst>
              <a:gd name="adj1" fmla="val 12500"/>
              <a:gd name="adj2" fmla="val -33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latin typeface="Monotype Corsiva" panose="03010101010201010101" pitchFamily="66" charset="0"/>
              </a:rPr>
              <a:t>It is the long history of humankind that those who learned to collaborate and improvise most effectively have prevailed." – Charles Darwin</a:t>
            </a:r>
            <a:endParaRPr lang="en-IN" sz="3200" i="1" dirty="0">
              <a:solidFill>
                <a:schemeClr val="tx1"/>
              </a:solidFill>
              <a:latin typeface="Monotype Corsiva" panose="03010101010201010101" pitchFamily="66" charset="0"/>
            </a:endParaRPr>
          </a:p>
        </p:txBody>
      </p:sp>
    </p:spTree>
    <p:extLst>
      <p:ext uri="{BB962C8B-B14F-4D97-AF65-F5344CB8AC3E}">
        <p14:creationId xmlns:p14="http://schemas.microsoft.com/office/powerpoint/2010/main" val="1360094995"/>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0F9F51E-A3D5-4726-BACE-D5CDD8A46429}"/>
              </a:ext>
            </a:extLst>
          </p:cNvPr>
          <p:cNvSpPr>
            <a:spLocks noGrp="1"/>
          </p:cNvSpPr>
          <p:nvPr>
            <p:ph type="subTitle" idx="1"/>
          </p:nvPr>
        </p:nvSpPr>
        <p:spPr>
          <a:xfrm>
            <a:off x="6924492" y="4609222"/>
            <a:ext cx="5598811" cy="503167"/>
          </a:xfrm>
        </p:spPr>
        <p:txBody>
          <a:bodyPr/>
          <a:lstStyle/>
          <a:p>
            <a:r>
              <a:rPr lang="en-IN" sz="3200" dirty="0">
                <a:solidFill>
                  <a:schemeClr val="accent3"/>
                </a:solidFill>
                <a:latin typeface="AR CENA" panose="02000000000000000000" pitchFamily="2" charset="0"/>
              </a:rPr>
              <a:t>-A Solution by </a:t>
            </a:r>
          </a:p>
          <a:p>
            <a:r>
              <a:rPr lang="en-IN" sz="3200" dirty="0">
                <a:solidFill>
                  <a:schemeClr val="accent3"/>
                </a:solidFill>
                <a:latin typeface="AR CENA" panose="02000000000000000000" pitchFamily="2" charset="0"/>
              </a:rPr>
              <a:t>NIT ANDHRA PRADESH</a:t>
            </a:r>
            <a:endParaRPr lang="en-IN" sz="2400" dirty="0">
              <a:solidFill>
                <a:schemeClr val="accent3"/>
              </a:solidFill>
              <a:latin typeface="AR CENA" panose="02000000000000000000" pitchFamily="2" charset="0"/>
            </a:endParaRPr>
          </a:p>
        </p:txBody>
      </p:sp>
      <p:sp>
        <p:nvSpPr>
          <p:cNvPr id="7" name="Title 6">
            <a:extLst>
              <a:ext uri="{FF2B5EF4-FFF2-40B4-BE49-F238E27FC236}">
                <a16:creationId xmlns:a16="http://schemas.microsoft.com/office/drawing/2014/main" id="{39B0EC6D-03DD-4CEE-9979-34A964DCA45D}"/>
              </a:ext>
            </a:extLst>
          </p:cNvPr>
          <p:cNvSpPr>
            <a:spLocks noGrp="1"/>
          </p:cNvSpPr>
          <p:nvPr>
            <p:ph type="title"/>
          </p:nvPr>
        </p:nvSpPr>
        <p:spPr>
          <a:xfrm>
            <a:off x="6689008" y="3254415"/>
            <a:ext cx="5011410" cy="651448"/>
          </a:xfrm>
        </p:spPr>
        <p:txBody>
          <a:bodyPr/>
          <a:lstStyle/>
          <a:p>
            <a:r>
              <a:rPr lang="en-US" dirty="0"/>
              <a:t>Thank you</a:t>
            </a:r>
          </a:p>
        </p:txBody>
      </p:sp>
      <p:sp>
        <p:nvSpPr>
          <p:cNvPr id="3" name="Rectangle 2"/>
          <p:cNvSpPr/>
          <p:nvPr/>
        </p:nvSpPr>
        <p:spPr>
          <a:xfrm>
            <a:off x="6161963" y="1795773"/>
            <a:ext cx="3298503" cy="11254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6310941" y="2164472"/>
            <a:ext cx="4406017"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STUMAZE</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552" r="9552"/>
          <a:stretch>
            <a:fillRect/>
          </a:stretch>
        </p:blipFill>
        <p:spPr>
          <a:xfrm>
            <a:off x="1005280" y="744043"/>
            <a:ext cx="5305661" cy="5305661"/>
          </a:xfrm>
        </p:spPr>
      </p:pic>
    </p:spTree>
    <p:extLst>
      <p:ext uri="{BB962C8B-B14F-4D97-AF65-F5344CB8AC3E}">
        <p14:creationId xmlns:p14="http://schemas.microsoft.com/office/powerpoint/2010/main" val="292880249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012" y="311221"/>
            <a:ext cx="2673531" cy="5164183"/>
          </a:xfrm>
          <a:prstGeom prst="rect">
            <a:avLst/>
          </a:prstGeom>
        </p:spPr>
      </p:pic>
      <p:sp>
        <p:nvSpPr>
          <p:cNvPr id="6" name="TextBox 5"/>
          <p:cNvSpPr txBox="1"/>
          <p:nvPr/>
        </p:nvSpPr>
        <p:spPr>
          <a:xfrm>
            <a:off x="3796936" y="5747658"/>
            <a:ext cx="5773783" cy="769441"/>
          </a:xfrm>
          <a:prstGeom prst="rect">
            <a:avLst/>
          </a:prstGeom>
          <a:noFill/>
        </p:spPr>
        <p:txBody>
          <a:bodyPr wrap="square" rtlCol="0">
            <a:spAutoFit/>
          </a:bodyPr>
          <a:lstStyle/>
          <a:p>
            <a:r>
              <a:rPr lang="en-GB" sz="4400" dirty="0">
                <a:solidFill>
                  <a:schemeClr val="accent4">
                    <a:lumMod val="50000"/>
                  </a:schemeClr>
                </a:solidFill>
                <a:latin typeface="AR CENA" panose="02000000000000000000" pitchFamily="2" charset="0"/>
              </a:rPr>
              <a:t>STUDENT OF NIT X</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087" y="2213722"/>
            <a:ext cx="2143125" cy="21431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247" y="2213722"/>
            <a:ext cx="4401671" cy="2025744"/>
          </a:xfrm>
          <a:prstGeom prst="rect">
            <a:avLst/>
          </a:prstGeom>
        </p:spPr>
      </p:pic>
      <p:sp>
        <p:nvSpPr>
          <p:cNvPr id="12" name="Rectangle 11"/>
          <p:cNvSpPr/>
          <p:nvPr/>
        </p:nvSpPr>
        <p:spPr>
          <a:xfrm>
            <a:off x="642300" y="311221"/>
            <a:ext cx="3513755"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AR CENA" panose="02000000000000000000" pitchFamily="2" charset="0"/>
              </a:rPr>
              <a:t>Case # 1</a:t>
            </a:r>
          </a:p>
        </p:txBody>
      </p:sp>
    </p:spTree>
    <p:extLst>
      <p:ext uri="{BB962C8B-B14F-4D97-AF65-F5344CB8AC3E}">
        <p14:creationId xmlns:p14="http://schemas.microsoft.com/office/powerpoint/2010/main" val="10180017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351" y="818606"/>
            <a:ext cx="2213535" cy="4302034"/>
          </a:xfrm>
          <a:prstGeom prst="rect">
            <a:avLst/>
          </a:prstGeom>
        </p:spPr>
      </p:pic>
      <p:sp>
        <p:nvSpPr>
          <p:cNvPr id="5" name="TextBox 4"/>
          <p:cNvSpPr txBox="1"/>
          <p:nvPr/>
        </p:nvSpPr>
        <p:spPr>
          <a:xfrm>
            <a:off x="1858926" y="5329135"/>
            <a:ext cx="1692771" cy="584775"/>
          </a:xfrm>
          <a:prstGeom prst="rect">
            <a:avLst/>
          </a:prstGeom>
          <a:noFill/>
        </p:spPr>
        <p:txBody>
          <a:bodyPr wrap="square" rtlCol="0">
            <a:spAutoFit/>
          </a:bodyPr>
          <a:lstStyle/>
          <a:p>
            <a:r>
              <a:rPr lang="en-GB" sz="3200" dirty="0">
                <a:solidFill>
                  <a:schemeClr val="accent4">
                    <a:lumMod val="50000"/>
                  </a:schemeClr>
                </a:solidFill>
                <a:latin typeface="AR CENA" panose="02000000000000000000" pitchFamily="2" charset="0"/>
              </a:rPr>
              <a:t>NIT X</a:t>
            </a:r>
          </a:p>
        </p:txBody>
      </p:sp>
      <p:sp>
        <p:nvSpPr>
          <p:cNvPr id="6" name="Right Arrow 5"/>
          <p:cNvSpPr/>
          <p:nvPr/>
        </p:nvSpPr>
        <p:spPr>
          <a:xfrm>
            <a:off x="4164811" y="2969621"/>
            <a:ext cx="1933303" cy="600891"/>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702" y="1380185"/>
            <a:ext cx="1806899" cy="3511731"/>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0151" y="1380183"/>
            <a:ext cx="1806899" cy="3511731"/>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480" y="1380181"/>
            <a:ext cx="1806899" cy="3511731"/>
          </a:xfrm>
          <a:prstGeom prst="rect">
            <a:avLst/>
          </a:prstGeom>
        </p:spPr>
      </p:pic>
      <p:sp>
        <p:nvSpPr>
          <p:cNvPr id="12" name="TextBox 11"/>
          <p:cNvSpPr txBox="1"/>
          <p:nvPr/>
        </p:nvSpPr>
        <p:spPr>
          <a:xfrm>
            <a:off x="4160525" y="2065979"/>
            <a:ext cx="2171883" cy="584775"/>
          </a:xfrm>
          <a:prstGeom prst="rect">
            <a:avLst/>
          </a:prstGeom>
          <a:noFill/>
        </p:spPr>
        <p:txBody>
          <a:bodyPr wrap="square" rtlCol="0">
            <a:spAutoFit/>
          </a:bodyPr>
          <a:lstStyle/>
          <a:p>
            <a:r>
              <a:rPr lang="en-GB" sz="3200" dirty="0">
                <a:solidFill>
                  <a:schemeClr val="accent4">
                    <a:lumMod val="50000"/>
                  </a:schemeClr>
                </a:solidFill>
                <a:latin typeface="AR CENA" panose="02000000000000000000" pitchFamily="2" charset="0"/>
              </a:rPr>
              <a:t>Start Seeking </a:t>
            </a:r>
          </a:p>
        </p:txBody>
      </p:sp>
      <p:sp>
        <p:nvSpPr>
          <p:cNvPr id="13" name="TextBox 12"/>
          <p:cNvSpPr txBox="1"/>
          <p:nvPr/>
        </p:nvSpPr>
        <p:spPr>
          <a:xfrm>
            <a:off x="8175812" y="5329135"/>
            <a:ext cx="1613647" cy="584775"/>
          </a:xfrm>
          <a:prstGeom prst="rect">
            <a:avLst/>
          </a:prstGeom>
          <a:noFill/>
        </p:spPr>
        <p:txBody>
          <a:bodyPr wrap="square" rtlCol="0">
            <a:spAutoFit/>
          </a:bodyPr>
          <a:lstStyle/>
          <a:p>
            <a:r>
              <a:rPr lang="en-GB" sz="3200" dirty="0">
                <a:solidFill>
                  <a:schemeClr val="accent4">
                    <a:lumMod val="50000"/>
                  </a:schemeClr>
                </a:solidFill>
                <a:latin typeface="AR CENA" panose="02000000000000000000" pitchFamily="2" charset="0"/>
              </a:rPr>
              <a:t>NIT X</a:t>
            </a:r>
          </a:p>
        </p:txBody>
      </p:sp>
      <p:sp>
        <p:nvSpPr>
          <p:cNvPr id="14" name="Cloud 13"/>
          <p:cNvSpPr/>
          <p:nvPr/>
        </p:nvSpPr>
        <p:spPr>
          <a:xfrm>
            <a:off x="10029449" y="694379"/>
            <a:ext cx="1900518" cy="1371600"/>
          </a:xfrm>
          <a:prstGeom prst="cloud">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Less </a:t>
            </a:r>
          </a:p>
          <a:p>
            <a:pPr algn="ctr"/>
            <a:r>
              <a:rPr lang="en-GB" dirty="0"/>
              <a:t>Interested in project</a:t>
            </a:r>
          </a:p>
        </p:txBody>
      </p:sp>
      <p:sp>
        <p:nvSpPr>
          <p:cNvPr id="15" name="Cloud 14"/>
          <p:cNvSpPr/>
          <p:nvPr/>
        </p:nvSpPr>
        <p:spPr>
          <a:xfrm>
            <a:off x="10029449" y="2283821"/>
            <a:ext cx="1999448" cy="1371600"/>
          </a:xfrm>
          <a:prstGeom prst="cloud">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Less</a:t>
            </a:r>
          </a:p>
          <a:p>
            <a:pPr algn="ctr"/>
            <a:r>
              <a:rPr lang="en-GB" dirty="0"/>
              <a:t>Enthusiasm</a:t>
            </a:r>
          </a:p>
        </p:txBody>
      </p:sp>
      <p:sp>
        <p:nvSpPr>
          <p:cNvPr id="16" name="Cloud 15"/>
          <p:cNvSpPr/>
          <p:nvPr/>
        </p:nvSpPr>
        <p:spPr>
          <a:xfrm>
            <a:off x="10128379" y="3957535"/>
            <a:ext cx="1900518" cy="1371600"/>
          </a:xfrm>
          <a:prstGeom prst="cloud">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friend of him</a:t>
            </a:r>
          </a:p>
        </p:txBody>
      </p:sp>
      <p:sp>
        <p:nvSpPr>
          <p:cNvPr id="17" name="TextBox 16"/>
          <p:cNvSpPr txBox="1"/>
          <p:nvPr/>
        </p:nvSpPr>
        <p:spPr>
          <a:xfrm>
            <a:off x="4108722" y="3429000"/>
            <a:ext cx="2171883" cy="584775"/>
          </a:xfrm>
          <a:prstGeom prst="rect">
            <a:avLst/>
          </a:prstGeom>
          <a:noFill/>
        </p:spPr>
        <p:txBody>
          <a:bodyPr wrap="square" rtlCol="0">
            <a:spAutoFit/>
          </a:bodyPr>
          <a:lstStyle/>
          <a:p>
            <a:r>
              <a:rPr lang="en-GB" sz="3200" dirty="0">
                <a:solidFill>
                  <a:schemeClr val="accent4">
                    <a:lumMod val="50000"/>
                  </a:schemeClr>
                </a:solidFill>
                <a:latin typeface="AR CENA" panose="02000000000000000000" pitchFamily="2" charset="0"/>
              </a:rPr>
              <a:t>For team</a:t>
            </a:r>
          </a:p>
        </p:txBody>
      </p:sp>
    </p:spTree>
    <p:extLst>
      <p:ext uri="{BB962C8B-B14F-4D97-AF65-F5344CB8AC3E}">
        <p14:creationId xmlns:p14="http://schemas.microsoft.com/office/powerpoint/2010/main" val="76066446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6152" y="2086184"/>
            <a:ext cx="1526852" cy="314309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735" y="2086183"/>
            <a:ext cx="1668276" cy="3143092"/>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85" y="2086184"/>
            <a:ext cx="1730925" cy="3143091"/>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599" y="1152607"/>
            <a:ext cx="2213535" cy="4302034"/>
          </a:xfrm>
          <a:prstGeom prst="rect">
            <a:avLst/>
          </a:prstGeom>
        </p:spPr>
      </p:pic>
      <p:sp>
        <p:nvSpPr>
          <p:cNvPr id="9" name="TextBox 8"/>
          <p:cNvSpPr txBox="1"/>
          <p:nvPr/>
        </p:nvSpPr>
        <p:spPr>
          <a:xfrm>
            <a:off x="4646410" y="5680006"/>
            <a:ext cx="1613647" cy="646331"/>
          </a:xfrm>
          <a:prstGeom prst="rect">
            <a:avLst/>
          </a:prstGeom>
          <a:noFill/>
        </p:spPr>
        <p:txBody>
          <a:bodyPr wrap="square" rtlCol="0">
            <a:spAutoFit/>
          </a:bodyPr>
          <a:lstStyle/>
          <a:p>
            <a:r>
              <a:rPr lang="en-GB" sz="3600" dirty="0">
                <a:solidFill>
                  <a:schemeClr val="accent4">
                    <a:lumMod val="50000"/>
                  </a:schemeClr>
                </a:solidFill>
                <a:latin typeface="AR CENA" panose="02000000000000000000" pitchFamily="2" charset="0"/>
              </a:rPr>
              <a:t>NIT X</a:t>
            </a:r>
          </a:p>
        </p:txBody>
      </p:sp>
      <p:sp>
        <p:nvSpPr>
          <p:cNvPr id="12" name="Cloud Callout 11"/>
          <p:cNvSpPr/>
          <p:nvPr/>
        </p:nvSpPr>
        <p:spPr>
          <a:xfrm>
            <a:off x="4733682" y="17967"/>
            <a:ext cx="2043635" cy="1134639"/>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Sacrifice</a:t>
            </a:r>
          </a:p>
        </p:txBody>
      </p:sp>
      <p:pic>
        <p:nvPicPr>
          <p:cNvPr id="13" name="Picture 12"/>
          <p:cNvPicPr>
            <a:picLocks noChangeAspect="1"/>
          </p:cNvPicPr>
          <p:nvPr/>
        </p:nvPicPr>
        <p:blipFill rotWithShape="1">
          <a:blip r:embed="rId3"/>
          <a:srcRect l="17390" t="12135" r="10325" b="2716"/>
          <a:stretch/>
        </p:blipFill>
        <p:spPr>
          <a:xfrm>
            <a:off x="6947217" y="17967"/>
            <a:ext cx="1676609" cy="1691578"/>
          </a:xfrm>
          <a:prstGeom prst="ellipse">
            <a:avLst/>
          </a:prstGeom>
        </p:spPr>
      </p:pic>
    </p:spTree>
    <p:extLst>
      <p:ext uri="{BB962C8B-B14F-4D97-AF65-F5344CB8AC3E}">
        <p14:creationId xmlns:p14="http://schemas.microsoft.com/office/powerpoint/2010/main" val="153803729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322" y="1158678"/>
            <a:ext cx="2425102" cy="481829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245" y="1158678"/>
            <a:ext cx="2425102" cy="4818294"/>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6574" y="1158678"/>
            <a:ext cx="2425102" cy="4818294"/>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372" y="1158678"/>
            <a:ext cx="2425102" cy="4818294"/>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847" y="905435"/>
            <a:ext cx="2425102" cy="4818294"/>
          </a:xfrm>
          <a:prstGeom prst="rect">
            <a:avLst/>
          </a:prstGeom>
        </p:spPr>
      </p:pic>
      <p:sp>
        <p:nvSpPr>
          <p:cNvPr id="11" name="Rectangle 10"/>
          <p:cNvSpPr/>
          <p:nvPr/>
        </p:nvSpPr>
        <p:spPr>
          <a:xfrm>
            <a:off x="5221439" y="5549170"/>
            <a:ext cx="2007281"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cap="none" spc="0" dirty="0">
                <a:ln/>
                <a:solidFill>
                  <a:schemeClr val="accent4"/>
                </a:solidFill>
                <a:effectLst/>
                <a:latin typeface="AR CENA" panose="02000000000000000000" pitchFamily="2" charset="0"/>
              </a:rPr>
              <a:t>NIT X</a:t>
            </a:r>
            <a:endParaRPr lang="en-US" sz="5400" b="1" cap="none" spc="0" dirty="0">
              <a:ln/>
              <a:solidFill>
                <a:schemeClr val="accent4"/>
              </a:solidFill>
              <a:effectLst/>
              <a:latin typeface="AR CENA" panose="02000000000000000000" pitchFamily="2" charset="0"/>
            </a:endParaRPr>
          </a:p>
        </p:txBody>
      </p:sp>
      <p:sp>
        <p:nvSpPr>
          <p:cNvPr id="12" name="Rectangle 11"/>
          <p:cNvSpPr/>
          <p:nvPr/>
        </p:nvSpPr>
        <p:spPr>
          <a:xfrm>
            <a:off x="84952" y="110924"/>
            <a:ext cx="2736625"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latin typeface="AR CENA" panose="02000000000000000000" pitchFamily="2" charset="0"/>
              </a:rPr>
              <a:t>Case # 2</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2" y="4351069"/>
            <a:ext cx="1750327" cy="1750327"/>
          </a:xfrm>
          <a:prstGeom prst="rect">
            <a:avLst/>
          </a:prstGeom>
        </p:spPr>
      </p:pic>
    </p:spTree>
    <p:extLst>
      <p:ext uri="{BB962C8B-B14F-4D97-AF65-F5344CB8AC3E}">
        <p14:creationId xmlns:p14="http://schemas.microsoft.com/office/powerpoint/2010/main" val="403612219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339102"/>
            <a:ext cx="7906871" cy="4219015"/>
          </a:xfrm>
          <a:prstGeom prst="rect">
            <a:avLst/>
          </a:prstGeom>
        </p:spPr>
      </p:pic>
      <p:sp>
        <p:nvSpPr>
          <p:cNvPr id="6" name="Cloud 5"/>
          <p:cNvSpPr/>
          <p:nvPr/>
        </p:nvSpPr>
        <p:spPr>
          <a:xfrm>
            <a:off x="8444753" y="358588"/>
            <a:ext cx="2330823" cy="1380565"/>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Highly interested</a:t>
            </a:r>
          </a:p>
          <a:p>
            <a:pPr algn="ctr"/>
            <a:r>
              <a:rPr lang="en-GB" dirty="0"/>
              <a:t>In project</a:t>
            </a:r>
          </a:p>
        </p:txBody>
      </p:sp>
      <p:sp>
        <p:nvSpPr>
          <p:cNvPr id="7" name="Cloud 6"/>
          <p:cNvSpPr/>
          <p:nvPr/>
        </p:nvSpPr>
        <p:spPr>
          <a:xfrm>
            <a:off x="8444753" y="1990163"/>
            <a:ext cx="2330823" cy="1264025"/>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Enthusiastic</a:t>
            </a:r>
          </a:p>
          <a:p>
            <a:pPr algn="ctr"/>
            <a:endParaRPr lang="en-GB" dirty="0"/>
          </a:p>
        </p:txBody>
      </p:sp>
      <p:sp>
        <p:nvSpPr>
          <p:cNvPr id="8" name="Cloud 7"/>
          <p:cNvSpPr/>
          <p:nvPr/>
        </p:nvSpPr>
        <p:spPr>
          <a:xfrm>
            <a:off x="8444754" y="3505200"/>
            <a:ext cx="2160494" cy="1281954"/>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Good team spirit</a:t>
            </a:r>
          </a:p>
        </p:txBody>
      </p:sp>
      <p:sp>
        <p:nvSpPr>
          <p:cNvPr id="9" name="Cloud 8"/>
          <p:cNvSpPr/>
          <p:nvPr/>
        </p:nvSpPr>
        <p:spPr>
          <a:xfrm>
            <a:off x="8444753" y="4787154"/>
            <a:ext cx="3505200" cy="1685363"/>
          </a:xfrm>
          <a:prstGeom prst="cloud">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Unavailability of required lab </a:t>
            </a:r>
            <a:r>
              <a:rPr lang="en-GB" dirty="0" err="1"/>
              <a:t>equipments</a:t>
            </a:r>
            <a:r>
              <a:rPr lang="en-GB" dirty="0"/>
              <a:t> / devices</a:t>
            </a:r>
          </a:p>
        </p:txBody>
      </p:sp>
    </p:spTree>
    <p:extLst>
      <p:ext uri="{BB962C8B-B14F-4D97-AF65-F5344CB8AC3E}">
        <p14:creationId xmlns:p14="http://schemas.microsoft.com/office/powerpoint/2010/main" val="3048549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5852" y="2568899"/>
            <a:ext cx="7332104" cy="3912326"/>
          </a:xfrm>
          <a:prstGeom prst="rect">
            <a:avLst/>
          </a:prstGeom>
        </p:spPr>
      </p:pic>
      <p:sp>
        <p:nvSpPr>
          <p:cNvPr id="5" name="Cloud 4"/>
          <p:cNvSpPr/>
          <p:nvPr/>
        </p:nvSpPr>
        <p:spPr>
          <a:xfrm>
            <a:off x="2586446" y="409304"/>
            <a:ext cx="6313714" cy="2029096"/>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solidFill>
                  <a:schemeClr val="accent5">
                    <a:lumMod val="75000"/>
                  </a:schemeClr>
                </a:solidFill>
                <a:latin typeface="AR CENA" panose="02000000000000000000" pitchFamily="2" charset="0"/>
              </a:rPr>
              <a:t>SACRIFICE AGAIN</a:t>
            </a:r>
            <a:endParaRPr lang="en-GB" dirty="0">
              <a:solidFill>
                <a:schemeClr val="accent5">
                  <a:lumMod val="75000"/>
                </a:schemeClr>
              </a:solidFill>
              <a:latin typeface="AR CENA" panose="02000000000000000000" pitchFamily="2" charset="0"/>
            </a:endParaRPr>
          </a:p>
        </p:txBody>
      </p:sp>
      <p:pic>
        <p:nvPicPr>
          <p:cNvPr id="6" name="Picture 5"/>
          <p:cNvPicPr>
            <a:picLocks noChangeAspect="1"/>
          </p:cNvPicPr>
          <p:nvPr/>
        </p:nvPicPr>
        <p:blipFill rotWithShape="1">
          <a:blip r:embed="rId3"/>
          <a:srcRect l="17390" t="12135" r="10325" b="2716"/>
          <a:stretch/>
        </p:blipFill>
        <p:spPr>
          <a:xfrm>
            <a:off x="9197792" y="296092"/>
            <a:ext cx="2123350" cy="2142308"/>
          </a:xfrm>
          <a:prstGeom prst="ellipse">
            <a:avLst/>
          </a:prstGeom>
        </p:spPr>
      </p:pic>
    </p:spTree>
    <p:extLst>
      <p:ext uri="{BB962C8B-B14F-4D97-AF65-F5344CB8AC3E}">
        <p14:creationId xmlns:p14="http://schemas.microsoft.com/office/powerpoint/2010/main" val="129538983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6CAC5E-66F5-4926-AA1B-49555981870C}"/>
              </a:ext>
            </a:extLst>
          </p:cNvPr>
          <p:cNvSpPr/>
          <p:nvPr/>
        </p:nvSpPr>
        <p:spPr>
          <a:xfrm>
            <a:off x="3147119" y="2967335"/>
            <a:ext cx="5897769" cy="120032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b="1" cap="none" spc="0" dirty="0">
                <a:ln/>
                <a:solidFill>
                  <a:schemeClr val="accent4"/>
                </a:solidFill>
                <a:effectLst/>
                <a:latin typeface="AR CENA"/>
              </a:rPr>
              <a:t>What to do?</a:t>
            </a:r>
            <a:endParaRPr lang="en-US" sz="5400" b="1" cap="none" spc="0" dirty="0">
              <a:ln/>
              <a:solidFill>
                <a:schemeClr val="accent4"/>
              </a:solidFill>
              <a:effectLst/>
              <a:latin typeface="AR CENA"/>
            </a:endParaRPr>
          </a:p>
        </p:txBody>
      </p:sp>
    </p:spTree>
    <p:extLst>
      <p:ext uri="{BB962C8B-B14F-4D97-AF65-F5344CB8AC3E}">
        <p14:creationId xmlns:p14="http://schemas.microsoft.com/office/powerpoint/2010/main" val="1807944716"/>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1721</TotalTime>
  <Words>569</Words>
  <Application>Microsoft Office PowerPoint</Application>
  <PresentationFormat>Widescreen</PresentationFormat>
  <Paragraphs>100</Paragraphs>
  <Slides>28</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 CENA</vt:lpstr>
      <vt:lpstr>AR CHRISTY</vt:lpstr>
      <vt:lpstr>Arial</vt:lpstr>
      <vt:lpstr>Bahnschrift SemiCondensed</vt:lpstr>
      <vt:lpstr>Calibri</vt:lpstr>
      <vt:lpstr>Calibri Light</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StuMaze</vt:lpstr>
      <vt:lpstr>PowerPoint Presentation</vt:lpstr>
      <vt:lpstr>Why we are making this platform ? </vt:lpstr>
      <vt:lpstr>Why we are making this platform ? </vt:lpstr>
      <vt:lpstr>Features of the  STUMAZE  platform </vt:lpstr>
      <vt:lpstr>Brief about features</vt:lpstr>
      <vt:lpstr>Brief about features</vt:lpstr>
      <vt:lpstr>Brief about features</vt:lpstr>
      <vt:lpstr>Brief about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SCOPES</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rituraj singh sujawat</dc:creator>
  <cp:lastModifiedBy>SHRISH SHUKLA</cp:lastModifiedBy>
  <cp:revision>41</cp:revision>
  <dcterms:created xsi:type="dcterms:W3CDTF">2019-08-18T21:09:30Z</dcterms:created>
  <dcterms:modified xsi:type="dcterms:W3CDTF">2019-08-24T10:48:06Z</dcterms:modified>
</cp:coreProperties>
</file>