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6" r:id="rId1"/>
  </p:sldMasterIdLst>
  <p:sldIdLst>
    <p:sldId id="256" r:id="rId2"/>
    <p:sldId id="257" r:id="rId3"/>
    <p:sldId id="258" r:id="rId4"/>
    <p:sldId id="259" r:id="rId5"/>
    <p:sldId id="260" r:id="rId6"/>
    <p:sldId id="262" r:id="rId7"/>
    <p:sldId id="263" r:id="rId8"/>
    <p:sldId id="264" r:id="rId9"/>
    <p:sldId id="266" r:id="rId10"/>
    <p:sldId id="268" r:id="rId11"/>
    <p:sldId id="270" r:id="rId12"/>
    <p:sldId id="271" r:id="rId13"/>
    <p:sldId id="272" r:id="rId14"/>
    <p:sldId id="273" r:id="rId15"/>
    <p:sldId id="274" r:id="rId16"/>
    <p:sldId id="275"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5/14/2021</a:t>
            </a:fld>
            <a:endParaRPr lang="en-US" dirty="0"/>
          </a:p>
        </p:txBody>
      </p:sp>
      <p:sp>
        <p:nvSpPr>
          <p:cNvPr id="5" name="Footer Placeholder 4"/>
          <p:cNvSpPr>
            <a:spLocks noGrp="1"/>
          </p:cNvSpPr>
          <p:nvPr>
            <p:ph type="ftr" sz="quarter" idx="11"/>
          </p:nvPr>
        </p:nvSpPr>
        <p:spPr/>
        <p:txBody>
          <a:bodyPr/>
          <a:lstStyle/>
          <a:p>
            <a:endParaRPr lang="en-US" dirty="0">
              <a:solidFill>
                <a:schemeClr val="bg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004250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5/14/2021</a:t>
            </a:fld>
            <a:endParaRPr lang="en-US" spc="50" dirty="0"/>
          </a:p>
        </p:txBody>
      </p:sp>
      <p:sp>
        <p:nvSpPr>
          <p:cNvPr id="6" name="Footer Placeholder 5"/>
          <p:cNvSpPr>
            <a:spLocks noGrp="1"/>
          </p:cNvSpPr>
          <p:nvPr>
            <p:ph type="ftr" sz="quarter" idx="11"/>
          </p:nvPr>
        </p:nvSpPr>
        <p:spPr/>
        <p:txBody>
          <a:bodyPr/>
          <a:lstStyle/>
          <a:p>
            <a:endParaRPr lang="en-US" spc="50" dirty="0"/>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0808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5/14/2021</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711915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5/14/2021</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22628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5/14/2021</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73503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gn="r"/>
            <a:fld id="{A37D6D71-8B28-4ED6-B932-04B197003D23}" type="datetimeFigureOut">
              <a:rPr lang="en-US" smtClean="0"/>
              <a:pPr algn="r"/>
              <a:t>5/14/2021</a:t>
            </a:fld>
            <a:endParaRPr lang="en-US" spc="50" dirty="0"/>
          </a:p>
        </p:txBody>
      </p:sp>
      <p:sp>
        <p:nvSpPr>
          <p:cNvPr id="4"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94240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gn="r"/>
            <a:fld id="{A37D6D71-8B28-4ED6-B932-04B197003D23}" type="datetimeFigureOut">
              <a:rPr lang="en-US" smtClean="0"/>
              <a:pPr algn="r"/>
              <a:t>5/14/2021</a:t>
            </a:fld>
            <a:endParaRPr lang="en-US" spc="50" dirty="0"/>
          </a:p>
        </p:txBody>
      </p:sp>
      <p:sp>
        <p:nvSpPr>
          <p:cNvPr id="4"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417953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5/14/2021</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936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5/14/2021</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04698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pPr algn="r"/>
            <a:fld id="{A37D6D71-8B28-4ED6-B932-04B197003D23}" type="datetimeFigureOut">
              <a:rPr lang="en-US" smtClean="0"/>
              <a:pPr algn="r"/>
              <a:t>5/14/2021</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304060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5/14/2021</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787302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5/14/2021</a:t>
            </a:fld>
            <a:endParaRPr lang="en-US" spc="50" dirty="0"/>
          </a:p>
        </p:txBody>
      </p:sp>
      <p:sp>
        <p:nvSpPr>
          <p:cNvPr id="6" name="Footer Placeholder 5"/>
          <p:cNvSpPr>
            <a:spLocks noGrp="1"/>
          </p:cNvSpPr>
          <p:nvPr>
            <p:ph type="ftr" sz="quarter" idx="11"/>
          </p:nvPr>
        </p:nvSpPr>
        <p:spPr/>
        <p:txBody>
          <a:bodyPr/>
          <a:lstStyle/>
          <a:p>
            <a:endParaRPr lang="en-US" spc="50" dirty="0"/>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27875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A37D6D71-8B28-4ED6-B932-04B197003D23}" type="datetimeFigureOut">
              <a:rPr lang="en-US" smtClean="0"/>
              <a:pPr algn="r"/>
              <a:t>5/14/2021</a:t>
            </a:fld>
            <a:endParaRPr lang="en-US" spc="50" dirty="0"/>
          </a:p>
        </p:txBody>
      </p:sp>
      <p:sp>
        <p:nvSpPr>
          <p:cNvPr id="8" name="Footer Placeholder 7"/>
          <p:cNvSpPr>
            <a:spLocks noGrp="1"/>
          </p:cNvSpPr>
          <p:nvPr>
            <p:ph type="ftr" sz="quarter" idx="11"/>
          </p:nvPr>
        </p:nvSpPr>
        <p:spPr/>
        <p:txBody>
          <a:bodyPr/>
          <a:lstStyle/>
          <a:p>
            <a:endParaRPr lang="en-US" spc="50" dirty="0"/>
          </a:p>
        </p:txBody>
      </p:sp>
      <p:sp>
        <p:nvSpPr>
          <p:cNvPr id="9" name="Slide Number Placeholder 8"/>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431137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pPr algn="r"/>
            <a:fld id="{A37D6D71-8B28-4ED6-B932-04B197003D23}" type="datetimeFigureOut">
              <a:rPr lang="en-US" smtClean="0"/>
              <a:pPr algn="r"/>
              <a:t>5/14/2021</a:t>
            </a:fld>
            <a:endParaRPr lang="en-US" dirty="0"/>
          </a:p>
        </p:txBody>
      </p:sp>
      <p:sp>
        <p:nvSpPr>
          <p:cNvPr id="5" name="Footer Placeholder 3"/>
          <p:cNvSpPr>
            <a:spLocks noGrp="1"/>
          </p:cNvSpPr>
          <p:nvPr>
            <p:ph type="ftr" sz="quarter" idx="11"/>
          </p:nvPr>
        </p:nvSpPr>
        <p:spPr/>
        <p:txBody>
          <a:bodyPr/>
          <a:lstStyle/>
          <a:p>
            <a:endParaRPr lang="en-US" dirty="0">
              <a:solidFill>
                <a:schemeClr val="tx1"/>
              </a:solidFill>
            </a:endParaRPr>
          </a:p>
        </p:txBody>
      </p:sp>
      <p:sp>
        <p:nvSpPr>
          <p:cNvPr id="6"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70067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lgn="r"/>
            <a:fld id="{A37D6D71-8B28-4ED6-B932-04B197003D23}" type="datetimeFigureOut">
              <a:rPr lang="en-US" smtClean="0"/>
              <a:pPr algn="r"/>
              <a:t>5/14/2021</a:t>
            </a:fld>
            <a:endParaRPr lang="en-US" dirty="0"/>
          </a:p>
        </p:txBody>
      </p:sp>
      <p:sp>
        <p:nvSpPr>
          <p:cNvPr id="5" name="Footer Placeholder 2"/>
          <p:cNvSpPr>
            <a:spLocks noGrp="1"/>
          </p:cNvSpPr>
          <p:nvPr>
            <p:ph type="ftr" sz="quarter" idx="11"/>
          </p:nvPr>
        </p:nvSpPr>
        <p:spPr/>
        <p:txBody>
          <a:bodyPr/>
          <a:lstStyle/>
          <a:p>
            <a:endParaRPr lang="en-US" dirty="0">
              <a:solidFill>
                <a:schemeClr val="tx1"/>
              </a:solidFill>
            </a:endParaRPr>
          </a:p>
        </p:txBody>
      </p:sp>
      <p:sp>
        <p:nvSpPr>
          <p:cNvPr id="6" name="Slide Number Placeholder 3"/>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40807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pPr algn="r"/>
            <a:fld id="{A37D6D71-8B28-4ED6-B932-04B197003D23}" type="datetimeFigureOut">
              <a:rPr lang="en-US" smtClean="0"/>
              <a:pPr algn="r"/>
              <a:t>5/14/2021</a:t>
            </a:fld>
            <a:endParaRPr lang="en-US" spc="50" dirty="0"/>
          </a:p>
        </p:txBody>
      </p:sp>
      <p:sp>
        <p:nvSpPr>
          <p:cNvPr id="5" name="Footer Placeholder 5"/>
          <p:cNvSpPr>
            <a:spLocks noGrp="1"/>
          </p:cNvSpPr>
          <p:nvPr>
            <p:ph type="ftr" sz="quarter" idx="11"/>
          </p:nvPr>
        </p:nvSpPr>
        <p:spPr/>
        <p:txBody>
          <a:bodyPr/>
          <a:lstStyle/>
          <a:p>
            <a:endParaRPr lang="en-US" spc="50" dirty="0"/>
          </a:p>
        </p:txBody>
      </p:sp>
      <p:sp>
        <p:nvSpPr>
          <p:cNvPr id="6"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30356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5/14/2021</a:t>
            </a:fld>
            <a:endParaRPr lang="en-US" dirty="0"/>
          </a:p>
        </p:txBody>
      </p:sp>
      <p:sp>
        <p:nvSpPr>
          <p:cNvPr id="6" name="Footer Placeholder 5"/>
          <p:cNvSpPr>
            <a:spLocks noGrp="1"/>
          </p:cNvSpPr>
          <p:nvPr>
            <p:ph type="ftr" sz="quarter" idx="11"/>
          </p:nvPr>
        </p:nvSpPr>
        <p:spPr/>
        <p:txBody>
          <a:bodyPr/>
          <a:lstStyle/>
          <a:p>
            <a:endParaRPr lang="en-US" dirty="0">
              <a:effectLst>
                <a:outerShdw blurRad="50800" dist="38100" dir="2700000" algn="tl" rotWithShape="0">
                  <a:prstClr val="black">
                    <a:alpha val="43000"/>
                  </a:prstClr>
                </a:outerShdw>
              </a:effectLst>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394956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lgn="r"/>
            <a:fld id="{A37D6D71-8B28-4ED6-B932-04B197003D23}" type="datetimeFigureOut">
              <a:rPr lang="en-US" smtClean="0"/>
              <a:pPr algn="r"/>
              <a:t>5/14/2021</a:t>
            </a:fld>
            <a:endParaRPr lang="en-US" spc="50"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spc="50"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519031792"/>
      </p:ext>
    </p:extLst>
  </p:cSld>
  <p:clrMap bg1="dk1" tx1="lt1" bg2="dk2" tx2="lt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 id="2147484038" r:id="rId12"/>
    <p:sldLayoutId id="2147484039" r:id="rId13"/>
    <p:sldLayoutId id="2147484040" r:id="rId14"/>
    <p:sldLayoutId id="2147484041" r:id="rId15"/>
    <p:sldLayoutId id="2147484042" r:id="rId16"/>
    <p:sldLayoutId id="21474840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riturani2403/FlipRobo-Internship/blob/main/Micro%20Credit.ipynb"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E8FB3-9C9F-48AC-8A43-B01C3983FBFD}"/>
              </a:ext>
            </a:extLst>
          </p:cNvPr>
          <p:cNvSpPr>
            <a:spLocks noGrp="1"/>
          </p:cNvSpPr>
          <p:nvPr>
            <p:ph type="ctrTitle"/>
          </p:nvPr>
        </p:nvSpPr>
        <p:spPr>
          <a:xfrm>
            <a:off x="1987826" y="2166068"/>
            <a:ext cx="6202016" cy="2525864"/>
          </a:xfrm>
        </p:spPr>
        <p:txBody>
          <a:bodyPr anchor="ctr">
            <a:normAutofit/>
          </a:bodyPr>
          <a:lstStyle/>
          <a:p>
            <a:r>
              <a:rPr lang="en-IN" sz="4000" b="1" u="sng" dirty="0">
                <a:solidFill>
                  <a:schemeClr val="tx1"/>
                </a:solidFill>
                <a:latin typeface="Times New Roman" panose="02020603050405020304" pitchFamily="18" charset="0"/>
                <a:cs typeface="Times New Roman" panose="02020603050405020304" pitchFamily="18" charset="0"/>
              </a:rPr>
              <a:t>MICRO CREDIT DEFAULTER MODEL</a:t>
            </a:r>
            <a:br>
              <a:rPr lang="en-IN" dirty="0"/>
            </a:br>
            <a:endParaRPr lang="en-IN" dirty="0"/>
          </a:p>
        </p:txBody>
      </p:sp>
      <p:sp>
        <p:nvSpPr>
          <p:cNvPr id="3" name="Subtitle 2">
            <a:extLst>
              <a:ext uri="{FF2B5EF4-FFF2-40B4-BE49-F238E27FC236}">
                <a16:creationId xmlns:a16="http://schemas.microsoft.com/office/drawing/2014/main" id="{D7F76B82-4358-4D92-9612-409CE4627D84}"/>
              </a:ext>
            </a:extLst>
          </p:cNvPr>
          <p:cNvSpPr>
            <a:spLocks noGrp="1"/>
          </p:cNvSpPr>
          <p:nvPr>
            <p:ph type="subTitle" idx="1"/>
          </p:nvPr>
        </p:nvSpPr>
        <p:spPr>
          <a:xfrm>
            <a:off x="960120" y="5206247"/>
            <a:ext cx="10268712" cy="1013577"/>
          </a:xfrm>
        </p:spPr>
        <p:txBody>
          <a:bodyPr>
            <a:normAutofit/>
          </a:bodyPr>
          <a:lstStyle/>
          <a:p>
            <a:r>
              <a:rPr lang="en-IN" sz="5400" b="1" dirty="0">
                <a:solidFill>
                  <a:srgbClr val="C00000"/>
                </a:solidFill>
                <a:latin typeface="Times New Roman" panose="02020603050405020304" pitchFamily="18" charset="0"/>
                <a:cs typeface="Times New Roman" panose="02020603050405020304" pitchFamily="18" charset="0"/>
              </a:rPr>
              <a:t>SUBMITTED BY:  RITU RANI</a:t>
            </a:r>
          </a:p>
          <a:p>
            <a:endParaRPr lang="en-IN" b="1" dirty="0">
              <a:solidFill>
                <a:srgbClr val="C00000"/>
              </a:solidFill>
            </a:endParaRPr>
          </a:p>
          <a:p>
            <a:endParaRPr lang="en-IN" b="1" dirty="0">
              <a:solidFill>
                <a:srgbClr val="C00000"/>
              </a:solidFill>
            </a:endParaRPr>
          </a:p>
          <a:p>
            <a:endParaRPr lang="en-IN" dirty="0">
              <a:solidFill>
                <a:srgbClr val="C00000"/>
              </a:solidFill>
            </a:endParaRPr>
          </a:p>
          <a:p>
            <a:pPr algn="l"/>
            <a:endParaRPr lang="en-IN" dirty="0"/>
          </a:p>
        </p:txBody>
      </p:sp>
      <p:pic>
        <p:nvPicPr>
          <p:cNvPr id="4" name="Picture 3">
            <a:extLst>
              <a:ext uri="{FF2B5EF4-FFF2-40B4-BE49-F238E27FC236}">
                <a16:creationId xmlns:a16="http://schemas.microsoft.com/office/drawing/2014/main" id="{6860ACD8-941E-47DC-A210-16BC56178EB3}"/>
              </a:ext>
            </a:extLst>
          </p:cNvPr>
          <p:cNvPicPr/>
          <p:nvPr/>
        </p:nvPicPr>
        <p:blipFill rotWithShape="1">
          <a:blip r:embed="rId2">
            <a:extLst>
              <a:ext uri="{28A0092B-C50C-407E-A947-70E740481C1C}">
                <a14:useLocalDpi xmlns:a14="http://schemas.microsoft.com/office/drawing/2010/main" val="0"/>
              </a:ext>
            </a:extLst>
          </a:blip>
          <a:srcRect t="7587" r="-1" b="7580"/>
          <a:stretch/>
        </p:blipFill>
        <p:spPr>
          <a:xfrm>
            <a:off x="6671744" y="-708653"/>
            <a:ext cx="4658863" cy="3952185"/>
          </a:xfrm>
          <a:prstGeom prst="rect">
            <a:avLst/>
          </a:prstGeom>
          <a:noFill/>
        </p:spPr>
      </p:pic>
    </p:spTree>
    <p:extLst>
      <p:ext uri="{BB962C8B-B14F-4D97-AF65-F5344CB8AC3E}">
        <p14:creationId xmlns:p14="http://schemas.microsoft.com/office/powerpoint/2010/main" val="386204765"/>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B7EE3D-D129-4F28-87E6-33D1969B23D9}"/>
              </a:ext>
            </a:extLst>
          </p:cNvPr>
          <p:cNvSpPr/>
          <p:nvPr/>
        </p:nvSpPr>
        <p:spPr>
          <a:xfrm>
            <a:off x="0" y="0"/>
            <a:ext cx="12019722" cy="6035627"/>
          </a:xfrm>
          <a:prstGeom prst="rect">
            <a:avLst/>
          </a:prstGeom>
        </p:spPr>
        <p:txBody>
          <a:bodyPr wrap="square">
            <a:spAutoFit/>
          </a:bodyPr>
          <a:lstStyle/>
          <a:p>
            <a:pPr>
              <a:lnSpc>
                <a:spcPct val="107000"/>
              </a:lnSpc>
              <a:spcAft>
                <a:spcPts val="800"/>
              </a:spcAft>
              <a:tabLst>
                <a:tab pos="1838325" algn="l"/>
              </a:tabLst>
            </a:pPr>
            <a:r>
              <a:rPr lang="en-IN" sz="3200" b="1" u="sng" kern="1800" dirty="0">
                <a:solidFill>
                  <a:schemeClr val="bg2">
                    <a:lumMod val="40000"/>
                    <a:lumOff val="60000"/>
                  </a:schemeClr>
                </a:solidFill>
                <a:latin typeface="Times New Roman" panose="02020603050405020304" pitchFamily="18" charset="0"/>
                <a:ea typeface="Times New Roman" panose="02020603050405020304" pitchFamily="18" charset="0"/>
                <a:cs typeface="Times New Roman" panose="02020603050405020304" pitchFamily="18" charset="0"/>
              </a:rPr>
              <a:t>Handling date column:</a:t>
            </a:r>
            <a:endParaRPr lang="en-IN" sz="1600" dirty="0">
              <a:solidFill>
                <a:schemeClr val="bg2">
                  <a:lumMod val="40000"/>
                  <a:lumOff val="6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838325" algn="l"/>
              </a:tabLst>
            </a:pPr>
            <a:r>
              <a:rPr lang="en-IN" kern="1800" dirty="0">
                <a:latin typeface="Times New Roman" panose="02020603050405020304" pitchFamily="18" charset="0"/>
                <a:ea typeface="Times New Roman" panose="02020603050405020304" pitchFamily="18" charset="0"/>
                <a:cs typeface="Times New Roman" panose="02020603050405020304" pitchFamily="18" charset="0"/>
              </a:rPr>
              <a:t>We have converted the </a:t>
            </a:r>
            <a:r>
              <a:rPr lang="en-IN" kern="1800" dirty="0" err="1">
                <a:latin typeface="Times New Roman" panose="02020603050405020304" pitchFamily="18" charset="0"/>
                <a:ea typeface="Times New Roman" panose="02020603050405020304" pitchFamily="18" charset="0"/>
                <a:cs typeface="Times New Roman" panose="02020603050405020304" pitchFamily="18" charset="0"/>
              </a:rPr>
              <a:t>pdate</a:t>
            </a:r>
            <a:r>
              <a:rPr lang="en-IN" kern="1800" dirty="0">
                <a:latin typeface="Times New Roman" panose="02020603050405020304" pitchFamily="18" charset="0"/>
                <a:ea typeface="Times New Roman" panose="02020603050405020304" pitchFamily="18" charset="0"/>
                <a:cs typeface="Times New Roman" panose="02020603050405020304" pitchFamily="18" charset="0"/>
              </a:rPr>
              <a:t> attribute into three different features named as “day”, “month”, “year”.</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838325" algn="l"/>
              </a:tabLst>
            </a:pPr>
            <a:r>
              <a:rPr lang="en-IN" sz="3200" b="1" u="sng" dirty="0">
                <a:solidFill>
                  <a:schemeClr val="bg2">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Drop irrelevant columns:</a:t>
            </a:r>
            <a:endParaRPr lang="en-IN" sz="1600" dirty="0">
              <a:solidFill>
                <a:schemeClr val="bg2">
                  <a:lumMod val="40000"/>
                  <a:lumOff val="6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838325" algn="l"/>
              </a:tabLst>
            </a:pPr>
            <a:r>
              <a:rPr lang="en-IN" kern="1800" dirty="0">
                <a:latin typeface="Times New Roman" panose="02020603050405020304" pitchFamily="18" charset="0"/>
                <a:ea typeface="Times New Roman" panose="02020603050405020304" pitchFamily="18" charset="0"/>
                <a:cs typeface="Times New Roman" panose="02020603050405020304" pitchFamily="18" charset="0"/>
              </a:rPr>
              <a:t>We have dropped the irrelevant features which are not contributing to our predictions.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838325" algn="l"/>
              </a:tabLst>
            </a:pPr>
            <a:r>
              <a:rPr lang="en-IN" kern="1800" dirty="0">
                <a:latin typeface="Times New Roman" panose="02020603050405020304" pitchFamily="18" charset="0"/>
                <a:ea typeface="Times New Roman" panose="02020603050405020304" pitchFamily="18" charset="0"/>
                <a:cs typeface="Times New Roman" panose="02020603050405020304" pitchFamily="18" charset="0"/>
              </a:rPr>
              <a:t>The features which we dropped are 'Unnamed: 0', '</a:t>
            </a:r>
            <a:r>
              <a:rPr lang="en-IN" kern="1800" dirty="0" err="1">
                <a:latin typeface="Times New Roman" panose="02020603050405020304" pitchFamily="18" charset="0"/>
                <a:ea typeface="Times New Roman" panose="02020603050405020304" pitchFamily="18" charset="0"/>
                <a:cs typeface="Times New Roman" panose="02020603050405020304" pitchFamily="18" charset="0"/>
              </a:rPr>
              <a:t>msisdn</a:t>
            </a:r>
            <a:r>
              <a:rPr lang="en-IN" kern="1800" dirty="0">
                <a:latin typeface="Times New Roman" panose="02020603050405020304" pitchFamily="18" charset="0"/>
                <a:ea typeface="Times New Roman" panose="02020603050405020304" pitchFamily="18" charset="0"/>
                <a:cs typeface="Times New Roman" panose="02020603050405020304" pitchFamily="18" charset="0"/>
              </a:rPr>
              <a:t>', '</a:t>
            </a:r>
            <a:r>
              <a:rPr lang="en-IN" kern="1800" dirty="0" err="1">
                <a:latin typeface="Times New Roman" panose="02020603050405020304" pitchFamily="18" charset="0"/>
                <a:ea typeface="Times New Roman" panose="02020603050405020304" pitchFamily="18" charset="0"/>
                <a:cs typeface="Times New Roman" panose="02020603050405020304" pitchFamily="18" charset="0"/>
              </a:rPr>
              <a:t>pcircle</a:t>
            </a:r>
            <a:r>
              <a:rPr lang="en-IN" kern="1800" dirty="0">
                <a:latin typeface="Times New Roman" panose="02020603050405020304" pitchFamily="18" charset="0"/>
                <a:ea typeface="Times New Roman" panose="02020603050405020304" pitchFamily="18" charset="0"/>
                <a:cs typeface="Times New Roman" panose="02020603050405020304" pitchFamily="18" charset="0"/>
              </a:rPr>
              <a:t>', '</a:t>
            </a:r>
            <a:r>
              <a:rPr lang="en-IN" kern="1800" dirty="0" err="1">
                <a:latin typeface="Times New Roman" panose="02020603050405020304" pitchFamily="18" charset="0"/>
                <a:ea typeface="Times New Roman" panose="02020603050405020304" pitchFamily="18" charset="0"/>
                <a:cs typeface="Times New Roman" panose="02020603050405020304" pitchFamily="18" charset="0"/>
              </a:rPr>
              <a:t>pdate</a:t>
            </a:r>
            <a:r>
              <a:rPr lang="en-IN" kern="1800" dirty="0">
                <a:latin typeface="Times New Roman" panose="02020603050405020304" pitchFamily="18" charset="0"/>
                <a:ea typeface="Times New Roman" panose="02020603050405020304" pitchFamily="18" charset="0"/>
                <a:cs typeface="Times New Roman" panose="02020603050405020304" pitchFamily="18" charset="0"/>
              </a:rPr>
              <a:t>', 'year'.</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200" b="1" u="sng" dirty="0">
                <a:solidFill>
                  <a:schemeClr val="bg2">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Correlation matrix heatmap:</a:t>
            </a:r>
            <a:endParaRPr lang="en-IN" sz="1600" dirty="0">
              <a:solidFill>
                <a:schemeClr val="bg2">
                  <a:lumMod val="40000"/>
                  <a:lumOff val="6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pc="-5" dirty="0">
                <a:latin typeface="Times New Roman" panose="02020603050405020304" pitchFamily="18" charset="0"/>
                <a:ea typeface="Calibri" panose="020F0502020204030204" pitchFamily="34" charset="0"/>
                <a:cs typeface="Times New Roman" panose="02020603050405020304" pitchFamily="18" charset="0"/>
              </a:rPr>
              <a:t>Checking correlations is very important to analyse data. </a:t>
            </a:r>
            <a:r>
              <a:rPr lang="en-IN" dirty="0">
                <a:latin typeface="Times New Roman" panose="02020603050405020304" pitchFamily="18" charset="0"/>
                <a:ea typeface="Calibri" panose="020F0502020204030204" pitchFamily="34" charset="0"/>
                <a:cs typeface="Times New Roman" panose="02020603050405020304" pitchFamily="18" charset="0"/>
              </a:rPr>
              <a:t>A heatmap has been plotted to check the correlation between the attributes, if there is positive or negative relationship. </a:t>
            </a:r>
            <a:r>
              <a:rPr lang="en-IN" spc="-5" dirty="0">
                <a:latin typeface="Times New Roman" panose="02020603050405020304" pitchFamily="18" charset="0"/>
                <a:ea typeface="Calibri" panose="020F0502020204030204" pitchFamily="34" charset="0"/>
                <a:cs typeface="Times New Roman" panose="02020603050405020304" pitchFamily="18" charset="0"/>
              </a:rPr>
              <a:t>This is one of the methods to decide which attributes affect the target variable the most.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pc="-5" dirty="0">
                <a:latin typeface="Times New Roman" panose="02020603050405020304" pitchFamily="18" charset="0"/>
                <a:ea typeface="Calibri" panose="020F0502020204030204" pitchFamily="34" charset="0"/>
                <a:cs typeface="Times New Roman" panose="02020603050405020304" pitchFamily="18" charset="0"/>
              </a:rPr>
              <a:t>OBSERVATIONS: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IN" spc="-5" dirty="0">
                <a:latin typeface="Times New Roman" panose="02020603050405020304" pitchFamily="18" charset="0"/>
                <a:ea typeface="Calibri" panose="020F0502020204030204" pitchFamily="34" charset="0"/>
                <a:cs typeface="Times New Roman" panose="02020603050405020304" pitchFamily="18" charset="0"/>
              </a:rPr>
              <a:t>daily_decr30 &amp; daily_decr90 are strongly correlated.</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IN" spc="-5" dirty="0">
                <a:latin typeface="Times New Roman" panose="02020603050405020304" pitchFamily="18" charset="0"/>
                <a:ea typeface="Calibri" panose="020F0502020204030204" pitchFamily="34" charset="0"/>
                <a:cs typeface="Times New Roman" panose="02020603050405020304" pitchFamily="18" charset="0"/>
              </a:rPr>
              <a:t>daily_decr30 &amp; sumamnt_ma_rech90 are strongly correlated.</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IN" spc="-5" dirty="0">
                <a:latin typeface="Times New Roman" panose="02020603050405020304" pitchFamily="18" charset="0"/>
                <a:ea typeface="Calibri" panose="020F0502020204030204" pitchFamily="34" charset="0"/>
                <a:cs typeface="Times New Roman" panose="02020603050405020304" pitchFamily="18" charset="0"/>
              </a:rPr>
              <a:t>rental30 &amp; rental90 are strongly correlated.</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IN" spc="-5" dirty="0">
                <a:latin typeface="Times New Roman" panose="02020603050405020304" pitchFamily="18" charset="0"/>
                <a:ea typeface="Calibri" panose="020F0502020204030204" pitchFamily="34" charset="0"/>
                <a:cs typeface="Times New Roman" panose="02020603050405020304" pitchFamily="18" charset="0"/>
              </a:rPr>
              <a:t>medianamnt_ma_rech30 &amp; </a:t>
            </a:r>
            <a:r>
              <a:rPr lang="en-IN" spc="-5" dirty="0" err="1">
                <a:latin typeface="Times New Roman" panose="02020603050405020304" pitchFamily="18" charset="0"/>
                <a:ea typeface="Calibri" panose="020F0502020204030204" pitchFamily="34" charset="0"/>
                <a:cs typeface="Times New Roman" panose="02020603050405020304" pitchFamily="18" charset="0"/>
              </a:rPr>
              <a:t>last_rech_amt_ma</a:t>
            </a:r>
            <a:r>
              <a:rPr lang="en-IN" spc="-5" dirty="0">
                <a:latin typeface="Times New Roman" panose="02020603050405020304" pitchFamily="18" charset="0"/>
                <a:ea typeface="Calibri" panose="020F0502020204030204" pitchFamily="34" charset="0"/>
                <a:cs typeface="Times New Roman" panose="02020603050405020304" pitchFamily="18" charset="0"/>
              </a:rPr>
              <a:t> is strongly correlated.</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pc="-5" dirty="0">
                <a:latin typeface="Times New Roman" panose="02020603050405020304" pitchFamily="18" charset="0"/>
                <a:ea typeface="Calibri" panose="020F0502020204030204" pitchFamily="34" charset="0"/>
                <a:cs typeface="Times New Roman" panose="02020603050405020304" pitchFamily="18" charset="0"/>
              </a:rPr>
              <a:t>amnt_loans90 &amp; amnt_loans30 are strongly correlated.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35266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079D29-258B-49F0-8FB5-6C15CC90C60D}"/>
              </a:ext>
            </a:extLst>
          </p:cNvPr>
          <p:cNvSpPr/>
          <p:nvPr/>
        </p:nvSpPr>
        <p:spPr>
          <a:xfrm>
            <a:off x="79513" y="1938159"/>
            <a:ext cx="11476383" cy="3521605"/>
          </a:xfrm>
          <a:prstGeom prst="rect">
            <a:avLst/>
          </a:prstGeom>
        </p:spPr>
        <p:txBody>
          <a:bodyPr wrap="square">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We have outliers present in all attributes. From </a:t>
            </a:r>
            <a:r>
              <a:rPr lang="en-IN" dirty="0" err="1">
                <a:latin typeface="Times New Roman" panose="02020603050405020304" pitchFamily="18" charset="0"/>
                <a:ea typeface="Calibri" panose="020F0502020204030204" pitchFamily="34" charset="0"/>
                <a:cs typeface="Times New Roman" panose="02020603050405020304" pitchFamily="18" charset="0"/>
              </a:rPr>
              <a:t>scipy.stats</a:t>
            </a:r>
            <a:r>
              <a:rPr lang="en-IN" dirty="0">
                <a:latin typeface="Times New Roman" panose="02020603050405020304" pitchFamily="18" charset="0"/>
                <a:ea typeface="Calibri" panose="020F0502020204030204" pitchFamily="34" charset="0"/>
                <a:cs typeface="Times New Roman" panose="02020603050405020304" pitchFamily="18" charset="0"/>
              </a:rPr>
              <a:t> we imported Z-score and drop all the rows in which threshold value is greater than 3. But by dropping these rows we lost our 21 percent data and the results came from our predictions will be biased. Therefore, we will not drop these outlier values as these values are important for our predictions.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200" b="1" u="sng" dirty="0">
                <a:solidFill>
                  <a:schemeClr val="bg2">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TREATING SKEWNESS:</a:t>
            </a:r>
            <a:endParaRPr lang="en-IN" sz="1600" dirty="0">
              <a:solidFill>
                <a:schemeClr val="bg2">
                  <a:lumMod val="40000"/>
                  <a:lumOff val="60000"/>
                </a:schemeClr>
              </a:solidFill>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en-IN" dirty="0">
                <a:latin typeface="Times New Roman" panose="02020603050405020304" pitchFamily="18" charset="0"/>
                <a:ea typeface="Times New Roman" panose="02020603050405020304" pitchFamily="18" charset="0"/>
              </a:rPr>
              <a:t>If the skewness is between -0.5 and 0.5 then the data is fairly symmetrical and represent normal distribution. If the skewness is between 0.5 and 1 or -1 and   -0.5 then the data is moderately skewed. If the skewness is less than -1 or greater than 1then the data is highly skewed.</a:t>
            </a:r>
          </a:p>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As we earlier analysed that skewness is present in all the attributes. Therefore, we will treat this with power transformation.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DF0206F3-C253-4202-96EB-D6C2B6789F76}"/>
              </a:ext>
            </a:extLst>
          </p:cNvPr>
          <p:cNvSpPr/>
          <p:nvPr/>
        </p:nvSpPr>
        <p:spPr>
          <a:xfrm>
            <a:off x="185528" y="510486"/>
            <a:ext cx="11476383" cy="1299971"/>
          </a:xfrm>
          <a:prstGeom prst="rect">
            <a:avLst/>
          </a:prstGeom>
        </p:spPr>
        <p:txBody>
          <a:bodyPr wrap="square">
            <a:spAutoFit/>
          </a:bodyPr>
          <a:lstStyle/>
          <a:p>
            <a:pPr>
              <a:lnSpc>
                <a:spcPct val="107000"/>
              </a:lnSpc>
              <a:spcAft>
                <a:spcPts val="800"/>
              </a:spcAft>
            </a:pPr>
            <a:r>
              <a:rPr lang="en-IN" sz="3200" b="1" u="sng" spc="-5" dirty="0">
                <a:solidFill>
                  <a:schemeClr val="bg2">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OUTLIERS:</a:t>
            </a:r>
            <a:endParaRPr lang="en-IN" sz="1600" dirty="0">
              <a:solidFill>
                <a:schemeClr val="bg2">
                  <a:lumMod val="40000"/>
                  <a:lumOff val="6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An </a:t>
            </a:r>
            <a:r>
              <a:rPr lang="en-IN" i="1" dirty="0">
                <a:latin typeface="Times New Roman" panose="02020603050405020304" pitchFamily="18" charset="0"/>
                <a:ea typeface="Calibri" panose="020F0502020204030204" pitchFamily="34" charset="0"/>
                <a:cs typeface="Calibri" panose="020F0502020204030204" pitchFamily="34" charset="0"/>
              </a:rPr>
              <a:t>outlier</a:t>
            </a:r>
            <a:r>
              <a:rPr lang="en-IN" dirty="0">
                <a:latin typeface="Times New Roman" panose="02020603050405020304" pitchFamily="18" charset="0"/>
                <a:ea typeface="Calibri" panose="020F0502020204030204" pitchFamily="34" charset="0"/>
                <a:cs typeface="Times New Roman" panose="02020603050405020304" pitchFamily="18" charset="0"/>
              </a:rPr>
              <a:t> means an observation that falls outside the overall pattern or we can say an abnormal distance from other values in a random sample from a population.</a:t>
            </a: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5872989"/>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01F6BF-B1C2-47ED-A426-8EF4C7240A0A}"/>
              </a:ext>
            </a:extLst>
          </p:cNvPr>
          <p:cNvSpPr/>
          <p:nvPr/>
        </p:nvSpPr>
        <p:spPr>
          <a:xfrm>
            <a:off x="159025" y="1539340"/>
            <a:ext cx="11529392" cy="1596334"/>
          </a:xfrm>
          <a:prstGeom prst="rect">
            <a:avLst/>
          </a:prstGeom>
        </p:spPr>
        <p:txBody>
          <a:bodyPr wrap="square">
            <a:spAutoFit/>
          </a:bodyPr>
          <a:lstStyle/>
          <a:p>
            <a:pPr>
              <a:lnSpc>
                <a:spcPct val="107000"/>
              </a:lnSpc>
              <a:spcAft>
                <a:spcPts val="800"/>
              </a:spcAft>
            </a:pPr>
            <a:r>
              <a:rPr lang="en-IN" sz="3200" b="1" u="sng" dirty="0">
                <a:solidFill>
                  <a:schemeClr val="bg2">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SPLITTING DATASET:</a:t>
            </a:r>
            <a:endParaRPr lang="en-IN" sz="1600" dirty="0">
              <a:solidFill>
                <a:schemeClr val="bg2">
                  <a:lumMod val="40000"/>
                  <a:lumOff val="6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The shape of the dataset after dropping of the irrelevant columns is (209593,35). We split the dataset where 80% is used for training the model and 20% for testing the model. Hence out of 209593 data entries, 167675 are used for training and 41918 are used for testing the model.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9863859"/>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B2E1480-EF2F-4649-B997-7B0B15D9BD8C}"/>
              </a:ext>
            </a:extLst>
          </p:cNvPr>
          <p:cNvSpPr/>
          <p:nvPr/>
        </p:nvSpPr>
        <p:spPr>
          <a:xfrm>
            <a:off x="0" y="260223"/>
            <a:ext cx="10548730" cy="593304"/>
          </a:xfrm>
          <a:prstGeom prst="rect">
            <a:avLst/>
          </a:prstGeom>
        </p:spPr>
        <p:txBody>
          <a:bodyPr wrap="square">
            <a:spAutoFit/>
          </a:bodyPr>
          <a:lstStyle/>
          <a:p>
            <a:pPr>
              <a:lnSpc>
                <a:spcPct val="107000"/>
              </a:lnSpc>
              <a:spcAft>
                <a:spcPts val="800"/>
              </a:spcAft>
            </a:pPr>
            <a:r>
              <a:rPr lang="en-IN" sz="3200" b="1" u="sng" dirty="0">
                <a:solidFill>
                  <a:schemeClr val="bg2">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FINDING BEST RANDOM STATE</a:t>
            </a:r>
            <a:endParaRPr lang="en-IN" sz="3200" dirty="0">
              <a:solidFill>
                <a:schemeClr val="bg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4906D1B3-1DE3-4B3A-ABC9-6156E2245691}"/>
              </a:ext>
            </a:extLst>
          </p:cNvPr>
          <p:cNvSpPr/>
          <p:nvPr/>
        </p:nvSpPr>
        <p:spPr>
          <a:xfrm>
            <a:off x="0" y="853527"/>
            <a:ext cx="9144000" cy="646331"/>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Our model best performs at random state 77 and we are achieving 0.88 accuracy score.</a:t>
            </a:r>
          </a:p>
          <a:p>
            <a:r>
              <a:rPr lang="en-IN" dirty="0">
                <a:latin typeface="Times New Roman" panose="02020603050405020304" pitchFamily="18" charset="0"/>
                <a:cs typeface="Times New Roman" panose="02020603050405020304" pitchFamily="18" charset="0"/>
              </a:rPr>
              <a:t> Five Classification Algorithms are used.</a:t>
            </a:r>
          </a:p>
        </p:txBody>
      </p:sp>
      <p:sp>
        <p:nvSpPr>
          <p:cNvPr id="8" name="Rectangle 7">
            <a:extLst>
              <a:ext uri="{FF2B5EF4-FFF2-40B4-BE49-F238E27FC236}">
                <a16:creationId xmlns:a16="http://schemas.microsoft.com/office/drawing/2014/main" id="{47793A00-6A4B-46D6-8753-D787FACAD2F0}"/>
              </a:ext>
            </a:extLst>
          </p:cNvPr>
          <p:cNvSpPr/>
          <p:nvPr/>
        </p:nvSpPr>
        <p:spPr>
          <a:xfrm>
            <a:off x="0" y="1480158"/>
            <a:ext cx="11754678" cy="4524315"/>
          </a:xfrm>
          <a:prstGeom prst="rect">
            <a:avLst/>
          </a:prstGeom>
        </p:spPr>
        <p:txBody>
          <a:bodyPr wrap="square">
            <a:spAutoFit/>
          </a:bodyPr>
          <a:lstStyle/>
          <a:p>
            <a:r>
              <a:rPr lang="en-IN" b="1" u="sng" dirty="0">
                <a:solidFill>
                  <a:schemeClr val="bg2">
                    <a:lumMod val="40000"/>
                    <a:lumOff val="60000"/>
                  </a:schemeClr>
                </a:solidFill>
                <a:latin typeface="Times New Roman" panose="02020603050405020304" pitchFamily="18" charset="0"/>
                <a:cs typeface="Times New Roman" panose="02020603050405020304" pitchFamily="18" charset="0"/>
              </a:rPr>
              <a:t>Logistic Regression</a:t>
            </a:r>
          </a:p>
          <a:p>
            <a:r>
              <a:rPr lang="en-IN" dirty="0">
                <a:latin typeface="Times New Roman" panose="02020603050405020304" pitchFamily="18" charset="0"/>
                <a:cs typeface="Times New Roman" panose="02020603050405020304" pitchFamily="18" charset="0"/>
              </a:rPr>
              <a:t>We are achieving 89% accuracy with Logistic Regression.</a:t>
            </a:r>
          </a:p>
          <a:p>
            <a:endParaRPr lang="en-IN" dirty="0">
              <a:latin typeface="Times New Roman" panose="02020603050405020304" pitchFamily="18" charset="0"/>
              <a:cs typeface="Times New Roman" panose="02020603050405020304" pitchFamily="18" charset="0"/>
            </a:endParaRPr>
          </a:p>
          <a:p>
            <a:r>
              <a:rPr lang="en-IN" b="1" u="sng" dirty="0">
                <a:solidFill>
                  <a:schemeClr val="bg2">
                    <a:lumMod val="40000"/>
                    <a:lumOff val="60000"/>
                  </a:schemeClr>
                </a:solidFill>
                <a:latin typeface="Times New Roman" panose="02020603050405020304" pitchFamily="18" charset="0"/>
                <a:cs typeface="Times New Roman" panose="02020603050405020304" pitchFamily="18" charset="0"/>
              </a:rPr>
              <a:t>Support Vector Classifier</a:t>
            </a:r>
          </a:p>
          <a:p>
            <a:r>
              <a:rPr lang="en-IN" dirty="0">
                <a:latin typeface="Times New Roman" panose="02020603050405020304" pitchFamily="18" charset="0"/>
                <a:cs typeface="Times New Roman" panose="02020603050405020304" pitchFamily="18" charset="0"/>
              </a:rPr>
              <a:t>We are achieving 89.3% accuracy with SVC</a:t>
            </a:r>
          </a:p>
          <a:p>
            <a:endParaRPr lang="en-IN" dirty="0">
              <a:latin typeface="Times New Roman" panose="02020603050405020304" pitchFamily="18" charset="0"/>
              <a:cs typeface="Times New Roman" panose="02020603050405020304" pitchFamily="18" charset="0"/>
            </a:endParaRPr>
          </a:p>
          <a:p>
            <a:r>
              <a:rPr lang="en-IN" b="1" u="sng" dirty="0">
                <a:solidFill>
                  <a:schemeClr val="bg2">
                    <a:lumMod val="40000"/>
                    <a:lumOff val="60000"/>
                  </a:schemeClr>
                </a:solidFill>
                <a:latin typeface="Times New Roman" panose="02020603050405020304" pitchFamily="18" charset="0"/>
                <a:cs typeface="Times New Roman" panose="02020603050405020304" pitchFamily="18" charset="0"/>
              </a:rPr>
              <a:t>Random Forest Classifier</a:t>
            </a:r>
          </a:p>
          <a:p>
            <a:r>
              <a:rPr lang="en-IN" dirty="0">
                <a:latin typeface="Times New Roman" panose="02020603050405020304" pitchFamily="18" charset="0"/>
                <a:cs typeface="Times New Roman" panose="02020603050405020304" pitchFamily="18" charset="0"/>
              </a:rPr>
              <a:t>We are achieving 92.2% accuracy with Random Forest Classifier.</a:t>
            </a:r>
          </a:p>
          <a:p>
            <a:endParaRPr lang="en-IN" dirty="0">
              <a:latin typeface="Times New Roman" panose="02020603050405020304" pitchFamily="18" charset="0"/>
              <a:cs typeface="Times New Roman" panose="02020603050405020304" pitchFamily="18" charset="0"/>
            </a:endParaRPr>
          </a:p>
          <a:p>
            <a:r>
              <a:rPr lang="en-IN" b="1" u="sng" dirty="0">
                <a:solidFill>
                  <a:schemeClr val="bg2">
                    <a:lumMod val="40000"/>
                    <a:lumOff val="60000"/>
                  </a:schemeClr>
                </a:solidFill>
                <a:latin typeface="Times New Roman" panose="02020603050405020304" pitchFamily="18" charset="0"/>
                <a:cs typeface="Times New Roman" panose="02020603050405020304" pitchFamily="18" charset="0"/>
              </a:rPr>
              <a:t>K Nearest Neighbour</a:t>
            </a:r>
          </a:p>
          <a:p>
            <a:r>
              <a:rPr lang="en-IN" dirty="0">
                <a:latin typeface="Times New Roman" panose="02020603050405020304" pitchFamily="18" charset="0"/>
                <a:cs typeface="Times New Roman" panose="02020603050405020304" pitchFamily="18" charset="0"/>
              </a:rPr>
              <a:t>We are achieving 90% accuracy with K Nearest Neighbour.</a:t>
            </a:r>
          </a:p>
          <a:p>
            <a:endParaRPr lang="en-IN" dirty="0">
              <a:latin typeface="Times New Roman" panose="02020603050405020304" pitchFamily="18" charset="0"/>
              <a:cs typeface="Times New Roman" panose="02020603050405020304" pitchFamily="18" charset="0"/>
            </a:endParaRPr>
          </a:p>
          <a:p>
            <a:r>
              <a:rPr lang="en-IN" b="1" u="sng" dirty="0">
                <a:solidFill>
                  <a:schemeClr val="bg2">
                    <a:lumMod val="40000"/>
                    <a:lumOff val="60000"/>
                  </a:schemeClr>
                </a:solidFill>
                <a:latin typeface="Times New Roman" panose="02020603050405020304" pitchFamily="18" charset="0"/>
                <a:cs typeface="Times New Roman" panose="02020603050405020304" pitchFamily="18" charset="0"/>
              </a:rPr>
              <a:t>Decision Tree Classifier</a:t>
            </a:r>
          </a:p>
          <a:p>
            <a:r>
              <a:rPr lang="en-IN" dirty="0">
                <a:latin typeface="Times New Roman" panose="02020603050405020304" pitchFamily="18" charset="0"/>
                <a:cs typeface="Times New Roman" panose="02020603050405020304" pitchFamily="18" charset="0"/>
              </a:rPr>
              <a:t>We are achieving 88.3% accuracy with Decision Tree Classifier.</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Therefore, we proceed with Random Forest Classifier as it is giving highest accuracy score</a:t>
            </a:r>
            <a:r>
              <a:rPr lang="en-IN" dirty="0"/>
              <a:t>.</a:t>
            </a:r>
          </a:p>
        </p:txBody>
      </p:sp>
    </p:spTree>
    <p:extLst>
      <p:ext uri="{BB962C8B-B14F-4D97-AF65-F5344CB8AC3E}">
        <p14:creationId xmlns:p14="http://schemas.microsoft.com/office/powerpoint/2010/main" val="2882433577"/>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2AB0DB-DA72-43E7-BCBB-BD74C8CE8C84}"/>
              </a:ext>
            </a:extLst>
          </p:cNvPr>
          <p:cNvSpPr/>
          <p:nvPr/>
        </p:nvSpPr>
        <p:spPr>
          <a:xfrm>
            <a:off x="490330" y="1968408"/>
            <a:ext cx="10919792" cy="2097882"/>
          </a:xfrm>
          <a:prstGeom prst="rect">
            <a:avLst/>
          </a:prstGeom>
        </p:spPr>
        <p:txBody>
          <a:bodyPr wrap="square">
            <a:spAutoFit/>
          </a:bodyPr>
          <a:lstStyle/>
          <a:p>
            <a:pPr>
              <a:lnSpc>
                <a:spcPct val="107000"/>
              </a:lnSpc>
              <a:spcAft>
                <a:spcPts val="800"/>
              </a:spcAft>
            </a:pPr>
            <a:r>
              <a:rPr lang="en-IN" sz="3200" b="1" u="sng" dirty="0">
                <a:solidFill>
                  <a:schemeClr val="bg2">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TUNNING WITH BEST PARAMETERS:</a:t>
            </a:r>
            <a:endParaRPr lang="en-IN" sz="1600" dirty="0">
              <a:solidFill>
                <a:schemeClr val="bg2">
                  <a:lumMod val="40000"/>
                  <a:lumOff val="6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Imported </a:t>
            </a:r>
            <a:r>
              <a:rPr lang="en-IN" dirty="0" err="1">
                <a:latin typeface="Times New Roman" panose="02020603050405020304" pitchFamily="18" charset="0"/>
                <a:ea typeface="Calibri" panose="020F0502020204030204" pitchFamily="34" charset="0"/>
                <a:cs typeface="Times New Roman" panose="02020603050405020304" pitchFamily="18" charset="0"/>
              </a:rPr>
              <a:t>RandomizedSearchCV</a:t>
            </a:r>
            <a:r>
              <a:rPr lang="en-IN" dirty="0">
                <a:latin typeface="Times New Roman" panose="02020603050405020304" pitchFamily="18" charset="0"/>
                <a:ea typeface="Calibri" panose="020F0502020204030204" pitchFamily="34" charset="0"/>
                <a:cs typeface="Times New Roman" panose="02020603050405020304" pitchFamily="18" charset="0"/>
              </a:rPr>
              <a:t> from </a:t>
            </a:r>
            <a:r>
              <a:rPr lang="en-IN" dirty="0" err="1">
                <a:latin typeface="Times New Roman" panose="02020603050405020304" pitchFamily="18" charset="0"/>
                <a:ea typeface="Calibri" panose="020F0502020204030204" pitchFamily="34" charset="0"/>
                <a:cs typeface="Times New Roman" panose="02020603050405020304" pitchFamily="18" charset="0"/>
              </a:rPr>
              <a:t>sklearn.model_selection</a:t>
            </a:r>
            <a:r>
              <a:rPr lang="en-IN" dirty="0">
                <a:latin typeface="Times New Roman" panose="02020603050405020304" pitchFamily="18" charset="0"/>
                <a:ea typeface="Calibri" panose="020F0502020204030204" pitchFamily="34" charset="0"/>
                <a:cs typeface="Times New Roman" panose="02020603050405020304" pitchFamily="18" charset="0"/>
              </a:rPr>
              <a:t> and find out the best parameters of </a:t>
            </a:r>
            <a:r>
              <a:rPr lang="en-IN" dirty="0" err="1">
                <a:latin typeface="Times New Roman" panose="02020603050405020304" pitchFamily="18" charset="0"/>
                <a:ea typeface="Calibri" panose="020F0502020204030204" pitchFamily="34" charset="0"/>
                <a:cs typeface="Times New Roman" panose="02020603050405020304" pitchFamily="18" charset="0"/>
              </a:rPr>
              <a:t>RandomForestClassifier</a:t>
            </a:r>
            <a:r>
              <a:rPr lang="en-IN" dirty="0">
                <a:latin typeface="Times New Roman" panose="02020603050405020304" pitchFamily="18" charset="0"/>
                <a:ea typeface="Calibri" panose="020F0502020204030204" pitchFamily="34" charset="0"/>
                <a:cs typeface="Times New Roman" panose="02020603050405020304" pitchFamily="18" charset="0"/>
              </a:rPr>
              <a:t> which performed best on our model.</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Following are the best parameters for our model: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t>
            </a:r>
            <a:r>
              <a:rPr lang="en-IN" dirty="0" err="1">
                <a:latin typeface="Times New Roman" panose="02020603050405020304" pitchFamily="18" charset="0"/>
                <a:ea typeface="Calibri" panose="020F0502020204030204" pitchFamily="34" charset="0"/>
                <a:cs typeface="Times New Roman" panose="02020603050405020304" pitchFamily="18" charset="0"/>
              </a:rPr>
              <a:t>max_features</a:t>
            </a:r>
            <a:r>
              <a:rPr lang="en-IN" dirty="0">
                <a:latin typeface="Times New Roman" panose="02020603050405020304" pitchFamily="18" charset="0"/>
                <a:ea typeface="Calibri" panose="020F0502020204030204" pitchFamily="34" charset="0"/>
                <a:cs typeface="Times New Roman" panose="02020603050405020304" pitchFamily="18" charset="0"/>
              </a:rPr>
              <a:t>': 'log2', 'criterion': 'entropy'}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4174151"/>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8E9EFF-ABE3-4E53-B73A-FC75DA10F0A6}"/>
              </a:ext>
            </a:extLst>
          </p:cNvPr>
          <p:cNvSpPr/>
          <p:nvPr/>
        </p:nvSpPr>
        <p:spPr>
          <a:xfrm>
            <a:off x="0" y="248230"/>
            <a:ext cx="11410122" cy="1892698"/>
          </a:xfrm>
          <a:prstGeom prst="rect">
            <a:avLst/>
          </a:prstGeom>
        </p:spPr>
        <p:txBody>
          <a:bodyPr wrap="square">
            <a:spAutoFit/>
          </a:bodyPr>
          <a:lstStyle/>
          <a:p>
            <a:pPr>
              <a:lnSpc>
                <a:spcPct val="107000"/>
              </a:lnSpc>
              <a:spcAft>
                <a:spcPts val="800"/>
              </a:spcAft>
            </a:pPr>
            <a:r>
              <a:rPr lang="en-IN" sz="3200" b="1" u="sng" dirty="0">
                <a:solidFill>
                  <a:schemeClr val="bg2">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ROC (Receiver Operating Characteristic) Curve</a:t>
            </a:r>
            <a:endParaRPr lang="en-IN" sz="1600" dirty="0">
              <a:solidFill>
                <a:schemeClr val="bg2">
                  <a:lumMod val="40000"/>
                  <a:lumOff val="6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Receiver Operating Characteristic curve or ROC curve represents a graphical plot that illustrates the diagnostic ability of a binary classifier system as its discrimination threshold is varied. The ROC curve is created by plotting the TPR against the FPR at various threshold settings. The true-positive rate (TPR) is also known as recall, sensitivity, or probability of detection in machine learning. The false-positive rate (FPR) is also known as the probability of false alarm or fall-out.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E63262F6-5ADC-4088-96E6-AD5888D1A5D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1183" y="2372139"/>
            <a:ext cx="5353878" cy="3193774"/>
          </a:xfrm>
          <a:prstGeom prst="rect">
            <a:avLst/>
          </a:prstGeom>
          <a:noFill/>
          <a:ln>
            <a:noFill/>
          </a:ln>
        </p:spPr>
      </p:pic>
      <p:sp>
        <p:nvSpPr>
          <p:cNvPr id="4" name="Rectangle 3">
            <a:extLst>
              <a:ext uri="{FF2B5EF4-FFF2-40B4-BE49-F238E27FC236}">
                <a16:creationId xmlns:a16="http://schemas.microsoft.com/office/drawing/2014/main" id="{8AAF7AB2-B9DD-401D-9B5A-B45BBEA88AA3}"/>
              </a:ext>
            </a:extLst>
          </p:cNvPr>
          <p:cNvSpPr/>
          <p:nvPr/>
        </p:nvSpPr>
        <p:spPr>
          <a:xfrm>
            <a:off x="6294783" y="2950414"/>
            <a:ext cx="4161182" cy="374077"/>
          </a:xfrm>
          <a:prstGeom prst="rect">
            <a:avLst/>
          </a:prstGeom>
        </p:spPr>
        <p:txBody>
          <a:bodyPr wrap="square">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The area under the curve is 86%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8984604"/>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F0A2C7-7484-446A-9929-CAF3D2644778}"/>
              </a:ext>
            </a:extLst>
          </p:cNvPr>
          <p:cNvSpPr/>
          <p:nvPr/>
        </p:nvSpPr>
        <p:spPr>
          <a:xfrm>
            <a:off x="225288" y="508281"/>
            <a:ext cx="11469756" cy="4736168"/>
          </a:xfrm>
          <a:prstGeom prst="rect">
            <a:avLst/>
          </a:prstGeom>
        </p:spPr>
        <p:txBody>
          <a:bodyPr wrap="square">
            <a:spAutoFit/>
          </a:bodyPr>
          <a:lstStyle/>
          <a:p>
            <a:pPr>
              <a:lnSpc>
                <a:spcPct val="107000"/>
              </a:lnSpc>
              <a:spcAft>
                <a:spcPts val="800"/>
              </a:spcAft>
            </a:pPr>
            <a:r>
              <a:rPr lang="en-IN" sz="3200" b="1" u="sng" dirty="0">
                <a:solidFill>
                  <a:schemeClr val="bg2">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SAVE THE MODEL</a:t>
            </a:r>
            <a:endParaRPr lang="en-IN" sz="1600" dirty="0">
              <a:solidFill>
                <a:schemeClr val="bg2">
                  <a:lumMod val="40000"/>
                  <a:lumOff val="6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We finally save our best model by importing pickle. The use of pickle is widespread as they allow us to easily transfer data from one server or system to another and then store it in a file or database</a:t>
            </a:r>
            <a:r>
              <a:rPr lang="en-IN" sz="1600" dirty="0">
                <a:latin typeface="Arial" panose="020B0604020202020204" pitchFamily="34" charset="0"/>
                <a:ea typeface="Calibri" panose="020F0502020204030204" pitchFamily="34"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3200" b="1" u="sng"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3200" b="1" u="sng" dirty="0">
                <a:solidFill>
                  <a:schemeClr val="bg2">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CONCLUSION</a:t>
            </a:r>
            <a:endParaRPr lang="en-IN" sz="1600" dirty="0">
              <a:solidFill>
                <a:schemeClr val="bg2">
                  <a:lumMod val="40000"/>
                  <a:lumOff val="6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We successfully predict whether the consumer will be able to pay back the loaned amount within 5 days of insurance of loan using various classification algorithms. Exploratory data analysis is done on the dataset to achieve insights and the pre-processing pipeline is done to get the data ready for the training.80% of the data is used for training purpose and 20% for the testing purposes. Five Classification models are trained and their performances are compared with various performance metrics like confusion metrics, accuracy score, cross validation score and the Receiver operating characteristic curve. The </a:t>
            </a:r>
            <a:r>
              <a:rPr lang="en-IN" dirty="0" err="1">
                <a:latin typeface="Times New Roman" panose="02020603050405020304" pitchFamily="18" charset="0"/>
                <a:ea typeface="Calibri" panose="020F0502020204030204" pitchFamily="34" charset="0"/>
                <a:cs typeface="Times New Roman" panose="02020603050405020304" pitchFamily="18" charset="0"/>
              </a:rPr>
              <a:t>RandomForestClassifier</a:t>
            </a:r>
            <a:r>
              <a:rPr lang="en-IN" dirty="0">
                <a:latin typeface="Times New Roman" panose="02020603050405020304" pitchFamily="18" charset="0"/>
                <a:ea typeface="Calibri" panose="020F0502020204030204" pitchFamily="34" charset="0"/>
                <a:cs typeface="Times New Roman" panose="02020603050405020304" pitchFamily="18" charset="0"/>
              </a:rPr>
              <a:t> comes out to be the best performing algorithm above all other models with an accuracy of 92.3% and over all generalizing well.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3544841"/>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BB95D9-15EA-489F-ACCA-393C0463E17E}"/>
              </a:ext>
            </a:extLst>
          </p:cNvPr>
          <p:cNvSpPr/>
          <p:nvPr/>
        </p:nvSpPr>
        <p:spPr>
          <a:xfrm>
            <a:off x="424070" y="1121829"/>
            <a:ext cx="11343860" cy="1331903"/>
          </a:xfrm>
          <a:prstGeom prst="rect">
            <a:avLst/>
          </a:prstGeom>
        </p:spPr>
        <p:txBody>
          <a:bodyPr wrap="square">
            <a:spAutoFit/>
          </a:bodyPr>
          <a:lstStyle/>
          <a:p>
            <a:pPr>
              <a:lnSpc>
                <a:spcPct val="107000"/>
              </a:lnSpc>
              <a:spcAft>
                <a:spcPts val="800"/>
              </a:spcAft>
            </a:pPr>
            <a:r>
              <a:rPr lang="en-IN" sz="2800" b="1" dirty="0">
                <a:solidFill>
                  <a:schemeClr val="bg2">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DOWNLOAD JUPTYER NOTEBOOK</a:t>
            </a:r>
            <a:endParaRPr lang="en-IN" sz="1600" dirty="0">
              <a:solidFill>
                <a:schemeClr val="bg2">
                  <a:lumMod val="40000"/>
                  <a:lumOff val="6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Click on the below link to find my </a:t>
            </a:r>
            <a:r>
              <a:rPr lang="en-IN" dirty="0" err="1">
                <a:latin typeface="Times New Roman" panose="02020603050405020304" pitchFamily="18" charset="0"/>
                <a:ea typeface="Calibri" panose="020F0502020204030204" pitchFamily="34" charset="0"/>
                <a:cs typeface="Times New Roman" panose="02020603050405020304" pitchFamily="18" charset="0"/>
              </a:rPr>
              <a:t>juypter</a:t>
            </a:r>
            <a:r>
              <a:rPr lang="en-IN" dirty="0">
                <a:latin typeface="Times New Roman" panose="02020603050405020304" pitchFamily="18" charset="0"/>
                <a:ea typeface="Calibri" panose="020F0502020204030204" pitchFamily="34" charset="0"/>
                <a:cs typeface="Times New Roman" panose="02020603050405020304" pitchFamily="18" charset="0"/>
              </a:rPr>
              <a:t> notebook in GitHub:</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r>
              <a:rPr lang="en-IN" u="sng" dirty="0">
                <a:solidFill>
                  <a:schemeClr val="bg2">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https://github.com/riturani2403/FlipRobo-Internship/blob/main/Micro%20Credit.ipynb</a:t>
            </a:r>
            <a:endParaRPr lang="en-IN" dirty="0">
              <a:solidFill>
                <a:schemeClr val="bg2">
                  <a:lumMod val="40000"/>
                  <a:lumOff val="60000"/>
                </a:schemeClr>
              </a:solidFill>
            </a:endParaRPr>
          </a:p>
        </p:txBody>
      </p:sp>
    </p:spTree>
    <p:extLst>
      <p:ext uri="{BB962C8B-B14F-4D97-AF65-F5344CB8AC3E}">
        <p14:creationId xmlns:p14="http://schemas.microsoft.com/office/powerpoint/2010/main" val="2828315975"/>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BDA8DE-B207-4A91-B0A2-64C55995960E}"/>
              </a:ext>
            </a:extLst>
          </p:cNvPr>
          <p:cNvSpPr/>
          <p:nvPr/>
        </p:nvSpPr>
        <p:spPr>
          <a:xfrm>
            <a:off x="887896" y="1097721"/>
            <a:ext cx="9356034" cy="3477106"/>
          </a:xfrm>
          <a:prstGeom prst="rect">
            <a:avLst/>
          </a:prstGeom>
        </p:spPr>
        <p:txBody>
          <a:bodyPr wrap="square">
            <a:spAutoFit/>
          </a:bodyPr>
          <a:lstStyle/>
          <a:p>
            <a:pPr>
              <a:lnSpc>
                <a:spcPct val="107000"/>
              </a:lnSpc>
              <a:spcAft>
                <a:spcPts val="800"/>
              </a:spcAft>
              <a:tabLst>
                <a:tab pos="1838325" algn="l"/>
              </a:tabLst>
            </a:pPr>
            <a:r>
              <a:rPr lang="en-IN" sz="3200" b="1" u="sng" kern="1800" dirty="0">
                <a:solidFill>
                  <a:schemeClr val="bg2">
                    <a:lumMod val="40000"/>
                    <a:lumOff val="60000"/>
                  </a:schemeClr>
                </a:solidFill>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IN" sz="1600" dirty="0">
              <a:solidFill>
                <a:schemeClr val="bg2">
                  <a:lumMod val="40000"/>
                  <a:lumOff val="6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838325" algn="l"/>
              </a:tabLst>
            </a:pPr>
            <a:r>
              <a:rPr lang="en-IN" kern="1800" dirty="0">
                <a:latin typeface="Times New Roman" panose="02020603050405020304" pitchFamily="18" charset="0"/>
                <a:ea typeface="Times New Roman" panose="02020603050405020304" pitchFamily="18" charset="0"/>
                <a:cs typeface="Times New Roman" panose="02020603050405020304" pitchFamily="18" charset="0"/>
              </a:rPr>
              <a:t>MFI (Microfinance Institution) is an organization that provide financial services to low income groups. Microfinance services becomes very useful when targeting especially the unbanked poor families which are living in remote areas and they don’t much sources of income. MFS provided by Microfinance Institution are Group Loans, Individual Business Loans, Agricultural Loans and so on.</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The MFI industry is mainly focusing on low income families and are very useful in such areas, the implementation of Microfinances services has been uneven with both significant challenges and successes. Today, microfinance is widely accepted as a poverty-reduction tool, representing $70 billion in outstanding loans and a global outreach of 200 million clients.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82277405"/>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DE890A-0C84-49E6-9086-8ABC70D5B363}"/>
              </a:ext>
            </a:extLst>
          </p:cNvPr>
          <p:cNvSpPr/>
          <p:nvPr/>
        </p:nvSpPr>
        <p:spPr>
          <a:xfrm>
            <a:off x="225287" y="-486687"/>
            <a:ext cx="11675165" cy="5830442"/>
          </a:xfrm>
          <a:prstGeom prst="rect">
            <a:avLst/>
          </a:prstGeom>
        </p:spPr>
        <p:txBody>
          <a:bodyPr wrap="square">
            <a:spAutoFit/>
          </a:bodyPr>
          <a:lstStyle/>
          <a:p>
            <a:pPr>
              <a:lnSpc>
                <a:spcPct val="107000"/>
              </a:lnSpc>
              <a:spcAft>
                <a:spcPts val="800"/>
              </a:spcAft>
            </a:pPr>
            <a:endParaRPr lang="en-IN" sz="3200" b="1" u="sng"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3200" b="1" u="sng"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3200" b="1" u="sng" dirty="0">
                <a:solidFill>
                  <a:schemeClr val="bg2">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PURPOSE:</a:t>
            </a:r>
            <a:endParaRPr lang="en-IN" sz="1600" dirty="0">
              <a:solidFill>
                <a:schemeClr val="bg2">
                  <a:lumMod val="40000"/>
                  <a:lumOff val="6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They understand the importance of communication and how it affects a person’s life, thus, focusing on providing their services and products to low income families and poor customers that can help them in the need of hour.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They are collaborating with a Microfinance Institution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The sample data is provided to us from our client database. In order to improve the selection of customers for the credit, the client wants some predictions that could help them in further investment and improvement in selection of customers.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87504692"/>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1BF792-5791-4AA8-8BA2-CBF45E52DB38}"/>
              </a:ext>
            </a:extLst>
          </p:cNvPr>
          <p:cNvSpPr/>
          <p:nvPr/>
        </p:nvSpPr>
        <p:spPr>
          <a:xfrm>
            <a:off x="318052" y="-1427073"/>
            <a:ext cx="11582400" cy="7451655"/>
          </a:xfrm>
          <a:prstGeom prst="rect">
            <a:avLst/>
          </a:prstGeom>
        </p:spPr>
        <p:txBody>
          <a:bodyPr wrap="square">
            <a:spAutoFit/>
          </a:bodyPr>
          <a:lstStyle/>
          <a:p>
            <a:pPr>
              <a:lnSpc>
                <a:spcPct val="107000"/>
              </a:lnSpc>
              <a:spcAft>
                <a:spcPts val="800"/>
              </a:spcAft>
            </a:pPr>
            <a:endParaRPr lang="en-IN" sz="3200" b="1" u="sng"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3200" b="1" u="sng"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3200" b="1" u="sng"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3200" b="1" u="sng" dirty="0">
                <a:solidFill>
                  <a:schemeClr val="bg2">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1600" dirty="0">
              <a:solidFill>
                <a:schemeClr val="bg2">
                  <a:lumMod val="40000"/>
                  <a:lumOff val="6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We will build a model which can be used to predict in terms of a probability for each loan transaction, whether the consumer will be able to pay back the loaned amount within 5 days of insurance of loan.</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In this case, Label ‘1’ indicates that the loan has been payed i.e. Non- defaulter, while, Label ‘0’ indicates that the loan has not been payed i.e. defaulter.</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In this notebook, I'll build a model to predict if an applicant get approval for loan or not. Machine Learning techniques are very useful in predicting outcomes for large amount of data. In this paper five machine learning algorithms, Logistic Regression (LR), Support Vector Classifier (SVC), Decision Tree Classifier (DTC), K Nearest Neighbour (KNN) and Random Forest Classifier (RF) are applied to predict the loan approval of customers. The experimental results conclude that the accuracy of Random Forest Classifier machine learning algorithm is better as compared other machine learning approaches.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Our task is to predict whether the consumer will be able to pay back the loaned amount within 5 days of insurance of loan approval or not using various classification algorithms. Exploratory data analysis is done on the dataset to achieve insights and the pre-processing pipeline is done to get the data ready for the training.80% of the data is used for training purpose and 20% for the testing purposes.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309907"/>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6DE644-8CDF-4F92-80BB-DB785C66E2C5}"/>
              </a:ext>
            </a:extLst>
          </p:cNvPr>
          <p:cNvSpPr/>
          <p:nvPr/>
        </p:nvSpPr>
        <p:spPr>
          <a:xfrm>
            <a:off x="371061" y="463826"/>
            <a:ext cx="11171582" cy="670440"/>
          </a:xfrm>
          <a:prstGeom prst="rect">
            <a:avLst/>
          </a:prstGeom>
        </p:spPr>
        <p:txBody>
          <a:bodyPr wrap="square">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Five Classification models are trained and their performances are compared with various performance metrics like confusion metrics, accuracy score, cross validation score and the Receiver operating characteristic curve.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12D527A6-FDF0-4946-B52B-60DA4CB08E81}"/>
              </a:ext>
            </a:extLst>
          </p:cNvPr>
          <p:cNvSpPr/>
          <p:nvPr/>
        </p:nvSpPr>
        <p:spPr>
          <a:xfrm>
            <a:off x="371061" y="1771510"/>
            <a:ext cx="11171582" cy="1674817"/>
          </a:xfrm>
          <a:prstGeom prst="rect">
            <a:avLst/>
          </a:prstGeom>
        </p:spPr>
        <p:txBody>
          <a:bodyPr wrap="square">
            <a:spAutoFit/>
          </a:bodyPr>
          <a:lstStyle/>
          <a:p>
            <a:pPr>
              <a:lnSpc>
                <a:spcPct val="107000"/>
              </a:lnSpc>
              <a:spcAft>
                <a:spcPts val="800"/>
              </a:spcAft>
            </a:pPr>
            <a:r>
              <a:rPr lang="en-IN" sz="3200" b="1" u="sng" dirty="0">
                <a:solidFill>
                  <a:schemeClr val="bg2">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LOADING DATASET</a:t>
            </a:r>
            <a:endParaRPr lang="en-IN" sz="1600" dirty="0">
              <a:solidFill>
                <a:schemeClr val="bg2">
                  <a:lumMod val="40000"/>
                  <a:lumOff val="6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The data set is of shape (209593,37) i.e. It has 37 attributes and 209593 rows.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r>
              <a:rPr lang="en-IN" dirty="0">
                <a:latin typeface="Times New Roman" panose="02020603050405020304" pitchFamily="18" charset="0"/>
                <a:ea typeface="Calibri" panose="020F0502020204030204" pitchFamily="34" charset="0"/>
              </a:rPr>
              <a:t>The dataset provides 36 input variables and 1 target variable that are a mixture of ordinal, categorical and numerical data types.</a:t>
            </a:r>
            <a:endParaRPr lang="en-IN" dirty="0"/>
          </a:p>
        </p:txBody>
      </p:sp>
    </p:spTree>
    <p:extLst>
      <p:ext uri="{BB962C8B-B14F-4D97-AF65-F5344CB8AC3E}">
        <p14:creationId xmlns:p14="http://schemas.microsoft.com/office/powerpoint/2010/main" val="2055793678"/>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75CE4F3-C99A-4ED7-8541-99ACC74BF6C3}"/>
              </a:ext>
            </a:extLst>
          </p:cNvPr>
          <p:cNvSpPr/>
          <p:nvPr/>
        </p:nvSpPr>
        <p:spPr>
          <a:xfrm>
            <a:off x="543339" y="612845"/>
            <a:ext cx="10681251" cy="4770537"/>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We have three kinds of data types:</a:t>
            </a:r>
          </a:p>
          <a:p>
            <a:endParaRPr lang="en-IN" dirty="0">
              <a:latin typeface="Times New Roman" panose="02020603050405020304" pitchFamily="18" charset="0"/>
              <a:cs typeface="Times New Roman" panose="02020603050405020304" pitchFamily="18" charset="0"/>
            </a:endParaRPr>
          </a:p>
          <a:p>
            <a:r>
              <a:rPr lang="en-IN" sz="2400" b="1" u="sng" dirty="0">
                <a:solidFill>
                  <a:schemeClr val="bg2">
                    <a:lumMod val="40000"/>
                    <a:lumOff val="60000"/>
                  </a:schemeClr>
                </a:solidFill>
                <a:latin typeface="Times New Roman" panose="02020603050405020304" pitchFamily="18" charset="0"/>
                <a:cs typeface="Times New Roman" panose="02020603050405020304" pitchFamily="18" charset="0"/>
              </a:rPr>
              <a:t>Object</a:t>
            </a:r>
            <a:r>
              <a:rPr lang="en-IN" dirty="0">
                <a:solidFill>
                  <a:schemeClr val="bg2">
                    <a:lumMod val="40000"/>
                    <a:lumOff val="60000"/>
                  </a:schemeClr>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It means variables are categorical.</a:t>
            </a:r>
          </a:p>
          <a:p>
            <a:r>
              <a:rPr lang="en-IN" dirty="0">
                <a:latin typeface="Times New Roman" panose="02020603050405020304" pitchFamily="18" charset="0"/>
                <a:cs typeface="Times New Roman" panose="02020603050405020304" pitchFamily="18" charset="0"/>
              </a:rPr>
              <a:t>Following are the Categorical variables in our dataset: </a:t>
            </a:r>
            <a:r>
              <a:rPr lang="en-IN" dirty="0" err="1">
                <a:latin typeface="Times New Roman" panose="02020603050405020304" pitchFamily="18" charset="0"/>
                <a:cs typeface="Times New Roman" panose="02020603050405020304" pitchFamily="18" charset="0"/>
              </a:rPr>
              <a:t>msisdn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pcircle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pdate</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sz="3200" b="1" u="sng" dirty="0">
                <a:solidFill>
                  <a:schemeClr val="bg2">
                    <a:lumMod val="40000"/>
                    <a:lumOff val="60000"/>
                  </a:schemeClr>
                </a:solidFill>
                <a:latin typeface="Times New Roman" panose="02020603050405020304" pitchFamily="18" charset="0"/>
                <a:cs typeface="Times New Roman" panose="02020603050405020304" pitchFamily="18" charset="0"/>
              </a:rPr>
              <a:t>int64: </a:t>
            </a:r>
            <a:r>
              <a:rPr lang="en-IN" dirty="0">
                <a:latin typeface="Times New Roman" panose="02020603050405020304" pitchFamily="18" charset="0"/>
                <a:cs typeface="Times New Roman" panose="02020603050405020304" pitchFamily="18" charset="0"/>
              </a:rPr>
              <a:t>It represents the integer variables.</a:t>
            </a:r>
          </a:p>
          <a:p>
            <a:r>
              <a:rPr lang="en-IN" dirty="0">
                <a:latin typeface="Times New Roman" panose="02020603050405020304" pitchFamily="18" charset="0"/>
                <a:cs typeface="Times New Roman" panose="02020603050405020304" pitchFamily="18" charset="0"/>
              </a:rPr>
              <a:t> Following are the integer variables in our dataset: label, </a:t>
            </a:r>
            <a:r>
              <a:rPr lang="en-IN" dirty="0" err="1">
                <a:latin typeface="Times New Roman" panose="02020603050405020304" pitchFamily="18" charset="0"/>
                <a:cs typeface="Times New Roman" panose="02020603050405020304" pitchFamily="18" charset="0"/>
              </a:rPr>
              <a:t>last_rech_amt_ma</a:t>
            </a:r>
            <a:r>
              <a:rPr lang="en-IN" dirty="0">
                <a:latin typeface="Times New Roman" panose="02020603050405020304" pitchFamily="18" charset="0"/>
                <a:cs typeface="Times New Roman" panose="02020603050405020304" pitchFamily="18" charset="0"/>
              </a:rPr>
              <a:t>, cnt_ma_rech30, cnt_ma_rech90, fr_ma_rech90, sumamnt_ma_rech90, cnt_da_rech90, fr_da_rech90, cnt_loans30, amnt_loans30, amnt_loans90, maxamnt_loans90</a:t>
            </a:r>
          </a:p>
          <a:p>
            <a:endParaRPr lang="en-IN" dirty="0">
              <a:latin typeface="Times New Roman" panose="02020603050405020304" pitchFamily="18" charset="0"/>
              <a:cs typeface="Times New Roman" panose="02020603050405020304" pitchFamily="18" charset="0"/>
            </a:endParaRPr>
          </a:p>
          <a:p>
            <a:r>
              <a:rPr lang="en-IN" sz="3200" b="1" u="sng" dirty="0">
                <a:solidFill>
                  <a:schemeClr val="bg2">
                    <a:lumMod val="40000"/>
                    <a:lumOff val="60000"/>
                  </a:schemeClr>
                </a:solidFill>
                <a:latin typeface="Times New Roman" panose="02020603050405020304" pitchFamily="18" charset="0"/>
                <a:cs typeface="Times New Roman" panose="02020603050405020304" pitchFamily="18" charset="0"/>
              </a:rPr>
              <a:t>float64: </a:t>
            </a:r>
            <a:r>
              <a:rPr lang="en-IN" dirty="0">
                <a:latin typeface="Times New Roman" panose="02020603050405020304" pitchFamily="18" charset="0"/>
                <a:cs typeface="Times New Roman" panose="02020603050405020304" pitchFamily="18" charset="0"/>
              </a:rPr>
              <a:t>It represents the variable that has some decimal values. They are also numerical. Following are the float64 variables in our dataset: </a:t>
            </a:r>
            <a:r>
              <a:rPr lang="en-IN" dirty="0" err="1">
                <a:latin typeface="Times New Roman" panose="02020603050405020304" pitchFamily="18" charset="0"/>
                <a:cs typeface="Times New Roman" panose="02020603050405020304" pitchFamily="18" charset="0"/>
              </a:rPr>
              <a:t>aon</a:t>
            </a:r>
            <a:r>
              <a:rPr lang="en-IN" dirty="0">
                <a:latin typeface="Times New Roman" panose="02020603050405020304" pitchFamily="18" charset="0"/>
                <a:cs typeface="Times New Roman" panose="02020603050405020304" pitchFamily="18" charset="0"/>
              </a:rPr>
              <a:t>, daily_decr30, daily_decr90, rental30, rental90, </a:t>
            </a:r>
            <a:r>
              <a:rPr lang="en-IN" dirty="0" err="1">
                <a:latin typeface="Times New Roman" panose="02020603050405020304" pitchFamily="18" charset="0"/>
                <a:cs typeface="Times New Roman" panose="02020603050405020304" pitchFamily="18" charset="0"/>
              </a:rPr>
              <a:t>last_rech_date_ma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last_rech_date_da</a:t>
            </a:r>
            <a:r>
              <a:rPr lang="en-IN" dirty="0">
                <a:latin typeface="Times New Roman" panose="02020603050405020304" pitchFamily="18" charset="0"/>
                <a:cs typeface="Times New Roman" panose="02020603050405020304" pitchFamily="18" charset="0"/>
              </a:rPr>
              <a:t>, fr_ma_rech30, sumamnt_ma_rech30     medianamnt_ma_rech30, medianmarechprebal30, medianamnt_ma_rech90,   medianmarechprebal90, cnt_da_rech30, fr_da_rech30, maxamnt_loans30,      medianamnt_loans30, cnt_loans90, medianamnt_loans90, payback30, payback90.</a:t>
            </a:r>
          </a:p>
        </p:txBody>
      </p:sp>
    </p:spTree>
    <p:extLst>
      <p:ext uri="{BB962C8B-B14F-4D97-AF65-F5344CB8AC3E}">
        <p14:creationId xmlns:p14="http://schemas.microsoft.com/office/powerpoint/2010/main" val="4178897485"/>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2">
            <a:extLst>
              <a:ext uri="{FF2B5EF4-FFF2-40B4-BE49-F238E27FC236}">
                <a16:creationId xmlns:a16="http://schemas.microsoft.com/office/drawing/2014/main" id="{1B92C3F8-3A6C-487B-B6B3-D98176DAA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956" y="2355949"/>
            <a:ext cx="3511826" cy="270296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A47DBF9A-3B16-45CE-907E-E213DCC382B4}"/>
              </a:ext>
            </a:extLst>
          </p:cNvPr>
          <p:cNvSpPr>
            <a:spLocks noChangeArrowheads="1"/>
          </p:cNvSpPr>
          <p:nvPr/>
        </p:nvSpPr>
        <p:spPr bwMode="auto">
          <a:xfrm>
            <a:off x="0" y="-1435302"/>
            <a:ext cx="8017565"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Calibri" panose="020F0502020204030204" pitchFamily="34" charset="0"/>
              <a:ea typeface="Calibri" panose="020F0502020204030204" pitchFamily="34" charset="0"/>
              <a:cs typeface="Times New Roman" panose="02020603050405020304" pitchFamily="18" charset="0"/>
            </a:endParaRPr>
          </a:p>
          <a:p>
            <a:r>
              <a:rPr lang="en-IN" sz="3200" b="1" u="sng" dirty="0">
                <a:solidFill>
                  <a:schemeClr val="bg2">
                    <a:lumMod val="40000"/>
                    <a:lumOff val="60000"/>
                  </a:schemeClr>
                </a:solidFill>
                <a:latin typeface="Times New Roman" panose="02020603050405020304" pitchFamily="18" charset="0"/>
                <a:cs typeface="Times New Roman" panose="02020603050405020304" pitchFamily="18" charset="0"/>
              </a:rPr>
              <a:t>Exploratory Data Analysis</a:t>
            </a:r>
          </a:p>
          <a:p>
            <a:endParaRPr lang="en-IN" sz="32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Now, we will do exploratory data analysis to get the insight about the data and how target variable depends on various attributes.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F16B84FD-37CF-498F-A35C-3C42E09F1B0A}"/>
              </a:ext>
            </a:extLst>
          </p:cNvPr>
          <p:cNvSpPr/>
          <p:nvPr/>
        </p:nvSpPr>
        <p:spPr>
          <a:xfrm>
            <a:off x="4717773" y="2746121"/>
            <a:ext cx="5605669" cy="1662122"/>
          </a:xfrm>
          <a:prstGeom prst="rect">
            <a:avLst/>
          </a:prstGeom>
        </p:spPr>
        <p:txBody>
          <a:bodyPr wrap="square">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This figure shows the analysis of our target variable.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1=183431 (No. of users paid back the credit within next 5 days)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0 =    26162 (No. of users who failed to pay back the credit within next 5 days).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7813951"/>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7F76A9-85FD-433D-967D-0890C4C7554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8281" y="1262418"/>
            <a:ext cx="10331355" cy="3398292"/>
          </a:xfrm>
          <a:prstGeom prst="rect">
            <a:avLst/>
          </a:prstGeom>
          <a:noFill/>
          <a:ln>
            <a:noFill/>
          </a:ln>
        </p:spPr>
      </p:pic>
      <p:sp>
        <p:nvSpPr>
          <p:cNvPr id="5" name="Rectangle 4">
            <a:extLst>
              <a:ext uri="{FF2B5EF4-FFF2-40B4-BE49-F238E27FC236}">
                <a16:creationId xmlns:a16="http://schemas.microsoft.com/office/drawing/2014/main" id="{D74F12E1-E3B8-4022-BA30-4A5D10E24065}"/>
              </a:ext>
            </a:extLst>
          </p:cNvPr>
          <p:cNvSpPr/>
          <p:nvPr/>
        </p:nvSpPr>
        <p:spPr>
          <a:xfrm>
            <a:off x="1291988" y="464398"/>
            <a:ext cx="9608024" cy="593304"/>
          </a:xfrm>
          <a:prstGeom prst="rect">
            <a:avLst/>
          </a:prstGeom>
        </p:spPr>
        <p:txBody>
          <a:bodyPr wrap="square">
            <a:spAutoFit/>
          </a:bodyPr>
          <a:lstStyle/>
          <a:p>
            <a:pPr>
              <a:lnSpc>
                <a:spcPct val="107000"/>
              </a:lnSpc>
              <a:spcAft>
                <a:spcPts val="800"/>
              </a:spcAft>
            </a:pPr>
            <a:r>
              <a:rPr lang="en-IN" sz="3200" b="1" u="sng" dirty="0">
                <a:solidFill>
                  <a:schemeClr val="bg2">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ANALYSIS OF CONTINOUS VARAIBLES:</a:t>
            </a:r>
            <a:endParaRPr lang="en-IN" sz="3200" dirty="0">
              <a:solidFill>
                <a:schemeClr val="bg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072C8088-8914-4CA9-8A11-8FDC500B69A6}"/>
              </a:ext>
            </a:extLst>
          </p:cNvPr>
          <p:cNvSpPr/>
          <p:nvPr/>
        </p:nvSpPr>
        <p:spPr>
          <a:xfrm>
            <a:off x="300251" y="3093780"/>
            <a:ext cx="11341289" cy="2368854"/>
          </a:xfrm>
          <a:prstGeom prst="rect">
            <a:avLst/>
          </a:prstGeom>
        </p:spPr>
        <p:txBody>
          <a:bodyPr wrap="square">
            <a:spAutoFit/>
          </a:bodyPr>
          <a:lstStyle/>
          <a:p>
            <a:pPr>
              <a:lnSpc>
                <a:spcPct val="107000"/>
              </a:lnSpc>
              <a:spcAft>
                <a:spcPts val="800"/>
              </a:spcAft>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We can observe from above graphs that in all the independent attributes right skewness is present.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006006"/>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96D1D7-4EB9-4E7F-859E-6F25B9A678DE}"/>
              </a:ext>
            </a:extLst>
          </p:cNvPr>
          <p:cNvSpPr/>
          <p:nvPr/>
        </p:nvSpPr>
        <p:spPr>
          <a:xfrm>
            <a:off x="423080" y="335431"/>
            <a:ext cx="10959151" cy="1995290"/>
          </a:xfrm>
          <a:prstGeom prst="rect">
            <a:avLst/>
          </a:prstGeom>
        </p:spPr>
        <p:txBody>
          <a:bodyPr wrap="square">
            <a:spAutoFit/>
          </a:bodyPr>
          <a:lstStyle/>
          <a:p>
            <a:pPr>
              <a:lnSpc>
                <a:spcPct val="107000"/>
              </a:lnSpc>
              <a:spcAft>
                <a:spcPts val="800"/>
              </a:spcAft>
            </a:pPr>
            <a:r>
              <a:rPr lang="en-IN" sz="3200" b="1" u="sng" dirty="0">
                <a:solidFill>
                  <a:schemeClr val="bg2">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DATA PRE-PROCESSING:</a:t>
            </a:r>
            <a:endParaRPr lang="en-IN" sz="1600" dirty="0">
              <a:solidFill>
                <a:schemeClr val="bg2">
                  <a:lumMod val="40000"/>
                  <a:lumOff val="6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Data pre-processing</a:t>
            </a:r>
            <a:r>
              <a:rPr lang="en-IN" dirty="0">
                <a:latin typeface="Times New Roman" panose="02020603050405020304" pitchFamily="18" charset="0"/>
                <a:ea typeface="Calibri" panose="020F0502020204030204" pitchFamily="34" charset="0"/>
                <a:cs typeface="Times New Roman" panose="02020603050405020304" pitchFamily="18" charset="0"/>
              </a:rPr>
              <a:t> is very essential step in any </a:t>
            </a:r>
            <a:r>
              <a:rPr lang="en-IN" b="1" dirty="0">
                <a:latin typeface="Times New Roman" panose="02020603050405020304" pitchFamily="18" charset="0"/>
                <a:ea typeface="Calibri" panose="020F0502020204030204" pitchFamily="34" charset="0"/>
                <a:cs typeface="Times New Roman" panose="02020603050405020304" pitchFamily="18" charset="0"/>
              </a:rPr>
              <a:t>data</a:t>
            </a:r>
            <a:r>
              <a:rPr lang="en-IN" dirty="0">
                <a:latin typeface="Times New Roman" panose="02020603050405020304" pitchFamily="18" charset="0"/>
                <a:ea typeface="Calibri" panose="020F0502020204030204" pitchFamily="34" charset="0"/>
                <a:cs typeface="Times New Roman" panose="02020603050405020304" pitchFamily="18" charset="0"/>
              </a:rPr>
              <a:t> mining process. It directly impacts the predictions of the model. If data is unclean, have missing vales, missing attributes or contains outliers, if skewness is present, then all these factors degrade the quality of our results and our predictions will be biased.</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First, we will check for missing or </a:t>
            </a:r>
            <a:r>
              <a:rPr lang="en-IN" dirty="0" err="1">
                <a:latin typeface="Times New Roman" panose="02020603050405020304" pitchFamily="18" charset="0"/>
                <a:ea typeface="Calibri" panose="020F0502020204030204" pitchFamily="34" charset="0"/>
                <a:cs typeface="Times New Roman" panose="02020603050405020304" pitchFamily="18" charset="0"/>
              </a:rPr>
              <a:t>NaN</a:t>
            </a:r>
            <a:r>
              <a:rPr lang="en-IN" dirty="0">
                <a:latin typeface="Times New Roman" panose="02020603050405020304" pitchFamily="18" charset="0"/>
                <a:ea typeface="Calibri" panose="020F0502020204030204" pitchFamily="34" charset="0"/>
                <a:cs typeface="Times New Roman" panose="02020603050405020304" pitchFamily="18" charset="0"/>
              </a:rPr>
              <a:t> values through heat-map:</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4FA26FB3-F624-49E9-8C9F-BD624DF6F91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6498" y="2330721"/>
            <a:ext cx="5664177" cy="3094990"/>
          </a:xfrm>
          <a:prstGeom prst="rect">
            <a:avLst/>
          </a:prstGeom>
          <a:noFill/>
          <a:ln>
            <a:noFill/>
          </a:ln>
        </p:spPr>
      </p:pic>
      <p:sp>
        <p:nvSpPr>
          <p:cNvPr id="7" name="Rectangle 6">
            <a:extLst>
              <a:ext uri="{FF2B5EF4-FFF2-40B4-BE49-F238E27FC236}">
                <a16:creationId xmlns:a16="http://schemas.microsoft.com/office/drawing/2014/main" id="{327EE02F-3D35-45D0-8989-714258FA0B8A}"/>
              </a:ext>
            </a:extLst>
          </p:cNvPr>
          <p:cNvSpPr/>
          <p:nvPr/>
        </p:nvSpPr>
        <p:spPr>
          <a:xfrm>
            <a:off x="6919414" y="2675938"/>
            <a:ext cx="3739487" cy="670440"/>
          </a:xfrm>
          <a:prstGeom prst="rect">
            <a:avLst/>
          </a:prstGeom>
        </p:spPr>
        <p:txBody>
          <a:bodyPr wrap="square">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We can see that there is no </a:t>
            </a:r>
            <a:r>
              <a:rPr lang="en-IN" dirty="0" err="1">
                <a:latin typeface="Times New Roman" panose="02020603050405020304" pitchFamily="18" charset="0"/>
                <a:ea typeface="Calibri" panose="020F0502020204030204" pitchFamily="34" charset="0"/>
                <a:cs typeface="Times New Roman" panose="02020603050405020304" pitchFamily="18" charset="0"/>
              </a:rPr>
              <a:t>NaN</a:t>
            </a:r>
            <a:r>
              <a:rPr lang="en-IN" dirty="0">
                <a:latin typeface="Times New Roman" panose="02020603050405020304" pitchFamily="18" charset="0"/>
                <a:ea typeface="Calibri" panose="020F0502020204030204" pitchFamily="34" charset="0"/>
                <a:cs typeface="Times New Roman" panose="02020603050405020304" pitchFamily="18" charset="0"/>
              </a:rPr>
              <a:t> or missing values present in out dataset.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4337373"/>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71</TotalTime>
  <Words>2014</Words>
  <Application>Microsoft Office PowerPoint</Application>
  <PresentationFormat>Widescreen</PresentationFormat>
  <Paragraphs>123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Gothic</vt:lpstr>
      <vt:lpstr>Symbol</vt:lpstr>
      <vt:lpstr>Times New Roman</vt:lpstr>
      <vt:lpstr>Wingdings 3</vt:lpstr>
      <vt:lpstr>Ion</vt:lpstr>
      <vt:lpstr>MICRO CREDIT DEFAULTER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MODEL</dc:title>
  <dc:creator>Ritu Dalal</dc:creator>
  <cp:lastModifiedBy>Ritu Dalal</cp:lastModifiedBy>
  <cp:revision>9</cp:revision>
  <dcterms:created xsi:type="dcterms:W3CDTF">2021-05-14T11:36:15Z</dcterms:created>
  <dcterms:modified xsi:type="dcterms:W3CDTF">2021-05-14T12:48:05Z</dcterms:modified>
</cp:coreProperties>
</file>