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91"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C2BBA1-66F5-4D57-A179-5804AD63DF84}"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9EFB5-7DAC-4EC0-A8DF-BC62B65496E3}" type="slidenum">
              <a:rPr lang="en-IN" smtClean="0"/>
              <a:t>‹#›</a:t>
            </a:fld>
            <a:endParaRPr lang="en-IN"/>
          </a:p>
        </p:txBody>
      </p:sp>
    </p:spTree>
    <p:extLst>
      <p:ext uri="{BB962C8B-B14F-4D97-AF65-F5344CB8AC3E}">
        <p14:creationId xmlns:p14="http://schemas.microsoft.com/office/powerpoint/2010/main" val="16264417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2BBA1-66F5-4D57-A179-5804AD63DF84}"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9EFB5-7DAC-4EC0-A8DF-BC62B65496E3}" type="slidenum">
              <a:rPr lang="en-IN" smtClean="0"/>
              <a:t>‹#›</a:t>
            </a:fld>
            <a:endParaRPr lang="en-IN"/>
          </a:p>
        </p:txBody>
      </p:sp>
    </p:spTree>
    <p:extLst>
      <p:ext uri="{BB962C8B-B14F-4D97-AF65-F5344CB8AC3E}">
        <p14:creationId xmlns:p14="http://schemas.microsoft.com/office/powerpoint/2010/main" val="1481358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2BBA1-66F5-4D57-A179-5804AD63DF84}"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9EFB5-7DAC-4EC0-A8DF-BC62B65496E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722617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2BBA1-66F5-4D57-A179-5804AD63DF84}"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9EFB5-7DAC-4EC0-A8DF-BC62B65496E3}" type="slidenum">
              <a:rPr lang="en-IN" smtClean="0"/>
              <a:t>‹#›</a:t>
            </a:fld>
            <a:endParaRPr lang="en-IN"/>
          </a:p>
        </p:txBody>
      </p:sp>
    </p:spTree>
    <p:extLst>
      <p:ext uri="{BB962C8B-B14F-4D97-AF65-F5344CB8AC3E}">
        <p14:creationId xmlns:p14="http://schemas.microsoft.com/office/powerpoint/2010/main" val="42632963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2BBA1-66F5-4D57-A179-5804AD63DF84}"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9EFB5-7DAC-4EC0-A8DF-BC62B65496E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61565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2BBA1-66F5-4D57-A179-5804AD63DF84}"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9EFB5-7DAC-4EC0-A8DF-BC62B65496E3}" type="slidenum">
              <a:rPr lang="en-IN" smtClean="0"/>
              <a:t>‹#›</a:t>
            </a:fld>
            <a:endParaRPr lang="en-IN"/>
          </a:p>
        </p:txBody>
      </p:sp>
    </p:spTree>
    <p:extLst>
      <p:ext uri="{BB962C8B-B14F-4D97-AF65-F5344CB8AC3E}">
        <p14:creationId xmlns:p14="http://schemas.microsoft.com/office/powerpoint/2010/main" val="36134385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2BBA1-66F5-4D57-A179-5804AD63DF84}"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9EFB5-7DAC-4EC0-A8DF-BC62B65496E3}" type="slidenum">
              <a:rPr lang="en-IN" smtClean="0"/>
              <a:t>‹#›</a:t>
            </a:fld>
            <a:endParaRPr lang="en-IN"/>
          </a:p>
        </p:txBody>
      </p:sp>
    </p:spTree>
    <p:extLst>
      <p:ext uri="{BB962C8B-B14F-4D97-AF65-F5344CB8AC3E}">
        <p14:creationId xmlns:p14="http://schemas.microsoft.com/office/powerpoint/2010/main" val="22208496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2BBA1-66F5-4D57-A179-5804AD63DF84}"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9EFB5-7DAC-4EC0-A8DF-BC62B65496E3}" type="slidenum">
              <a:rPr lang="en-IN" smtClean="0"/>
              <a:t>‹#›</a:t>
            </a:fld>
            <a:endParaRPr lang="en-IN"/>
          </a:p>
        </p:txBody>
      </p:sp>
    </p:spTree>
    <p:extLst>
      <p:ext uri="{BB962C8B-B14F-4D97-AF65-F5344CB8AC3E}">
        <p14:creationId xmlns:p14="http://schemas.microsoft.com/office/powerpoint/2010/main" val="41475435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2BBA1-66F5-4D57-A179-5804AD63DF84}"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9EFB5-7DAC-4EC0-A8DF-BC62B65496E3}" type="slidenum">
              <a:rPr lang="en-IN" smtClean="0"/>
              <a:t>‹#›</a:t>
            </a:fld>
            <a:endParaRPr lang="en-IN"/>
          </a:p>
        </p:txBody>
      </p:sp>
    </p:spTree>
    <p:extLst>
      <p:ext uri="{BB962C8B-B14F-4D97-AF65-F5344CB8AC3E}">
        <p14:creationId xmlns:p14="http://schemas.microsoft.com/office/powerpoint/2010/main" val="17119148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2BBA1-66F5-4D57-A179-5804AD63DF84}"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B9EFB5-7DAC-4EC0-A8DF-BC62B65496E3}" type="slidenum">
              <a:rPr lang="en-IN" smtClean="0"/>
              <a:t>‹#›</a:t>
            </a:fld>
            <a:endParaRPr lang="en-IN"/>
          </a:p>
        </p:txBody>
      </p:sp>
    </p:spTree>
    <p:extLst>
      <p:ext uri="{BB962C8B-B14F-4D97-AF65-F5344CB8AC3E}">
        <p14:creationId xmlns:p14="http://schemas.microsoft.com/office/powerpoint/2010/main" val="11433282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C2BBA1-66F5-4D57-A179-5804AD63DF84}"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B9EFB5-7DAC-4EC0-A8DF-BC62B65496E3}" type="slidenum">
              <a:rPr lang="en-IN" smtClean="0"/>
              <a:t>‹#›</a:t>
            </a:fld>
            <a:endParaRPr lang="en-IN"/>
          </a:p>
        </p:txBody>
      </p:sp>
    </p:spTree>
    <p:extLst>
      <p:ext uri="{BB962C8B-B14F-4D97-AF65-F5344CB8AC3E}">
        <p14:creationId xmlns:p14="http://schemas.microsoft.com/office/powerpoint/2010/main" val="4980947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C2BBA1-66F5-4D57-A179-5804AD63DF84}" type="datetimeFigureOut">
              <a:rPr lang="en-IN" smtClean="0"/>
              <a:t>23-07-2021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B9EFB5-7DAC-4EC0-A8DF-BC62B65496E3}" type="slidenum">
              <a:rPr lang="en-IN" smtClean="0"/>
              <a:t>‹#›</a:t>
            </a:fld>
            <a:endParaRPr lang="en-IN"/>
          </a:p>
        </p:txBody>
      </p:sp>
    </p:spTree>
    <p:extLst>
      <p:ext uri="{BB962C8B-B14F-4D97-AF65-F5344CB8AC3E}">
        <p14:creationId xmlns:p14="http://schemas.microsoft.com/office/powerpoint/2010/main" val="22679751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2BBA1-66F5-4D57-A179-5804AD63DF84}" type="datetimeFigureOut">
              <a:rPr lang="en-IN" smtClean="0"/>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B9EFB5-7DAC-4EC0-A8DF-BC62B65496E3}" type="slidenum">
              <a:rPr lang="en-IN" smtClean="0"/>
              <a:t>‹#›</a:t>
            </a:fld>
            <a:endParaRPr lang="en-IN"/>
          </a:p>
        </p:txBody>
      </p:sp>
    </p:spTree>
    <p:extLst>
      <p:ext uri="{BB962C8B-B14F-4D97-AF65-F5344CB8AC3E}">
        <p14:creationId xmlns:p14="http://schemas.microsoft.com/office/powerpoint/2010/main" val="5149867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2BBA1-66F5-4D57-A179-5804AD63DF84}" type="datetimeFigureOut">
              <a:rPr lang="en-IN" smtClean="0"/>
              <a:t>23-07-2021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B9EFB5-7DAC-4EC0-A8DF-BC62B65496E3}" type="slidenum">
              <a:rPr lang="en-IN" smtClean="0"/>
              <a:t>‹#›</a:t>
            </a:fld>
            <a:endParaRPr lang="en-IN"/>
          </a:p>
        </p:txBody>
      </p:sp>
    </p:spTree>
    <p:extLst>
      <p:ext uri="{BB962C8B-B14F-4D97-AF65-F5344CB8AC3E}">
        <p14:creationId xmlns:p14="http://schemas.microsoft.com/office/powerpoint/2010/main" val="7959930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2BBA1-66F5-4D57-A179-5804AD63DF84}"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B9EFB5-7DAC-4EC0-A8DF-BC62B65496E3}" type="slidenum">
              <a:rPr lang="en-IN" smtClean="0"/>
              <a:t>‹#›</a:t>
            </a:fld>
            <a:endParaRPr lang="en-IN"/>
          </a:p>
        </p:txBody>
      </p:sp>
    </p:spTree>
    <p:extLst>
      <p:ext uri="{BB962C8B-B14F-4D97-AF65-F5344CB8AC3E}">
        <p14:creationId xmlns:p14="http://schemas.microsoft.com/office/powerpoint/2010/main" val="13139525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C2BBA1-66F5-4D57-A179-5804AD63DF84}"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B9EFB5-7DAC-4EC0-A8DF-BC62B65496E3}" type="slidenum">
              <a:rPr lang="en-IN" smtClean="0"/>
              <a:t>‹#›</a:t>
            </a:fld>
            <a:endParaRPr lang="en-IN"/>
          </a:p>
        </p:txBody>
      </p:sp>
    </p:spTree>
    <p:extLst>
      <p:ext uri="{BB962C8B-B14F-4D97-AF65-F5344CB8AC3E}">
        <p14:creationId xmlns:p14="http://schemas.microsoft.com/office/powerpoint/2010/main" val="34982691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C2BBA1-66F5-4D57-A179-5804AD63DF84}" type="datetimeFigureOut">
              <a:rPr lang="en-IN" smtClean="0"/>
              <a:t>23-07-2021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B9EFB5-7DAC-4EC0-A8DF-BC62B65496E3}" type="slidenum">
              <a:rPr lang="en-IN" smtClean="0"/>
              <a:t>‹#›</a:t>
            </a:fld>
            <a:endParaRPr lang="en-IN"/>
          </a:p>
        </p:txBody>
      </p:sp>
    </p:spTree>
    <p:extLst>
      <p:ext uri="{BB962C8B-B14F-4D97-AF65-F5344CB8AC3E}">
        <p14:creationId xmlns:p14="http://schemas.microsoft.com/office/powerpoint/2010/main" val="1794379483"/>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80E9-64CD-4447-BCC4-4279E6155F02}"/>
              </a:ext>
            </a:extLst>
          </p:cNvPr>
          <p:cNvSpPr>
            <a:spLocks noGrp="1"/>
          </p:cNvSpPr>
          <p:nvPr>
            <p:ph type="ctrTitle"/>
          </p:nvPr>
        </p:nvSpPr>
        <p:spPr/>
        <p:txBody>
          <a:bodyPr/>
          <a:lstStyle/>
          <a:p>
            <a:pPr algn="ctr"/>
            <a:r>
              <a:rPr lang="en-US" sz="3600" b="1" u="sng" dirty="0">
                <a:solidFill>
                  <a:schemeClr val="accent2"/>
                </a:solidFill>
                <a:latin typeface="Times New Roman" panose="02020603050405020304" pitchFamily="18" charset="0"/>
                <a:cs typeface="Times New Roman" panose="02020603050405020304" pitchFamily="18" charset="0"/>
              </a:rPr>
              <a:t>A case study from Indian e-commerce customers</a:t>
            </a:r>
            <a:br>
              <a:rPr lang="en-US" b="1" dirty="0"/>
            </a:br>
            <a:endParaRPr lang="en-IN" dirty="0"/>
          </a:p>
        </p:txBody>
      </p:sp>
      <p:sp>
        <p:nvSpPr>
          <p:cNvPr id="3" name="Subtitle 2">
            <a:extLst>
              <a:ext uri="{FF2B5EF4-FFF2-40B4-BE49-F238E27FC236}">
                <a16:creationId xmlns:a16="http://schemas.microsoft.com/office/drawing/2014/main" id="{98401A13-D463-4360-BA5E-CD1C7CDF7458}"/>
              </a:ext>
            </a:extLst>
          </p:cNvPr>
          <p:cNvSpPr>
            <a:spLocks noGrp="1"/>
          </p:cNvSpPr>
          <p:nvPr>
            <p:ph type="subTitle" idx="1"/>
          </p:nvPr>
        </p:nvSpPr>
        <p:spPr/>
        <p:txBody>
          <a:bodyPr/>
          <a:lstStyle/>
          <a:p>
            <a:r>
              <a:rPr lang="en-IN" sz="4000" b="1" u="sng" dirty="0">
                <a:solidFill>
                  <a:schemeClr val="accent5"/>
                </a:solidFill>
                <a:latin typeface="Times New Roman" panose="02020603050405020304" pitchFamily="18" charset="0"/>
                <a:cs typeface="Times New Roman" panose="02020603050405020304" pitchFamily="18" charset="0"/>
              </a:rPr>
              <a:t>SUBMITTED BY:  RITU RANI</a:t>
            </a:r>
          </a:p>
          <a:p>
            <a:endParaRPr lang="en-IN" dirty="0"/>
          </a:p>
        </p:txBody>
      </p:sp>
    </p:spTree>
    <p:extLst>
      <p:ext uri="{BB962C8B-B14F-4D97-AF65-F5344CB8AC3E}">
        <p14:creationId xmlns:p14="http://schemas.microsoft.com/office/powerpoint/2010/main" val="40966060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7BE1F7-7434-45BC-9D27-3B8A5CE10B93}"/>
              </a:ext>
            </a:extLst>
          </p:cNvPr>
          <p:cNvSpPr/>
          <p:nvPr/>
        </p:nvSpPr>
        <p:spPr>
          <a:xfrm>
            <a:off x="486176" y="580647"/>
            <a:ext cx="6060505" cy="461665"/>
          </a:xfrm>
          <a:prstGeom prst="rect">
            <a:avLst/>
          </a:prstGeom>
        </p:spPr>
        <p:txBody>
          <a:bodyPr wrap="none">
            <a:spAutoFit/>
          </a:bodyPr>
          <a:lstStyle/>
          <a:p>
            <a:r>
              <a:rPr lang="en-US" sz="2400" b="1" dirty="0">
                <a:solidFill>
                  <a:srgbClr val="000000"/>
                </a:solidFill>
                <a:latin typeface="Times New Roman" panose="02020603050405020304" pitchFamily="18" charset="0"/>
                <a:cs typeface="Times New Roman" panose="02020603050405020304" pitchFamily="18" charset="0"/>
              </a:rPr>
              <a:t>Amazon has maximum Customers reliability</a:t>
            </a:r>
            <a:endParaRPr lang="en-IN" sz="2400" b="1"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F1BEBF14-3A5D-4461-B16E-195137F95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62539"/>
            <a:ext cx="8666922" cy="413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0007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08B8E2DA-8F91-411C-BA7D-716081A5D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887" y="2226365"/>
            <a:ext cx="8878956" cy="429370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445766A-8D56-462F-B15E-2183B63472B5}"/>
              </a:ext>
            </a:extLst>
          </p:cNvPr>
          <p:cNvSpPr/>
          <p:nvPr/>
        </p:nvSpPr>
        <p:spPr>
          <a:xfrm>
            <a:off x="993912" y="640930"/>
            <a:ext cx="10283688" cy="830997"/>
          </a:xfrm>
          <a:prstGeom prst="rect">
            <a:avLst/>
          </a:prstGeom>
        </p:spPr>
        <p:txBody>
          <a:bodyPr wrap="square">
            <a:spAutoFit/>
          </a:bodyPr>
          <a:lstStyle/>
          <a:p>
            <a:r>
              <a:rPr lang="en-US" sz="2400" b="1" dirty="0">
                <a:solidFill>
                  <a:srgbClr val="000000"/>
                </a:solidFill>
                <a:latin typeface="Times New Roman" panose="02020603050405020304" pitchFamily="18" charset="0"/>
                <a:cs typeface="Times New Roman" panose="02020603050405020304" pitchFamily="18" charset="0"/>
              </a:rPr>
              <a:t>Customers can quickly purchase from Amazon as compare to other e-commerce websites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4677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6D7375-5767-42F6-A955-A529AD389198}"/>
              </a:ext>
            </a:extLst>
          </p:cNvPr>
          <p:cNvSpPr/>
          <p:nvPr/>
        </p:nvSpPr>
        <p:spPr>
          <a:xfrm>
            <a:off x="702365" y="349383"/>
            <a:ext cx="9090992" cy="830997"/>
          </a:xfrm>
          <a:prstGeom prst="rect">
            <a:avLst/>
          </a:prstGeom>
        </p:spPr>
        <p:txBody>
          <a:bodyPr wrap="square">
            <a:spAutoFit/>
          </a:bodyPr>
          <a:lstStyle/>
          <a:p>
            <a:r>
              <a:rPr lang="en-US" sz="2400" b="1" dirty="0">
                <a:solidFill>
                  <a:srgbClr val="000000"/>
                </a:solidFill>
                <a:latin typeface="Times New Roman" panose="02020603050405020304" pitchFamily="18" charset="0"/>
                <a:cs typeface="Times New Roman" panose="02020603050405020304" pitchFamily="18" charset="0"/>
              </a:rPr>
              <a:t>Amazon and Flipkart has wide variety of payment methods available</a:t>
            </a:r>
            <a:endParaRPr lang="en-IN" sz="2400" b="1" dirty="0">
              <a:latin typeface="Times New Roman" panose="02020603050405020304" pitchFamily="18" charset="0"/>
              <a:cs typeface="Times New Roman" panose="02020603050405020304" pitchFamily="18" charset="0"/>
            </a:endParaRPr>
          </a:p>
        </p:txBody>
      </p:sp>
      <p:pic>
        <p:nvPicPr>
          <p:cNvPr id="9220" name="Picture 4">
            <a:extLst>
              <a:ext uri="{FF2B5EF4-FFF2-40B4-BE49-F238E27FC236}">
                <a16:creationId xmlns:a16="http://schemas.microsoft.com/office/drawing/2014/main" id="{12784F77-A95B-45CD-8FE7-E672BF40D5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09530"/>
            <a:ext cx="8706678" cy="447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4500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B3DABD-996C-47EC-ACE9-D92A7BB3E084}"/>
              </a:ext>
            </a:extLst>
          </p:cNvPr>
          <p:cNvSpPr/>
          <p:nvPr/>
        </p:nvSpPr>
        <p:spPr>
          <a:xfrm>
            <a:off x="489538" y="726421"/>
            <a:ext cx="4855047" cy="461665"/>
          </a:xfrm>
          <a:prstGeom prst="rect">
            <a:avLst/>
          </a:prstGeom>
        </p:spPr>
        <p:txBody>
          <a:bodyPr wrap="none">
            <a:spAutoFit/>
          </a:bodyPr>
          <a:lstStyle/>
          <a:p>
            <a:r>
              <a:rPr lang="en-US" dirty="0">
                <a:solidFill>
                  <a:srgbClr val="000000"/>
                </a:solidFill>
                <a:latin typeface="Helvetica Neue"/>
              </a:rPr>
              <a:t> </a:t>
            </a:r>
            <a:r>
              <a:rPr lang="en-US" sz="2400" b="1" dirty="0">
                <a:solidFill>
                  <a:srgbClr val="000000"/>
                </a:solidFill>
                <a:latin typeface="Times New Roman" panose="02020603050405020304" pitchFamily="18" charset="0"/>
                <a:cs typeface="Times New Roman" panose="02020603050405020304" pitchFamily="18" charset="0"/>
              </a:rPr>
              <a:t>Amazon product delivery is fastest</a:t>
            </a:r>
            <a:r>
              <a:rPr lang="en-US" dirty="0">
                <a:solidFill>
                  <a:srgbClr val="000000"/>
                </a:solidFill>
                <a:latin typeface="Helvetica Neue"/>
              </a:rPr>
              <a:t>.</a:t>
            </a:r>
            <a:endParaRPr lang="en-IN" dirty="0"/>
          </a:p>
        </p:txBody>
      </p:sp>
      <p:pic>
        <p:nvPicPr>
          <p:cNvPr id="10242" name="Picture 2">
            <a:extLst>
              <a:ext uri="{FF2B5EF4-FFF2-40B4-BE49-F238E27FC236}">
                <a16:creationId xmlns:a16="http://schemas.microsoft.com/office/drawing/2014/main" id="{A0A9DF59-F5EE-45F6-B610-847D19B15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38" y="1895061"/>
            <a:ext cx="8826740" cy="402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5822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FC0176-A22E-4861-B90C-81DCD11D5D73}"/>
              </a:ext>
            </a:extLst>
          </p:cNvPr>
          <p:cNvSpPr/>
          <p:nvPr/>
        </p:nvSpPr>
        <p:spPr>
          <a:xfrm>
            <a:off x="766570" y="646908"/>
            <a:ext cx="5965534" cy="461665"/>
          </a:xfrm>
          <a:prstGeom prst="rect">
            <a:avLst/>
          </a:prstGeom>
        </p:spPr>
        <p:txBody>
          <a:bodyPr wrap="square">
            <a:spAutoFit/>
          </a:bodyPr>
          <a:lstStyle/>
          <a:p>
            <a:r>
              <a:rPr lang="en-US" sz="2400" b="1" dirty="0">
                <a:solidFill>
                  <a:srgbClr val="000000"/>
                </a:solidFill>
                <a:latin typeface="Times New Roman" panose="02020603050405020304" pitchFamily="18" charset="0"/>
                <a:cs typeface="Times New Roman" panose="02020603050405020304" pitchFamily="18" charset="0"/>
              </a:rPr>
              <a:t>Financial security maximum with Amazon</a:t>
            </a:r>
            <a:endParaRPr lang="en-IN" sz="2400" b="1"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C9CD5D9F-9CF5-48DD-AA3F-5C5F6AE3C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147" y="1736035"/>
            <a:ext cx="7832035" cy="4450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7261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113727-6092-41EE-A184-6E81966A68C4}"/>
              </a:ext>
            </a:extLst>
          </p:cNvPr>
          <p:cNvSpPr/>
          <p:nvPr/>
        </p:nvSpPr>
        <p:spPr>
          <a:xfrm>
            <a:off x="869588" y="872194"/>
            <a:ext cx="3272691" cy="461665"/>
          </a:xfrm>
          <a:prstGeom prst="rect">
            <a:avLst/>
          </a:prstGeom>
        </p:spPr>
        <p:txBody>
          <a:bodyPr wrap="none">
            <a:spAutoFit/>
          </a:bodyPr>
          <a:lstStyle/>
          <a:p>
            <a:r>
              <a:rPr lang="en-IN" sz="2400" b="1" dirty="0">
                <a:solidFill>
                  <a:srgbClr val="000000"/>
                </a:solidFill>
                <a:latin typeface="Times New Roman" panose="02020603050405020304" pitchFamily="18" charset="0"/>
                <a:cs typeface="Times New Roman" panose="02020603050405020304" pitchFamily="18" charset="0"/>
              </a:rPr>
              <a:t>Amazon is trustworthy.</a:t>
            </a:r>
            <a:endParaRPr lang="en-IN" sz="2400" b="1" dirty="0">
              <a:latin typeface="Times New Roman" panose="02020603050405020304" pitchFamily="18" charset="0"/>
              <a:cs typeface="Times New Roman" panose="02020603050405020304" pitchFamily="18" charset="0"/>
            </a:endParaRPr>
          </a:p>
        </p:txBody>
      </p:sp>
      <p:pic>
        <p:nvPicPr>
          <p:cNvPr id="12290" name="Picture 2">
            <a:extLst>
              <a:ext uri="{FF2B5EF4-FFF2-40B4-BE49-F238E27FC236}">
                <a16:creationId xmlns:a16="http://schemas.microsoft.com/office/drawing/2014/main" id="{8984D34F-0975-49A3-80D4-F6C063388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870" y="1881809"/>
            <a:ext cx="7447721" cy="4304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8015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5330DB-9C1D-40CA-88CC-FD400D486BDD}"/>
              </a:ext>
            </a:extLst>
          </p:cNvPr>
          <p:cNvSpPr/>
          <p:nvPr/>
        </p:nvSpPr>
        <p:spPr>
          <a:xfrm>
            <a:off x="622852" y="1067593"/>
            <a:ext cx="8070574" cy="3416320"/>
          </a:xfrm>
          <a:prstGeom prst="rect">
            <a:avLst/>
          </a:prstGeom>
        </p:spPr>
        <p:txBody>
          <a:bodyPr wrap="square">
            <a:spAutoFit/>
          </a:bodyPr>
          <a:lstStyle/>
          <a:p>
            <a:r>
              <a:rPr lang="en-US" sz="3600" b="1" u="sng" dirty="0">
                <a:solidFill>
                  <a:schemeClr val="accent2"/>
                </a:solidFill>
                <a:latin typeface="Times New Roman" panose="02020603050405020304" pitchFamily="18" charset="0"/>
                <a:cs typeface="Times New Roman" panose="02020603050405020304" pitchFamily="18" charset="0"/>
              </a:rPr>
              <a:t>DATA PRE-PROCESSING</a:t>
            </a:r>
          </a:p>
          <a:p>
            <a:endParaRPr lang="en-US" sz="3600" b="1" u="sng" dirty="0">
              <a:solidFill>
                <a:schemeClr val="accent2"/>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Data Cleaning and pre-processing is very important part to create any machine learning model. The cleaner the data will be, the better the prediction will come.</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This data provided is raw and we have to run many functions to clean</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F13B714-AC78-4206-9194-E4F1B12A391A}"/>
              </a:ext>
            </a:extLst>
          </p:cNvPr>
          <p:cNvSpPr/>
          <p:nvPr/>
        </p:nvSpPr>
        <p:spPr>
          <a:xfrm>
            <a:off x="622852" y="4993621"/>
            <a:ext cx="6031716" cy="461665"/>
          </a:xfrm>
          <a:prstGeom prst="rect">
            <a:avLst/>
          </a:prstGeom>
        </p:spPr>
        <p:txBody>
          <a:bodyPr wrap="none">
            <a:spAutoFit/>
          </a:bodyPr>
          <a:lstStyle/>
          <a:p>
            <a:r>
              <a:rPr lang="en-IN" sz="2400" b="1" u="sng" dirty="0">
                <a:solidFill>
                  <a:schemeClr val="accent2"/>
                </a:solidFill>
                <a:latin typeface="Times New Roman" panose="02020603050405020304" pitchFamily="18" charset="0"/>
                <a:cs typeface="Times New Roman" panose="02020603050405020304" pitchFamily="18" charset="0"/>
              </a:rPr>
              <a:t>There is no null value present in our dataset</a:t>
            </a:r>
            <a:r>
              <a:rPr lang="en-IN" dirty="0"/>
              <a:t>.</a:t>
            </a:r>
          </a:p>
        </p:txBody>
      </p:sp>
    </p:spTree>
    <p:extLst>
      <p:ext uri="{BB962C8B-B14F-4D97-AF65-F5344CB8AC3E}">
        <p14:creationId xmlns:p14="http://schemas.microsoft.com/office/powerpoint/2010/main" val="11289402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F5EE96-C6B2-4D07-B034-9D2BDF05A813}"/>
              </a:ext>
            </a:extLst>
          </p:cNvPr>
          <p:cNvSpPr/>
          <p:nvPr/>
        </p:nvSpPr>
        <p:spPr>
          <a:xfrm>
            <a:off x="715616" y="725630"/>
            <a:ext cx="9528313" cy="4524315"/>
          </a:xfrm>
          <a:prstGeom prst="rect">
            <a:avLst/>
          </a:prstGeom>
        </p:spPr>
        <p:txBody>
          <a:bodyPr wrap="square">
            <a:spAutoFit/>
          </a:bodyPr>
          <a:lstStyle/>
          <a:p>
            <a:r>
              <a:rPr lang="en-US" sz="3600" b="1" u="sng" dirty="0">
                <a:solidFill>
                  <a:schemeClr val="accent2"/>
                </a:solidFill>
                <a:latin typeface="Times New Roman" panose="02020603050405020304" pitchFamily="18" charset="0"/>
                <a:cs typeface="Times New Roman" panose="02020603050405020304" pitchFamily="18" charset="0"/>
              </a:rPr>
              <a:t>CONCLUSION:</a:t>
            </a:r>
          </a:p>
          <a:p>
            <a:endParaRPr lang="en-US" sz="3600" b="1" u="sng" dirty="0">
              <a:solidFill>
                <a:schemeClr val="accent2"/>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We can conclude from the above observation that customers mainly trust on Amazon and that's why Amazon has highest number of sales and in profits.</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Amazon take care of customer privacy, financial security also delivers best services in terms of products description, provide wide variety of products and fastest delivery period.</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So, We can say that these are the factors which are contributing to catch more customers to shop online</a:t>
            </a:r>
            <a:endParaRPr lang="en-US" sz="240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508734"/>
      </p:ext>
    </p:extLst>
  </p:cSld>
  <p:clrMapOvr>
    <a:masterClrMapping/>
  </p:clrMapOvr>
  <mc:AlternateContent xmlns:mc="http://schemas.openxmlformats.org/markup-compatibility/2006">
    <mc:Choice xmlns:p15="http://schemas.microsoft.com/office/powerpoint/2012/main" Requires="p15">
      <p:transition spd="med">
        <p15:prstTrans prst="pageCurlDoubl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983171-1C52-4CE8-BE51-20CF61B38ABE}"/>
              </a:ext>
            </a:extLst>
          </p:cNvPr>
          <p:cNvSpPr/>
          <p:nvPr/>
        </p:nvSpPr>
        <p:spPr>
          <a:xfrm>
            <a:off x="543339" y="1101878"/>
            <a:ext cx="11131826" cy="5078313"/>
          </a:xfrm>
          <a:prstGeom prst="rect">
            <a:avLst/>
          </a:prstGeom>
        </p:spPr>
        <p:txBody>
          <a:bodyPr wrap="square">
            <a:spAutoFit/>
          </a:bodyPr>
          <a:lstStyle/>
          <a:p>
            <a:r>
              <a:rPr lang="en-US" sz="3600" b="1" u="sng" dirty="0">
                <a:solidFill>
                  <a:schemeClr val="accent1">
                    <a:lumMod val="60000"/>
                    <a:lumOff val="40000"/>
                  </a:schemeClr>
                </a:solidFill>
                <a:latin typeface="Times New Roman" panose="02020603050405020304" pitchFamily="18" charset="0"/>
                <a:cs typeface="Times New Roman" panose="02020603050405020304" pitchFamily="18" charset="0"/>
              </a:rPr>
              <a:t>OVERVIEW:</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1687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089AE5-98A3-4068-9B7B-CA74F258B2CE}"/>
              </a:ext>
            </a:extLst>
          </p:cNvPr>
          <p:cNvSpPr/>
          <p:nvPr/>
        </p:nvSpPr>
        <p:spPr>
          <a:xfrm>
            <a:off x="861390" y="913248"/>
            <a:ext cx="8388627" cy="1815882"/>
          </a:xfrm>
          <a:prstGeom prst="rect">
            <a:avLst/>
          </a:prstGeom>
        </p:spPr>
        <p:txBody>
          <a:bodyPr wrap="square">
            <a:spAutoFit/>
          </a:bodyPr>
          <a:lstStyle/>
          <a:p>
            <a:r>
              <a:rPr lang="en-US" sz="3600" b="1" u="sng" dirty="0">
                <a:solidFill>
                  <a:schemeClr val="accent1">
                    <a:lumMod val="60000"/>
                    <a:lumOff val="40000"/>
                  </a:schemeClr>
                </a:solidFill>
                <a:latin typeface="Times New Roman" panose="02020603050405020304" pitchFamily="18" charset="0"/>
                <a:cs typeface="Times New Roman" panose="02020603050405020304" pitchFamily="18" charset="0"/>
              </a:rPr>
              <a:t>In this model we will predict:</a:t>
            </a:r>
          </a:p>
          <a:p>
            <a:endParaRPr lang="en-US" sz="2800" b="1" u="sng"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What are the major factors that contributed to the success of an e-commerce store.</a:t>
            </a:r>
            <a:endParaRPr lang="en-US" sz="2400" b="0" i="0" dirty="0">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0BB63B1-9755-477B-B89B-F33F4156FE10}"/>
              </a:ext>
            </a:extLst>
          </p:cNvPr>
          <p:cNvSpPr/>
          <p:nvPr/>
        </p:nvSpPr>
        <p:spPr>
          <a:xfrm>
            <a:off x="662608" y="3429000"/>
            <a:ext cx="10866784" cy="2677656"/>
          </a:xfrm>
          <a:prstGeom prst="rect">
            <a:avLst/>
          </a:prstGeom>
        </p:spPr>
        <p:txBody>
          <a:bodyPr wrap="square">
            <a:spAutoFit/>
          </a:bodyPr>
          <a:lstStyle/>
          <a:p>
            <a:r>
              <a:rPr lang="en-US" sz="3600" b="1" u="sng" dirty="0">
                <a:solidFill>
                  <a:schemeClr val="accent1">
                    <a:lumMod val="60000"/>
                    <a:lumOff val="40000"/>
                  </a:schemeClr>
                </a:solidFill>
                <a:latin typeface="Times New Roman" panose="02020603050405020304" pitchFamily="18" charset="0"/>
                <a:cs typeface="Times New Roman" panose="02020603050405020304" pitchFamily="18" charset="0"/>
              </a:rPr>
              <a:t>Business Goal:</a:t>
            </a:r>
          </a:p>
          <a:p>
            <a:endParaRPr lang="en-US" b="1" dirty="0">
              <a:solidFill>
                <a:srgbClr val="296EAA"/>
              </a:solidFill>
              <a:latin typeface="Helvetica Neue"/>
            </a:endParaRPr>
          </a:p>
          <a:p>
            <a:endParaRPr lang="en-US" b="1" dirty="0">
              <a:solidFill>
                <a:srgbClr val="000000"/>
              </a:solidFill>
              <a:latin typeface="Helvetica Neue"/>
            </a:endParaRPr>
          </a:p>
          <a:p>
            <a:r>
              <a:rPr lang="en-US" sz="2400" dirty="0">
                <a:latin typeface="Times New Roman" panose="02020603050405020304" pitchFamily="18" charset="0"/>
                <a:cs typeface="Times New Roman" panose="02020603050405020304" pitchFamily="18" charset="0"/>
              </a:rPr>
              <a:t>We are required to find out the major factors which contributed to the success of an e-commerce store. Other e-commerce websites can accordingly manipulate the strategy and concentrate on areas that will yield high returns. Further, the model will be a good way for the management to understand the behavior of Indian e-commerce customers</a:t>
            </a:r>
            <a:r>
              <a:rPr lang="en-US" dirty="0">
                <a:latin typeface="Helvetica Neue"/>
              </a:rPr>
              <a:t>.</a:t>
            </a:r>
            <a:endParaRPr lang="en-US" b="0" i="0" dirty="0">
              <a:effectLst/>
              <a:latin typeface="Helvetica Neue"/>
            </a:endParaRPr>
          </a:p>
        </p:txBody>
      </p:sp>
    </p:spTree>
    <p:extLst>
      <p:ext uri="{BB962C8B-B14F-4D97-AF65-F5344CB8AC3E}">
        <p14:creationId xmlns:p14="http://schemas.microsoft.com/office/powerpoint/2010/main" val="26038816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7AFA71-C1FD-4331-BA83-4676F9BC77EA}"/>
              </a:ext>
            </a:extLst>
          </p:cNvPr>
          <p:cNvSpPr/>
          <p:nvPr/>
        </p:nvSpPr>
        <p:spPr>
          <a:xfrm>
            <a:off x="636103" y="777343"/>
            <a:ext cx="10641497" cy="4985980"/>
          </a:xfrm>
          <a:prstGeom prst="rect">
            <a:avLst/>
          </a:prstGeom>
        </p:spPr>
        <p:txBody>
          <a:bodyPr wrap="square">
            <a:spAutoFit/>
          </a:bodyPr>
          <a:lstStyle/>
          <a:p>
            <a:r>
              <a:rPr lang="en-US" sz="3600" b="1" u="sng" dirty="0">
                <a:solidFill>
                  <a:schemeClr val="accent1">
                    <a:lumMod val="60000"/>
                    <a:lumOff val="40000"/>
                  </a:schemeClr>
                </a:solidFill>
                <a:latin typeface="Times New Roman" panose="02020603050405020304" pitchFamily="18" charset="0"/>
                <a:cs typeface="Times New Roman" panose="02020603050405020304" pitchFamily="18" charset="0"/>
              </a:rPr>
              <a:t>OVERVIEW:</a:t>
            </a:r>
          </a:p>
          <a:p>
            <a:endParaRPr lang="en-US" b="1" dirty="0">
              <a:solidFill>
                <a:srgbClr val="000000"/>
              </a:solidFill>
              <a:latin typeface="Helvetica Neue"/>
            </a:endParaRPr>
          </a:p>
          <a:p>
            <a:r>
              <a:rPr lang="en-US" sz="2400" dirty="0">
                <a:latin typeface="Times New Roman" panose="02020603050405020304" pitchFamily="18" charset="0"/>
                <a:cs typeface="Times New Roman" panose="02020603050405020304" pitchFamily="18" charset="0"/>
              </a:rPr>
              <a:t>• Data contains 269 entries each having 71 variables.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Data contains no Null values.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We perform Extensive EDA to find out major factors that contributed to the success    of an e-commerce store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Data contains numerical as well as categorical variable.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We will find important features which affect the trust of e-commerce customers     positively or negatively.</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6559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86F8AD-581C-46C8-9091-43CA42E1A2DC}"/>
              </a:ext>
            </a:extLst>
          </p:cNvPr>
          <p:cNvSpPr/>
          <p:nvPr/>
        </p:nvSpPr>
        <p:spPr>
          <a:xfrm>
            <a:off x="318052" y="621884"/>
            <a:ext cx="10840278" cy="1654812"/>
          </a:xfrm>
          <a:prstGeom prst="rect">
            <a:avLst/>
          </a:prstGeom>
        </p:spPr>
        <p:txBody>
          <a:bodyPr wrap="square">
            <a:spAutoFit/>
          </a:bodyPr>
          <a:lstStyle/>
          <a:p>
            <a:pPr>
              <a:lnSpc>
                <a:spcPct val="107000"/>
              </a:lnSpc>
              <a:spcAft>
                <a:spcPts val="800"/>
              </a:spcAft>
            </a:pPr>
            <a:r>
              <a:rPr lang="en-IN" sz="3600" b="1" u="sng" dirty="0">
                <a:solidFill>
                  <a:schemeClr val="accent1">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LOADING DATASET</a:t>
            </a:r>
            <a:endParaRPr lang="en-IN" sz="3600" dirty="0">
              <a:solidFill>
                <a:schemeClr val="accent1">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The data set is of shape (269,71) i.e. It has 71 attributes and 269 rows. </a:t>
            </a:r>
          </a:p>
          <a:p>
            <a:r>
              <a:rPr lang="en-IN" sz="2400" dirty="0">
                <a:latin typeface="Times New Roman" panose="02020603050405020304" pitchFamily="18" charset="0"/>
                <a:ea typeface="Calibri" panose="020F0502020204030204" pitchFamily="34" charset="0"/>
                <a:cs typeface="Times New Roman" panose="02020603050405020304" pitchFamily="18" charset="0"/>
              </a:rPr>
              <a:t>The dataset is mixture of ordinal, categorical and numerical data types.</a:t>
            </a:r>
            <a:endParaRPr lang="en-IN"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133EB47-F390-4F10-9A0D-485C91CE7CFE}"/>
              </a:ext>
            </a:extLst>
          </p:cNvPr>
          <p:cNvSpPr/>
          <p:nvPr/>
        </p:nvSpPr>
        <p:spPr>
          <a:xfrm>
            <a:off x="512967" y="2793760"/>
            <a:ext cx="9916494" cy="646331"/>
          </a:xfrm>
          <a:prstGeom prst="rect">
            <a:avLst/>
          </a:prstGeom>
        </p:spPr>
        <p:txBody>
          <a:bodyPr wrap="square">
            <a:spAutoFit/>
          </a:bodyPr>
          <a:lstStyle/>
          <a:p>
            <a:r>
              <a:rPr lang="en-IN" sz="3600" b="1" u="sng" dirty="0">
                <a:solidFill>
                  <a:schemeClr val="accent1">
                    <a:lumMod val="60000"/>
                    <a:lumOff val="40000"/>
                  </a:schemeClr>
                </a:solidFill>
                <a:latin typeface="Times New Roman" panose="02020603050405020304" pitchFamily="18" charset="0"/>
                <a:cs typeface="Times New Roman" panose="02020603050405020304" pitchFamily="18" charset="0"/>
              </a:rPr>
              <a:t>EXPLORATORY DATA ANALYSIS</a:t>
            </a:r>
            <a:endParaRPr lang="en-IN" sz="3600" b="1" i="0" u="sng"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E15D1231-7420-437A-B231-A6ADE5CD6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452" y="3450030"/>
            <a:ext cx="5563843" cy="3215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9491F83-4B16-498B-BAA3-58279D040711}"/>
              </a:ext>
            </a:extLst>
          </p:cNvPr>
          <p:cNvSpPr/>
          <p:nvPr/>
        </p:nvSpPr>
        <p:spPr>
          <a:xfrm>
            <a:off x="6602771" y="4529795"/>
            <a:ext cx="5390445" cy="461665"/>
          </a:xfrm>
          <a:prstGeom prst="rect">
            <a:avLst/>
          </a:prstGeom>
        </p:spPr>
        <p:txBody>
          <a:bodyPr wrap="square">
            <a:spAutoFit/>
          </a:bodyPr>
          <a:lstStyle/>
          <a:p>
            <a:r>
              <a:rPr lang="en-US" sz="2400" b="1" dirty="0">
                <a:solidFill>
                  <a:srgbClr val="000000"/>
                </a:solidFill>
                <a:latin typeface="Times New Roman" panose="02020603050405020304" pitchFamily="18" charset="0"/>
                <a:cs typeface="Times New Roman" panose="02020603050405020304" pitchFamily="18" charset="0"/>
              </a:rPr>
              <a:t>Maximum customers are from Delhi</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66571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DDFF4C6-A530-4E26-9F41-A3C190DF5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079" y="1214852"/>
            <a:ext cx="5047008" cy="55149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BF5B0D8-D947-4F63-AC8E-9316162505EF}"/>
              </a:ext>
            </a:extLst>
          </p:cNvPr>
          <p:cNvSpPr/>
          <p:nvPr/>
        </p:nvSpPr>
        <p:spPr>
          <a:xfrm>
            <a:off x="1152939" y="318052"/>
            <a:ext cx="8706678" cy="461665"/>
          </a:xfrm>
          <a:prstGeom prst="rect">
            <a:avLst/>
          </a:prstGeom>
        </p:spPr>
        <p:txBody>
          <a:bodyPr wrap="square">
            <a:spAutoFit/>
          </a:bodyPr>
          <a:lstStyle/>
          <a:p>
            <a:r>
              <a:rPr lang="en-US" sz="2400" b="1" dirty="0">
                <a:solidFill>
                  <a:srgbClr val="000000"/>
                </a:solidFill>
                <a:latin typeface="Times New Roman" panose="02020603050405020304" pitchFamily="18" charset="0"/>
                <a:cs typeface="Times New Roman" panose="02020603050405020304" pitchFamily="18" charset="0"/>
              </a:rPr>
              <a:t>Flipkart and Amazon has visual appealing web-page layout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9108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664748F-3613-4146-ACC7-82C53DE8D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5" y="2213113"/>
            <a:ext cx="8216348" cy="417443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9DC81A0-239C-4F57-99E3-128338E06C87}"/>
              </a:ext>
            </a:extLst>
          </p:cNvPr>
          <p:cNvSpPr/>
          <p:nvPr/>
        </p:nvSpPr>
        <p:spPr>
          <a:xfrm>
            <a:off x="556591" y="872194"/>
            <a:ext cx="7522584" cy="461665"/>
          </a:xfrm>
          <a:prstGeom prst="rect">
            <a:avLst/>
          </a:prstGeom>
        </p:spPr>
        <p:txBody>
          <a:bodyPr wrap="square">
            <a:spAutoFit/>
          </a:bodyPr>
          <a:lstStyle/>
          <a:p>
            <a:r>
              <a:rPr lang="en-US" sz="2400" b="1" dirty="0">
                <a:solidFill>
                  <a:srgbClr val="000000"/>
                </a:solidFill>
                <a:latin typeface="Times New Roman" panose="02020603050405020304" pitchFamily="18" charset="0"/>
                <a:cs typeface="Times New Roman" panose="02020603050405020304" pitchFamily="18" charset="0"/>
              </a:rPr>
              <a:t>Flipkart and Amazon has wide variety of products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3987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559DD9-1F8E-47FD-B073-DB8A3E5A9681}"/>
              </a:ext>
            </a:extLst>
          </p:cNvPr>
          <p:cNvSpPr/>
          <p:nvPr/>
        </p:nvSpPr>
        <p:spPr>
          <a:xfrm>
            <a:off x="238539" y="839713"/>
            <a:ext cx="10906539" cy="461665"/>
          </a:xfrm>
          <a:prstGeom prst="rect">
            <a:avLst/>
          </a:prstGeom>
        </p:spPr>
        <p:txBody>
          <a:bodyPr wrap="square">
            <a:spAutoFit/>
          </a:bodyPr>
          <a:lstStyle/>
          <a:p>
            <a:r>
              <a:rPr lang="en-US" sz="2400" b="1" dirty="0">
                <a:solidFill>
                  <a:srgbClr val="000000"/>
                </a:solidFill>
                <a:latin typeface="Times New Roman" panose="02020603050405020304" pitchFamily="18" charset="0"/>
                <a:cs typeface="Times New Roman" panose="02020603050405020304" pitchFamily="18" charset="0"/>
              </a:rPr>
              <a:t>Flipkart and Amazon provide complete and relevant information about products</a:t>
            </a:r>
            <a:endParaRPr lang="en-IN" sz="2400" b="1"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310A477F-D595-4F4B-9817-4BCA1B74D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34" y="1802296"/>
            <a:ext cx="9395791" cy="458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2464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CDE96F-40C2-4A8E-969C-55A777664744}"/>
              </a:ext>
            </a:extLst>
          </p:cNvPr>
          <p:cNvSpPr/>
          <p:nvPr/>
        </p:nvSpPr>
        <p:spPr>
          <a:xfrm>
            <a:off x="618634" y="726421"/>
            <a:ext cx="5477366" cy="461665"/>
          </a:xfrm>
          <a:prstGeom prst="rect">
            <a:avLst/>
          </a:prstGeom>
        </p:spPr>
        <p:txBody>
          <a:bodyPr wrap="square">
            <a:spAutoFit/>
          </a:bodyPr>
          <a:lstStyle/>
          <a:p>
            <a:r>
              <a:rPr lang="en-US" sz="2400" b="1" dirty="0">
                <a:solidFill>
                  <a:srgbClr val="000000"/>
                </a:solidFill>
                <a:latin typeface="Times New Roman" panose="02020603050405020304" pitchFamily="18" charset="0"/>
                <a:cs typeface="Times New Roman" panose="02020603050405020304" pitchFamily="18" charset="0"/>
              </a:rPr>
              <a:t>Fast loading website is Amazon</a:t>
            </a:r>
            <a:r>
              <a:rPr lang="en-US" dirty="0">
                <a:solidFill>
                  <a:srgbClr val="000000"/>
                </a:solidFill>
                <a:latin typeface="Helvetica Neue"/>
              </a:rPr>
              <a:t>.</a:t>
            </a:r>
            <a:endParaRPr lang="en-IN" dirty="0"/>
          </a:p>
        </p:txBody>
      </p:sp>
      <p:pic>
        <p:nvPicPr>
          <p:cNvPr id="5122" name="Picture 2">
            <a:extLst>
              <a:ext uri="{FF2B5EF4-FFF2-40B4-BE49-F238E27FC236}">
                <a16:creationId xmlns:a16="http://schemas.microsoft.com/office/drawing/2014/main" id="{A2D5EF59-E036-43C5-BAAB-A4BCD9D9A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1736035"/>
            <a:ext cx="9210261" cy="4625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3787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Droplet</Template>
  <TotalTime>45</TotalTime>
  <Words>569</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Helvetica Neue</vt:lpstr>
      <vt:lpstr>Times New Roman</vt:lpstr>
      <vt:lpstr>Trebuchet MS</vt:lpstr>
      <vt:lpstr>Wingdings 3</vt:lpstr>
      <vt:lpstr>Facet</vt:lpstr>
      <vt:lpstr>A case study from Indian e-commerce customers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by Ritu Rani</dc:title>
  <dc:creator>Ritu Dalal</dc:creator>
  <cp:lastModifiedBy>Ritu Dalal</cp:lastModifiedBy>
  <cp:revision>6</cp:revision>
  <dcterms:created xsi:type="dcterms:W3CDTF">2021-07-23T17:57:58Z</dcterms:created>
  <dcterms:modified xsi:type="dcterms:W3CDTF">2021-07-23T18:43:56Z</dcterms:modified>
</cp:coreProperties>
</file>