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2"/>
  </p:notesMasterIdLst>
  <p:sldIdLst>
    <p:sldId id="271" r:id="rId2"/>
    <p:sldId id="257" r:id="rId3"/>
    <p:sldId id="258" r:id="rId4"/>
    <p:sldId id="259" r:id="rId5"/>
    <p:sldId id="260" r:id="rId6"/>
    <p:sldId id="261" r:id="rId7"/>
    <p:sldId id="272" r:id="rId8"/>
    <p:sldId id="273" r:id="rId9"/>
    <p:sldId id="274" r:id="rId10"/>
    <p:sldId id="275" r:id="rId11"/>
    <p:sldId id="262" r:id="rId12"/>
    <p:sldId id="278" r:id="rId13"/>
    <p:sldId id="266" r:id="rId14"/>
    <p:sldId id="279" r:id="rId15"/>
    <p:sldId id="267" r:id="rId16"/>
    <p:sldId id="280" r:id="rId17"/>
    <p:sldId id="276" r:id="rId18"/>
    <p:sldId id="268" r:id="rId19"/>
    <p:sldId id="269" r:id="rId20"/>
    <p:sldId id="270" r:id="rId21"/>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7552" autoAdjust="0"/>
    <p:restoredTop sz="94660"/>
  </p:normalViewPr>
  <p:slideViewPr>
    <p:cSldViewPr>
      <p:cViewPr>
        <p:scale>
          <a:sx n="82" d="100"/>
          <a:sy n="82" d="100"/>
        </p:scale>
        <p:origin x="-942" y="-24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10016526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8" name="Shape 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26" name="Shape 26"/>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B6F323F-DAA2-405E-899A-169E10043749}" type="slidenum">
              <a:rPr lang="en-US" altLang="en-US"/>
              <a:pPr>
                <a:defRPr/>
              </a:pPr>
              <a:t>‹#›</a:t>
            </a:fld>
            <a:endParaRPr lang="en-US" altLang="en-US"/>
          </a:p>
        </p:txBody>
      </p:sp>
    </p:spTree>
    <p:extLst>
      <p:ext uri="{BB962C8B-B14F-4D97-AF65-F5344CB8AC3E}">
        <p14:creationId xmlns:p14="http://schemas.microsoft.com/office/powerpoint/2010/main" val="19790059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4749850"/>
            <a:ext cx="548699" cy="393524"/>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www.jacksongo/"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Visio_Drawing111111111.vsdx"/></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smtClean="0">
                <a:latin typeface="Verdana" pitchFamily="34" charset="0"/>
              </a:rPr>
              <a:pPr eaLnBrk="1" hangingPunct="1">
                <a:spcBef>
                  <a:spcPct val="0"/>
                </a:spcBef>
                <a:buClrTx/>
                <a:buFontTx/>
                <a:buNone/>
              </a:pPr>
              <a:t>1</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sz="2800" b="1" dirty="0" smtClean="0">
                <a:latin typeface="Century" panose="02040604050505020304" pitchFamily="18" charset="0"/>
              </a:rPr>
              <a:t>Analytics </a:t>
            </a:r>
            <a:r>
              <a:rPr lang="en-US" sz="2800" b="1" dirty="0">
                <a:latin typeface="Century" panose="02040604050505020304" pitchFamily="18" charset="0"/>
              </a:rPr>
              <a:t>Project  </a:t>
            </a:r>
            <a:r>
              <a:rPr lang="en-US" sz="2800" b="1" dirty="0" smtClean="0">
                <a:latin typeface="Century" panose="02040604050505020304" pitchFamily="18" charset="0"/>
              </a:rPr>
              <a:t>Presentation - Spring 2015</a:t>
            </a:r>
            <a:r>
              <a:rPr lang="en-US" sz="2800" dirty="0">
                <a:latin typeface="Century" panose="02040604050505020304" pitchFamily="18" charset="0"/>
              </a:rPr>
              <a:t/>
            </a:r>
            <a:br>
              <a:rPr lang="en-US" sz="2800" dirty="0">
                <a:latin typeface="Century" panose="02040604050505020304" pitchFamily="18" charset="0"/>
              </a:rPr>
            </a:br>
            <a:endParaRPr lang="en-US" sz="3600" b="1" dirty="0">
              <a:latin typeface="Century" panose="02040604050505020304" pitchFamily="18" charset="0"/>
            </a:endParaRPr>
          </a:p>
        </p:txBody>
      </p:sp>
      <p:sp>
        <p:nvSpPr>
          <p:cNvPr id="35845" name="Rectangle 3"/>
          <p:cNvSpPr>
            <a:spLocks noGrp="1" noChangeArrowheads="1"/>
          </p:cNvSpPr>
          <p:nvPr>
            <p:ph type="body" idx="1"/>
          </p:nvPr>
        </p:nvSpPr>
        <p:spPr>
          <a:xfrm>
            <a:off x="571500" y="847725"/>
            <a:ext cx="7785101" cy="4010025"/>
          </a:xfrm>
          <a:noFill/>
          <a:ln w="38100" cap="rnd">
            <a:noFill/>
            <a:round/>
            <a:headEnd/>
            <a:tailEnd/>
          </a:ln>
        </p:spPr>
        <p:txBody>
          <a:bodyPr/>
          <a:lstStyle/>
          <a:p>
            <a:r>
              <a:rPr lang="en-US" sz="2400" b="1" dirty="0" smtClean="0">
                <a:latin typeface="Arial" panose="020B0604020202020204" pitchFamily="34" charset="0"/>
                <a:cs typeface="Arial" panose="020B0604020202020204" pitchFamily="34" charset="0"/>
              </a:rPr>
              <a:t>Analytics Project:  </a:t>
            </a:r>
            <a:r>
              <a:rPr lang="en" sz="2400" dirty="0">
                <a:solidFill>
                  <a:srgbClr val="00B0F0"/>
                </a:solidFill>
                <a:latin typeface="Arial" panose="020B0604020202020204" pitchFamily="34" charset="0"/>
                <a:cs typeface="Arial" panose="020B0604020202020204" pitchFamily="34" charset="0"/>
              </a:rPr>
              <a:t>Correlation of weather with the number of accidents in New Jersey</a:t>
            </a:r>
            <a:endParaRPr lang="en-US" sz="2400" b="1" dirty="0" smtClean="0">
              <a:solidFill>
                <a:srgbClr val="00B0F0"/>
              </a:solidFill>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Team:  </a:t>
            </a:r>
            <a:r>
              <a:rPr lang="en" sz="2000" dirty="0" smtClean="0">
                <a:solidFill>
                  <a:srgbClr val="00B0F0"/>
                </a:solidFill>
                <a:latin typeface="Arial" panose="020B0604020202020204" pitchFamily="34" charset="0"/>
                <a:cs typeface="Arial" panose="020B0604020202020204" pitchFamily="34" charset="0"/>
              </a:rPr>
              <a:t>Ashish Yadav,</a:t>
            </a:r>
            <a:r>
              <a:rPr lang="en" sz="2000" dirty="0">
                <a:solidFill>
                  <a:srgbClr val="00B0F0"/>
                </a:solidFill>
                <a:latin typeface="Arial" panose="020B0604020202020204" pitchFamily="34" charset="0"/>
                <a:cs typeface="Arial" panose="020B0604020202020204" pitchFamily="34" charset="0"/>
              </a:rPr>
              <a:t> Ashwin Thobbi,</a:t>
            </a:r>
            <a:r>
              <a:rPr lang="en" sz="2000" dirty="0" smtClean="0">
                <a:solidFill>
                  <a:srgbClr val="00B0F0"/>
                </a:solidFill>
                <a:latin typeface="Arial" panose="020B0604020202020204" pitchFamily="34" charset="0"/>
                <a:cs typeface="Arial" panose="020B0604020202020204" pitchFamily="34" charset="0"/>
              </a:rPr>
              <a:t>Ritu Sirkanungo</a:t>
            </a:r>
            <a:endParaRPr lang="en-US" sz="2000" b="1" dirty="0">
              <a:solidFill>
                <a:srgbClr val="00B0F0"/>
              </a:solidFill>
              <a:latin typeface="Arial" panose="020B0604020202020204" pitchFamily="34" charset="0"/>
              <a:cs typeface="Arial" panose="020B0604020202020204" pitchFamily="34" charset="0"/>
            </a:endParaRPr>
          </a:p>
          <a:p>
            <a:pPr algn="just"/>
            <a:r>
              <a:rPr lang="en-US" sz="1800" b="1" dirty="0" smtClean="0">
                <a:latin typeface="Arial" panose="020B0604020202020204" pitchFamily="34" charset="0"/>
                <a:cs typeface="Arial" panose="020B0604020202020204" pitchFamily="34" charset="0"/>
              </a:rPr>
              <a:t>Abstract:  </a:t>
            </a:r>
            <a:r>
              <a:rPr lang="en" sz="1800" dirty="0">
                <a:solidFill>
                  <a:srgbClr val="00B0F0"/>
                </a:solidFill>
                <a:latin typeface="Arial" panose="020B0604020202020204" pitchFamily="34" charset="0"/>
                <a:cs typeface="Arial" panose="020B0604020202020204" pitchFamily="34" charset="0"/>
              </a:rPr>
              <a:t>The impact of weather on accidents that happen on road is </a:t>
            </a:r>
            <a:r>
              <a:rPr lang="en" sz="1800" dirty="0">
                <a:solidFill>
                  <a:srgbClr val="00B0F0"/>
                </a:solidFill>
              </a:rPr>
              <a:t>examined in detail. Both the weather data and accident data are analyzed thoroughly to check the degree of causal relationship that might exist.This would be advantageous in informing travelers about making decisions to travel on certain days where there might be higher risk of accidents. Also,the Highway Agencies might be more alert during days of bad weather and regulate traffic in a more efficient manner. Hadoop and MapReduce framework is used in conjunction with HiveQL to analyze the large data sets.</a:t>
            </a:r>
          </a:p>
          <a:p>
            <a:pPr marL="0" indent="0">
              <a:buNone/>
            </a:pPr>
            <a:endParaRPr lang="en-US" b="1" dirty="0" smtClean="0">
              <a:solidFill>
                <a:srgbClr val="00B0F0"/>
              </a:solidFill>
              <a:latin typeface="Century" panose="02040604050505020304" pitchFamily="18" charset="0"/>
            </a:endParaRPr>
          </a:p>
          <a:p>
            <a:pPr marL="0" indent="0" algn="ctr">
              <a:buNone/>
            </a:pPr>
            <a:endParaRPr lang="en-US" altLang="en-US" sz="1200" dirty="0"/>
          </a:p>
        </p:txBody>
      </p:sp>
      <p:cxnSp>
        <p:nvCxnSpPr>
          <p:cNvPr id="3" name="Straight Connector 2"/>
          <p:cNvCxnSpPr>
            <a:stCxn id="34820" idx="1"/>
            <a:endCxn id="34820" idx="3"/>
          </p:cNvCxnSpPr>
          <p:nvPr/>
        </p:nvCxnSpPr>
        <p:spPr>
          <a:xfrm>
            <a:off x="457200" y="634603"/>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6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idx="4294967295"/>
          </p:nvPr>
        </p:nvSpPr>
        <p:spPr>
          <a:xfrm>
            <a:off x="457200" y="971550"/>
            <a:ext cx="8229600" cy="857400"/>
          </a:xfrm>
          <a:prstGeom prst="rect">
            <a:avLst/>
          </a:prstGeom>
          <a:noFill/>
          <a:ln>
            <a:noFill/>
          </a:ln>
        </p:spPr>
        <p:txBody>
          <a:bodyPr lIns="91425" tIns="91425" rIns="91425" bIns="91425" anchor="b" anchorCtr="0">
            <a:noAutofit/>
          </a:bodyPr>
          <a:lstStyle/>
          <a:p>
            <a:pPr algn="ctr" rtl="0">
              <a:spcBef>
                <a:spcPts val="0"/>
              </a:spcBef>
              <a:buNone/>
            </a:pPr>
            <a:r>
              <a:rPr lang="en" sz="2400" b="0" dirty="0" smtClean="0">
                <a:solidFill>
                  <a:schemeClr val="dk2"/>
                </a:solidFill>
              </a:rPr>
              <a:t/>
            </a:r>
            <a:br>
              <a:rPr lang="en" sz="2400" b="0" dirty="0" smtClean="0">
                <a:solidFill>
                  <a:schemeClr val="dk2"/>
                </a:solidFill>
              </a:rPr>
            </a:br>
            <a:r>
              <a:rPr lang="en" sz="2400" dirty="0">
                <a:solidFill>
                  <a:schemeClr val="dk2"/>
                </a:solidFill>
              </a:rPr>
              <a:t/>
            </a:r>
            <a:br>
              <a:rPr lang="en" sz="2400" dirty="0">
                <a:solidFill>
                  <a:schemeClr val="dk2"/>
                </a:solidFill>
              </a:rPr>
            </a:br>
            <a:r>
              <a:rPr lang="en" sz="2400" dirty="0" smtClean="0">
                <a:solidFill>
                  <a:schemeClr val="dk2"/>
                </a:solidFill>
              </a:rPr>
              <a:t/>
            </a:r>
            <a:br>
              <a:rPr lang="en" sz="2400" dirty="0" smtClean="0">
                <a:solidFill>
                  <a:schemeClr val="dk2"/>
                </a:solidFill>
              </a:rPr>
            </a:br>
            <a:r>
              <a:rPr lang="en" sz="2400" dirty="0">
                <a:solidFill>
                  <a:schemeClr val="dk2"/>
                </a:solidFill>
              </a:rPr>
              <a:t/>
            </a:r>
            <a:br>
              <a:rPr lang="en" sz="2400" dirty="0">
                <a:solidFill>
                  <a:schemeClr val="dk2"/>
                </a:solidFill>
              </a:rPr>
            </a:br>
            <a:r>
              <a:rPr lang="en" sz="2400" dirty="0" smtClean="0">
                <a:solidFill>
                  <a:schemeClr val="dk2"/>
                </a:solidFill>
              </a:rPr>
              <a:t/>
            </a:r>
            <a:br>
              <a:rPr lang="en" sz="2400" dirty="0" smtClean="0">
                <a:solidFill>
                  <a:schemeClr val="dk2"/>
                </a:solidFill>
              </a:rPr>
            </a:br>
            <a:r>
              <a:rPr lang="en" sz="2400" dirty="0">
                <a:solidFill>
                  <a:schemeClr val="dk2"/>
                </a:solidFill>
              </a:rPr>
              <a:t/>
            </a:r>
            <a:br>
              <a:rPr lang="en" sz="2400" dirty="0">
                <a:solidFill>
                  <a:schemeClr val="dk2"/>
                </a:solidFill>
              </a:rPr>
            </a:br>
            <a:r>
              <a:rPr lang="en" sz="2400" dirty="0" smtClean="0">
                <a:solidFill>
                  <a:schemeClr val="dk2"/>
                </a:solidFill>
              </a:rPr>
              <a:t/>
            </a:r>
            <a:br>
              <a:rPr lang="en" sz="2400" dirty="0" smtClean="0">
                <a:solidFill>
                  <a:schemeClr val="dk2"/>
                </a:solidFill>
              </a:rPr>
            </a:br>
            <a:r>
              <a:rPr lang="en" sz="2400" dirty="0">
                <a:solidFill>
                  <a:schemeClr val="dk2"/>
                </a:solidFill>
              </a:rPr>
              <a:t/>
            </a:r>
            <a:br>
              <a:rPr lang="en" sz="2400" dirty="0">
                <a:solidFill>
                  <a:schemeClr val="dk2"/>
                </a:solidFill>
              </a:rPr>
            </a:br>
            <a:r>
              <a:rPr lang="en" sz="2400" b="0" dirty="0" smtClean="0">
                <a:solidFill>
                  <a:srgbClr val="00B0F0"/>
                </a:solidFill>
              </a:rPr>
              <a:t>Correlation </a:t>
            </a:r>
            <a:r>
              <a:rPr lang="en" sz="2400" b="0" dirty="0">
                <a:solidFill>
                  <a:srgbClr val="00B0F0"/>
                </a:solidFill>
              </a:rPr>
              <a:t>of weather with the number of accidents in New Jersey  </a:t>
            </a:r>
          </a:p>
          <a:p>
            <a:pPr rtl="0">
              <a:spcBef>
                <a:spcPts val="0"/>
              </a:spcBef>
              <a:buNone/>
            </a:pPr>
            <a:r>
              <a:rPr lang="en" sz="2400" b="0" dirty="0" smtClean="0">
                <a:solidFill>
                  <a:schemeClr val="dk2"/>
                </a:solidFill>
              </a:rPr>
              <a:t/>
            </a:r>
            <a:br>
              <a:rPr lang="en" sz="2400" b="0" dirty="0" smtClean="0">
                <a:solidFill>
                  <a:schemeClr val="dk2"/>
                </a:solidFill>
              </a:rPr>
            </a:br>
            <a:r>
              <a:rPr lang="en" sz="2400" b="0" dirty="0" smtClean="0">
                <a:solidFill>
                  <a:schemeClr val="tx1"/>
                </a:solidFill>
              </a:rPr>
              <a:t>HDFS Architecture</a:t>
            </a:r>
            <a:r>
              <a:rPr lang="en" sz="2400" b="1" dirty="0" smtClean="0">
                <a:solidFill>
                  <a:schemeClr val="tx1"/>
                </a:solidFill>
              </a:rPr>
              <a:t>:</a:t>
            </a:r>
            <a:br>
              <a:rPr lang="en" sz="2400" b="1" dirty="0" smtClean="0">
                <a:solidFill>
                  <a:schemeClr val="tx1"/>
                </a:solidFill>
              </a:rPr>
            </a:br>
            <a:endParaRPr lang="en" sz="2400" b="1" dirty="0">
              <a:solidFill>
                <a:schemeClr val="tx1"/>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5" name="Straight Connector 4"/>
          <p:cNvCxnSpPr/>
          <p:nvPr/>
        </p:nvCxnSpPr>
        <p:spPr>
          <a:xfrm>
            <a:off x="457200" y="74295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123950"/>
            <a:ext cx="56388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5161255"/>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12175" y="476099"/>
            <a:ext cx="8229600" cy="930899"/>
          </a:xfrm>
          <a:prstGeom prst="rect">
            <a:avLst/>
          </a:prstGeom>
        </p:spPr>
        <p:txBody>
          <a:bodyPr lIns="91425" tIns="91425" rIns="91425" bIns="91425" anchor="b" anchorCtr="0">
            <a:noAutofit/>
          </a:bodyPr>
          <a:lstStyle/>
          <a:p>
            <a:pPr lvl="0" algn="ctr" rtl="0">
              <a:spcBef>
                <a:spcPts val="0"/>
              </a:spcBef>
              <a:buClr>
                <a:schemeClr val="dk1"/>
              </a:buClr>
              <a:buSzPct val="45833"/>
              <a:buFont typeface="Arial"/>
              <a:buNone/>
            </a:pPr>
            <a:r>
              <a:rPr lang="en" sz="2400" b="0" dirty="0">
                <a:solidFill>
                  <a:srgbClr val="00B0F0"/>
                </a:solidFill>
              </a:rPr>
              <a:t>Correlation of weather with the number of accidents in New Jersey</a:t>
            </a:r>
          </a:p>
          <a:p>
            <a:pPr lvl="0" rtl="0">
              <a:spcBef>
                <a:spcPts val="0"/>
              </a:spcBef>
              <a:buNone/>
            </a:pPr>
            <a:endParaRPr dirty="0"/>
          </a:p>
        </p:txBody>
      </p:sp>
      <p:sp>
        <p:nvSpPr>
          <p:cNvPr id="69" name="Shape 69"/>
          <p:cNvSpPr txBox="1">
            <a:spLocks noGrp="1"/>
          </p:cNvSpPr>
          <p:nvPr>
            <p:ph type="body" idx="1"/>
          </p:nvPr>
        </p:nvSpPr>
        <p:spPr>
          <a:xfrm>
            <a:off x="457200" y="941275"/>
            <a:ext cx="8229600" cy="3725699"/>
          </a:xfrm>
          <a:prstGeom prst="rect">
            <a:avLst/>
          </a:prstGeom>
        </p:spPr>
        <p:txBody>
          <a:bodyPr lIns="91425" tIns="91425" rIns="91425" bIns="91425" anchor="t" anchorCtr="0">
            <a:noAutofit/>
          </a:bodyPr>
          <a:lstStyle/>
          <a:p>
            <a:pPr lvl="0" rtl="0">
              <a:spcBef>
                <a:spcPts val="0"/>
              </a:spcBef>
              <a:buNone/>
            </a:pPr>
            <a:r>
              <a:rPr lang="en" b="1" dirty="0"/>
              <a:t>Platform:</a:t>
            </a:r>
            <a:r>
              <a:rPr lang="en" dirty="0"/>
              <a:t> </a:t>
            </a:r>
            <a:endParaRPr lang="en" dirty="0" smtClean="0"/>
          </a:p>
          <a:p>
            <a:pPr lvl="0" rtl="0">
              <a:spcBef>
                <a:spcPts val="0"/>
              </a:spcBef>
              <a:buNone/>
            </a:pPr>
            <a:endParaRPr lang="en" dirty="0"/>
          </a:p>
          <a:p>
            <a:pPr lvl="0" rtl="0">
              <a:spcBef>
                <a:spcPts val="0"/>
              </a:spcBef>
              <a:buNone/>
            </a:pPr>
            <a:r>
              <a:rPr lang="en" dirty="0" smtClean="0">
                <a:solidFill>
                  <a:srgbClr val="00B0F0"/>
                </a:solidFill>
              </a:rPr>
              <a:t>Quickstart </a:t>
            </a:r>
            <a:r>
              <a:rPr lang="en" dirty="0">
                <a:solidFill>
                  <a:srgbClr val="00B0F0"/>
                </a:solidFill>
              </a:rPr>
              <a:t>VM</a:t>
            </a:r>
            <a:r>
              <a:rPr lang="en" dirty="0" smtClean="0">
                <a:solidFill>
                  <a:srgbClr val="00B0F0"/>
                </a:solidFill>
              </a:rPr>
              <a:t>, N</a:t>
            </a:r>
            <a:r>
              <a:rPr lang="en-US" dirty="0" smtClean="0">
                <a:solidFill>
                  <a:srgbClr val="00B0F0"/>
                </a:solidFill>
              </a:rPr>
              <a:t>YU HPC Cluster,</a:t>
            </a:r>
            <a:r>
              <a:rPr lang="en" dirty="0" smtClean="0">
                <a:solidFill>
                  <a:srgbClr val="00B0F0"/>
                </a:solidFill>
              </a:rPr>
              <a:t>Amazon </a:t>
            </a:r>
            <a:r>
              <a:rPr lang="en" dirty="0">
                <a:solidFill>
                  <a:srgbClr val="00B0F0"/>
                </a:solidFill>
              </a:rPr>
              <a:t>Web Services</a:t>
            </a:r>
          </a:p>
        </p:txBody>
      </p:sp>
      <p:cxnSp>
        <p:nvCxnSpPr>
          <p:cNvPr id="4" name="Straight Connector 3"/>
          <p:cNvCxnSpPr/>
          <p:nvPr/>
        </p:nvCxnSpPr>
        <p:spPr>
          <a:xfrm>
            <a:off x="457200" y="81915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12175" y="476099"/>
            <a:ext cx="8229600" cy="930899"/>
          </a:xfrm>
          <a:prstGeom prst="rect">
            <a:avLst/>
          </a:prstGeom>
        </p:spPr>
        <p:txBody>
          <a:bodyPr lIns="91425" tIns="91425" rIns="91425" bIns="91425" anchor="b" anchorCtr="0">
            <a:noAutofit/>
          </a:bodyPr>
          <a:lstStyle/>
          <a:p>
            <a:pPr lvl="0" algn="ctr" rtl="0">
              <a:spcBef>
                <a:spcPts val="0"/>
              </a:spcBef>
              <a:buClr>
                <a:schemeClr val="dk1"/>
              </a:buClr>
              <a:buSzPct val="45833"/>
              <a:buFont typeface="Arial"/>
              <a:buNone/>
            </a:pPr>
            <a:r>
              <a:rPr lang="en" sz="2400" b="0" dirty="0">
                <a:solidFill>
                  <a:srgbClr val="00B0F0"/>
                </a:solidFill>
              </a:rPr>
              <a:t>Correlation of weather with the number of accidents in New Jersey</a:t>
            </a:r>
          </a:p>
          <a:p>
            <a:pPr lvl="0" rtl="0">
              <a:spcBef>
                <a:spcPts val="0"/>
              </a:spcBef>
              <a:buNone/>
            </a:pPr>
            <a:endParaRPr dirty="0">
              <a:solidFill>
                <a:srgbClr val="00B0F0"/>
              </a:solidFill>
            </a:endParaRPr>
          </a:p>
        </p:txBody>
      </p:sp>
      <p:sp>
        <p:nvSpPr>
          <p:cNvPr id="69" name="Shape 69"/>
          <p:cNvSpPr txBox="1">
            <a:spLocks noGrp="1"/>
          </p:cNvSpPr>
          <p:nvPr>
            <p:ph type="body" idx="1"/>
          </p:nvPr>
        </p:nvSpPr>
        <p:spPr>
          <a:xfrm>
            <a:off x="457200" y="941275"/>
            <a:ext cx="8229600" cy="3725699"/>
          </a:xfrm>
          <a:prstGeom prst="rect">
            <a:avLst/>
          </a:prstGeom>
        </p:spPr>
        <p:txBody>
          <a:bodyPr lIns="91425" tIns="91425" rIns="91425" bIns="91425" anchor="t" anchorCtr="0">
            <a:noAutofit/>
          </a:bodyPr>
          <a:lstStyle/>
          <a:p>
            <a:pPr lvl="0" rtl="0">
              <a:spcBef>
                <a:spcPts val="0"/>
              </a:spcBef>
              <a:buNone/>
            </a:pPr>
            <a:r>
              <a:rPr lang="en" sz="2400" b="1" dirty="0" smtClean="0"/>
              <a:t>Results:</a:t>
            </a:r>
            <a:r>
              <a:rPr lang="en" b="1" dirty="0" smtClean="0"/>
              <a:t> </a:t>
            </a:r>
            <a:r>
              <a:rPr lang="en" dirty="0" smtClean="0"/>
              <a:t> </a:t>
            </a:r>
          </a:p>
          <a:p>
            <a:pPr lvl="0" rtl="0">
              <a:spcBef>
                <a:spcPts val="0"/>
              </a:spcBef>
              <a:buNone/>
            </a:pPr>
            <a:endParaRPr lang="en" dirty="0" smtClean="0"/>
          </a:p>
          <a:p>
            <a:pPr lvl="0" rtl="0">
              <a:spcBef>
                <a:spcPts val="0"/>
              </a:spcBef>
              <a:buNone/>
            </a:pPr>
            <a:endParaRPr lang="en" dirty="0"/>
          </a:p>
          <a:p>
            <a:pPr lvl="0" rtl="0">
              <a:spcBef>
                <a:spcPts val="0"/>
              </a:spcBef>
              <a:buNone/>
            </a:pPr>
            <a:endParaRPr lang="en" dirty="0" smtClean="0"/>
          </a:p>
          <a:p>
            <a:pPr lvl="0" rtl="0">
              <a:spcBef>
                <a:spcPts val="0"/>
              </a:spcBef>
              <a:buNone/>
            </a:pPr>
            <a:endParaRPr lang="en" dirty="0" smtClean="0"/>
          </a:p>
        </p:txBody>
      </p:sp>
      <p:cxnSp>
        <p:nvCxnSpPr>
          <p:cNvPr id="4" name="Straight Connector 3"/>
          <p:cNvCxnSpPr/>
          <p:nvPr/>
        </p:nvCxnSpPr>
        <p:spPr>
          <a:xfrm>
            <a:off x="457200" y="81915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451345234"/>
              </p:ext>
            </p:extLst>
          </p:nvPr>
        </p:nvGraphicFramePr>
        <p:xfrm>
          <a:off x="609600" y="1504950"/>
          <a:ext cx="7696200" cy="3341077"/>
        </p:xfrm>
        <a:graphic>
          <a:graphicData uri="http://schemas.openxmlformats.org/drawingml/2006/table">
            <a:tbl>
              <a:tblPr firstRow="1" bandRow="1"/>
              <a:tblGrid>
                <a:gridCol w="990600"/>
                <a:gridCol w="1447800"/>
                <a:gridCol w="1409700"/>
                <a:gridCol w="1282700"/>
                <a:gridCol w="1282700"/>
                <a:gridCol w="1282700"/>
              </a:tblGrid>
              <a:tr h="1055077">
                <a:tc>
                  <a:txBody>
                    <a:bodyPr/>
                    <a:lstStyle/>
                    <a:p>
                      <a:pPr algn="ctr"/>
                      <a:r>
                        <a:rPr lang="en-US" sz="1200" dirty="0" smtClean="0">
                          <a:solidFill>
                            <a:srgbClr val="00B0F0"/>
                          </a:solidFill>
                        </a:rPr>
                        <a:t>YEAR</a:t>
                      </a:r>
                      <a:endParaRPr lang="en-US" sz="1200" dirty="0">
                        <a:solidFill>
                          <a:srgbClr val="00B0F0"/>
                        </a:solidFill>
                      </a:endParaRPr>
                    </a:p>
                  </a:txBody>
                  <a:tcPr/>
                </a:tc>
                <a:tc>
                  <a:txBody>
                    <a:bodyPr/>
                    <a:lstStyle/>
                    <a:p>
                      <a:pPr algn="ctr"/>
                      <a:r>
                        <a:rPr lang="en-US" sz="1200" dirty="0" smtClean="0">
                          <a:solidFill>
                            <a:srgbClr val="00B0F0"/>
                          </a:solidFill>
                        </a:rPr>
                        <a:t>AVERAGE</a:t>
                      </a:r>
                      <a:r>
                        <a:rPr lang="en-US" sz="1200" baseline="0" dirty="0" smtClean="0">
                          <a:solidFill>
                            <a:srgbClr val="00B0F0"/>
                          </a:solidFill>
                        </a:rPr>
                        <a:t> PRECIPITATION ON DATES WITH NO ACCIDENTS</a:t>
                      </a:r>
                      <a:endParaRPr lang="en-US" sz="1200" dirty="0">
                        <a:solidFill>
                          <a:srgbClr val="00B0F0"/>
                        </a:solidFill>
                      </a:endParaRPr>
                    </a:p>
                  </a:txBody>
                  <a:tcPr/>
                </a:tc>
                <a:tc>
                  <a:txBody>
                    <a:bodyPr/>
                    <a:lstStyle/>
                    <a:p>
                      <a:pPr algn="ctr"/>
                      <a:r>
                        <a:rPr lang="en-US" sz="1200" dirty="0" smtClean="0">
                          <a:solidFill>
                            <a:srgbClr val="00B0F0"/>
                          </a:solidFill>
                        </a:rPr>
                        <a:t>AVERAGE PRECIPITATION</a:t>
                      </a:r>
                      <a:r>
                        <a:rPr lang="en-US" sz="1200" baseline="0" dirty="0" smtClean="0">
                          <a:solidFill>
                            <a:srgbClr val="00B0F0"/>
                          </a:solidFill>
                        </a:rPr>
                        <a:t> ON DATES WITH ACCIDENTS</a:t>
                      </a:r>
                      <a:endParaRPr lang="en-US" sz="1200" dirty="0">
                        <a:solidFill>
                          <a:srgbClr val="00B0F0"/>
                        </a:solidFill>
                      </a:endParaRPr>
                    </a:p>
                  </a:txBody>
                  <a:tcPr/>
                </a:tc>
                <a:tc>
                  <a:txBody>
                    <a:bodyPr/>
                    <a:lstStyle/>
                    <a:p>
                      <a:pPr algn="ctr"/>
                      <a:r>
                        <a:rPr lang="en-US" sz="1200" dirty="0" smtClean="0">
                          <a:solidFill>
                            <a:srgbClr val="00B0F0"/>
                          </a:solidFill>
                        </a:rPr>
                        <a:t>TOTAL</a:t>
                      </a:r>
                      <a:r>
                        <a:rPr lang="en-US" sz="1200" baseline="0" dirty="0" smtClean="0">
                          <a:solidFill>
                            <a:srgbClr val="00B0F0"/>
                          </a:solidFill>
                        </a:rPr>
                        <a:t> </a:t>
                      </a:r>
                      <a:r>
                        <a:rPr lang="en-US" sz="1200" dirty="0" smtClean="0">
                          <a:solidFill>
                            <a:srgbClr val="00B0F0"/>
                          </a:solidFill>
                        </a:rPr>
                        <a:t>NUMBER OF ACCIDENTS</a:t>
                      </a:r>
                      <a:endParaRPr lang="en-US" sz="1200" dirty="0">
                        <a:solidFill>
                          <a:srgbClr val="00B0F0"/>
                        </a:solidFill>
                      </a:endParaRPr>
                    </a:p>
                  </a:txBody>
                  <a:tcPr/>
                </a:tc>
                <a:tc>
                  <a:txBody>
                    <a:bodyPr/>
                    <a:lstStyle/>
                    <a:p>
                      <a:pPr algn="ctr"/>
                      <a:r>
                        <a:rPr lang="en-US" sz="1200" dirty="0" smtClean="0">
                          <a:solidFill>
                            <a:srgbClr val="00B0F0"/>
                          </a:solidFill>
                        </a:rPr>
                        <a:t>ACCIDENTS</a:t>
                      </a:r>
                      <a:r>
                        <a:rPr lang="en-US" sz="1200" baseline="0" dirty="0" smtClean="0">
                          <a:solidFill>
                            <a:srgbClr val="00B0F0"/>
                          </a:solidFill>
                        </a:rPr>
                        <a:t> ON THE DAYS WHEN RAIN OCCURRED</a:t>
                      </a:r>
                      <a:endParaRPr lang="en-US" sz="1200" dirty="0">
                        <a:solidFill>
                          <a:srgbClr val="00B0F0"/>
                        </a:solidFill>
                      </a:endParaRPr>
                    </a:p>
                  </a:txBody>
                  <a:tcPr/>
                </a:tc>
                <a:tc>
                  <a:txBody>
                    <a:bodyPr/>
                    <a:lstStyle/>
                    <a:p>
                      <a:pPr algn="ctr"/>
                      <a:r>
                        <a:rPr lang="en-US" sz="1200" dirty="0" smtClean="0">
                          <a:solidFill>
                            <a:srgbClr val="00B0F0"/>
                          </a:solidFill>
                        </a:rPr>
                        <a:t>ACCIDENT</a:t>
                      </a:r>
                      <a:r>
                        <a:rPr lang="en-US" sz="1200" baseline="0" dirty="0" smtClean="0">
                          <a:solidFill>
                            <a:srgbClr val="00B0F0"/>
                          </a:solidFill>
                        </a:rPr>
                        <a:t> PERCENTAGE IN RAINFALL(%)</a:t>
                      </a:r>
                      <a:endParaRPr lang="en-US" sz="1200" dirty="0">
                        <a:solidFill>
                          <a:srgbClr val="00B0F0"/>
                        </a:solidFill>
                      </a:endParaRPr>
                    </a:p>
                  </a:txBody>
                  <a:tcPr/>
                </a:tc>
              </a:tr>
              <a:tr h="398585">
                <a:tc>
                  <a:txBody>
                    <a:bodyPr/>
                    <a:lstStyle/>
                    <a:p>
                      <a:pPr algn="ctr"/>
                      <a:r>
                        <a:rPr lang="en-US" sz="1200" dirty="0" smtClean="0"/>
                        <a:t>2008</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0.3037797589897222</a:t>
                      </a:r>
                      <a:endParaRPr lang="en-US" sz="1200" b="1" dirty="0"/>
                    </a:p>
                  </a:txBody>
                  <a:tcPr/>
                </a:tc>
                <a:tc>
                  <a:txBody>
                    <a:bodyPr/>
                    <a:lstStyle/>
                    <a:p>
                      <a:pPr algn="ctr"/>
                      <a:r>
                        <a:rPr lang="en-US" sz="1200" dirty="0" smtClean="0"/>
                        <a:t>0.1566666672627131</a:t>
                      </a:r>
                    </a:p>
                  </a:txBody>
                  <a:tcPr/>
                </a:tc>
                <a:tc>
                  <a:txBody>
                    <a:bodyPr/>
                    <a:lstStyle/>
                    <a:p>
                      <a:pPr algn="ctr"/>
                      <a:r>
                        <a:rPr lang="en-US" sz="1200" dirty="0" smtClean="0"/>
                        <a:t>30</a:t>
                      </a:r>
                      <a:endParaRPr lang="en-US" sz="1200" dirty="0"/>
                    </a:p>
                  </a:txBody>
                  <a:tcPr/>
                </a:tc>
                <a:tc>
                  <a:txBody>
                    <a:bodyPr/>
                    <a:lstStyle/>
                    <a:p>
                      <a:pPr algn="ctr"/>
                      <a:r>
                        <a:rPr lang="en-US" sz="1200" dirty="0" smtClean="0"/>
                        <a:t>12</a:t>
                      </a:r>
                      <a:endParaRPr lang="en-US" sz="1200" dirty="0"/>
                    </a:p>
                  </a:txBody>
                  <a:tcPr/>
                </a:tc>
                <a:tc>
                  <a:txBody>
                    <a:bodyPr/>
                    <a:lstStyle/>
                    <a:p>
                      <a:pPr algn="ctr"/>
                      <a:r>
                        <a:rPr lang="en-US" sz="1200" dirty="0" smtClean="0"/>
                        <a:t>40</a:t>
                      </a:r>
                      <a:endParaRPr lang="en-US" sz="1200" dirty="0"/>
                    </a:p>
                  </a:txBody>
                  <a:tcPr/>
                </a:tc>
              </a:tr>
              <a:tr h="398585">
                <a:tc>
                  <a:txBody>
                    <a:bodyPr/>
                    <a:lstStyle/>
                    <a:p>
                      <a:pPr algn="ctr"/>
                      <a:r>
                        <a:rPr lang="en-US" sz="1200" dirty="0" smtClean="0"/>
                        <a:t>2009</a:t>
                      </a:r>
                      <a:endParaRPr lang="en-US" sz="1200" dirty="0"/>
                    </a:p>
                  </a:txBody>
                  <a:tcPr/>
                </a:tc>
                <a:tc>
                  <a:txBody>
                    <a:bodyPr/>
                    <a:lstStyle/>
                    <a:p>
                      <a:pPr algn="ctr"/>
                      <a:r>
                        <a:rPr lang="en-US" sz="1200" dirty="0" smtClean="0"/>
                        <a:t>0.2545871576379745</a:t>
                      </a:r>
                      <a:endParaRPr lang="en-US" sz="1200" dirty="0"/>
                    </a:p>
                  </a:txBody>
                  <a:tcPr/>
                </a:tc>
                <a:tc>
                  <a:txBody>
                    <a:bodyPr/>
                    <a:lstStyle/>
                    <a:p>
                      <a:pPr algn="ctr"/>
                      <a:r>
                        <a:rPr lang="en-US" sz="1200" dirty="0" smtClean="0"/>
                        <a:t>0.9663157820897667</a:t>
                      </a:r>
                      <a:endParaRPr lang="en-US" sz="1200" dirty="0"/>
                    </a:p>
                  </a:txBody>
                  <a:tcPr/>
                </a:tc>
                <a:tc>
                  <a:txBody>
                    <a:bodyPr/>
                    <a:lstStyle/>
                    <a:p>
                      <a:pPr algn="ctr"/>
                      <a:r>
                        <a:rPr lang="en-US" sz="1200" dirty="0" smtClean="0"/>
                        <a:t>39</a:t>
                      </a:r>
                      <a:endParaRPr lang="en-US" sz="1200" dirty="0"/>
                    </a:p>
                  </a:txBody>
                  <a:tcPr/>
                </a:tc>
                <a:tc>
                  <a:txBody>
                    <a:bodyPr/>
                    <a:lstStyle/>
                    <a:p>
                      <a:pPr algn="ctr"/>
                      <a:r>
                        <a:rPr lang="en-US" sz="1200" dirty="0" smtClean="0"/>
                        <a:t>16</a:t>
                      </a:r>
                      <a:endParaRPr lang="en-US" sz="1200" dirty="0"/>
                    </a:p>
                  </a:txBody>
                  <a:tcPr/>
                </a:tc>
                <a:tc>
                  <a:txBody>
                    <a:bodyPr/>
                    <a:lstStyle/>
                    <a:p>
                      <a:pPr algn="ctr"/>
                      <a:r>
                        <a:rPr lang="en-US" sz="1200" dirty="0" smtClean="0"/>
                        <a:t>41.0</a:t>
                      </a:r>
                      <a:endParaRPr lang="en-US" sz="1200" dirty="0"/>
                    </a:p>
                  </a:txBody>
                  <a:tcPr/>
                </a:tc>
              </a:tr>
              <a:tr h="398585">
                <a:tc>
                  <a:txBody>
                    <a:bodyPr/>
                    <a:lstStyle/>
                    <a:p>
                      <a:pPr algn="ctr"/>
                      <a:r>
                        <a:rPr lang="en-US" sz="1200" dirty="0" smtClean="0"/>
                        <a:t>2010</a:t>
                      </a:r>
                      <a:endParaRPr lang="en-US" sz="1200" dirty="0"/>
                    </a:p>
                  </a:txBody>
                  <a:tcPr/>
                </a:tc>
                <a:tc>
                  <a:txBody>
                    <a:bodyPr/>
                    <a:lstStyle/>
                    <a:p>
                      <a:pPr algn="ctr"/>
                      <a:r>
                        <a:rPr lang="en-US" sz="1200" dirty="0" smtClean="0"/>
                        <a:t>0.2045058110339004</a:t>
                      </a:r>
                      <a:endParaRPr lang="en-US" sz="1200" dirty="0"/>
                    </a:p>
                  </a:txBody>
                  <a:tcPr/>
                </a:tc>
                <a:tc>
                  <a:txBody>
                    <a:bodyPr/>
                    <a:lstStyle/>
                    <a:p>
                      <a:pPr algn="ctr"/>
                      <a:r>
                        <a:rPr lang="en-US" sz="1200" dirty="0" smtClean="0"/>
                        <a:t>0.0609523818961211</a:t>
                      </a:r>
                      <a:endParaRPr lang="en-US" sz="1200" dirty="0"/>
                    </a:p>
                  </a:txBody>
                  <a:tcPr/>
                </a:tc>
                <a:tc>
                  <a:txBody>
                    <a:bodyPr/>
                    <a:lstStyle/>
                    <a:p>
                      <a:pPr algn="ctr"/>
                      <a:r>
                        <a:rPr lang="en-US" sz="1200" dirty="0" smtClean="0"/>
                        <a:t>21</a:t>
                      </a:r>
                      <a:endParaRPr lang="en-US" sz="1200" dirty="0"/>
                    </a:p>
                  </a:txBody>
                  <a:tcPr/>
                </a:tc>
                <a:tc>
                  <a:txBody>
                    <a:bodyPr/>
                    <a:lstStyle/>
                    <a:p>
                      <a:pPr algn="ctr"/>
                      <a:r>
                        <a:rPr lang="en-US" sz="1200" dirty="0" smtClean="0"/>
                        <a:t>18</a:t>
                      </a:r>
                      <a:endParaRPr lang="en-US" sz="1200" dirty="0"/>
                    </a:p>
                  </a:txBody>
                  <a:tcPr/>
                </a:tc>
                <a:tc>
                  <a:txBody>
                    <a:bodyPr/>
                    <a:lstStyle/>
                    <a:p>
                      <a:pPr algn="ctr"/>
                      <a:r>
                        <a:rPr lang="en-US" sz="1200" dirty="0" smtClean="0"/>
                        <a:t>85.71</a:t>
                      </a:r>
                      <a:endParaRPr lang="en-US" sz="1200" dirty="0"/>
                    </a:p>
                  </a:txBody>
                  <a:tcPr/>
                </a:tc>
              </a:tr>
              <a:tr h="398585">
                <a:tc>
                  <a:txBody>
                    <a:bodyPr/>
                    <a:lstStyle/>
                    <a:p>
                      <a:pPr algn="ctr"/>
                      <a:r>
                        <a:rPr lang="en-US" sz="1200" dirty="0" smtClean="0"/>
                        <a:t>2011</a:t>
                      </a:r>
                      <a:endParaRPr lang="en-US" sz="1200" dirty="0"/>
                    </a:p>
                  </a:txBody>
                  <a:tcPr/>
                </a:tc>
                <a:tc>
                  <a:txBody>
                    <a:bodyPr/>
                    <a:lstStyle/>
                    <a:p>
                      <a:pPr algn="ctr"/>
                      <a:r>
                        <a:rPr lang="en-US" sz="1200" dirty="0" smtClean="0"/>
                        <a:t>0.2366564399991299</a:t>
                      </a:r>
                      <a:endParaRPr lang="en-US" sz="1200" dirty="0"/>
                    </a:p>
                  </a:txBody>
                  <a:tcPr/>
                </a:tc>
                <a:tc>
                  <a:txBody>
                    <a:bodyPr/>
                    <a:lstStyle/>
                    <a:p>
                      <a:pPr algn="ctr"/>
                      <a:r>
                        <a:rPr lang="en-US" sz="1200" dirty="0" smtClean="0"/>
                        <a:t>0.0416216222519004</a:t>
                      </a:r>
                      <a:endParaRPr lang="en-US" sz="1200" dirty="0"/>
                    </a:p>
                  </a:txBody>
                  <a:tcPr/>
                </a:tc>
                <a:tc>
                  <a:txBody>
                    <a:bodyPr/>
                    <a:lstStyle/>
                    <a:p>
                      <a:pPr algn="ctr"/>
                      <a:r>
                        <a:rPr lang="en-US" sz="1200" dirty="0" smtClean="0"/>
                        <a:t>40</a:t>
                      </a:r>
                      <a:endParaRPr lang="en-US" sz="1200" dirty="0"/>
                    </a:p>
                  </a:txBody>
                  <a:tcPr/>
                </a:tc>
                <a:tc>
                  <a:txBody>
                    <a:bodyPr/>
                    <a:lstStyle/>
                    <a:p>
                      <a:pPr algn="ctr"/>
                      <a:r>
                        <a:rPr lang="en-US" sz="1200" dirty="0" smtClean="0"/>
                        <a:t>20</a:t>
                      </a:r>
                      <a:endParaRPr lang="en-US" sz="1200" dirty="0"/>
                    </a:p>
                  </a:txBody>
                  <a:tcPr/>
                </a:tc>
                <a:tc>
                  <a:txBody>
                    <a:bodyPr/>
                    <a:lstStyle/>
                    <a:p>
                      <a:pPr algn="ctr"/>
                      <a:r>
                        <a:rPr lang="en-US" sz="1200" dirty="0" smtClean="0"/>
                        <a:t>50</a:t>
                      </a:r>
                      <a:endParaRPr lang="en-US" sz="1200" dirty="0"/>
                    </a:p>
                  </a:txBody>
                  <a:tcPr/>
                </a:tc>
              </a:tr>
              <a:tr h="398585">
                <a:tc>
                  <a:txBody>
                    <a:bodyPr/>
                    <a:lstStyle/>
                    <a:p>
                      <a:pPr algn="ctr"/>
                      <a:r>
                        <a:rPr lang="en-US" sz="1200" dirty="0" smtClean="0"/>
                        <a:t>2012</a:t>
                      </a:r>
                      <a:endParaRPr lang="en-US" sz="1200" dirty="0"/>
                    </a:p>
                  </a:txBody>
                  <a:tcPr/>
                </a:tc>
                <a:tc>
                  <a:txBody>
                    <a:bodyPr/>
                    <a:lstStyle/>
                    <a:p>
                      <a:pPr algn="ctr"/>
                      <a:r>
                        <a:rPr lang="en-US" sz="1200" dirty="0" smtClean="0"/>
                        <a:t>0.1404216855046260</a:t>
                      </a:r>
                      <a:endParaRPr lang="en-US" sz="1200" dirty="0"/>
                    </a:p>
                  </a:txBody>
                  <a:tcPr/>
                </a:tc>
                <a:tc>
                  <a:txBody>
                    <a:bodyPr/>
                    <a:lstStyle/>
                    <a:p>
                      <a:pPr algn="ctr"/>
                      <a:r>
                        <a:rPr lang="en-US" sz="1200" dirty="0" smtClean="0"/>
                        <a:t>0.0786206892466750</a:t>
                      </a:r>
                      <a:endParaRPr lang="en-US" sz="1200" dirty="0"/>
                    </a:p>
                  </a:txBody>
                  <a:tcPr/>
                </a:tc>
                <a:tc>
                  <a:txBody>
                    <a:bodyPr/>
                    <a:lstStyle/>
                    <a:p>
                      <a:pPr algn="ctr"/>
                      <a:r>
                        <a:rPr lang="en-US" sz="1200" dirty="0" smtClean="0"/>
                        <a:t>30</a:t>
                      </a:r>
                      <a:endParaRPr lang="en-US" sz="1200" dirty="0"/>
                    </a:p>
                  </a:txBody>
                  <a:tcPr/>
                </a:tc>
                <a:tc>
                  <a:txBody>
                    <a:bodyPr/>
                    <a:lstStyle/>
                    <a:p>
                      <a:pPr algn="ctr"/>
                      <a:r>
                        <a:rPr lang="en-US" sz="1200" dirty="0" smtClean="0"/>
                        <a:t>10</a:t>
                      </a:r>
                      <a:endParaRPr lang="en-US" sz="1200" dirty="0"/>
                    </a:p>
                  </a:txBody>
                  <a:tcPr/>
                </a:tc>
                <a:tc>
                  <a:txBody>
                    <a:bodyPr/>
                    <a:lstStyle/>
                    <a:p>
                      <a:pPr algn="ctr"/>
                      <a:r>
                        <a:rPr lang="en-US" sz="1200" dirty="0" smtClean="0"/>
                        <a:t>33.33</a:t>
                      </a:r>
                      <a:endParaRPr lang="en-US" sz="1200" dirty="0"/>
                    </a:p>
                  </a:txBody>
                  <a:tcPr/>
                </a:tc>
              </a:tr>
            </a:tbl>
          </a:graphicData>
        </a:graphic>
      </p:graphicFrame>
    </p:spTree>
    <p:extLst>
      <p:ext uri="{BB962C8B-B14F-4D97-AF65-F5344CB8AC3E}">
        <p14:creationId xmlns:p14="http://schemas.microsoft.com/office/powerpoint/2010/main" val="396769402"/>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12175" y="476099"/>
            <a:ext cx="8229600" cy="930899"/>
          </a:xfrm>
          <a:prstGeom prst="rect">
            <a:avLst/>
          </a:prstGeom>
        </p:spPr>
        <p:txBody>
          <a:bodyPr lIns="91425" tIns="91425" rIns="91425" bIns="91425" anchor="b" anchorCtr="0">
            <a:noAutofit/>
          </a:bodyPr>
          <a:lstStyle/>
          <a:p>
            <a:pPr lvl="0" algn="ctr" rtl="0">
              <a:spcBef>
                <a:spcPts val="0"/>
              </a:spcBef>
              <a:buClr>
                <a:schemeClr val="dk1"/>
              </a:buClr>
              <a:buSzPct val="45833"/>
              <a:buFont typeface="Arial"/>
              <a:buNone/>
            </a:pPr>
            <a:r>
              <a:rPr lang="en" sz="2400" b="0" dirty="0">
                <a:solidFill>
                  <a:srgbClr val="00B0F0"/>
                </a:solidFill>
              </a:rPr>
              <a:t>Correlation of weather with the number of accidents in New Jersey</a:t>
            </a:r>
          </a:p>
          <a:p>
            <a:pPr lvl="0" rtl="0">
              <a:spcBef>
                <a:spcPts val="0"/>
              </a:spcBef>
              <a:buNone/>
            </a:pPr>
            <a:endParaRPr dirty="0">
              <a:solidFill>
                <a:srgbClr val="00B0F0"/>
              </a:solidFill>
            </a:endParaRPr>
          </a:p>
        </p:txBody>
      </p:sp>
      <p:sp>
        <p:nvSpPr>
          <p:cNvPr id="69" name="Shape 69"/>
          <p:cNvSpPr txBox="1">
            <a:spLocks noGrp="1"/>
          </p:cNvSpPr>
          <p:nvPr>
            <p:ph type="body" idx="1"/>
          </p:nvPr>
        </p:nvSpPr>
        <p:spPr>
          <a:xfrm>
            <a:off x="457200" y="941275"/>
            <a:ext cx="8229600" cy="3725699"/>
          </a:xfrm>
          <a:prstGeom prst="rect">
            <a:avLst/>
          </a:prstGeom>
        </p:spPr>
        <p:txBody>
          <a:bodyPr lIns="91425" tIns="91425" rIns="91425" bIns="91425" anchor="t" anchorCtr="0">
            <a:noAutofit/>
          </a:bodyPr>
          <a:lstStyle/>
          <a:p>
            <a:pPr lvl="0" rtl="0">
              <a:spcBef>
                <a:spcPts val="0"/>
              </a:spcBef>
              <a:buNone/>
            </a:pPr>
            <a:endParaRPr lang="en" sz="2400" b="1" dirty="0" smtClean="0"/>
          </a:p>
          <a:p>
            <a:pPr lvl="0" rtl="0">
              <a:spcBef>
                <a:spcPts val="0"/>
              </a:spcBef>
              <a:buNone/>
            </a:pPr>
            <a:r>
              <a:rPr lang="en" sz="2400" b="1" dirty="0" smtClean="0"/>
              <a:t>Anomaly Analysis of</a:t>
            </a:r>
          </a:p>
          <a:p>
            <a:pPr lvl="0" rtl="0">
              <a:spcBef>
                <a:spcPts val="0"/>
              </a:spcBef>
              <a:buNone/>
            </a:pPr>
            <a:r>
              <a:rPr lang="en" sz="2400" b="1" dirty="0" smtClean="0"/>
              <a:t>Year 2009:</a:t>
            </a:r>
          </a:p>
          <a:p>
            <a:pPr lvl="0" rtl="0">
              <a:spcBef>
                <a:spcPts val="0"/>
              </a:spcBef>
              <a:buNone/>
            </a:pPr>
            <a:endParaRPr lang="en" sz="2400" b="1" dirty="0" smtClean="0"/>
          </a:p>
          <a:p>
            <a:pPr lvl="0" rtl="0">
              <a:spcBef>
                <a:spcPts val="0"/>
              </a:spcBef>
              <a:buNone/>
            </a:pPr>
            <a:r>
              <a:rPr lang="en-US" sz="2400" dirty="0" smtClean="0">
                <a:solidFill>
                  <a:srgbClr val="00B0F0"/>
                </a:solidFill>
              </a:rPr>
              <a:t>M</a:t>
            </a:r>
            <a:r>
              <a:rPr lang="en" sz="2400" dirty="0" smtClean="0">
                <a:solidFill>
                  <a:srgbClr val="00B0F0"/>
                </a:solidFill>
              </a:rPr>
              <a:t>aximum precipitation</a:t>
            </a:r>
          </a:p>
          <a:p>
            <a:pPr lvl="0" rtl="0">
              <a:spcBef>
                <a:spcPts val="0"/>
              </a:spcBef>
              <a:buNone/>
            </a:pPr>
            <a:r>
              <a:rPr lang="en-US" sz="2400" dirty="0">
                <a:solidFill>
                  <a:srgbClr val="00B0F0"/>
                </a:solidFill>
              </a:rPr>
              <a:t>i</a:t>
            </a:r>
            <a:r>
              <a:rPr lang="en" sz="2400" dirty="0" smtClean="0">
                <a:solidFill>
                  <a:srgbClr val="00B0F0"/>
                </a:solidFill>
              </a:rPr>
              <a:t>n year 2009: 29.99</a:t>
            </a:r>
          </a:p>
          <a:p>
            <a:pPr lvl="0" rtl="0">
              <a:spcBef>
                <a:spcPts val="0"/>
              </a:spcBef>
              <a:buNone/>
            </a:pPr>
            <a:r>
              <a:rPr lang="en-US" sz="2400" dirty="0" smtClean="0">
                <a:solidFill>
                  <a:srgbClr val="00B0F0"/>
                </a:solidFill>
              </a:rPr>
              <a:t>affects the average and</a:t>
            </a:r>
          </a:p>
          <a:p>
            <a:pPr lvl="0" rtl="0">
              <a:spcBef>
                <a:spcPts val="0"/>
              </a:spcBef>
              <a:buNone/>
            </a:pPr>
            <a:r>
              <a:rPr lang="en-US" sz="2400" dirty="0">
                <a:solidFill>
                  <a:srgbClr val="00B0F0"/>
                </a:solidFill>
              </a:rPr>
              <a:t>r</a:t>
            </a:r>
            <a:r>
              <a:rPr lang="en-US" sz="2400" dirty="0" smtClean="0">
                <a:solidFill>
                  <a:srgbClr val="00B0F0"/>
                </a:solidFill>
              </a:rPr>
              <a:t>esults in the anomaly</a:t>
            </a:r>
            <a:endParaRPr lang="en" sz="2400" dirty="0" smtClean="0">
              <a:solidFill>
                <a:srgbClr val="00B0F0"/>
              </a:solidFill>
            </a:endParaRPr>
          </a:p>
          <a:p>
            <a:pPr lvl="0" rtl="0">
              <a:spcBef>
                <a:spcPts val="0"/>
              </a:spcBef>
              <a:buNone/>
            </a:pPr>
            <a:r>
              <a:rPr lang="en" b="1" dirty="0" smtClean="0"/>
              <a:t> </a:t>
            </a:r>
            <a:r>
              <a:rPr lang="en" dirty="0" smtClean="0"/>
              <a:t> </a:t>
            </a:r>
          </a:p>
          <a:p>
            <a:pPr lvl="0" rtl="0">
              <a:spcBef>
                <a:spcPts val="0"/>
              </a:spcBef>
              <a:buNone/>
            </a:pPr>
            <a:endParaRPr lang="en" dirty="0" smtClean="0"/>
          </a:p>
          <a:p>
            <a:pPr lvl="0" rtl="0">
              <a:spcBef>
                <a:spcPts val="0"/>
              </a:spcBef>
              <a:buNone/>
            </a:pPr>
            <a:endParaRPr lang="en" dirty="0"/>
          </a:p>
          <a:p>
            <a:pPr lvl="0" rtl="0">
              <a:spcBef>
                <a:spcPts val="0"/>
              </a:spcBef>
              <a:buNone/>
            </a:pPr>
            <a:endParaRPr lang="en" dirty="0" smtClean="0"/>
          </a:p>
          <a:p>
            <a:pPr lvl="0" rtl="0">
              <a:spcBef>
                <a:spcPts val="0"/>
              </a:spcBef>
              <a:buNone/>
            </a:pPr>
            <a:endParaRPr lang="en" dirty="0" smtClean="0"/>
          </a:p>
        </p:txBody>
      </p:sp>
      <p:cxnSp>
        <p:nvCxnSpPr>
          <p:cNvPr id="4" name="Straight Connector 3"/>
          <p:cNvCxnSpPr/>
          <p:nvPr/>
        </p:nvCxnSpPr>
        <p:spPr>
          <a:xfrm>
            <a:off x="457200" y="81915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123951"/>
            <a:ext cx="4419600" cy="3369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642881"/>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353700"/>
            <a:ext cx="8229600" cy="930899"/>
          </a:xfrm>
          <a:prstGeom prst="rect">
            <a:avLst/>
          </a:prstGeom>
        </p:spPr>
        <p:txBody>
          <a:bodyPr lIns="91425" tIns="91425" rIns="91425" bIns="91425" anchor="b" anchorCtr="0">
            <a:noAutofit/>
          </a:bodyPr>
          <a:lstStyle/>
          <a:p>
            <a:pPr lvl="0" algn="ctr" rtl="0">
              <a:spcBef>
                <a:spcPts val="0"/>
              </a:spcBef>
              <a:buClr>
                <a:schemeClr val="dk1"/>
              </a:buClr>
              <a:buSzPct val="45833"/>
              <a:buFont typeface="Arial"/>
              <a:buNone/>
            </a:pPr>
            <a:r>
              <a:rPr lang="en" sz="2400" b="0" dirty="0">
                <a:solidFill>
                  <a:srgbClr val="00B0F0"/>
                </a:solidFill>
              </a:rPr>
              <a:t>Correlation of weather with the number of accidents in New Jersey</a:t>
            </a:r>
          </a:p>
          <a:p>
            <a:pPr lvl="0" rtl="0">
              <a:spcBef>
                <a:spcPts val="0"/>
              </a:spcBef>
              <a:buNone/>
            </a:pPr>
            <a:endParaRPr dirty="0">
              <a:solidFill>
                <a:srgbClr val="00B0F0"/>
              </a:solidFill>
            </a:endParaRPr>
          </a:p>
        </p:txBody>
      </p:sp>
      <p:sp>
        <p:nvSpPr>
          <p:cNvPr id="69" name="Shape 69"/>
          <p:cNvSpPr txBox="1">
            <a:spLocks noGrp="1"/>
          </p:cNvSpPr>
          <p:nvPr>
            <p:ph type="body" idx="1"/>
          </p:nvPr>
        </p:nvSpPr>
        <p:spPr>
          <a:xfrm>
            <a:off x="457200" y="941275"/>
            <a:ext cx="8229600" cy="3725699"/>
          </a:xfrm>
          <a:prstGeom prst="rect">
            <a:avLst/>
          </a:prstGeom>
        </p:spPr>
        <p:txBody>
          <a:bodyPr lIns="91425" tIns="91425" rIns="91425" bIns="91425" anchor="t" anchorCtr="0">
            <a:noAutofit/>
          </a:bodyPr>
          <a:lstStyle/>
          <a:p>
            <a:pPr lvl="0"/>
            <a:r>
              <a:rPr lang="en" sz="1800" b="1" dirty="0">
                <a:solidFill>
                  <a:schemeClr val="tx1"/>
                </a:solidFill>
              </a:rPr>
              <a:t>Supporting </a:t>
            </a:r>
            <a:r>
              <a:rPr lang="en" sz="1800" b="1" dirty="0" smtClean="0">
                <a:solidFill>
                  <a:schemeClr val="tx1"/>
                </a:solidFill>
              </a:rPr>
              <a:t>Argument:</a:t>
            </a:r>
          </a:p>
          <a:p>
            <a:pPr lvl="0" rtl="0">
              <a:spcBef>
                <a:spcPts val="0"/>
              </a:spcBef>
              <a:buNone/>
            </a:pPr>
            <a:endParaRPr lang="en" sz="1800" dirty="0" smtClean="0"/>
          </a:p>
          <a:p>
            <a:pPr lvl="0" rtl="0">
              <a:spcBef>
                <a:spcPts val="0"/>
              </a:spcBef>
              <a:buNone/>
            </a:pPr>
            <a:r>
              <a:rPr lang="en" sz="1800" dirty="0" smtClean="0">
                <a:solidFill>
                  <a:srgbClr val="00B0F0"/>
                </a:solidFill>
              </a:rPr>
              <a:t>Missouri State</a:t>
            </a:r>
            <a:endParaRPr lang="en" sz="1800" dirty="0">
              <a:solidFill>
                <a:srgbClr val="00B0F0"/>
              </a:solidFill>
            </a:endParaRPr>
          </a:p>
          <a:p>
            <a:pPr lvl="0" rtl="0">
              <a:spcBef>
                <a:spcPts val="0"/>
              </a:spcBef>
              <a:buNone/>
            </a:pPr>
            <a:r>
              <a:rPr lang="en" sz="1800" dirty="0" smtClean="0">
                <a:solidFill>
                  <a:srgbClr val="00B0F0"/>
                </a:solidFill>
              </a:rPr>
              <a:t>Jackson County</a:t>
            </a:r>
          </a:p>
          <a:p>
            <a:pPr lvl="0" rtl="0">
              <a:spcBef>
                <a:spcPts val="0"/>
              </a:spcBef>
              <a:buNone/>
            </a:pPr>
            <a:endParaRPr lang="en" sz="1800" dirty="0"/>
          </a:p>
          <a:p>
            <a:pPr lvl="0"/>
            <a:r>
              <a:rPr lang="en-US" sz="1800" dirty="0">
                <a:hlinkClick r:id="rId3"/>
              </a:rPr>
              <a:t>http://</a:t>
            </a:r>
            <a:r>
              <a:rPr lang="en-US" sz="1800" dirty="0" smtClean="0">
                <a:hlinkClick r:id="rId3"/>
              </a:rPr>
              <a:t>www.jacksongo</a:t>
            </a:r>
            <a:endParaRPr lang="en-US" sz="1800" dirty="0" smtClean="0"/>
          </a:p>
          <a:p>
            <a:pPr lvl="0"/>
            <a:r>
              <a:rPr lang="en-US" sz="1800" dirty="0" smtClean="0"/>
              <a:t>v.org/content/4847/57</a:t>
            </a:r>
          </a:p>
          <a:p>
            <a:pPr lvl="0"/>
            <a:r>
              <a:rPr lang="en-US" sz="1800" smtClean="0"/>
              <a:t>65/5807/default.aspx</a:t>
            </a:r>
          </a:p>
          <a:p>
            <a:pPr lvl="0"/>
            <a:endParaRPr lang="en" sz="1800" dirty="0" smtClean="0"/>
          </a:p>
          <a:p>
            <a:pPr lvl="0" rtl="0">
              <a:spcBef>
                <a:spcPts val="0"/>
              </a:spcBef>
              <a:buNone/>
            </a:pPr>
            <a:endParaRPr lang="en" dirty="0" smtClean="0"/>
          </a:p>
          <a:p>
            <a:pPr lvl="0" rtl="0">
              <a:spcBef>
                <a:spcPts val="0"/>
              </a:spcBef>
              <a:buNone/>
            </a:pPr>
            <a:endParaRPr lang="en" dirty="0"/>
          </a:p>
          <a:p>
            <a:pPr lvl="0" rtl="0">
              <a:spcBef>
                <a:spcPts val="0"/>
              </a:spcBef>
              <a:buNone/>
            </a:pPr>
            <a:endParaRPr lang="en" dirty="0" smtClean="0"/>
          </a:p>
          <a:p>
            <a:pPr lvl="0" rtl="0">
              <a:spcBef>
                <a:spcPts val="0"/>
              </a:spcBef>
              <a:buNone/>
            </a:pPr>
            <a:endParaRPr lang="en" dirty="0" smtClean="0"/>
          </a:p>
        </p:txBody>
      </p:sp>
      <p:cxnSp>
        <p:nvCxnSpPr>
          <p:cNvPr id="4" name="Straight Connector 3"/>
          <p:cNvCxnSpPr/>
          <p:nvPr/>
        </p:nvCxnSpPr>
        <p:spPr>
          <a:xfrm>
            <a:off x="457200" y="81915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352550"/>
            <a:ext cx="579120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0220075"/>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12175" y="476099"/>
            <a:ext cx="8229600" cy="930899"/>
          </a:xfrm>
          <a:prstGeom prst="rect">
            <a:avLst/>
          </a:prstGeom>
        </p:spPr>
        <p:txBody>
          <a:bodyPr lIns="91425" tIns="91425" rIns="91425" bIns="91425" anchor="b" anchorCtr="0">
            <a:noAutofit/>
          </a:bodyPr>
          <a:lstStyle/>
          <a:p>
            <a:pPr lvl="0" algn="ctr" rtl="0">
              <a:spcBef>
                <a:spcPts val="0"/>
              </a:spcBef>
              <a:buClr>
                <a:schemeClr val="dk1"/>
              </a:buClr>
              <a:buSzPct val="45833"/>
              <a:buFont typeface="Arial"/>
              <a:buNone/>
            </a:pPr>
            <a:r>
              <a:rPr lang="en" sz="2400" b="0" dirty="0">
                <a:solidFill>
                  <a:srgbClr val="00B0F0"/>
                </a:solidFill>
              </a:rPr>
              <a:t>Correlation of weather with the number of accidents in New Jersey</a:t>
            </a:r>
          </a:p>
          <a:p>
            <a:pPr lvl="0" rtl="0">
              <a:spcBef>
                <a:spcPts val="0"/>
              </a:spcBef>
              <a:buNone/>
            </a:pPr>
            <a:endParaRPr dirty="0"/>
          </a:p>
        </p:txBody>
      </p:sp>
      <p:sp>
        <p:nvSpPr>
          <p:cNvPr id="69" name="Shape 69"/>
          <p:cNvSpPr txBox="1">
            <a:spLocks noGrp="1"/>
          </p:cNvSpPr>
          <p:nvPr>
            <p:ph type="body" idx="1"/>
          </p:nvPr>
        </p:nvSpPr>
        <p:spPr>
          <a:xfrm>
            <a:off x="457200" y="941275"/>
            <a:ext cx="8229600" cy="3725699"/>
          </a:xfrm>
          <a:prstGeom prst="rect">
            <a:avLst/>
          </a:prstGeom>
        </p:spPr>
        <p:txBody>
          <a:bodyPr lIns="91425" tIns="91425" rIns="91425" bIns="91425" anchor="t" anchorCtr="0">
            <a:noAutofit/>
          </a:bodyPr>
          <a:lstStyle/>
          <a:p>
            <a:pPr lvl="0" rtl="0">
              <a:spcBef>
                <a:spcPts val="0"/>
              </a:spcBef>
              <a:buNone/>
            </a:pPr>
            <a:r>
              <a:rPr lang="en" b="1" dirty="0" smtClean="0"/>
              <a:t>Obstacle:</a:t>
            </a:r>
            <a:r>
              <a:rPr lang="en" dirty="0" smtClean="0"/>
              <a:t> </a:t>
            </a:r>
          </a:p>
          <a:p>
            <a:pPr lvl="0" algn="just" rtl="0">
              <a:spcBef>
                <a:spcPts val="0"/>
              </a:spcBef>
              <a:buNone/>
            </a:pPr>
            <a:r>
              <a:rPr lang="en" dirty="0" smtClean="0">
                <a:solidFill>
                  <a:srgbClr val="00B0F0"/>
                </a:solidFill>
              </a:rPr>
              <a:t>NHTSA data was not sufficient to support the analysis so we used a third data source, New Jersey State Police that provided us with the relevant information to aid the analysis.</a:t>
            </a:r>
          </a:p>
        </p:txBody>
      </p:sp>
      <p:cxnSp>
        <p:nvCxnSpPr>
          <p:cNvPr id="4" name="Straight Connector 3"/>
          <p:cNvCxnSpPr/>
          <p:nvPr/>
        </p:nvCxnSpPr>
        <p:spPr>
          <a:xfrm>
            <a:off x="457200" y="81915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526258"/>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12175" y="476099"/>
            <a:ext cx="8229600" cy="930899"/>
          </a:xfrm>
          <a:prstGeom prst="rect">
            <a:avLst/>
          </a:prstGeom>
        </p:spPr>
        <p:txBody>
          <a:bodyPr lIns="91425" tIns="91425" rIns="91425" bIns="91425" anchor="b" anchorCtr="0">
            <a:noAutofit/>
          </a:bodyPr>
          <a:lstStyle/>
          <a:p>
            <a:pPr lvl="0" algn="ctr" rtl="0">
              <a:spcBef>
                <a:spcPts val="0"/>
              </a:spcBef>
              <a:buClr>
                <a:schemeClr val="dk1"/>
              </a:buClr>
              <a:buSzPct val="45833"/>
              <a:buFont typeface="Arial"/>
              <a:buNone/>
            </a:pPr>
            <a:r>
              <a:rPr lang="en" sz="2400" b="0" dirty="0">
                <a:solidFill>
                  <a:srgbClr val="00B0F0"/>
                </a:solidFill>
              </a:rPr>
              <a:t>Correlation of weather with the number of accidents in New Jersey</a:t>
            </a:r>
          </a:p>
          <a:p>
            <a:pPr lvl="0" rtl="0">
              <a:spcBef>
                <a:spcPts val="0"/>
              </a:spcBef>
              <a:buNone/>
            </a:pPr>
            <a:endParaRPr dirty="0"/>
          </a:p>
        </p:txBody>
      </p:sp>
      <p:sp>
        <p:nvSpPr>
          <p:cNvPr id="69" name="Shape 69"/>
          <p:cNvSpPr txBox="1">
            <a:spLocks noGrp="1"/>
          </p:cNvSpPr>
          <p:nvPr>
            <p:ph type="body" idx="1"/>
          </p:nvPr>
        </p:nvSpPr>
        <p:spPr>
          <a:xfrm>
            <a:off x="457200" y="941275"/>
            <a:ext cx="8229600" cy="3725699"/>
          </a:xfrm>
          <a:prstGeom prst="rect">
            <a:avLst/>
          </a:prstGeom>
        </p:spPr>
        <p:txBody>
          <a:bodyPr lIns="91425" tIns="91425" rIns="91425" bIns="91425" anchor="t" anchorCtr="0">
            <a:noAutofit/>
          </a:bodyPr>
          <a:lstStyle/>
          <a:p>
            <a:pPr lvl="0" rtl="0">
              <a:spcBef>
                <a:spcPts val="0"/>
              </a:spcBef>
              <a:buNone/>
            </a:pPr>
            <a:r>
              <a:rPr lang="en" b="1" dirty="0" smtClean="0"/>
              <a:t>Key Observation:</a:t>
            </a:r>
            <a:r>
              <a:rPr lang="en" dirty="0" smtClean="0"/>
              <a:t> </a:t>
            </a:r>
          </a:p>
          <a:p>
            <a:pPr lvl="0" rtl="0">
              <a:spcBef>
                <a:spcPts val="0"/>
              </a:spcBef>
            </a:pPr>
            <a:endParaRPr lang="en" dirty="0"/>
          </a:p>
          <a:p>
            <a:pPr lvl="0" rtl="0">
              <a:spcBef>
                <a:spcPts val="0"/>
              </a:spcBef>
            </a:pPr>
            <a:r>
              <a:rPr lang="en" sz="2400" dirty="0" smtClean="0">
                <a:solidFill>
                  <a:srgbClr val="00B0F0"/>
                </a:solidFill>
              </a:rPr>
              <a:t>It has been observed from the table generated average precipitation on dates with accidents is not in direct proportion with total number of accidents that have occurred in the county</a:t>
            </a:r>
          </a:p>
          <a:p>
            <a:pPr marL="514350" lvl="0" indent="-514350" rtl="0">
              <a:spcBef>
                <a:spcPts val="0"/>
              </a:spcBef>
              <a:buAutoNum type="arabicPeriod"/>
            </a:pPr>
            <a:endParaRPr lang="en" dirty="0" smtClean="0"/>
          </a:p>
        </p:txBody>
      </p:sp>
      <p:cxnSp>
        <p:nvCxnSpPr>
          <p:cNvPr id="4" name="Straight Connector 3"/>
          <p:cNvCxnSpPr/>
          <p:nvPr/>
        </p:nvCxnSpPr>
        <p:spPr>
          <a:xfrm>
            <a:off x="457200" y="81915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971051"/>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12175" y="476099"/>
            <a:ext cx="8229600" cy="930899"/>
          </a:xfrm>
          <a:prstGeom prst="rect">
            <a:avLst/>
          </a:prstGeom>
        </p:spPr>
        <p:txBody>
          <a:bodyPr lIns="91425" tIns="91425" rIns="91425" bIns="91425" anchor="b" anchorCtr="0">
            <a:noAutofit/>
          </a:bodyPr>
          <a:lstStyle/>
          <a:p>
            <a:pPr lvl="0" algn="ctr" rtl="0">
              <a:spcBef>
                <a:spcPts val="0"/>
              </a:spcBef>
              <a:buClr>
                <a:schemeClr val="dk1"/>
              </a:buClr>
              <a:buSzPct val="45833"/>
              <a:buFont typeface="Arial"/>
              <a:buNone/>
            </a:pPr>
            <a:r>
              <a:rPr lang="en" sz="2400" b="0" dirty="0">
                <a:solidFill>
                  <a:srgbClr val="00B0F0"/>
                </a:solidFill>
              </a:rPr>
              <a:t>Correlation of weather with the number of accidents in New Jersey</a:t>
            </a:r>
          </a:p>
          <a:p>
            <a:pPr lvl="0" rtl="0">
              <a:spcBef>
                <a:spcPts val="0"/>
              </a:spcBef>
              <a:buNone/>
            </a:pPr>
            <a:endParaRPr dirty="0"/>
          </a:p>
        </p:txBody>
      </p:sp>
      <p:sp>
        <p:nvSpPr>
          <p:cNvPr id="69" name="Shape 69"/>
          <p:cNvSpPr txBox="1">
            <a:spLocks noGrp="1"/>
          </p:cNvSpPr>
          <p:nvPr>
            <p:ph type="body" idx="1"/>
          </p:nvPr>
        </p:nvSpPr>
        <p:spPr>
          <a:xfrm>
            <a:off x="457200" y="941275"/>
            <a:ext cx="8229600" cy="3725699"/>
          </a:xfrm>
          <a:prstGeom prst="rect">
            <a:avLst/>
          </a:prstGeom>
        </p:spPr>
        <p:txBody>
          <a:bodyPr lIns="91425" tIns="91425" rIns="91425" bIns="91425" anchor="t" anchorCtr="0">
            <a:noAutofit/>
          </a:bodyPr>
          <a:lstStyle/>
          <a:p>
            <a:pPr lvl="0" rtl="0">
              <a:spcBef>
                <a:spcPts val="0"/>
              </a:spcBef>
              <a:buNone/>
            </a:pPr>
            <a:r>
              <a:rPr lang="en" b="1" dirty="0" smtClean="0"/>
              <a:t>Conclusion:</a:t>
            </a:r>
          </a:p>
          <a:p>
            <a:pPr lvl="0" rtl="0">
              <a:spcBef>
                <a:spcPts val="0"/>
              </a:spcBef>
              <a:buNone/>
            </a:pPr>
            <a:endParaRPr lang="en" dirty="0" smtClean="0">
              <a:solidFill>
                <a:srgbClr val="00B0F0"/>
              </a:solidFill>
            </a:endParaRPr>
          </a:p>
          <a:p>
            <a:pPr lvl="0" algn="just" rtl="0">
              <a:spcBef>
                <a:spcPts val="0"/>
              </a:spcBef>
              <a:buNone/>
            </a:pPr>
            <a:r>
              <a:rPr lang="en" dirty="0" smtClean="0">
                <a:solidFill>
                  <a:srgbClr val="00B0F0"/>
                </a:solidFill>
              </a:rPr>
              <a:t>The analysis disproves the general belief which states that there exists a proportional relationship between weather and accident rates in all areas.</a:t>
            </a:r>
          </a:p>
          <a:p>
            <a:pPr lvl="0" rtl="0">
              <a:spcBef>
                <a:spcPts val="0"/>
              </a:spcBef>
              <a:buNone/>
            </a:pPr>
            <a:endParaRPr lang="en" dirty="0" smtClean="0">
              <a:solidFill>
                <a:srgbClr val="00B0F0"/>
              </a:solidFill>
            </a:endParaRPr>
          </a:p>
        </p:txBody>
      </p:sp>
      <p:cxnSp>
        <p:nvCxnSpPr>
          <p:cNvPr id="4" name="Straight Connector 3"/>
          <p:cNvCxnSpPr/>
          <p:nvPr/>
        </p:nvCxnSpPr>
        <p:spPr>
          <a:xfrm>
            <a:off x="457200" y="81915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780589"/>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12175" y="476099"/>
            <a:ext cx="8229600" cy="930899"/>
          </a:xfrm>
          <a:prstGeom prst="rect">
            <a:avLst/>
          </a:prstGeom>
        </p:spPr>
        <p:txBody>
          <a:bodyPr lIns="91425" tIns="91425" rIns="91425" bIns="91425" anchor="b" anchorCtr="0">
            <a:noAutofit/>
          </a:bodyPr>
          <a:lstStyle/>
          <a:p>
            <a:pPr lvl="0" algn="ctr" rtl="0">
              <a:spcBef>
                <a:spcPts val="0"/>
              </a:spcBef>
              <a:buClr>
                <a:schemeClr val="dk1"/>
              </a:buClr>
              <a:buSzPct val="45833"/>
              <a:buFont typeface="Arial"/>
              <a:buNone/>
            </a:pPr>
            <a:r>
              <a:rPr lang="en" sz="2400" b="0" dirty="0">
                <a:solidFill>
                  <a:srgbClr val="00B0F0"/>
                </a:solidFill>
              </a:rPr>
              <a:t>Correlation of weather with the number of accidents in New Jersey</a:t>
            </a:r>
          </a:p>
          <a:p>
            <a:pPr lvl="0" rtl="0">
              <a:spcBef>
                <a:spcPts val="0"/>
              </a:spcBef>
              <a:buNone/>
            </a:pPr>
            <a:endParaRPr dirty="0"/>
          </a:p>
        </p:txBody>
      </p:sp>
      <p:sp>
        <p:nvSpPr>
          <p:cNvPr id="69" name="Shape 69"/>
          <p:cNvSpPr txBox="1">
            <a:spLocks noGrp="1"/>
          </p:cNvSpPr>
          <p:nvPr>
            <p:ph type="body" idx="1"/>
          </p:nvPr>
        </p:nvSpPr>
        <p:spPr>
          <a:xfrm>
            <a:off x="457200" y="941275"/>
            <a:ext cx="8229600" cy="3725699"/>
          </a:xfrm>
          <a:prstGeom prst="rect">
            <a:avLst/>
          </a:prstGeom>
        </p:spPr>
        <p:txBody>
          <a:bodyPr lIns="91425" tIns="91425" rIns="91425" bIns="91425" anchor="t" anchorCtr="0">
            <a:noAutofit/>
          </a:bodyPr>
          <a:lstStyle/>
          <a:p>
            <a:pPr lvl="0" rtl="0">
              <a:spcBef>
                <a:spcPts val="0"/>
              </a:spcBef>
              <a:buNone/>
            </a:pPr>
            <a:r>
              <a:rPr lang="en" b="1" dirty="0" smtClean="0"/>
              <a:t>Acknowledgements</a:t>
            </a:r>
            <a:endParaRPr lang="en" dirty="0" smtClean="0"/>
          </a:p>
          <a:p>
            <a:pPr lvl="0" algn="just"/>
            <a:endParaRPr lang="en-US" sz="2000" dirty="0" smtClean="0">
              <a:solidFill>
                <a:srgbClr val="00B0F0"/>
              </a:solidFill>
            </a:endParaRPr>
          </a:p>
          <a:p>
            <a:pPr lvl="0" algn="just"/>
            <a:r>
              <a:rPr lang="en-US" sz="2000" dirty="0" smtClean="0">
                <a:solidFill>
                  <a:srgbClr val="00B0F0"/>
                </a:solidFill>
              </a:rPr>
              <a:t>We </a:t>
            </a:r>
            <a:r>
              <a:rPr lang="en-US" sz="2000" dirty="0">
                <a:solidFill>
                  <a:srgbClr val="00B0F0"/>
                </a:solidFill>
              </a:rPr>
              <a:t>would like to thank National Climatic Data Center(NCDC) and </a:t>
            </a:r>
            <a:r>
              <a:rPr lang="en-US" sz="2000" dirty="0" smtClean="0">
                <a:solidFill>
                  <a:srgbClr val="00B0F0"/>
                </a:solidFill>
              </a:rPr>
              <a:t>New Jersey State Police </a:t>
            </a:r>
            <a:r>
              <a:rPr lang="en-US" sz="2000" dirty="0">
                <a:solidFill>
                  <a:srgbClr val="00B0F0"/>
                </a:solidFill>
              </a:rPr>
              <a:t>for providing us with the relevant data sources for the project</a:t>
            </a:r>
            <a:r>
              <a:rPr lang="en-US" sz="2000" dirty="0" smtClean="0">
                <a:solidFill>
                  <a:srgbClr val="00B0F0"/>
                </a:solidFill>
              </a:rPr>
              <a:t>. We </a:t>
            </a:r>
            <a:r>
              <a:rPr lang="en-US" sz="2000" dirty="0">
                <a:solidFill>
                  <a:srgbClr val="00B0F0"/>
                </a:solidFill>
              </a:rPr>
              <a:t>would </a:t>
            </a:r>
            <a:r>
              <a:rPr lang="en-US" sz="2000" dirty="0" smtClean="0">
                <a:solidFill>
                  <a:srgbClr val="00B0F0"/>
                </a:solidFill>
              </a:rPr>
              <a:t>like to </a:t>
            </a:r>
            <a:r>
              <a:rPr lang="en-US" sz="2000" dirty="0">
                <a:solidFill>
                  <a:srgbClr val="00B0F0"/>
                </a:solidFill>
              </a:rPr>
              <a:t>thank </a:t>
            </a:r>
            <a:r>
              <a:rPr lang="en-US" sz="2000" dirty="0" smtClean="0">
                <a:solidFill>
                  <a:srgbClr val="00B0F0"/>
                </a:solidFill>
              </a:rPr>
              <a:t>Professor Suzanne </a:t>
            </a:r>
            <a:r>
              <a:rPr lang="en-US" sz="2000" dirty="0">
                <a:solidFill>
                  <a:srgbClr val="00B0F0"/>
                </a:solidFill>
              </a:rPr>
              <a:t>McIntosh for her guidance throughout the project and her expeditious replies to all our emails</a:t>
            </a:r>
            <a:r>
              <a:rPr lang="en-US" sz="2000" dirty="0" smtClean="0">
                <a:solidFill>
                  <a:srgbClr val="00B0F0"/>
                </a:solidFill>
              </a:rPr>
              <a:t>. Lastly, We </a:t>
            </a:r>
            <a:r>
              <a:rPr lang="en-US" sz="2000" dirty="0">
                <a:solidFill>
                  <a:srgbClr val="00B0F0"/>
                </a:solidFill>
              </a:rPr>
              <a:t>would </a:t>
            </a:r>
            <a:r>
              <a:rPr lang="en-US" sz="2000" dirty="0" smtClean="0">
                <a:solidFill>
                  <a:srgbClr val="00B0F0"/>
                </a:solidFill>
              </a:rPr>
              <a:t>also like </a:t>
            </a:r>
            <a:r>
              <a:rPr lang="en-US" sz="2000" dirty="0">
                <a:solidFill>
                  <a:srgbClr val="00B0F0"/>
                </a:solidFill>
              </a:rPr>
              <a:t>to thank </a:t>
            </a:r>
            <a:r>
              <a:rPr lang="en-US" sz="2000" dirty="0" smtClean="0">
                <a:solidFill>
                  <a:srgbClr val="00B0F0"/>
                </a:solidFill>
              </a:rPr>
              <a:t>NYU, Amazon </a:t>
            </a:r>
            <a:r>
              <a:rPr lang="en-US" sz="2000" dirty="0">
                <a:solidFill>
                  <a:srgbClr val="00B0F0"/>
                </a:solidFill>
              </a:rPr>
              <a:t>Web Services and Cloudera for providing us with the environment to analyze our dataset.</a:t>
            </a:r>
            <a:endParaRPr lang="en" sz="2000" dirty="0">
              <a:solidFill>
                <a:srgbClr val="00B0F0"/>
              </a:solidFill>
            </a:endParaRPr>
          </a:p>
          <a:p>
            <a:pPr lvl="0" rtl="0">
              <a:spcBef>
                <a:spcPts val="0"/>
              </a:spcBef>
              <a:buNone/>
            </a:pPr>
            <a:endParaRPr lang="en" dirty="0" smtClean="0"/>
          </a:p>
          <a:p>
            <a:pPr lvl="0" rtl="0">
              <a:spcBef>
                <a:spcPts val="0"/>
              </a:spcBef>
              <a:buNone/>
            </a:pPr>
            <a:endParaRPr lang="en" dirty="0" smtClean="0"/>
          </a:p>
        </p:txBody>
      </p:sp>
      <p:cxnSp>
        <p:nvCxnSpPr>
          <p:cNvPr id="4" name="Straight Connector 3"/>
          <p:cNvCxnSpPr/>
          <p:nvPr/>
        </p:nvCxnSpPr>
        <p:spPr>
          <a:xfrm>
            <a:off x="457200" y="81915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526258"/>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12175" y="476099"/>
            <a:ext cx="8229600" cy="930899"/>
          </a:xfrm>
          <a:prstGeom prst="rect">
            <a:avLst/>
          </a:prstGeom>
        </p:spPr>
        <p:txBody>
          <a:bodyPr lIns="91425" tIns="91425" rIns="91425" bIns="91425" anchor="b" anchorCtr="0">
            <a:noAutofit/>
          </a:bodyPr>
          <a:lstStyle/>
          <a:p>
            <a:pPr lvl="0" algn="ctr" rtl="0">
              <a:spcBef>
                <a:spcPts val="0"/>
              </a:spcBef>
              <a:buClr>
                <a:schemeClr val="dk1"/>
              </a:buClr>
              <a:buSzPct val="45833"/>
              <a:buFont typeface="Arial"/>
              <a:buNone/>
            </a:pPr>
            <a:r>
              <a:rPr lang="en" sz="2400" b="0" dirty="0">
                <a:solidFill>
                  <a:srgbClr val="00B0F0"/>
                </a:solidFill>
              </a:rPr>
              <a:t>Correlation of weather with the number of accidents in New Jersey</a:t>
            </a:r>
          </a:p>
          <a:p>
            <a:pPr lvl="0" rtl="0">
              <a:spcBef>
                <a:spcPts val="0"/>
              </a:spcBef>
              <a:buNone/>
            </a:pPr>
            <a:endParaRPr dirty="0"/>
          </a:p>
        </p:txBody>
      </p:sp>
      <p:sp>
        <p:nvSpPr>
          <p:cNvPr id="69" name="Shape 69"/>
          <p:cNvSpPr txBox="1">
            <a:spLocks noGrp="1"/>
          </p:cNvSpPr>
          <p:nvPr>
            <p:ph type="body" idx="1"/>
          </p:nvPr>
        </p:nvSpPr>
        <p:spPr>
          <a:xfrm>
            <a:off x="457200" y="941275"/>
            <a:ext cx="8229600" cy="3725699"/>
          </a:xfrm>
          <a:prstGeom prst="rect">
            <a:avLst/>
          </a:prstGeom>
        </p:spPr>
        <p:txBody>
          <a:bodyPr lIns="91425" tIns="91425" rIns="91425" bIns="91425" anchor="t" anchorCtr="0">
            <a:noAutofit/>
          </a:bodyPr>
          <a:lstStyle/>
          <a:p>
            <a:pPr lvl="0" rtl="0">
              <a:spcBef>
                <a:spcPts val="0"/>
              </a:spcBef>
              <a:buNone/>
            </a:pPr>
            <a:r>
              <a:rPr lang="en" b="1" dirty="0" smtClean="0"/>
              <a:t>References:</a:t>
            </a:r>
          </a:p>
          <a:p>
            <a:r>
              <a:rPr lang="en-US" sz="1800" b="1" dirty="0">
                <a:solidFill>
                  <a:srgbClr val="00B0F0"/>
                </a:solidFill>
                <a:latin typeface="Century" panose="02040604050505020304" pitchFamily="18" charset="0"/>
              </a:rPr>
              <a:t>[1] T. White. Hadoop: The Definitive Guide. O’Reilly Media Inc., Sebastopol, CA, May 2012. </a:t>
            </a:r>
          </a:p>
          <a:p>
            <a:r>
              <a:rPr lang="en-US" sz="1800" b="1" dirty="0">
                <a:solidFill>
                  <a:srgbClr val="00B0F0"/>
                </a:solidFill>
                <a:latin typeface="Century" panose="02040604050505020304" pitchFamily="18" charset="0"/>
              </a:rPr>
              <a:t>[2] A. Gates. Programming Pig. O’Reilly Media </a:t>
            </a:r>
            <a:r>
              <a:rPr lang="en-US" sz="1800" b="1" dirty="0" err="1">
                <a:solidFill>
                  <a:srgbClr val="00B0F0"/>
                </a:solidFill>
                <a:latin typeface="Century" panose="02040604050505020304" pitchFamily="18" charset="0"/>
              </a:rPr>
              <a:t>Inc.,Sebastopol</a:t>
            </a:r>
            <a:r>
              <a:rPr lang="en-US" sz="1800" b="1" dirty="0">
                <a:solidFill>
                  <a:srgbClr val="00B0F0"/>
                </a:solidFill>
                <a:latin typeface="Century" panose="02040604050505020304" pitchFamily="18" charset="0"/>
              </a:rPr>
              <a:t>, CA, October 2011. </a:t>
            </a:r>
          </a:p>
          <a:p>
            <a:r>
              <a:rPr lang="en-US" sz="1800" b="1" dirty="0">
                <a:solidFill>
                  <a:srgbClr val="00B0F0"/>
                </a:solidFill>
                <a:latin typeface="Century" panose="02040604050505020304" pitchFamily="18" charset="0"/>
              </a:rPr>
              <a:t>[3] J. Dean and S. </a:t>
            </a:r>
            <a:r>
              <a:rPr lang="en-US" sz="1800" b="1" dirty="0" err="1">
                <a:solidFill>
                  <a:srgbClr val="00B0F0"/>
                </a:solidFill>
                <a:latin typeface="Century" panose="02040604050505020304" pitchFamily="18" charset="0"/>
              </a:rPr>
              <a:t>Ghemawat</a:t>
            </a:r>
            <a:r>
              <a:rPr lang="en-US" sz="1800" b="1" dirty="0">
                <a:solidFill>
                  <a:srgbClr val="00B0F0"/>
                </a:solidFill>
                <a:latin typeface="Century" panose="02040604050505020304" pitchFamily="18" charset="0"/>
              </a:rPr>
              <a:t>. </a:t>
            </a:r>
            <a:r>
              <a:rPr lang="en-US" sz="1800" b="1" dirty="0" err="1">
                <a:solidFill>
                  <a:srgbClr val="00B0F0"/>
                </a:solidFill>
                <a:latin typeface="Century" panose="02040604050505020304" pitchFamily="18" charset="0"/>
              </a:rPr>
              <a:t>MapReduce</a:t>
            </a:r>
            <a:r>
              <a:rPr lang="en-US" sz="1800" b="1" dirty="0">
                <a:solidFill>
                  <a:srgbClr val="00B0F0"/>
                </a:solidFill>
                <a:latin typeface="Century" panose="02040604050505020304" pitchFamily="18" charset="0"/>
              </a:rPr>
              <a:t>: Simplified data processing on large clusters. In proceedings of 6th Symposium on Operating Systems Design and </a:t>
            </a:r>
            <a:r>
              <a:rPr lang="en-US" sz="1800" b="1" dirty="0" err="1">
                <a:solidFill>
                  <a:srgbClr val="00B0F0"/>
                </a:solidFill>
                <a:latin typeface="Century" panose="02040604050505020304" pitchFamily="18" charset="0"/>
              </a:rPr>
              <a:t>Implemenation</a:t>
            </a:r>
            <a:r>
              <a:rPr lang="en-US" sz="1800" b="1" dirty="0">
                <a:solidFill>
                  <a:srgbClr val="00B0F0"/>
                </a:solidFill>
                <a:latin typeface="Century" panose="02040604050505020304" pitchFamily="18" charset="0"/>
              </a:rPr>
              <a:t>, 2004. </a:t>
            </a:r>
          </a:p>
          <a:p>
            <a:r>
              <a:rPr lang="en-US" sz="1800" b="1" dirty="0">
                <a:solidFill>
                  <a:srgbClr val="00B0F0"/>
                </a:solidFill>
                <a:latin typeface="Century" panose="02040604050505020304" pitchFamily="18" charset="0"/>
              </a:rPr>
              <a:t>[4] S. </a:t>
            </a:r>
            <a:r>
              <a:rPr lang="en-US" sz="1800" b="1" dirty="0" err="1">
                <a:solidFill>
                  <a:srgbClr val="00B0F0"/>
                </a:solidFill>
                <a:latin typeface="Century" panose="02040604050505020304" pitchFamily="18" charset="0"/>
              </a:rPr>
              <a:t>Ghemawat</a:t>
            </a:r>
            <a:r>
              <a:rPr lang="en-US" sz="1800" b="1" dirty="0">
                <a:solidFill>
                  <a:srgbClr val="00B0F0"/>
                </a:solidFill>
                <a:latin typeface="Century" panose="02040604050505020304" pitchFamily="18" charset="0"/>
              </a:rPr>
              <a:t>, H. </a:t>
            </a:r>
            <a:r>
              <a:rPr lang="en-US" sz="1800" b="1" dirty="0" err="1">
                <a:solidFill>
                  <a:srgbClr val="00B0F0"/>
                </a:solidFill>
                <a:latin typeface="Century" panose="02040604050505020304" pitchFamily="18" charset="0"/>
              </a:rPr>
              <a:t>Gobioff</a:t>
            </a:r>
            <a:r>
              <a:rPr lang="en-US" sz="1800" b="1" dirty="0">
                <a:solidFill>
                  <a:srgbClr val="00B0F0"/>
                </a:solidFill>
                <a:latin typeface="Century" panose="02040604050505020304" pitchFamily="18" charset="0"/>
              </a:rPr>
              <a:t>, S. T. Leung. The Google File System. In Proceedings of the nineteenth ACM Symposium on Operating Systems Principles – SOSP ‘03, 2003. </a:t>
            </a:r>
          </a:p>
          <a:p>
            <a:pPr lvl="0" rtl="0">
              <a:spcBef>
                <a:spcPts val="0"/>
              </a:spcBef>
              <a:buNone/>
            </a:pPr>
            <a:endParaRPr lang="en" dirty="0" smtClean="0"/>
          </a:p>
        </p:txBody>
      </p:sp>
      <p:cxnSp>
        <p:nvCxnSpPr>
          <p:cNvPr id="4" name="Straight Connector 3"/>
          <p:cNvCxnSpPr/>
          <p:nvPr/>
        </p:nvCxnSpPr>
        <p:spPr>
          <a:xfrm>
            <a:off x="457200" y="81915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030633"/>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979726"/>
            <a:ext cx="8229600" cy="451199"/>
          </a:xfrm>
          <a:prstGeom prst="rect">
            <a:avLst/>
          </a:prstGeom>
        </p:spPr>
        <p:txBody>
          <a:bodyPr lIns="91425" tIns="91425" rIns="91425" bIns="91425" anchor="b" anchorCtr="0">
            <a:noAutofit/>
          </a:bodyPr>
          <a:lstStyle/>
          <a:p>
            <a:pPr lvl="0" algn="ctr" rtl="0">
              <a:spcBef>
                <a:spcPts val="0"/>
              </a:spcBef>
              <a:buClr>
                <a:schemeClr val="dk1"/>
              </a:buClr>
              <a:buSzPct val="45833"/>
              <a:buFont typeface="Arial"/>
              <a:buNone/>
            </a:pPr>
            <a:r>
              <a:rPr lang="en" sz="2400" b="0" dirty="0">
                <a:solidFill>
                  <a:srgbClr val="00B0F0"/>
                </a:solidFill>
              </a:rPr>
              <a:t>Correlation of weather with the number of accidents in New Jersey</a:t>
            </a:r>
          </a:p>
          <a:p>
            <a:pPr>
              <a:spcBef>
                <a:spcPts val="0"/>
              </a:spcBef>
              <a:buNone/>
            </a:pPr>
            <a:endParaRPr sz="2400" dirty="0"/>
          </a:p>
        </p:txBody>
      </p:sp>
      <p:sp>
        <p:nvSpPr>
          <p:cNvPr id="39" name="Shape 39"/>
          <p:cNvSpPr txBox="1">
            <a:spLocks noGrp="1"/>
          </p:cNvSpPr>
          <p:nvPr>
            <p:ph type="body" idx="1"/>
          </p:nvPr>
        </p:nvSpPr>
        <p:spPr>
          <a:xfrm>
            <a:off x="457200" y="1417801"/>
            <a:ext cx="8229600" cy="3725699"/>
          </a:xfrm>
          <a:prstGeom prst="rect">
            <a:avLst/>
          </a:prstGeom>
        </p:spPr>
        <p:txBody>
          <a:bodyPr lIns="91425" tIns="91425" rIns="91425" bIns="91425" anchor="t" anchorCtr="0">
            <a:noAutofit/>
          </a:bodyPr>
          <a:lstStyle/>
          <a:p>
            <a:pPr>
              <a:spcBef>
                <a:spcPts val="0"/>
              </a:spcBef>
              <a:buNone/>
            </a:pPr>
            <a:r>
              <a:rPr lang="en" dirty="0"/>
              <a:t>Background</a:t>
            </a:r>
            <a:r>
              <a:rPr lang="en" dirty="0" smtClean="0"/>
              <a:t>:</a:t>
            </a:r>
          </a:p>
          <a:p>
            <a:pPr>
              <a:spcBef>
                <a:spcPts val="0"/>
              </a:spcBef>
              <a:buNone/>
            </a:pPr>
            <a:endParaRPr lang="en" sz="1800" b="1" dirty="0" smtClean="0"/>
          </a:p>
          <a:p>
            <a:pPr algn="just">
              <a:spcBef>
                <a:spcPts val="0"/>
              </a:spcBef>
              <a:buNone/>
            </a:pPr>
            <a:r>
              <a:rPr lang="en" sz="1600" dirty="0" smtClean="0">
                <a:solidFill>
                  <a:srgbClr val="00B0F0"/>
                </a:solidFill>
              </a:rPr>
              <a:t>We </a:t>
            </a:r>
            <a:r>
              <a:rPr lang="en" sz="1600" dirty="0">
                <a:solidFill>
                  <a:srgbClr val="00B0F0"/>
                </a:solidFill>
              </a:rPr>
              <a:t>are using two data sources</a:t>
            </a:r>
            <a:r>
              <a:rPr lang="en" sz="1600" dirty="0" smtClean="0">
                <a:solidFill>
                  <a:srgbClr val="00B0F0"/>
                </a:solidFill>
              </a:rPr>
              <a:t>. One </a:t>
            </a:r>
            <a:r>
              <a:rPr lang="en" sz="1600" dirty="0">
                <a:solidFill>
                  <a:srgbClr val="00B0F0"/>
                </a:solidFill>
              </a:rPr>
              <a:t>source is NCDC which would give us the measurements of rain </a:t>
            </a:r>
            <a:r>
              <a:rPr lang="en" sz="1600" dirty="0" smtClean="0">
                <a:solidFill>
                  <a:srgbClr val="00B0F0"/>
                </a:solidFill>
              </a:rPr>
              <a:t>that </a:t>
            </a:r>
            <a:r>
              <a:rPr lang="en" sz="1600" dirty="0">
                <a:solidFill>
                  <a:srgbClr val="00B0F0"/>
                </a:solidFill>
              </a:rPr>
              <a:t>take place on each day for each county in New Jersey</a:t>
            </a:r>
            <a:r>
              <a:rPr lang="en" sz="1600" dirty="0" smtClean="0">
                <a:solidFill>
                  <a:srgbClr val="00B0F0"/>
                </a:solidFill>
              </a:rPr>
              <a:t>. The </a:t>
            </a:r>
            <a:r>
              <a:rPr lang="en" sz="1600" dirty="0">
                <a:solidFill>
                  <a:srgbClr val="00B0F0"/>
                </a:solidFill>
              </a:rPr>
              <a:t>second </a:t>
            </a:r>
            <a:r>
              <a:rPr lang="en" sz="1600" dirty="0" smtClean="0">
                <a:solidFill>
                  <a:srgbClr val="00B0F0"/>
                </a:solidFill>
              </a:rPr>
              <a:t>source </a:t>
            </a:r>
            <a:r>
              <a:rPr lang="en" sz="1600" dirty="0">
                <a:solidFill>
                  <a:srgbClr val="00B0F0"/>
                </a:solidFill>
              </a:rPr>
              <a:t>is </a:t>
            </a:r>
            <a:r>
              <a:rPr lang="en" sz="1600" dirty="0" smtClean="0">
                <a:solidFill>
                  <a:srgbClr val="00B0F0"/>
                </a:solidFill>
              </a:rPr>
              <a:t>New Jersey State Police data which would give us the </a:t>
            </a:r>
            <a:r>
              <a:rPr lang="en" sz="1600" dirty="0">
                <a:solidFill>
                  <a:srgbClr val="00B0F0"/>
                </a:solidFill>
              </a:rPr>
              <a:t>number of accidents on each day for each  county in New Jersey</a:t>
            </a:r>
            <a:r>
              <a:rPr lang="en" sz="1600" dirty="0" smtClean="0">
                <a:solidFill>
                  <a:srgbClr val="00B0F0"/>
                </a:solidFill>
              </a:rPr>
              <a:t>. We </a:t>
            </a:r>
            <a:r>
              <a:rPr lang="en" sz="1600" dirty="0">
                <a:solidFill>
                  <a:srgbClr val="00B0F0"/>
                </a:solidFill>
              </a:rPr>
              <a:t>are finding out the average rain </a:t>
            </a:r>
            <a:r>
              <a:rPr lang="en" sz="1600" dirty="0" smtClean="0">
                <a:solidFill>
                  <a:srgbClr val="00B0F0"/>
                </a:solidFill>
              </a:rPr>
              <a:t>during </a:t>
            </a:r>
            <a:r>
              <a:rPr lang="en" sz="1600" dirty="0">
                <a:solidFill>
                  <a:srgbClr val="00B0F0"/>
                </a:solidFill>
              </a:rPr>
              <a:t>days in which accidents happen and average rain </a:t>
            </a:r>
            <a:r>
              <a:rPr lang="en" sz="1600" dirty="0" smtClean="0">
                <a:solidFill>
                  <a:srgbClr val="00B0F0"/>
                </a:solidFill>
              </a:rPr>
              <a:t>during </a:t>
            </a:r>
            <a:r>
              <a:rPr lang="en" sz="1600" dirty="0">
                <a:solidFill>
                  <a:srgbClr val="00B0F0"/>
                </a:solidFill>
              </a:rPr>
              <a:t>days in which accidents don’t happen.This would help us correlate accidents with the amount of </a:t>
            </a:r>
            <a:r>
              <a:rPr lang="en" sz="1600" dirty="0" smtClean="0">
                <a:solidFill>
                  <a:srgbClr val="00B0F0"/>
                </a:solidFill>
              </a:rPr>
              <a:t>rain </a:t>
            </a:r>
            <a:r>
              <a:rPr lang="en" sz="1600" dirty="0">
                <a:solidFill>
                  <a:srgbClr val="00B0F0"/>
                </a:solidFill>
              </a:rPr>
              <a:t>for each county in New Jersey</a:t>
            </a:r>
          </a:p>
        </p:txBody>
      </p:sp>
      <p:cxnSp>
        <p:nvCxnSpPr>
          <p:cNvPr id="4" name="Straight Connector 3"/>
          <p:cNvCxnSpPr/>
          <p:nvPr/>
        </p:nvCxnSpPr>
        <p:spPr>
          <a:xfrm>
            <a:off x="457200" y="104775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Shape 69"/>
          <p:cNvSpPr txBox="1">
            <a:spLocks noGrp="1"/>
          </p:cNvSpPr>
          <p:nvPr>
            <p:ph type="body" idx="1"/>
          </p:nvPr>
        </p:nvSpPr>
        <p:spPr>
          <a:xfrm>
            <a:off x="457200" y="941275"/>
            <a:ext cx="8229600" cy="3725699"/>
          </a:xfrm>
          <a:prstGeom prst="rect">
            <a:avLst/>
          </a:prstGeom>
        </p:spPr>
        <p:txBody>
          <a:bodyPr lIns="91425" tIns="91425" rIns="91425" bIns="91425" anchor="t" anchorCtr="0">
            <a:noAutofit/>
          </a:bodyPr>
          <a:lstStyle/>
          <a:p>
            <a:pPr lvl="0" algn="ctr" rtl="0">
              <a:spcBef>
                <a:spcPts val="0"/>
              </a:spcBef>
              <a:buNone/>
            </a:pPr>
            <a:endParaRPr lang="en" b="1" dirty="0" smtClean="0"/>
          </a:p>
          <a:p>
            <a:pPr lvl="0" algn="ctr" rtl="0">
              <a:spcBef>
                <a:spcPts val="0"/>
              </a:spcBef>
              <a:buNone/>
            </a:pPr>
            <a:endParaRPr lang="en" b="1" dirty="0"/>
          </a:p>
          <a:p>
            <a:pPr lvl="0" algn="ctr" rtl="0">
              <a:spcBef>
                <a:spcPts val="0"/>
              </a:spcBef>
              <a:buNone/>
            </a:pPr>
            <a:r>
              <a:rPr lang="en" b="1" dirty="0" smtClean="0">
                <a:solidFill>
                  <a:srgbClr val="00B0F0"/>
                </a:solidFill>
              </a:rPr>
              <a:t>Thank You</a:t>
            </a:r>
            <a:endParaRPr lang="en" dirty="0" smtClean="0">
              <a:solidFill>
                <a:srgbClr val="00B0F0"/>
              </a:solidFill>
            </a:endParaRPr>
          </a:p>
        </p:txBody>
      </p:sp>
    </p:spTree>
    <p:extLst>
      <p:ext uri="{BB962C8B-B14F-4D97-AF65-F5344CB8AC3E}">
        <p14:creationId xmlns:p14="http://schemas.microsoft.com/office/powerpoint/2010/main" val="459977857"/>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796027"/>
            <a:ext cx="8229600" cy="869399"/>
          </a:xfrm>
          <a:prstGeom prst="rect">
            <a:avLst/>
          </a:prstGeom>
        </p:spPr>
        <p:txBody>
          <a:bodyPr lIns="91425" tIns="91425" rIns="91425" bIns="91425" anchor="b" anchorCtr="0">
            <a:noAutofit/>
          </a:bodyPr>
          <a:lstStyle/>
          <a:p>
            <a:pPr lvl="0" algn="ctr" rtl="0">
              <a:spcBef>
                <a:spcPts val="0"/>
              </a:spcBef>
              <a:buClr>
                <a:schemeClr val="dk1"/>
              </a:buClr>
              <a:buSzPct val="45833"/>
              <a:buFont typeface="Arial"/>
              <a:buNone/>
            </a:pPr>
            <a:r>
              <a:rPr lang="en" sz="2400" b="0" dirty="0">
                <a:solidFill>
                  <a:srgbClr val="00B0F0"/>
                </a:solidFill>
              </a:rPr>
              <a:t>Correlation of weather with the number of accidents in New Jersey</a:t>
            </a:r>
          </a:p>
          <a:p>
            <a:pPr>
              <a:spcBef>
                <a:spcPts val="0"/>
              </a:spcBef>
              <a:buNone/>
            </a:pPr>
            <a:endParaRPr dirty="0"/>
          </a:p>
        </p:txBody>
      </p:sp>
      <p:sp>
        <p:nvSpPr>
          <p:cNvPr id="45" name="Shape 4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lnSpc>
                <a:spcPct val="100000"/>
              </a:lnSpc>
              <a:spcBef>
                <a:spcPts val="0"/>
              </a:spcBef>
              <a:buNone/>
            </a:pPr>
            <a:r>
              <a:rPr lang="en" dirty="0"/>
              <a:t>Motivation</a:t>
            </a:r>
            <a:r>
              <a:rPr lang="en" dirty="0" smtClean="0"/>
              <a:t>:</a:t>
            </a:r>
          </a:p>
          <a:p>
            <a:pPr lvl="0" rtl="0">
              <a:lnSpc>
                <a:spcPct val="100000"/>
              </a:lnSpc>
              <a:spcBef>
                <a:spcPts val="0"/>
              </a:spcBef>
              <a:buNone/>
            </a:pPr>
            <a:endParaRPr lang="en" sz="1600" dirty="0"/>
          </a:p>
          <a:p>
            <a:pPr lvl="0" algn="just" rtl="0">
              <a:lnSpc>
                <a:spcPct val="100000"/>
              </a:lnSpc>
              <a:spcBef>
                <a:spcPts val="0"/>
              </a:spcBef>
              <a:buNone/>
            </a:pPr>
            <a:r>
              <a:rPr lang="en" sz="1600" dirty="0" smtClean="0">
                <a:solidFill>
                  <a:srgbClr val="00B0F0"/>
                </a:solidFill>
              </a:rPr>
              <a:t>This </a:t>
            </a:r>
            <a:r>
              <a:rPr lang="en" sz="1600" dirty="0">
                <a:solidFill>
                  <a:srgbClr val="00B0F0"/>
                </a:solidFill>
              </a:rPr>
              <a:t>analytic will help Highway Agencies pump up the number of personnel required to manage security</a:t>
            </a:r>
            <a:r>
              <a:rPr lang="en" sz="1600" dirty="0" smtClean="0">
                <a:solidFill>
                  <a:srgbClr val="00B0F0"/>
                </a:solidFill>
              </a:rPr>
              <a:t>. They </a:t>
            </a:r>
            <a:r>
              <a:rPr lang="en" sz="1600" dirty="0">
                <a:solidFill>
                  <a:srgbClr val="00B0F0"/>
                </a:solidFill>
              </a:rPr>
              <a:t>can also restrict use of certain highways</a:t>
            </a:r>
            <a:r>
              <a:rPr lang="en" sz="1600" dirty="0" smtClean="0">
                <a:solidFill>
                  <a:srgbClr val="00B0F0"/>
                </a:solidFill>
              </a:rPr>
              <a:t>. People </a:t>
            </a:r>
            <a:r>
              <a:rPr lang="en" sz="1600" dirty="0">
                <a:solidFill>
                  <a:srgbClr val="00B0F0"/>
                </a:solidFill>
              </a:rPr>
              <a:t>with visibility issues can be warned not to drive during fog</a:t>
            </a:r>
            <a:r>
              <a:rPr lang="en" sz="1600" dirty="0" smtClean="0">
                <a:solidFill>
                  <a:srgbClr val="00B0F0"/>
                </a:solidFill>
              </a:rPr>
              <a:t>, rain </a:t>
            </a:r>
            <a:r>
              <a:rPr lang="en" sz="1600" dirty="0">
                <a:solidFill>
                  <a:srgbClr val="00B0F0"/>
                </a:solidFill>
              </a:rPr>
              <a:t>as it might increase the risk of accidents</a:t>
            </a:r>
            <a:r>
              <a:rPr lang="en" sz="1600" dirty="0" smtClean="0">
                <a:solidFill>
                  <a:srgbClr val="00B0F0"/>
                </a:solidFill>
              </a:rPr>
              <a:t>. It </a:t>
            </a:r>
            <a:r>
              <a:rPr lang="en" sz="1600" dirty="0">
                <a:solidFill>
                  <a:srgbClr val="00B0F0"/>
                </a:solidFill>
              </a:rPr>
              <a:t>can also be used by insurance companies to charge the clients taking weather into consideration.</a:t>
            </a:r>
          </a:p>
          <a:p>
            <a:pPr lvl="0" algn="just" rtl="0">
              <a:lnSpc>
                <a:spcPct val="100000"/>
              </a:lnSpc>
              <a:spcBef>
                <a:spcPts val="0"/>
              </a:spcBef>
              <a:buClr>
                <a:schemeClr val="dk1"/>
              </a:buClr>
              <a:buSzPct val="61111"/>
              <a:buFont typeface="Arial"/>
              <a:buNone/>
            </a:pPr>
            <a:r>
              <a:rPr lang="en" sz="1600" dirty="0">
                <a:solidFill>
                  <a:srgbClr val="00B0F0"/>
                </a:solidFill>
              </a:rPr>
              <a:t>This analytic will benefit drivers on road who can take more precautions or in some cases might avoid traveling during inclement weather conditions</a:t>
            </a:r>
            <a:r>
              <a:rPr lang="en" sz="1600" dirty="0" smtClean="0">
                <a:solidFill>
                  <a:srgbClr val="00B0F0"/>
                </a:solidFill>
              </a:rPr>
              <a:t>. This </a:t>
            </a:r>
            <a:r>
              <a:rPr lang="en" sz="1600" dirty="0">
                <a:solidFill>
                  <a:srgbClr val="00B0F0"/>
                </a:solidFill>
              </a:rPr>
              <a:t>will also help them to take alternate modes of transport  like subway in case traveling on road proves to be a risky deal</a:t>
            </a:r>
            <a:r>
              <a:rPr lang="en" sz="1600" dirty="0" smtClean="0">
                <a:solidFill>
                  <a:srgbClr val="00B0F0"/>
                </a:solidFill>
              </a:rPr>
              <a:t>. This </a:t>
            </a:r>
            <a:r>
              <a:rPr lang="en" sz="1600" dirty="0">
                <a:solidFill>
                  <a:srgbClr val="00B0F0"/>
                </a:solidFill>
              </a:rPr>
              <a:t>analytic is important because it allows  us to know the impact of weather on accidents that happen on road</a:t>
            </a:r>
            <a:r>
              <a:rPr lang="en" sz="1600" dirty="0" smtClean="0">
                <a:solidFill>
                  <a:srgbClr val="00B0F0"/>
                </a:solidFill>
              </a:rPr>
              <a:t>. The </a:t>
            </a:r>
            <a:r>
              <a:rPr lang="en" sz="1600" dirty="0">
                <a:solidFill>
                  <a:srgbClr val="00B0F0"/>
                </a:solidFill>
              </a:rPr>
              <a:t>project will help us to quantify the impact and helps to reduce the number of accidents by making drivers take more precautions.</a:t>
            </a:r>
          </a:p>
          <a:p>
            <a:pPr>
              <a:lnSpc>
                <a:spcPct val="100000"/>
              </a:lnSpc>
              <a:spcBef>
                <a:spcPts val="0"/>
              </a:spcBef>
              <a:buNone/>
            </a:pPr>
            <a:endParaRPr sz="1800" dirty="0"/>
          </a:p>
        </p:txBody>
      </p:sp>
      <p:cxnSp>
        <p:nvCxnSpPr>
          <p:cNvPr id="4" name="Straight Connector 3"/>
          <p:cNvCxnSpPr/>
          <p:nvPr/>
        </p:nvCxnSpPr>
        <p:spPr>
          <a:xfrm>
            <a:off x="457200" y="112395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575575"/>
            <a:ext cx="8229600" cy="1114499"/>
          </a:xfrm>
          <a:prstGeom prst="rect">
            <a:avLst/>
          </a:prstGeom>
        </p:spPr>
        <p:txBody>
          <a:bodyPr lIns="91425" tIns="91425" rIns="91425" bIns="91425" anchor="b" anchorCtr="0">
            <a:noAutofit/>
          </a:bodyPr>
          <a:lstStyle/>
          <a:p>
            <a:pPr lvl="0" algn="ctr" rtl="0">
              <a:spcBef>
                <a:spcPts val="0"/>
              </a:spcBef>
              <a:buClr>
                <a:schemeClr val="dk1"/>
              </a:buClr>
              <a:buSzPct val="45833"/>
              <a:buFont typeface="Arial"/>
              <a:buNone/>
            </a:pPr>
            <a:r>
              <a:rPr lang="en" sz="2400" b="0" dirty="0">
                <a:solidFill>
                  <a:srgbClr val="00B0F0"/>
                </a:solidFill>
              </a:rPr>
              <a:t>Correlation of weather with the number of accidents in New Jersey</a:t>
            </a:r>
          </a:p>
          <a:p>
            <a:pPr>
              <a:spcBef>
                <a:spcPts val="0"/>
              </a:spcBef>
              <a:buNone/>
            </a:pPr>
            <a:endParaRPr dirty="0"/>
          </a:p>
        </p:txBody>
      </p:sp>
      <p:sp>
        <p:nvSpPr>
          <p:cNvPr id="51" name="Shape 51"/>
          <p:cNvSpPr txBox="1">
            <a:spLocks noGrp="1"/>
          </p:cNvSpPr>
          <p:nvPr>
            <p:ph type="body" idx="1"/>
          </p:nvPr>
        </p:nvSpPr>
        <p:spPr>
          <a:xfrm>
            <a:off x="457200" y="1053500"/>
            <a:ext cx="8229600" cy="4313100"/>
          </a:xfrm>
          <a:prstGeom prst="rect">
            <a:avLst/>
          </a:prstGeom>
        </p:spPr>
        <p:txBody>
          <a:bodyPr lIns="91425" tIns="91425" rIns="91425" bIns="91425" anchor="t" anchorCtr="0">
            <a:noAutofit/>
          </a:bodyPr>
          <a:lstStyle/>
          <a:p>
            <a:pPr rtl="0">
              <a:spcBef>
                <a:spcPts val="0"/>
              </a:spcBef>
              <a:buNone/>
            </a:pPr>
            <a:r>
              <a:rPr lang="en" b="1" dirty="0"/>
              <a:t>Data Sources</a:t>
            </a:r>
            <a:r>
              <a:rPr lang="en" b="1" dirty="0" smtClean="0"/>
              <a:t>:</a:t>
            </a:r>
          </a:p>
          <a:p>
            <a:pPr rtl="0">
              <a:spcBef>
                <a:spcPts val="0"/>
              </a:spcBef>
              <a:buNone/>
            </a:pPr>
            <a:r>
              <a:rPr lang="en" sz="2400" b="1" dirty="0" smtClean="0"/>
              <a:t>Name</a:t>
            </a:r>
            <a:r>
              <a:rPr lang="en" b="1" dirty="0"/>
              <a:t>:</a:t>
            </a:r>
            <a:r>
              <a:rPr lang="en" dirty="0"/>
              <a:t> </a:t>
            </a:r>
            <a:r>
              <a:rPr lang="en" sz="2000" dirty="0">
                <a:solidFill>
                  <a:srgbClr val="00B0F0"/>
                </a:solidFill>
              </a:rPr>
              <a:t>National Climatic Data Center</a:t>
            </a:r>
          </a:p>
          <a:p>
            <a:pPr algn="just" rtl="0">
              <a:spcBef>
                <a:spcPts val="0"/>
              </a:spcBef>
              <a:buNone/>
            </a:pPr>
            <a:endParaRPr lang="en" sz="2400" b="1" dirty="0" smtClean="0"/>
          </a:p>
          <a:p>
            <a:pPr algn="just" rtl="0">
              <a:spcBef>
                <a:spcPts val="0"/>
              </a:spcBef>
              <a:buNone/>
            </a:pPr>
            <a:r>
              <a:rPr lang="en" sz="2400" b="1" dirty="0" smtClean="0"/>
              <a:t>Description</a:t>
            </a:r>
            <a:r>
              <a:rPr lang="en" sz="2400" b="1" dirty="0"/>
              <a:t>:</a:t>
            </a:r>
            <a:r>
              <a:rPr lang="en" dirty="0"/>
              <a:t>  </a:t>
            </a:r>
            <a:r>
              <a:rPr lang="en" sz="2000" dirty="0">
                <a:solidFill>
                  <a:srgbClr val="00B0F0"/>
                </a:solidFill>
              </a:rPr>
              <a:t>National Climatic Data Center is the world's largest provider of weather and climate data.The data that we got from this source is static data.We are doing daily analysis of </a:t>
            </a:r>
            <a:r>
              <a:rPr lang="en" sz="2000" dirty="0" smtClean="0">
                <a:solidFill>
                  <a:srgbClr val="00B0F0"/>
                </a:solidFill>
              </a:rPr>
              <a:t>rain data </a:t>
            </a:r>
            <a:r>
              <a:rPr lang="en" sz="2000" dirty="0">
                <a:solidFill>
                  <a:srgbClr val="00B0F0"/>
                </a:solidFill>
              </a:rPr>
              <a:t>provided by </a:t>
            </a:r>
            <a:r>
              <a:rPr lang="en" sz="2000" dirty="0" smtClean="0">
                <a:solidFill>
                  <a:srgbClr val="00B0F0"/>
                </a:solidFill>
              </a:rPr>
              <a:t>them in the State of New Jersey.</a:t>
            </a:r>
          </a:p>
          <a:p>
            <a:pPr rtl="0">
              <a:spcBef>
                <a:spcPts val="0"/>
              </a:spcBef>
              <a:buNone/>
            </a:pPr>
            <a:endParaRPr lang="en" sz="2000" dirty="0"/>
          </a:p>
          <a:p>
            <a:pPr rtl="0">
              <a:spcBef>
                <a:spcPts val="0"/>
              </a:spcBef>
              <a:buNone/>
            </a:pPr>
            <a:r>
              <a:rPr lang="en" sz="2400" b="1" dirty="0"/>
              <a:t>Size : </a:t>
            </a:r>
            <a:r>
              <a:rPr lang="en" sz="2000" dirty="0" smtClean="0">
                <a:solidFill>
                  <a:srgbClr val="00B0F0"/>
                </a:solidFill>
              </a:rPr>
              <a:t>in GB’s</a:t>
            </a:r>
            <a:endParaRPr lang="en" sz="2000" dirty="0">
              <a:solidFill>
                <a:srgbClr val="00B0F0"/>
              </a:solidFill>
            </a:endParaRPr>
          </a:p>
          <a:p>
            <a:pPr>
              <a:spcBef>
                <a:spcPts val="0"/>
              </a:spcBef>
              <a:buNone/>
            </a:pPr>
            <a:endParaRPr sz="1800" dirty="0"/>
          </a:p>
        </p:txBody>
      </p:sp>
      <p:cxnSp>
        <p:nvCxnSpPr>
          <p:cNvPr id="4" name="Straight Connector 3"/>
          <p:cNvCxnSpPr/>
          <p:nvPr/>
        </p:nvCxnSpPr>
        <p:spPr>
          <a:xfrm>
            <a:off x="457200" y="112395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12175" y="476099"/>
            <a:ext cx="8229600" cy="930899"/>
          </a:xfrm>
          <a:prstGeom prst="rect">
            <a:avLst/>
          </a:prstGeom>
        </p:spPr>
        <p:txBody>
          <a:bodyPr lIns="91425" tIns="91425" rIns="91425" bIns="91425" anchor="b" anchorCtr="0">
            <a:noAutofit/>
          </a:bodyPr>
          <a:lstStyle/>
          <a:p>
            <a:pPr lvl="0" algn="ctr" rtl="0">
              <a:spcBef>
                <a:spcPts val="0"/>
              </a:spcBef>
              <a:buClr>
                <a:schemeClr val="dk1"/>
              </a:buClr>
              <a:buSzPct val="45833"/>
              <a:buFont typeface="Arial"/>
              <a:buNone/>
            </a:pPr>
            <a:r>
              <a:rPr lang="en" sz="2400" b="0" dirty="0">
                <a:solidFill>
                  <a:srgbClr val="00B0F0"/>
                </a:solidFill>
              </a:rPr>
              <a:t>Correlation of weather with the number of accidents in New Jersey</a:t>
            </a:r>
          </a:p>
          <a:p>
            <a:pPr>
              <a:spcBef>
                <a:spcPts val="0"/>
              </a:spcBef>
              <a:buNone/>
            </a:pPr>
            <a:endParaRPr dirty="0"/>
          </a:p>
        </p:txBody>
      </p:sp>
      <p:sp>
        <p:nvSpPr>
          <p:cNvPr id="57" name="Shape 57"/>
          <p:cNvSpPr txBox="1">
            <a:spLocks noGrp="1"/>
          </p:cNvSpPr>
          <p:nvPr>
            <p:ph type="body" idx="1"/>
          </p:nvPr>
        </p:nvSpPr>
        <p:spPr>
          <a:xfrm>
            <a:off x="457200" y="941275"/>
            <a:ext cx="8229600" cy="3725699"/>
          </a:xfrm>
          <a:prstGeom prst="rect">
            <a:avLst/>
          </a:prstGeom>
        </p:spPr>
        <p:txBody>
          <a:bodyPr lIns="91425" tIns="91425" rIns="91425" bIns="91425" anchor="t" anchorCtr="0">
            <a:noAutofit/>
          </a:bodyPr>
          <a:lstStyle/>
          <a:p>
            <a:pPr rtl="0">
              <a:spcBef>
                <a:spcPts val="0"/>
              </a:spcBef>
              <a:buNone/>
            </a:pPr>
            <a:r>
              <a:rPr lang="en" sz="2400" b="1" dirty="0"/>
              <a:t>Name : </a:t>
            </a:r>
            <a:r>
              <a:rPr lang="en" sz="2000" dirty="0">
                <a:solidFill>
                  <a:srgbClr val="00B0F0"/>
                </a:solidFill>
              </a:rPr>
              <a:t>New Jersey State Police</a:t>
            </a:r>
          </a:p>
          <a:p>
            <a:endParaRPr lang="en" sz="2400" b="1" dirty="0" smtClean="0"/>
          </a:p>
          <a:p>
            <a:pPr algn="just"/>
            <a:r>
              <a:rPr lang="en" sz="2400" b="1" dirty="0" smtClean="0"/>
              <a:t>Description </a:t>
            </a:r>
            <a:r>
              <a:rPr lang="en" sz="2400" b="1" dirty="0"/>
              <a:t>: </a:t>
            </a:r>
            <a:r>
              <a:rPr lang="en" sz="2000" dirty="0" smtClean="0">
                <a:solidFill>
                  <a:srgbClr val="00B0F0"/>
                </a:solidFill>
              </a:rPr>
              <a:t>New Jersey State Police Departments has huge amount of data sets related to accidents which occur on roads and highways. From </a:t>
            </a:r>
            <a:r>
              <a:rPr lang="en" sz="2000" dirty="0">
                <a:solidFill>
                  <a:srgbClr val="00B0F0"/>
                </a:solidFill>
              </a:rPr>
              <a:t>here, we are getting the </a:t>
            </a:r>
            <a:r>
              <a:rPr lang="en" sz="2000" dirty="0" smtClean="0">
                <a:solidFill>
                  <a:srgbClr val="00B0F0"/>
                </a:solidFill>
              </a:rPr>
              <a:t>day-wise data </a:t>
            </a:r>
            <a:r>
              <a:rPr lang="en" sz="2000" dirty="0">
                <a:solidFill>
                  <a:srgbClr val="00B0F0"/>
                </a:solidFill>
              </a:rPr>
              <a:t>for the accident and crash statistics </a:t>
            </a:r>
            <a:r>
              <a:rPr lang="en" sz="2000" dirty="0" smtClean="0">
                <a:solidFill>
                  <a:srgbClr val="00B0F0"/>
                </a:solidFill>
              </a:rPr>
              <a:t>which occur in various counties in New </a:t>
            </a:r>
            <a:r>
              <a:rPr lang="en" sz="2000" dirty="0">
                <a:solidFill>
                  <a:srgbClr val="00B0F0"/>
                </a:solidFill>
              </a:rPr>
              <a:t>Jersey. This is also static data</a:t>
            </a:r>
            <a:r>
              <a:rPr lang="en" sz="2000" dirty="0" smtClean="0">
                <a:solidFill>
                  <a:srgbClr val="00B0F0"/>
                </a:solidFill>
              </a:rPr>
              <a:t>.</a:t>
            </a:r>
          </a:p>
          <a:p>
            <a:endParaRPr lang="en" sz="2000" dirty="0"/>
          </a:p>
          <a:p>
            <a:pPr>
              <a:spcBef>
                <a:spcPts val="0"/>
              </a:spcBef>
              <a:buNone/>
            </a:pPr>
            <a:r>
              <a:rPr lang="en" sz="2400" b="1" dirty="0"/>
              <a:t>Size :</a:t>
            </a:r>
            <a:r>
              <a:rPr lang="en" dirty="0"/>
              <a:t> </a:t>
            </a:r>
            <a:r>
              <a:rPr lang="en" sz="2000" dirty="0" smtClean="0">
                <a:solidFill>
                  <a:srgbClr val="00B0F0"/>
                </a:solidFill>
              </a:rPr>
              <a:t>in GB’s</a:t>
            </a:r>
            <a:endParaRPr lang="en" sz="2000" dirty="0">
              <a:solidFill>
                <a:srgbClr val="00B0F0"/>
              </a:solidFill>
            </a:endParaRPr>
          </a:p>
        </p:txBody>
      </p:sp>
      <p:cxnSp>
        <p:nvCxnSpPr>
          <p:cNvPr id="4" name="Straight Connector 3"/>
          <p:cNvCxnSpPr/>
          <p:nvPr/>
        </p:nvCxnSpPr>
        <p:spPr>
          <a:xfrm>
            <a:off x="457200" y="81915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971550"/>
            <a:ext cx="8229600" cy="857400"/>
          </a:xfrm>
          <a:prstGeom prst="rect">
            <a:avLst/>
          </a:prstGeom>
          <a:noFill/>
          <a:ln>
            <a:noFill/>
          </a:ln>
        </p:spPr>
        <p:txBody>
          <a:bodyPr lIns="91425" tIns="91425" rIns="91425" bIns="91425" anchor="b" anchorCtr="0">
            <a:noAutofit/>
          </a:bodyPr>
          <a:lstStyle/>
          <a:p>
            <a:pPr algn="ctr" rtl="0">
              <a:spcBef>
                <a:spcPts val="0"/>
              </a:spcBef>
              <a:buNone/>
            </a:pPr>
            <a:r>
              <a:rPr lang="en" sz="2400" b="0" dirty="0" smtClean="0">
                <a:solidFill>
                  <a:schemeClr val="dk2"/>
                </a:solidFill>
              </a:rPr>
              <a:t/>
            </a:r>
            <a:br>
              <a:rPr lang="en" sz="2400" b="0" dirty="0" smtClean="0">
                <a:solidFill>
                  <a:schemeClr val="dk2"/>
                </a:solidFill>
              </a:rPr>
            </a:br>
            <a:r>
              <a:rPr lang="en" sz="2400" dirty="0">
                <a:solidFill>
                  <a:schemeClr val="dk2"/>
                </a:solidFill>
              </a:rPr>
              <a:t/>
            </a:r>
            <a:br>
              <a:rPr lang="en" sz="2400" dirty="0">
                <a:solidFill>
                  <a:schemeClr val="dk2"/>
                </a:solidFill>
              </a:rPr>
            </a:br>
            <a:r>
              <a:rPr lang="en" sz="2400" dirty="0" smtClean="0">
                <a:solidFill>
                  <a:schemeClr val="dk2"/>
                </a:solidFill>
              </a:rPr>
              <a:t/>
            </a:r>
            <a:br>
              <a:rPr lang="en" sz="2400" dirty="0" smtClean="0">
                <a:solidFill>
                  <a:schemeClr val="dk2"/>
                </a:solidFill>
              </a:rPr>
            </a:br>
            <a:r>
              <a:rPr lang="en" sz="2400" dirty="0">
                <a:solidFill>
                  <a:schemeClr val="dk2"/>
                </a:solidFill>
              </a:rPr>
              <a:t/>
            </a:r>
            <a:br>
              <a:rPr lang="en" sz="2400" dirty="0">
                <a:solidFill>
                  <a:schemeClr val="dk2"/>
                </a:solidFill>
              </a:rPr>
            </a:br>
            <a:r>
              <a:rPr lang="en" sz="2400" dirty="0" smtClean="0">
                <a:solidFill>
                  <a:schemeClr val="dk2"/>
                </a:solidFill>
              </a:rPr>
              <a:t/>
            </a:r>
            <a:br>
              <a:rPr lang="en" sz="2400" dirty="0" smtClean="0">
                <a:solidFill>
                  <a:schemeClr val="dk2"/>
                </a:solidFill>
              </a:rPr>
            </a:br>
            <a:r>
              <a:rPr lang="en" sz="2400" dirty="0">
                <a:solidFill>
                  <a:schemeClr val="dk2"/>
                </a:solidFill>
              </a:rPr>
              <a:t/>
            </a:r>
            <a:br>
              <a:rPr lang="en" sz="2400" dirty="0">
                <a:solidFill>
                  <a:schemeClr val="dk2"/>
                </a:solidFill>
              </a:rPr>
            </a:br>
            <a:r>
              <a:rPr lang="en" sz="2400" dirty="0" smtClean="0">
                <a:solidFill>
                  <a:schemeClr val="dk2"/>
                </a:solidFill>
              </a:rPr>
              <a:t/>
            </a:r>
            <a:br>
              <a:rPr lang="en" sz="2400" dirty="0" smtClean="0">
                <a:solidFill>
                  <a:schemeClr val="dk2"/>
                </a:solidFill>
              </a:rPr>
            </a:br>
            <a:r>
              <a:rPr lang="en" sz="2400" dirty="0">
                <a:solidFill>
                  <a:schemeClr val="dk2"/>
                </a:solidFill>
              </a:rPr>
              <a:t/>
            </a:r>
            <a:br>
              <a:rPr lang="en" sz="2400" dirty="0">
                <a:solidFill>
                  <a:schemeClr val="dk2"/>
                </a:solidFill>
              </a:rPr>
            </a:br>
            <a:r>
              <a:rPr lang="en" sz="2400" b="0" dirty="0" smtClean="0">
                <a:solidFill>
                  <a:srgbClr val="00B0F0"/>
                </a:solidFill>
              </a:rPr>
              <a:t>Correlation </a:t>
            </a:r>
            <a:r>
              <a:rPr lang="en" sz="2400" b="0" dirty="0">
                <a:solidFill>
                  <a:srgbClr val="00B0F0"/>
                </a:solidFill>
              </a:rPr>
              <a:t>of weather with the number of accidents in New Jersey  </a:t>
            </a:r>
          </a:p>
          <a:p>
            <a:pPr rtl="0">
              <a:spcBef>
                <a:spcPts val="0"/>
              </a:spcBef>
              <a:buNone/>
            </a:pPr>
            <a:r>
              <a:rPr lang="en" sz="2400" b="0" dirty="0" smtClean="0">
                <a:solidFill>
                  <a:schemeClr val="dk2"/>
                </a:solidFill>
              </a:rPr>
              <a:t/>
            </a:r>
            <a:br>
              <a:rPr lang="en" sz="2400" b="0" dirty="0" smtClean="0">
                <a:solidFill>
                  <a:schemeClr val="dk2"/>
                </a:solidFill>
              </a:rPr>
            </a:br>
            <a:r>
              <a:rPr lang="en" sz="2400" b="1" dirty="0" smtClean="0">
                <a:solidFill>
                  <a:schemeClr val="tx1"/>
                </a:solidFill>
              </a:rPr>
              <a:t>Design Diagram :</a:t>
            </a:r>
            <a:endParaRPr lang="en" sz="2400" b="1" dirty="0">
              <a:solidFill>
                <a:schemeClr val="tx1"/>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607237473"/>
              </p:ext>
            </p:extLst>
          </p:nvPr>
        </p:nvGraphicFramePr>
        <p:xfrm>
          <a:off x="2667000" y="742950"/>
          <a:ext cx="5638800" cy="4400550"/>
        </p:xfrm>
        <a:graphic>
          <a:graphicData uri="http://schemas.openxmlformats.org/presentationml/2006/ole">
            <mc:AlternateContent xmlns:mc="http://schemas.openxmlformats.org/markup-compatibility/2006">
              <mc:Choice xmlns:v="urn:schemas-microsoft-com:vml" Requires="v">
                <p:oleObj spid="_x0000_s1077" r:id="rId4" imgW="6362776" imgH="6962667" progId="Visio.Drawing.15">
                  <p:embed/>
                </p:oleObj>
              </mc:Choice>
              <mc:Fallback>
                <p:oleObj r:id="rId4" imgW="6362776" imgH="6962667"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742950"/>
                        <a:ext cx="5638800" cy="4400550"/>
                      </a:xfrm>
                      <a:prstGeom prst="rect">
                        <a:avLst/>
                      </a:prstGeom>
                      <a:noFill/>
                    </p:spPr>
                  </p:pic>
                </p:oleObj>
              </mc:Fallback>
            </mc:AlternateContent>
          </a:graphicData>
        </a:graphic>
      </p:graphicFrame>
      <p:cxnSp>
        <p:nvCxnSpPr>
          <p:cNvPr id="5" name="Straight Connector 4"/>
          <p:cNvCxnSpPr/>
          <p:nvPr/>
        </p:nvCxnSpPr>
        <p:spPr>
          <a:xfrm>
            <a:off x="457200" y="104775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idx="4294967295"/>
          </p:nvPr>
        </p:nvSpPr>
        <p:spPr>
          <a:xfrm>
            <a:off x="457200" y="971550"/>
            <a:ext cx="8229600" cy="857400"/>
          </a:xfrm>
          <a:prstGeom prst="rect">
            <a:avLst/>
          </a:prstGeom>
          <a:noFill/>
          <a:ln>
            <a:noFill/>
          </a:ln>
        </p:spPr>
        <p:txBody>
          <a:bodyPr lIns="91425" tIns="91425" rIns="91425" bIns="91425" anchor="b" anchorCtr="0">
            <a:noAutofit/>
          </a:bodyPr>
          <a:lstStyle/>
          <a:p>
            <a:pPr algn="ctr" rtl="0">
              <a:spcBef>
                <a:spcPts val="0"/>
              </a:spcBef>
              <a:buNone/>
            </a:pPr>
            <a:r>
              <a:rPr lang="en" sz="2400" b="0" dirty="0" smtClean="0">
                <a:solidFill>
                  <a:schemeClr val="dk2"/>
                </a:solidFill>
              </a:rPr>
              <a:t/>
            </a:r>
            <a:br>
              <a:rPr lang="en" sz="2400" b="0" dirty="0" smtClean="0">
                <a:solidFill>
                  <a:schemeClr val="dk2"/>
                </a:solidFill>
              </a:rPr>
            </a:br>
            <a:r>
              <a:rPr lang="en" sz="2400" dirty="0">
                <a:solidFill>
                  <a:schemeClr val="dk2"/>
                </a:solidFill>
              </a:rPr>
              <a:t/>
            </a:r>
            <a:br>
              <a:rPr lang="en" sz="2400" dirty="0">
                <a:solidFill>
                  <a:schemeClr val="dk2"/>
                </a:solidFill>
              </a:rPr>
            </a:br>
            <a:r>
              <a:rPr lang="en" sz="2400" dirty="0" smtClean="0">
                <a:solidFill>
                  <a:schemeClr val="dk2"/>
                </a:solidFill>
              </a:rPr>
              <a:t/>
            </a:r>
            <a:br>
              <a:rPr lang="en" sz="2400" dirty="0" smtClean="0">
                <a:solidFill>
                  <a:schemeClr val="dk2"/>
                </a:solidFill>
              </a:rPr>
            </a:br>
            <a:r>
              <a:rPr lang="en" sz="2400" dirty="0">
                <a:solidFill>
                  <a:schemeClr val="dk2"/>
                </a:solidFill>
              </a:rPr>
              <a:t/>
            </a:r>
            <a:br>
              <a:rPr lang="en" sz="2400" dirty="0">
                <a:solidFill>
                  <a:schemeClr val="dk2"/>
                </a:solidFill>
              </a:rPr>
            </a:br>
            <a:r>
              <a:rPr lang="en" sz="2400" dirty="0" smtClean="0">
                <a:solidFill>
                  <a:schemeClr val="dk2"/>
                </a:solidFill>
              </a:rPr>
              <a:t/>
            </a:r>
            <a:br>
              <a:rPr lang="en" sz="2400" dirty="0" smtClean="0">
                <a:solidFill>
                  <a:schemeClr val="dk2"/>
                </a:solidFill>
              </a:rPr>
            </a:br>
            <a:r>
              <a:rPr lang="en" sz="2400" dirty="0">
                <a:solidFill>
                  <a:schemeClr val="dk2"/>
                </a:solidFill>
              </a:rPr>
              <a:t/>
            </a:r>
            <a:br>
              <a:rPr lang="en" sz="2400" dirty="0">
                <a:solidFill>
                  <a:schemeClr val="dk2"/>
                </a:solidFill>
              </a:rPr>
            </a:br>
            <a:r>
              <a:rPr lang="en" sz="2400" dirty="0" smtClean="0">
                <a:solidFill>
                  <a:schemeClr val="dk2"/>
                </a:solidFill>
              </a:rPr>
              <a:t/>
            </a:r>
            <a:br>
              <a:rPr lang="en" sz="2400" dirty="0" smtClean="0">
                <a:solidFill>
                  <a:schemeClr val="dk2"/>
                </a:solidFill>
              </a:rPr>
            </a:br>
            <a:r>
              <a:rPr lang="en" sz="2400" dirty="0">
                <a:solidFill>
                  <a:schemeClr val="dk2"/>
                </a:solidFill>
              </a:rPr>
              <a:t/>
            </a:r>
            <a:br>
              <a:rPr lang="en" sz="2400" dirty="0">
                <a:solidFill>
                  <a:schemeClr val="dk2"/>
                </a:solidFill>
              </a:rPr>
            </a:br>
            <a:r>
              <a:rPr lang="en" sz="2400" b="0" dirty="0" smtClean="0">
                <a:solidFill>
                  <a:srgbClr val="00B0F0"/>
                </a:solidFill>
              </a:rPr>
              <a:t>Correlation </a:t>
            </a:r>
            <a:r>
              <a:rPr lang="en" sz="2400" b="0" dirty="0">
                <a:solidFill>
                  <a:srgbClr val="00B0F0"/>
                </a:solidFill>
              </a:rPr>
              <a:t>of weather with the number of accidents in New Jersey  </a:t>
            </a:r>
          </a:p>
          <a:p>
            <a:pPr rtl="0">
              <a:spcBef>
                <a:spcPts val="0"/>
              </a:spcBef>
              <a:buNone/>
            </a:pPr>
            <a:r>
              <a:rPr lang="en" sz="2400" b="0" dirty="0" smtClean="0">
                <a:solidFill>
                  <a:schemeClr val="dk2"/>
                </a:solidFill>
              </a:rPr>
              <a:t/>
            </a:r>
            <a:br>
              <a:rPr lang="en" sz="2400" b="0" dirty="0" smtClean="0">
                <a:solidFill>
                  <a:schemeClr val="dk2"/>
                </a:solidFill>
              </a:rPr>
            </a:br>
            <a:r>
              <a:rPr lang="en" sz="2400" b="0" dirty="0" smtClean="0">
                <a:solidFill>
                  <a:schemeClr val="tx1"/>
                </a:solidFill>
              </a:rPr>
              <a:t>High Level Component Architecture</a:t>
            </a:r>
            <a:r>
              <a:rPr lang="en" sz="2400" b="1" dirty="0" smtClean="0">
                <a:solidFill>
                  <a:schemeClr val="tx1"/>
                </a:solidFill>
              </a:rPr>
              <a:t>:</a:t>
            </a:r>
            <a:endParaRPr lang="en" sz="2400" b="1" dirty="0">
              <a:solidFill>
                <a:schemeClr val="tx1"/>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5" name="Straight Connector 4"/>
          <p:cNvCxnSpPr/>
          <p:nvPr/>
        </p:nvCxnSpPr>
        <p:spPr>
          <a:xfrm>
            <a:off x="457200" y="104775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809750"/>
            <a:ext cx="7343775" cy="2957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4278817"/>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idx="4294967295"/>
          </p:nvPr>
        </p:nvSpPr>
        <p:spPr>
          <a:xfrm>
            <a:off x="457200" y="971550"/>
            <a:ext cx="8229600" cy="857400"/>
          </a:xfrm>
          <a:prstGeom prst="rect">
            <a:avLst/>
          </a:prstGeom>
          <a:noFill/>
          <a:ln>
            <a:noFill/>
          </a:ln>
        </p:spPr>
        <p:txBody>
          <a:bodyPr lIns="91425" tIns="91425" rIns="91425" bIns="91425" anchor="b" anchorCtr="0">
            <a:noAutofit/>
          </a:bodyPr>
          <a:lstStyle/>
          <a:p>
            <a:pPr algn="ctr" rtl="0">
              <a:spcBef>
                <a:spcPts val="0"/>
              </a:spcBef>
              <a:buNone/>
            </a:pPr>
            <a:r>
              <a:rPr lang="en" sz="2400" b="0" dirty="0" smtClean="0">
                <a:solidFill>
                  <a:schemeClr val="dk2"/>
                </a:solidFill>
              </a:rPr>
              <a:t/>
            </a:r>
            <a:br>
              <a:rPr lang="en" sz="2400" b="0" dirty="0" smtClean="0">
                <a:solidFill>
                  <a:schemeClr val="dk2"/>
                </a:solidFill>
              </a:rPr>
            </a:br>
            <a:r>
              <a:rPr lang="en" sz="2400" dirty="0">
                <a:solidFill>
                  <a:schemeClr val="dk2"/>
                </a:solidFill>
              </a:rPr>
              <a:t/>
            </a:r>
            <a:br>
              <a:rPr lang="en" sz="2400" dirty="0">
                <a:solidFill>
                  <a:schemeClr val="dk2"/>
                </a:solidFill>
              </a:rPr>
            </a:br>
            <a:r>
              <a:rPr lang="en" sz="2400" dirty="0" smtClean="0">
                <a:solidFill>
                  <a:schemeClr val="dk2"/>
                </a:solidFill>
              </a:rPr>
              <a:t/>
            </a:r>
            <a:br>
              <a:rPr lang="en" sz="2400" dirty="0" smtClean="0">
                <a:solidFill>
                  <a:schemeClr val="dk2"/>
                </a:solidFill>
              </a:rPr>
            </a:br>
            <a:r>
              <a:rPr lang="en" sz="2400" dirty="0">
                <a:solidFill>
                  <a:schemeClr val="dk2"/>
                </a:solidFill>
              </a:rPr>
              <a:t/>
            </a:r>
            <a:br>
              <a:rPr lang="en" sz="2400" dirty="0">
                <a:solidFill>
                  <a:schemeClr val="dk2"/>
                </a:solidFill>
              </a:rPr>
            </a:br>
            <a:r>
              <a:rPr lang="en" sz="2400" dirty="0" smtClean="0">
                <a:solidFill>
                  <a:schemeClr val="dk2"/>
                </a:solidFill>
              </a:rPr>
              <a:t/>
            </a:r>
            <a:br>
              <a:rPr lang="en" sz="2400" dirty="0" smtClean="0">
                <a:solidFill>
                  <a:schemeClr val="dk2"/>
                </a:solidFill>
              </a:rPr>
            </a:br>
            <a:r>
              <a:rPr lang="en" sz="2400" dirty="0">
                <a:solidFill>
                  <a:schemeClr val="dk2"/>
                </a:solidFill>
              </a:rPr>
              <a:t/>
            </a:r>
            <a:br>
              <a:rPr lang="en" sz="2400" dirty="0">
                <a:solidFill>
                  <a:schemeClr val="dk2"/>
                </a:solidFill>
              </a:rPr>
            </a:br>
            <a:r>
              <a:rPr lang="en" sz="2400" dirty="0" smtClean="0">
                <a:solidFill>
                  <a:schemeClr val="dk2"/>
                </a:solidFill>
              </a:rPr>
              <a:t/>
            </a:r>
            <a:br>
              <a:rPr lang="en" sz="2400" dirty="0" smtClean="0">
                <a:solidFill>
                  <a:schemeClr val="dk2"/>
                </a:solidFill>
              </a:rPr>
            </a:br>
            <a:r>
              <a:rPr lang="en" sz="2400" dirty="0">
                <a:solidFill>
                  <a:schemeClr val="dk2"/>
                </a:solidFill>
              </a:rPr>
              <a:t/>
            </a:r>
            <a:br>
              <a:rPr lang="en" sz="2400" dirty="0">
                <a:solidFill>
                  <a:schemeClr val="dk2"/>
                </a:solidFill>
              </a:rPr>
            </a:br>
            <a:r>
              <a:rPr lang="en" sz="2400" b="0" dirty="0" smtClean="0">
                <a:solidFill>
                  <a:srgbClr val="00B0F0"/>
                </a:solidFill>
              </a:rPr>
              <a:t>Correlation </a:t>
            </a:r>
            <a:r>
              <a:rPr lang="en" sz="2400" b="0" dirty="0">
                <a:solidFill>
                  <a:srgbClr val="00B0F0"/>
                </a:solidFill>
              </a:rPr>
              <a:t>of weather with the number of accidents in New Jersey  </a:t>
            </a:r>
          </a:p>
          <a:p>
            <a:pPr rtl="0">
              <a:spcBef>
                <a:spcPts val="0"/>
              </a:spcBef>
              <a:buNone/>
            </a:pPr>
            <a:r>
              <a:rPr lang="en" sz="2400" b="0" dirty="0" smtClean="0">
                <a:solidFill>
                  <a:schemeClr val="dk2"/>
                </a:solidFill>
              </a:rPr>
              <a:t/>
            </a:r>
            <a:br>
              <a:rPr lang="en" sz="2400" b="0" dirty="0" smtClean="0">
                <a:solidFill>
                  <a:schemeClr val="dk2"/>
                </a:solidFill>
              </a:rPr>
            </a:br>
            <a:r>
              <a:rPr lang="en" sz="2400" b="0" dirty="0" smtClean="0">
                <a:solidFill>
                  <a:schemeClr val="tx1"/>
                </a:solidFill>
              </a:rPr>
              <a:t>System</a:t>
            </a:r>
            <a:r>
              <a:rPr lang="en" sz="2400" b="1" dirty="0" smtClean="0">
                <a:solidFill>
                  <a:schemeClr val="tx1"/>
                </a:solidFill>
              </a:rPr>
              <a:t>:</a:t>
            </a:r>
            <a:endParaRPr lang="en" sz="2400" b="1" dirty="0">
              <a:solidFill>
                <a:schemeClr val="tx1"/>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5" name="Straight Connector 4"/>
          <p:cNvCxnSpPr/>
          <p:nvPr/>
        </p:nvCxnSpPr>
        <p:spPr>
          <a:xfrm>
            <a:off x="457200" y="104775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123950"/>
            <a:ext cx="685800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8869026"/>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idx="4294967295"/>
          </p:nvPr>
        </p:nvSpPr>
        <p:spPr>
          <a:xfrm>
            <a:off x="457200" y="971550"/>
            <a:ext cx="8229600" cy="857400"/>
          </a:xfrm>
          <a:prstGeom prst="rect">
            <a:avLst/>
          </a:prstGeom>
          <a:noFill/>
          <a:ln>
            <a:noFill/>
          </a:ln>
        </p:spPr>
        <p:txBody>
          <a:bodyPr lIns="91425" tIns="91425" rIns="91425" bIns="91425" anchor="b" anchorCtr="0">
            <a:noAutofit/>
          </a:bodyPr>
          <a:lstStyle/>
          <a:p>
            <a:pPr algn="ctr" rtl="0">
              <a:spcBef>
                <a:spcPts val="0"/>
              </a:spcBef>
              <a:buNone/>
            </a:pPr>
            <a:r>
              <a:rPr lang="en" sz="2400" b="0" dirty="0" smtClean="0">
                <a:solidFill>
                  <a:schemeClr val="dk2"/>
                </a:solidFill>
              </a:rPr>
              <a:t/>
            </a:r>
            <a:br>
              <a:rPr lang="en" sz="2400" b="0" dirty="0" smtClean="0">
                <a:solidFill>
                  <a:schemeClr val="dk2"/>
                </a:solidFill>
              </a:rPr>
            </a:br>
            <a:r>
              <a:rPr lang="en" sz="2400" dirty="0">
                <a:solidFill>
                  <a:schemeClr val="dk2"/>
                </a:solidFill>
              </a:rPr>
              <a:t/>
            </a:r>
            <a:br>
              <a:rPr lang="en" sz="2400" dirty="0">
                <a:solidFill>
                  <a:schemeClr val="dk2"/>
                </a:solidFill>
              </a:rPr>
            </a:br>
            <a:r>
              <a:rPr lang="en" sz="2400" dirty="0" smtClean="0">
                <a:solidFill>
                  <a:schemeClr val="dk2"/>
                </a:solidFill>
              </a:rPr>
              <a:t/>
            </a:r>
            <a:br>
              <a:rPr lang="en" sz="2400" dirty="0" smtClean="0">
                <a:solidFill>
                  <a:schemeClr val="dk2"/>
                </a:solidFill>
              </a:rPr>
            </a:br>
            <a:r>
              <a:rPr lang="en" sz="2400" dirty="0">
                <a:solidFill>
                  <a:schemeClr val="dk2"/>
                </a:solidFill>
              </a:rPr>
              <a:t/>
            </a:r>
            <a:br>
              <a:rPr lang="en" sz="2400" dirty="0">
                <a:solidFill>
                  <a:schemeClr val="dk2"/>
                </a:solidFill>
              </a:rPr>
            </a:br>
            <a:r>
              <a:rPr lang="en" sz="2400" dirty="0" smtClean="0">
                <a:solidFill>
                  <a:schemeClr val="dk2"/>
                </a:solidFill>
              </a:rPr>
              <a:t/>
            </a:r>
            <a:br>
              <a:rPr lang="en" sz="2400" dirty="0" smtClean="0">
                <a:solidFill>
                  <a:schemeClr val="dk2"/>
                </a:solidFill>
              </a:rPr>
            </a:br>
            <a:r>
              <a:rPr lang="en" sz="2400" dirty="0">
                <a:solidFill>
                  <a:schemeClr val="dk2"/>
                </a:solidFill>
              </a:rPr>
              <a:t/>
            </a:r>
            <a:br>
              <a:rPr lang="en" sz="2400" dirty="0">
                <a:solidFill>
                  <a:schemeClr val="dk2"/>
                </a:solidFill>
              </a:rPr>
            </a:br>
            <a:r>
              <a:rPr lang="en" sz="2400" dirty="0" smtClean="0">
                <a:solidFill>
                  <a:schemeClr val="dk2"/>
                </a:solidFill>
              </a:rPr>
              <a:t/>
            </a:r>
            <a:br>
              <a:rPr lang="en" sz="2400" dirty="0" smtClean="0">
                <a:solidFill>
                  <a:schemeClr val="dk2"/>
                </a:solidFill>
              </a:rPr>
            </a:br>
            <a:r>
              <a:rPr lang="en" sz="2400" dirty="0">
                <a:solidFill>
                  <a:schemeClr val="dk2"/>
                </a:solidFill>
              </a:rPr>
              <a:t/>
            </a:r>
            <a:br>
              <a:rPr lang="en" sz="2400" dirty="0">
                <a:solidFill>
                  <a:schemeClr val="dk2"/>
                </a:solidFill>
              </a:rPr>
            </a:br>
            <a:r>
              <a:rPr lang="en" sz="2400" b="0" dirty="0" smtClean="0">
                <a:solidFill>
                  <a:srgbClr val="00B0F0"/>
                </a:solidFill>
              </a:rPr>
              <a:t>Correlation </a:t>
            </a:r>
            <a:r>
              <a:rPr lang="en" sz="2400" b="0" dirty="0">
                <a:solidFill>
                  <a:srgbClr val="00B0F0"/>
                </a:solidFill>
              </a:rPr>
              <a:t>of weather with the number of accidents in New Jersey  </a:t>
            </a:r>
          </a:p>
          <a:p>
            <a:pPr rtl="0">
              <a:spcBef>
                <a:spcPts val="0"/>
              </a:spcBef>
              <a:buNone/>
            </a:pPr>
            <a:r>
              <a:rPr lang="en" sz="2400" b="0" dirty="0" smtClean="0">
                <a:solidFill>
                  <a:schemeClr val="dk2"/>
                </a:solidFill>
              </a:rPr>
              <a:t/>
            </a:r>
            <a:br>
              <a:rPr lang="en" sz="2400" b="0" dirty="0" smtClean="0">
                <a:solidFill>
                  <a:schemeClr val="dk2"/>
                </a:solidFill>
              </a:rPr>
            </a:br>
            <a:r>
              <a:rPr lang="en" sz="2400" b="0" dirty="0" smtClean="0">
                <a:solidFill>
                  <a:schemeClr val="tx1"/>
                </a:solidFill>
              </a:rPr>
              <a:t>Components of System Architecture</a:t>
            </a:r>
            <a:r>
              <a:rPr lang="en" sz="2400" b="1" dirty="0" smtClean="0">
                <a:solidFill>
                  <a:schemeClr val="tx1"/>
                </a:solidFill>
              </a:rPr>
              <a:t>:</a:t>
            </a:r>
            <a:br>
              <a:rPr lang="en" sz="2400" b="1" dirty="0" smtClean="0">
                <a:solidFill>
                  <a:schemeClr val="tx1"/>
                </a:solidFill>
              </a:rPr>
            </a:br>
            <a:endParaRPr lang="en" sz="2400" b="1" dirty="0">
              <a:solidFill>
                <a:schemeClr val="tx1"/>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5" name="Straight Connector 4"/>
          <p:cNvCxnSpPr/>
          <p:nvPr/>
        </p:nvCxnSpPr>
        <p:spPr>
          <a:xfrm>
            <a:off x="457200" y="74295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8" y="1428750"/>
            <a:ext cx="8010525" cy="3324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1779250"/>
      </p:ext>
    </p:extLst>
  </p:cSld>
  <p:clrMapOvr>
    <a:masterClrMapping/>
  </p:clrMapOvr>
  <p:transition spd="slow">
    <p:cut/>
  </p:transition>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TotalTime>
  <Words>1054</Words>
  <Application>Microsoft Office PowerPoint</Application>
  <PresentationFormat>On-screen Show (16:9)</PresentationFormat>
  <Paragraphs>129</Paragraphs>
  <Slides>20</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simple-light</vt:lpstr>
      <vt:lpstr>Visio.Drawing.15</vt:lpstr>
      <vt:lpstr>Analytics Project  Presentation - Spring 2015 </vt:lpstr>
      <vt:lpstr>Correlation of weather with the number of accidents in New Jersey </vt:lpstr>
      <vt:lpstr>Correlation of weather with the number of accidents in New Jersey </vt:lpstr>
      <vt:lpstr>Correlation of weather with the number of accidents in New Jersey </vt:lpstr>
      <vt:lpstr>Correlation of weather with the number of accidents in New Jersey </vt:lpstr>
      <vt:lpstr>        Correlation of weather with the number of accidents in New Jersey    Design Diagram :</vt:lpstr>
      <vt:lpstr>        Correlation of weather with the number of accidents in New Jersey    High Level Component Architecture:</vt:lpstr>
      <vt:lpstr>        Correlation of weather with the number of accidents in New Jersey    System:</vt:lpstr>
      <vt:lpstr>        Correlation of weather with the number of accidents in New Jersey    Components of System Architecture: </vt:lpstr>
      <vt:lpstr>        Correlation of weather with the number of accidents in New Jersey    HDFS Architecture: </vt:lpstr>
      <vt:lpstr>Correlation of weather with the number of accidents in New Jersey </vt:lpstr>
      <vt:lpstr>Correlation of weather with the number of accidents in New Jersey </vt:lpstr>
      <vt:lpstr>Correlation of weather with the number of accidents in New Jersey </vt:lpstr>
      <vt:lpstr>Correlation of weather with the number of accidents in New Jersey </vt:lpstr>
      <vt:lpstr>Correlation of weather with the number of accidents in New Jersey </vt:lpstr>
      <vt:lpstr>Correlation of weather with the number of accidents in New Jersey </vt:lpstr>
      <vt:lpstr>Correlation of weather with the number of accidents in New Jersey </vt:lpstr>
      <vt:lpstr>Correlation of weather with the number of accidents in New Jersey </vt:lpstr>
      <vt:lpstr>Correlation of weather with the number of accidents in New Jersey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 of weather with the number of accidents in New Jersey</dc:title>
  <cp:lastModifiedBy>Ashish Yadav</cp:lastModifiedBy>
  <cp:revision>39</cp:revision>
  <dcterms:modified xsi:type="dcterms:W3CDTF">2015-05-07T14:46:27Z</dcterms:modified>
</cp:coreProperties>
</file>