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T Sans Narrow" charset="0"/>
      <p:regular r:id="rId18"/>
      <p:bold r:id="rId19"/>
    </p:embeddedFont>
    <p:embeddedFont>
      <p:font typeface="Open Sans" charset="0"/>
      <p:regular r:id="rId20"/>
      <p:bold r:id="rId21"/>
      <p:italic r:id="rId22"/>
      <p:boldItalic r:id="rId23"/>
    </p:embeddedFont>
    <p:embeddedFont>
      <p:font typeface="Georgi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78"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Shape 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Shape 4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latin typeface="Open Sans"/>
                <a:ea typeface="Open Sans"/>
                <a:cs typeface="Open Sans"/>
                <a:sym typeface="Open Sans"/>
              </a:defRPr>
            </a:lvl1pPr>
            <a:lvl2pPr lvl="1" algn="r">
              <a:spcBef>
                <a:spcPts val="0"/>
              </a:spcBef>
              <a:buNone/>
              <a:defRPr sz="1000">
                <a:solidFill>
                  <a:schemeClr val="dk2"/>
                </a:solidFill>
                <a:latin typeface="Open Sans"/>
                <a:ea typeface="Open Sans"/>
                <a:cs typeface="Open Sans"/>
                <a:sym typeface="Open Sans"/>
              </a:defRPr>
            </a:lvl2pPr>
            <a:lvl3pPr lvl="2" algn="r">
              <a:spcBef>
                <a:spcPts val="0"/>
              </a:spcBef>
              <a:buNone/>
              <a:defRPr sz="1000">
                <a:solidFill>
                  <a:schemeClr val="dk2"/>
                </a:solidFill>
                <a:latin typeface="Open Sans"/>
                <a:ea typeface="Open Sans"/>
                <a:cs typeface="Open Sans"/>
                <a:sym typeface="Open Sans"/>
              </a:defRPr>
            </a:lvl3pPr>
            <a:lvl4pPr lvl="3" algn="r">
              <a:spcBef>
                <a:spcPts val="0"/>
              </a:spcBef>
              <a:buNone/>
              <a:defRPr sz="1000">
                <a:solidFill>
                  <a:schemeClr val="dk2"/>
                </a:solidFill>
                <a:latin typeface="Open Sans"/>
                <a:ea typeface="Open Sans"/>
                <a:cs typeface="Open Sans"/>
                <a:sym typeface="Open Sans"/>
              </a:defRPr>
            </a:lvl4pPr>
            <a:lvl5pPr lvl="4" algn="r">
              <a:spcBef>
                <a:spcPts val="0"/>
              </a:spcBef>
              <a:buNone/>
              <a:defRPr sz="1000">
                <a:solidFill>
                  <a:schemeClr val="dk2"/>
                </a:solidFill>
                <a:latin typeface="Open Sans"/>
                <a:ea typeface="Open Sans"/>
                <a:cs typeface="Open Sans"/>
                <a:sym typeface="Open Sans"/>
              </a:defRPr>
            </a:lvl5pPr>
            <a:lvl6pPr lvl="5" algn="r">
              <a:spcBef>
                <a:spcPts val="0"/>
              </a:spcBef>
              <a:buNone/>
              <a:defRPr sz="1000">
                <a:solidFill>
                  <a:schemeClr val="dk2"/>
                </a:solidFill>
                <a:latin typeface="Open Sans"/>
                <a:ea typeface="Open Sans"/>
                <a:cs typeface="Open Sans"/>
                <a:sym typeface="Open Sans"/>
              </a:defRPr>
            </a:lvl6pPr>
            <a:lvl7pPr lvl="6" algn="r">
              <a:spcBef>
                <a:spcPts val="0"/>
              </a:spcBef>
              <a:buNone/>
              <a:defRPr sz="1000">
                <a:solidFill>
                  <a:schemeClr val="dk2"/>
                </a:solidFill>
                <a:latin typeface="Open Sans"/>
                <a:ea typeface="Open Sans"/>
                <a:cs typeface="Open Sans"/>
                <a:sym typeface="Open Sans"/>
              </a:defRPr>
            </a:lvl7pPr>
            <a:lvl8pPr lvl="7" algn="r">
              <a:spcBef>
                <a:spcPts val="0"/>
              </a:spcBef>
              <a:buNone/>
              <a:defRPr sz="1000">
                <a:solidFill>
                  <a:schemeClr val="dk2"/>
                </a:solidFill>
                <a:latin typeface="Open Sans"/>
                <a:ea typeface="Open Sans"/>
                <a:cs typeface="Open Sans"/>
                <a:sym typeface="Open Sans"/>
              </a:defRPr>
            </a:lvl8pPr>
            <a:lvl9pPr lvl="8" algn="r">
              <a:spcBef>
                <a:spcPts val="0"/>
              </a:spcBef>
              <a:buNone/>
              <a:defRPr sz="1000">
                <a:solidFill>
                  <a:schemeClr val="dk2"/>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Customer Churn Prediction</a:t>
            </a:r>
            <a:endParaRPr/>
          </a:p>
        </p:txBody>
      </p:sp>
      <p:sp>
        <p:nvSpPr>
          <p:cNvPr id="67" name="Shape 67"/>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i="1"/>
              <a:t>In </a:t>
            </a:r>
            <a:r>
              <a:rPr lang="en" b="1" i="1"/>
              <a:t>Telecommunications</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46100" y="328125"/>
            <a:ext cx="87930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 imbalance problem </a:t>
            </a:r>
            <a:r>
              <a:rPr lang="en" sz="2400">
                <a:solidFill>
                  <a:srgbClr val="FF0000"/>
                </a:solidFill>
              </a:rPr>
              <a:t>Churners/non-churners</a:t>
            </a:r>
            <a:r>
              <a:rPr lang="en">
                <a:solidFill>
                  <a:srgbClr val="454545"/>
                </a:solidFill>
              </a:rPr>
              <a:t>[Continued]</a:t>
            </a:r>
            <a:r>
              <a:rPr lang="en" sz="2400">
                <a:solidFill>
                  <a:srgbClr val="FF0000"/>
                </a:solidFill>
              </a:rPr>
              <a:t> </a:t>
            </a:r>
            <a:r>
              <a:rPr lang="en">
                <a:solidFill>
                  <a:srgbClr val="454545"/>
                </a:solidFill>
              </a:rPr>
              <a:t>[Continued]</a:t>
            </a:r>
            <a:endParaRPr/>
          </a:p>
        </p:txBody>
      </p:sp>
      <p:sp>
        <p:nvSpPr>
          <p:cNvPr id="129" name="Shape 129"/>
          <p:cNvSpPr txBox="1">
            <a:spLocks noGrp="1"/>
          </p:cNvSpPr>
          <p:nvPr>
            <p:ph type="body" idx="2"/>
          </p:nvPr>
        </p:nvSpPr>
        <p:spPr>
          <a:xfrm>
            <a:off x="4701300" y="1163050"/>
            <a:ext cx="4131000" cy="3691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solidFill>
                  <a:srgbClr val="454545"/>
                </a:solidFill>
                <a:highlight>
                  <a:srgbClr val="FFFFFF"/>
                </a:highlight>
                <a:latin typeface="Georgia"/>
                <a:ea typeface="Georgia"/>
                <a:cs typeface="Georgia"/>
                <a:sym typeface="Georgia"/>
              </a:rPr>
              <a:t>Model 1</a:t>
            </a:r>
            <a:r>
              <a:rPr lang="en" sz="1600">
                <a:solidFill>
                  <a:srgbClr val="454545"/>
                </a:solidFill>
                <a:highlight>
                  <a:srgbClr val="FFFFFF"/>
                </a:highlight>
                <a:latin typeface="Georgia"/>
                <a:ea typeface="Georgia"/>
                <a:cs typeface="Georgia"/>
                <a:sym typeface="Georgia"/>
              </a:rPr>
              <a:t> looks like it has lower error (0.1% error) than </a:t>
            </a:r>
            <a:r>
              <a:rPr lang="en" sz="1600" b="1" i="1">
                <a:solidFill>
                  <a:srgbClr val="454545"/>
                </a:solidFill>
                <a:highlight>
                  <a:srgbClr val="FFFFFF"/>
                </a:highlight>
                <a:latin typeface="Georgia"/>
                <a:ea typeface="Georgia"/>
                <a:cs typeface="Georgia"/>
                <a:sym typeface="Georgia"/>
              </a:rPr>
              <a:t>Model 2</a:t>
            </a:r>
            <a:r>
              <a:rPr lang="en" sz="1600">
                <a:solidFill>
                  <a:srgbClr val="454545"/>
                </a:solidFill>
                <a:highlight>
                  <a:srgbClr val="FFFFFF"/>
                </a:highlight>
                <a:latin typeface="Georgia"/>
                <a:ea typeface="Georgia"/>
                <a:cs typeface="Georgia"/>
                <a:sym typeface="Georgia"/>
              </a:rPr>
              <a:t> (1.0% error) but we know that </a:t>
            </a:r>
            <a:r>
              <a:rPr lang="en" sz="1600" b="1" i="1">
                <a:solidFill>
                  <a:srgbClr val="454545"/>
                </a:solidFill>
                <a:highlight>
                  <a:srgbClr val="FFFFFF"/>
                </a:highlight>
                <a:latin typeface="Georgia"/>
                <a:ea typeface="Georgia"/>
                <a:cs typeface="Georgia"/>
                <a:sym typeface="Georgia"/>
              </a:rPr>
              <a:t>Model 2 </a:t>
            </a:r>
            <a:r>
              <a:rPr lang="en" sz="1600">
                <a:solidFill>
                  <a:srgbClr val="454545"/>
                </a:solidFill>
                <a:highlight>
                  <a:srgbClr val="FFFFFF"/>
                </a:highlight>
                <a:latin typeface="Georgia"/>
                <a:ea typeface="Georgia"/>
                <a:cs typeface="Georgia"/>
                <a:sym typeface="Georgia"/>
              </a:rPr>
              <a:t>is the better one.</a:t>
            </a:r>
            <a:endParaRPr sz="1600">
              <a:solidFill>
                <a:srgbClr val="454545"/>
              </a:solidFill>
              <a:highlight>
                <a:srgbClr val="FFFFFF"/>
              </a:highlight>
              <a:latin typeface="Georgia"/>
              <a:ea typeface="Georgia"/>
              <a:cs typeface="Georgia"/>
              <a:sym typeface="Georgia"/>
            </a:endParaRPr>
          </a:p>
          <a:p>
            <a:pPr marL="0" lvl="0" indent="0">
              <a:spcBef>
                <a:spcPts val="1600"/>
              </a:spcBef>
              <a:spcAft>
                <a:spcPts val="0"/>
              </a:spcAft>
              <a:buNone/>
            </a:pPr>
            <a:r>
              <a:rPr lang="en" sz="1600" b="1">
                <a:solidFill>
                  <a:schemeClr val="accent5"/>
                </a:solidFill>
                <a:highlight>
                  <a:srgbClr val="FFFFFF"/>
                </a:highlight>
                <a:latin typeface="Arial"/>
                <a:ea typeface="Arial"/>
                <a:cs typeface="Arial"/>
                <a:sym typeface="Arial"/>
              </a:rPr>
              <a:t>Magic happens here:</a:t>
            </a:r>
            <a:endParaRPr sz="1600" b="1">
              <a:solidFill>
                <a:schemeClr val="accent5"/>
              </a:solidFill>
              <a:highlight>
                <a:srgbClr val="FFFFFF"/>
              </a:highlight>
              <a:latin typeface="Arial"/>
              <a:ea typeface="Arial"/>
              <a:cs typeface="Arial"/>
              <a:sym typeface="Arial"/>
            </a:endParaRPr>
          </a:p>
          <a:p>
            <a:pPr marL="0" lvl="0" indent="0">
              <a:spcBef>
                <a:spcPts val="1600"/>
              </a:spcBef>
              <a:spcAft>
                <a:spcPts val="1600"/>
              </a:spcAft>
              <a:buNone/>
            </a:pPr>
            <a:r>
              <a:rPr lang="en" sz="1600">
                <a:solidFill>
                  <a:srgbClr val="454545"/>
                </a:solidFill>
                <a:latin typeface="Georgia"/>
                <a:ea typeface="Georgia"/>
                <a:cs typeface="Georgia"/>
                <a:sym typeface="Georgia"/>
              </a:rPr>
              <a:t>Now, we can see that the false negative rate of </a:t>
            </a:r>
            <a:r>
              <a:rPr lang="en" sz="1600" b="1" i="1">
                <a:solidFill>
                  <a:srgbClr val="454545"/>
                </a:solidFill>
                <a:latin typeface="Georgia"/>
                <a:ea typeface="Georgia"/>
                <a:cs typeface="Georgia"/>
                <a:sym typeface="Georgia"/>
              </a:rPr>
              <a:t>Model 1 </a:t>
            </a:r>
            <a:r>
              <a:rPr lang="en" sz="1600">
                <a:solidFill>
                  <a:srgbClr val="454545"/>
                </a:solidFill>
                <a:latin typeface="Georgia"/>
                <a:ea typeface="Georgia"/>
                <a:cs typeface="Georgia"/>
                <a:sym typeface="Georgia"/>
              </a:rPr>
              <a:t>is at 70% while the false negative rate of </a:t>
            </a:r>
            <a:r>
              <a:rPr lang="en" sz="1600" b="1" i="1">
                <a:solidFill>
                  <a:srgbClr val="454545"/>
                </a:solidFill>
                <a:latin typeface="Georgia"/>
                <a:ea typeface="Georgia"/>
                <a:cs typeface="Georgia"/>
                <a:sym typeface="Georgia"/>
              </a:rPr>
              <a:t>Model 2 </a:t>
            </a:r>
            <a:r>
              <a:rPr lang="en" sz="1600">
                <a:solidFill>
                  <a:srgbClr val="454545"/>
                </a:solidFill>
                <a:latin typeface="Georgia"/>
                <a:ea typeface="Georgia"/>
                <a:cs typeface="Georgia"/>
                <a:sym typeface="Georgia"/>
              </a:rPr>
              <a:t>is just at 20%, which is clearly a better classifier. This is what we should educate the machine learning algorithm (or us) to use in order to allow it to pick a better algorithm.</a:t>
            </a:r>
            <a:endParaRPr sz="1600" b="1">
              <a:solidFill>
                <a:schemeClr val="accent5"/>
              </a:solidFill>
              <a:latin typeface="Georgia"/>
              <a:ea typeface="Georgia"/>
              <a:cs typeface="Georgia"/>
              <a:sym typeface="Georgia"/>
            </a:endParaRPr>
          </a:p>
        </p:txBody>
      </p:sp>
      <p:pic>
        <p:nvPicPr>
          <p:cNvPr id="130" name="Shape 130"/>
          <p:cNvPicPr preferRelativeResize="0"/>
          <p:nvPr/>
        </p:nvPicPr>
        <p:blipFill>
          <a:blip r:embed="rId3">
            <a:alphaModFix/>
          </a:blip>
          <a:stretch>
            <a:fillRect/>
          </a:stretch>
        </p:blipFill>
        <p:spPr>
          <a:xfrm>
            <a:off x="246100" y="1093850"/>
            <a:ext cx="4131101" cy="1802251"/>
          </a:xfrm>
          <a:prstGeom prst="rect">
            <a:avLst/>
          </a:prstGeom>
          <a:noFill/>
          <a:ln>
            <a:noFill/>
          </a:ln>
        </p:spPr>
      </p:pic>
      <p:pic>
        <p:nvPicPr>
          <p:cNvPr id="131" name="Shape 131"/>
          <p:cNvPicPr preferRelativeResize="0"/>
          <p:nvPr/>
        </p:nvPicPr>
        <p:blipFill>
          <a:blip r:embed="rId4">
            <a:alphaModFix/>
          </a:blip>
          <a:stretch>
            <a:fillRect/>
          </a:stretch>
        </p:blipFill>
        <p:spPr>
          <a:xfrm>
            <a:off x="217225" y="3263500"/>
            <a:ext cx="4188850" cy="166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98275" y="201000"/>
            <a:ext cx="87240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 imbalance problem </a:t>
            </a:r>
            <a:r>
              <a:rPr lang="en" sz="2400">
                <a:solidFill>
                  <a:srgbClr val="FF0000"/>
                </a:solidFill>
              </a:rPr>
              <a:t>Churners/non-churners</a:t>
            </a:r>
            <a:r>
              <a:rPr lang="en">
                <a:solidFill>
                  <a:srgbClr val="454545"/>
                </a:solidFill>
              </a:rPr>
              <a:t>[Continued]</a:t>
            </a:r>
            <a:endParaRPr/>
          </a:p>
        </p:txBody>
      </p:sp>
      <p:sp>
        <p:nvSpPr>
          <p:cNvPr id="137" name="Shape 137"/>
          <p:cNvSpPr txBox="1">
            <a:spLocks noGrp="1"/>
          </p:cNvSpPr>
          <p:nvPr>
            <p:ph type="body" idx="1"/>
          </p:nvPr>
        </p:nvSpPr>
        <p:spPr>
          <a:xfrm>
            <a:off x="311700" y="1079125"/>
            <a:ext cx="3999900" cy="3815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How to deal with class Imbalance problem:</a:t>
            </a:r>
            <a:endParaRPr sz="1600" b="1" i="1">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Up-sample the minority class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Down-sample the majority class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Penalize algorithms (in svm, give an additional parameter :  class_weight = ‘balanced’)</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We make use of </a:t>
            </a:r>
            <a:r>
              <a:rPr lang="en" sz="1600" b="1" i="1">
                <a:latin typeface="Georgia"/>
                <a:ea typeface="Georgia"/>
                <a:cs typeface="Georgia"/>
                <a:sym typeface="Georgia"/>
              </a:rPr>
              <a:t>ROC curve</a:t>
            </a:r>
            <a:r>
              <a:rPr lang="en" sz="1600">
                <a:latin typeface="Georgia"/>
                <a:ea typeface="Georgia"/>
                <a:cs typeface="Georgia"/>
                <a:sym typeface="Georgia"/>
              </a:rPr>
              <a:t> and </a:t>
            </a:r>
            <a:r>
              <a:rPr lang="en" sz="1600" b="1" i="1">
                <a:latin typeface="Georgia"/>
                <a:ea typeface="Georgia"/>
                <a:cs typeface="Georgia"/>
                <a:sym typeface="Georgia"/>
              </a:rPr>
              <a:t>AUC( area under the graph)</a:t>
            </a:r>
            <a:r>
              <a:rPr lang="en" sz="1600">
                <a:latin typeface="Georgia"/>
                <a:ea typeface="Georgia"/>
                <a:cs typeface="Georgia"/>
                <a:sym typeface="Georgia"/>
              </a:rPr>
              <a:t> to come on the conclusion to select the best algorithm.</a:t>
            </a: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1600"/>
              </a:spcAft>
              <a:buNone/>
            </a:pPr>
            <a:endParaRPr sz="1600">
              <a:latin typeface="Georgia"/>
              <a:ea typeface="Georgia"/>
              <a:cs typeface="Georgia"/>
              <a:sym typeface="Georgia"/>
            </a:endParaRPr>
          </a:p>
        </p:txBody>
      </p:sp>
      <p:sp>
        <p:nvSpPr>
          <p:cNvPr id="138" name="Shape 138"/>
          <p:cNvSpPr txBox="1">
            <a:spLocks noGrp="1"/>
          </p:cNvSpPr>
          <p:nvPr>
            <p:ph type="body" idx="2"/>
          </p:nvPr>
        </p:nvSpPr>
        <p:spPr>
          <a:xfrm>
            <a:off x="4832400" y="1079125"/>
            <a:ext cx="3999900" cy="801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600" b="1" i="1">
                <a:latin typeface="Georgia"/>
                <a:ea typeface="Georgia"/>
                <a:cs typeface="Georgia"/>
                <a:sym typeface="Georgia"/>
              </a:rPr>
              <a:t>Finally evaluating all the model performance in one go:</a:t>
            </a:r>
            <a:endParaRPr sz="1600" b="1" i="1">
              <a:latin typeface="Georgia"/>
              <a:ea typeface="Georgia"/>
              <a:cs typeface="Georgia"/>
              <a:sym typeface="Georgia"/>
            </a:endParaRPr>
          </a:p>
        </p:txBody>
      </p:sp>
      <p:pic>
        <p:nvPicPr>
          <p:cNvPr id="139" name="Shape 139"/>
          <p:cNvPicPr preferRelativeResize="0"/>
          <p:nvPr/>
        </p:nvPicPr>
        <p:blipFill>
          <a:blip r:embed="rId3">
            <a:alphaModFix/>
          </a:blip>
          <a:stretch>
            <a:fillRect/>
          </a:stretch>
        </p:blipFill>
        <p:spPr>
          <a:xfrm>
            <a:off x="4433900" y="1912200"/>
            <a:ext cx="4252325" cy="27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mining algorithms</a:t>
            </a:r>
            <a:endParaRPr/>
          </a:p>
        </p:txBody>
      </p:sp>
      <p:sp>
        <p:nvSpPr>
          <p:cNvPr id="145" name="Shape 145"/>
          <p:cNvSpPr txBox="1">
            <a:spLocks noGrp="1"/>
          </p:cNvSpPr>
          <p:nvPr>
            <p:ph type="body" idx="1"/>
          </p:nvPr>
        </p:nvSpPr>
        <p:spPr>
          <a:xfrm>
            <a:off x="311700" y="1228675"/>
            <a:ext cx="3999900" cy="3728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latin typeface="Georgia"/>
                <a:ea typeface="Georgia"/>
                <a:cs typeface="Georgia"/>
                <a:sym typeface="Georgia"/>
              </a:rPr>
              <a:t>Choosing parameters for each of the models which is known as </a:t>
            </a:r>
            <a:r>
              <a:rPr lang="en" sz="1600" b="1" i="1">
                <a:latin typeface="Georgia"/>
                <a:ea typeface="Georgia"/>
                <a:cs typeface="Georgia"/>
                <a:sym typeface="Georgia"/>
              </a:rPr>
              <a:t>hyperparameters.</a:t>
            </a:r>
            <a:endParaRPr sz="1600" b="1" i="1">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Hyperparameters cannot be learnt by fitting the model.</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Eg:</a:t>
            </a:r>
            <a:endParaRPr sz="1600" b="1" i="1">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Number of leaves or depth of a tree.             Learning rate in different models.                 Choosing k in k-means algorithm.                 ……</a:t>
            </a: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1600"/>
              </a:spcAft>
              <a:buNone/>
            </a:pPr>
            <a:endParaRPr sz="1600">
              <a:latin typeface="Georgia"/>
              <a:ea typeface="Georgia"/>
              <a:cs typeface="Georgia"/>
              <a:sym typeface="Georgia"/>
            </a:endParaRPr>
          </a:p>
        </p:txBody>
      </p:sp>
      <p:sp>
        <p:nvSpPr>
          <p:cNvPr id="146" name="Shape 146"/>
          <p:cNvSpPr txBox="1">
            <a:spLocks noGrp="1"/>
          </p:cNvSpPr>
          <p:nvPr>
            <p:ph type="body" idx="2"/>
          </p:nvPr>
        </p:nvSpPr>
        <p:spPr>
          <a:xfrm>
            <a:off x="4832400" y="1228675"/>
            <a:ext cx="3999900" cy="377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How is it done?</a:t>
            </a:r>
            <a:endParaRPr sz="1600" b="1" i="1">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Try a bunch of different hyperparameters.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Fit all of them separately.                                See how well each performs.                          Choose the best performing values.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Doing so in this fashion is the current standard.</a:t>
            </a:r>
            <a:endParaRPr sz="1600">
              <a:latin typeface="Georgia"/>
              <a:ea typeface="Georgia"/>
              <a:cs typeface="Georgia"/>
              <a:sym typeface="Georgia"/>
            </a:endParaRPr>
          </a:p>
          <a:p>
            <a:pPr marL="0" lvl="0" indent="0">
              <a:spcBef>
                <a:spcPts val="1600"/>
              </a:spcBef>
              <a:spcAft>
                <a:spcPts val="1600"/>
              </a:spcAft>
              <a:buNone/>
            </a:pPr>
            <a:r>
              <a:rPr lang="en" sz="1600">
                <a:latin typeface="Georgia"/>
                <a:ea typeface="Georgia"/>
                <a:cs typeface="Georgia"/>
                <a:sym typeface="Georgia"/>
              </a:rPr>
              <a:t>Now when fitting different values of a hyperparameter, it is essential to use cross-validation to </a:t>
            </a:r>
            <a:r>
              <a:rPr lang="en" sz="1600" b="1" i="1">
                <a:latin typeface="Georgia"/>
                <a:ea typeface="Georgia"/>
                <a:cs typeface="Georgia"/>
                <a:sym typeface="Georgia"/>
              </a:rPr>
              <a:t>avoid overfitting.</a:t>
            </a:r>
            <a:endParaRPr sz="1600" b="1" i="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mining algorithms</a:t>
            </a:r>
            <a:endParaRPr/>
          </a:p>
        </p:txBody>
      </p:sp>
      <p:sp>
        <p:nvSpPr>
          <p:cNvPr id="152" name="Shape 152"/>
          <p:cNvSpPr txBox="1">
            <a:spLocks noGrp="1"/>
          </p:cNvSpPr>
          <p:nvPr>
            <p:ph type="body" idx="1"/>
          </p:nvPr>
        </p:nvSpPr>
        <p:spPr>
          <a:xfrm>
            <a:off x="311700" y="1228675"/>
            <a:ext cx="3999900" cy="3693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List of data mining algorithms used:</a:t>
            </a:r>
            <a:endParaRPr sz="1600" b="1" i="1">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Decision Trees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Naive Bayes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Support Vector Machines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Logistic Regressions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Linear Classifications</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Neural networks</a:t>
            </a:r>
            <a:endParaRPr sz="1600">
              <a:latin typeface="Georgia"/>
              <a:ea typeface="Georgia"/>
              <a:cs typeface="Georgia"/>
              <a:sym typeface="Georgia"/>
            </a:endParaRPr>
          </a:p>
          <a:p>
            <a:pPr marL="0" lvl="0" indent="0">
              <a:spcBef>
                <a:spcPts val="1600"/>
              </a:spcBef>
              <a:spcAft>
                <a:spcPts val="1600"/>
              </a:spcAft>
              <a:buNone/>
            </a:pPr>
            <a:endParaRPr sz="1600">
              <a:latin typeface="Georgia"/>
              <a:ea typeface="Georgia"/>
              <a:cs typeface="Georgia"/>
              <a:sym typeface="Georgia"/>
            </a:endParaRPr>
          </a:p>
        </p:txBody>
      </p:sp>
      <p:sp>
        <p:nvSpPr>
          <p:cNvPr id="153" name="Shape 153"/>
          <p:cNvSpPr txBox="1">
            <a:spLocks noGrp="1"/>
          </p:cNvSpPr>
          <p:nvPr>
            <p:ph type="body" idx="2"/>
          </p:nvPr>
        </p:nvSpPr>
        <p:spPr>
          <a:xfrm>
            <a:off x="4832400" y="1345375"/>
            <a:ext cx="3999900" cy="3576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Already discussed </a:t>
            </a:r>
            <a:r>
              <a:rPr lang="en" sz="1600">
                <a:latin typeface="Georgia"/>
                <a:ea typeface="Georgia"/>
                <a:cs typeface="Georgia"/>
                <a:sym typeface="Georgia"/>
              </a:rPr>
              <a:t>to describe each model.</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ROC/AUC values </a:t>
            </a:r>
            <a:r>
              <a:rPr lang="en" sz="1600">
                <a:latin typeface="Georgia"/>
                <a:ea typeface="Georgia"/>
                <a:cs typeface="Georgia"/>
                <a:sym typeface="Georgia"/>
              </a:rPr>
              <a:t> [Checking performance]</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Tuning hyperparameters</a:t>
            </a:r>
            <a:r>
              <a:rPr lang="en" sz="1600">
                <a:latin typeface="Georgia"/>
                <a:ea typeface="Georgia"/>
                <a:cs typeface="Georgia"/>
                <a:sym typeface="Georgia"/>
              </a:rPr>
              <a:t> [Model at it’s best]</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Avoid overfitting</a:t>
            </a:r>
            <a:r>
              <a:rPr lang="en" sz="1600">
                <a:latin typeface="Georgia"/>
                <a:ea typeface="Georgia"/>
                <a:cs typeface="Georgia"/>
                <a:sym typeface="Georgia"/>
              </a:rPr>
              <a:t> [ Model is on the right track; Performance on the unseen data(test data) won’t be surprising.]</a:t>
            </a:r>
            <a:endParaRPr sz="1600">
              <a:latin typeface="Georgia"/>
              <a:ea typeface="Georgia"/>
              <a:cs typeface="Georgia"/>
              <a:sym typeface="Georgia"/>
            </a:endParaRPr>
          </a:p>
          <a:p>
            <a:pPr marL="0" lvl="0" indent="0">
              <a:spcBef>
                <a:spcPts val="1600"/>
              </a:spcBef>
              <a:spcAft>
                <a:spcPts val="1600"/>
              </a:spcAft>
              <a:buNone/>
            </a:pPr>
            <a:endParaRPr sz="16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Not so important </a:t>
            </a:r>
            <a:r>
              <a:rPr lang="en" sz="2400">
                <a:solidFill>
                  <a:srgbClr val="FF0000"/>
                </a:solidFill>
              </a:rPr>
              <a:t>[important]</a:t>
            </a:r>
            <a:endParaRPr sz="2400">
              <a:solidFill>
                <a:srgbClr val="FF0000"/>
              </a:solidFill>
            </a:endParaRPr>
          </a:p>
        </p:txBody>
      </p:sp>
      <p:sp>
        <p:nvSpPr>
          <p:cNvPr id="159" name="Shape 159"/>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t>           </a:t>
            </a:r>
            <a:r>
              <a:rPr lang="en" sz="1600" b="1" i="1">
                <a:latin typeface="Georgia"/>
                <a:ea typeface="Georgia"/>
                <a:cs typeface="Georgia"/>
                <a:sym typeface="Georgia"/>
              </a:rPr>
              <a:t>Python</a:t>
            </a:r>
            <a:endParaRPr sz="1600" b="1" i="1">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pandas, numpy and scipy for </a:t>
            </a:r>
            <a:r>
              <a:rPr lang="en" sz="1600" b="1" i="1">
                <a:latin typeface="Georgia"/>
                <a:ea typeface="Georgia"/>
                <a:cs typeface="Georgia"/>
                <a:sym typeface="Georgia"/>
              </a:rPr>
              <a:t>data manipulation/wrangling stuff</a:t>
            </a:r>
            <a:r>
              <a:rPr lang="en" sz="1600">
                <a:latin typeface="Georgia"/>
                <a:ea typeface="Georgia"/>
                <a:cs typeface="Georgia"/>
                <a:sym typeface="Georgia"/>
              </a:rPr>
              <a:t>.</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seaborn, matplotlib and Bokeh are available for </a:t>
            </a:r>
            <a:r>
              <a:rPr lang="en" sz="1600" b="1" i="1">
                <a:latin typeface="Georgia"/>
                <a:ea typeface="Georgia"/>
                <a:cs typeface="Georgia"/>
                <a:sym typeface="Georgia"/>
              </a:rPr>
              <a:t>data visualization</a:t>
            </a:r>
            <a:r>
              <a:rPr lang="en" sz="1600">
                <a:latin typeface="Georgia"/>
                <a:ea typeface="Georgia"/>
                <a:cs typeface="Georgia"/>
                <a:sym typeface="Georgia"/>
              </a:rPr>
              <a:t>.</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scikit_learn, xgboost, gradient boosting, keras, h2o, tensorflow etc are used for different </a:t>
            </a:r>
            <a:r>
              <a:rPr lang="en" sz="1600" b="1" i="1">
                <a:latin typeface="Georgia"/>
                <a:ea typeface="Georgia"/>
                <a:cs typeface="Georgia"/>
                <a:sym typeface="Georgia"/>
              </a:rPr>
              <a:t>machine learning/data mining algorithms</a:t>
            </a:r>
            <a:r>
              <a:rPr lang="en" sz="1600">
                <a:latin typeface="Georgia"/>
                <a:ea typeface="Georgia"/>
                <a:cs typeface="Georgia"/>
                <a:sym typeface="Georgia"/>
              </a:rPr>
              <a:t>.</a:t>
            </a:r>
            <a:endParaRPr sz="1600">
              <a:latin typeface="Georgia"/>
              <a:ea typeface="Georgia"/>
              <a:cs typeface="Georgia"/>
              <a:sym typeface="Georgia"/>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160" name="Shape 160"/>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r>
              <a:rPr lang="en" sz="1600" b="1" i="1"/>
              <a:t>R</a:t>
            </a:r>
            <a:endParaRPr sz="1600" b="1" i="1"/>
          </a:p>
          <a:p>
            <a:pPr marL="0" lvl="0" indent="0">
              <a:spcBef>
                <a:spcPts val="1600"/>
              </a:spcBef>
              <a:spcAft>
                <a:spcPts val="0"/>
              </a:spcAft>
              <a:buNone/>
            </a:pPr>
            <a:r>
              <a:rPr lang="en" sz="1600">
                <a:latin typeface="Georgia"/>
                <a:ea typeface="Georgia"/>
                <a:cs typeface="Georgia"/>
                <a:sym typeface="Georgia"/>
              </a:rPr>
              <a:t>dplyr, data.table, plyr, tidyr for </a:t>
            </a:r>
            <a:r>
              <a:rPr lang="en" sz="1600" b="1" i="1">
                <a:latin typeface="Georgia"/>
                <a:ea typeface="Georgia"/>
                <a:cs typeface="Georgia"/>
                <a:sym typeface="Georgia"/>
              </a:rPr>
              <a:t>data manipulation/wrangling stuff</a:t>
            </a:r>
            <a:r>
              <a:rPr lang="en" sz="1600">
                <a:latin typeface="Georgia"/>
                <a:ea typeface="Georgia"/>
                <a:cs typeface="Georgia"/>
                <a:sym typeface="Georgia"/>
              </a:rPr>
              <a:t>.</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ggplot2, corrplot are available for </a:t>
            </a:r>
            <a:r>
              <a:rPr lang="en" sz="1600" b="1" i="1">
                <a:latin typeface="Georgia"/>
                <a:ea typeface="Georgia"/>
                <a:cs typeface="Georgia"/>
                <a:sym typeface="Georgia"/>
              </a:rPr>
              <a:t>data visualization</a:t>
            </a:r>
            <a:r>
              <a:rPr lang="en" sz="1600">
                <a:latin typeface="Georgia"/>
                <a:ea typeface="Georgia"/>
                <a:cs typeface="Georgia"/>
                <a:sym typeface="Georgia"/>
              </a:rPr>
              <a:t>.</a:t>
            </a: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caret, xgboost, gradient boosting, keras, h2o, tensorflow etc are also used for different </a:t>
            </a:r>
            <a:r>
              <a:rPr lang="en" sz="1600" b="1" i="1">
                <a:latin typeface="Georgia"/>
                <a:ea typeface="Georgia"/>
                <a:cs typeface="Georgia"/>
                <a:sym typeface="Georgia"/>
              </a:rPr>
              <a:t>machine learning/data mining algorithms</a:t>
            </a:r>
            <a:r>
              <a:rPr lang="en" sz="1600">
                <a:latin typeface="Georgia"/>
                <a:ea typeface="Georgia"/>
                <a:cs typeface="Georgia"/>
                <a:sym typeface="Georgia"/>
              </a:rPr>
              <a:t>.</a:t>
            </a:r>
            <a:endParaRPr sz="1600">
              <a:latin typeface="Georgia"/>
              <a:ea typeface="Georgia"/>
              <a:cs typeface="Georgia"/>
              <a:sym typeface="Georgia"/>
            </a:endParaRPr>
          </a:p>
          <a:p>
            <a:pPr marL="0" lvl="0" indent="0">
              <a:spcBef>
                <a:spcPts val="1600"/>
              </a:spcBef>
              <a:spcAft>
                <a:spcPts val="0"/>
              </a:spcAft>
              <a:buNone/>
            </a:pPr>
            <a:endParaRPr sz="1600"/>
          </a:p>
          <a:p>
            <a:pPr marL="0" lvl="0" indent="0">
              <a:spcBef>
                <a:spcPts val="1600"/>
              </a:spcBef>
              <a:spcAft>
                <a:spcPts val="16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 </a:t>
            </a:r>
            <a:r>
              <a:rPr lang="en" sz="2400">
                <a:solidFill>
                  <a:srgbClr val="FF0000"/>
                </a:solidFill>
              </a:rPr>
              <a:t>[From the research paper study]</a:t>
            </a:r>
            <a:endParaRPr sz="2400">
              <a:solidFill>
                <a:srgbClr val="FF0000"/>
              </a:solidFill>
            </a:endParaRPr>
          </a:p>
        </p:txBody>
      </p:sp>
      <p:sp>
        <p:nvSpPr>
          <p:cNvPr id="166" name="Shape 166"/>
          <p:cNvSpPr txBox="1">
            <a:spLocks noGrp="1"/>
          </p:cNvSpPr>
          <p:nvPr>
            <p:ph type="body" idx="1"/>
          </p:nvPr>
        </p:nvSpPr>
        <p:spPr>
          <a:xfrm>
            <a:off x="311700" y="1508625"/>
            <a:ext cx="39999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latin typeface="Georgia"/>
                <a:ea typeface="Georgia"/>
                <a:cs typeface="Georgia"/>
                <a:sym typeface="Georgia"/>
              </a:rPr>
              <a:t>In summary, from our business/research problem, </a:t>
            </a:r>
            <a:r>
              <a:rPr lang="en" sz="1600" b="1" i="1">
                <a:latin typeface="Georgia"/>
                <a:ea typeface="Georgia"/>
                <a:cs typeface="Georgia"/>
                <a:sym typeface="Georgia"/>
              </a:rPr>
              <a:t>“Customer Churn Prediction”</a:t>
            </a:r>
            <a:r>
              <a:rPr lang="en" sz="1600">
                <a:latin typeface="Georgia"/>
                <a:ea typeface="Georgia"/>
                <a:cs typeface="Georgia"/>
                <a:sym typeface="Georgia"/>
              </a:rPr>
              <a:t>, clean the data, explore the data with different visualizations, model our data with different data mining algorithms, interpret our results by several evaluation metrics and update our model are the typical processes involved.</a:t>
            </a:r>
            <a:endParaRPr sz="1600">
              <a:latin typeface="Georgia"/>
              <a:ea typeface="Georgia"/>
              <a:cs typeface="Georgia"/>
              <a:sym typeface="Georgia"/>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167" name="Shape 167"/>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600">
              <a:latin typeface="Georgia"/>
              <a:ea typeface="Georgia"/>
              <a:cs typeface="Georgia"/>
              <a:sym typeface="Georgia"/>
            </a:endParaRPr>
          </a:p>
          <a:p>
            <a:pPr marL="0" lvl="0" indent="0">
              <a:spcBef>
                <a:spcPts val="1600"/>
              </a:spcBef>
              <a:spcAft>
                <a:spcPts val="0"/>
              </a:spcAft>
              <a:buNone/>
            </a:pPr>
            <a:r>
              <a:rPr lang="en" sz="1600">
                <a:latin typeface="Georgia"/>
                <a:ea typeface="Georgia"/>
                <a:cs typeface="Georgia"/>
                <a:sym typeface="Georgia"/>
              </a:rPr>
              <a:t>From simple data cleaning to the addition of new features, or removing unimportant features, scaling or normalising features, a </a:t>
            </a:r>
            <a:r>
              <a:rPr lang="en" sz="1600" b="1" i="1">
                <a:latin typeface="Georgia"/>
                <a:ea typeface="Georgia"/>
                <a:cs typeface="Georgia"/>
                <a:sym typeface="Georgia"/>
              </a:rPr>
              <a:t>data mining project</a:t>
            </a:r>
            <a:r>
              <a:rPr lang="en" sz="1600">
                <a:latin typeface="Georgia"/>
                <a:ea typeface="Georgia"/>
                <a:cs typeface="Georgia"/>
                <a:sym typeface="Georgia"/>
              </a:rPr>
              <a:t> stands and a lot of research are done to develop the techniques to deal with the data at each level.</a:t>
            </a:r>
            <a:endParaRPr sz="1600">
              <a:latin typeface="Georgia"/>
              <a:ea typeface="Georgia"/>
              <a:cs typeface="Georgia"/>
              <a:sym typeface="Georgia"/>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a:t>
            </a:r>
            <a:endParaRPr/>
          </a:p>
        </p:txBody>
      </p:sp>
      <p:sp>
        <p:nvSpPr>
          <p:cNvPr id="73" name="Shape 73"/>
          <p:cNvSpPr txBox="1">
            <a:spLocks noGrp="1"/>
          </p:cNvSpPr>
          <p:nvPr>
            <p:ph type="body" idx="1"/>
          </p:nvPr>
        </p:nvSpPr>
        <p:spPr>
          <a:xfrm>
            <a:off x="311700" y="1228675"/>
            <a:ext cx="3999900" cy="347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i="1">
                <a:latin typeface="Georgia"/>
                <a:ea typeface="Georgia"/>
                <a:cs typeface="Georgia"/>
                <a:sym typeface="Georgia"/>
              </a:rPr>
              <a:t>C</a:t>
            </a:r>
            <a:r>
              <a:rPr lang="en" sz="1600" b="1" i="1">
                <a:latin typeface="Georgia"/>
                <a:ea typeface="Georgia"/>
                <a:cs typeface="Georgia"/>
                <a:sym typeface="Georgia"/>
              </a:rPr>
              <a:t>ustomer churn</a:t>
            </a:r>
            <a:r>
              <a:rPr lang="en" sz="1600">
                <a:latin typeface="Georgia"/>
                <a:ea typeface="Georgia"/>
                <a:cs typeface="Georgia"/>
                <a:sym typeface="Georgia"/>
              </a:rPr>
              <a:t> occurs when customers or subscribers stop doing business with the company or unsubscribe the service is also known as customer attrition.</a:t>
            </a: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1600"/>
              </a:spcAft>
              <a:buNone/>
            </a:pPr>
            <a:r>
              <a:rPr lang="en" sz="1600">
                <a:latin typeface="Georgia"/>
                <a:ea typeface="Georgia"/>
                <a:cs typeface="Georgia"/>
                <a:sym typeface="Georgia"/>
              </a:rPr>
              <a:t>The signals can be plenty like not replying to email marketing, not logging in, not searching for new otlets, by filing a complaint on the website, etc</a:t>
            </a:r>
            <a:endParaRPr sz="1600">
              <a:latin typeface="Georgia"/>
              <a:ea typeface="Georgia"/>
              <a:cs typeface="Georgia"/>
              <a:sym typeface="Georgia"/>
            </a:endParaRPr>
          </a:p>
        </p:txBody>
      </p:sp>
      <p:sp>
        <p:nvSpPr>
          <p:cNvPr id="74" name="Shape 7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Research paper motivation:</a:t>
            </a:r>
            <a:endParaRPr sz="1600" b="1" i="1">
              <a:latin typeface="Georgia"/>
              <a:ea typeface="Georgia"/>
              <a:cs typeface="Georgia"/>
              <a:sym typeface="Georgia"/>
            </a:endParaRPr>
          </a:p>
          <a:p>
            <a:pPr marL="0" lvl="0" indent="0">
              <a:spcBef>
                <a:spcPts val="1600"/>
              </a:spcBef>
              <a:spcAft>
                <a:spcPts val="1600"/>
              </a:spcAft>
              <a:buNone/>
            </a:pPr>
            <a:r>
              <a:rPr lang="en" sz="1600">
                <a:latin typeface="Georgia"/>
                <a:ea typeface="Georgia"/>
                <a:cs typeface="Georgia"/>
                <a:sym typeface="Georgia"/>
              </a:rPr>
              <a:t>In the last few years, there have been many changes in the telecommunications industry, such as, the liberalisation of the market opening up competition in the market, new services and new technologies. The churn of customers causes a huge loss of telecommunication services and it becomes a very serious problem.</a:t>
            </a:r>
            <a:endParaRPr sz="16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Feature Extraction is clumsy?</a:t>
            </a:r>
            <a:endParaRPr/>
          </a:p>
        </p:txBody>
      </p:sp>
      <p:sp>
        <p:nvSpPr>
          <p:cNvPr id="80" name="Shape 80"/>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600"/>
          </a:p>
          <a:p>
            <a:pPr marL="0" lvl="0" indent="0">
              <a:spcBef>
                <a:spcPts val="1600"/>
              </a:spcBef>
              <a:spcAft>
                <a:spcPts val="0"/>
              </a:spcAft>
              <a:buNone/>
            </a:pPr>
            <a:r>
              <a:rPr lang="en" sz="1600">
                <a:latin typeface="Georgia"/>
                <a:ea typeface="Georgia"/>
                <a:cs typeface="Georgia"/>
                <a:sym typeface="Georgia"/>
              </a:rPr>
              <a:t>Data extracted from different departments of a telecommunication industry like marketing, sales, finance etc.</a:t>
            </a: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1600"/>
              </a:spcAft>
              <a:buNone/>
            </a:pPr>
            <a:r>
              <a:rPr lang="en" sz="1600">
                <a:latin typeface="Georgia"/>
                <a:ea typeface="Georgia"/>
                <a:cs typeface="Georgia"/>
                <a:sym typeface="Georgia"/>
              </a:rPr>
              <a:t>Identification of all the features which can be useful to predict customer churn.</a:t>
            </a:r>
            <a:endParaRPr sz="1600">
              <a:latin typeface="Georgia"/>
              <a:ea typeface="Georgia"/>
              <a:cs typeface="Georgia"/>
              <a:sym typeface="Georgia"/>
            </a:endParaRPr>
          </a:p>
        </p:txBody>
      </p:sp>
      <p:sp>
        <p:nvSpPr>
          <p:cNvPr id="81" name="Shape 81"/>
          <p:cNvSpPr txBox="1">
            <a:spLocks noGrp="1"/>
          </p:cNvSpPr>
          <p:nvPr>
            <p:ph type="body" idx="2"/>
          </p:nvPr>
        </p:nvSpPr>
        <p:spPr>
          <a:xfrm>
            <a:off x="4832400" y="1576925"/>
            <a:ext cx="3999900" cy="276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Demographic profiles:</a:t>
            </a:r>
            <a:r>
              <a:rPr lang="en" sz="1600"/>
              <a:t> </a:t>
            </a:r>
            <a:r>
              <a:rPr lang="en" sz="1600">
                <a:latin typeface="Georgia"/>
                <a:ea typeface="Georgia"/>
                <a:cs typeface="Georgia"/>
                <a:sym typeface="Georgia"/>
              </a:rPr>
              <a:t>age, social class, bands, gender</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Information of grants:</a:t>
            </a:r>
            <a:r>
              <a:rPr lang="en" sz="1600" b="1" i="1"/>
              <a:t> </a:t>
            </a:r>
            <a:r>
              <a:rPr lang="en" sz="1600">
                <a:latin typeface="Georgia"/>
                <a:ea typeface="Georgia"/>
                <a:cs typeface="Georgia"/>
                <a:sym typeface="Georgia"/>
              </a:rPr>
              <a:t>customers with a disability or are over 80 are more like to continue the services.</a:t>
            </a:r>
            <a:endParaRPr sz="1600">
              <a:latin typeface="Georgia"/>
              <a:ea typeface="Georgia"/>
              <a:cs typeface="Georgia"/>
              <a:sym typeface="Georgia"/>
            </a:endParaRPr>
          </a:p>
          <a:p>
            <a:pPr marL="0" lvl="0" indent="0">
              <a:spcBef>
                <a:spcPts val="1600"/>
              </a:spcBef>
              <a:spcAft>
                <a:spcPts val="1600"/>
              </a:spcAft>
              <a:buNone/>
            </a:pPr>
            <a:r>
              <a:rPr lang="en" sz="1600" b="1" i="1">
                <a:latin typeface="Georgia"/>
                <a:ea typeface="Georgia"/>
                <a:cs typeface="Georgia"/>
                <a:sym typeface="Georgia"/>
              </a:rPr>
              <a:t>Service orders:</a:t>
            </a:r>
            <a:r>
              <a:rPr lang="en" sz="1600" b="1" i="1"/>
              <a:t> </a:t>
            </a:r>
            <a:r>
              <a:rPr lang="en" sz="1600">
                <a:latin typeface="Georgia"/>
                <a:ea typeface="Georgia"/>
                <a:cs typeface="Georgia"/>
                <a:sym typeface="Georgia"/>
              </a:rPr>
              <a:t>select the information of last 3 orders.</a:t>
            </a:r>
            <a:r>
              <a:rPr lang="en" sz="1600"/>
              <a:t/>
            </a:r>
            <a:br>
              <a:rPr lang="en" sz="1600"/>
            </a:b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Feature Extraction is clumsy? </a:t>
            </a:r>
            <a:r>
              <a:rPr lang="en">
                <a:solidFill>
                  <a:srgbClr val="FF0000"/>
                </a:solidFill>
              </a:rPr>
              <a:t>[continued]</a:t>
            </a:r>
            <a:endParaRPr>
              <a:solidFill>
                <a:srgbClr val="FF0000"/>
              </a:solidFill>
            </a:endParaRPr>
          </a:p>
        </p:txBody>
      </p:sp>
      <p:sp>
        <p:nvSpPr>
          <p:cNvPr id="87" name="Shape 87"/>
          <p:cNvSpPr txBox="1">
            <a:spLocks noGrp="1"/>
          </p:cNvSpPr>
          <p:nvPr>
            <p:ph type="body" idx="1"/>
          </p:nvPr>
        </p:nvSpPr>
        <p:spPr>
          <a:xfrm>
            <a:off x="311700" y="1426950"/>
            <a:ext cx="39999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latin typeface="Georgia"/>
                <a:ea typeface="Georgia"/>
                <a:cs typeface="Georgia"/>
                <a:sym typeface="Georgia"/>
              </a:rPr>
              <a:t>Requires explicit </a:t>
            </a:r>
            <a:r>
              <a:rPr lang="en" sz="1600" b="1" i="1">
                <a:latin typeface="Georgia"/>
                <a:ea typeface="Georgia"/>
                <a:cs typeface="Georgia"/>
                <a:sym typeface="Georgia"/>
              </a:rPr>
              <a:t>business understanding </a:t>
            </a:r>
            <a:r>
              <a:rPr lang="en" sz="1600">
                <a:latin typeface="Georgia"/>
                <a:ea typeface="Georgia"/>
                <a:cs typeface="Georgia"/>
                <a:sym typeface="Georgia"/>
              </a:rPr>
              <a:t>and </a:t>
            </a:r>
            <a:r>
              <a:rPr lang="en" sz="1600" b="1" i="1">
                <a:latin typeface="Georgia"/>
                <a:ea typeface="Georgia"/>
                <a:cs typeface="Georgia"/>
                <a:sym typeface="Georgia"/>
              </a:rPr>
              <a:t>domain expertise</a:t>
            </a:r>
            <a:r>
              <a:rPr lang="en" sz="1600">
                <a:latin typeface="Georgia"/>
                <a:ea typeface="Georgia"/>
                <a:cs typeface="Georgia"/>
                <a:sym typeface="Georgia"/>
              </a:rPr>
              <a:t> of the telecommunication industry to understand the data to a business context.</a:t>
            </a:r>
            <a:endParaRPr sz="1600">
              <a:latin typeface="Georgia"/>
              <a:ea typeface="Georgia"/>
              <a:cs typeface="Georgia"/>
              <a:sym typeface="Georgia"/>
            </a:endParaRPr>
          </a:p>
          <a:p>
            <a:pPr marL="0" lvl="0" indent="0">
              <a:spcBef>
                <a:spcPts val="1600"/>
              </a:spcBef>
              <a:spcAft>
                <a:spcPts val="1600"/>
              </a:spcAft>
              <a:buNone/>
            </a:pPr>
            <a:r>
              <a:rPr lang="en" sz="1600">
                <a:latin typeface="Georgia"/>
                <a:ea typeface="Georgia"/>
                <a:cs typeface="Georgia"/>
                <a:sym typeface="Georgia"/>
              </a:rPr>
              <a:t>A Rookie who does not have the understanding of the telecommunication industry, cannot identify the right features for this business problem,</a:t>
            </a:r>
            <a:endParaRPr sz="1600">
              <a:latin typeface="Georgia"/>
              <a:ea typeface="Georgia"/>
              <a:cs typeface="Georgia"/>
              <a:sym typeface="Georgia"/>
            </a:endParaRPr>
          </a:p>
        </p:txBody>
      </p:sp>
      <p:sp>
        <p:nvSpPr>
          <p:cNvPr id="88" name="Shape 88"/>
          <p:cNvSpPr txBox="1">
            <a:spLocks noGrp="1"/>
          </p:cNvSpPr>
          <p:nvPr>
            <p:ph type="body" idx="2"/>
          </p:nvPr>
        </p:nvSpPr>
        <p:spPr>
          <a:xfrm>
            <a:off x="4832400" y="1368625"/>
            <a:ext cx="39999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t>Telephone line information: </a:t>
            </a:r>
            <a:r>
              <a:rPr lang="en" sz="1600">
                <a:latin typeface="Georgia"/>
                <a:ea typeface="Georgia"/>
                <a:cs typeface="Georgia"/>
                <a:sym typeface="Georgia"/>
              </a:rPr>
              <a:t>no of telephone lines, line types, district codes.</a:t>
            </a:r>
            <a:endParaRPr sz="1600">
              <a:latin typeface="Georgia"/>
              <a:ea typeface="Georgia"/>
              <a:cs typeface="Georgia"/>
              <a:sym typeface="Georgia"/>
            </a:endParaRPr>
          </a:p>
          <a:p>
            <a:pPr marL="0" lvl="0" indent="0">
              <a:spcBef>
                <a:spcPts val="1600"/>
              </a:spcBef>
              <a:spcAft>
                <a:spcPts val="0"/>
              </a:spcAft>
              <a:buNone/>
            </a:pPr>
            <a:r>
              <a:rPr lang="en" sz="1600" b="1" i="1"/>
              <a:t>Complaint Information: </a:t>
            </a:r>
            <a:r>
              <a:rPr lang="en" sz="1600">
                <a:latin typeface="Georgia"/>
                <a:ea typeface="Georgia"/>
                <a:cs typeface="Georgia"/>
                <a:sym typeface="Georgia"/>
              </a:rPr>
              <a:t>email, posted letter, more generally by telephone to different departments.</a:t>
            </a:r>
            <a:endParaRPr sz="1600">
              <a:latin typeface="Georgia"/>
              <a:ea typeface="Georgia"/>
              <a:cs typeface="Georgia"/>
              <a:sym typeface="Georgia"/>
            </a:endParaRPr>
          </a:p>
          <a:p>
            <a:pPr marL="0" lvl="0" indent="0">
              <a:spcBef>
                <a:spcPts val="1600"/>
              </a:spcBef>
              <a:spcAft>
                <a:spcPts val="1600"/>
              </a:spcAft>
              <a:buNone/>
            </a:pPr>
            <a:r>
              <a:rPr lang="en" sz="1600" b="1" i="1"/>
              <a:t>The historical information of bills and payments</a:t>
            </a:r>
            <a:endParaRPr sz="16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Feature Extraction is clumsy? </a:t>
            </a:r>
            <a:r>
              <a:rPr lang="en">
                <a:solidFill>
                  <a:srgbClr val="FF0000"/>
                </a:solidFill>
              </a:rPr>
              <a:t>[continued]</a:t>
            </a:r>
            <a:endParaRPr/>
          </a:p>
        </p:txBody>
      </p:sp>
      <p:sp>
        <p:nvSpPr>
          <p:cNvPr id="94" name="Shape 94"/>
          <p:cNvSpPr txBox="1">
            <a:spLocks noGrp="1"/>
          </p:cNvSpPr>
          <p:nvPr>
            <p:ph type="body" idx="1"/>
          </p:nvPr>
        </p:nvSpPr>
        <p:spPr>
          <a:xfrm>
            <a:off x="428325" y="1415275"/>
            <a:ext cx="3999900" cy="2876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latin typeface="Georgia"/>
                <a:ea typeface="Georgia"/>
                <a:cs typeface="Georgia"/>
                <a:sym typeface="Georgia"/>
              </a:rPr>
              <a:t>But with </a:t>
            </a:r>
            <a:r>
              <a:rPr lang="en" sz="1600" b="1" i="1">
                <a:latin typeface="Georgia"/>
                <a:ea typeface="Georgia"/>
                <a:cs typeface="Georgia"/>
                <a:sym typeface="Georgia"/>
              </a:rPr>
              <a:t>Data Mining/data science</a:t>
            </a:r>
            <a:r>
              <a:rPr lang="en" sz="1600">
                <a:latin typeface="Georgia"/>
                <a:ea typeface="Georgia"/>
                <a:cs typeface="Georgia"/>
                <a:sym typeface="Georgia"/>
              </a:rPr>
              <a:t>, we will make these departments talk to solve business problem like </a:t>
            </a:r>
            <a:r>
              <a:rPr lang="en" sz="1600" b="1" i="1">
                <a:latin typeface="Georgia"/>
                <a:ea typeface="Georgia"/>
                <a:cs typeface="Georgia"/>
                <a:sym typeface="Georgia"/>
              </a:rPr>
              <a:t>Customer churn prediction</a:t>
            </a:r>
            <a:r>
              <a:rPr lang="en" sz="1600">
                <a:latin typeface="Georgia"/>
                <a:ea typeface="Georgia"/>
                <a:cs typeface="Georgia"/>
                <a:sym typeface="Georgia"/>
              </a:rPr>
              <a:t> with data.</a:t>
            </a: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1600"/>
              </a:spcAft>
              <a:buNone/>
            </a:pPr>
            <a:r>
              <a:rPr lang="en" sz="1600" b="1" i="1">
                <a:latin typeface="Georgia"/>
                <a:ea typeface="Georgia"/>
                <a:cs typeface="Georgia"/>
                <a:sym typeface="Georgia"/>
              </a:rPr>
              <a:t>“The major bottleneck of the data is data itself.”</a:t>
            </a:r>
            <a:endParaRPr sz="1600" b="1" i="1">
              <a:latin typeface="Georgia"/>
              <a:ea typeface="Georgia"/>
              <a:cs typeface="Georgia"/>
              <a:sym typeface="Georgia"/>
            </a:endParaRPr>
          </a:p>
        </p:txBody>
      </p:sp>
      <p:sp>
        <p:nvSpPr>
          <p:cNvPr id="95" name="Shape 9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t>Call details: </a:t>
            </a:r>
            <a:r>
              <a:rPr lang="en" sz="1600">
                <a:latin typeface="Georgia"/>
                <a:ea typeface="Georgia"/>
                <a:cs typeface="Georgia"/>
                <a:sym typeface="Georgia"/>
              </a:rPr>
              <a:t>call duration, price and types of call.</a:t>
            </a:r>
            <a:endParaRPr sz="1600">
              <a:latin typeface="Georgia"/>
              <a:ea typeface="Georgia"/>
              <a:cs typeface="Georgia"/>
              <a:sym typeface="Georgia"/>
            </a:endParaRPr>
          </a:p>
          <a:p>
            <a:pPr marL="0" lvl="0" indent="0">
              <a:spcBef>
                <a:spcPts val="1600"/>
              </a:spcBef>
              <a:spcAft>
                <a:spcPts val="0"/>
              </a:spcAft>
              <a:buNone/>
            </a:pPr>
            <a:r>
              <a:rPr lang="en" sz="1600" b="1" i="1"/>
              <a:t>Incoming call details: </a:t>
            </a:r>
            <a:r>
              <a:rPr lang="en" sz="1600">
                <a:latin typeface="Georgia"/>
                <a:ea typeface="Georgia"/>
                <a:cs typeface="Georgia"/>
                <a:sym typeface="Georgia"/>
              </a:rPr>
              <a:t>duration of received calls, a no of received calls, respected fees.</a:t>
            </a:r>
            <a:endParaRPr sz="1600">
              <a:latin typeface="Georgia"/>
              <a:ea typeface="Georgia"/>
              <a:cs typeface="Georgia"/>
              <a:sym typeface="Georgia"/>
            </a:endParaRPr>
          </a:p>
          <a:p>
            <a:pPr marL="0" lvl="0" indent="0">
              <a:spcBef>
                <a:spcPts val="1600"/>
              </a:spcBef>
              <a:spcAft>
                <a:spcPts val="0"/>
              </a:spcAft>
              <a:buNone/>
            </a:pPr>
            <a:r>
              <a:rPr lang="en" sz="1600" b="1" i="1"/>
              <a:t>Customer account information: </a:t>
            </a:r>
            <a:r>
              <a:rPr lang="en" sz="1600">
                <a:latin typeface="Georgia"/>
                <a:ea typeface="Georgia"/>
                <a:cs typeface="Georgia"/>
                <a:sym typeface="Georgia"/>
              </a:rPr>
              <a:t>types of service packages, junk mail indicators, creation date, bill frequency, account information etc</a:t>
            </a:r>
            <a:endParaRPr sz="1600">
              <a:latin typeface="Georgia"/>
              <a:ea typeface="Georgia"/>
              <a:cs typeface="Georgia"/>
              <a:sym typeface="Georgia"/>
            </a:endParaRPr>
          </a:p>
          <a:p>
            <a:pPr marL="0" lvl="0" indent="0">
              <a:spcBef>
                <a:spcPts val="1600"/>
              </a:spcBef>
              <a:spcAft>
                <a:spcPts val="0"/>
              </a:spcAft>
              <a:buNone/>
            </a:pPr>
            <a:endParaRPr b="1" i="1"/>
          </a:p>
          <a:p>
            <a:pPr marL="0" lv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Normalisation</a:t>
            </a:r>
            <a:endParaRPr/>
          </a:p>
        </p:txBody>
      </p:sp>
      <p:sp>
        <p:nvSpPr>
          <p:cNvPr id="101" name="Shape 101"/>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600">
              <a:highlight>
                <a:srgbClr val="FFFFFF"/>
              </a:highlight>
              <a:latin typeface="Arial"/>
              <a:ea typeface="Arial"/>
              <a:cs typeface="Arial"/>
              <a:sym typeface="Arial"/>
            </a:endParaRPr>
          </a:p>
          <a:p>
            <a:pPr marL="0" lvl="0" indent="0">
              <a:spcBef>
                <a:spcPts val="1600"/>
              </a:spcBef>
              <a:spcAft>
                <a:spcPts val="1600"/>
              </a:spcAft>
              <a:buNone/>
            </a:pPr>
            <a:r>
              <a:rPr lang="en" sz="1600">
                <a:solidFill>
                  <a:srgbClr val="454545"/>
                </a:solidFill>
                <a:highlight>
                  <a:srgbClr val="FFFFFF"/>
                </a:highlight>
                <a:latin typeface="Georgia"/>
                <a:ea typeface="Georgia"/>
                <a:cs typeface="Georgia"/>
                <a:sym typeface="Georgia"/>
              </a:rPr>
              <a:t>A variable called </a:t>
            </a:r>
            <a:r>
              <a:rPr lang="en" sz="1600" b="1" i="1">
                <a:solidFill>
                  <a:srgbClr val="454545"/>
                </a:solidFill>
                <a:highlight>
                  <a:srgbClr val="FFFFFF"/>
                </a:highlight>
                <a:latin typeface="Georgia"/>
                <a:ea typeface="Georgia"/>
                <a:cs typeface="Georgia"/>
                <a:sym typeface="Georgia"/>
              </a:rPr>
              <a:t>'duration of  received call’</a:t>
            </a:r>
            <a:r>
              <a:rPr lang="en" sz="1600">
                <a:solidFill>
                  <a:srgbClr val="454545"/>
                </a:solidFill>
                <a:highlight>
                  <a:srgbClr val="FFFFFF"/>
                </a:highlight>
                <a:latin typeface="Georgia"/>
                <a:ea typeface="Georgia"/>
                <a:cs typeface="Georgia"/>
                <a:sym typeface="Georgia"/>
              </a:rPr>
              <a:t> that ranges between 100 and 150 mins carries more weightage as compared to a variable i.e. </a:t>
            </a:r>
            <a:r>
              <a:rPr lang="en" sz="1600" b="1" i="1">
                <a:solidFill>
                  <a:srgbClr val="454545"/>
                </a:solidFill>
                <a:highlight>
                  <a:srgbClr val="FFFFFF"/>
                </a:highlight>
                <a:latin typeface="Georgia"/>
                <a:ea typeface="Georgia"/>
                <a:cs typeface="Georgia"/>
                <a:sym typeface="Georgia"/>
              </a:rPr>
              <a:t>number of calls </a:t>
            </a:r>
            <a:r>
              <a:rPr lang="en" sz="1600">
                <a:solidFill>
                  <a:srgbClr val="454545"/>
                </a:solidFill>
                <a:highlight>
                  <a:srgbClr val="FFFFFF"/>
                </a:highlight>
                <a:latin typeface="Georgia"/>
                <a:ea typeface="Georgia"/>
                <a:cs typeface="Georgia"/>
                <a:sym typeface="Georgia"/>
              </a:rPr>
              <a:t>that in general ranges between 0 and 30. Hence, it is required to transform the data to comparable scales</a:t>
            </a:r>
            <a:endParaRPr sz="1600">
              <a:solidFill>
                <a:srgbClr val="454545"/>
              </a:solidFill>
              <a:highlight>
                <a:srgbClr val="FFFFFF"/>
              </a:highlight>
              <a:latin typeface="Georgia"/>
              <a:ea typeface="Georgia"/>
              <a:cs typeface="Georgia"/>
              <a:sym typeface="Georgia"/>
            </a:endParaRPr>
          </a:p>
        </p:txBody>
      </p:sp>
      <p:sp>
        <p:nvSpPr>
          <p:cNvPr id="102" name="Shape 102"/>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600">
              <a:latin typeface="Georgia"/>
              <a:ea typeface="Georgia"/>
              <a:cs typeface="Georgia"/>
              <a:sym typeface="Georgia"/>
            </a:endParaRPr>
          </a:p>
          <a:p>
            <a:pPr marL="0" lvl="0" indent="0">
              <a:spcBef>
                <a:spcPts val="1600"/>
              </a:spcBef>
              <a:spcAft>
                <a:spcPts val="0"/>
              </a:spcAft>
              <a:buNone/>
            </a:pPr>
            <a:endParaRPr>
              <a:highlight>
                <a:srgbClr val="FFFFFF"/>
              </a:highlight>
              <a:latin typeface="Georgia"/>
              <a:ea typeface="Georgia"/>
              <a:cs typeface="Georgia"/>
              <a:sym typeface="Georgia"/>
            </a:endParaRPr>
          </a:p>
          <a:p>
            <a:pPr marL="0" lvl="0" indent="0">
              <a:spcBef>
                <a:spcPts val="1600"/>
              </a:spcBef>
              <a:spcAft>
                <a:spcPts val="0"/>
              </a:spcAft>
              <a:buNone/>
            </a:pPr>
            <a:r>
              <a:rPr lang="en" sz="1600">
                <a:highlight>
                  <a:srgbClr val="FFFFFF"/>
                </a:highlight>
                <a:latin typeface="Georgia"/>
                <a:ea typeface="Georgia"/>
                <a:cs typeface="Georgia"/>
                <a:sym typeface="Georgia"/>
              </a:rPr>
              <a:t>The idea is to </a:t>
            </a:r>
            <a:r>
              <a:rPr lang="en" sz="1600" b="1" i="1">
                <a:highlight>
                  <a:srgbClr val="FFFFFF"/>
                </a:highlight>
                <a:latin typeface="Georgia"/>
                <a:ea typeface="Georgia"/>
                <a:cs typeface="Georgia"/>
                <a:sym typeface="Georgia"/>
              </a:rPr>
              <a:t>rescale</a:t>
            </a:r>
            <a:r>
              <a:rPr lang="en" sz="1600">
                <a:highlight>
                  <a:srgbClr val="FFFFFF"/>
                </a:highlight>
                <a:latin typeface="Georgia"/>
                <a:ea typeface="Georgia"/>
                <a:cs typeface="Georgia"/>
                <a:sym typeface="Georgia"/>
              </a:rPr>
              <a:t> an original variable to have equal range and/or variance.</a:t>
            </a:r>
            <a:endParaRPr sz="1600">
              <a:latin typeface="Georgia"/>
              <a:ea typeface="Georgia"/>
              <a:cs typeface="Georgia"/>
              <a:sym typeface="Georgia"/>
            </a:endParaRPr>
          </a:p>
          <a:p>
            <a:pPr marL="0" lvl="0" indent="0">
              <a:spcBef>
                <a:spcPts val="1600"/>
              </a:spcBef>
              <a:spcAft>
                <a:spcPts val="1600"/>
              </a:spcAft>
              <a:buNone/>
            </a:pPr>
            <a:r>
              <a:rPr lang="en" sz="1600" b="1" i="1">
                <a:latin typeface="Arial"/>
                <a:ea typeface="Arial"/>
                <a:cs typeface="Arial"/>
                <a:sym typeface="Arial"/>
              </a:rPr>
              <a:t>Normalizing</a:t>
            </a:r>
            <a:r>
              <a:rPr lang="en" sz="1600"/>
              <a:t> s</a:t>
            </a:r>
            <a:r>
              <a:rPr lang="en" sz="1600">
                <a:latin typeface="Arial"/>
                <a:ea typeface="Arial"/>
                <a:cs typeface="Arial"/>
                <a:sym typeface="Arial"/>
              </a:rPr>
              <a:t>uch selective features can be good for a better predictive model.</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3517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Real World data is messy </a:t>
            </a:r>
            <a:r>
              <a:rPr lang="en" sz="2400">
                <a:solidFill>
                  <a:srgbClr val="FF0000"/>
                </a:solidFill>
              </a:rPr>
              <a:t>Data Cleaning</a:t>
            </a:r>
            <a:endParaRPr sz="2400">
              <a:solidFill>
                <a:srgbClr val="FF0000"/>
              </a:solidFill>
            </a:endParaRPr>
          </a:p>
        </p:txBody>
      </p:sp>
      <p:sp>
        <p:nvSpPr>
          <p:cNvPr id="108" name="Shape 108"/>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Noisy:</a:t>
            </a:r>
            <a:r>
              <a:rPr lang="en" sz="1600">
                <a:latin typeface="Georgia"/>
                <a:ea typeface="Georgia"/>
                <a:cs typeface="Georgia"/>
                <a:sym typeface="Georgia"/>
              </a:rPr>
              <a:t> containing errors (data entry/collection) or outliers.</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Inconsistent:</a:t>
            </a:r>
            <a:r>
              <a:rPr lang="en" sz="1600">
                <a:latin typeface="Georgia"/>
                <a:ea typeface="Georgia"/>
                <a:cs typeface="Georgia"/>
                <a:sym typeface="Georgia"/>
              </a:rPr>
              <a:t> containing discrepancies in codes or names </a:t>
            </a: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Eg</a:t>
            </a:r>
            <a:endParaRPr sz="1600" b="1" i="1">
              <a:latin typeface="Georgia"/>
              <a:ea typeface="Georgia"/>
              <a:cs typeface="Georgia"/>
              <a:sym typeface="Georgia"/>
            </a:endParaRPr>
          </a:p>
          <a:p>
            <a:pPr marL="0" lvl="0" indent="0">
              <a:spcBef>
                <a:spcPts val="1600"/>
              </a:spcBef>
              <a:spcAft>
                <a:spcPts val="0"/>
              </a:spcAft>
              <a:buNone/>
            </a:pPr>
            <a:r>
              <a:rPr lang="en" sz="1600" i="1">
                <a:latin typeface="Georgia"/>
                <a:ea typeface="Georgia"/>
                <a:cs typeface="Georgia"/>
                <a:sym typeface="Georgia"/>
              </a:rPr>
              <a:t>[Mumbai, Bombay, mumbai, bombay]</a:t>
            </a:r>
            <a:r>
              <a:rPr lang="en" sz="1600">
                <a:latin typeface="Georgia"/>
                <a:ea typeface="Georgia"/>
                <a:cs typeface="Georgia"/>
                <a:sym typeface="Georgia"/>
              </a:rPr>
              <a:t> are all same.</a:t>
            </a:r>
            <a:endParaRPr sz="1600">
              <a:latin typeface="Georgia"/>
              <a:ea typeface="Georgia"/>
              <a:cs typeface="Georgia"/>
              <a:sym typeface="Georgia"/>
            </a:endParaRPr>
          </a:p>
          <a:p>
            <a:pPr marL="0" lvl="0" indent="0">
              <a:spcBef>
                <a:spcPts val="1600"/>
              </a:spcBef>
              <a:spcAft>
                <a:spcPts val="1600"/>
              </a:spcAft>
              <a:buNone/>
            </a:pPr>
            <a:endParaRPr sz="1600">
              <a:latin typeface="Georgia"/>
              <a:ea typeface="Georgia"/>
              <a:cs typeface="Georgia"/>
              <a:sym typeface="Georgia"/>
            </a:endParaRPr>
          </a:p>
        </p:txBody>
      </p:sp>
      <p:sp>
        <p:nvSpPr>
          <p:cNvPr id="109" name="Shape 109"/>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600">
              <a:latin typeface="Georgia"/>
              <a:ea typeface="Georgia"/>
              <a:cs typeface="Georgia"/>
              <a:sym typeface="Georgia"/>
            </a:endParaRPr>
          </a:p>
          <a:p>
            <a:pPr marL="0" lvl="0" indent="0">
              <a:spcBef>
                <a:spcPts val="1600"/>
              </a:spcBef>
              <a:spcAft>
                <a:spcPts val="0"/>
              </a:spcAft>
              <a:buNone/>
            </a:pPr>
            <a:r>
              <a:rPr lang="en" sz="1600" b="1" i="1">
                <a:latin typeface="Georgia"/>
                <a:ea typeface="Georgia"/>
                <a:cs typeface="Georgia"/>
                <a:sym typeface="Georgia"/>
              </a:rPr>
              <a:t>Data cleaning</a:t>
            </a:r>
            <a:r>
              <a:rPr lang="en" sz="1600">
                <a:latin typeface="Georgia"/>
                <a:ea typeface="Georgia"/>
                <a:cs typeface="Georgia"/>
                <a:sym typeface="Georgia"/>
              </a:rPr>
              <a:t> removes the irrelevant information which includes wrong spelling words caused by human errors, special mathematical symbols, missing values, strings ‘‘NULL’’, duplicated information, and so on</a:t>
            </a:r>
            <a:endParaRPr sz="1600">
              <a:latin typeface="Georgia"/>
              <a:ea typeface="Georgia"/>
              <a:cs typeface="Georgia"/>
              <a:sym typeface="Georgia"/>
            </a:endParaRPr>
          </a:p>
          <a:p>
            <a:pPr marL="0" lvl="0" indent="0">
              <a:spcBef>
                <a:spcPts val="1600"/>
              </a:spcBef>
              <a:spcAft>
                <a:spcPts val="0"/>
              </a:spcAft>
              <a:buNone/>
            </a:pPr>
            <a:endParaRPr sz="1600">
              <a:latin typeface="Georgia"/>
              <a:ea typeface="Georgia"/>
              <a:cs typeface="Georgia"/>
              <a:sym typeface="Georgia"/>
            </a:endParaRPr>
          </a:p>
          <a:p>
            <a:pPr marL="0" lvl="0" indent="0">
              <a:spcBef>
                <a:spcPts val="1600"/>
              </a:spcBef>
              <a:spcAft>
                <a:spcPts val="1600"/>
              </a:spcAft>
              <a:buNone/>
            </a:pPr>
            <a:r>
              <a:rPr lang="en" sz="1600" i="1">
                <a:solidFill>
                  <a:srgbClr val="FF0000"/>
                </a:solidFill>
                <a:latin typeface="Georgia"/>
                <a:ea typeface="Georgia"/>
                <a:cs typeface="Georgia"/>
                <a:sym typeface="Georgia"/>
              </a:rPr>
              <a:t>“The Data is not going to clean itself…”</a:t>
            </a:r>
            <a:endParaRPr sz="1600" i="1">
              <a:solidFill>
                <a:srgbClr val="FF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3517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 imbalance problem </a:t>
            </a:r>
            <a:r>
              <a:rPr lang="en" sz="2400">
                <a:solidFill>
                  <a:srgbClr val="FF0000"/>
                </a:solidFill>
              </a:rPr>
              <a:t>Churners/non-churners</a:t>
            </a:r>
            <a:endParaRPr sz="2400">
              <a:solidFill>
                <a:srgbClr val="FF0000"/>
              </a:solidFill>
            </a:endParaRPr>
          </a:p>
        </p:txBody>
      </p:sp>
      <p:sp>
        <p:nvSpPr>
          <p:cNvPr id="115" name="Shape 115"/>
          <p:cNvSpPr txBox="1">
            <a:spLocks noGrp="1"/>
          </p:cNvSpPr>
          <p:nvPr>
            <p:ph type="body" idx="1"/>
          </p:nvPr>
        </p:nvSpPr>
        <p:spPr>
          <a:xfrm>
            <a:off x="311700" y="1346750"/>
            <a:ext cx="3999900" cy="334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solidFill>
                  <a:srgbClr val="000000"/>
                </a:solidFill>
                <a:latin typeface="Georgia"/>
                <a:ea typeface="Georgia"/>
                <a:cs typeface="Georgia"/>
                <a:sym typeface="Georgia"/>
              </a:rPr>
              <a:t>Class imbalance problem</a:t>
            </a:r>
            <a:r>
              <a:rPr lang="en" sz="1600" b="1" i="1">
                <a:latin typeface="Georgia"/>
                <a:ea typeface="Georgia"/>
                <a:cs typeface="Georgia"/>
                <a:sym typeface="Georgia"/>
              </a:rPr>
              <a:t> </a:t>
            </a:r>
            <a:r>
              <a:rPr lang="en" sz="1600">
                <a:solidFill>
                  <a:srgbClr val="454545"/>
                </a:solidFill>
                <a:latin typeface="Georgia"/>
                <a:ea typeface="Georgia"/>
                <a:cs typeface="Georgia"/>
                <a:sym typeface="Georgia"/>
              </a:rPr>
              <a:t>is very common for this type of data mining algorithm where no on non-churners are more than no of churners.</a:t>
            </a:r>
            <a:endParaRPr sz="1600">
              <a:solidFill>
                <a:srgbClr val="454545"/>
              </a:solidFill>
              <a:latin typeface="Georgia"/>
              <a:ea typeface="Georgia"/>
              <a:cs typeface="Georgia"/>
              <a:sym typeface="Georgia"/>
            </a:endParaRPr>
          </a:p>
          <a:p>
            <a:pPr marL="0" lvl="0" indent="0">
              <a:spcBef>
                <a:spcPts val="1600"/>
              </a:spcBef>
              <a:spcAft>
                <a:spcPts val="1600"/>
              </a:spcAft>
              <a:buNone/>
            </a:pPr>
            <a:r>
              <a:rPr lang="en" sz="1600">
                <a:solidFill>
                  <a:srgbClr val="454545"/>
                </a:solidFill>
                <a:highlight>
                  <a:srgbClr val="FFFFFF"/>
                </a:highlight>
                <a:latin typeface="Arial"/>
                <a:ea typeface="Arial"/>
                <a:cs typeface="Arial"/>
                <a:sym typeface="Arial"/>
              </a:rPr>
              <a:t>Most </a:t>
            </a:r>
            <a:r>
              <a:rPr lang="en" sz="1600" b="1" i="1">
                <a:solidFill>
                  <a:srgbClr val="454545"/>
                </a:solidFill>
                <a:highlight>
                  <a:srgbClr val="FFFFFF"/>
                </a:highlight>
                <a:latin typeface="Arial"/>
                <a:ea typeface="Arial"/>
                <a:cs typeface="Arial"/>
                <a:sym typeface="Arial"/>
              </a:rPr>
              <a:t>data mining algorithms </a:t>
            </a:r>
            <a:r>
              <a:rPr lang="en" sz="1600">
                <a:solidFill>
                  <a:srgbClr val="454545"/>
                </a:solidFill>
                <a:highlight>
                  <a:srgbClr val="FFFFFF"/>
                </a:highlight>
                <a:latin typeface="Arial"/>
                <a:ea typeface="Arial"/>
                <a:cs typeface="Arial"/>
                <a:sym typeface="Arial"/>
              </a:rPr>
              <a:t>works best when the number of instances of each classes are roughly equal. When the number of instances of one class far exceeds the other, problems arise.</a:t>
            </a:r>
            <a:endParaRPr sz="1600">
              <a:latin typeface="Georgia"/>
              <a:ea typeface="Georgia"/>
              <a:cs typeface="Georgia"/>
              <a:sym typeface="Georgia"/>
            </a:endParaRPr>
          </a:p>
        </p:txBody>
      </p:sp>
      <p:sp>
        <p:nvSpPr>
          <p:cNvPr id="116" name="Shape 116"/>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A small case study:</a:t>
            </a:r>
            <a:endParaRPr sz="1600" b="1" i="1">
              <a:latin typeface="Georgia"/>
              <a:ea typeface="Georgia"/>
              <a:cs typeface="Georgia"/>
              <a:sym typeface="Georgia"/>
            </a:endParaRPr>
          </a:p>
          <a:p>
            <a:pPr marL="0" lvl="0" indent="0">
              <a:spcBef>
                <a:spcPts val="1600"/>
              </a:spcBef>
              <a:spcAft>
                <a:spcPts val="0"/>
              </a:spcAft>
              <a:buNone/>
            </a:pPr>
            <a:r>
              <a:rPr lang="en" sz="1600">
                <a:solidFill>
                  <a:srgbClr val="454545"/>
                </a:solidFill>
                <a:highlight>
                  <a:srgbClr val="FFFFFF"/>
                </a:highlight>
                <a:latin typeface="Arial"/>
                <a:ea typeface="Arial"/>
                <a:cs typeface="Arial"/>
                <a:sym typeface="Arial"/>
              </a:rPr>
              <a:t>If there is a dataset consisting of </a:t>
            </a:r>
            <a:r>
              <a:rPr lang="en" sz="1600" i="1">
                <a:solidFill>
                  <a:srgbClr val="454545"/>
                </a:solidFill>
                <a:highlight>
                  <a:srgbClr val="FFFFFF"/>
                </a:highlight>
                <a:latin typeface="Arial"/>
                <a:ea typeface="Arial"/>
                <a:cs typeface="Arial"/>
                <a:sym typeface="Arial"/>
              </a:rPr>
              <a:t>10,000 non-churners</a:t>
            </a:r>
            <a:r>
              <a:rPr lang="en" sz="1600">
                <a:solidFill>
                  <a:srgbClr val="454545"/>
                </a:solidFill>
                <a:highlight>
                  <a:srgbClr val="FFFFFF"/>
                </a:highlight>
                <a:latin typeface="Arial"/>
                <a:ea typeface="Arial"/>
                <a:cs typeface="Arial"/>
                <a:sym typeface="Arial"/>
              </a:rPr>
              <a:t> and </a:t>
            </a:r>
            <a:r>
              <a:rPr lang="en" sz="1600" i="1">
                <a:solidFill>
                  <a:srgbClr val="454545"/>
                </a:solidFill>
                <a:highlight>
                  <a:srgbClr val="FFFFFF"/>
                </a:highlight>
                <a:latin typeface="Arial"/>
                <a:ea typeface="Arial"/>
                <a:cs typeface="Arial"/>
                <a:sym typeface="Arial"/>
              </a:rPr>
              <a:t>10 churners</a:t>
            </a:r>
            <a:r>
              <a:rPr lang="en" sz="1600">
                <a:solidFill>
                  <a:srgbClr val="454545"/>
                </a:solidFill>
                <a:highlight>
                  <a:srgbClr val="FFFFFF"/>
                </a:highlight>
                <a:latin typeface="Arial"/>
                <a:ea typeface="Arial"/>
                <a:cs typeface="Arial"/>
                <a:sym typeface="Arial"/>
              </a:rPr>
              <a:t>.</a:t>
            </a:r>
            <a:endParaRPr sz="1600">
              <a:solidFill>
                <a:srgbClr val="454545"/>
              </a:solidFill>
              <a:highlight>
                <a:srgbClr val="FFFFFF"/>
              </a:highlight>
              <a:latin typeface="Arial"/>
              <a:ea typeface="Arial"/>
              <a:cs typeface="Arial"/>
              <a:sym typeface="Arial"/>
            </a:endParaRPr>
          </a:p>
          <a:p>
            <a:pPr marL="0" lvl="0" indent="0">
              <a:spcBef>
                <a:spcPts val="1600"/>
              </a:spcBef>
              <a:spcAft>
                <a:spcPts val="0"/>
              </a:spcAft>
              <a:buNone/>
            </a:pPr>
            <a:r>
              <a:rPr lang="en" sz="1600" b="1" i="1">
                <a:solidFill>
                  <a:srgbClr val="454545"/>
                </a:solidFill>
                <a:highlight>
                  <a:srgbClr val="FFFFFF"/>
                </a:highlight>
                <a:latin typeface="Arial"/>
                <a:ea typeface="Arial"/>
                <a:cs typeface="Arial"/>
                <a:sym typeface="Arial"/>
              </a:rPr>
              <a:t>Model 1</a:t>
            </a:r>
            <a:r>
              <a:rPr lang="en" sz="1600">
                <a:solidFill>
                  <a:srgbClr val="454545"/>
                </a:solidFill>
                <a:highlight>
                  <a:srgbClr val="FFFFFF"/>
                </a:highlight>
                <a:latin typeface="Arial"/>
                <a:ea typeface="Arial"/>
                <a:cs typeface="Arial"/>
                <a:sym typeface="Arial"/>
              </a:rPr>
              <a:t> classified 7 out of 10 </a:t>
            </a:r>
            <a:r>
              <a:rPr lang="en" sz="1600" i="1">
                <a:solidFill>
                  <a:srgbClr val="454545"/>
                </a:solidFill>
                <a:highlight>
                  <a:srgbClr val="FFFFFF"/>
                </a:highlight>
                <a:latin typeface="Arial"/>
                <a:ea typeface="Arial"/>
                <a:cs typeface="Arial"/>
                <a:sym typeface="Arial"/>
              </a:rPr>
              <a:t>churners</a:t>
            </a:r>
            <a:r>
              <a:rPr lang="en" sz="1600">
                <a:solidFill>
                  <a:srgbClr val="454545"/>
                </a:solidFill>
                <a:highlight>
                  <a:srgbClr val="FFFFFF"/>
                </a:highlight>
                <a:latin typeface="Arial"/>
                <a:ea typeface="Arial"/>
                <a:cs typeface="Arial"/>
                <a:sym typeface="Arial"/>
              </a:rPr>
              <a:t> as </a:t>
            </a:r>
            <a:r>
              <a:rPr lang="en" sz="1600" i="1">
                <a:solidFill>
                  <a:srgbClr val="454545"/>
                </a:solidFill>
                <a:highlight>
                  <a:srgbClr val="FFFFFF"/>
                </a:highlight>
                <a:latin typeface="Arial"/>
                <a:ea typeface="Arial"/>
                <a:cs typeface="Arial"/>
                <a:sym typeface="Arial"/>
              </a:rPr>
              <a:t>non-churners</a:t>
            </a:r>
            <a:r>
              <a:rPr lang="en" sz="1600">
                <a:solidFill>
                  <a:srgbClr val="454545"/>
                </a:solidFill>
                <a:highlight>
                  <a:srgbClr val="FFFFFF"/>
                </a:highlight>
                <a:latin typeface="Arial"/>
                <a:ea typeface="Arial"/>
                <a:cs typeface="Arial"/>
                <a:sym typeface="Arial"/>
              </a:rPr>
              <a:t> and 10 out of 10,000 </a:t>
            </a:r>
            <a:r>
              <a:rPr lang="en" sz="1600" i="1">
                <a:solidFill>
                  <a:srgbClr val="454545"/>
                </a:solidFill>
                <a:highlight>
                  <a:srgbClr val="FFFFFF"/>
                </a:highlight>
                <a:latin typeface="Arial"/>
                <a:ea typeface="Arial"/>
                <a:cs typeface="Arial"/>
                <a:sym typeface="Arial"/>
              </a:rPr>
              <a:t>non-churners</a:t>
            </a:r>
            <a:r>
              <a:rPr lang="en" sz="1600">
                <a:solidFill>
                  <a:srgbClr val="454545"/>
                </a:solidFill>
                <a:highlight>
                  <a:srgbClr val="FFFFFF"/>
                </a:highlight>
                <a:latin typeface="Arial"/>
                <a:ea typeface="Arial"/>
                <a:cs typeface="Arial"/>
                <a:sym typeface="Arial"/>
              </a:rPr>
              <a:t>.</a:t>
            </a:r>
            <a:endParaRPr sz="1600">
              <a:solidFill>
                <a:srgbClr val="454545"/>
              </a:solidFill>
              <a:highlight>
                <a:srgbClr val="FFFFFF"/>
              </a:highlight>
              <a:latin typeface="Arial"/>
              <a:ea typeface="Arial"/>
              <a:cs typeface="Arial"/>
              <a:sym typeface="Arial"/>
            </a:endParaRPr>
          </a:p>
          <a:p>
            <a:pPr marL="0" lvl="0" indent="0">
              <a:spcBef>
                <a:spcPts val="1600"/>
              </a:spcBef>
              <a:spcAft>
                <a:spcPts val="0"/>
              </a:spcAft>
              <a:buNone/>
            </a:pPr>
            <a:r>
              <a:rPr lang="en" sz="1600" b="1" i="1">
                <a:solidFill>
                  <a:srgbClr val="454545"/>
                </a:solidFill>
                <a:highlight>
                  <a:srgbClr val="FFFFFF"/>
                </a:highlight>
                <a:latin typeface="Arial"/>
                <a:ea typeface="Arial"/>
                <a:cs typeface="Arial"/>
                <a:sym typeface="Arial"/>
              </a:rPr>
              <a:t>Model 2</a:t>
            </a:r>
            <a:r>
              <a:rPr lang="en" sz="1600">
                <a:solidFill>
                  <a:srgbClr val="454545"/>
                </a:solidFill>
                <a:highlight>
                  <a:srgbClr val="FFFFFF"/>
                </a:highlight>
                <a:latin typeface="Arial"/>
                <a:ea typeface="Arial"/>
                <a:cs typeface="Arial"/>
                <a:sym typeface="Arial"/>
              </a:rPr>
              <a:t> classified 2 out of 10 </a:t>
            </a:r>
            <a:r>
              <a:rPr lang="en" sz="1600" i="1">
                <a:solidFill>
                  <a:srgbClr val="454545"/>
                </a:solidFill>
                <a:highlight>
                  <a:srgbClr val="FFFFFF"/>
                </a:highlight>
                <a:latin typeface="Arial"/>
                <a:ea typeface="Arial"/>
                <a:cs typeface="Arial"/>
                <a:sym typeface="Arial"/>
              </a:rPr>
              <a:t>churners</a:t>
            </a:r>
            <a:r>
              <a:rPr lang="en" sz="1600">
                <a:solidFill>
                  <a:srgbClr val="454545"/>
                </a:solidFill>
                <a:highlight>
                  <a:srgbClr val="FFFFFF"/>
                </a:highlight>
                <a:latin typeface="Arial"/>
                <a:ea typeface="Arial"/>
                <a:cs typeface="Arial"/>
                <a:sym typeface="Arial"/>
              </a:rPr>
              <a:t> as </a:t>
            </a:r>
            <a:r>
              <a:rPr lang="en" sz="1600" i="1">
                <a:solidFill>
                  <a:srgbClr val="454545"/>
                </a:solidFill>
                <a:highlight>
                  <a:srgbClr val="FFFFFF"/>
                </a:highlight>
                <a:latin typeface="Arial"/>
                <a:ea typeface="Arial"/>
                <a:cs typeface="Arial"/>
                <a:sym typeface="Arial"/>
              </a:rPr>
              <a:t>non-churners</a:t>
            </a:r>
            <a:r>
              <a:rPr lang="en" sz="1600">
                <a:solidFill>
                  <a:srgbClr val="454545"/>
                </a:solidFill>
                <a:highlight>
                  <a:srgbClr val="FFFFFF"/>
                </a:highlight>
                <a:latin typeface="Arial"/>
                <a:ea typeface="Arial"/>
                <a:cs typeface="Arial"/>
                <a:sym typeface="Arial"/>
              </a:rPr>
              <a:t> and 100 out of 10,000 </a:t>
            </a:r>
            <a:r>
              <a:rPr lang="en" sz="1600" i="1">
                <a:solidFill>
                  <a:srgbClr val="454545"/>
                </a:solidFill>
                <a:highlight>
                  <a:srgbClr val="FFFFFF"/>
                </a:highlight>
                <a:latin typeface="Arial"/>
                <a:ea typeface="Arial"/>
                <a:cs typeface="Arial"/>
                <a:sym typeface="Arial"/>
              </a:rPr>
              <a:t>non-churners</a:t>
            </a:r>
            <a:r>
              <a:rPr lang="en" sz="1600">
                <a:solidFill>
                  <a:srgbClr val="454545"/>
                </a:solidFill>
                <a:highlight>
                  <a:srgbClr val="FFFFFF"/>
                </a:highlight>
                <a:latin typeface="Arial"/>
                <a:ea typeface="Arial"/>
                <a:cs typeface="Arial"/>
                <a:sym typeface="Arial"/>
              </a:rPr>
              <a:t>.as churners.</a:t>
            </a:r>
            <a:endParaRPr sz="1600">
              <a:solidFill>
                <a:srgbClr val="454545"/>
              </a:solidFill>
              <a:highlight>
                <a:srgbClr val="FFFFFF"/>
              </a:highlight>
              <a:latin typeface="Arial"/>
              <a:ea typeface="Arial"/>
              <a:cs typeface="Arial"/>
              <a:sym typeface="Arial"/>
            </a:endParaRPr>
          </a:p>
          <a:p>
            <a:pPr marL="0" lvl="0" indent="0" algn="just" rtl="0">
              <a:spcBef>
                <a:spcPts val="1600"/>
              </a:spcBef>
              <a:spcAft>
                <a:spcPts val="0"/>
              </a:spcAft>
              <a:buNone/>
            </a:pPr>
            <a:endParaRPr sz="1200">
              <a:solidFill>
                <a:srgbClr val="454545"/>
              </a:solidFill>
              <a:latin typeface="Arial"/>
              <a:ea typeface="Arial"/>
              <a:cs typeface="Arial"/>
              <a:sym typeface="Arial"/>
            </a:endParaRPr>
          </a:p>
          <a:p>
            <a:pPr marL="0" lvl="0" indent="0">
              <a:spcBef>
                <a:spcPts val="1100"/>
              </a:spcBef>
              <a:spcAft>
                <a:spcPts val="0"/>
              </a:spcAft>
              <a:buNone/>
            </a:pPr>
            <a:endParaRPr sz="1600">
              <a:solidFill>
                <a:srgbClr val="454545"/>
              </a:solidFill>
              <a:highlight>
                <a:srgbClr val="FFFFFF"/>
              </a:highlight>
              <a:latin typeface="Arial"/>
              <a:ea typeface="Arial"/>
              <a:cs typeface="Arial"/>
              <a:sym typeface="Arial"/>
            </a:endParaRPr>
          </a:p>
          <a:p>
            <a:pPr marL="0" lvl="0" indent="0">
              <a:spcBef>
                <a:spcPts val="1600"/>
              </a:spcBef>
              <a:spcAft>
                <a:spcPts val="1600"/>
              </a:spcAft>
              <a:buNone/>
            </a:pPr>
            <a:endParaRPr sz="1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98300" y="310500"/>
            <a:ext cx="87474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 imbalance problem </a:t>
            </a:r>
            <a:r>
              <a:rPr lang="en" sz="2400">
                <a:solidFill>
                  <a:srgbClr val="FF0000"/>
                </a:solidFill>
              </a:rPr>
              <a:t>Churners/non-churners</a:t>
            </a:r>
            <a:r>
              <a:rPr lang="en">
                <a:solidFill>
                  <a:srgbClr val="454545"/>
                </a:solidFill>
              </a:rPr>
              <a:t>[Continued]</a:t>
            </a:r>
            <a:endParaRPr>
              <a:solidFill>
                <a:srgbClr val="454545"/>
              </a:solidFill>
            </a:endParaRPr>
          </a:p>
        </p:txBody>
      </p:sp>
      <p:sp>
        <p:nvSpPr>
          <p:cNvPr id="122" name="Shape 122"/>
          <p:cNvSpPr txBox="1">
            <a:spLocks noGrp="1"/>
          </p:cNvSpPr>
          <p:nvPr>
            <p:ph type="body" idx="1"/>
          </p:nvPr>
        </p:nvSpPr>
        <p:spPr>
          <a:xfrm>
            <a:off x="311700" y="1583025"/>
            <a:ext cx="3999900" cy="308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454545"/>
                </a:solidFill>
                <a:highlight>
                  <a:srgbClr val="FFFFFF"/>
                </a:highlight>
                <a:latin typeface="Arial"/>
                <a:ea typeface="Arial"/>
                <a:cs typeface="Arial"/>
                <a:sym typeface="Arial"/>
              </a:rPr>
              <a:t>If the classifier’s performance is determined by the number of mistakes, then clearly </a:t>
            </a:r>
            <a:r>
              <a:rPr lang="en" sz="1600" b="1" i="1">
                <a:solidFill>
                  <a:srgbClr val="454545"/>
                </a:solidFill>
                <a:highlight>
                  <a:srgbClr val="FFFFFF"/>
                </a:highlight>
                <a:latin typeface="Arial"/>
                <a:ea typeface="Arial"/>
                <a:cs typeface="Arial"/>
                <a:sym typeface="Arial"/>
              </a:rPr>
              <a:t>Model 1</a:t>
            </a:r>
            <a:r>
              <a:rPr lang="en" sz="1600">
                <a:solidFill>
                  <a:srgbClr val="454545"/>
                </a:solidFill>
                <a:highlight>
                  <a:srgbClr val="FFFFFF"/>
                </a:highlight>
                <a:latin typeface="Arial"/>
                <a:ea typeface="Arial"/>
                <a:cs typeface="Arial"/>
                <a:sym typeface="Arial"/>
              </a:rPr>
              <a:t> is better as it makes only a total of 17 mistakes while </a:t>
            </a:r>
            <a:r>
              <a:rPr lang="en" sz="1600" b="1" i="1">
                <a:solidFill>
                  <a:srgbClr val="454545"/>
                </a:solidFill>
                <a:highlight>
                  <a:srgbClr val="FFFFFF"/>
                </a:highlight>
                <a:latin typeface="Arial"/>
                <a:ea typeface="Arial"/>
                <a:cs typeface="Arial"/>
                <a:sym typeface="Arial"/>
              </a:rPr>
              <a:t>Model 2</a:t>
            </a:r>
            <a:r>
              <a:rPr lang="en" sz="1600">
                <a:solidFill>
                  <a:srgbClr val="454545"/>
                </a:solidFill>
                <a:highlight>
                  <a:srgbClr val="FFFFFF"/>
                </a:highlight>
                <a:latin typeface="Arial"/>
                <a:ea typeface="Arial"/>
                <a:cs typeface="Arial"/>
                <a:sym typeface="Arial"/>
              </a:rPr>
              <a:t> made 102 mistakes.</a:t>
            </a:r>
            <a:endParaRPr sz="1600">
              <a:solidFill>
                <a:srgbClr val="454545"/>
              </a:solidFill>
              <a:highlight>
                <a:srgbClr val="FFFFFF"/>
              </a:highlight>
              <a:latin typeface="Arial"/>
              <a:ea typeface="Arial"/>
              <a:cs typeface="Arial"/>
              <a:sym typeface="Arial"/>
            </a:endParaRPr>
          </a:p>
          <a:p>
            <a:pPr marL="0" lvl="0" indent="0">
              <a:spcBef>
                <a:spcPts val="1600"/>
              </a:spcBef>
              <a:spcAft>
                <a:spcPts val="1600"/>
              </a:spcAft>
              <a:buNone/>
            </a:pPr>
            <a:r>
              <a:rPr lang="en" sz="1600">
                <a:solidFill>
                  <a:srgbClr val="454545"/>
                </a:solidFill>
                <a:highlight>
                  <a:srgbClr val="FFFFFF"/>
                </a:highlight>
                <a:latin typeface="Arial"/>
                <a:ea typeface="Arial"/>
                <a:cs typeface="Arial"/>
                <a:sym typeface="Arial"/>
              </a:rPr>
              <a:t>However, as we want to minimize the number of churners, we should pick Model 2 instead which only made 2 mistakes classifying churners.</a:t>
            </a:r>
            <a:endParaRPr sz="1600"/>
          </a:p>
        </p:txBody>
      </p:sp>
      <p:sp>
        <p:nvSpPr>
          <p:cNvPr id="123" name="Shape 123"/>
          <p:cNvSpPr txBox="1">
            <a:spLocks noGrp="1"/>
          </p:cNvSpPr>
          <p:nvPr>
            <p:ph type="body" idx="2"/>
          </p:nvPr>
        </p:nvSpPr>
        <p:spPr>
          <a:xfrm>
            <a:off x="4832400" y="1312125"/>
            <a:ext cx="3999900" cy="361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i="1">
                <a:latin typeface="Georgia"/>
                <a:ea typeface="Georgia"/>
                <a:cs typeface="Georgia"/>
                <a:sym typeface="Georgia"/>
              </a:rPr>
              <a:t>Confusion Matrix at the rescue</a:t>
            </a:r>
            <a:endParaRPr sz="1600" b="1" i="1">
              <a:latin typeface="Georgia"/>
              <a:ea typeface="Georgia"/>
              <a:cs typeface="Georgia"/>
              <a:sym typeface="Georgia"/>
            </a:endParaRPr>
          </a:p>
          <a:p>
            <a:pPr marL="0" lvl="0" indent="0">
              <a:spcBef>
                <a:spcPts val="1600"/>
              </a:spcBef>
              <a:spcAft>
                <a:spcPts val="0"/>
              </a:spcAft>
              <a:buNone/>
            </a:pPr>
            <a:r>
              <a:rPr lang="en" sz="1600">
                <a:solidFill>
                  <a:srgbClr val="454545"/>
                </a:solidFill>
                <a:highlight>
                  <a:srgbClr val="FFFFFF"/>
                </a:highlight>
                <a:latin typeface="Arial"/>
                <a:ea typeface="Arial"/>
                <a:cs typeface="Arial"/>
                <a:sym typeface="Arial"/>
              </a:rPr>
              <a:t>True Positive (TP): </a:t>
            </a:r>
            <a:r>
              <a:rPr lang="en" sz="1600" b="1">
                <a:solidFill>
                  <a:srgbClr val="0000FF"/>
                </a:solidFill>
                <a:highlight>
                  <a:srgbClr val="FFFFFF"/>
                </a:highlight>
                <a:latin typeface="Arial"/>
                <a:ea typeface="Arial"/>
                <a:cs typeface="Arial"/>
                <a:sym typeface="Arial"/>
              </a:rPr>
              <a:t>churn</a:t>
            </a:r>
            <a:r>
              <a:rPr lang="en" sz="1600">
                <a:solidFill>
                  <a:srgbClr val="454545"/>
                </a:solidFill>
                <a:highlight>
                  <a:srgbClr val="FFFFFF"/>
                </a:highlight>
                <a:latin typeface="Arial"/>
                <a:ea typeface="Arial"/>
                <a:cs typeface="Arial"/>
                <a:sym typeface="Arial"/>
              </a:rPr>
              <a:t> and is classified correctly as </a:t>
            </a:r>
            <a:r>
              <a:rPr lang="en" sz="1600" b="1">
                <a:solidFill>
                  <a:srgbClr val="0000FF"/>
                </a:solidFill>
                <a:highlight>
                  <a:srgbClr val="FFFFFF"/>
                </a:highlight>
                <a:latin typeface="Arial"/>
                <a:ea typeface="Arial"/>
                <a:cs typeface="Arial"/>
                <a:sym typeface="Arial"/>
              </a:rPr>
              <a:t>churn</a:t>
            </a:r>
            <a:endParaRPr sz="1600">
              <a:solidFill>
                <a:srgbClr val="454545"/>
              </a:solidFill>
              <a:highlight>
                <a:srgbClr val="FFFFFF"/>
              </a:highlight>
              <a:latin typeface="Arial"/>
              <a:ea typeface="Arial"/>
              <a:cs typeface="Arial"/>
              <a:sym typeface="Arial"/>
            </a:endParaRPr>
          </a:p>
          <a:p>
            <a:pPr marL="0" lvl="0" indent="0">
              <a:spcBef>
                <a:spcPts val="1600"/>
              </a:spcBef>
              <a:spcAft>
                <a:spcPts val="0"/>
              </a:spcAft>
              <a:buNone/>
            </a:pPr>
            <a:r>
              <a:rPr lang="en" sz="1600">
                <a:solidFill>
                  <a:srgbClr val="454545"/>
                </a:solidFill>
                <a:highlight>
                  <a:srgbClr val="FFFFFF"/>
                </a:highlight>
                <a:latin typeface="Arial"/>
                <a:ea typeface="Arial"/>
                <a:cs typeface="Arial"/>
                <a:sym typeface="Arial"/>
              </a:rPr>
              <a:t>True Negative (TN): </a:t>
            </a:r>
            <a:r>
              <a:rPr lang="en" sz="1600" b="1">
                <a:solidFill>
                  <a:srgbClr val="FF0000"/>
                </a:solidFill>
                <a:highlight>
                  <a:srgbClr val="FFFFFF"/>
                </a:highlight>
                <a:latin typeface="Arial"/>
                <a:ea typeface="Arial"/>
                <a:cs typeface="Arial"/>
                <a:sym typeface="Arial"/>
              </a:rPr>
              <a:t>not-churn</a:t>
            </a:r>
            <a:r>
              <a:rPr lang="en" sz="1600">
                <a:solidFill>
                  <a:srgbClr val="454545"/>
                </a:solidFill>
                <a:highlight>
                  <a:srgbClr val="FFFFFF"/>
                </a:highlight>
                <a:latin typeface="Arial"/>
                <a:ea typeface="Arial"/>
                <a:cs typeface="Arial"/>
                <a:sym typeface="Arial"/>
              </a:rPr>
              <a:t> and is classified correctly as </a:t>
            </a:r>
            <a:r>
              <a:rPr lang="en" sz="1600" b="1">
                <a:solidFill>
                  <a:srgbClr val="FF0000"/>
                </a:solidFill>
                <a:highlight>
                  <a:srgbClr val="FFFFFF"/>
                </a:highlight>
                <a:latin typeface="Arial"/>
                <a:ea typeface="Arial"/>
                <a:cs typeface="Arial"/>
                <a:sym typeface="Arial"/>
              </a:rPr>
              <a:t>not-churn</a:t>
            </a:r>
            <a:endParaRPr sz="1600">
              <a:solidFill>
                <a:srgbClr val="454545"/>
              </a:solidFill>
              <a:highlight>
                <a:srgbClr val="FFFFFF"/>
              </a:highlight>
              <a:latin typeface="Arial"/>
              <a:ea typeface="Arial"/>
              <a:cs typeface="Arial"/>
              <a:sym typeface="Arial"/>
            </a:endParaRPr>
          </a:p>
          <a:p>
            <a:pPr marL="0" lvl="0" indent="0">
              <a:spcBef>
                <a:spcPts val="1600"/>
              </a:spcBef>
              <a:spcAft>
                <a:spcPts val="0"/>
              </a:spcAft>
              <a:buNone/>
            </a:pPr>
            <a:r>
              <a:rPr lang="en" sz="1600">
                <a:solidFill>
                  <a:srgbClr val="454545"/>
                </a:solidFill>
                <a:highlight>
                  <a:srgbClr val="FFFFFF"/>
                </a:highlight>
                <a:latin typeface="Arial"/>
                <a:ea typeface="Arial"/>
                <a:cs typeface="Arial"/>
                <a:sym typeface="Arial"/>
              </a:rPr>
              <a:t>False Positive (FP): </a:t>
            </a:r>
            <a:r>
              <a:rPr lang="en" sz="1600" b="1">
                <a:solidFill>
                  <a:srgbClr val="FF0000"/>
                </a:solidFill>
                <a:highlight>
                  <a:srgbClr val="FFFFFF"/>
                </a:highlight>
                <a:latin typeface="Arial"/>
                <a:ea typeface="Arial"/>
                <a:cs typeface="Arial"/>
                <a:sym typeface="Arial"/>
              </a:rPr>
              <a:t>not-churn</a:t>
            </a:r>
            <a:r>
              <a:rPr lang="en" sz="1600">
                <a:solidFill>
                  <a:srgbClr val="454545"/>
                </a:solidFill>
                <a:highlight>
                  <a:srgbClr val="FFFFFF"/>
                </a:highlight>
                <a:latin typeface="Arial"/>
                <a:ea typeface="Arial"/>
                <a:cs typeface="Arial"/>
                <a:sym typeface="Arial"/>
              </a:rPr>
              <a:t> but is classified wrongly as </a:t>
            </a:r>
            <a:r>
              <a:rPr lang="en" sz="1600" b="1">
                <a:solidFill>
                  <a:srgbClr val="0000FF"/>
                </a:solidFill>
                <a:highlight>
                  <a:srgbClr val="FFFFFF"/>
                </a:highlight>
                <a:latin typeface="Arial"/>
                <a:ea typeface="Arial"/>
                <a:cs typeface="Arial"/>
                <a:sym typeface="Arial"/>
              </a:rPr>
              <a:t>churn</a:t>
            </a:r>
            <a:endParaRPr sz="1600">
              <a:solidFill>
                <a:srgbClr val="454545"/>
              </a:solidFill>
              <a:highlight>
                <a:srgbClr val="FFFFFF"/>
              </a:highlight>
              <a:latin typeface="Arial"/>
              <a:ea typeface="Arial"/>
              <a:cs typeface="Arial"/>
              <a:sym typeface="Arial"/>
            </a:endParaRPr>
          </a:p>
          <a:p>
            <a:pPr marL="0" lvl="0" indent="0">
              <a:spcBef>
                <a:spcPts val="1600"/>
              </a:spcBef>
              <a:spcAft>
                <a:spcPts val="0"/>
              </a:spcAft>
              <a:buNone/>
            </a:pPr>
            <a:r>
              <a:rPr lang="en" sz="1600">
                <a:solidFill>
                  <a:srgbClr val="454545"/>
                </a:solidFill>
                <a:highlight>
                  <a:srgbClr val="FFFFFF"/>
                </a:highlight>
                <a:latin typeface="Arial"/>
                <a:ea typeface="Arial"/>
                <a:cs typeface="Arial"/>
                <a:sym typeface="Arial"/>
              </a:rPr>
              <a:t>False Negative (FN): </a:t>
            </a:r>
            <a:r>
              <a:rPr lang="en" sz="1600" b="1">
                <a:solidFill>
                  <a:srgbClr val="0000FF"/>
                </a:solidFill>
                <a:latin typeface="Arial"/>
                <a:ea typeface="Arial"/>
                <a:cs typeface="Arial"/>
                <a:sym typeface="Arial"/>
              </a:rPr>
              <a:t>churn</a:t>
            </a:r>
            <a:r>
              <a:rPr lang="en" sz="1600">
                <a:solidFill>
                  <a:srgbClr val="454545"/>
                </a:solidFill>
                <a:latin typeface="Arial"/>
                <a:ea typeface="Arial"/>
                <a:cs typeface="Arial"/>
                <a:sym typeface="Arial"/>
              </a:rPr>
              <a:t> but is classified wrongly as </a:t>
            </a:r>
            <a:r>
              <a:rPr lang="en" sz="1600" b="1">
                <a:solidFill>
                  <a:srgbClr val="FF0000"/>
                </a:solidFill>
                <a:latin typeface="Arial"/>
                <a:ea typeface="Arial"/>
                <a:cs typeface="Arial"/>
                <a:sym typeface="Arial"/>
              </a:rPr>
              <a:t>not-churn</a:t>
            </a:r>
            <a:endParaRPr sz="1600" b="1">
              <a:solidFill>
                <a:srgbClr val="FF0000"/>
              </a:solidFill>
              <a:latin typeface="Arial"/>
              <a:ea typeface="Arial"/>
              <a:cs typeface="Arial"/>
              <a:sym typeface="Arial"/>
            </a:endParaRPr>
          </a:p>
          <a:p>
            <a:pPr marL="749300" lvl="0" indent="-304800" algn="just" rtl="0">
              <a:spcBef>
                <a:spcPts val="1600"/>
              </a:spcBef>
              <a:spcAft>
                <a:spcPts val="0"/>
              </a:spcAft>
              <a:buClr>
                <a:srgbClr val="454545"/>
              </a:buClr>
              <a:buSzPts val="1200"/>
              <a:buFont typeface="Arial"/>
              <a:buChar char="●"/>
            </a:pPr>
            <a:endParaRPr sz="1200" b="1">
              <a:solidFill>
                <a:srgbClr val="FF0000"/>
              </a:solidFill>
              <a:latin typeface="Arial"/>
              <a:ea typeface="Arial"/>
              <a:cs typeface="Arial"/>
              <a:sym typeface="Arial"/>
            </a:endParaRPr>
          </a:p>
          <a:p>
            <a:pPr marL="0" lvl="0" indent="0">
              <a:spcBef>
                <a:spcPts val="1100"/>
              </a:spcBef>
              <a:spcAft>
                <a:spcPts val="1600"/>
              </a:spcAft>
              <a:buNone/>
            </a:pPr>
            <a:endParaRPr sz="1600">
              <a:solidFill>
                <a:srgbClr val="454545"/>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On-screen Show (16:9)</PresentationFormat>
  <Paragraphs>109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PT Sans Narrow</vt:lpstr>
      <vt:lpstr>Open Sans</vt:lpstr>
      <vt:lpstr>Georgia</vt:lpstr>
      <vt:lpstr>Tropic</vt:lpstr>
      <vt:lpstr>Customer Churn Prediction</vt:lpstr>
      <vt:lpstr>Introduction</vt:lpstr>
      <vt:lpstr>Why Feature Extraction is clumsy?</vt:lpstr>
      <vt:lpstr>Why Feature Extraction is clumsy? [continued]</vt:lpstr>
      <vt:lpstr>Why Feature Extraction is clumsy? [continued]</vt:lpstr>
      <vt:lpstr>Data Normalisation</vt:lpstr>
      <vt:lpstr>Real World data is messy Data Cleaning</vt:lpstr>
      <vt:lpstr>Class imbalance problem Churners/non-churners</vt:lpstr>
      <vt:lpstr>Class imbalance problem Churners/non-churners[Continued]</vt:lpstr>
      <vt:lpstr>Class imbalance problem Churners/non-churners[Continued] [Continued]</vt:lpstr>
      <vt:lpstr>Class imbalance problem Churners/non-churners[Continued]</vt:lpstr>
      <vt:lpstr>Data mining algorithms</vt:lpstr>
      <vt:lpstr>Data mining algorithms</vt:lpstr>
      <vt:lpstr>Not so important [important]</vt:lpstr>
      <vt:lpstr>Conclusion [From the research paper 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IIITDM</dc:creator>
  <cp:lastModifiedBy>IIITDM</cp:lastModifiedBy>
  <cp:revision>1</cp:revision>
  <dcterms:modified xsi:type="dcterms:W3CDTF">2018-03-07T11:29:40Z</dcterms:modified>
</cp:coreProperties>
</file>