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8" r:id="rId17"/>
    <p:sldId id="280" r:id="rId18"/>
    <p:sldId id="279" r:id="rId19"/>
    <p:sldId id="283" r:id="rId20"/>
    <p:sldId id="281" r:id="rId21"/>
    <p:sldId id="282" r:id="rId22"/>
    <p:sldId id="274" r:id="rId23"/>
    <p:sldId id="273" r:id="rId24"/>
    <p:sldId id="272" r:id="rId25"/>
    <p:sldId id="284" r:id="rId26"/>
    <p:sldId id="271"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190AF-6AE5-463F-8156-B3FAEA453F67}" type="datetimeFigureOut">
              <a:rPr lang="en-US" smtClean="0"/>
              <a:pPr/>
              <a:t>10/17/2018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66EEC-40BC-4D62-BD92-5CEC4937A6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166EEC-40BC-4D62-BD92-5CEC4937A645}"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72B23-A3C4-4F3F-BBF1-78729181C38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1803-1FF5-498D-B752-227F9B21AA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72B23-A3C4-4F3F-BBF1-78729181C389}" type="datetimeFigureOut">
              <a:rPr lang="en-US" smtClean="0"/>
              <a:pPr/>
              <a:t>10/17/2018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81803-1FF5-498D-B752-227F9B21AA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116" y="2136101"/>
            <a:ext cx="7403186" cy="306940"/>
          </a:xfrm>
        </p:spPr>
        <p:txBody>
          <a:bodyPr>
            <a:normAutofit fontScale="90000"/>
          </a:bodyPr>
          <a:lstStyle/>
          <a:p>
            <a:r>
              <a:rPr lang="en-US" sz="2200" b="1" dirty="0"/>
              <a:t>Increase overall sales of the company on that thesis find the growth of company for </a:t>
            </a:r>
            <a:r>
              <a:rPr lang="en-US" sz="2200" b="1" dirty="0" smtClean="0"/>
              <a:t>next </a:t>
            </a:r>
            <a:r>
              <a:rPr lang="en-US" sz="2200" b="1" dirty="0"/>
              <a:t>one year</a:t>
            </a:r>
            <a:r>
              <a:rPr lang="en-US" dirty="0"/>
              <a:t/>
            </a:r>
            <a:br>
              <a:rPr lang="en-US" dirty="0"/>
            </a:br>
            <a:endParaRPr lang="en-US" dirty="0"/>
          </a:p>
        </p:txBody>
      </p:sp>
      <p:sp>
        <p:nvSpPr>
          <p:cNvPr id="3" name="Subtitle 2"/>
          <p:cNvSpPr>
            <a:spLocks noGrp="1"/>
          </p:cNvSpPr>
          <p:nvPr>
            <p:ph type="subTitle" idx="1"/>
          </p:nvPr>
        </p:nvSpPr>
        <p:spPr>
          <a:xfrm>
            <a:off x="609600" y="2438400"/>
            <a:ext cx="8229600" cy="4267200"/>
          </a:xfrm>
        </p:spPr>
        <p:txBody>
          <a:bodyPr>
            <a:normAutofit lnSpcReduction="10000"/>
          </a:bodyPr>
          <a:lstStyle/>
          <a:p>
            <a:r>
              <a:rPr lang="en-US" sz="1800" dirty="0"/>
              <a:t>RITU KUMARI</a:t>
            </a:r>
          </a:p>
          <a:p>
            <a:r>
              <a:rPr lang="en-US" sz="1800" dirty="0" smtClean="0"/>
              <a:t>Roll </a:t>
            </a:r>
            <a:r>
              <a:rPr lang="en-US" sz="1800" dirty="0"/>
              <a:t>No: </a:t>
            </a:r>
            <a:r>
              <a:rPr lang="en-US" sz="1800" dirty="0" smtClean="0"/>
              <a:t>COE15B032</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r>
              <a:rPr lang="en-US" sz="1800" dirty="0" smtClean="0"/>
              <a:t> </a:t>
            </a:r>
            <a:r>
              <a:rPr lang="en-US" sz="1800" dirty="0"/>
              <a:t>Indian Institute of Information Technology </a:t>
            </a:r>
          </a:p>
          <a:p>
            <a:r>
              <a:rPr lang="en-US" sz="1800" dirty="0"/>
              <a:t>  Design and Manufacturing, </a:t>
            </a:r>
            <a:r>
              <a:rPr lang="en-US" sz="1800" dirty="0" err="1"/>
              <a:t>Kancheepuram</a:t>
            </a:r>
            <a:r>
              <a:rPr lang="en-US" sz="1800" dirty="0"/>
              <a:t>, </a:t>
            </a:r>
            <a:r>
              <a:rPr lang="en-US" sz="1800" dirty="0" smtClean="0"/>
              <a:t>India</a:t>
            </a:r>
          </a:p>
          <a:p>
            <a:r>
              <a:rPr lang="en-US" sz="1800" dirty="0" err="1" smtClean="0"/>
              <a:t>B.Tech</a:t>
            </a:r>
            <a:r>
              <a:rPr lang="en-US" sz="1800" dirty="0" smtClean="0"/>
              <a:t> Project Guide: </a:t>
            </a:r>
            <a:r>
              <a:rPr lang="en-US" sz="1800" dirty="0" err="1" smtClean="0"/>
              <a:t>Dr.N.Sadagopan</a:t>
            </a:r>
            <a:endParaRPr lang="en-US" sz="1800" dirty="0" smtClean="0"/>
          </a:p>
          <a:p>
            <a:r>
              <a:rPr lang="en-US" sz="1800" dirty="0" smtClean="0"/>
              <a:t>17 </a:t>
            </a:r>
            <a:r>
              <a:rPr lang="en-US" sz="1800" dirty="0" err="1" smtClean="0"/>
              <a:t>october</a:t>
            </a:r>
            <a:r>
              <a:rPr lang="en-US" sz="1800" dirty="0" smtClean="0"/>
              <a:t> 2018</a:t>
            </a:r>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dirty="0"/>
          </a:p>
        </p:txBody>
      </p:sp>
      <p:pic>
        <p:nvPicPr>
          <p:cNvPr id="6" name="Picture 5" descr="C:\Users\anupr\Desktop\th.jpg"/>
          <p:cNvPicPr/>
          <p:nvPr/>
        </p:nvPicPr>
        <p:blipFill>
          <a:blip r:embed="rId2"/>
          <a:srcRect/>
          <a:stretch>
            <a:fillRect/>
          </a:stretch>
        </p:blipFill>
        <p:spPr bwMode="auto">
          <a:xfrm>
            <a:off x="3733800" y="3505200"/>
            <a:ext cx="1905000" cy="17526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generation</a:t>
            </a:r>
          </a:p>
        </p:txBody>
      </p:sp>
      <p:pic>
        <p:nvPicPr>
          <p:cNvPr id="6" name="Picture 2" descr="C:\Users\anupr\Pictures\Capture.PNG"/>
          <p:cNvPicPr>
            <a:picLocks noGrp="1" noChangeAspect="1" noChangeArrowheads="1"/>
          </p:cNvPicPr>
          <p:nvPr>
            <p:ph idx="1"/>
          </p:nvPr>
        </p:nvPicPr>
        <p:blipFill>
          <a:blip r:embed="rId2"/>
          <a:srcRect/>
          <a:stretch>
            <a:fillRect/>
          </a:stretch>
        </p:blipFill>
        <p:spPr bwMode="auto">
          <a:xfrm>
            <a:off x="457200" y="1981200"/>
            <a:ext cx="8253558" cy="3962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Create new </a:t>
            </a:r>
            <a:r>
              <a:rPr lang="en-US" sz="3600" dirty="0" smtClean="0"/>
              <a:t>attributes and drop some attributes </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Created </a:t>
            </a:r>
            <a:r>
              <a:rPr lang="en-US" dirty="0"/>
              <a:t>new features </a:t>
            </a:r>
            <a:r>
              <a:rPr lang="en-US" dirty="0" smtClean="0"/>
              <a:t>which </a:t>
            </a:r>
            <a:r>
              <a:rPr lang="en-US" dirty="0"/>
              <a:t>help </a:t>
            </a:r>
            <a:r>
              <a:rPr lang="en-US" dirty="0" smtClean="0"/>
              <a:t>in     improving </a:t>
            </a:r>
            <a:r>
              <a:rPr lang="en-US" dirty="0"/>
              <a:t>the model’s </a:t>
            </a:r>
            <a:r>
              <a:rPr lang="en-US" dirty="0" smtClean="0"/>
              <a:t>performance and with finding correlation between two data set drop some of the attributes.</a:t>
            </a:r>
          </a:p>
          <a:p>
            <a:pPr marL="514350" indent="-514350">
              <a:buAutoNum type="arabicPeriod"/>
            </a:pPr>
            <a:r>
              <a:rPr lang="en-US" dirty="0" smtClean="0"/>
              <a:t>Like two attributes are giving same in information so no need to carry both of them, I have to choose one of attributes.</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a:t>
            </a:r>
          </a:p>
        </p:txBody>
      </p:sp>
      <p:sp>
        <p:nvSpPr>
          <p:cNvPr id="7" name="Content Placeholder 6"/>
          <p:cNvSpPr>
            <a:spLocks noGrp="1"/>
          </p:cNvSpPr>
          <p:nvPr>
            <p:ph idx="1"/>
          </p:nvPr>
        </p:nvSpPr>
        <p:spPr/>
        <p:txBody>
          <a:bodyPr/>
          <a:lstStyle/>
          <a:p>
            <a:r>
              <a:rPr lang="en-US" dirty="0"/>
              <a:t>Chi-squared is a means of statistically evaluating data. </a:t>
            </a:r>
            <a:endParaRPr lang="en-US" dirty="0" smtClean="0"/>
          </a:p>
          <a:p>
            <a:r>
              <a:rPr lang="en-US" dirty="0" smtClean="0"/>
              <a:t>It </a:t>
            </a:r>
            <a:r>
              <a:rPr lang="en-US" dirty="0"/>
              <a:t>is used when categorical data from a sampling are being compared to expected or "true" </a:t>
            </a:r>
            <a:r>
              <a:rPr lang="en-US" dirty="0" smtClean="0"/>
              <a:t>results</a:t>
            </a:r>
          </a:p>
          <a:p>
            <a:r>
              <a:rPr lang="en-US" dirty="0" smtClean="0"/>
              <a:t>I get</a:t>
            </a:r>
            <a:r>
              <a:rPr lang="en-US" dirty="0"/>
              <a:t> </a:t>
            </a:r>
            <a:r>
              <a:rPr lang="en-US" dirty="0" smtClean="0"/>
              <a:t>low value</a:t>
            </a:r>
            <a:r>
              <a:rPr lang="en-US" dirty="0"/>
              <a:t> for chi-square means there </a:t>
            </a:r>
            <a:r>
              <a:rPr lang="en-US" dirty="0" smtClean="0"/>
              <a:t>was </a:t>
            </a:r>
            <a:r>
              <a:rPr lang="en-US" dirty="0"/>
              <a:t>a high correlation between </a:t>
            </a:r>
            <a:r>
              <a:rPr lang="en-US" dirty="0" smtClean="0"/>
              <a:t>our </a:t>
            </a:r>
            <a:r>
              <a:rPr lang="en-US" dirty="0"/>
              <a:t>two sets of data</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1219200" y="2362200"/>
            <a:ext cx="6363835" cy="2667000"/>
          </a:xfrm>
        </p:spPr>
      </p:pic>
      <p:sp>
        <p:nvSpPr>
          <p:cNvPr id="6" name="Rectangle 5"/>
          <p:cNvSpPr/>
          <p:nvPr/>
        </p:nvSpPr>
        <p:spPr>
          <a:xfrm>
            <a:off x="1447800" y="5486400"/>
            <a:ext cx="6477000" cy="646331"/>
          </a:xfrm>
          <a:prstGeom prst="rect">
            <a:avLst/>
          </a:prstGeom>
        </p:spPr>
        <p:txBody>
          <a:bodyPr wrap="square">
            <a:spAutoFit/>
          </a:bodyPr>
          <a:lstStyle/>
          <a:p>
            <a:r>
              <a:rPr kumimoji="0" lang="en-US" b="0" i="0" u="none" strike="noStrike" cap="none" normalizeH="0" baseline="0" dirty="0" smtClean="0">
                <a:ln>
                  <a:noFill/>
                </a:ln>
                <a:solidFill>
                  <a:srgbClr val="777777"/>
                </a:solidFill>
                <a:effectLst/>
                <a:latin typeface="pt sans"/>
                <a:cs typeface="Arial" pitchFamily="34" charset="0"/>
              </a:rPr>
              <a:t>Where O is the observed value, E is the expected value and “</a:t>
            </a:r>
            <a:r>
              <a:rPr kumimoji="0" lang="en-US" b="0" i="0" u="none" strike="noStrike" cap="none" normalizeH="0" baseline="0" dirty="0" err="1" smtClean="0">
                <a:ln>
                  <a:noFill/>
                </a:ln>
                <a:solidFill>
                  <a:srgbClr val="777777"/>
                </a:solidFill>
                <a:effectLst/>
                <a:latin typeface="pt sans"/>
                <a:cs typeface="Arial" pitchFamily="34" charset="0"/>
              </a:rPr>
              <a:t>i</a:t>
            </a:r>
            <a:r>
              <a:rPr kumimoji="0" lang="en-US" b="0" i="0" u="none" strike="noStrike" cap="none" normalizeH="0" baseline="0" dirty="0" smtClean="0">
                <a:ln>
                  <a:noFill/>
                </a:ln>
                <a:solidFill>
                  <a:srgbClr val="777777"/>
                </a:solidFill>
                <a:effectLst/>
                <a:latin typeface="pt sans"/>
                <a:cs typeface="Arial" pitchFamily="34" charset="0"/>
              </a:rPr>
              <a:t>” is the “</a:t>
            </a:r>
            <a:r>
              <a:rPr kumimoji="0" lang="en-US" b="0" i="0" u="none" strike="noStrike" cap="none" normalizeH="0" baseline="0" dirty="0" err="1" smtClean="0">
                <a:ln>
                  <a:noFill/>
                </a:ln>
                <a:solidFill>
                  <a:srgbClr val="777777"/>
                </a:solidFill>
                <a:effectLst/>
                <a:latin typeface="pt sans"/>
                <a:cs typeface="Arial" pitchFamily="34" charset="0"/>
              </a:rPr>
              <a:t>ith</a:t>
            </a:r>
            <a:r>
              <a:rPr kumimoji="0" lang="en-US" b="0" i="0" u="none" strike="noStrike" cap="none" normalizeH="0" baseline="0" dirty="0" smtClean="0">
                <a:ln>
                  <a:noFill/>
                </a:ln>
                <a:solidFill>
                  <a:srgbClr val="777777"/>
                </a:solidFill>
                <a:effectLst/>
                <a:latin typeface="pt sans"/>
                <a:cs typeface="Arial" pitchFamily="34" charset="0"/>
              </a:rPr>
              <a:t>” position in the contingency table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Hypothesis testing </a:t>
            </a:r>
            <a:r>
              <a:rPr lang="en-US" sz="4000" dirty="0" smtClean="0"/>
              <a:t>with these algorithms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1.Decision </a:t>
            </a:r>
            <a:r>
              <a:rPr lang="en-US" dirty="0"/>
              <a:t>Trees</a:t>
            </a:r>
          </a:p>
          <a:p>
            <a:pPr>
              <a:buNone/>
            </a:pPr>
            <a:r>
              <a:rPr lang="en-US" dirty="0"/>
              <a:t> 2. Error Metrics</a:t>
            </a:r>
          </a:p>
          <a:p>
            <a:pPr>
              <a:buNone/>
            </a:pPr>
            <a:r>
              <a:rPr lang="en-US" dirty="0" smtClean="0"/>
              <a:t> </a:t>
            </a:r>
            <a:r>
              <a:rPr lang="en-US" dirty="0"/>
              <a:t>3. Random Forest </a:t>
            </a:r>
            <a:endParaRPr lang="en-US" dirty="0" smtClean="0"/>
          </a:p>
          <a:p>
            <a:pPr>
              <a:buNone/>
            </a:pPr>
            <a:r>
              <a:rPr lang="en-US" dirty="0" smtClean="0"/>
              <a:t> </a:t>
            </a:r>
            <a:r>
              <a:rPr lang="en-US" dirty="0"/>
              <a:t>4. Linear Regression </a:t>
            </a:r>
          </a:p>
          <a:p>
            <a:pPr>
              <a:buNone/>
            </a:pPr>
            <a:r>
              <a:rPr lang="en-US" dirty="0"/>
              <a:t> 5. Logistic Regression </a:t>
            </a:r>
          </a:p>
          <a:p>
            <a:pPr>
              <a:buNone/>
            </a:pPr>
            <a:r>
              <a:rPr lang="en-US" dirty="0"/>
              <a:t> 6. Visualizations </a:t>
            </a:r>
          </a:p>
          <a:p>
            <a:pPr>
              <a:buNone/>
            </a:pPr>
            <a:r>
              <a:rPr lang="en-US" dirty="0"/>
              <a:t> </a:t>
            </a:r>
            <a:r>
              <a:rPr lang="en-US" dirty="0" smtClean="0"/>
              <a:t>7. Time series Analysis</a:t>
            </a:r>
          </a:p>
          <a:p>
            <a:pPr>
              <a:buNone/>
            </a:pPr>
            <a:r>
              <a:rPr lang="en-US" dirty="0" smtClean="0"/>
              <a:t>         1. </a:t>
            </a:r>
            <a:r>
              <a:rPr lang="en-US" dirty="0" err="1" smtClean="0"/>
              <a:t>XGBoost</a:t>
            </a:r>
            <a:endParaRPr lang="en-US" dirty="0"/>
          </a:p>
          <a:p>
            <a:pPr>
              <a:buNone/>
            </a:pPr>
            <a:r>
              <a:rPr lang="en-US" dirty="0"/>
              <a:t>  </a:t>
            </a:r>
            <a:r>
              <a:rPr lang="en-US" dirty="0" smtClean="0"/>
              <a:t>       2. </a:t>
            </a:r>
            <a:r>
              <a:rPr lang="en-US" dirty="0"/>
              <a:t>ARIMA models</a:t>
            </a:r>
          </a:p>
          <a:p>
            <a:pPr>
              <a:buNone/>
            </a:pPr>
            <a:r>
              <a:rPr lang="en-US" dirty="0" smtClean="0"/>
              <a:t>         3. Box-Jenkins </a:t>
            </a:r>
            <a:r>
              <a:rPr lang="en-US" dirty="0"/>
              <a:t>multivariate models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1.Decision Trees</a:t>
            </a:r>
            <a:endParaRPr lang="en-US" dirty="0"/>
          </a:p>
        </p:txBody>
      </p:sp>
      <p:pic>
        <p:nvPicPr>
          <p:cNvPr id="91138" name="Picture 2" descr="C:\Users\anupr\Pictures\Capture.PNG"/>
          <p:cNvPicPr>
            <a:picLocks noGrp="1" noChangeAspect="1" noChangeArrowheads="1"/>
          </p:cNvPicPr>
          <p:nvPr>
            <p:ph idx="1"/>
          </p:nvPr>
        </p:nvPicPr>
        <p:blipFill>
          <a:blip r:embed="rId2"/>
          <a:srcRect/>
          <a:stretch>
            <a:fillRect/>
          </a:stretch>
        </p:blipFill>
        <p:spPr bwMode="auto">
          <a:xfrm>
            <a:off x="3071603" y="3558339"/>
            <a:ext cx="3000794" cy="609685"/>
          </a:xfrm>
          <a:prstGeom prst="rect">
            <a:avLst/>
          </a:prstGeom>
          <a:noFill/>
        </p:spPr>
      </p:pic>
      <p:sp>
        <p:nvSpPr>
          <p:cNvPr id="5" name="Rectangle 4"/>
          <p:cNvSpPr/>
          <p:nvPr/>
        </p:nvSpPr>
        <p:spPr>
          <a:xfrm>
            <a:off x="838200" y="1524000"/>
            <a:ext cx="5917699" cy="3693319"/>
          </a:xfrm>
          <a:prstGeom prst="rect">
            <a:avLst/>
          </a:prstGeom>
        </p:spPr>
        <p:txBody>
          <a:bodyPr wrap="square">
            <a:spAutoFit/>
          </a:bodyPr>
          <a:lstStyle/>
          <a:p>
            <a:r>
              <a:rPr lang="en-US" sz="2400" dirty="0" smtClean="0"/>
              <a:t>I used Decision Trees for select my </a:t>
            </a:r>
            <a:r>
              <a:rPr lang="en-US" sz="2400" dirty="0" smtClean="0"/>
              <a:t>attributes.  I had </a:t>
            </a:r>
            <a:r>
              <a:rPr lang="en-US" sz="2400" dirty="0" smtClean="0"/>
              <a:t>branching </a:t>
            </a:r>
            <a:r>
              <a:rPr lang="en-US" sz="2400" dirty="0" smtClean="0"/>
              <a:t>type of attribute like witch type of family will buy more</a:t>
            </a:r>
            <a:endParaRPr lang="en-US" sz="2400" dirty="0" smtClean="0"/>
          </a:p>
          <a:p>
            <a:pPr>
              <a:buNone/>
            </a:pPr>
            <a:r>
              <a:rPr lang="en-US" sz="2400" dirty="0" smtClean="0"/>
              <a:t>• IG = Entropy of the system before split – Entropy of the system after split </a:t>
            </a:r>
            <a:endParaRPr lang="en-US" sz="2400" dirty="0" smtClean="0"/>
          </a:p>
          <a:p>
            <a:pPr>
              <a:buNone/>
            </a:pPr>
            <a:endParaRPr lang="en-US" sz="2400" dirty="0" smtClean="0"/>
          </a:p>
          <a:p>
            <a:pPr>
              <a:buNone/>
            </a:pPr>
            <a:endParaRPr lang="en-US" sz="2400" dirty="0" smtClean="0"/>
          </a:p>
          <a:p>
            <a:pPr>
              <a:buNone/>
            </a:pPr>
            <a:r>
              <a:rPr lang="en-US" sz="2400" dirty="0" smtClean="0"/>
              <a:t>• Entropy: Uncertainty in the data/Measure of impurity</a:t>
            </a:r>
          </a:p>
          <a:p>
            <a:endParaRPr lang="en-US" dirty="0" smtClean="0"/>
          </a:p>
        </p:txBody>
      </p:sp>
      <p:sp>
        <p:nvSpPr>
          <p:cNvPr id="6" name="Rectangle 5"/>
          <p:cNvSpPr/>
          <p:nvPr/>
        </p:nvSpPr>
        <p:spPr>
          <a:xfrm>
            <a:off x="1143000" y="5105400"/>
            <a:ext cx="7086600" cy="461665"/>
          </a:xfrm>
          <a:prstGeom prst="rect">
            <a:avLst/>
          </a:prstGeom>
        </p:spPr>
        <p:txBody>
          <a:bodyPr wrap="square">
            <a:spAutoFit/>
          </a:bodyPr>
          <a:lstStyle/>
          <a:p>
            <a:r>
              <a:rPr lang="en-US" sz="2400" dirty="0" smtClean="0"/>
              <a:t>Selects the variable whose Information gain (GI)is high</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Flow chart using random forest</a:t>
            </a:r>
            <a:endParaRPr lang="en-US" dirty="0"/>
          </a:p>
        </p:txBody>
      </p:sp>
      <p:pic>
        <p:nvPicPr>
          <p:cNvPr id="92162" name="Picture 2" descr="C:\Users\anupr\Pictures\Capture.PNG"/>
          <p:cNvPicPr>
            <a:picLocks noGrp="1" noChangeAspect="1" noChangeArrowheads="1"/>
          </p:cNvPicPr>
          <p:nvPr>
            <p:ph idx="1"/>
          </p:nvPr>
        </p:nvPicPr>
        <p:blipFill>
          <a:blip r:embed="rId2"/>
          <a:srcRect/>
          <a:stretch>
            <a:fillRect/>
          </a:stretch>
        </p:blipFill>
        <p:spPr bwMode="auto">
          <a:xfrm>
            <a:off x="1219200" y="1371600"/>
            <a:ext cx="7239000" cy="531169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rmAutofit/>
          </a:bodyPr>
          <a:lstStyle/>
          <a:p>
            <a:pPr>
              <a:buNone/>
            </a:pPr>
            <a:r>
              <a:rPr lang="en-US" sz="2400" i="1" dirty="0" smtClean="0"/>
              <a:t>  </a:t>
            </a:r>
            <a:r>
              <a:rPr lang="en-US" sz="2400" i="1" dirty="0" err="1" smtClean="0"/>
              <a:t>my_control</a:t>
            </a:r>
            <a:r>
              <a:rPr lang="en-US" sz="2400" i="1" dirty="0" smtClean="0"/>
              <a:t> = </a:t>
            </a:r>
            <a:r>
              <a:rPr lang="en-US" sz="2400" i="1" dirty="0" err="1" smtClean="0"/>
              <a:t>trainControl</a:t>
            </a:r>
            <a:r>
              <a:rPr lang="en-US" sz="2400" i="1" dirty="0" smtClean="0"/>
              <a:t>(method="</a:t>
            </a:r>
            <a:r>
              <a:rPr lang="en-US" sz="2400" i="1" dirty="0" err="1" smtClean="0"/>
              <a:t>cv</a:t>
            </a:r>
            <a:r>
              <a:rPr lang="en-US" sz="2400" i="1" dirty="0" smtClean="0"/>
              <a:t>", number=10) # 5-fold CV </a:t>
            </a:r>
            <a:r>
              <a:rPr lang="en-US" sz="2400" i="1" dirty="0" err="1" smtClean="0"/>
              <a:t>tgrid</a:t>
            </a:r>
            <a:r>
              <a:rPr lang="en-US" sz="2400" i="1" dirty="0" smtClean="0"/>
              <a:t> = </a:t>
            </a:r>
            <a:r>
              <a:rPr lang="en-US" sz="2400" i="1" dirty="0" err="1" smtClean="0"/>
              <a:t>expand.grid</a:t>
            </a:r>
            <a:r>
              <a:rPr lang="en-US" sz="2400" i="1" dirty="0" smtClean="0"/>
              <a:t>( .</a:t>
            </a:r>
            <a:r>
              <a:rPr lang="en-US" sz="2400" i="1" dirty="0" err="1" smtClean="0"/>
              <a:t>mtry</a:t>
            </a:r>
            <a:r>
              <a:rPr lang="en-US" sz="2400" i="1" dirty="0" smtClean="0"/>
              <a:t> = c(3:10), </a:t>
            </a:r>
          </a:p>
          <a:p>
            <a:pPr>
              <a:buNone/>
            </a:pPr>
            <a:r>
              <a:rPr lang="en-US" sz="2400" i="1" dirty="0"/>
              <a:t> </a:t>
            </a:r>
            <a:r>
              <a:rPr lang="en-US" sz="2400" i="1" dirty="0" smtClean="0"/>
              <a:t>     .</a:t>
            </a:r>
            <a:r>
              <a:rPr lang="en-US" sz="2400" i="1" dirty="0" err="1" smtClean="0"/>
              <a:t>splitrule</a:t>
            </a:r>
            <a:r>
              <a:rPr lang="en-US" sz="2400" i="1" dirty="0" smtClean="0"/>
              <a:t> = "variance", </a:t>
            </a:r>
          </a:p>
          <a:p>
            <a:pPr>
              <a:buNone/>
            </a:pPr>
            <a:r>
              <a:rPr lang="en-US" sz="2400" i="1" dirty="0"/>
              <a:t> </a:t>
            </a:r>
            <a:r>
              <a:rPr lang="en-US" sz="2400" i="1" dirty="0" smtClean="0"/>
              <a:t>      .</a:t>
            </a:r>
            <a:r>
              <a:rPr lang="en-US" sz="2400" i="1" dirty="0" err="1" smtClean="0"/>
              <a:t>min.node.size</a:t>
            </a:r>
            <a:r>
              <a:rPr lang="en-US" sz="2400" i="1" dirty="0" smtClean="0"/>
              <a:t> = c(10,15,20) ) </a:t>
            </a:r>
          </a:p>
          <a:p>
            <a:pPr>
              <a:buNone/>
            </a:pPr>
            <a:r>
              <a:rPr lang="en-US" sz="2400" i="1" dirty="0" err="1" smtClean="0"/>
              <a:t>rf_mod</a:t>
            </a:r>
            <a:r>
              <a:rPr lang="en-US" sz="2400" i="1" dirty="0" smtClean="0"/>
              <a:t> = train(x = train[, -c("</a:t>
            </a:r>
            <a:r>
              <a:rPr lang="en-US" sz="2400" i="1" dirty="0" err="1" smtClean="0"/>
              <a:t>Item_Identifier","Item_Outlet_Sales</a:t>
            </a:r>
            <a:r>
              <a:rPr lang="en-US" sz="2400" i="1" dirty="0" smtClean="0"/>
              <a:t>")], </a:t>
            </a:r>
          </a:p>
          <a:p>
            <a:pPr>
              <a:buNone/>
            </a:pPr>
            <a:r>
              <a:rPr lang="en-US" sz="2400" i="1" dirty="0"/>
              <a:t> </a:t>
            </a:r>
            <a:r>
              <a:rPr lang="en-US" sz="2400" i="1" dirty="0" smtClean="0"/>
              <a:t>     y = </a:t>
            </a:r>
            <a:r>
              <a:rPr lang="en-US" sz="2400" i="1" dirty="0" err="1" smtClean="0"/>
              <a:t>train$Item_Outlet_Sales</a:t>
            </a:r>
            <a:r>
              <a:rPr lang="en-US" sz="2400" i="1" dirty="0" smtClean="0"/>
              <a:t>, </a:t>
            </a:r>
          </a:p>
          <a:p>
            <a:pPr>
              <a:buNone/>
            </a:pPr>
            <a:r>
              <a:rPr lang="en-US" sz="2400" i="1" dirty="0"/>
              <a:t> </a:t>
            </a:r>
            <a:r>
              <a:rPr lang="en-US" sz="2400" i="1" dirty="0" smtClean="0"/>
              <a:t>     method='ranger', </a:t>
            </a:r>
            <a:r>
              <a:rPr lang="en-US" sz="2400" i="1" dirty="0" err="1" smtClean="0"/>
              <a:t>trControl</a:t>
            </a:r>
            <a:r>
              <a:rPr lang="en-US" sz="2400" i="1" dirty="0" smtClean="0"/>
              <a:t>= </a:t>
            </a:r>
            <a:r>
              <a:rPr lang="en-US" sz="2400" i="1" dirty="0" err="1" smtClean="0"/>
              <a:t>my_control</a:t>
            </a:r>
            <a:r>
              <a:rPr lang="en-US" sz="2400" i="1" dirty="0" smtClean="0"/>
              <a:t>, </a:t>
            </a:r>
            <a:r>
              <a:rPr lang="en-US" sz="2400" i="1" dirty="0" err="1" smtClean="0"/>
              <a:t>tuneGrid</a:t>
            </a:r>
            <a:r>
              <a:rPr lang="en-US" sz="2400" i="1" dirty="0" smtClean="0"/>
              <a:t> = </a:t>
            </a:r>
            <a:r>
              <a:rPr lang="en-US" sz="2400" i="1" dirty="0" err="1" smtClean="0"/>
              <a:t>tgrid</a:t>
            </a:r>
            <a:r>
              <a:rPr lang="en-US" sz="2400" i="1" dirty="0" smtClean="0"/>
              <a:t>, </a:t>
            </a:r>
            <a:r>
              <a:rPr lang="en-US" sz="2400" i="1" dirty="0" err="1" smtClean="0"/>
              <a:t>no.trees</a:t>
            </a:r>
            <a:r>
              <a:rPr lang="en-US" sz="2400" i="1" dirty="0" smtClean="0"/>
              <a:t> = 500, importance = "permutation")</a:t>
            </a:r>
            <a:endParaRPr lang="en-US" sz="24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a:bodyPr>
          <a:lstStyle/>
          <a:p>
            <a:r>
              <a:rPr lang="en-US" dirty="0"/>
              <a:t>5-fold cross </a:t>
            </a:r>
            <a:r>
              <a:rPr lang="en-US" dirty="0" smtClean="0"/>
              <a:t>validation</a:t>
            </a:r>
          </a:p>
          <a:p>
            <a:pPr>
              <a:buNone/>
            </a:pPr>
            <a:r>
              <a:rPr lang="en-US" sz="2200" i="1" dirty="0" err="1" smtClean="0"/>
              <a:t>linear_reg_mod</a:t>
            </a:r>
            <a:r>
              <a:rPr lang="en-US" sz="2200" i="1" dirty="0" smtClean="0"/>
              <a:t> = lm(</a:t>
            </a:r>
            <a:r>
              <a:rPr lang="en-US" sz="2200" i="1" dirty="0" err="1" smtClean="0"/>
              <a:t>Item_Outlet_Sales</a:t>
            </a:r>
            <a:r>
              <a:rPr lang="en-US" sz="2200" i="1" dirty="0" smtClean="0"/>
              <a:t> ~ ., data = train[,c(“target variable")])</a:t>
            </a:r>
          </a:p>
          <a:p>
            <a:pPr>
              <a:buNone/>
            </a:pPr>
            <a:endParaRPr lang="en-US" dirty="0"/>
          </a:p>
          <a:p>
            <a:pPr>
              <a:buNone/>
            </a:pPr>
            <a:endParaRPr lang="en-US" dirty="0" smtClean="0"/>
          </a:p>
          <a:p>
            <a:pPr>
              <a:buNone/>
            </a:pPr>
            <a:r>
              <a:rPr lang="en-US" sz="2200" i="1" dirty="0" smtClean="0"/>
              <a:t># preparing </a:t>
            </a:r>
            <a:r>
              <a:rPr lang="en-US" sz="2200" i="1" dirty="0" err="1" smtClean="0"/>
              <a:t>dataframe</a:t>
            </a:r>
            <a:r>
              <a:rPr lang="en-US" sz="2200" i="1" dirty="0" smtClean="0"/>
              <a:t> and writing it in a </a:t>
            </a:r>
            <a:r>
              <a:rPr lang="en-US" sz="2200" i="1" dirty="0" err="1" smtClean="0"/>
              <a:t>csv</a:t>
            </a:r>
            <a:r>
              <a:rPr lang="en-US" sz="2200" i="1" dirty="0" smtClean="0"/>
              <a:t> file </a:t>
            </a:r>
            <a:endParaRPr lang="en-US" sz="2200" i="1" dirty="0"/>
          </a:p>
          <a:p>
            <a:pPr>
              <a:buNone/>
            </a:pPr>
            <a:r>
              <a:rPr lang="en-US" sz="2200" i="1" dirty="0" err="1" smtClean="0"/>
              <a:t>Item_Outlet_Sales</a:t>
            </a:r>
            <a:r>
              <a:rPr lang="en-US" sz="2200" i="1" dirty="0" smtClean="0"/>
              <a:t> = predict(</a:t>
            </a:r>
            <a:r>
              <a:rPr lang="en-US" sz="2200" i="1" dirty="0" err="1" smtClean="0"/>
              <a:t>linear_reg_mod</a:t>
            </a:r>
            <a:r>
              <a:rPr lang="en-US" sz="2200" i="1" dirty="0" smtClean="0"/>
              <a:t>, test[,c(" target variable ")])</a:t>
            </a:r>
            <a:endParaRPr lang="en-US" sz="22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dirty="0" smtClean="0"/>
              <a:t>I used </a:t>
            </a:r>
            <a:r>
              <a:rPr lang="en-US" dirty="0" smtClean="0"/>
              <a:t>Random Forest </a:t>
            </a:r>
            <a:r>
              <a:rPr lang="en-US" dirty="0" smtClean="0"/>
              <a:t>for my categorical data like example </a:t>
            </a:r>
          </a:p>
          <a:p>
            <a:r>
              <a:rPr lang="en-US" dirty="0" smtClean="0"/>
              <a:t>X1 type of family in y1 type of session from Z1 type of store</a:t>
            </a:r>
          </a:p>
          <a:p>
            <a:r>
              <a:rPr lang="en-US" dirty="0" smtClean="0"/>
              <a:t>Will buy p1 type of item or not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Introduction</a:t>
            </a:r>
          </a:p>
        </p:txBody>
      </p:sp>
      <p:sp>
        <p:nvSpPr>
          <p:cNvPr id="3" name="Content Placeholder 2"/>
          <p:cNvSpPr>
            <a:spLocks noGrp="1"/>
          </p:cNvSpPr>
          <p:nvPr>
            <p:ph idx="1"/>
          </p:nvPr>
        </p:nvSpPr>
        <p:spPr/>
        <p:txBody>
          <a:bodyPr>
            <a:normAutofit/>
          </a:bodyPr>
          <a:lstStyle/>
          <a:p>
            <a:r>
              <a:rPr lang="en-US" sz="2800" dirty="0"/>
              <a:t>Sales prediction is a must famous problem in the industry, where company wants to know about their sales that how to increase the over all sales and after few years what will be the condition of the </a:t>
            </a:r>
            <a:r>
              <a:rPr lang="en-US" sz="2800" dirty="0" smtClean="0"/>
              <a:t>company.</a:t>
            </a:r>
          </a:p>
          <a:p>
            <a:r>
              <a:rPr lang="en-US" sz="2800" b="1" dirty="0"/>
              <a:t>Sales Forecasting</a:t>
            </a:r>
            <a:r>
              <a:rPr lang="en-US" sz="2800" dirty="0"/>
              <a:t> is the process of estimating what business’s sales are going to be in the future. A sales forecast period can be monthly, quarterly, half-annually, or annually.</a:t>
            </a:r>
          </a:p>
          <a:p>
            <a:endParaRPr lang="en-US" sz="2400" dirty="0"/>
          </a:p>
        </p:txBody>
      </p:sp>
      <p:sp>
        <p:nvSpPr>
          <p:cNvPr id="62465" name="Rectangle 1"/>
          <p:cNvSpPr>
            <a:spLocks noChangeArrowheads="1"/>
          </p:cNvSpPr>
          <p:nvPr/>
        </p:nvSpPr>
        <p:spPr bwMode="auto">
          <a:xfrm>
            <a:off x="0" y="0"/>
            <a:ext cx="2295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Calibri"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models</a:t>
            </a:r>
            <a:endParaRPr lang="en-US" dirty="0"/>
          </a:p>
        </p:txBody>
      </p:sp>
      <p:sp>
        <p:nvSpPr>
          <p:cNvPr id="3" name="Content Placeholder 2"/>
          <p:cNvSpPr>
            <a:spLocks noGrp="1"/>
          </p:cNvSpPr>
          <p:nvPr>
            <p:ph idx="1"/>
          </p:nvPr>
        </p:nvSpPr>
        <p:spPr/>
        <p:txBody>
          <a:bodyPr>
            <a:normAutofit/>
          </a:bodyPr>
          <a:lstStyle/>
          <a:p>
            <a:pPr>
              <a:buNone/>
            </a:pPr>
            <a:r>
              <a:rPr lang="en-US" sz="2400" dirty="0" smtClean="0"/>
              <a:t>I used this model for time series analysis where I had to find company condition in next one year. </a:t>
            </a:r>
            <a:endParaRPr lang="en-US" sz="2400" dirty="0" smtClean="0"/>
          </a:p>
          <a:p>
            <a:pPr>
              <a:buNone/>
            </a:pPr>
            <a:r>
              <a:rPr lang="en-US" sz="2400" b="1" dirty="0" smtClean="0"/>
              <a:t>How did I used it</a:t>
            </a:r>
            <a:endParaRPr lang="en-US" sz="2400" b="1" dirty="0" smtClean="0"/>
          </a:p>
          <a:p>
            <a:pPr>
              <a:buNone/>
            </a:pPr>
            <a:r>
              <a:rPr lang="en-US" sz="2400" dirty="0" smtClean="0"/>
              <a:t>It </a:t>
            </a:r>
            <a:r>
              <a:rPr lang="en-US" sz="2400" dirty="0" smtClean="0"/>
              <a:t>has three ordered parameters (</a:t>
            </a:r>
            <a:r>
              <a:rPr lang="en-US" sz="2400" dirty="0" err="1" smtClean="0"/>
              <a:t>p,d,q</a:t>
            </a:r>
            <a:r>
              <a:rPr lang="en-US" sz="2400" dirty="0" smtClean="0"/>
              <a:t>).</a:t>
            </a:r>
          </a:p>
          <a:p>
            <a:r>
              <a:rPr lang="en-US" sz="2400" dirty="0"/>
              <a:t> p is the order of the autoregressive model(number of time lags)</a:t>
            </a:r>
          </a:p>
          <a:p>
            <a:r>
              <a:rPr lang="en-US" sz="2400" dirty="0"/>
              <a:t>d is the degree of differencing(number of times the data have had past values subtracted)</a:t>
            </a:r>
          </a:p>
          <a:p>
            <a:r>
              <a:rPr lang="en-US" sz="2400" dirty="0"/>
              <a:t>q is the order of moving average </a:t>
            </a:r>
            <a:r>
              <a:rPr lang="en-US" sz="2400" dirty="0" smtClean="0"/>
              <a:t>model</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Box-Jenkins multivariate models</a:t>
            </a:r>
            <a:endParaRPr lang="en-US" dirty="0"/>
          </a:p>
        </p:txBody>
      </p:sp>
      <p:sp>
        <p:nvSpPr>
          <p:cNvPr id="3" name="Content Placeholder 2"/>
          <p:cNvSpPr>
            <a:spLocks noGrp="1"/>
          </p:cNvSpPr>
          <p:nvPr>
            <p:ph idx="1"/>
          </p:nvPr>
        </p:nvSpPr>
        <p:spPr/>
        <p:txBody>
          <a:bodyPr>
            <a:normAutofit/>
          </a:bodyPr>
          <a:lstStyle/>
          <a:p>
            <a:r>
              <a:rPr lang="en-US" dirty="0" smtClean="0"/>
              <a:t>I had to forecast the value for next one year that is time series.</a:t>
            </a:r>
          </a:p>
          <a:p>
            <a:r>
              <a:rPr lang="en-US" dirty="0" smtClean="0"/>
              <a:t> </a:t>
            </a:r>
            <a:r>
              <a:rPr lang="en-US" dirty="0" smtClean="0"/>
              <a:t>T</a:t>
            </a:r>
            <a:r>
              <a:rPr lang="en-US" dirty="0" smtClean="0"/>
              <a:t>heir was seasonality significant so I  used this model</a:t>
            </a:r>
          </a:p>
          <a:p>
            <a:endParaRPr lang="en-US" dirty="0" smtClean="0"/>
          </a:p>
          <a:p>
            <a:r>
              <a:rPr lang="en-US" dirty="0" smtClean="0"/>
              <a:t>The first step in developing a </a:t>
            </a:r>
            <a:r>
              <a:rPr lang="en-US" dirty="0" smtClean="0"/>
              <a:t>Box–Jenkins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3" name="Content Placeholder 2"/>
          <p:cNvSpPr>
            <a:spLocks noGrp="1"/>
          </p:cNvSpPr>
          <p:nvPr>
            <p:ph idx="1"/>
          </p:nvPr>
        </p:nvSpPr>
        <p:spPr/>
        <p:txBody>
          <a:bodyPr>
            <a:normAutofit/>
          </a:bodyPr>
          <a:lstStyle/>
          <a:p>
            <a:r>
              <a:rPr lang="en-US" sz="2800" dirty="0" smtClean="0"/>
              <a:t>It is the transformation, selection and representation of data or experiment</a:t>
            </a:r>
          </a:p>
          <a:p>
            <a:r>
              <a:rPr lang="en-US" sz="2800" dirty="0" smtClean="0"/>
              <a:t>I used visualization many time like </a:t>
            </a:r>
            <a:r>
              <a:rPr lang="en-US" sz="2800" dirty="0" err="1" smtClean="0"/>
              <a:t>comparsion</a:t>
            </a:r>
            <a:r>
              <a:rPr lang="en-US" sz="2800" dirty="0" smtClean="0"/>
              <a:t> </a:t>
            </a:r>
            <a:r>
              <a:rPr lang="en-US" sz="2800" dirty="0" smtClean="0"/>
              <a:t>between algorithms witch having high performance , </a:t>
            </a:r>
            <a:r>
              <a:rPr lang="en-US" sz="2800" dirty="0" err="1" smtClean="0"/>
              <a:t>compaire</a:t>
            </a:r>
            <a:r>
              <a:rPr lang="en-US" sz="2800" dirty="0" smtClean="0"/>
              <a:t> hypothesis with target variable “they are affecting or not” data detection etc.</a:t>
            </a:r>
          </a:p>
          <a:p>
            <a:pPr>
              <a:buNone/>
            </a:pPr>
            <a:endParaRPr lang="en-US" sz="2800" dirty="0" smtClean="0"/>
          </a:p>
          <a:p>
            <a:r>
              <a:rPr lang="en-US" sz="2800" dirty="0" smtClean="0"/>
              <a:t>Type of Visualizations</a:t>
            </a:r>
          </a:p>
          <a:p>
            <a:pPr>
              <a:buNone/>
            </a:pPr>
            <a:r>
              <a:rPr lang="en-US" sz="2800" dirty="0" smtClean="0"/>
              <a:t>Category wise Distribution, Histogram etc.</a:t>
            </a:r>
          </a:p>
          <a:p>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Metrics</a:t>
            </a:r>
            <a:endParaRPr lang="en-US" dirty="0"/>
          </a:p>
        </p:txBody>
      </p:sp>
      <p:pic>
        <p:nvPicPr>
          <p:cNvPr id="89090" name="Picture 2" descr="C:\Users\anupr\Pictures\Capture.PNG"/>
          <p:cNvPicPr>
            <a:picLocks noGrp="1" noChangeAspect="1" noChangeArrowheads="1"/>
          </p:cNvPicPr>
          <p:nvPr>
            <p:ph idx="1"/>
          </p:nvPr>
        </p:nvPicPr>
        <p:blipFill>
          <a:blip r:embed="rId3"/>
          <a:srcRect/>
          <a:stretch>
            <a:fillRect/>
          </a:stretch>
        </p:blipFill>
        <p:spPr bwMode="auto">
          <a:xfrm>
            <a:off x="1295400" y="2514600"/>
            <a:ext cx="6934200" cy="2438400"/>
          </a:xfrm>
          <a:prstGeom prst="rect">
            <a:avLst/>
          </a:prstGeom>
          <a:noFill/>
        </p:spPr>
      </p:pic>
      <p:sp>
        <p:nvSpPr>
          <p:cNvPr id="6" name="Rectangle 5"/>
          <p:cNvSpPr/>
          <p:nvPr/>
        </p:nvSpPr>
        <p:spPr>
          <a:xfrm>
            <a:off x="1524000" y="5105400"/>
            <a:ext cx="6248400" cy="523220"/>
          </a:xfrm>
          <a:prstGeom prst="rect">
            <a:avLst/>
          </a:prstGeom>
        </p:spPr>
        <p:txBody>
          <a:bodyPr wrap="square">
            <a:spAutoFit/>
          </a:bodyPr>
          <a:lstStyle/>
          <a:p>
            <a:r>
              <a:rPr lang="en-US" sz="2800" dirty="0" smtClean="0"/>
              <a:t>Accuracy = TP+TN/ Total observations</a:t>
            </a:r>
            <a:endParaRPr lang="en-US" sz="2800" dirty="0"/>
          </a:p>
        </p:txBody>
      </p:sp>
      <p:sp>
        <p:nvSpPr>
          <p:cNvPr id="8" name="Rectangle 7"/>
          <p:cNvSpPr/>
          <p:nvPr/>
        </p:nvSpPr>
        <p:spPr>
          <a:xfrm>
            <a:off x="1600200" y="1600200"/>
            <a:ext cx="4572000" cy="830997"/>
          </a:xfrm>
          <a:prstGeom prst="rect">
            <a:avLst/>
          </a:prstGeom>
        </p:spPr>
        <p:txBody>
          <a:bodyPr wrap="square">
            <a:spAutoFit/>
          </a:bodyPr>
          <a:lstStyle/>
          <a:p>
            <a:r>
              <a:rPr lang="en-US" sz="2400" dirty="0" smtClean="0"/>
              <a:t>For check my model accuracy I used error </a:t>
            </a:r>
            <a:r>
              <a:rPr lang="en-US" sz="2400" dirty="0" smtClean="0"/>
              <a:t>matrix for each model</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Here I found best results from random forest there is sales increase 65% to 89%.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part </a:t>
            </a:r>
            <a:endParaRPr lang="en-US" dirty="0"/>
          </a:p>
        </p:txBody>
      </p:sp>
      <p:sp>
        <p:nvSpPr>
          <p:cNvPr id="3" name="Content Placeholder 2"/>
          <p:cNvSpPr>
            <a:spLocks noGrp="1"/>
          </p:cNvSpPr>
          <p:nvPr>
            <p:ph idx="1"/>
          </p:nvPr>
        </p:nvSpPr>
        <p:spPr/>
        <p:txBody>
          <a:bodyPr/>
          <a:lstStyle/>
          <a:p>
            <a:pPr>
              <a:buNone/>
            </a:pPr>
            <a:r>
              <a:rPr lang="en-US" dirty="0" smtClean="0"/>
              <a:t>Problem-&gt;</a:t>
            </a:r>
            <a:r>
              <a:rPr lang="en-US" dirty="0" smtClean="0"/>
              <a:t> </a:t>
            </a:r>
            <a:r>
              <a:rPr lang="en-US" dirty="0" smtClean="0"/>
              <a:t>find the company condition in next one year</a:t>
            </a:r>
          </a:p>
          <a:p>
            <a:pPr>
              <a:buNone/>
            </a:pPr>
            <a:r>
              <a:rPr lang="en-US" dirty="0" smtClean="0"/>
              <a:t>For this part of problem I used </a:t>
            </a:r>
            <a:r>
              <a:rPr lang="en-US" dirty="0" smtClean="0"/>
              <a:t>ARIMA </a:t>
            </a:r>
            <a:r>
              <a:rPr lang="en-US" dirty="0" smtClean="0"/>
              <a:t>models and </a:t>
            </a:r>
            <a:r>
              <a:rPr lang="en-US" dirty="0" smtClean="0"/>
              <a:t>Box-Jenkins multivariate </a:t>
            </a:r>
            <a:r>
              <a:rPr lang="en-US" dirty="0" smtClean="0"/>
              <a:t>models</a:t>
            </a:r>
          </a:p>
          <a:p>
            <a:pPr>
              <a:buNone/>
            </a:pPr>
            <a:endParaRPr lang="en-US" dirty="0" smtClean="0"/>
          </a:p>
          <a:p>
            <a:pPr>
              <a:buNone/>
            </a:pPr>
            <a:r>
              <a:rPr lang="en-US" dirty="0" smtClean="0"/>
              <a:t>Witch one describe in </a:t>
            </a:r>
            <a:r>
              <a:rPr lang="en-US" dirty="0" smtClean="0"/>
              <a:t>previous </a:t>
            </a:r>
            <a:r>
              <a:rPr lang="en-US" dirty="0" smtClean="0"/>
              <a:t>slides.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After got value of predicted data that increased by 65% to 89% I had to find out forecasting value.</a:t>
            </a:r>
          </a:p>
          <a:p>
            <a:pPr>
              <a:buNone/>
            </a:pPr>
            <a:r>
              <a:rPr lang="en-US" dirty="0"/>
              <a:t> </a:t>
            </a:r>
          </a:p>
          <a:p>
            <a:r>
              <a:rPr lang="en-US" dirty="0"/>
              <a:t>For this problem I use linear regression algorithm as well as Time series analysis.</a:t>
            </a:r>
          </a:p>
          <a:p>
            <a:pPr>
              <a:buNone/>
            </a:pPr>
            <a:r>
              <a:rPr lang="en-US" dirty="0"/>
              <a:t> </a:t>
            </a:r>
          </a:p>
          <a:p>
            <a:r>
              <a:rPr lang="en-US" dirty="0"/>
              <a:t>Time series analysis gave better result than linear regression.</a:t>
            </a:r>
          </a:p>
          <a:p>
            <a:pPr>
              <a:buNone/>
            </a:pPr>
            <a:r>
              <a:rPr lang="en-US" dirty="0"/>
              <a:t> </a:t>
            </a:r>
          </a:p>
          <a:p>
            <a:r>
              <a:rPr lang="en-US" dirty="0"/>
              <a:t>From unpredicted data, company was increasing only 12% sales in next one year but according to predicted data it will be increase 36.446%.</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Future work</a:t>
            </a:r>
            <a:br>
              <a:rPr lang="en-US" dirty="0"/>
            </a:br>
            <a:endParaRPr lang="en-US" dirty="0"/>
          </a:p>
        </p:txBody>
      </p:sp>
      <p:sp>
        <p:nvSpPr>
          <p:cNvPr id="3" name="Content Placeholder 2"/>
          <p:cNvSpPr>
            <a:spLocks noGrp="1"/>
          </p:cNvSpPr>
          <p:nvPr>
            <p:ph idx="1"/>
          </p:nvPr>
        </p:nvSpPr>
        <p:spPr/>
        <p:txBody>
          <a:bodyPr/>
          <a:lstStyle/>
          <a:p>
            <a:pPr>
              <a:buNone/>
            </a:pPr>
            <a:r>
              <a:rPr lang="en-US" dirty="0" smtClean="0"/>
              <a:t>    I </a:t>
            </a:r>
            <a:r>
              <a:rPr lang="en-US" dirty="0"/>
              <a:t>used existing algorithm for this particular data and get 89% accuracy. Someone who want to do work in future then they can create different hypothesis on that basis they can also create new algorithm. I got 89% accuracy they can improve it more than this.</a:t>
            </a:r>
          </a:p>
          <a:p>
            <a:pPr>
              <a:buNone/>
            </a:pPr>
            <a:r>
              <a:rPr lang="en-US" dirty="0"/>
              <a:t> </a:t>
            </a:r>
          </a:p>
          <a:p>
            <a:pPr>
              <a:buNone/>
            </a:pPr>
            <a:r>
              <a:rPr lang="en-US" dirty="0" smtClean="0"/>
              <a:t>                                  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kumimoji="0" lang="en-US" b="0" i="0" u="none" strike="noStrike" cap="none" normalizeH="0" baseline="0" dirty="0" smtClean="0">
                <a:ln>
                  <a:noFill/>
                </a:ln>
                <a:solidFill>
                  <a:srgbClr val="222222"/>
                </a:solidFill>
                <a:effectLst/>
                <a:latin typeface="Calibri" pitchFamily="34" charset="0"/>
                <a:ea typeface="Times New Roman" pitchFamily="18" charset="0"/>
                <a:cs typeface="Calibri" pitchFamily="34" charset="0"/>
              </a:rPr>
              <a:t>Sale forecasting is an integral part of business management. The purpose of sales forecasting is to provide information that we can use to make intelligent business decisions.</a:t>
            </a:r>
          </a:p>
          <a:p>
            <a:r>
              <a:rPr lang="en-US" dirty="0"/>
              <a:t>Sales forecasting is the process of estimating future sales. Accurate sales forecasts enable companies to make informed business decisions and predict short-term and long-term performance. Companies can base their forecasts on past sales data, industry-wide comparisons, and economic trends.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8600" y="1600200"/>
            <a:ext cx="8458200" cy="4525963"/>
          </a:xfrm>
        </p:spPr>
        <p:txBody>
          <a:bodyPr>
            <a:normAutofit lnSpcReduction="10000"/>
          </a:bodyPr>
          <a:lstStyle/>
          <a:p>
            <a:pPr>
              <a:buNone/>
            </a:pPr>
            <a:r>
              <a:rPr lang="en-US" dirty="0"/>
              <a:t>Sales forecasting allows companies </a:t>
            </a:r>
            <a:r>
              <a:rPr lang="en-US" dirty="0" smtClean="0"/>
              <a:t>to</a:t>
            </a:r>
            <a:endParaRPr lang="en-US" dirty="0"/>
          </a:p>
          <a:p>
            <a:pPr lvl="0">
              <a:buNone/>
            </a:pPr>
            <a:r>
              <a:rPr lang="en-US" sz="2800" dirty="0" smtClean="0"/>
              <a:t>  1.Predict </a:t>
            </a:r>
            <a:r>
              <a:rPr lang="en-US" sz="2800" dirty="0"/>
              <a:t>achievable sales </a:t>
            </a:r>
            <a:r>
              <a:rPr lang="en-US" sz="2800" dirty="0" smtClean="0"/>
              <a:t>revenue.</a:t>
            </a:r>
          </a:p>
          <a:p>
            <a:pPr lvl="0">
              <a:buNone/>
            </a:pPr>
            <a:endParaRPr lang="en-US" sz="2800" dirty="0"/>
          </a:p>
          <a:p>
            <a:pPr lvl="0">
              <a:buNone/>
            </a:pPr>
            <a:r>
              <a:rPr lang="en-US" sz="2800" dirty="0" smtClean="0"/>
              <a:t>  2.Efficiently </a:t>
            </a:r>
            <a:r>
              <a:rPr lang="en-US" sz="2800" dirty="0"/>
              <a:t>allocate </a:t>
            </a:r>
            <a:r>
              <a:rPr lang="en-US" sz="2800" dirty="0" smtClean="0"/>
              <a:t>resources.</a:t>
            </a:r>
          </a:p>
          <a:p>
            <a:pPr lvl="0">
              <a:buNone/>
            </a:pPr>
            <a:endParaRPr lang="en-US" sz="2800" dirty="0"/>
          </a:p>
          <a:p>
            <a:pPr lvl="0">
              <a:buNone/>
            </a:pPr>
            <a:r>
              <a:rPr lang="en-US" sz="2800" dirty="0" smtClean="0"/>
              <a:t>  3.Plan </a:t>
            </a:r>
            <a:r>
              <a:rPr lang="en-US" sz="2800" dirty="0"/>
              <a:t>for future growth</a:t>
            </a:r>
            <a:r>
              <a:rPr lang="en-US" sz="2800" dirty="0" smtClean="0"/>
              <a:t>.</a:t>
            </a:r>
          </a:p>
          <a:p>
            <a:pPr lvl="0">
              <a:buNone/>
            </a:pPr>
            <a:endParaRPr lang="en-US" sz="2800" dirty="0"/>
          </a:p>
          <a:p>
            <a:pPr lvl="0">
              <a:buNone/>
            </a:pPr>
            <a:r>
              <a:rPr lang="en-US" sz="2800" dirty="0"/>
              <a:t>Salas prediction is categorized in forecasting problem in data mining. It increases with time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t>Forecasting</a:t>
            </a:r>
            <a:r>
              <a:rPr lang="en-US" dirty="0"/>
              <a:t> is determining what is going to happen in the future by analyzing what happened in the past and what is going on now. It is a planning tool that helps business people in their attempts to cope with the uncertainty of what will might and might not occur.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p>
        </p:txBody>
      </p:sp>
      <p:sp>
        <p:nvSpPr>
          <p:cNvPr id="3" name="Content Placeholder 2"/>
          <p:cNvSpPr>
            <a:spLocks noGrp="1"/>
          </p:cNvSpPr>
          <p:nvPr>
            <p:ph idx="1"/>
          </p:nvPr>
        </p:nvSpPr>
        <p:spPr/>
        <p:txBody>
          <a:bodyPr/>
          <a:lstStyle/>
          <a:p>
            <a:r>
              <a:rPr lang="en-US" dirty="0"/>
              <a:t>Data cleaning</a:t>
            </a:r>
          </a:p>
          <a:p>
            <a:r>
              <a:rPr lang="en-US" dirty="0"/>
              <a:t>Hypothesis </a:t>
            </a:r>
            <a:r>
              <a:rPr lang="en-US" dirty="0" smtClean="0"/>
              <a:t>generation</a:t>
            </a:r>
          </a:p>
          <a:p>
            <a:r>
              <a:rPr lang="en-US" dirty="0" smtClean="0"/>
              <a:t>Find useful attributes</a:t>
            </a:r>
          </a:p>
          <a:p>
            <a:r>
              <a:rPr lang="en-US" dirty="0" smtClean="0"/>
              <a:t>Create a new attributes if required</a:t>
            </a:r>
          </a:p>
          <a:p>
            <a:r>
              <a:rPr lang="en-US" dirty="0" smtClean="0"/>
              <a:t>Find suitable data mining  algorithm for the  given data and use it.</a:t>
            </a:r>
          </a:p>
          <a:p>
            <a:r>
              <a:rPr lang="en-US" dirty="0" smtClean="0"/>
              <a:t>Compare overall result and find out a best result.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cleaning</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Find missing </a:t>
            </a:r>
            <a:r>
              <a:rPr lang="en-US" dirty="0"/>
              <a:t>value in the </a:t>
            </a:r>
            <a:r>
              <a:rPr lang="en-US" dirty="0" smtClean="0"/>
              <a:t>data set</a:t>
            </a:r>
          </a:p>
          <a:p>
            <a:r>
              <a:rPr lang="en-US" sz="2800" dirty="0"/>
              <a:t>Missing data can have a severe impact on building predictive models because the missing values might be contain some vital information which could help in making better predictions.</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to fill missing value</a:t>
            </a:r>
            <a:br>
              <a:rPr lang="en-US" dirty="0"/>
            </a:br>
            <a:endParaRPr lang="en-US" dirty="0"/>
          </a:p>
        </p:txBody>
      </p:sp>
      <p:sp>
        <p:nvSpPr>
          <p:cNvPr id="3" name="Content Placeholder 2"/>
          <p:cNvSpPr>
            <a:spLocks noGrp="1"/>
          </p:cNvSpPr>
          <p:nvPr>
            <p:ph idx="1"/>
          </p:nvPr>
        </p:nvSpPr>
        <p:spPr/>
        <p:txBody>
          <a:bodyPr/>
          <a:lstStyle/>
          <a:p>
            <a:r>
              <a:rPr lang="en-US" dirty="0" smtClean="0"/>
              <a:t>create </a:t>
            </a:r>
            <a:r>
              <a:rPr lang="en-US" dirty="0"/>
              <a:t>small subset of the given data. From that data, </a:t>
            </a:r>
            <a:r>
              <a:rPr lang="en-US" dirty="0" smtClean="0"/>
              <a:t>delete </a:t>
            </a:r>
            <a:r>
              <a:rPr lang="en-US" dirty="0"/>
              <a:t>manually few value and try to impute that value with multiple method like KNN imputation, central statistics and Prediction method, then compare that all the predicted value with the actual value and see which one is closer, then choose that method as best method.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to fill missing value</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central statistics</a:t>
            </a:r>
          </a:p>
          <a:p>
            <a:pPr>
              <a:buNone/>
            </a:pPr>
            <a:r>
              <a:rPr lang="en-US" sz="2400" dirty="0" smtClean="0"/>
              <a:t>    For </a:t>
            </a:r>
            <a:r>
              <a:rPr lang="en-US" sz="2400" dirty="0"/>
              <a:t>continuous variable</a:t>
            </a:r>
            <a:endParaRPr lang="en-US" sz="2400" dirty="0" smtClean="0"/>
          </a:p>
          <a:p>
            <a:pPr>
              <a:buNone/>
            </a:pPr>
            <a:r>
              <a:rPr lang="en-US" sz="2400" dirty="0" smtClean="0"/>
              <a:t>              1.Mean</a:t>
            </a:r>
          </a:p>
          <a:p>
            <a:pPr>
              <a:buNone/>
            </a:pPr>
            <a:r>
              <a:rPr lang="en-US" sz="2400" dirty="0" smtClean="0"/>
              <a:t>             2.Median</a:t>
            </a:r>
          </a:p>
          <a:p>
            <a:pPr>
              <a:buNone/>
            </a:pPr>
            <a:endParaRPr lang="en-US" sz="2400" dirty="0"/>
          </a:p>
          <a:p>
            <a:pPr>
              <a:buNone/>
            </a:pPr>
            <a:r>
              <a:rPr lang="en-US" sz="2400" dirty="0" smtClean="0"/>
              <a:t> </a:t>
            </a:r>
            <a:r>
              <a:rPr lang="en-US" sz="2400" dirty="0"/>
              <a:t> </a:t>
            </a:r>
            <a:r>
              <a:rPr lang="en-US" sz="2400" dirty="0" smtClean="0"/>
              <a:t> </a:t>
            </a:r>
            <a:r>
              <a:rPr lang="en-US" sz="2400" dirty="0"/>
              <a:t>For categorical </a:t>
            </a:r>
            <a:r>
              <a:rPr lang="en-US" sz="2400" dirty="0" smtClean="0"/>
              <a:t>variables</a:t>
            </a:r>
          </a:p>
          <a:p>
            <a:pPr>
              <a:buNone/>
            </a:pPr>
            <a:r>
              <a:rPr lang="en-US" sz="2400" dirty="0" smtClean="0"/>
              <a:t>           3.Mode </a:t>
            </a:r>
            <a:r>
              <a:rPr lang="en-US" sz="2400" dirty="0"/>
              <a:t>Imputation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TotalTime>
  <Words>971</Words>
  <Application>Microsoft Office PowerPoint</Application>
  <PresentationFormat>On-screen Show (4:3)</PresentationFormat>
  <Paragraphs>149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Increase overall sales of the company on that thesis find the growth of company for next one year </vt:lpstr>
      <vt:lpstr>Introduction</vt:lpstr>
      <vt:lpstr>Introduction</vt:lpstr>
      <vt:lpstr>Introduction</vt:lpstr>
      <vt:lpstr>Introduction</vt:lpstr>
      <vt:lpstr>Our Contribution</vt:lpstr>
      <vt:lpstr>Data cleaning </vt:lpstr>
      <vt:lpstr>Method to fill missing value </vt:lpstr>
      <vt:lpstr>Method to fill missing value </vt:lpstr>
      <vt:lpstr>Hypothesis generation</vt:lpstr>
      <vt:lpstr>Create new attributes and drop some attributes  </vt:lpstr>
      <vt:lpstr>chi-square test</vt:lpstr>
      <vt:lpstr>chi-square test</vt:lpstr>
      <vt:lpstr>Hypothesis testing with these algorithms </vt:lpstr>
      <vt:lpstr>1.Decision Trees</vt:lpstr>
      <vt:lpstr>Algorithm Flow chart using random forest</vt:lpstr>
      <vt:lpstr>Random Forest</vt:lpstr>
      <vt:lpstr>Linear Regression</vt:lpstr>
      <vt:lpstr>Random Forest</vt:lpstr>
      <vt:lpstr>ARIMA models</vt:lpstr>
      <vt:lpstr>Box-Jenkins multivariate models</vt:lpstr>
      <vt:lpstr>Visualizations</vt:lpstr>
      <vt:lpstr>Error Metrics</vt:lpstr>
      <vt:lpstr>conclusion</vt:lpstr>
      <vt:lpstr>2nd part </vt:lpstr>
      <vt:lpstr>conclusion</vt:lpstr>
      <vt:lpstr>Future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Increase overall sales of the company on that thesis find the growth of company for next one year</dc:title>
  <dc:creator>Windows User</dc:creator>
  <cp:lastModifiedBy>Windows User</cp:lastModifiedBy>
  <cp:revision>45</cp:revision>
  <dcterms:created xsi:type="dcterms:W3CDTF">2018-10-16T16:50:03Z</dcterms:created>
  <dcterms:modified xsi:type="dcterms:W3CDTF">2018-10-17T05:58:59Z</dcterms:modified>
</cp:coreProperties>
</file>