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5" r:id="rId6"/>
    <p:sldId id="259" r:id="rId7"/>
    <p:sldId id="272" r:id="rId8"/>
    <p:sldId id="261" r:id="rId9"/>
    <p:sldId id="273" r:id="rId10"/>
    <p:sldId id="277" r:id="rId11"/>
    <p:sldId id="274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84"/>
  </p:normalViewPr>
  <p:slideViewPr>
    <p:cSldViewPr snapToGrid="0">
      <p:cViewPr varScale="1"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A8B3-B09F-542D-34A5-EAEA215FB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672D0-5457-934F-8002-7D6E723EC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87D0-2AFC-55C4-4D04-ACC168B0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D1C01-449F-82DB-EE3C-82643288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D2EE-AF3F-27ED-B2B3-B9434160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5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3728-FCB3-71B8-784D-9EA7E9B3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26EE4-6CD9-2BFB-2132-3F6040A71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26DD9-E6C1-8813-B47C-A2EC9BEC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BCFE-EA4F-41BC-2C90-3439C4CF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1765A-8D0B-F8BE-1943-8D52020A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B2A40-9DB6-7324-5F26-BD998E8D4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77490-4072-FE82-6077-D39210740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1400-E9D4-9383-F4AC-3B1FB7B3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2339B-9890-FBBA-7901-DEF1084E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FF513-C037-132D-41CD-2F6C5BEA8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5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D329-E3A2-B094-FCAC-A20E93B8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E568-ECBF-0176-04AE-315D5669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634EC-5CC3-968B-C49A-2D7FEE478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D995-6CB0-D0D2-AD4A-12559A79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CCB8E-0BD6-C9D0-3656-A6344C7F3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2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E6F9-B740-C1B3-0C19-A9D1B990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76AC7-BD18-FECA-1D6F-34D77E1E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5012E-0DCB-AAAE-7AA8-44A76159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2D642-BA7B-EEDD-5E9D-C95293CB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2073D-BC29-AE8C-9777-2BA41610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8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2337-B215-A1EF-1DB9-31575BD2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E1170-EC49-69BF-0B45-FCFFD0922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1AFFD-37A3-A352-C059-1CA340A0A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3B475-6EE0-76AE-3DFF-84E46663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7C820-1E6F-4156-D113-4EFBCD3A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C3C1C-B679-4E0A-66D0-10219C8A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9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4A60-BA62-C5B7-26F1-71F74C5F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9B188-5DA8-2566-A8D9-3F530924E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4DD45-8132-368A-292B-C0401BF12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0228D-F5DF-2235-661A-926BB98CF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FF149F-79CB-2345-90BB-7C6E4AD72C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9573B-B652-4B4A-EAB5-F31C0CE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B640-92A8-3389-FE21-3FA1ADB4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A2E59-B201-AD6E-0E7B-AAFB17BD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2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DA90E-906E-C6BF-0AF4-DD02E38E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6A423-3A26-096D-F25E-643F0A7A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31832-4787-359B-566F-B0490812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008D8-68EE-1B67-9EBE-7DD7F216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2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C208DD-F302-B3ED-EFDE-52E584BE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E4730-487D-E04B-EAE8-72CE0A94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2BE88-26D2-723B-13D8-4144863A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3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8FE9-9B1B-5734-7086-DBD935636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5F4C1-2A0A-5FD8-0DFD-3CDCA3BB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59A19-65EB-F3BC-4608-B1D9FDB03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436EC-833E-B2D5-F8D6-4AF8643B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44C51-28A0-3443-F00B-4B4C3F86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DE765-6CB3-9900-9CE9-18E60A5C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AEB1-CF85-D5F8-696C-47B4141E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87C6A-559B-F625-2D26-48FB18BB6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3CFAD-14FF-D4D2-5917-B2E75704B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82EB7-B84D-6158-A9DE-C09C0B60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CE14C-4412-C06B-4F5A-4CDC0728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A97F7-0DEC-3835-64C5-9C0D31EDE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5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AEC6F-9E55-6970-9E35-73C23796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31CA4-D3E0-9181-19C1-C5889F83C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290E1-2A1F-D0B2-1FEE-D98247C6E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B4613-F2C5-024A-A1FE-087CAC81EEB2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253A9-7E16-16E8-F09E-61451C64A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4252A-B9D5-2548-D695-958322436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325AF-482C-284C-8933-8FBF59CB7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64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EDB9F2-B3DB-FFD3-7279-571BBDEE4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954" y="1741337"/>
            <a:ext cx="10703169" cy="2387918"/>
          </a:xfrm>
        </p:spPr>
        <p:txBody>
          <a:bodyPr anchor="b">
            <a:normAutofit/>
          </a:bodyPr>
          <a:lstStyle/>
          <a:p>
            <a:br>
              <a:rPr lang="en-US" sz="5200" dirty="0">
                <a:solidFill>
                  <a:schemeClr val="tx2"/>
                </a:solidFill>
              </a:rPr>
            </a:br>
            <a:endParaRPr lang="en-US" sz="5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770EE-4C2F-4DA5-8546-B355D5510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14500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Rithvik V.Sourab</a:t>
            </a: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Lekhana</a:t>
            </a:r>
            <a:r>
              <a:rPr lang="zh-CN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Chandra Palamuri</a:t>
            </a:r>
          </a:p>
          <a:p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Wenjia</a:t>
            </a:r>
            <a:r>
              <a:rPr lang="zh-CN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Duan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B7B4EB53-4675-49E8-81D6-1BA9C520D614}"/>
              </a:ext>
            </a:extLst>
          </p:cNvPr>
          <p:cNvSpPr/>
          <p:nvPr/>
        </p:nvSpPr>
        <p:spPr>
          <a:xfrm>
            <a:off x="735897" y="1029649"/>
            <a:ext cx="11013281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Mortality in Sepsis-Associated Acute Respiratory Distress Syndrome (ARDS)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664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F49D4-9A57-20B5-286C-07A9AA929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FF1EB-DA1B-B7C3-0EB4-C9A824048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808" y="-91096"/>
            <a:ext cx="4602970" cy="901582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Importance: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2C1D7-6933-5127-2CE0-CC74E037C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44" y="1198537"/>
            <a:ext cx="12016915" cy="5617702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Random Forest                                          XG Boost                                                       logistic Regression          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Navies Bayes                                                K-nearest neighbors                                     Decision Tree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                                                                                                                                   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</a:t>
            </a:r>
            <a:r>
              <a:rPr lang="en-US" sz="2000" dirty="0"/>
              <a:t>                                                                                          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03024DD-79D3-4A87-8C5F-7D151E855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2" y="810486"/>
            <a:ext cx="3889778" cy="173414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8365597-1069-488D-98DD-ACBBDB02E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091" y="860134"/>
            <a:ext cx="3843909" cy="175400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DAB43D8-93F6-441E-A0D8-262BCA657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106" y="860134"/>
            <a:ext cx="3590222" cy="178438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D5A8F40-C61B-438F-A925-D3CC3C36BE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808" y="3206337"/>
            <a:ext cx="3889777" cy="169070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698DF3-652A-4BF1-B30E-DC1827CC0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222" y="3219520"/>
            <a:ext cx="3889778" cy="16775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7B2183D-37E6-4FB2-B8AA-A4ECF516DB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2106" y="3252084"/>
            <a:ext cx="3590222" cy="16449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FAC8411-8C7A-4AED-880F-9550C23D7B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3617" y="5332396"/>
            <a:ext cx="4052236" cy="14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7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F49D4-9A57-20B5-286C-07A9AA929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FF1EB-DA1B-B7C3-0EB4-C9A824048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36029" y="19825"/>
            <a:ext cx="5485905" cy="874372"/>
          </a:xfrm>
        </p:spPr>
        <p:txBody>
          <a:bodyPr anchor="b">
            <a:normAutofit fontScale="90000"/>
          </a:bodyPr>
          <a:lstStyle/>
          <a:p>
            <a:b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Validation: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2C1D7-6933-5127-2CE0-CC74E037C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3" y="1274237"/>
            <a:ext cx="11803893" cy="36483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have highest AUC                            Naïve Bayes have highest Recall Rate</a:t>
            </a:r>
          </a:p>
          <a:p>
            <a:pPr algn="l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9" name="Picture 2" descr="No description has been provided for this image">
            <a:extLst>
              <a:ext uri="{FF2B5EF4-FFF2-40B4-BE49-F238E27FC236}">
                <a16:creationId xmlns:a16="http://schemas.microsoft.com/office/drawing/2014/main" id="{0C28776B-C208-41AE-B9D9-39472C6CA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89" y="2142200"/>
            <a:ext cx="5915956" cy="397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3B94B7-2C4A-4799-9148-7110219D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064" y="2142200"/>
            <a:ext cx="5760473" cy="272853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96DB4A-7F1B-47D9-8C01-A12DABA46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220" y="5052956"/>
            <a:ext cx="5727032" cy="106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98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F49D4-9A57-20B5-286C-07A9AA929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FF1EB-DA1B-B7C3-0EB4-C9A824048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7317" y="489961"/>
            <a:ext cx="4602985" cy="1177709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2C1D7-6933-5127-2CE0-CC74E037C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4291" y="1914414"/>
            <a:ext cx="10918680" cy="457238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demonstrated the highest AUC (overall performance).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Bayes achieved the highest Recall (Sensitivity) rate.</a:t>
            </a:r>
          </a:p>
          <a:p>
            <a:pPr algn="l"/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Clinical Importance:</a:t>
            </a:r>
          </a:p>
          <a:p>
            <a:pPr algn="l"/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   In ARDS, Recall (Sensitivity) is prioritized to ensure all potential cases are identified.</a:t>
            </a:r>
          </a:p>
          <a:p>
            <a:pPr marL="342900" indent="-342900" algn="l">
              <a:buFontTx/>
              <a:buChar char="-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a case (false negative) can delay life-saving interventions, posing severe risks to patients.</a:t>
            </a:r>
          </a:p>
          <a:p>
            <a:pPr algn="l"/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 Bayes,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highly effective in maximizing Recall, making it a preferred choice in critical clinical settings.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 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883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179207-D30F-045F-AC59-A27694D3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706764-9A8C-A556-41D0-5A753FEF4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46" y="475732"/>
            <a:ext cx="3361971" cy="627776"/>
          </a:xfrm>
        </p:spPr>
        <p:txBody>
          <a:bodyPr anchor="b">
            <a:noAutofit/>
          </a:bodyPr>
          <a:lstStyle/>
          <a:p>
            <a:r>
              <a:rPr lang="en-US" sz="4000" b="0" i="0" dirty="0">
                <a:solidFill>
                  <a:srgbClr val="2D3B4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4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F31EE-7C26-4A33-4BF4-43EB146E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661" y="1469150"/>
            <a:ext cx="10315469" cy="458102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ARDS is a critical illness associated with sepsis, and its early prediction is crucial for improving clinical outcomes. Despite advancements in medical care, ARDS-related mortality remains high(30%-50%), requiring the development of robust prediction models for better resource allocation and clinical decision-making.</a:t>
            </a:r>
          </a:p>
          <a:p>
            <a:pPr algn="just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research aims to build and validate a machine learning model to predict mortality in patients with Sepsis-Associated ARDS, leveraging the MIMIC-III database.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20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20C23-E599-23A4-9F4B-DF2131874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72BB3C-6D42-3AB1-0B0E-291B42091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3301" y="685787"/>
            <a:ext cx="5345954" cy="72259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E1D63-04E9-6F6D-F0DF-E00B05F05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931" y="1594338"/>
            <a:ext cx="10952992" cy="4548554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Patients: get</a:t>
            </a:r>
            <a:r>
              <a:rPr lang="zh-CN" altLang="en-US" b="0" kern="0" dirty="0"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</a:t>
            </a: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demographic information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Admissions: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admission details such as admission time, admission type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Icustays</a:t>
            </a: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zh-CN" altLang="en-US" kern="0" dirty="0"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</a:t>
            </a: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 </a:t>
            </a:r>
            <a:r>
              <a:rPr lang="en-US" b="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icustay</a:t>
            </a: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&lt;=48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b="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diagnoses_icd</a:t>
            </a: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</a:t>
            </a:r>
            <a:r>
              <a:rPr lang="en-US" b="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d_icd_diagnoses</a:t>
            </a: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find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patients diagnosed with ARDS</a:t>
            </a:r>
            <a:r>
              <a:rPr lang="zh-CN" altLang="en-US" dirty="0"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b="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Chartevents</a:t>
            </a: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b="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d_items</a:t>
            </a: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clinical data and other bedside monitoring information.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b="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Labevents</a:t>
            </a: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b="0" kern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d_labitems</a:t>
            </a:r>
            <a:r>
              <a:rPr lang="en-US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 laboratory test results 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zh-CN" altLang="en-US" kern="100" dirty="0"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</a:t>
            </a:r>
            <a:r>
              <a:rPr lang="en-US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HADM_ID</a:t>
            </a:r>
            <a:r>
              <a:rPr lang="zh-CN" altLang="en-US" b="0" kern="0" dirty="0"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</a:t>
            </a:r>
            <a:r>
              <a:rPr lang="en-US" altLang="zh-CN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</a:t>
            </a:r>
            <a:r>
              <a:rPr lang="zh-CN" altLang="en-US" b="0" kern="0" dirty="0"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</a:t>
            </a:r>
            <a:r>
              <a:rPr lang="en-US" altLang="zh-CN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zh-CN" altLang="en-US" b="0" kern="0" dirty="0"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</a:t>
            </a:r>
            <a:r>
              <a:rPr lang="en-US" altLang="zh-CN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zh-CN" altLang="en-US" b="0" kern="0" dirty="0"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Calibri" panose="020F0502020204030204" pitchFamily="34" charset="0"/>
              </a:rPr>
              <a:t> </a:t>
            </a:r>
            <a:r>
              <a:rPr lang="en-US" altLang="zh-CN" b="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together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zh-CN" alt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44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20C23-E599-23A4-9F4B-DF2131874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72BB3C-6D42-3AB1-0B0E-291B42091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01" y="-317045"/>
            <a:ext cx="5801710" cy="111947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SQL Code breakdown: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E1D63-04E9-6F6D-F0DF-E00B05F05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536" y="1592960"/>
            <a:ext cx="11552082" cy="4548554"/>
          </a:xfrm>
        </p:spPr>
        <p:txBody>
          <a:bodyPr>
            <a:normAutofit/>
          </a:bodyPr>
          <a:lstStyle/>
          <a:p>
            <a:pPr algn="l"/>
            <a:r>
              <a:rPr lang="zh-CN" alt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l"/>
            <a:r>
              <a:rPr lang="en-US" dirty="0"/>
              <a:t>   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A4BC49-37EE-4049-A05B-7679149D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36" y="1180846"/>
            <a:ext cx="5777372" cy="1809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E7030C-A2A0-4176-AD98-446405CF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36" y="3369186"/>
            <a:ext cx="5777373" cy="7240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E662B89-5FD0-4980-8DEC-881396DEE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31" y="4580417"/>
            <a:ext cx="5317141" cy="2022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A7E0C25-C730-494C-BF78-8B3EA648A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025" y="1722923"/>
            <a:ext cx="5588959" cy="12678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BFC013-D119-429F-93C4-2E686E1852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4747" y="3744723"/>
            <a:ext cx="3919664" cy="2717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4AA4C4-EF86-4553-80EB-4D3B54284A84}"/>
              </a:ext>
            </a:extLst>
          </p:cNvPr>
          <p:cNvSpPr txBox="1"/>
          <p:nvPr/>
        </p:nvSpPr>
        <p:spPr>
          <a:xfrm>
            <a:off x="319626" y="791404"/>
            <a:ext cx="247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1,2: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15DC9-55A0-439F-B47B-81E3ECDF4D7F}"/>
              </a:ext>
            </a:extLst>
          </p:cNvPr>
          <p:cNvSpPr txBox="1"/>
          <p:nvPr/>
        </p:nvSpPr>
        <p:spPr>
          <a:xfrm flipH="1">
            <a:off x="266784" y="3033546"/>
            <a:ext cx="177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E774EC-E524-455A-AF6F-F16605CC91A8}"/>
              </a:ext>
            </a:extLst>
          </p:cNvPr>
          <p:cNvSpPr txBox="1"/>
          <p:nvPr/>
        </p:nvSpPr>
        <p:spPr>
          <a:xfrm>
            <a:off x="279399" y="4214391"/>
            <a:ext cx="149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B9FEBA-9D6D-46F9-A1CA-934D4E43CFF0}"/>
              </a:ext>
            </a:extLst>
          </p:cNvPr>
          <p:cNvSpPr txBox="1"/>
          <p:nvPr/>
        </p:nvSpPr>
        <p:spPr>
          <a:xfrm flipH="1">
            <a:off x="6366025" y="1308783"/>
            <a:ext cx="110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5: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319AAD-89DF-4022-BBFB-E6AF33D99F75}"/>
              </a:ext>
            </a:extLst>
          </p:cNvPr>
          <p:cNvSpPr txBox="1"/>
          <p:nvPr/>
        </p:nvSpPr>
        <p:spPr>
          <a:xfrm flipH="1">
            <a:off x="6674309" y="3361854"/>
            <a:ext cx="1100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6:</a:t>
            </a:r>
          </a:p>
        </p:txBody>
      </p:sp>
    </p:spTree>
    <p:extLst>
      <p:ext uri="{BB962C8B-B14F-4D97-AF65-F5344CB8AC3E}">
        <p14:creationId xmlns:p14="http://schemas.microsoft.com/office/powerpoint/2010/main" val="327625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958902-2611-C6B5-F3DF-6B5841BDE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B269EB-5A07-08B3-060B-554653F65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973" y="39704"/>
            <a:ext cx="10428848" cy="1940177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Calculating SOFA Score: </a:t>
            </a:r>
            <a:b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long-format to wide-format</a:t>
            </a:r>
            <a:b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clinical index depend on exist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649C7-0DC4-ED6E-ED75-BB17B6295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35" y="1981873"/>
            <a:ext cx="5085809" cy="3555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11EE50-47AD-F0F2-ECFC-04486B419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543" y="1981873"/>
            <a:ext cx="5192134" cy="35552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EE878B-FF3E-4B18-A2A4-C8FED3B76DF8}"/>
              </a:ext>
            </a:extLst>
          </p:cNvPr>
          <p:cNvSpPr txBox="1"/>
          <p:nvPr/>
        </p:nvSpPr>
        <p:spPr>
          <a:xfrm flipH="1">
            <a:off x="386973" y="5625203"/>
            <a:ext cx="4930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Extraction </a:t>
            </a:r>
            <a:r>
              <a:rPr lang="en-US" dirty="0"/>
              <a:t>-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618256-BE52-4710-B19B-4D01D98D4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388" y="5659410"/>
            <a:ext cx="1824914" cy="42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2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6154C0-56A0-6322-423C-5A843F25F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FD0F8-FEC5-54D9-EE98-CC2D03058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369" y="285405"/>
            <a:ext cx="3478924" cy="1119094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409C0-7370-7446-1CB7-3F30D9AC8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493" y="1872237"/>
            <a:ext cx="10682149" cy="371349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Filling the missing values</a:t>
            </a:r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BMI mean and median imputation</a:t>
            </a:r>
          </a:p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within range (27-30) replaced with </a:t>
            </a:r>
            <a:r>
              <a:rPr lang="en-US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</a:t>
            </a:r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Values.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Removed missing values from pt and </a:t>
            </a:r>
            <a:r>
              <a:rPr lang="en-US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ptt</a:t>
            </a:r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average.</a:t>
            </a:r>
          </a:p>
          <a:p>
            <a:pPr algn="l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Removed rows where age is &gt;=300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any categorical outcomes appropriately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Data Cleaning 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E8BD6EE-86E8-4A37-BFE1-0FF5512A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183" y="1866918"/>
            <a:ext cx="4972960" cy="17766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43395-258E-4BDA-A3E6-289345218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029" y="3827178"/>
            <a:ext cx="5582429" cy="63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AE1471-69E6-404A-A575-337EC7271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056" y="4649078"/>
            <a:ext cx="3210373" cy="2953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8BCBEDE-764B-4082-89B3-B714C844A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2176" y="4944394"/>
            <a:ext cx="1620090" cy="52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9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6154C0-56A0-6322-423C-5A843F25F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E056C7C-8D52-4417-BC24-4AC311AF0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788" y="1927013"/>
            <a:ext cx="6576394" cy="429673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6E71ADF-9EE5-4259-B6E8-6B04CCCFF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90" y="2226950"/>
            <a:ext cx="4562840" cy="327516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126F799-17F8-4AC7-A23A-C53F908CF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079" y="5625489"/>
            <a:ext cx="1914792" cy="73352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FF9CBBD-4FB8-4748-AACD-8D7F0BD85DD0}"/>
              </a:ext>
            </a:extLst>
          </p:cNvPr>
          <p:cNvSpPr txBox="1"/>
          <p:nvPr/>
        </p:nvSpPr>
        <p:spPr>
          <a:xfrm flipH="1">
            <a:off x="5518672" y="662384"/>
            <a:ext cx="657639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Statistics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Mean, Median, Missing Value count for independent and dependent variables.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309B9A-27F0-4489-8B44-C2923EB7802B}"/>
              </a:ext>
            </a:extLst>
          </p:cNvPr>
          <p:cNvSpPr txBox="1"/>
          <p:nvPr/>
        </p:nvSpPr>
        <p:spPr>
          <a:xfrm>
            <a:off x="481470" y="585801"/>
            <a:ext cx="38147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Outcome Variable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 target variable using EXPIRE_FLAG, Whether a patient died during their hospital stay(1-Dead, 0-Not dead)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0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F55BB8-F732-2928-8CBD-3C10177C1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4C56E9-9CA4-F3F8-9398-2EAE32E4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222" y="568117"/>
            <a:ext cx="7114205" cy="689541"/>
          </a:xfrm>
        </p:spPr>
        <p:txBody>
          <a:bodyPr anchor="b">
            <a:normAutofit fontScale="90000"/>
          </a:bodyPr>
          <a:lstStyle/>
          <a:p>
            <a: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Splitting &amp; Model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9DF31-FAA4-12A1-DCE3-3B3640767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068" y="1476214"/>
            <a:ext cx="9954463" cy="4036524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Trained seven machine learning models: </a:t>
            </a:r>
          </a:p>
          <a:p>
            <a:pPr algn="l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Regression, Random Forest, Naive Bayes, K-Nearest Neighbor (KNN), Support Vector Machine (SVM), Decision Tree, and XG Boost.</a:t>
            </a:r>
          </a:p>
          <a:p>
            <a:pPr algn="l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Randomly split data into training (70%) and </a:t>
            </a:r>
          </a:p>
          <a:p>
            <a:pPr algn="l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(30%) cohorts. Ensured balanced </a:t>
            </a:r>
          </a:p>
          <a:p>
            <a:pPr algn="l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distribution between training</a:t>
            </a:r>
          </a:p>
          <a:p>
            <a:pPr algn="l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test sets. 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E960DBE-1CE2-4F7B-935B-93D26AA1B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714" y="2732690"/>
            <a:ext cx="4450304" cy="388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4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F49D4-9A57-20B5-286C-07A9AA929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FF1EB-DA1B-B7C3-0EB4-C9A824048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64" y="-103721"/>
            <a:ext cx="4569908" cy="1177709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2C1D7-6933-5127-2CE0-CC74E037C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64" y="1110175"/>
            <a:ext cx="10583171" cy="35877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metrics included AUC (Area Under the Curve), accuracy, sensitivity, specificity, positive predictive value (PPV), and negative predictive value (NPV).</a:t>
            </a:r>
          </a:p>
          <a:p>
            <a:pPr algn="l"/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3CE98F6-FF45-4F7C-9574-0921A1F77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166" y="1953214"/>
            <a:ext cx="8879361" cy="438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1990</TotalTime>
  <Words>519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 </vt:lpstr>
      <vt:lpstr>Introduction</vt:lpstr>
      <vt:lpstr>Data collection</vt:lpstr>
      <vt:lpstr>SQL Code breakdown:</vt:lpstr>
      <vt:lpstr>Calculating SOFA Score:   Convert long-format to wide-format calculate clinical index depend on exist data</vt:lpstr>
      <vt:lpstr>Data cleaning</vt:lpstr>
      <vt:lpstr>PowerPoint Presentation</vt:lpstr>
      <vt:lpstr>Data Splitting &amp; Model Development</vt:lpstr>
      <vt:lpstr>Model Evaluation</vt:lpstr>
      <vt:lpstr>Feature Importance: </vt:lpstr>
      <vt:lpstr> Model Validation: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Mortality in Sepsis-Associated Acute Respiratory Distress Syndrome (ARDS)</dc:title>
  <dc:creator>Duan , Wenjia</dc:creator>
  <cp:lastModifiedBy>Palamuri, Lekhana Chandra</cp:lastModifiedBy>
  <cp:revision>47</cp:revision>
  <dcterms:created xsi:type="dcterms:W3CDTF">2024-12-02T17:19:16Z</dcterms:created>
  <dcterms:modified xsi:type="dcterms:W3CDTF">2024-12-04T07:21:59Z</dcterms:modified>
</cp:coreProperties>
</file>