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fa326bfd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fa326bfd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words that we noticed were associated with </a:t>
            </a:r>
            <a:r>
              <a:rPr b="1" lang="en">
                <a:solidFill>
                  <a:srgbClr val="2CC12C"/>
                </a:solidFill>
              </a:rPr>
              <a:t>positive</a:t>
            </a:r>
            <a:r>
              <a:rPr lang="en"/>
              <a:t> ratings for Miami Airbnb reviews included:</a:t>
            </a:r>
            <a:endParaRPr/>
          </a:p>
          <a:p>
            <a:pPr indent="-298450" lvl="0" marL="457200" rtl="0" algn="l">
              <a:spcBef>
                <a:spcPts val="0"/>
              </a:spcBef>
              <a:spcAft>
                <a:spcPts val="0"/>
              </a:spcAft>
              <a:buSzPts val="1100"/>
              <a:buChar char="-"/>
            </a:pPr>
            <a:r>
              <a:rPr lang="en"/>
              <a:t>Beach, vacation, exact, perfect, walk, recommend, safe, ambiance</a:t>
            </a:r>
            <a:endParaRPr/>
          </a:p>
          <a:p>
            <a:pPr indent="-298450" lvl="0" marL="457200" rtl="0" algn="l">
              <a:spcBef>
                <a:spcPts val="0"/>
              </a:spcBef>
              <a:spcAft>
                <a:spcPts val="0"/>
              </a:spcAft>
              <a:buSzPts val="1100"/>
              <a:buChar char="-"/>
            </a:pPr>
            <a:r>
              <a:rPr lang="en"/>
              <a:t>From this we can assume that the Airbnbs with these words received positive reviews because:</a:t>
            </a:r>
            <a:endParaRPr/>
          </a:p>
          <a:p>
            <a:pPr indent="-298450" lvl="1" marL="914400" rtl="0" algn="l">
              <a:spcBef>
                <a:spcPts val="0"/>
              </a:spcBef>
              <a:spcAft>
                <a:spcPts val="0"/>
              </a:spcAft>
              <a:buSzPts val="1100"/>
              <a:buChar char="-"/>
            </a:pPr>
            <a:r>
              <a:rPr lang="en"/>
              <a:t>The listing was close to the beach</a:t>
            </a:r>
            <a:endParaRPr/>
          </a:p>
          <a:p>
            <a:pPr indent="-298450" lvl="2" marL="1371600" rtl="0" algn="l">
              <a:spcBef>
                <a:spcPts val="0"/>
              </a:spcBef>
              <a:spcAft>
                <a:spcPts val="0"/>
              </a:spcAft>
              <a:buSzPts val="1100"/>
              <a:buChar char="-"/>
            </a:pPr>
            <a:r>
              <a:rPr lang="en"/>
              <a:t>(beach, scenic, close)</a:t>
            </a:r>
            <a:endParaRPr/>
          </a:p>
          <a:p>
            <a:pPr indent="-298450" lvl="1" marL="914400" rtl="0" algn="l">
              <a:spcBef>
                <a:spcPts val="0"/>
              </a:spcBef>
              <a:spcAft>
                <a:spcPts val="0"/>
              </a:spcAft>
              <a:buSzPts val="1100"/>
              <a:buChar char="-"/>
            </a:pPr>
            <a:r>
              <a:rPr lang="en"/>
              <a:t>It was close to nearby attractions/restaurants</a:t>
            </a:r>
            <a:endParaRPr/>
          </a:p>
          <a:p>
            <a:pPr indent="-298450" lvl="2" marL="1371600" rtl="0" algn="l">
              <a:spcBef>
                <a:spcPts val="0"/>
              </a:spcBef>
              <a:spcAft>
                <a:spcPts val="0"/>
              </a:spcAft>
              <a:buSzPts val="1100"/>
              <a:buChar char="-"/>
            </a:pPr>
            <a:r>
              <a:rPr lang="en"/>
              <a:t>(walk, everything, block, distance, pool, location)</a:t>
            </a:r>
            <a:endParaRPr/>
          </a:p>
          <a:p>
            <a:pPr indent="-298450" lvl="1" marL="914400" rtl="0" algn="l">
              <a:spcBef>
                <a:spcPts val="0"/>
              </a:spcBef>
              <a:spcAft>
                <a:spcPts val="0"/>
              </a:spcAft>
              <a:buSzPts val="1100"/>
              <a:buChar char="-"/>
            </a:pPr>
            <a:r>
              <a:rPr lang="en"/>
              <a:t> The listing lived up to quality expectations</a:t>
            </a:r>
            <a:endParaRPr/>
          </a:p>
          <a:p>
            <a:pPr indent="-298450" lvl="2" marL="1371600" rtl="0" algn="l">
              <a:spcBef>
                <a:spcPts val="0"/>
              </a:spcBef>
              <a:spcAft>
                <a:spcPts val="0"/>
              </a:spcAft>
              <a:buSzPts val="1100"/>
              <a:buChar char="-"/>
            </a:pPr>
            <a:r>
              <a:rPr lang="en"/>
              <a:t>(everything, need, perfect, advertised, condition, described, clean)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fa326bfd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fa326bfd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Some words that we noticed were associated with </a:t>
            </a:r>
            <a:r>
              <a:rPr b="1" lang="en">
                <a:solidFill>
                  <a:srgbClr val="FF0000"/>
                </a:solidFill>
              </a:rPr>
              <a:t>negative</a:t>
            </a:r>
            <a:r>
              <a:rPr lang="en">
                <a:solidFill>
                  <a:schemeClr val="dk1"/>
                </a:solidFill>
              </a:rPr>
              <a:t> ratings for Miami Airbnb reviews included: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Description, access, cheap, downtown, various names of hosts, communication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From this we can assume that the Airbnbs with these words received negative reviews because: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listing was difficult to access, not accurate to the description</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(access, description, location, beach)</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It did not live up to quality expectations</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(cheap, hard, away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 There were issues with the host</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(various names mentioned frequently, didn’t feel accommodated, communication, help)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cbf8715c3b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cbf8715c3b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cf29e66b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cf29e66b7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cf29e66b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cf29e66b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6fa326bfd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6fa326bfd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cbf88dc404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cbf88dc404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fa326bfd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fa326bfd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6fa326bfd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6fa326bfd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cbf88dc40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cbf88dc40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bf88dc40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bf88dc40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cbf88dc404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cbf88dc404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fa326bfd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fa326bfd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bf88dc40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bf88dc40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bf88dc404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bf88dc404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first step in deciding variables to include in the Miami Linear Regression model, we checked the variables for multicollinearity</a:t>
            </a:r>
            <a:endParaRPr/>
          </a:p>
          <a:p>
            <a:pPr indent="-298450" lvl="0" marL="457200" rtl="0" algn="l">
              <a:spcBef>
                <a:spcPts val="0"/>
              </a:spcBef>
              <a:spcAft>
                <a:spcPts val="0"/>
              </a:spcAft>
              <a:buSzPts val="1100"/>
              <a:buChar char="-"/>
            </a:pPr>
            <a:r>
              <a:rPr lang="en"/>
              <a:t>We saw that the “</a:t>
            </a:r>
            <a:r>
              <a:rPr lang="en"/>
              <a:t>accommodates</a:t>
            </a:r>
            <a:r>
              <a:rPr lang="en"/>
              <a:t>” variable had multicollinearity with beds, bathrooms, and bedrooms</a:t>
            </a:r>
            <a:endParaRPr/>
          </a:p>
          <a:p>
            <a:pPr indent="-298450" lvl="1" marL="914400" rtl="0" algn="l">
              <a:spcBef>
                <a:spcPts val="0"/>
              </a:spcBef>
              <a:spcAft>
                <a:spcPts val="0"/>
              </a:spcAft>
              <a:buSzPts val="1100"/>
              <a:buChar char="-"/>
            </a:pPr>
            <a:r>
              <a:rPr lang="en"/>
              <a:t>This makes sense because, if the Airbnb is able to accommodate a certain number of people, it implies there are the proper amount of bedrooms and bathrooms needed</a:t>
            </a:r>
            <a:endParaRPr/>
          </a:p>
          <a:p>
            <a:pPr indent="-298450" lvl="0" marL="457200" rtl="0" algn="l">
              <a:spcBef>
                <a:spcPts val="0"/>
              </a:spcBef>
              <a:spcAft>
                <a:spcPts val="0"/>
              </a:spcAft>
              <a:buSzPts val="1100"/>
              <a:buChar char="-"/>
            </a:pPr>
            <a:r>
              <a:rPr lang="en"/>
              <a:t>Before removing those variables completely, we checked the regression coefficients, significance and R-square values with all variables</a:t>
            </a:r>
            <a:endParaRPr/>
          </a:p>
          <a:p>
            <a:pPr indent="-298450" lvl="1" marL="914400" rtl="0" algn="l">
              <a:spcBef>
                <a:spcPts val="0"/>
              </a:spcBef>
              <a:spcAft>
                <a:spcPts val="0"/>
              </a:spcAft>
              <a:buSzPts val="1100"/>
              <a:buChar char="-"/>
            </a:pPr>
            <a:r>
              <a:rPr lang="en"/>
              <a:t>We can see that beds and bathrooms had NO significance in the model, so we </a:t>
            </a:r>
            <a:r>
              <a:rPr lang="en"/>
              <a:t>moved forward with removing them</a:t>
            </a:r>
            <a:endParaRPr/>
          </a:p>
          <a:p>
            <a:pPr indent="-298450" lvl="1" marL="914400" rtl="0" algn="l">
              <a:spcBef>
                <a:spcPts val="0"/>
              </a:spcBef>
              <a:spcAft>
                <a:spcPts val="0"/>
              </a:spcAft>
              <a:buSzPts val="1100"/>
              <a:buChar char="-"/>
            </a:pPr>
            <a:r>
              <a:rPr lang="en"/>
              <a:t>Minimum Nights and Pro Host status also had minimal significance in the initial model</a:t>
            </a:r>
            <a:endParaRPr/>
          </a:p>
          <a:p>
            <a:pPr indent="-298450" lvl="1" marL="914400" rtl="0" algn="l">
              <a:spcBef>
                <a:spcPts val="0"/>
              </a:spcBef>
              <a:spcAft>
                <a:spcPts val="0"/>
              </a:spcAft>
              <a:buSzPts val="1100"/>
              <a:buChar char="-"/>
            </a:pPr>
            <a:r>
              <a:rPr lang="en"/>
              <a:t>After removing the above variables, the significance of number of reviews decreased</a:t>
            </a:r>
            <a:endParaRPr/>
          </a:p>
          <a:p>
            <a:pPr indent="-298450" lvl="0" marL="457200" rtl="0" algn="l">
              <a:spcBef>
                <a:spcPts val="0"/>
              </a:spcBef>
              <a:spcAft>
                <a:spcPts val="0"/>
              </a:spcAft>
              <a:buSzPts val="1100"/>
              <a:buChar char="-"/>
            </a:pPr>
            <a:r>
              <a:rPr lang="en"/>
              <a:t>Bedrooms was not ultimately removed. It’s significance increased after the removal of other variables</a:t>
            </a:r>
            <a:endParaRPr/>
          </a:p>
          <a:p>
            <a:pPr indent="-298450" lvl="1" marL="914400" rtl="0" algn="l">
              <a:spcBef>
                <a:spcPts val="0"/>
              </a:spcBef>
              <a:spcAft>
                <a:spcPts val="0"/>
              </a:spcAft>
              <a:buSzPts val="1100"/>
              <a:buChar char="-"/>
            </a:pPr>
            <a:r>
              <a:rPr lang="en"/>
              <a:t>When we tried to remove it, the value of the R-square of the model decreased, indicating that the model had a lesser goodness of fit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e57f45a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e57f45a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the Miami Regression, we checked the Paris data for multicollinearity as a first step.</a:t>
            </a:r>
            <a:endParaRPr/>
          </a:p>
          <a:p>
            <a:pPr indent="-298450" lvl="0" marL="457200" rtl="0" algn="l">
              <a:spcBef>
                <a:spcPts val="0"/>
              </a:spcBef>
              <a:spcAft>
                <a:spcPts val="0"/>
              </a:spcAft>
              <a:buSzPts val="1100"/>
              <a:buChar char="-"/>
            </a:pPr>
            <a:r>
              <a:rPr lang="en"/>
              <a:t>We found that there was multicollinearity between bedrooms, bathrooms and beds. </a:t>
            </a:r>
            <a:endParaRPr/>
          </a:p>
          <a:p>
            <a:pPr indent="-298450" lvl="0" marL="457200" rtl="0" algn="l">
              <a:spcBef>
                <a:spcPts val="0"/>
              </a:spcBef>
              <a:spcAft>
                <a:spcPts val="0"/>
              </a:spcAft>
              <a:buSzPts val="1100"/>
              <a:buChar char="-"/>
            </a:pPr>
            <a:r>
              <a:rPr lang="en"/>
              <a:t>Accommodates did not have multicollinearity against these variables in the Paris dataset</a:t>
            </a:r>
            <a:endParaRPr/>
          </a:p>
          <a:p>
            <a:pPr indent="0" lvl="0" marL="0" rtl="0" algn="l">
              <a:spcBef>
                <a:spcPts val="0"/>
              </a:spcBef>
              <a:spcAft>
                <a:spcPts val="0"/>
              </a:spcAft>
              <a:buNone/>
            </a:pPr>
            <a:r>
              <a:rPr lang="en"/>
              <a:t>We also ran the </a:t>
            </a:r>
            <a:r>
              <a:rPr lang="en"/>
              <a:t>regression</a:t>
            </a:r>
            <a:r>
              <a:rPr lang="en"/>
              <a:t> model for the Paris data to confirm our initial findings</a:t>
            </a:r>
            <a:endParaRPr/>
          </a:p>
          <a:p>
            <a:pPr indent="-298450" lvl="0" marL="457200" rtl="0" algn="l">
              <a:spcBef>
                <a:spcPts val="0"/>
              </a:spcBef>
              <a:spcAft>
                <a:spcPts val="0"/>
              </a:spcAft>
              <a:buSzPts val="1100"/>
              <a:buChar char="-"/>
            </a:pPr>
            <a:r>
              <a:rPr lang="en"/>
              <a:t>Here we can see that beds, bedrooms and bathrooms do not have any significance when included in the model</a:t>
            </a:r>
            <a:endParaRPr/>
          </a:p>
          <a:p>
            <a:pPr indent="-298450" lvl="0" marL="457200" rtl="0" algn="l">
              <a:spcBef>
                <a:spcPts val="0"/>
              </a:spcBef>
              <a:spcAft>
                <a:spcPts val="0"/>
              </a:spcAft>
              <a:buSzPts val="1100"/>
              <a:buChar char="-"/>
            </a:pPr>
            <a:r>
              <a:rPr lang="en"/>
              <a:t>Differently from the Miami dataset, host_is_superhost did not have any significance, while pro_host did!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variables were ultimately removed from the regression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next slide we will compare variables included for each dataset.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bff8684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bff8684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we’ve highlighted the different variables that were included between the final Miami and Paris linear regression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Miami Regression Model,</a:t>
            </a:r>
            <a:endParaRPr/>
          </a:p>
          <a:p>
            <a:pPr indent="-298450" lvl="0" marL="457200" rtl="0" algn="l">
              <a:spcBef>
                <a:spcPts val="0"/>
              </a:spcBef>
              <a:spcAft>
                <a:spcPts val="0"/>
              </a:spcAft>
              <a:buSzPts val="1100"/>
              <a:buChar char="-"/>
            </a:pPr>
            <a:r>
              <a:rPr lang="en"/>
              <a:t>Host_is_superhost and bedrooms were included </a:t>
            </a:r>
            <a:r>
              <a:rPr lang="en"/>
              <a:t>because</a:t>
            </a:r>
            <a:r>
              <a:rPr lang="en"/>
              <a:t> they had strong significance in the influence of the dependent variable, occupancy</a:t>
            </a:r>
            <a:endParaRPr/>
          </a:p>
          <a:p>
            <a:pPr indent="-298450" lvl="0" marL="457200" rtl="0" algn="l">
              <a:spcBef>
                <a:spcPts val="0"/>
              </a:spcBef>
              <a:spcAft>
                <a:spcPts val="0"/>
              </a:spcAft>
              <a:buSzPts val="1100"/>
              <a:buChar char="-"/>
            </a:pPr>
            <a:r>
              <a:rPr lang="en"/>
              <a:t>Having the entire home available in a listing had the strongest influence on occupancy </a:t>
            </a:r>
            <a:endParaRPr/>
          </a:p>
          <a:p>
            <a:pPr indent="-298450" lvl="0" marL="457200" rtl="0" algn="l">
              <a:spcBef>
                <a:spcPts val="0"/>
              </a:spcBef>
              <a:spcAft>
                <a:spcPts val="0"/>
              </a:spcAft>
              <a:buSzPts val="1100"/>
              <a:buChar char="-"/>
            </a:pPr>
            <a:r>
              <a:rPr lang="en"/>
              <a:t>For every 1% increase in Price, there will be a 0.31% decrease in occupancy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Alternatively, for the Paris Regression Model,</a:t>
            </a:r>
            <a:endParaRPr/>
          </a:p>
          <a:p>
            <a:pPr indent="-298450" lvl="0" marL="457200" rtl="0" algn="l">
              <a:spcBef>
                <a:spcPts val="0"/>
              </a:spcBef>
              <a:spcAft>
                <a:spcPts val="0"/>
              </a:spcAft>
              <a:buSzPts val="1100"/>
              <a:buChar char="-"/>
            </a:pPr>
            <a:r>
              <a:rPr lang="en"/>
              <a:t>Number_of_reviews, Minimum_nights and Pro_Host were included in the regression model</a:t>
            </a:r>
            <a:endParaRPr/>
          </a:p>
          <a:p>
            <a:pPr indent="-298450" lvl="0" marL="457200" rtl="0" algn="l">
              <a:spcBef>
                <a:spcPts val="0"/>
              </a:spcBef>
              <a:spcAft>
                <a:spcPts val="0"/>
              </a:spcAft>
              <a:buSzPts val="1100"/>
              <a:buChar char="-"/>
            </a:pPr>
            <a:r>
              <a:rPr lang="en"/>
              <a:t>Price had the strongest influence on occupancy - if price increases, occupancy is more likely to decrease</a:t>
            </a:r>
            <a:endParaRPr/>
          </a:p>
          <a:p>
            <a:pPr indent="-298450" lvl="0" marL="457200" rtl="0" algn="l">
              <a:spcBef>
                <a:spcPts val="0"/>
              </a:spcBef>
              <a:spcAft>
                <a:spcPts val="0"/>
              </a:spcAft>
              <a:buSzPts val="1100"/>
              <a:buChar char="-"/>
            </a:pPr>
            <a:r>
              <a:rPr lang="en"/>
              <a:t>For every 1% increase in price, there will be a 0.39% decrease in occupancy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Hypotheses:</a:t>
            </a:r>
            <a:endParaRPr/>
          </a:p>
          <a:p>
            <a:pPr indent="-298450" lvl="0" marL="457200" rtl="0" algn="l">
              <a:spcBef>
                <a:spcPts val="0"/>
              </a:spcBef>
              <a:spcAft>
                <a:spcPts val="0"/>
              </a:spcAft>
              <a:buSzPts val="1100"/>
              <a:buChar char="-"/>
            </a:pPr>
            <a:r>
              <a:rPr b="1" lang="en"/>
              <a:t>Super Hosts</a:t>
            </a:r>
            <a:r>
              <a:rPr lang="en"/>
              <a:t> status may be more influential on the dependent variable in Miami because that target audience may value review status more than having a professional property manager host. </a:t>
            </a:r>
            <a:r>
              <a:rPr b="1" lang="en"/>
              <a:t>Professional Hosts </a:t>
            </a:r>
            <a:r>
              <a:rPr lang="en"/>
              <a:t>may be more influential in Paris because travelling to and staying in Paris could be considered a big trip for some, therefore they would want to ensure that their Airbnb is maintained to professional standards/quality</a:t>
            </a:r>
            <a:endParaRPr/>
          </a:p>
          <a:p>
            <a:pPr indent="-298450" lvl="1" marL="914400" rtl="0" algn="l">
              <a:spcBef>
                <a:spcPts val="0"/>
              </a:spcBef>
              <a:spcAft>
                <a:spcPts val="0"/>
              </a:spcAft>
              <a:buSzPts val="1100"/>
              <a:buChar char="-"/>
            </a:pPr>
            <a:r>
              <a:rPr lang="en"/>
              <a:t>Super Host status (as defined by Airbnb) is earned by  “receiving positive reviews, being responsive, and avoiding cancellations.”</a:t>
            </a:r>
            <a:endParaRPr/>
          </a:p>
          <a:p>
            <a:pPr indent="-298450" lvl="1" marL="914400" rtl="0" algn="l">
              <a:spcBef>
                <a:spcPts val="0"/>
              </a:spcBef>
              <a:spcAft>
                <a:spcPts val="0"/>
              </a:spcAft>
              <a:buSzPts val="1100"/>
              <a:buChar char="-"/>
            </a:pPr>
            <a:r>
              <a:rPr lang="en"/>
              <a:t>Pro Host (as defined by the data dictionary) are hosts that are professional property managers</a:t>
            </a:r>
            <a:endParaRPr/>
          </a:p>
          <a:p>
            <a:pPr indent="-298450" lvl="0" marL="457200" rtl="0" algn="l">
              <a:spcBef>
                <a:spcPts val="0"/>
              </a:spcBef>
              <a:spcAft>
                <a:spcPts val="0"/>
              </a:spcAft>
              <a:buSzPts val="1100"/>
              <a:buChar char="-"/>
            </a:pPr>
            <a:r>
              <a:rPr lang="en"/>
              <a:t>Similarly, </a:t>
            </a:r>
            <a:r>
              <a:rPr b="1" lang="en"/>
              <a:t>Minimum Nights</a:t>
            </a:r>
            <a:r>
              <a:rPr lang="en"/>
              <a:t> is significant for Paris Airbnbs because Paris could be considered a destination vacation</a:t>
            </a:r>
            <a:endParaRPr/>
          </a:p>
          <a:p>
            <a:pPr indent="-298450" lvl="1" marL="914400" rtl="0" algn="l">
              <a:spcBef>
                <a:spcPts val="0"/>
              </a:spcBef>
              <a:spcAft>
                <a:spcPts val="0"/>
              </a:spcAft>
              <a:buSzPts val="1100"/>
              <a:buChar char="-"/>
            </a:pPr>
            <a:r>
              <a:rPr lang="en"/>
              <a:t>As there are shorter stays, there will be a higher occupancy (as indicated by the negative coefficient value)</a:t>
            </a:r>
            <a:endParaRPr/>
          </a:p>
          <a:p>
            <a:pPr indent="-298450" lvl="0" marL="457200" rtl="0" algn="l">
              <a:spcBef>
                <a:spcPts val="0"/>
              </a:spcBef>
              <a:spcAft>
                <a:spcPts val="0"/>
              </a:spcAft>
              <a:buSzPts val="1100"/>
              <a:buChar char="-"/>
            </a:pPr>
            <a:r>
              <a:rPr lang="en"/>
              <a:t>The </a:t>
            </a:r>
            <a:r>
              <a:rPr b="1" lang="en"/>
              <a:t>amount of bedrooms </a:t>
            </a:r>
            <a:r>
              <a:rPr lang="en"/>
              <a:t>at the property may be more influential on occupancy for Miami Airbnbs because although the entire home may be available, there may not be enough bedrooms to accommodate the target guests</a:t>
            </a:r>
            <a:endParaRPr/>
          </a:p>
          <a:p>
            <a:pPr indent="-298450" lvl="1" marL="914400" rtl="0" algn="l">
              <a:spcBef>
                <a:spcPts val="0"/>
              </a:spcBef>
              <a:spcAft>
                <a:spcPts val="0"/>
              </a:spcAft>
              <a:buSzPts val="1100"/>
              <a:buChar char="-"/>
            </a:pPr>
            <a:r>
              <a:rPr lang="en"/>
              <a:t>These guests may travel in groups that value privacy between groups (like couples or family members)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fa326bfd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fa326bfd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bf8715c3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bf8715c3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ran the r code for the Miami first and </a:t>
            </a:r>
            <a:r>
              <a:rPr lang="en"/>
              <a:t>found 53,3,51 were the highest rating topics and 32,46,21 were the lowest ratings topics.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accent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 name="Google Shape;14;p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5" name="Google Shape;15;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 name="Google Shape;16;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lank">
  <p:cSld name="8_Blank">
    <p:spTree>
      <p:nvGrpSpPr>
        <p:cNvPr id="70" name="Shape 70"/>
        <p:cNvGrpSpPr/>
        <p:nvPr/>
      </p:nvGrpSpPr>
      <p:grpSpPr>
        <a:xfrm>
          <a:off x="0" y="0"/>
          <a:ext cx="0" cy="0"/>
          <a:chOff x="0" y="0"/>
          <a:chExt cx="0" cy="0"/>
        </a:xfrm>
      </p:grpSpPr>
      <p:sp>
        <p:nvSpPr>
          <p:cNvPr id="71" name="Google Shape;71;p11"/>
          <p:cNvSpPr/>
          <p:nvPr>
            <p:ph idx="2" type="pic"/>
          </p:nvPr>
        </p:nvSpPr>
        <p:spPr>
          <a:xfrm>
            <a:off x="1" y="3387638"/>
            <a:ext cx="9144000" cy="1755900"/>
          </a:xfrm>
          <a:prstGeom prst="rect">
            <a:avLst/>
          </a:prstGeom>
          <a:noFill/>
          <a:ln>
            <a:noFill/>
          </a:ln>
        </p:spPr>
      </p:sp>
      <p:sp>
        <p:nvSpPr>
          <p:cNvPr id="72" name="Google Shape;72;p11"/>
          <p:cNvSpPr/>
          <p:nvPr/>
        </p:nvSpPr>
        <p:spPr>
          <a:xfrm>
            <a:off x="0" y="1708827"/>
            <a:ext cx="1612294" cy="3224584"/>
          </a:xfrm>
          <a:custGeom>
            <a:rect b="b" l="l" r="r" t="t"/>
            <a:pathLst>
              <a:path extrusionOk="0" h="4299446" w="2149725">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rgbClr val="F2F2F2">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3" name="Google Shape;73;p11"/>
          <p:cNvSpPr/>
          <p:nvPr/>
        </p:nvSpPr>
        <p:spPr>
          <a:xfrm>
            <a:off x="7531707" y="0"/>
            <a:ext cx="1612293" cy="2425428"/>
          </a:xfrm>
          <a:custGeom>
            <a:rect b="b" l="l" r="r" t="t"/>
            <a:pathLst>
              <a:path extrusionOk="0" h="3233904" w="214972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rgbClr val="F2F2F2">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4" name="Google Shape;74;p11"/>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Blank">
  <p:cSld name="9_Blank">
    <p:spTree>
      <p:nvGrpSpPr>
        <p:cNvPr id="78" name="Shape 78"/>
        <p:cNvGrpSpPr/>
        <p:nvPr/>
      </p:nvGrpSpPr>
      <p:grpSpPr>
        <a:xfrm>
          <a:off x="0" y="0"/>
          <a:ext cx="0" cy="0"/>
          <a:chOff x="0" y="0"/>
          <a:chExt cx="0" cy="0"/>
        </a:xfrm>
      </p:grpSpPr>
      <p:sp>
        <p:nvSpPr>
          <p:cNvPr id="79" name="Google Shape;79;p12"/>
          <p:cNvSpPr/>
          <p:nvPr>
            <p:ph idx="2" type="pic"/>
          </p:nvPr>
        </p:nvSpPr>
        <p:spPr>
          <a:xfrm>
            <a:off x="7353323" y="1552327"/>
            <a:ext cx="945600" cy="945600"/>
          </a:xfrm>
          <a:prstGeom prst="rect">
            <a:avLst/>
          </a:prstGeom>
          <a:noFill/>
          <a:ln>
            <a:noFill/>
          </a:ln>
        </p:spPr>
      </p:sp>
      <p:sp>
        <p:nvSpPr>
          <p:cNvPr id="80" name="Google Shape;80;p12"/>
          <p:cNvSpPr/>
          <p:nvPr>
            <p:ph idx="3" type="pic"/>
          </p:nvPr>
        </p:nvSpPr>
        <p:spPr>
          <a:xfrm>
            <a:off x="5192015" y="1552327"/>
            <a:ext cx="945600" cy="945600"/>
          </a:xfrm>
          <a:prstGeom prst="rect">
            <a:avLst/>
          </a:prstGeom>
          <a:noFill/>
          <a:ln>
            <a:noFill/>
          </a:ln>
        </p:spPr>
      </p:sp>
      <p:sp>
        <p:nvSpPr>
          <p:cNvPr id="81" name="Google Shape;81;p12"/>
          <p:cNvSpPr/>
          <p:nvPr>
            <p:ph idx="4" type="pic"/>
          </p:nvPr>
        </p:nvSpPr>
        <p:spPr>
          <a:xfrm>
            <a:off x="3013540" y="1552327"/>
            <a:ext cx="945600" cy="945600"/>
          </a:xfrm>
          <a:prstGeom prst="rect">
            <a:avLst/>
          </a:prstGeom>
          <a:noFill/>
          <a:ln>
            <a:noFill/>
          </a:ln>
        </p:spPr>
      </p:sp>
      <p:sp>
        <p:nvSpPr>
          <p:cNvPr id="82" name="Google Shape;82;p12"/>
          <p:cNvSpPr/>
          <p:nvPr>
            <p:ph idx="5" type="pic"/>
          </p:nvPr>
        </p:nvSpPr>
        <p:spPr>
          <a:xfrm>
            <a:off x="845102" y="1533941"/>
            <a:ext cx="945600" cy="945600"/>
          </a:xfrm>
          <a:prstGeom prst="rect">
            <a:avLst/>
          </a:prstGeom>
          <a:noFill/>
          <a:ln>
            <a:noFill/>
          </a:ln>
        </p:spPr>
      </p:sp>
      <p:sp>
        <p:nvSpPr>
          <p:cNvPr id="83" name="Google Shape;83;p12"/>
          <p:cNvSpPr/>
          <p:nvPr/>
        </p:nvSpPr>
        <p:spPr>
          <a:xfrm>
            <a:off x="0" y="1708827"/>
            <a:ext cx="1612294" cy="3224584"/>
          </a:xfrm>
          <a:custGeom>
            <a:rect b="b" l="l" r="r" t="t"/>
            <a:pathLst>
              <a:path extrusionOk="0" h="4299446" w="2149725">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rgbClr val="F2F2F2">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4" name="Google Shape;84;p12"/>
          <p:cNvSpPr/>
          <p:nvPr/>
        </p:nvSpPr>
        <p:spPr>
          <a:xfrm>
            <a:off x="7531707" y="0"/>
            <a:ext cx="1612293" cy="2425428"/>
          </a:xfrm>
          <a:custGeom>
            <a:rect b="b" l="l" r="r" t="t"/>
            <a:pathLst>
              <a:path extrusionOk="0" h="3233904" w="214972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rgbClr val="F2F2F2">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5" name="Google Shape;85;p12"/>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Blank">
  <p:cSld name="11_Blank">
    <p:spTree>
      <p:nvGrpSpPr>
        <p:cNvPr id="89" name="Shape 89"/>
        <p:cNvGrpSpPr/>
        <p:nvPr/>
      </p:nvGrpSpPr>
      <p:grpSpPr>
        <a:xfrm>
          <a:off x="0" y="0"/>
          <a:ext cx="0" cy="0"/>
          <a:chOff x="0" y="0"/>
          <a:chExt cx="0" cy="0"/>
        </a:xfrm>
      </p:grpSpPr>
      <p:sp>
        <p:nvSpPr>
          <p:cNvPr id="90" name="Google Shape;90;p13"/>
          <p:cNvSpPr/>
          <p:nvPr>
            <p:ph idx="2" type="pic"/>
          </p:nvPr>
        </p:nvSpPr>
        <p:spPr>
          <a:xfrm>
            <a:off x="831119" y="1872683"/>
            <a:ext cx="853200" cy="853200"/>
          </a:xfrm>
          <a:prstGeom prst="rect">
            <a:avLst/>
          </a:prstGeom>
          <a:noFill/>
          <a:ln>
            <a:noFill/>
          </a:ln>
        </p:spPr>
      </p:sp>
      <p:sp>
        <p:nvSpPr>
          <p:cNvPr id="91" name="Google Shape;91;p13"/>
          <p:cNvSpPr/>
          <p:nvPr>
            <p:ph idx="3" type="pic"/>
          </p:nvPr>
        </p:nvSpPr>
        <p:spPr>
          <a:xfrm>
            <a:off x="3472502" y="1872683"/>
            <a:ext cx="853200" cy="853200"/>
          </a:xfrm>
          <a:prstGeom prst="rect">
            <a:avLst/>
          </a:prstGeom>
          <a:noFill/>
          <a:ln>
            <a:noFill/>
          </a:ln>
        </p:spPr>
      </p:sp>
      <p:sp>
        <p:nvSpPr>
          <p:cNvPr id="92" name="Google Shape;92;p13"/>
          <p:cNvSpPr/>
          <p:nvPr>
            <p:ph idx="4" type="pic"/>
          </p:nvPr>
        </p:nvSpPr>
        <p:spPr>
          <a:xfrm>
            <a:off x="6113884" y="1872683"/>
            <a:ext cx="853200" cy="853200"/>
          </a:xfrm>
          <a:prstGeom prst="rect">
            <a:avLst/>
          </a:prstGeom>
          <a:noFill/>
          <a:ln>
            <a:noFill/>
          </a:ln>
        </p:spPr>
      </p:sp>
      <p:sp>
        <p:nvSpPr>
          <p:cNvPr id="93" name="Google Shape;93;p13"/>
          <p:cNvSpPr/>
          <p:nvPr>
            <p:ph idx="5" type="pic"/>
          </p:nvPr>
        </p:nvSpPr>
        <p:spPr>
          <a:xfrm>
            <a:off x="6610529" y="-1"/>
            <a:ext cx="2525400" cy="3614100"/>
          </a:xfrm>
          <a:prstGeom prst="rect">
            <a:avLst/>
          </a:prstGeom>
          <a:noFill/>
          <a:ln>
            <a:noFill/>
          </a:ln>
        </p:spPr>
      </p:sp>
      <p:sp>
        <p:nvSpPr>
          <p:cNvPr id="94" name="Google Shape;94;p13"/>
          <p:cNvSpPr/>
          <p:nvPr/>
        </p:nvSpPr>
        <p:spPr>
          <a:xfrm>
            <a:off x="0" y="1708827"/>
            <a:ext cx="1612294" cy="3224584"/>
          </a:xfrm>
          <a:custGeom>
            <a:rect b="b" l="l" r="r" t="t"/>
            <a:pathLst>
              <a:path extrusionOk="0" h="4299446" w="2149725">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rgbClr val="F2F2F2">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5" name="Google Shape;95;p13"/>
          <p:cNvSpPr/>
          <p:nvPr/>
        </p:nvSpPr>
        <p:spPr>
          <a:xfrm>
            <a:off x="7531707" y="0"/>
            <a:ext cx="1612293" cy="2425428"/>
          </a:xfrm>
          <a:custGeom>
            <a:rect b="b" l="l" r="r" t="t"/>
            <a:pathLst>
              <a:path extrusionOk="0" h="3233904" w="214972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rgbClr val="F2F2F2">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6" name="Google Shape;9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3"/>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nk">
  <p:cSld name="10_Blank">
    <p:spTree>
      <p:nvGrpSpPr>
        <p:cNvPr id="100" name="Shape 100"/>
        <p:cNvGrpSpPr/>
        <p:nvPr/>
      </p:nvGrpSpPr>
      <p:grpSpPr>
        <a:xfrm>
          <a:off x="0" y="0"/>
          <a:ext cx="0" cy="0"/>
          <a:chOff x="0" y="0"/>
          <a:chExt cx="0" cy="0"/>
        </a:xfrm>
      </p:grpSpPr>
      <p:sp>
        <p:nvSpPr>
          <p:cNvPr id="101" name="Google Shape;101;p14"/>
          <p:cNvSpPr/>
          <p:nvPr>
            <p:ph idx="2" type="pic"/>
          </p:nvPr>
        </p:nvSpPr>
        <p:spPr>
          <a:xfrm>
            <a:off x="527445" y="1242495"/>
            <a:ext cx="2853000" cy="3514800"/>
          </a:xfrm>
          <a:prstGeom prst="rect">
            <a:avLst/>
          </a:prstGeom>
          <a:noFill/>
          <a:ln>
            <a:noFill/>
          </a:ln>
        </p:spPr>
      </p:sp>
      <p:sp>
        <p:nvSpPr>
          <p:cNvPr id="102" name="Google Shape;102;p14"/>
          <p:cNvSpPr/>
          <p:nvPr/>
        </p:nvSpPr>
        <p:spPr>
          <a:xfrm>
            <a:off x="0" y="1708827"/>
            <a:ext cx="1612294" cy="3224584"/>
          </a:xfrm>
          <a:custGeom>
            <a:rect b="b" l="l" r="r" t="t"/>
            <a:pathLst>
              <a:path extrusionOk="0" h="4299446" w="2149725">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rgbClr val="F2F2F2">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3" name="Google Shape;103;p14"/>
          <p:cNvSpPr/>
          <p:nvPr/>
        </p:nvSpPr>
        <p:spPr>
          <a:xfrm>
            <a:off x="7531707" y="0"/>
            <a:ext cx="1612293" cy="2425428"/>
          </a:xfrm>
          <a:custGeom>
            <a:rect b="b" l="l" r="r" t="t"/>
            <a:pathLst>
              <a:path extrusionOk="0" h="3233904" w="214972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rgbClr val="F2F2F2">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4" name="Google Shape;104;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Blank">
  <p:cSld name="12_Blank">
    <p:spTree>
      <p:nvGrpSpPr>
        <p:cNvPr id="107" name="Shape 107"/>
        <p:cNvGrpSpPr/>
        <p:nvPr/>
      </p:nvGrpSpPr>
      <p:grpSpPr>
        <a:xfrm>
          <a:off x="0" y="0"/>
          <a:ext cx="0" cy="0"/>
          <a:chOff x="0" y="0"/>
          <a:chExt cx="0" cy="0"/>
        </a:xfrm>
      </p:grpSpPr>
      <p:sp>
        <p:nvSpPr>
          <p:cNvPr id="108" name="Google Shape;108;p15"/>
          <p:cNvSpPr/>
          <p:nvPr>
            <p:ph idx="2" type="pic"/>
          </p:nvPr>
        </p:nvSpPr>
        <p:spPr>
          <a:xfrm>
            <a:off x="0" y="0"/>
            <a:ext cx="9144000" cy="5143500"/>
          </a:xfrm>
          <a:prstGeom prst="rect">
            <a:avLst/>
          </a:prstGeom>
          <a:noFill/>
          <a:ln>
            <a:noFill/>
          </a:ln>
        </p:spPr>
      </p:sp>
      <p:sp>
        <p:nvSpPr>
          <p:cNvPr id="109" name="Google Shape;10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5"/>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p16"/>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16"/>
          <p:cNvSpPr txBox="1"/>
          <p:nvPr>
            <p:ph idx="1" type="body"/>
          </p:nvPr>
        </p:nvSpPr>
        <p:spPr>
          <a:xfrm>
            <a:off x="741568" y="1369219"/>
            <a:ext cx="76608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1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accent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1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22" name="Google Shape;122;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7" name="Google Shape;127;p1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8" name="Google Shape;128;p18"/>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9" name="Google Shape;129;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30" name="Google Shape;130;p1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1" name="Google Shape;131;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19"/>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6" name="Google Shape;136;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Blank">
  <p:cSld name="13_Blank">
    <p:spTree>
      <p:nvGrpSpPr>
        <p:cNvPr id="18" name="Shape 18"/>
        <p:cNvGrpSpPr/>
        <p:nvPr/>
      </p:nvGrpSpPr>
      <p:grpSpPr>
        <a:xfrm>
          <a:off x="0" y="0"/>
          <a:ext cx="0" cy="0"/>
          <a:chOff x="0" y="0"/>
          <a:chExt cx="0" cy="0"/>
        </a:xfrm>
      </p:grpSpPr>
      <p:sp>
        <p:nvSpPr>
          <p:cNvPr id="19" name="Google Shape;19;p3"/>
          <p:cNvSpPr/>
          <p:nvPr>
            <p:ph idx="2" type="pic"/>
          </p:nvPr>
        </p:nvSpPr>
        <p:spPr>
          <a:xfrm>
            <a:off x="0" y="0"/>
            <a:ext cx="9144000" cy="5143500"/>
          </a:xfrm>
          <a:prstGeom prst="rect">
            <a:avLst/>
          </a:prstGeom>
          <a:noFill/>
          <a:ln>
            <a:noFill/>
          </a:ln>
        </p:spPr>
      </p:sp>
      <p:pic>
        <p:nvPicPr>
          <p:cNvPr id="20" name="Google Shape;20;p3"/>
          <p:cNvPicPr preferRelativeResize="0"/>
          <p:nvPr/>
        </p:nvPicPr>
        <p:blipFill rotWithShape="1">
          <a:blip r:embed="rId2">
            <a:alphaModFix/>
          </a:blip>
          <a:srcRect b="12972" l="12911" r="13877" t="12973"/>
          <a:stretch/>
        </p:blipFill>
        <p:spPr>
          <a:xfrm>
            <a:off x="245562" y="198169"/>
            <a:ext cx="496007" cy="548448"/>
          </a:xfrm>
          <a:prstGeom prst="rect">
            <a:avLst/>
          </a:prstGeom>
          <a:noFill/>
          <a:ln>
            <a:noFill/>
          </a:ln>
        </p:spPr>
      </p:pic>
      <p:sp>
        <p:nvSpPr>
          <p:cNvPr id="21" name="Google Shape;21;p3"/>
          <p:cNvSpPr/>
          <p:nvPr/>
        </p:nvSpPr>
        <p:spPr>
          <a:xfrm>
            <a:off x="0" y="1708827"/>
            <a:ext cx="1612294" cy="3224584"/>
          </a:xfrm>
          <a:custGeom>
            <a:rect b="b" l="l" r="r" t="t"/>
            <a:pathLst>
              <a:path extrusionOk="0" h="4299446" w="2149725">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noFill/>
          <a:ln>
            <a:noFill/>
          </a:ln>
        </p:spPr>
        <p:txBody>
          <a:bodyPr anchorCtr="0" anchor="t" bIns="34275" lIns="68575" spcFirstLastPara="1" rIns="68575" wrap="square" tIns="34275">
            <a:noAutofit/>
          </a:bodyPr>
          <a:lstStyle/>
          <a:p>
            <a:pPr indent="-114300" lvl="0" marL="177800" marR="0" rtl="0" algn="l">
              <a:lnSpc>
                <a:spcPct val="90000"/>
              </a:lnSpc>
              <a:spcBef>
                <a:spcPts val="0"/>
              </a:spcBef>
              <a:spcAft>
                <a:spcPts val="0"/>
              </a:spcAft>
              <a:buClr>
                <a:schemeClr val="dk1"/>
              </a:buClr>
              <a:buSzPts val="900"/>
              <a:buFont typeface="Arial"/>
              <a:buNone/>
            </a:pPr>
            <a:r>
              <a:t/>
            </a:r>
            <a:endParaRPr b="0" i="0" sz="900" u="none" cap="none" strike="noStrike">
              <a:solidFill>
                <a:schemeClr val="dk1"/>
              </a:solidFill>
              <a:latin typeface="Arial"/>
              <a:ea typeface="Arial"/>
              <a:cs typeface="Arial"/>
              <a:sym typeface="Arial"/>
            </a:endParaRPr>
          </a:p>
        </p:txBody>
      </p:sp>
      <p:sp>
        <p:nvSpPr>
          <p:cNvPr id="22" name="Google Shape;22;p3"/>
          <p:cNvSpPr/>
          <p:nvPr/>
        </p:nvSpPr>
        <p:spPr>
          <a:xfrm>
            <a:off x="7531707" y="0"/>
            <a:ext cx="1612293" cy="2425428"/>
          </a:xfrm>
          <a:custGeom>
            <a:rect b="b" l="l" r="r" t="t"/>
            <a:pathLst>
              <a:path extrusionOk="0" h="3233904" w="214972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rgbClr val="F2F2F2">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 name="Google Shape;23;p3"/>
          <p:cNvSpPr/>
          <p:nvPr>
            <p:ph idx="3" type="pic"/>
          </p:nvPr>
        </p:nvSpPr>
        <p:spPr>
          <a:xfrm>
            <a:off x="7305561" y="1634970"/>
            <a:ext cx="1282500" cy="1374300"/>
          </a:xfrm>
          <a:prstGeom prst="rect">
            <a:avLst/>
          </a:prstGeom>
          <a:noFill/>
          <a:ln>
            <a:noFill/>
          </a:ln>
        </p:spPr>
      </p:sp>
      <p:sp>
        <p:nvSpPr>
          <p:cNvPr id="24" name="Google Shape;24;p3"/>
          <p:cNvSpPr/>
          <p:nvPr>
            <p:ph idx="4" type="pic"/>
          </p:nvPr>
        </p:nvSpPr>
        <p:spPr>
          <a:xfrm>
            <a:off x="4571246" y="1634970"/>
            <a:ext cx="1282500" cy="1374300"/>
          </a:xfrm>
          <a:prstGeom prst="rect">
            <a:avLst/>
          </a:prstGeom>
          <a:noFill/>
          <a:ln>
            <a:noFill/>
          </a:ln>
        </p:spPr>
      </p:sp>
      <p:sp>
        <p:nvSpPr>
          <p:cNvPr id="25" name="Google Shape;25;p3"/>
          <p:cNvSpPr/>
          <p:nvPr>
            <p:ph idx="5" type="pic"/>
          </p:nvPr>
        </p:nvSpPr>
        <p:spPr>
          <a:xfrm>
            <a:off x="1836931" y="1634970"/>
            <a:ext cx="1282500" cy="1374300"/>
          </a:xfrm>
          <a:prstGeom prst="rect">
            <a:avLst/>
          </a:prstGeom>
          <a:noFill/>
          <a:ln>
            <a:noFill/>
          </a:ln>
        </p:spPr>
      </p:sp>
      <p:sp>
        <p:nvSpPr>
          <p:cNvPr id="26" name="Google Shape;26;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3"/>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3" name="Shape 143"/>
        <p:cNvGrpSpPr/>
        <p:nvPr/>
      </p:nvGrpSpPr>
      <p:grpSpPr>
        <a:xfrm>
          <a:off x="0" y="0"/>
          <a:ext cx="0" cy="0"/>
          <a:chOff x="0" y="0"/>
          <a:chExt cx="0" cy="0"/>
        </a:xfrm>
      </p:grpSpPr>
      <p:sp>
        <p:nvSpPr>
          <p:cNvPr id="144" name="Google Shape;144;p21"/>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accent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5" name="Google Shape;145;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46" name="Google Shape;146;p21"/>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7" name="Google Shape;147;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0" name="Shape 150"/>
        <p:cNvGrpSpPr/>
        <p:nvPr/>
      </p:nvGrpSpPr>
      <p:grpSpPr>
        <a:xfrm>
          <a:off x="0" y="0"/>
          <a:ext cx="0" cy="0"/>
          <a:chOff x="0" y="0"/>
          <a:chExt cx="0" cy="0"/>
        </a:xfrm>
      </p:grpSpPr>
      <p:sp>
        <p:nvSpPr>
          <p:cNvPr id="151" name="Google Shape;151;p22"/>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accent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2" name="Google Shape;152;p22"/>
          <p:cNvSpPr/>
          <p:nvPr>
            <p:ph idx="2" type="pic"/>
          </p:nvPr>
        </p:nvSpPr>
        <p:spPr>
          <a:xfrm>
            <a:off x="3887391" y="740569"/>
            <a:ext cx="4629300" cy="3655200"/>
          </a:xfrm>
          <a:prstGeom prst="rect">
            <a:avLst/>
          </a:prstGeom>
          <a:noFill/>
          <a:ln>
            <a:noFill/>
          </a:ln>
        </p:spPr>
      </p:sp>
      <p:sp>
        <p:nvSpPr>
          <p:cNvPr id="153" name="Google Shape;153;p22"/>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54" name="Google Shape;154;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7" name="Shape 157"/>
        <p:cNvGrpSpPr/>
        <p:nvPr/>
      </p:nvGrpSpPr>
      <p:grpSpPr>
        <a:xfrm>
          <a:off x="0" y="0"/>
          <a:ext cx="0" cy="0"/>
          <a:chOff x="0" y="0"/>
          <a:chExt cx="0" cy="0"/>
        </a:xfrm>
      </p:grpSpPr>
      <p:sp>
        <p:nvSpPr>
          <p:cNvPr id="158" name="Google Shape;158;p23"/>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9" name="Google Shape;159;p23"/>
          <p:cNvSpPr txBox="1"/>
          <p:nvPr>
            <p:ph idx="1" type="body"/>
          </p:nvPr>
        </p:nvSpPr>
        <p:spPr>
          <a:xfrm rot="5400000">
            <a:off x="2940332" y="-829481"/>
            <a:ext cx="3263400" cy="766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0" name="Google Shape;160;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3" name="Shape 163"/>
        <p:cNvGrpSpPr/>
        <p:nvPr/>
      </p:nvGrpSpPr>
      <p:grpSpPr>
        <a:xfrm>
          <a:off x="0" y="0"/>
          <a:ext cx="0" cy="0"/>
          <a:chOff x="0" y="0"/>
          <a:chExt cx="0" cy="0"/>
        </a:xfrm>
      </p:grpSpPr>
      <p:sp>
        <p:nvSpPr>
          <p:cNvPr id="164" name="Google Shape;164;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5" name="Google Shape;165;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6" name="Google Shape;166;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7" name="Google Shape;167;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8" name="Google Shape;168;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30" name="Shape 30"/>
        <p:cNvGrpSpPr/>
        <p:nvPr/>
      </p:nvGrpSpPr>
      <p:grpSpPr>
        <a:xfrm>
          <a:off x="0" y="0"/>
          <a:ext cx="0" cy="0"/>
          <a:chOff x="0" y="0"/>
          <a:chExt cx="0" cy="0"/>
        </a:xfrm>
      </p:grpSpPr>
      <p:sp>
        <p:nvSpPr>
          <p:cNvPr id="31" name="Google Shape;31;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4"/>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p:cSld name="5_Blank">
    <p:spTree>
      <p:nvGrpSpPr>
        <p:cNvPr id="35" name="Shape 35"/>
        <p:cNvGrpSpPr/>
        <p:nvPr/>
      </p:nvGrpSpPr>
      <p:grpSpPr>
        <a:xfrm>
          <a:off x="0" y="0"/>
          <a:ext cx="0" cy="0"/>
          <a:chOff x="0" y="0"/>
          <a:chExt cx="0" cy="0"/>
        </a:xfrm>
      </p:grpSpPr>
      <p:sp>
        <p:nvSpPr>
          <p:cNvPr id="36" name="Google Shape;36;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5"/>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40" name="Shape 40"/>
        <p:cNvGrpSpPr/>
        <p:nvPr/>
      </p:nvGrpSpPr>
      <p:grpSpPr>
        <a:xfrm>
          <a:off x="0" y="0"/>
          <a:ext cx="0" cy="0"/>
          <a:chOff x="0" y="0"/>
          <a:chExt cx="0" cy="0"/>
        </a:xfrm>
      </p:grpSpPr>
      <p:sp>
        <p:nvSpPr>
          <p:cNvPr id="41" name="Google Shape;41;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6"/>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p:cSld name="6_Blank">
    <p:spTree>
      <p:nvGrpSpPr>
        <p:cNvPr id="45" name="Shape 45"/>
        <p:cNvGrpSpPr/>
        <p:nvPr/>
      </p:nvGrpSpPr>
      <p:grpSpPr>
        <a:xfrm>
          <a:off x="0" y="0"/>
          <a:ext cx="0" cy="0"/>
          <a:chOff x="0" y="0"/>
          <a:chExt cx="0" cy="0"/>
        </a:xfrm>
      </p:grpSpPr>
      <p:sp>
        <p:nvSpPr>
          <p:cNvPr id="46" name="Google Shape;46;p7"/>
          <p:cNvSpPr/>
          <p:nvPr>
            <p:ph idx="2" type="pic"/>
          </p:nvPr>
        </p:nvSpPr>
        <p:spPr>
          <a:xfrm>
            <a:off x="713015" y="1381208"/>
            <a:ext cx="7718100" cy="3240000"/>
          </a:xfrm>
          <a:prstGeom prst="rect">
            <a:avLst/>
          </a:prstGeom>
          <a:noFill/>
          <a:ln>
            <a:noFill/>
          </a:ln>
        </p:spPr>
      </p:sp>
      <p:sp>
        <p:nvSpPr>
          <p:cNvPr id="47" name="Google Shape;47;p7"/>
          <p:cNvSpPr/>
          <p:nvPr/>
        </p:nvSpPr>
        <p:spPr>
          <a:xfrm>
            <a:off x="0" y="1708827"/>
            <a:ext cx="1612294" cy="3224584"/>
          </a:xfrm>
          <a:custGeom>
            <a:rect b="b" l="l" r="r" t="t"/>
            <a:pathLst>
              <a:path extrusionOk="0" h="4299446" w="2149725">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rgbClr val="F2F2F2">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8" name="Google Shape;48;p7"/>
          <p:cNvSpPr/>
          <p:nvPr/>
        </p:nvSpPr>
        <p:spPr>
          <a:xfrm>
            <a:off x="7531707" y="0"/>
            <a:ext cx="1612293" cy="2425428"/>
          </a:xfrm>
          <a:custGeom>
            <a:rect b="b" l="l" r="r" t="t"/>
            <a:pathLst>
              <a:path extrusionOk="0" h="3233904" w="214972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rgbClr val="F2F2F2">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9" name="Google Shape;49;p7"/>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0" name="Google Shape;50;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spTree>
      <p:nvGrpSpPr>
        <p:cNvPr id="53" name="Shape 53"/>
        <p:cNvGrpSpPr/>
        <p:nvPr/>
      </p:nvGrpSpPr>
      <p:grpSpPr>
        <a:xfrm>
          <a:off x="0" y="0"/>
          <a:ext cx="0" cy="0"/>
          <a:chOff x="0" y="0"/>
          <a:chExt cx="0" cy="0"/>
        </a:xfrm>
      </p:grpSpPr>
      <p:sp>
        <p:nvSpPr>
          <p:cNvPr id="54" name="Google Shape;54;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8"/>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58" name="Shape 58"/>
        <p:cNvGrpSpPr/>
        <p:nvPr/>
      </p:nvGrpSpPr>
      <p:grpSpPr>
        <a:xfrm>
          <a:off x="0" y="0"/>
          <a:ext cx="0" cy="0"/>
          <a:chOff x="0" y="0"/>
          <a:chExt cx="0" cy="0"/>
        </a:xfrm>
      </p:grpSpPr>
      <p:sp>
        <p:nvSpPr>
          <p:cNvPr id="59" name="Google Shape;59;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9"/>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2">
            <a:alphaModFix/>
          </a:blip>
          <a:srcRect b="12972" l="12911" r="13877" t="12973"/>
          <a:stretch/>
        </p:blipFill>
        <p:spPr>
          <a:xfrm>
            <a:off x="245562" y="198170"/>
            <a:ext cx="496007" cy="548448"/>
          </a:xfrm>
          <a:prstGeom prst="rect">
            <a:avLst/>
          </a:prstGeom>
          <a:noFill/>
          <a:ln>
            <a:noFill/>
          </a:ln>
        </p:spPr>
      </p:pic>
      <p:sp>
        <p:nvSpPr>
          <p:cNvPr id="65" name="Google Shape;65;p10"/>
          <p:cNvSpPr txBox="1"/>
          <p:nvPr/>
        </p:nvSpPr>
        <p:spPr>
          <a:xfrm>
            <a:off x="8272703" y="4714498"/>
            <a:ext cx="5763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lang="en" sz="1100">
                <a:solidFill>
                  <a:srgbClr val="A5A5A5"/>
                </a:solidFill>
                <a:latin typeface="Arial"/>
                <a:ea typeface="Arial"/>
                <a:cs typeface="Arial"/>
                <a:sym typeface="Arial"/>
              </a:rPr>
              <a:t>PAGE</a:t>
            </a:r>
            <a:endParaRPr b="0" sz="1100">
              <a:solidFill>
                <a:srgbClr val="A5A5A5"/>
              </a:solidFill>
              <a:latin typeface="Arial"/>
              <a:ea typeface="Arial"/>
              <a:cs typeface="Arial"/>
              <a:sym typeface="Arial"/>
            </a:endParaRPr>
          </a:p>
        </p:txBody>
      </p:sp>
      <p:sp>
        <p:nvSpPr>
          <p:cNvPr id="66" name="Google Shape;66;p10"/>
          <p:cNvSpPr txBox="1"/>
          <p:nvPr/>
        </p:nvSpPr>
        <p:spPr>
          <a:xfrm>
            <a:off x="8298362" y="4714498"/>
            <a:ext cx="600000" cy="2385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fld id="{00000000-1234-1234-1234-123412341234}" type="slidenum">
              <a:rPr b="1" i="0" lang="en" sz="1100">
                <a:solidFill>
                  <a:schemeClr val="accent1"/>
                </a:solidFill>
                <a:latin typeface="Arial"/>
                <a:ea typeface="Arial"/>
                <a:cs typeface="Arial"/>
                <a:sym typeface="Arial"/>
              </a:rPr>
              <a:t>‹#›</a:t>
            </a:fld>
            <a:endParaRPr b="1" i="0" sz="1100">
              <a:solidFill>
                <a:schemeClr val="accent1"/>
              </a:solidFill>
              <a:latin typeface="Arial"/>
              <a:ea typeface="Arial"/>
              <a:cs typeface="Arial"/>
              <a:sym typeface="Arial"/>
            </a:endParaRPr>
          </a:p>
        </p:txBody>
      </p:sp>
      <p:sp>
        <p:nvSpPr>
          <p:cNvPr id="67" name="Google Shape;67;p10"/>
          <p:cNvSpPr/>
          <p:nvPr/>
        </p:nvSpPr>
        <p:spPr>
          <a:xfrm>
            <a:off x="0" y="1708827"/>
            <a:ext cx="1612294" cy="3224584"/>
          </a:xfrm>
          <a:custGeom>
            <a:rect b="b" l="l" r="r" t="t"/>
            <a:pathLst>
              <a:path extrusionOk="0" h="4299446" w="2149725">
                <a:moveTo>
                  <a:pt x="1" y="458730"/>
                </a:moveTo>
                <a:lnTo>
                  <a:pt x="1" y="3840716"/>
                </a:lnTo>
                <a:cubicBezTo>
                  <a:pt x="933911" y="3840716"/>
                  <a:pt x="1690994" y="3083633"/>
                  <a:pt x="1690994" y="2149723"/>
                </a:cubicBezTo>
                <a:cubicBezTo>
                  <a:pt x="1690994" y="1215813"/>
                  <a:pt x="933911" y="458730"/>
                  <a:pt x="1" y="458730"/>
                </a:cubicBezTo>
                <a:close/>
                <a:moveTo>
                  <a:pt x="0" y="0"/>
                </a:moveTo>
                <a:lnTo>
                  <a:pt x="1" y="0"/>
                </a:lnTo>
                <a:cubicBezTo>
                  <a:pt x="1187261" y="0"/>
                  <a:pt x="2149725" y="962464"/>
                  <a:pt x="2149725" y="2149723"/>
                </a:cubicBezTo>
                <a:cubicBezTo>
                  <a:pt x="2149725" y="3336982"/>
                  <a:pt x="1187261" y="4299446"/>
                  <a:pt x="1" y="4299446"/>
                </a:cubicBezTo>
                <a:lnTo>
                  <a:pt x="0" y="4299446"/>
                </a:lnTo>
                <a:close/>
              </a:path>
            </a:pathLst>
          </a:custGeom>
          <a:solidFill>
            <a:srgbClr val="F2F2F2">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8" name="Google Shape;68;p10"/>
          <p:cNvSpPr/>
          <p:nvPr/>
        </p:nvSpPr>
        <p:spPr>
          <a:xfrm>
            <a:off x="7531707" y="0"/>
            <a:ext cx="1612293" cy="2425428"/>
          </a:xfrm>
          <a:custGeom>
            <a:rect b="b" l="l" r="r" t="t"/>
            <a:pathLst>
              <a:path extrusionOk="0" h="3233904" w="2149724">
                <a:moveTo>
                  <a:pt x="295604" y="0"/>
                </a:moveTo>
                <a:lnTo>
                  <a:pt x="852643" y="0"/>
                </a:lnTo>
                <a:lnTo>
                  <a:pt x="844870" y="8552"/>
                </a:lnTo>
                <a:cubicBezTo>
                  <a:pt x="603640" y="300856"/>
                  <a:pt x="458730" y="675595"/>
                  <a:pt x="458730" y="1084181"/>
                </a:cubicBezTo>
                <a:cubicBezTo>
                  <a:pt x="458730" y="2018091"/>
                  <a:pt x="1215813" y="2775174"/>
                  <a:pt x="2149723" y="2775174"/>
                </a:cubicBezTo>
                <a:lnTo>
                  <a:pt x="2149724" y="2775174"/>
                </a:lnTo>
                <a:lnTo>
                  <a:pt x="2149724" y="3233904"/>
                </a:lnTo>
                <a:cubicBezTo>
                  <a:pt x="962464" y="3233904"/>
                  <a:pt x="0" y="2271440"/>
                  <a:pt x="0" y="1084181"/>
                </a:cubicBezTo>
                <a:cubicBezTo>
                  <a:pt x="0" y="713163"/>
                  <a:pt x="93991" y="364097"/>
                  <a:pt x="259460" y="59495"/>
                </a:cubicBezTo>
                <a:close/>
              </a:path>
            </a:pathLst>
          </a:custGeom>
          <a:solidFill>
            <a:srgbClr val="F2F2F2">
              <a:alpha val="2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9" name="Google Shape;69;p10"/>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41568" y="409812"/>
            <a:ext cx="7660800" cy="5616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741568" y="1369219"/>
            <a:ext cx="76608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1"/>
          <p:cNvPicPr preferRelativeResize="0"/>
          <p:nvPr/>
        </p:nvPicPr>
        <p:blipFill rotWithShape="1">
          <a:blip r:embed="rId1">
            <a:alphaModFix/>
          </a:blip>
          <a:srcRect b="12972" l="12911" r="13877" t="12973"/>
          <a:stretch/>
        </p:blipFill>
        <p:spPr>
          <a:xfrm>
            <a:off x="245562" y="416381"/>
            <a:ext cx="496007" cy="5484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29.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14.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5"/>
          <p:cNvPicPr preferRelativeResize="0"/>
          <p:nvPr/>
        </p:nvPicPr>
        <p:blipFill>
          <a:blip r:embed="rId3">
            <a:alphaModFix/>
          </a:blip>
          <a:stretch>
            <a:fillRect/>
          </a:stretch>
        </p:blipFill>
        <p:spPr>
          <a:xfrm>
            <a:off x="5238800" y="2895600"/>
            <a:ext cx="3845950" cy="2170150"/>
          </a:xfrm>
          <a:prstGeom prst="rect">
            <a:avLst/>
          </a:prstGeom>
          <a:noFill/>
          <a:ln>
            <a:noFill/>
          </a:ln>
        </p:spPr>
      </p:pic>
      <p:sp>
        <p:nvSpPr>
          <p:cNvPr id="174" name="Google Shape;174;p25"/>
          <p:cNvSpPr txBox="1"/>
          <p:nvPr>
            <p:ph type="ctrTitle"/>
          </p:nvPr>
        </p:nvSpPr>
        <p:spPr>
          <a:xfrm>
            <a:off x="1143000" y="1497275"/>
            <a:ext cx="6858000" cy="7785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sz="4700"/>
              <a:t>Airbnb</a:t>
            </a:r>
            <a:endParaRPr sz="4700"/>
          </a:p>
        </p:txBody>
      </p:sp>
      <p:sp>
        <p:nvSpPr>
          <p:cNvPr id="175" name="Google Shape;175;p25"/>
          <p:cNvSpPr txBox="1"/>
          <p:nvPr>
            <p:ph idx="1" type="subTitle"/>
          </p:nvPr>
        </p:nvSpPr>
        <p:spPr>
          <a:xfrm>
            <a:off x="1143000" y="2571753"/>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b="1" lang="en" sz="1600"/>
              <a:t>Group 8</a:t>
            </a:r>
            <a:endParaRPr b="1" sz="1600"/>
          </a:p>
          <a:p>
            <a:pPr indent="0" lvl="0" marL="0" rtl="0" algn="ctr">
              <a:lnSpc>
                <a:spcPct val="100000"/>
              </a:lnSpc>
              <a:spcBef>
                <a:spcPts val="0"/>
              </a:spcBef>
              <a:spcAft>
                <a:spcPts val="0"/>
              </a:spcAft>
              <a:buClr>
                <a:schemeClr val="dk1"/>
              </a:buClr>
              <a:buSzPts val="1100"/>
              <a:buFont typeface="Arial"/>
              <a:buNone/>
            </a:pPr>
            <a:r>
              <a:rPr lang="en" sz="1600"/>
              <a:t>Emely Callejas, Ashley Cortez,</a:t>
            </a:r>
            <a:endParaRPr sz="1600"/>
          </a:p>
          <a:p>
            <a:pPr indent="0" lvl="0" marL="0" rtl="0" algn="ctr">
              <a:lnSpc>
                <a:spcPct val="100000"/>
              </a:lnSpc>
              <a:spcBef>
                <a:spcPts val="0"/>
              </a:spcBef>
              <a:spcAft>
                <a:spcPts val="0"/>
              </a:spcAft>
              <a:buClr>
                <a:schemeClr val="dk1"/>
              </a:buClr>
              <a:buSzPts val="1100"/>
              <a:buFont typeface="Arial"/>
              <a:buNone/>
            </a:pPr>
            <a:r>
              <a:rPr lang="en" sz="1600"/>
              <a:t>Rithvik V Sourab, Angelica Verduzco</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741568" y="40981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500"/>
              <a:t>Positive Rating Word Cloud - Miami</a:t>
            </a:r>
            <a:endParaRPr sz="2500"/>
          </a:p>
        </p:txBody>
      </p:sp>
      <p:sp>
        <p:nvSpPr>
          <p:cNvPr id="269" name="Google Shape;269;p34"/>
          <p:cNvSpPr txBox="1"/>
          <p:nvPr/>
        </p:nvSpPr>
        <p:spPr>
          <a:xfrm>
            <a:off x="1219988" y="1111575"/>
            <a:ext cx="10731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accent1"/>
                </a:solidFill>
              </a:rPr>
              <a:t>Topic 53</a:t>
            </a:r>
            <a:endParaRPr b="1" sz="1700">
              <a:solidFill>
                <a:schemeClr val="accent1"/>
              </a:solidFill>
            </a:endParaRPr>
          </a:p>
        </p:txBody>
      </p:sp>
      <p:pic>
        <p:nvPicPr>
          <p:cNvPr id="270" name="Google Shape;270;p34"/>
          <p:cNvPicPr preferRelativeResize="0"/>
          <p:nvPr/>
        </p:nvPicPr>
        <p:blipFill>
          <a:blip r:embed="rId3">
            <a:alphaModFix/>
          </a:blip>
          <a:stretch>
            <a:fillRect/>
          </a:stretch>
        </p:blipFill>
        <p:spPr>
          <a:xfrm>
            <a:off x="471388" y="1698144"/>
            <a:ext cx="2570275" cy="2382206"/>
          </a:xfrm>
          <a:prstGeom prst="rect">
            <a:avLst/>
          </a:prstGeom>
          <a:noFill/>
          <a:ln>
            <a:noFill/>
          </a:ln>
        </p:spPr>
      </p:pic>
      <p:pic>
        <p:nvPicPr>
          <p:cNvPr id="271" name="Google Shape;271;p34"/>
          <p:cNvPicPr preferRelativeResize="0"/>
          <p:nvPr/>
        </p:nvPicPr>
        <p:blipFill>
          <a:blip r:embed="rId4">
            <a:alphaModFix/>
          </a:blip>
          <a:stretch>
            <a:fillRect/>
          </a:stretch>
        </p:blipFill>
        <p:spPr>
          <a:xfrm>
            <a:off x="3286835" y="1787288"/>
            <a:ext cx="2570265" cy="2314675"/>
          </a:xfrm>
          <a:prstGeom prst="rect">
            <a:avLst/>
          </a:prstGeom>
          <a:noFill/>
          <a:ln>
            <a:noFill/>
          </a:ln>
        </p:spPr>
      </p:pic>
      <p:pic>
        <p:nvPicPr>
          <p:cNvPr id="272" name="Google Shape;272;p34"/>
          <p:cNvPicPr preferRelativeResize="0"/>
          <p:nvPr/>
        </p:nvPicPr>
        <p:blipFill>
          <a:blip r:embed="rId5">
            <a:alphaModFix/>
          </a:blip>
          <a:stretch>
            <a:fillRect/>
          </a:stretch>
        </p:blipFill>
        <p:spPr>
          <a:xfrm>
            <a:off x="6070361" y="1698150"/>
            <a:ext cx="2509826" cy="2382200"/>
          </a:xfrm>
          <a:prstGeom prst="rect">
            <a:avLst/>
          </a:prstGeom>
          <a:noFill/>
          <a:ln>
            <a:noFill/>
          </a:ln>
        </p:spPr>
      </p:pic>
      <p:sp>
        <p:nvSpPr>
          <p:cNvPr id="273" name="Google Shape;273;p34"/>
          <p:cNvSpPr txBox="1"/>
          <p:nvPr/>
        </p:nvSpPr>
        <p:spPr>
          <a:xfrm>
            <a:off x="4035413" y="1111575"/>
            <a:ext cx="10731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accent1"/>
                </a:solidFill>
              </a:rPr>
              <a:t>Topic 3</a:t>
            </a:r>
            <a:endParaRPr b="1" sz="1700">
              <a:solidFill>
                <a:schemeClr val="accent1"/>
              </a:solidFill>
            </a:endParaRPr>
          </a:p>
        </p:txBody>
      </p:sp>
      <p:sp>
        <p:nvSpPr>
          <p:cNvPr id="274" name="Google Shape;274;p34"/>
          <p:cNvSpPr txBox="1"/>
          <p:nvPr/>
        </p:nvSpPr>
        <p:spPr>
          <a:xfrm>
            <a:off x="6788700" y="1111575"/>
            <a:ext cx="10731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accent1"/>
                </a:solidFill>
              </a:rPr>
              <a:t>Topic 51</a:t>
            </a:r>
            <a:endParaRPr b="1" sz="1700">
              <a:solidFill>
                <a:schemeClr val="accent1"/>
              </a:solidFill>
            </a:endParaRPr>
          </a:p>
        </p:txBody>
      </p:sp>
      <p:pic>
        <p:nvPicPr>
          <p:cNvPr id="275" name="Google Shape;275;p34"/>
          <p:cNvPicPr preferRelativeResize="0"/>
          <p:nvPr/>
        </p:nvPicPr>
        <p:blipFill>
          <a:blip r:embed="rId6">
            <a:alphaModFix/>
          </a:blip>
          <a:stretch>
            <a:fillRect/>
          </a:stretch>
        </p:blipFill>
        <p:spPr>
          <a:xfrm>
            <a:off x="8348260" y="4400075"/>
            <a:ext cx="706800" cy="666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741568" y="40981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500"/>
              <a:t>Negative Rating Word Cloud - Miami</a:t>
            </a:r>
            <a:endParaRPr sz="2500"/>
          </a:p>
        </p:txBody>
      </p:sp>
      <p:sp>
        <p:nvSpPr>
          <p:cNvPr id="281" name="Google Shape;281;p35"/>
          <p:cNvSpPr txBox="1"/>
          <p:nvPr/>
        </p:nvSpPr>
        <p:spPr>
          <a:xfrm>
            <a:off x="1219988" y="1111575"/>
            <a:ext cx="10731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accent1"/>
                </a:solidFill>
              </a:rPr>
              <a:t>Topic 32</a:t>
            </a:r>
            <a:endParaRPr b="1" sz="1700">
              <a:solidFill>
                <a:schemeClr val="accent1"/>
              </a:solidFill>
            </a:endParaRPr>
          </a:p>
        </p:txBody>
      </p:sp>
      <p:sp>
        <p:nvSpPr>
          <p:cNvPr id="282" name="Google Shape;282;p35"/>
          <p:cNvSpPr txBox="1"/>
          <p:nvPr/>
        </p:nvSpPr>
        <p:spPr>
          <a:xfrm>
            <a:off x="4035413" y="1111575"/>
            <a:ext cx="10731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accent1"/>
                </a:solidFill>
              </a:rPr>
              <a:t>Topic 46</a:t>
            </a:r>
            <a:endParaRPr b="1" sz="1700">
              <a:solidFill>
                <a:schemeClr val="accent1"/>
              </a:solidFill>
            </a:endParaRPr>
          </a:p>
        </p:txBody>
      </p:sp>
      <p:sp>
        <p:nvSpPr>
          <p:cNvPr id="283" name="Google Shape;283;p35"/>
          <p:cNvSpPr txBox="1"/>
          <p:nvPr/>
        </p:nvSpPr>
        <p:spPr>
          <a:xfrm>
            <a:off x="6788700" y="1111575"/>
            <a:ext cx="1073100" cy="44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accent1"/>
                </a:solidFill>
              </a:rPr>
              <a:t>Topic 21</a:t>
            </a:r>
            <a:endParaRPr b="1" sz="1700">
              <a:solidFill>
                <a:schemeClr val="accent1"/>
              </a:solidFill>
            </a:endParaRPr>
          </a:p>
        </p:txBody>
      </p:sp>
      <p:pic>
        <p:nvPicPr>
          <p:cNvPr id="284" name="Google Shape;284;p35"/>
          <p:cNvPicPr preferRelativeResize="0"/>
          <p:nvPr/>
        </p:nvPicPr>
        <p:blipFill>
          <a:blip r:embed="rId3">
            <a:alphaModFix/>
          </a:blip>
          <a:stretch>
            <a:fillRect/>
          </a:stretch>
        </p:blipFill>
        <p:spPr>
          <a:xfrm>
            <a:off x="627849" y="1821190"/>
            <a:ext cx="2257400" cy="2456122"/>
          </a:xfrm>
          <a:prstGeom prst="rect">
            <a:avLst/>
          </a:prstGeom>
          <a:noFill/>
          <a:ln>
            <a:noFill/>
          </a:ln>
        </p:spPr>
      </p:pic>
      <p:pic>
        <p:nvPicPr>
          <p:cNvPr id="285" name="Google Shape;285;p35"/>
          <p:cNvPicPr preferRelativeResize="0"/>
          <p:nvPr/>
        </p:nvPicPr>
        <p:blipFill>
          <a:blip r:embed="rId4">
            <a:alphaModFix/>
          </a:blip>
          <a:stretch>
            <a:fillRect/>
          </a:stretch>
        </p:blipFill>
        <p:spPr>
          <a:xfrm>
            <a:off x="3443275" y="1899250"/>
            <a:ext cx="2257400" cy="2300000"/>
          </a:xfrm>
          <a:prstGeom prst="rect">
            <a:avLst/>
          </a:prstGeom>
          <a:noFill/>
          <a:ln>
            <a:noFill/>
          </a:ln>
        </p:spPr>
      </p:pic>
      <p:pic>
        <p:nvPicPr>
          <p:cNvPr id="286" name="Google Shape;286;p35"/>
          <p:cNvPicPr preferRelativeResize="0"/>
          <p:nvPr/>
        </p:nvPicPr>
        <p:blipFill>
          <a:blip r:embed="rId5">
            <a:alphaModFix/>
          </a:blip>
          <a:stretch>
            <a:fillRect/>
          </a:stretch>
        </p:blipFill>
        <p:spPr>
          <a:xfrm>
            <a:off x="5845413" y="1821200"/>
            <a:ext cx="2959675" cy="2566700"/>
          </a:xfrm>
          <a:prstGeom prst="rect">
            <a:avLst/>
          </a:prstGeom>
          <a:noFill/>
          <a:ln>
            <a:noFill/>
          </a:ln>
        </p:spPr>
      </p:pic>
      <p:pic>
        <p:nvPicPr>
          <p:cNvPr id="287" name="Google Shape;287;p35"/>
          <p:cNvPicPr preferRelativeResize="0"/>
          <p:nvPr/>
        </p:nvPicPr>
        <p:blipFill>
          <a:blip r:embed="rId6">
            <a:alphaModFix/>
          </a:blip>
          <a:stretch>
            <a:fillRect/>
          </a:stretch>
        </p:blipFill>
        <p:spPr>
          <a:xfrm>
            <a:off x="8348260" y="4400075"/>
            <a:ext cx="706800" cy="666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629841" y="273844"/>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500"/>
              <a:t>Topic Modeling - Paris</a:t>
            </a:r>
            <a:endParaRPr sz="2500"/>
          </a:p>
        </p:txBody>
      </p:sp>
      <p:pic>
        <p:nvPicPr>
          <p:cNvPr id="293" name="Google Shape;293;p36"/>
          <p:cNvPicPr preferRelativeResize="0"/>
          <p:nvPr/>
        </p:nvPicPr>
        <p:blipFill>
          <a:blip r:embed="rId3">
            <a:alphaModFix/>
          </a:blip>
          <a:stretch>
            <a:fillRect/>
          </a:stretch>
        </p:blipFill>
        <p:spPr>
          <a:xfrm>
            <a:off x="323850" y="1268050"/>
            <a:ext cx="5943598" cy="3549326"/>
          </a:xfrm>
          <a:prstGeom prst="rect">
            <a:avLst/>
          </a:prstGeom>
          <a:noFill/>
          <a:ln>
            <a:noFill/>
          </a:ln>
        </p:spPr>
      </p:pic>
      <p:sp>
        <p:nvSpPr>
          <p:cNvPr id="294" name="Google Shape;294;p36"/>
          <p:cNvSpPr txBox="1"/>
          <p:nvPr/>
        </p:nvSpPr>
        <p:spPr>
          <a:xfrm>
            <a:off x="6381750" y="1571075"/>
            <a:ext cx="2362200" cy="28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Positive Rating Topics</a:t>
            </a:r>
            <a:endParaRPr b="1" sz="1500">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Topic = 97</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Topic = 81</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Topic = 18</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sz="1500">
                <a:solidFill>
                  <a:schemeClr val="dk1"/>
                </a:solidFill>
              </a:rPr>
              <a:t>Negative Rating Topics</a:t>
            </a:r>
            <a:endParaRPr b="1" sz="1500">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Topic = 31</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Topic = 51</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Topic = 60</a:t>
            </a:r>
            <a:endParaRPr>
              <a:solidFill>
                <a:schemeClr val="dk1"/>
              </a:solidFill>
            </a:endParaRPr>
          </a:p>
        </p:txBody>
      </p:sp>
      <p:pic>
        <p:nvPicPr>
          <p:cNvPr id="295" name="Google Shape;295;p36"/>
          <p:cNvPicPr preferRelativeResize="0"/>
          <p:nvPr/>
        </p:nvPicPr>
        <p:blipFill>
          <a:blip r:embed="rId4">
            <a:alphaModFix/>
          </a:blip>
          <a:stretch>
            <a:fillRect/>
          </a:stretch>
        </p:blipFill>
        <p:spPr>
          <a:xfrm>
            <a:off x="8617135" y="4274551"/>
            <a:ext cx="375974" cy="793774"/>
          </a:xfrm>
          <a:prstGeom prst="rect">
            <a:avLst/>
          </a:prstGeom>
          <a:noFill/>
          <a:ln>
            <a:noFill/>
          </a:ln>
        </p:spPr>
      </p:pic>
      <p:sp>
        <p:nvSpPr>
          <p:cNvPr id="296" name="Google Shape;296;p36"/>
          <p:cNvSpPr/>
          <p:nvPr/>
        </p:nvSpPr>
        <p:spPr>
          <a:xfrm>
            <a:off x="5402752" y="4105975"/>
            <a:ext cx="102600" cy="107400"/>
          </a:xfrm>
          <a:prstGeom prst="ellipse">
            <a:avLst/>
          </a:prstGeom>
          <a:noFill/>
          <a:ln cap="flat" cmpd="sng" w="19050">
            <a:solidFill>
              <a:srgbClr val="2CC12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 name="Google Shape;297;p36"/>
          <p:cNvSpPr/>
          <p:nvPr/>
        </p:nvSpPr>
        <p:spPr>
          <a:xfrm>
            <a:off x="5138185" y="2116750"/>
            <a:ext cx="102600" cy="107400"/>
          </a:xfrm>
          <a:prstGeom prst="ellipse">
            <a:avLst/>
          </a:prstGeom>
          <a:noFill/>
          <a:ln cap="flat" cmpd="sng" w="19050">
            <a:solidFill>
              <a:srgbClr val="2CC12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36"/>
          <p:cNvSpPr/>
          <p:nvPr/>
        </p:nvSpPr>
        <p:spPr>
          <a:xfrm>
            <a:off x="5281053" y="3698707"/>
            <a:ext cx="102600" cy="107400"/>
          </a:xfrm>
          <a:prstGeom prst="ellipse">
            <a:avLst/>
          </a:prstGeom>
          <a:noFill/>
          <a:ln cap="flat" cmpd="sng" w="19050">
            <a:solidFill>
              <a:srgbClr val="2CC12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9" name="Google Shape;299;p36"/>
          <p:cNvSpPr/>
          <p:nvPr/>
        </p:nvSpPr>
        <p:spPr>
          <a:xfrm>
            <a:off x="3347619" y="3173996"/>
            <a:ext cx="102600" cy="107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36"/>
          <p:cNvSpPr/>
          <p:nvPr/>
        </p:nvSpPr>
        <p:spPr>
          <a:xfrm>
            <a:off x="2491218" y="2441950"/>
            <a:ext cx="102600" cy="107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1" name="Google Shape;301;p36"/>
          <p:cNvSpPr/>
          <p:nvPr/>
        </p:nvSpPr>
        <p:spPr>
          <a:xfrm>
            <a:off x="3085356" y="2960474"/>
            <a:ext cx="102600" cy="1074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741568" y="40981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500"/>
              <a:t>Positive Rating Word Cloud - Paris</a:t>
            </a:r>
            <a:endParaRPr sz="2500"/>
          </a:p>
        </p:txBody>
      </p:sp>
      <p:pic>
        <p:nvPicPr>
          <p:cNvPr id="307" name="Google Shape;307;p37"/>
          <p:cNvPicPr preferRelativeResize="0"/>
          <p:nvPr/>
        </p:nvPicPr>
        <p:blipFill rotWithShape="1">
          <a:blip r:embed="rId3">
            <a:alphaModFix/>
          </a:blip>
          <a:srcRect b="2892" l="0" r="0" t="2901"/>
          <a:stretch/>
        </p:blipFill>
        <p:spPr>
          <a:xfrm>
            <a:off x="196625" y="1908650"/>
            <a:ext cx="2590649" cy="2604851"/>
          </a:xfrm>
          <a:prstGeom prst="rect">
            <a:avLst/>
          </a:prstGeom>
          <a:noFill/>
          <a:ln>
            <a:noFill/>
          </a:ln>
        </p:spPr>
      </p:pic>
      <p:pic>
        <p:nvPicPr>
          <p:cNvPr id="308" name="Google Shape;308;p37"/>
          <p:cNvPicPr preferRelativeResize="0"/>
          <p:nvPr/>
        </p:nvPicPr>
        <p:blipFill>
          <a:blip r:embed="rId4">
            <a:alphaModFix/>
          </a:blip>
          <a:stretch>
            <a:fillRect/>
          </a:stretch>
        </p:blipFill>
        <p:spPr>
          <a:xfrm>
            <a:off x="2987550" y="1860450"/>
            <a:ext cx="2777577" cy="2701275"/>
          </a:xfrm>
          <a:prstGeom prst="rect">
            <a:avLst/>
          </a:prstGeom>
          <a:noFill/>
          <a:ln>
            <a:noFill/>
          </a:ln>
        </p:spPr>
      </p:pic>
      <p:pic>
        <p:nvPicPr>
          <p:cNvPr id="309" name="Google Shape;309;p37"/>
          <p:cNvPicPr preferRelativeResize="0"/>
          <p:nvPr/>
        </p:nvPicPr>
        <p:blipFill>
          <a:blip r:embed="rId5">
            <a:alphaModFix/>
          </a:blip>
          <a:stretch>
            <a:fillRect/>
          </a:stretch>
        </p:blipFill>
        <p:spPr>
          <a:xfrm>
            <a:off x="5965400" y="1777851"/>
            <a:ext cx="2777575" cy="2716699"/>
          </a:xfrm>
          <a:prstGeom prst="rect">
            <a:avLst/>
          </a:prstGeom>
          <a:noFill/>
          <a:ln>
            <a:noFill/>
          </a:ln>
        </p:spPr>
      </p:pic>
      <p:sp>
        <p:nvSpPr>
          <p:cNvPr id="310" name="Google Shape;310;p37"/>
          <p:cNvSpPr txBox="1"/>
          <p:nvPr/>
        </p:nvSpPr>
        <p:spPr>
          <a:xfrm>
            <a:off x="967400" y="1114375"/>
            <a:ext cx="1455900" cy="6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rPr>
              <a:t>Topic 97</a:t>
            </a:r>
            <a:endParaRPr b="1" sz="2000">
              <a:solidFill>
                <a:schemeClr val="accent1"/>
              </a:solidFill>
            </a:endParaRPr>
          </a:p>
        </p:txBody>
      </p:sp>
      <p:sp>
        <p:nvSpPr>
          <p:cNvPr id="311" name="Google Shape;311;p37"/>
          <p:cNvSpPr txBox="1"/>
          <p:nvPr/>
        </p:nvSpPr>
        <p:spPr>
          <a:xfrm>
            <a:off x="3745075" y="1116475"/>
            <a:ext cx="1455900" cy="6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rPr>
              <a:t>Topic 81</a:t>
            </a:r>
            <a:endParaRPr b="1" sz="2000">
              <a:solidFill>
                <a:schemeClr val="accent1"/>
              </a:solidFill>
            </a:endParaRPr>
          </a:p>
        </p:txBody>
      </p:sp>
      <p:sp>
        <p:nvSpPr>
          <p:cNvPr id="312" name="Google Shape;312;p37"/>
          <p:cNvSpPr txBox="1"/>
          <p:nvPr/>
        </p:nvSpPr>
        <p:spPr>
          <a:xfrm>
            <a:off x="6925050" y="1114375"/>
            <a:ext cx="15231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1"/>
                </a:solidFill>
              </a:rPr>
              <a:t>Topic 18</a:t>
            </a:r>
            <a:endParaRPr b="1" sz="2000">
              <a:solidFill>
                <a:schemeClr val="accent1"/>
              </a:solidFill>
            </a:endParaRPr>
          </a:p>
        </p:txBody>
      </p:sp>
      <p:pic>
        <p:nvPicPr>
          <p:cNvPr id="313" name="Google Shape;313;p37"/>
          <p:cNvPicPr preferRelativeResize="0"/>
          <p:nvPr/>
        </p:nvPicPr>
        <p:blipFill>
          <a:blip r:embed="rId6">
            <a:alphaModFix/>
          </a:blip>
          <a:stretch>
            <a:fillRect/>
          </a:stretch>
        </p:blipFill>
        <p:spPr>
          <a:xfrm>
            <a:off x="8617135" y="4274551"/>
            <a:ext cx="375974" cy="793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741568" y="40981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500"/>
              <a:t>Negative Rating Word Cloud - Paris </a:t>
            </a:r>
            <a:endParaRPr sz="2500"/>
          </a:p>
        </p:txBody>
      </p:sp>
      <p:pic>
        <p:nvPicPr>
          <p:cNvPr id="319" name="Google Shape;319;p38"/>
          <p:cNvPicPr preferRelativeResize="0"/>
          <p:nvPr/>
        </p:nvPicPr>
        <p:blipFill>
          <a:blip r:embed="rId3">
            <a:alphaModFix/>
          </a:blip>
          <a:stretch>
            <a:fillRect/>
          </a:stretch>
        </p:blipFill>
        <p:spPr>
          <a:xfrm>
            <a:off x="506775" y="1858175"/>
            <a:ext cx="2533375" cy="2519924"/>
          </a:xfrm>
          <a:prstGeom prst="rect">
            <a:avLst/>
          </a:prstGeom>
          <a:noFill/>
          <a:ln>
            <a:noFill/>
          </a:ln>
        </p:spPr>
      </p:pic>
      <p:pic>
        <p:nvPicPr>
          <p:cNvPr id="320" name="Google Shape;320;p38"/>
          <p:cNvPicPr preferRelativeResize="0"/>
          <p:nvPr/>
        </p:nvPicPr>
        <p:blipFill>
          <a:blip r:embed="rId4">
            <a:alphaModFix/>
          </a:blip>
          <a:stretch>
            <a:fillRect/>
          </a:stretch>
        </p:blipFill>
        <p:spPr>
          <a:xfrm>
            <a:off x="3288325" y="1858175"/>
            <a:ext cx="2887100" cy="2519925"/>
          </a:xfrm>
          <a:prstGeom prst="rect">
            <a:avLst/>
          </a:prstGeom>
          <a:noFill/>
          <a:ln>
            <a:noFill/>
          </a:ln>
        </p:spPr>
      </p:pic>
      <p:pic>
        <p:nvPicPr>
          <p:cNvPr id="321" name="Google Shape;321;p38"/>
          <p:cNvPicPr preferRelativeResize="0"/>
          <p:nvPr/>
        </p:nvPicPr>
        <p:blipFill>
          <a:blip r:embed="rId5">
            <a:alphaModFix/>
          </a:blip>
          <a:stretch>
            <a:fillRect/>
          </a:stretch>
        </p:blipFill>
        <p:spPr>
          <a:xfrm>
            <a:off x="6318250" y="1858774"/>
            <a:ext cx="2663774" cy="2518741"/>
          </a:xfrm>
          <a:prstGeom prst="rect">
            <a:avLst/>
          </a:prstGeom>
          <a:noFill/>
          <a:ln>
            <a:noFill/>
          </a:ln>
        </p:spPr>
      </p:pic>
      <p:sp>
        <p:nvSpPr>
          <p:cNvPr id="322" name="Google Shape;322;p38"/>
          <p:cNvSpPr txBox="1"/>
          <p:nvPr/>
        </p:nvSpPr>
        <p:spPr>
          <a:xfrm>
            <a:off x="1024875" y="1189638"/>
            <a:ext cx="13794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5A5F"/>
                </a:solidFill>
              </a:rPr>
              <a:t>Topic 31</a:t>
            </a:r>
            <a:endParaRPr b="1" sz="2000">
              <a:solidFill>
                <a:srgbClr val="FF5A5F"/>
              </a:solidFill>
            </a:endParaRPr>
          </a:p>
        </p:txBody>
      </p:sp>
      <p:sp>
        <p:nvSpPr>
          <p:cNvPr id="323" name="Google Shape;323;p38"/>
          <p:cNvSpPr txBox="1"/>
          <p:nvPr/>
        </p:nvSpPr>
        <p:spPr>
          <a:xfrm>
            <a:off x="4118625" y="1187700"/>
            <a:ext cx="1245300" cy="4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5A5F"/>
                </a:solidFill>
              </a:rPr>
              <a:t>Topic 51</a:t>
            </a:r>
            <a:endParaRPr b="1" sz="2000">
              <a:solidFill>
                <a:srgbClr val="FF5A5F"/>
              </a:solidFill>
            </a:endParaRPr>
          </a:p>
        </p:txBody>
      </p:sp>
      <p:sp>
        <p:nvSpPr>
          <p:cNvPr id="324" name="Google Shape;324;p38"/>
          <p:cNvSpPr txBox="1"/>
          <p:nvPr/>
        </p:nvSpPr>
        <p:spPr>
          <a:xfrm>
            <a:off x="7049575" y="1273900"/>
            <a:ext cx="1206900" cy="3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5A5F"/>
                </a:solidFill>
              </a:rPr>
              <a:t>Topic 60</a:t>
            </a:r>
            <a:endParaRPr b="1" sz="2000">
              <a:solidFill>
                <a:srgbClr val="FF5A5F"/>
              </a:solidFill>
            </a:endParaRPr>
          </a:p>
        </p:txBody>
      </p:sp>
      <p:pic>
        <p:nvPicPr>
          <p:cNvPr id="325" name="Google Shape;325;p38"/>
          <p:cNvPicPr preferRelativeResize="0"/>
          <p:nvPr/>
        </p:nvPicPr>
        <p:blipFill>
          <a:blip r:embed="rId6">
            <a:alphaModFix/>
          </a:blip>
          <a:stretch>
            <a:fillRect/>
          </a:stretch>
        </p:blipFill>
        <p:spPr>
          <a:xfrm>
            <a:off x="8617135" y="4274551"/>
            <a:ext cx="375974" cy="793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741593" y="229096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Conclusions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ph type="title"/>
          </p:nvPr>
        </p:nvSpPr>
        <p:spPr>
          <a:xfrm>
            <a:off x="741568" y="40981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500"/>
              <a:t>Business Recommendations </a:t>
            </a:r>
            <a:endParaRPr sz="2500"/>
          </a:p>
        </p:txBody>
      </p:sp>
      <p:sp>
        <p:nvSpPr>
          <p:cNvPr id="336" name="Google Shape;336;p40"/>
          <p:cNvSpPr txBox="1"/>
          <p:nvPr>
            <p:ph idx="1" type="body"/>
          </p:nvPr>
        </p:nvSpPr>
        <p:spPr>
          <a:xfrm>
            <a:off x="556250" y="1051550"/>
            <a:ext cx="3429000" cy="3581100"/>
          </a:xfrm>
          <a:prstGeom prst="rect">
            <a:avLst/>
          </a:prstGeom>
        </p:spPr>
        <p:txBody>
          <a:bodyPr anchorCtr="0" anchor="t" bIns="34275" lIns="68575" spcFirstLastPara="1" rIns="68575" wrap="square" tIns="34275">
            <a:normAutofit lnSpcReduction="10000"/>
          </a:bodyPr>
          <a:lstStyle/>
          <a:p>
            <a:pPr indent="0" lvl="0" marL="0" rtl="0" algn="ctr">
              <a:spcBef>
                <a:spcPts val="800"/>
              </a:spcBef>
              <a:spcAft>
                <a:spcPts val="0"/>
              </a:spcAft>
              <a:buNone/>
            </a:pPr>
            <a:r>
              <a:rPr b="1" lang="en" sz="1500"/>
              <a:t>Miami Market</a:t>
            </a:r>
            <a:endParaRPr b="1" sz="1500"/>
          </a:p>
          <a:p>
            <a:pPr indent="0" lvl="0" marL="0" rtl="0" algn="l">
              <a:spcBef>
                <a:spcPts val="800"/>
              </a:spcBef>
              <a:spcAft>
                <a:spcPts val="0"/>
              </a:spcAft>
              <a:buNone/>
            </a:pPr>
            <a:r>
              <a:rPr lang="en" sz="1100" u="sng"/>
              <a:t>Linear Regression:</a:t>
            </a:r>
            <a:endParaRPr sz="1100" u="sng"/>
          </a:p>
          <a:p>
            <a:pPr indent="-298450" lvl="0" marL="457200" rtl="0" algn="l">
              <a:spcBef>
                <a:spcPts val="800"/>
              </a:spcBef>
              <a:spcAft>
                <a:spcPts val="0"/>
              </a:spcAft>
              <a:buSzPts val="1100"/>
              <a:buChar char="•"/>
            </a:pPr>
            <a:r>
              <a:rPr lang="en" sz="1100"/>
              <a:t>Strongest Coefficient: Entire Home </a:t>
            </a:r>
            <a:endParaRPr sz="1100"/>
          </a:p>
          <a:p>
            <a:pPr indent="-298450" lvl="0" marL="457200" rtl="0" algn="l">
              <a:spcBef>
                <a:spcPts val="0"/>
              </a:spcBef>
              <a:spcAft>
                <a:spcPts val="0"/>
              </a:spcAft>
              <a:buSzPts val="1100"/>
              <a:buChar char="•"/>
            </a:pPr>
            <a:r>
              <a:rPr lang="en" sz="1100"/>
              <a:t>Differences: Superhost Status and amount of Bedrooms</a:t>
            </a:r>
            <a:endParaRPr sz="1100"/>
          </a:p>
          <a:p>
            <a:pPr indent="0" lvl="0" marL="0" rtl="0" algn="l">
              <a:spcBef>
                <a:spcPts val="800"/>
              </a:spcBef>
              <a:spcAft>
                <a:spcPts val="0"/>
              </a:spcAft>
              <a:buNone/>
            </a:pPr>
            <a:r>
              <a:rPr lang="en" sz="1100" u="sng"/>
              <a:t>Topic Modeling: </a:t>
            </a:r>
            <a:endParaRPr sz="1100" u="sng"/>
          </a:p>
          <a:p>
            <a:pPr indent="-298450" lvl="0" marL="457200" rtl="0" algn="l">
              <a:spcBef>
                <a:spcPts val="800"/>
              </a:spcBef>
              <a:spcAft>
                <a:spcPts val="0"/>
              </a:spcAft>
              <a:buSzPts val="1100"/>
              <a:buChar char="•"/>
            </a:pPr>
            <a:r>
              <a:rPr lang="en" sz="1100"/>
              <a:t>Positive</a:t>
            </a:r>
            <a:r>
              <a:rPr lang="en" sz="1100"/>
              <a:t> Ratings for listings close to the beach and other attractions. Also valued cleanliness.</a:t>
            </a:r>
            <a:endParaRPr sz="1100"/>
          </a:p>
          <a:p>
            <a:pPr indent="0" lvl="0" marL="0" rtl="0" algn="l">
              <a:spcBef>
                <a:spcPts val="800"/>
              </a:spcBef>
              <a:spcAft>
                <a:spcPts val="0"/>
              </a:spcAft>
              <a:buNone/>
            </a:pPr>
            <a:r>
              <a:rPr lang="en" sz="1100"/>
              <a:t>With the linear regression and topic modeling, we can recommend the following:</a:t>
            </a:r>
            <a:endParaRPr sz="1100"/>
          </a:p>
          <a:p>
            <a:pPr indent="-298450" lvl="0" marL="457200" rtl="0" algn="l">
              <a:spcBef>
                <a:spcPts val="800"/>
              </a:spcBef>
              <a:spcAft>
                <a:spcPts val="0"/>
              </a:spcAft>
              <a:buSzPts val="1100"/>
              <a:buChar char="•"/>
            </a:pPr>
            <a:r>
              <a:rPr lang="en" sz="1100"/>
              <a:t>Provide incentives to hosts for receiving higher reviews, so that there are more Super Hosts in the area.</a:t>
            </a:r>
            <a:endParaRPr sz="1100"/>
          </a:p>
          <a:p>
            <a:pPr indent="-298450" lvl="0" marL="457200" rtl="0" algn="l">
              <a:spcBef>
                <a:spcPts val="0"/>
              </a:spcBef>
              <a:spcAft>
                <a:spcPts val="0"/>
              </a:spcAft>
              <a:buSzPts val="1100"/>
              <a:buChar char="•"/>
            </a:pPr>
            <a:r>
              <a:rPr lang="en" sz="1100"/>
              <a:t>Focus advertising efforts on listings for entire homes that are closer to the beach and tourist attractions</a:t>
            </a:r>
            <a:endParaRPr sz="1100"/>
          </a:p>
          <a:p>
            <a:pPr indent="-298450" lvl="0" marL="457200" rtl="0" algn="l">
              <a:spcBef>
                <a:spcPts val="0"/>
              </a:spcBef>
              <a:spcAft>
                <a:spcPts val="0"/>
              </a:spcAft>
              <a:buSzPts val="1100"/>
              <a:buChar char="•"/>
            </a:pPr>
            <a:r>
              <a:rPr lang="en" sz="1100"/>
              <a:t>Partner with local businesses to offer discounts to nearby Airbnb guests</a:t>
            </a:r>
            <a:endParaRPr sz="1100"/>
          </a:p>
          <a:p>
            <a:pPr indent="-298450" lvl="0" marL="457200" rtl="0" algn="l">
              <a:spcBef>
                <a:spcPts val="0"/>
              </a:spcBef>
              <a:spcAft>
                <a:spcPts val="0"/>
              </a:spcAft>
              <a:buSzPts val="1100"/>
              <a:buChar char="•"/>
            </a:pPr>
            <a:r>
              <a:rPr lang="en" sz="1100"/>
              <a:t>Offer discounted rates to guests for booking a longer stay at an entire home listing</a:t>
            </a:r>
            <a:endParaRPr sz="1100"/>
          </a:p>
        </p:txBody>
      </p:sp>
      <p:sp>
        <p:nvSpPr>
          <p:cNvPr id="337" name="Google Shape;337;p40"/>
          <p:cNvSpPr txBox="1"/>
          <p:nvPr>
            <p:ph idx="1" type="body"/>
          </p:nvPr>
        </p:nvSpPr>
        <p:spPr>
          <a:xfrm>
            <a:off x="5158750" y="1051525"/>
            <a:ext cx="3243600" cy="3581100"/>
          </a:xfrm>
          <a:prstGeom prst="rect">
            <a:avLst/>
          </a:prstGeom>
        </p:spPr>
        <p:txBody>
          <a:bodyPr anchorCtr="0" anchor="t" bIns="34275" lIns="68575" spcFirstLastPara="1" rIns="68575" wrap="square" tIns="34275">
            <a:normAutofit lnSpcReduction="20000"/>
          </a:bodyPr>
          <a:lstStyle/>
          <a:p>
            <a:pPr indent="0" lvl="0" marL="0" rtl="0" algn="ctr">
              <a:spcBef>
                <a:spcPts val="800"/>
              </a:spcBef>
              <a:spcAft>
                <a:spcPts val="0"/>
              </a:spcAft>
              <a:buNone/>
            </a:pPr>
            <a:r>
              <a:rPr b="1" lang="en" sz="1500"/>
              <a:t>Paris Market</a:t>
            </a:r>
            <a:endParaRPr b="1" sz="1500"/>
          </a:p>
          <a:p>
            <a:pPr indent="0" lvl="0" marL="0" rtl="0" algn="l">
              <a:spcBef>
                <a:spcPts val="800"/>
              </a:spcBef>
              <a:spcAft>
                <a:spcPts val="0"/>
              </a:spcAft>
              <a:buNone/>
            </a:pPr>
            <a:r>
              <a:rPr lang="en" sz="1100" u="sng"/>
              <a:t>Linear Regression:</a:t>
            </a:r>
            <a:endParaRPr sz="1100" u="sng"/>
          </a:p>
          <a:p>
            <a:pPr indent="-298450" lvl="0" marL="457200" rtl="0" algn="l">
              <a:spcBef>
                <a:spcPts val="800"/>
              </a:spcBef>
              <a:spcAft>
                <a:spcPts val="0"/>
              </a:spcAft>
              <a:buSzPts val="1100"/>
              <a:buChar char="•"/>
            </a:pPr>
            <a:r>
              <a:rPr lang="en" sz="1100"/>
              <a:t>Strongest Coefficient: Price</a:t>
            </a:r>
            <a:endParaRPr sz="1100"/>
          </a:p>
          <a:p>
            <a:pPr indent="-298450" lvl="0" marL="457200" rtl="0" algn="l">
              <a:spcBef>
                <a:spcPts val="0"/>
              </a:spcBef>
              <a:spcAft>
                <a:spcPts val="0"/>
              </a:spcAft>
              <a:buSzPts val="1100"/>
              <a:buChar char="•"/>
            </a:pPr>
            <a:r>
              <a:rPr lang="en" sz="1100"/>
              <a:t>Differences: Pro Host Status, Number of Reviews, Minimum Nights</a:t>
            </a:r>
            <a:endParaRPr sz="1100"/>
          </a:p>
          <a:p>
            <a:pPr indent="0" lvl="0" marL="0" rtl="0" algn="l">
              <a:spcBef>
                <a:spcPts val="800"/>
              </a:spcBef>
              <a:spcAft>
                <a:spcPts val="0"/>
              </a:spcAft>
              <a:buNone/>
            </a:pPr>
            <a:r>
              <a:rPr lang="en" sz="1100" u="sng"/>
              <a:t>Topic Modeling: </a:t>
            </a:r>
            <a:endParaRPr sz="1100" u="sng"/>
          </a:p>
          <a:p>
            <a:pPr indent="-298450" lvl="0" marL="457200" rtl="0" algn="l">
              <a:spcBef>
                <a:spcPts val="800"/>
              </a:spcBef>
              <a:spcAft>
                <a:spcPts val="0"/>
              </a:spcAft>
              <a:buSzPts val="1100"/>
              <a:buChar char="•"/>
            </a:pPr>
            <a:r>
              <a:rPr lang="en" sz="1100"/>
              <a:t>Positive Ratings were for the stylish and beauty of the stay for the people</a:t>
            </a:r>
            <a:endParaRPr sz="1100"/>
          </a:p>
          <a:p>
            <a:pPr indent="0" lvl="0" marL="0" rtl="0" algn="l">
              <a:spcBef>
                <a:spcPts val="800"/>
              </a:spcBef>
              <a:spcAft>
                <a:spcPts val="0"/>
              </a:spcAft>
              <a:buNone/>
            </a:pPr>
            <a:r>
              <a:rPr lang="en" sz="1100"/>
              <a:t>With the linear regression and topic modeling, we can recommend the following</a:t>
            </a:r>
            <a:r>
              <a:rPr lang="en" sz="1150"/>
              <a:t>:</a:t>
            </a:r>
            <a:endParaRPr sz="1150"/>
          </a:p>
          <a:p>
            <a:pPr indent="-298450" lvl="0" marL="457200" marR="0" rtl="0" algn="l">
              <a:lnSpc>
                <a:spcPct val="90000"/>
              </a:lnSpc>
              <a:spcBef>
                <a:spcPts val="800"/>
              </a:spcBef>
              <a:spcAft>
                <a:spcPts val="0"/>
              </a:spcAft>
              <a:buSzPts val="1100"/>
              <a:buChar char="•"/>
            </a:pPr>
            <a:r>
              <a:rPr lang="en" sz="1100"/>
              <a:t>Focus on enhancing the guest experience to capitalize on positive ratings related to the stylishness and beauty of stays. </a:t>
            </a:r>
            <a:endParaRPr sz="1100"/>
          </a:p>
          <a:p>
            <a:pPr indent="-298450" lvl="0" marL="457200" marR="0" rtl="0" algn="l">
              <a:lnSpc>
                <a:spcPct val="90000"/>
              </a:lnSpc>
              <a:spcBef>
                <a:spcPts val="0"/>
              </a:spcBef>
              <a:spcAft>
                <a:spcPts val="0"/>
              </a:spcAft>
              <a:buSzPts val="1100"/>
              <a:buChar char="•"/>
            </a:pPr>
            <a:r>
              <a:rPr lang="en" sz="1100"/>
              <a:t>Given that price is the strongest coefficient in linear regression analysis, consider optimizing pricing strategies to maximize occupancy and profitability. This could involve adjusting prices based on demand fluctuations, competitor analysis, and seasonal trends. </a:t>
            </a:r>
            <a:endParaRPr sz="1100"/>
          </a:p>
          <a:p>
            <a:pPr indent="-298450" lvl="0" marL="457200" marR="0" rtl="0" algn="l">
              <a:lnSpc>
                <a:spcPct val="90000"/>
              </a:lnSpc>
              <a:spcBef>
                <a:spcPts val="0"/>
              </a:spcBef>
              <a:spcAft>
                <a:spcPts val="0"/>
              </a:spcAft>
              <a:buSzPts val="1100"/>
              <a:buChar char="•"/>
            </a:pPr>
            <a:r>
              <a:rPr lang="en" sz="1100"/>
              <a:t>Additionally, consider offering discounts or promotions to incentivize bookings during off-peak periods</a:t>
            </a:r>
            <a:endParaRPr sz="1100"/>
          </a:p>
        </p:txBody>
      </p:sp>
      <p:pic>
        <p:nvPicPr>
          <p:cNvPr id="338" name="Google Shape;338;p40"/>
          <p:cNvPicPr preferRelativeResize="0"/>
          <p:nvPr/>
        </p:nvPicPr>
        <p:blipFill>
          <a:blip r:embed="rId3">
            <a:alphaModFix/>
          </a:blip>
          <a:stretch>
            <a:fillRect/>
          </a:stretch>
        </p:blipFill>
        <p:spPr>
          <a:xfrm>
            <a:off x="2945126" y="971401"/>
            <a:ext cx="361562" cy="341074"/>
          </a:xfrm>
          <a:prstGeom prst="rect">
            <a:avLst/>
          </a:prstGeom>
          <a:noFill/>
          <a:ln>
            <a:noFill/>
          </a:ln>
        </p:spPr>
      </p:pic>
      <p:pic>
        <p:nvPicPr>
          <p:cNvPr id="339" name="Google Shape;339;p40"/>
          <p:cNvPicPr preferRelativeResize="0"/>
          <p:nvPr/>
        </p:nvPicPr>
        <p:blipFill>
          <a:blip r:embed="rId4">
            <a:alphaModFix/>
          </a:blip>
          <a:stretch>
            <a:fillRect/>
          </a:stretch>
        </p:blipFill>
        <p:spPr>
          <a:xfrm>
            <a:off x="7407220" y="931337"/>
            <a:ext cx="199502" cy="4212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txBox="1"/>
          <p:nvPr>
            <p:ph type="title"/>
          </p:nvPr>
        </p:nvSpPr>
        <p:spPr>
          <a:xfrm>
            <a:off x="741568" y="40981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500"/>
              <a:t>Research Project Recommendations</a:t>
            </a:r>
            <a:endParaRPr sz="2500"/>
          </a:p>
        </p:txBody>
      </p:sp>
      <p:sp>
        <p:nvSpPr>
          <p:cNvPr id="345" name="Google Shape;345;p41"/>
          <p:cNvSpPr txBox="1"/>
          <p:nvPr>
            <p:ph idx="1" type="body"/>
          </p:nvPr>
        </p:nvSpPr>
        <p:spPr>
          <a:xfrm>
            <a:off x="741568" y="1369219"/>
            <a:ext cx="7660800" cy="3263400"/>
          </a:xfrm>
          <a:prstGeom prst="rect">
            <a:avLst/>
          </a:prstGeom>
        </p:spPr>
        <p:txBody>
          <a:bodyPr anchorCtr="0" anchor="t" bIns="34275" lIns="68575" spcFirstLastPara="1" rIns="68575" wrap="square" tIns="34275">
            <a:noAutofit/>
          </a:bodyPr>
          <a:lstStyle/>
          <a:p>
            <a:pPr indent="-323850" lvl="0" marL="457200" rtl="0" algn="l">
              <a:lnSpc>
                <a:spcPct val="115000"/>
              </a:lnSpc>
              <a:spcBef>
                <a:spcPts val="0"/>
              </a:spcBef>
              <a:spcAft>
                <a:spcPts val="0"/>
              </a:spcAft>
              <a:buClr>
                <a:srgbClr val="0D0D0D"/>
              </a:buClr>
              <a:buSzPts val="1500"/>
              <a:buFont typeface="Roboto"/>
              <a:buChar char="•"/>
            </a:pPr>
            <a:r>
              <a:rPr lang="en" sz="1300" u="sng">
                <a:latin typeface="Calibri"/>
                <a:ea typeface="Calibri"/>
                <a:cs typeface="Calibri"/>
                <a:sym typeface="Calibri"/>
              </a:rPr>
              <a:t>Extended Demographic Analysis:</a:t>
            </a:r>
            <a:endParaRPr sz="1300" u="sng">
              <a:latin typeface="Calibri"/>
              <a:ea typeface="Calibri"/>
              <a:cs typeface="Calibri"/>
              <a:sym typeface="Calibri"/>
            </a:endParaRPr>
          </a:p>
          <a:p>
            <a:pPr indent="0" lvl="0" marL="457200" rtl="0" algn="l">
              <a:lnSpc>
                <a:spcPct val="115000"/>
              </a:lnSpc>
              <a:spcBef>
                <a:spcPts val="0"/>
              </a:spcBef>
              <a:spcAft>
                <a:spcPts val="0"/>
              </a:spcAft>
              <a:buNone/>
            </a:pPr>
            <a:r>
              <a:rPr lang="en" sz="1300">
                <a:latin typeface="Calibri"/>
                <a:ea typeface="Calibri"/>
                <a:cs typeface="Calibri"/>
                <a:sym typeface="Calibri"/>
              </a:rPr>
              <a:t>Study different age groups, travel reasons, and economic backgrounds in Miami and Paris to customize Airbnb listings.</a:t>
            </a:r>
            <a:endParaRPr sz="1300">
              <a:latin typeface="Calibri"/>
              <a:ea typeface="Calibri"/>
              <a:cs typeface="Calibri"/>
              <a:sym typeface="Calibri"/>
            </a:endParaRPr>
          </a:p>
          <a:p>
            <a:pPr indent="-323850" lvl="0" marL="457200" rtl="0" algn="l">
              <a:lnSpc>
                <a:spcPct val="115000"/>
              </a:lnSpc>
              <a:spcBef>
                <a:spcPts val="0"/>
              </a:spcBef>
              <a:spcAft>
                <a:spcPts val="0"/>
              </a:spcAft>
              <a:buClr>
                <a:srgbClr val="0D0D0D"/>
              </a:buClr>
              <a:buSzPts val="1500"/>
              <a:buFont typeface="Roboto"/>
              <a:buChar char="•"/>
            </a:pPr>
            <a:r>
              <a:rPr lang="en" sz="1300" u="sng">
                <a:latin typeface="Calibri"/>
                <a:ea typeface="Calibri"/>
                <a:cs typeface="Calibri"/>
                <a:sym typeface="Calibri"/>
              </a:rPr>
              <a:t>Comparative Analysis of Host Statuses:</a:t>
            </a:r>
            <a:endParaRPr sz="1300" u="sng">
              <a:latin typeface="Calibri"/>
              <a:ea typeface="Calibri"/>
              <a:cs typeface="Calibri"/>
              <a:sym typeface="Calibri"/>
            </a:endParaRPr>
          </a:p>
          <a:p>
            <a:pPr indent="0" lvl="0" marL="457200" rtl="0" algn="l">
              <a:lnSpc>
                <a:spcPct val="115000"/>
              </a:lnSpc>
              <a:spcBef>
                <a:spcPts val="0"/>
              </a:spcBef>
              <a:spcAft>
                <a:spcPts val="0"/>
              </a:spcAft>
              <a:buNone/>
            </a:pPr>
            <a:r>
              <a:rPr lang="en" sz="1300">
                <a:latin typeface="Calibri"/>
                <a:ea typeface="Calibri"/>
                <a:cs typeface="Calibri"/>
                <a:sym typeface="Calibri"/>
              </a:rPr>
              <a:t> </a:t>
            </a:r>
            <a:r>
              <a:rPr lang="en" sz="1300">
                <a:latin typeface="Calibri"/>
                <a:ea typeface="Calibri"/>
                <a:cs typeface="Calibri"/>
                <a:sym typeface="Calibri"/>
              </a:rPr>
              <a:t>Look into how Superhost and Pro Host statuses affect bookings and guest satisfaction in various locations.</a:t>
            </a:r>
            <a:endParaRPr sz="1300">
              <a:latin typeface="Calibri"/>
              <a:ea typeface="Calibri"/>
              <a:cs typeface="Calibri"/>
              <a:sym typeface="Calibri"/>
            </a:endParaRPr>
          </a:p>
          <a:p>
            <a:pPr indent="-323850" lvl="0" marL="457200" rtl="0" algn="l">
              <a:lnSpc>
                <a:spcPct val="115000"/>
              </a:lnSpc>
              <a:spcBef>
                <a:spcPts val="0"/>
              </a:spcBef>
              <a:spcAft>
                <a:spcPts val="0"/>
              </a:spcAft>
              <a:buClr>
                <a:srgbClr val="0D0D0D"/>
              </a:buClr>
              <a:buSzPts val="1500"/>
              <a:buFont typeface="Roboto"/>
              <a:buChar char="•"/>
            </a:pPr>
            <a:r>
              <a:rPr lang="en" sz="1300" u="sng">
                <a:latin typeface="Calibri"/>
                <a:ea typeface="Calibri"/>
                <a:cs typeface="Calibri"/>
                <a:sym typeface="Calibri"/>
              </a:rPr>
              <a:t>Price Elasticity of Demand Study:</a:t>
            </a:r>
            <a:endParaRPr sz="1300" u="sng">
              <a:latin typeface="Calibri"/>
              <a:ea typeface="Calibri"/>
              <a:cs typeface="Calibri"/>
              <a:sym typeface="Calibri"/>
            </a:endParaRPr>
          </a:p>
          <a:p>
            <a:pPr indent="0" lvl="0" marL="457200" rtl="0" algn="l">
              <a:lnSpc>
                <a:spcPct val="115000"/>
              </a:lnSpc>
              <a:spcBef>
                <a:spcPts val="0"/>
              </a:spcBef>
              <a:spcAft>
                <a:spcPts val="0"/>
              </a:spcAft>
              <a:buNone/>
            </a:pPr>
            <a:r>
              <a:rPr lang="en" sz="1300">
                <a:latin typeface="Calibri"/>
                <a:ea typeface="Calibri"/>
                <a:cs typeface="Calibri"/>
                <a:sym typeface="Calibri"/>
              </a:rPr>
              <a:t> Further explore how changes in price impact bookings in Paris to find the best pricing strategies for higher occupancy and revenue. </a:t>
            </a:r>
            <a:endParaRPr sz="1300">
              <a:latin typeface="Calibri"/>
              <a:ea typeface="Calibri"/>
              <a:cs typeface="Calibri"/>
              <a:sym typeface="Calibri"/>
            </a:endParaRPr>
          </a:p>
          <a:p>
            <a:pPr indent="-323850" lvl="0" marL="457200" rtl="0" algn="l">
              <a:lnSpc>
                <a:spcPct val="115000"/>
              </a:lnSpc>
              <a:spcBef>
                <a:spcPts val="0"/>
              </a:spcBef>
              <a:spcAft>
                <a:spcPts val="0"/>
              </a:spcAft>
              <a:buClr>
                <a:srgbClr val="0D0D0D"/>
              </a:buClr>
              <a:buSzPts val="1500"/>
              <a:buFont typeface="Roboto"/>
              <a:buChar char="•"/>
            </a:pPr>
            <a:r>
              <a:rPr lang="en" sz="1300" u="sng">
                <a:latin typeface="Calibri"/>
                <a:ea typeface="Calibri"/>
                <a:cs typeface="Calibri"/>
                <a:sym typeface="Calibri"/>
              </a:rPr>
              <a:t>Customer Journey Mapping:</a:t>
            </a:r>
            <a:endParaRPr sz="1300" u="sng">
              <a:latin typeface="Calibri"/>
              <a:ea typeface="Calibri"/>
              <a:cs typeface="Calibri"/>
              <a:sym typeface="Calibri"/>
            </a:endParaRPr>
          </a:p>
          <a:p>
            <a:pPr indent="0" lvl="0" marL="457200" rtl="0" algn="l">
              <a:lnSpc>
                <a:spcPct val="115000"/>
              </a:lnSpc>
              <a:spcBef>
                <a:spcPts val="0"/>
              </a:spcBef>
              <a:spcAft>
                <a:spcPts val="0"/>
              </a:spcAft>
              <a:buNone/>
            </a:pPr>
            <a:r>
              <a:rPr lang="en" sz="1300">
                <a:latin typeface="Calibri"/>
                <a:ea typeface="Calibri"/>
                <a:cs typeface="Calibri"/>
                <a:sym typeface="Calibri"/>
              </a:rPr>
              <a:t>Track the guest experience from searching for a rental to after their stay, highlighting areas for improvement.</a:t>
            </a:r>
            <a:endParaRPr sz="1300">
              <a:latin typeface="Calibri"/>
              <a:ea typeface="Calibri"/>
              <a:cs typeface="Calibri"/>
              <a:sym typeface="Calibri"/>
            </a:endParaRPr>
          </a:p>
          <a:p>
            <a:pPr indent="0" lvl="0" marL="0" rtl="0" algn="l">
              <a:lnSpc>
                <a:spcPct val="115000"/>
              </a:lnSpc>
              <a:spcBef>
                <a:spcPts val="0"/>
              </a:spcBef>
              <a:spcAft>
                <a:spcPts val="0"/>
              </a:spcAft>
              <a:buNone/>
            </a:pPr>
            <a:r>
              <a:t/>
            </a:r>
            <a:endParaRPr sz="1500" u="sng">
              <a:solidFill>
                <a:srgbClr val="0D0D0D"/>
              </a:solidFill>
              <a:highlight>
                <a:srgbClr val="FFFFFF"/>
              </a:highlight>
              <a:latin typeface="Roboto"/>
              <a:ea typeface="Roboto"/>
              <a:cs typeface="Roboto"/>
              <a:sym typeface="Roboto"/>
            </a:endParaRPr>
          </a:p>
          <a:p>
            <a:pPr indent="0" lvl="0" marL="457200" rtl="0" algn="l">
              <a:spcBef>
                <a:spcPts val="80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type="title"/>
          </p:nvPr>
        </p:nvSpPr>
        <p:spPr>
          <a:xfrm>
            <a:off x="741593" y="229096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Appendix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629841" y="342900"/>
            <a:ext cx="2949300" cy="12003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Linear Regression Model - Miami</a:t>
            </a:r>
            <a:endParaRPr/>
          </a:p>
        </p:txBody>
      </p:sp>
      <p:sp>
        <p:nvSpPr>
          <p:cNvPr id="356" name="Google Shape;356;p43"/>
          <p:cNvSpPr txBox="1"/>
          <p:nvPr>
            <p:ph idx="1" type="body"/>
          </p:nvPr>
        </p:nvSpPr>
        <p:spPr>
          <a:xfrm>
            <a:off x="629841" y="1543050"/>
            <a:ext cx="2949300" cy="2858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357" name="Google Shape;357;p43"/>
          <p:cNvPicPr preferRelativeResize="0"/>
          <p:nvPr>
            <p:ph idx="2" type="pic"/>
          </p:nvPr>
        </p:nvPicPr>
        <p:blipFill rotWithShape="1">
          <a:blip r:embed="rId3">
            <a:alphaModFix/>
          </a:blip>
          <a:srcRect b="2624" l="0" r="0" t="2624"/>
          <a:stretch/>
        </p:blipFill>
        <p:spPr>
          <a:xfrm>
            <a:off x="3887391" y="740569"/>
            <a:ext cx="4629300" cy="3655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41568" y="40981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500"/>
              <a:t>Case Background and Problem</a:t>
            </a:r>
            <a:endParaRPr sz="2500"/>
          </a:p>
        </p:txBody>
      </p:sp>
      <p:sp>
        <p:nvSpPr>
          <p:cNvPr id="181" name="Google Shape;181;p26"/>
          <p:cNvSpPr txBox="1"/>
          <p:nvPr>
            <p:ph idx="1" type="body"/>
          </p:nvPr>
        </p:nvSpPr>
        <p:spPr>
          <a:xfrm>
            <a:off x="741575" y="1057551"/>
            <a:ext cx="7660800" cy="3575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400"/>
              <a:t>Airbnb, launched in 2008 in San Francisco, and it has reshaped the hospitality industry. Homeowners can now lease their spaces to guests. This global platform acknowledges that renters across different </a:t>
            </a:r>
            <a:r>
              <a:rPr lang="en" sz="1400"/>
              <a:t>regions</a:t>
            </a:r>
            <a:r>
              <a:rPr lang="en" sz="1400"/>
              <a:t> have diverse preferences for property types and features. </a:t>
            </a:r>
            <a:endParaRPr sz="1400"/>
          </a:p>
          <a:p>
            <a:pPr indent="0" lvl="0" marL="0" rtl="0" algn="l">
              <a:spcBef>
                <a:spcPts val="800"/>
              </a:spcBef>
              <a:spcAft>
                <a:spcPts val="0"/>
              </a:spcAft>
              <a:buNone/>
            </a:pPr>
            <a:r>
              <a:t/>
            </a:r>
            <a:endParaRPr sz="1400"/>
          </a:p>
          <a:p>
            <a:pPr indent="0" lvl="0" marL="0" rtl="0" algn="l">
              <a:spcBef>
                <a:spcPts val="800"/>
              </a:spcBef>
              <a:spcAft>
                <a:spcPts val="0"/>
              </a:spcAft>
              <a:buNone/>
            </a:pPr>
            <a:r>
              <a:rPr lang="en" sz="1400"/>
              <a:t>In this case study, we focus on analyzing Airbnb’s data from Miami, FL, and Paris, France. </a:t>
            </a:r>
            <a:endParaRPr sz="1400"/>
          </a:p>
          <a:p>
            <a:pPr indent="0" lvl="0" marL="0" rtl="0" algn="l">
              <a:spcBef>
                <a:spcPts val="800"/>
              </a:spcBef>
              <a:spcAft>
                <a:spcPts val="0"/>
              </a:spcAft>
              <a:buNone/>
            </a:pPr>
            <a:r>
              <a:t/>
            </a:r>
            <a:endParaRPr sz="1400"/>
          </a:p>
          <a:p>
            <a:pPr indent="0" lvl="0" marL="0" rtl="0" algn="l">
              <a:spcBef>
                <a:spcPts val="800"/>
              </a:spcBef>
              <a:spcAft>
                <a:spcPts val="0"/>
              </a:spcAft>
              <a:buNone/>
            </a:pPr>
            <a:r>
              <a:rPr b="1" lang="en" sz="1400">
                <a:solidFill>
                  <a:schemeClr val="accent1"/>
                </a:solidFill>
              </a:rPr>
              <a:t>Linear Regression Analysis</a:t>
            </a:r>
            <a:endParaRPr b="1" sz="1400">
              <a:solidFill>
                <a:schemeClr val="accent1"/>
              </a:solidFill>
            </a:endParaRPr>
          </a:p>
          <a:p>
            <a:pPr indent="-317500" lvl="0" marL="457200" rtl="0" algn="l">
              <a:spcBef>
                <a:spcPts val="800"/>
              </a:spcBef>
              <a:spcAft>
                <a:spcPts val="0"/>
              </a:spcAft>
              <a:buSzPts val="1400"/>
              <a:buChar char="-"/>
            </a:pPr>
            <a:r>
              <a:rPr lang="en" sz="1400"/>
              <a:t>Identify key factors influencing property occupancy </a:t>
            </a:r>
            <a:r>
              <a:rPr lang="en" sz="1400"/>
              <a:t>rates</a:t>
            </a:r>
            <a:r>
              <a:rPr lang="en" sz="1400"/>
              <a:t> in FL and France. Understand what key drivers help optimize the listings to </a:t>
            </a:r>
            <a:r>
              <a:rPr lang="en" sz="1400"/>
              <a:t>improve</a:t>
            </a:r>
            <a:r>
              <a:rPr lang="en" sz="1400"/>
              <a:t> occupancy and revenue  </a:t>
            </a:r>
            <a:endParaRPr sz="1400"/>
          </a:p>
          <a:p>
            <a:pPr indent="0" lvl="0" marL="0" rtl="0" algn="l">
              <a:spcBef>
                <a:spcPts val="800"/>
              </a:spcBef>
              <a:spcAft>
                <a:spcPts val="0"/>
              </a:spcAft>
              <a:buNone/>
            </a:pPr>
            <a:r>
              <a:rPr b="1" lang="en" sz="1400">
                <a:solidFill>
                  <a:schemeClr val="accent1"/>
                </a:solidFill>
              </a:rPr>
              <a:t>Topic Modeling of Review Texts</a:t>
            </a:r>
            <a:endParaRPr b="1" sz="1400">
              <a:solidFill>
                <a:schemeClr val="accent1"/>
              </a:solidFill>
            </a:endParaRPr>
          </a:p>
          <a:p>
            <a:pPr indent="-317500" lvl="0" marL="457200" rtl="0" algn="l">
              <a:spcBef>
                <a:spcPts val="800"/>
              </a:spcBef>
              <a:spcAft>
                <a:spcPts val="0"/>
              </a:spcAft>
              <a:buSzPts val="1400"/>
              <a:buChar char="-"/>
            </a:pPr>
            <a:r>
              <a:rPr lang="en" sz="1400"/>
              <a:t>Review texts from properties in Miami and Paris, analysis is aimed to uncover trends of high versus low property ratings. This will help guide potential improvements in service quality and customers satisfaction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44"/>
          <p:cNvPicPr preferRelativeResize="0"/>
          <p:nvPr>
            <p:ph idx="2" type="pic"/>
          </p:nvPr>
        </p:nvPicPr>
        <p:blipFill rotWithShape="1">
          <a:blip r:embed="rId3">
            <a:alphaModFix/>
          </a:blip>
          <a:srcRect b="0" l="0" r="0" t="0"/>
          <a:stretch/>
        </p:blipFill>
        <p:spPr>
          <a:xfrm>
            <a:off x="3919175" y="660375"/>
            <a:ext cx="4399350" cy="3822751"/>
          </a:xfrm>
          <a:prstGeom prst="rect">
            <a:avLst/>
          </a:prstGeom>
        </p:spPr>
      </p:pic>
      <p:sp>
        <p:nvSpPr>
          <p:cNvPr id="363" name="Google Shape;363;p44"/>
          <p:cNvSpPr txBox="1"/>
          <p:nvPr>
            <p:ph type="title"/>
          </p:nvPr>
        </p:nvSpPr>
        <p:spPr>
          <a:xfrm>
            <a:off x="629841" y="342900"/>
            <a:ext cx="2949300" cy="12003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Linear Regression Model - Paris</a:t>
            </a:r>
            <a:endParaRPr/>
          </a:p>
        </p:txBody>
      </p:sp>
      <p:sp>
        <p:nvSpPr>
          <p:cNvPr id="364" name="Google Shape;364;p44"/>
          <p:cNvSpPr txBox="1"/>
          <p:nvPr>
            <p:ph idx="1" type="body"/>
          </p:nvPr>
        </p:nvSpPr>
        <p:spPr>
          <a:xfrm>
            <a:off x="629841" y="1543050"/>
            <a:ext cx="2949300" cy="2858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41593" y="229096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Linear Regression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41593" y="40981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500"/>
              <a:t>Airbnb Dataset Variables </a:t>
            </a:r>
            <a:endParaRPr sz="2500"/>
          </a:p>
        </p:txBody>
      </p:sp>
      <p:sp>
        <p:nvSpPr>
          <p:cNvPr id="192" name="Google Shape;192;p28"/>
          <p:cNvSpPr txBox="1"/>
          <p:nvPr>
            <p:ph idx="1" type="body"/>
          </p:nvPr>
        </p:nvSpPr>
        <p:spPr>
          <a:xfrm>
            <a:off x="741575" y="1369224"/>
            <a:ext cx="7660800" cy="2175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Dependent Variable: Occupancy</a:t>
            </a:r>
            <a:endParaRPr/>
          </a:p>
          <a:p>
            <a:pPr indent="0" lvl="0" marL="0" rtl="0" algn="l">
              <a:spcBef>
                <a:spcPts val="800"/>
              </a:spcBef>
              <a:spcAft>
                <a:spcPts val="0"/>
              </a:spcAft>
              <a:buNone/>
            </a:pPr>
            <a:r>
              <a:rPr lang="en"/>
              <a:t>Independent Variables:</a:t>
            </a:r>
            <a:endParaRPr/>
          </a:p>
          <a:p>
            <a:pPr indent="0" lvl="0" marL="0" rtl="0" algn="l">
              <a:spcBef>
                <a:spcPts val="800"/>
              </a:spcBef>
              <a:spcAft>
                <a:spcPts val="0"/>
              </a:spcAft>
              <a:buNone/>
            </a:pPr>
            <a:r>
              <a:t/>
            </a:r>
            <a:endParaRPr/>
          </a:p>
        </p:txBody>
      </p:sp>
      <p:sp>
        <p:nvSpPr>
          <p:cNvPr id="193" name="Google Shape;193;p28"/>
          <p:cNvSpPr txBox="1"/>
          <p:nvPr/>
        </p:nvSpPr>
        <p:spPr>
          <a:xfrm>
            <a:off x="801300" y="2187350"/>
            <a:ext cx="3432600" cy="25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Miami: </a:t>
            </a:r>
            <a:endParaRPr sz="1500">
              <a:solidFill>
                <a:schemeClr val="dk1"/>
              </a:solidFill>
            </a:endParaRPr>
          </a:p>
          <a:p>
            <a:pPr indent="0" lvl="0" marL="0" rtl="0" algn="l">
              <a:spcBef>
                <a:spcPts val="0"/>
              </a:spcBef>
              <a:spcAft>
                <a:spcPts val="0"/>
              </a:spcAft>
              <a:buNone/>
            </a:pPr>
            <a:r>
              <a:rPr lang="en" sz="1200">
                <a:solidFill>
                  <a:schemeClr val="dk1"/>
                </a:solidFill>
              </a:rPr>
              <a:t>log(price)</a:t>
            </a:r>
            <a:endParaRPr sz="1200">
              <a:solidFill>
                <a:schemeClr val="dk1"/>
              </a:solidFill>
            </a:endParaRPr>
          </a:p>
          <a:p>
            <a:pPr indent="0" lvl="0" marL="0" rtl="0" algn="l">
              <a:spcBef>
                <a:spcPts val="0"/>
              </a:spcBef>
              <a:spcAft>
                <a:spcPts val="0"/>
              </a:spcAft>
              <a:buNone/>
            </a:pPr>
            <a:r>
              <a:rPr lang="en" sz="1200">
                <a:solidFill>
                  <a:schemeClr val="dk1"/>
                </a:solidFill>
              </a:rPr>
              <a:t>log(number of reviews +1)</a:t>
            </a:r>
            <a:endParaRPr sz="1200">
              <a:solidFill>
                <a:schemeClr val="dk1"/>
              </a:solidFill>
            </a:endParaRPr>
          </a:p>
          <a:p>
            <a:pPr indent="0" lvl="0" marL="0" rtl="0" algn="l">
              <a:spcBef>
                <a:spcPts val="0"/>
              </a:spcBef>
              <a:spcAft>
                <a:spcPts val="0"/>
              </a:spcAft>
              <a:buNone/>
            </a:pPr>
            <a:r>
              <a:rPr lang="en" sz="1200">
                <a:solidFill>
                  <a:schemeClr val="dk1"/>
                </a:solidFill>
              </a:rPr>
              <a:t>Rating</a:t>
            </a:r>
            <a:endParaRPr sz="1200">
              <a:solidFill>
                <a:schemeClr val="dk1"/>
              </a:solidFill>
            </a:endParaRPr>
          </a:p>
          <a:p>
            <a:pPr indent="0" lvl="0" marL="0" rtl="0" algn="l">
              <a:spcBef>
                <a:spcPts val="0"/>
              </a:spcBef>
              <a:spcAft>
                <a:spcPts val="0"/>
              </a:spcAft>
              <a:buNone/>
            </a:pPr>
            <a:r>
              <a:rPr lang="en" sz="1200">
                <a:solidFill>
                  <a:schemeClr val="dk1"/>
                </a:solidFill>
              </a:rPr>
              <a:t>log(accommodates)</a:t>
            </a:r>
            <a:endParaRPr sz="1200">
              <a:solidFill>
                <a:schemeClr val="dk1"/>
              </a:solidFill>
            </a:endParaRPr>
          </a:p>
          <a:p>
            <a:pPr indent="0" lvl="0" marL="0" rtl="0" algn="l">
              <a:spcBef>
                <a:spcPts val="0"/>
              </a:spcBef>
              <a:spcAft>
                <a:spcPts val="0"/>
              </a:spcAft>
              <a:buNone/>
            </a:pPr>
            <a:r>
              <a:rPr lang="en" sz="1200">
                <a:solidFill>
                  <a:schemeClr val="dk1"/>
                </a:solidFill>
              </a:rPr>
              <a:t>Beds</a:t>
            </a:r>
            <a:endParaRPr sz="1200">
              <a:solidFill>
                <a:schemeClr val="dk1"/>
              </a:solidFill>
            </a:endParaRPr>
          </a:p>
          <a:p>
            <a:pPr indent="0" lvl="0" marL="0" rtl="0" algn="l">
              <a:spcBef>
                <a:spcPts val="0"/>
              </a:spcBef>
              <a:spcAft>
                <a:spcPts val="0"/>
              </a:spcAft>
              <a:buNone/>
            </a:pPr>
            <a:r>
              <a:rPr lang="en" sz="1200">
                <a:solidFill>
                  <a:schemeClr val="dk1"/>
                </a:solidFill>
              </a:rPr>
              <a:t>Bedrooms</a:t>
            </a:r>
            <a:endParaRPr sz="1200">
              <a:solidFill>
                <a:schemeClr val="dk1"/>
              </a:solidFill>
            </a:endParaRPr>
          </a:p>
          <a:p>
            <a:pPr indent="0" lvl="0" marL="0" rtl="0" algn="l">
              <a:spcBef>
                <a:spcPts val="0"/>
              </a:spcBef>
              <a:spcAft>
                <a:spcPts val="0"/>
              </a:spcAft>
              <a:buNone/>
            </a:pPr>
            <a:r>
              <a:rPr lang="en" sz="1200">
                <a:solidFill>
                  <a:schemeClr val="dk1"/>
                </a:solidFill>
              </a:rPr>
              <a:t>Bathrooms</a:t>
            </a:r>
            <a:endParaRPr sz="1200">
              <a:solidFill>
                <a:schemeClr val="dk1"/>
              </a:solidFill>
            </a:endParaRPr>
          </a:p>
          <a:p>
            <a:pPr indent="0" lvl="0" marL="0" rtl="0" algn="l">
              <a:spcBef>
                <a:spcPts val="0"/>
              </a:spcBef>
              <a:spcAft>
                <a:spcPts val="0"/>
              </a:spcAft>
              <a:buNone/>
            </a:pPr>
            <a:r>
              <a:rPr lang="en" sz="1200">
                <a:solidFill>
                  <a:schemeClr val="dk1"/>
                </a:solidFill>
              </a:rPr>
              <a:t>log(minimum nights +1)</a:t>
            </a:r>
            <a:endParaRPr sz="1200">
              <a:solidFill>
                <a:schemeClr val="dk1"/>
              </a:solidFill>
            </a:endParaRPr>
          </a:p>
          <a:p>
            <a:pPr indent="0" lvl="0" marL="0" rtl="0" algn="l">
              <a:spcBef>
                <a:spcPts val="0"/>
              </a:spcBef>
              <a:spcAft>
                <a:spcPts val="0"/>
              </a:spcAft>
              <a:buNone/>
            </a:pPr>
            <a:r>
              <a:rPr lang="en" sz="1200">
                <a:solidFill>
                  <a:schemeClr val="dk1"/>
                </a:solidFill>
              </a:rPr>
              <a:t>Host is superhost</a:t>
            </a:r>
            <a:endParaRPr sz="1200">
              <a:solidFill>
                <a:schemeClr val="dk1"/>
              </a:solidFill>
            </a:endParaRPr>
          </a:p>
          <a:p>
            <a:pPr indent="0" lvl="0" marL="0" rtl="0" algn="l">
              <a:spcBef>
                <a:spcPts val="0"/>
              </a:spcBef>
              <a:spcAft>
                <a:spcPts val="0"/>
              </a:spcAft>
              <a:buNone/>
            </a:pPr>
            <a:r>
              <a:rPr lang="en" sz="1200">
                <a:solidFill>
                  <a:schemeClr val="dk1"/>
                </a:solidFill>
              </a:rPr>
              <a:t>Pro host</a:t>
            </a:r>
            <a:endParaRPr sz="1200">
              <a:solidFill>
                <a:schemeClr val="dk1"/>
              </a:solidFill>
            </a:endParaRPr>
          </a:p>
          <a:p>
            <a:pPr indent="0" lvl="0" marL="0" rtl="0" algn="l">
              <a:spcBef>
                <a:spcPts val="0"/>
              </a:spcBef>
              <a:spcAft>
                <a:spcPts val="0"/>
              </a:spcAft>
              <a:buNone/>
            </a:pPr>
            <a:r>
              <a:rPr lang="en" sz="1200">
                <a:solidFill>
                  <a:schemeClr val="dk1"/>
                </a:solidFill>
              </a:rPr>
              <a:t>Entire home</a:t>
            </a:r>
            <a:endParaRPr sz="1200">
              <a:solidFill>
                <a:schemeClr val="dk1"/>
              </a:solidFill>
            </a:endParaRPr>
          </a:p>
          <a:p>
            <a:pPr indent="0" lvl="0" marL="0" rtl="0" algn="l">
              <a:spcBef>
                <a:spcPts val="0"/>
              </a:spcBef>
              <a:spcAft>
                <a:spcPts val="0"/>
              </a:spcAft>
              <a:buNone/>
            </a:pPr>
            <a:r>
              <a:rPr lang="en" sz="1200">
                <a:solidFill>
                  <a:schemeClr val="dk1"/>
                </a:solidFill>
              </a:rPr>
              <a:t>Instant bookable</a:t>
            </a:r>
            <a:endParaRPr sz="1200">
              <a:solidFill>
                <a:schemeClr val="dk1"/>
              </a:solidFill>
            </a:endParaRPr>
          </a:p>
          <a:p>
            <a:pPr indent="0" lvl="0" marL="0" rtl="0" algn="l">
              <a:spcBef>
                <a:spcPts val="0"/>
              </a:spcBef>
              <a:spcAft>
                <a:spcPts val="0"/>
              </a:spcAft>
              <a:buNone/>
            </a:pPr>
            <a:r>
              <a:rPr lang="en" sz="1200">
                <a:solidFill>
                  <a:schemeClr val="dk1"/>
                </a:solidFill>
              </a:rPr>
              <a:t>sentiment</a:t>
            </a:r>
            <a:endParaRPr sz="1200">
              <a:solidFill>
                <a:schemeClr val="dk1"/>
              </a:solidFill>
            </a:endParaRPr>
          </a:p>
          <a:p>
            <a:pPr indent="0" lvl="0" marL="0" rtl="0" algn="l">
              <a:spcBef>
                <a:spcPts val="0"/>
              </a:spcBef>
              <a:spcAft>
                <a:spcPts val="0"/>
              </a:spcAft>
              <a:buNone/>
            </a:pPr>
            <a:r>
              <a:t/>
            </a:r>
            <a:endParaRPr sz="1500">
              <a:solidFill>
                <a:schemeClr val="dk1"/>
              </a:solidFill>
            </a:endParaRPr>
          </a:p>
        </p:txBody>
      </p:sp>
      <p:sp>
        <p:nvSpPr>
          <p:cNvPr id="194" name="Google Shape;194;p28"/>
          <p:cNvSpPr txBox="1"/>
          <p:nvPr/>
        </p:nvSpPr>
        <p:spPr>
          <a:xfrm>
            <a:off x="5046050" y="2187350"/>
            <a:ext cx="36060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dk1"/>
                </a:solidFill>
              </a:rPr>
              <a:t>Paris</a:t>
            </a:r>
            <a:r>
              <a:rPr lang="en" sz="1500">
                <a:solidFill>
                  <a:schemeClr val="dk1"/>
                </a:solidFill>
              </a:rPr>
              <a:t>: </a:t>
            </a:r>
            <a:endParaRPr sz="15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log(price)</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log(number of reviews +1)</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Rating</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log(accommodates)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log(minimum nights +1)</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Host is superhost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Pro host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Entire home</a:t>
            </a:r>
            <a:endParaRPr sz="1200">
              <a:solidFill>
                <a:schemeClr val="dk1"/>
              </a:solidFill>
            </a:endParaRPr>
          </a:p>
          <a:p>
            <a:pPr indent="0" lvl="0" marL="0" rtl="0" algn="l">
              <a:spcBef>
                <a:spcPts val="0"/>
              </a:spcBef>
              <a:spcAft>
                <a:spcPts val="0"/>
              </a:spcAft>
              <a:buNone/>
            </a:pPr>
            <a:r>
              <a:rPr lang="en" sz="1200">
                <a:solidFill>
                  <a:schemeClr val="dk1"/>
                </a:solidFill>
              </a:rPr>
              <a:t>Instant bookable</a:t>
            </a:r>
            <a:endParaRPr sz="1200">
              <a:solidFill>
                <a:schemeClr val="dk1"/>
              </a:solidFill>
            </a:endParaRPr>
          </a:p>
          <a:p>
            <a:pPr indent="0" lvl="0" marL="0" rtl="0" algn="l">
              <a:spcBef>
                <a:spcPts val="0"/>
              </a:spcBef>
              <a:spcAft>
                <a:spcPts val="0"/>
              </a:spcAft>
              <a:buNone/>
            </a:pPr>
            <a:r>
              <a:rPr lang="en" sz="1200">
                <a:solidFill>
                  <a:schemeClr val="dk1"/>
                </a:solidFill>
              </a:rPr>
              <a:t>Beds</a:t>
            </a:r>
            <a:endParaRPr sz="1200">
              <a:solidFill>
                <a:schemeClr val="dk1"/>
              </a:solidFill>
            </a:endParaRPr>
          </a:p>
          <a:p>
            <a:pPr indent="0" lvl="0" marL="0" rtl="0" algn="l">
              <a:spcBef>
                <a:spcPts val="0"/>
              </a:spcBef>
              <a:spcAft>
                <a:spcPts val="0"/>
              </a:spcAft>
              <a:buNone/>
            </a:pPr>
            <a:r>
              <a:rPr lang="en" sz="1200">
                <a:solidFill>
                  <a:schemeClr val="dk1"/>
                </a:solidFill>
              </a:rPr>
              <a:t>Bedrooms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Bathrooms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sentiment</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idx="3" type="body"/>
          </p:nvPr>
        </p:nvSpPr>
        <p:spPr>
          <a:xfrm>
            <a:off x="4629150" y="1105848"/>
            <a:ext cx="3887400" cy="2757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en" sz="1300"/>
              <a:t>Steps Taken to Decide which Variables to Omit</a:t>
            </a:r>
            <a:endParaRPr sz="1300"/>
          </a:p>
        </p:txBody>
      </p:sp>
      <p:sp>
        <p:nvSpPr>
          <p:cNvPr id="200" name="Google Shape;200;p29"/>
          <p:cNvSpPr txBox="1"/>
          <p:nvPr>
            <p:ph idx="4" type="body"/>
          </p:nvPr>
        </p:nvSpPr>
        <p:spPr>
          <a:xfrm>
            <a:off x="4629150" y="1483049"/>
            <a:ext cx="3887400" cy="3159000"/>
          </a:xfrm>
          <a:prstGeom prst="rect">
            <a:avLst/>
          </a:prstGeom>
        </p:spPr>
        <p:txBody>
          <a:bodyPr anchorCtr="0" anchor="t" bIns="34275" lIns="68575" spcFirstLastPara="1" rIns="68575" wrap="square" tIns="34275">
            <a:normAutofit/>
          </a:bodyPr>
          <a:lstStyle/>
          <a:p>
            <a:pPr indent="-190500" lvl="0" marL="228600" rtl="0" algn="l">
              <a:spcBef>
                <a:spcPts val="800"/>
              </a:spcBef>
              <a:spcAft>
                <a:spcPts val="0"/>
              </a:spcAft>
              <a:buSzPts val="1200"/>
              <a:buAutoNum type="arabicPeriod"/>
            </a:pPr>
            <a:r>
              <a:rPr b="1" lang="en" sz="1200"/>
              <a:t>Correlation Matrix:</a:t>
            </a:r>
            <a:endParaRPr b="1" sz="1200"/>
          </a:p>
          <a:p>
            <a:pPr indent="-190500" lvl="1" marL="514350" rtl="0" algn="l">
              <a:spcBef>
                <a:spcPts val="0"/>
              </a:spcBef>
              <a:spcAft>
                <a:spcPts val="0"/>
              </a:spcAft>
              <a:buSzPts val="1200"/>
              <a:buAutoNum type="alphaLcPeriod"/>
            </a:pPr>
            <a:r>
              <a:rPr lang="en" sz="1200"/>
              <a:t>Multicollinearity between “</a:t>
            </a:r>
            <a:r>
              <a:rPr lang="en" sz="1200"/>
              <a:t>accommodates</a:t>
            </a:r>
            <a:r>
              <a:rPr lang="en" sz="1200"/>
              <a:t>” and “beds”, ”bathrooms”, and ”bedrooms”</a:t>
            </a:r>
            <a:endParaRPr sz="1200"/>
          </a:p>
          <a:p>
            <a:pPr indent="-190500" lvl="0" marL="228600" rtl="0" algn="l">
              <a:spcBef>
                <a:spcPts val="0"/>
              </a:spcBef>
              <a:spcAft>
                <a:spcPts val="0"/>
              </a:spcAft>
              <a:buSzPts val="1200"/>
              <a:buAutoNum type="arabicPeriod"/>
            </a:pPr>
            <a:r>
              <a:rPr b="1" lang="en" sz="1200"/>
              <a:t>Checking Coefficients:</a:t>
            </a:r>
            <a:endParaRPr b="1" sz="1200"/>
          </a:p>
          <a:p>
            <a:pPr indent="-190500" lvl="1" marL="514350" rtl="0" algn="l">
              <a:spcBef>
                <a:spcPts val="0"/>
              </a:spcBef>
              <a:spcAft>
                <a:spcPts val="0"/>
              </a:spcAft>
              <a:buSzPts val="1200"/>
              <a:buAutoNum type="alphaLcPeriod"/>
            </a:pPr>
            <a:r>
              <a:rPr lang="en" sz="1200"/>
              <a:t>“</a:t>
            </a:r>
            <a:r>
              <a:rPr lang="en" sz="1200"/>
              <a:t>beds” and “bathrooms” have no significance</a:t>
            </a:r>
            <a:r>
              <a:rPr lang="en" sz="1200"/>
              <a:t> </a:t>
            </a:r>
            <a:endParaRPr sz="1200"/>
          </a:p>
          <a:p>
            <a:pPr indent="-190500" lvl="1" marL="514350" rtl="0" algn="l">
              <a:spcBef>
                <a:spcPts val="0"/>
              </a:spcBef>
              <a:spcAft>
                <a:spcPts val="0"/>
              </a:spcAft>
              <a:buSzPts val="1200"/>
              <a:buAutoNum type="alphaLcPeriod"/>
            </a:pPr>
            <a:r>
              <a:rPr lang="en" sz="1200"/>
              <a:t>“minimum_nights” and “pro_host” had the second lowest significance among the variables initially included in the model</a:t>
            </a:r>
            <a:endParaRPr sz="1200"/>
          </a:p>
          <a:p>
            <a:pPr indent="-190500" lvl="1" marL="514350" rtl="0" algn="l">
              <a:spcBef>
                <a:spcPts val="0"/>
              </a:spcBef>
              <a:spcAft>
                <a:spcPts val="0"/>
              </a:spcAft>
              <a:buSzPts val="1200"/>
              <a:buAutoNum type="alphaLcPeriod"/>
            </a:pPr>
            <a:r>
              <a:rPr lang="en" sz="1200"/>
              <a:t>After removing minimum nights and pro host, the significance of “number_of_reviews” decreased </a:t>
            </a:r>
            <a:endParaRPr sz="1200"/>
          </a:p>
          <a:p>
            <a:pPr indent="-190500" lvl="0" marL="228600" rtl="0" algn="l">
              <a:spcBef>
                <a:spcPts val="0"/>
              </a:spcBef>
              <a:spcAft>
                <a:spcPts val="0"/>
              </a:spcAft>
              <a:buSzPts val="1200"/>
              <a:buAutoNum type="arabicPeriod"/>
            </a:pPr>
            <a:r>
              <a:rPr b="1" lang="en" sz="1200"/>
              <a:t>Variables Ultimately Removed:</a:t>
            </a:r>
            <a:endParaRPr b="1" sz="1200"/>
          </a:p>
          <a:p>
            <a:pPr indent="-190500" lvl="1" marL="514350" rtl="0" algn="l">
              <a:spcBef>
                <a:spcPts val="0"/>
              </a:spcBef>
              <a:spcAft>
                <a:spcPts val="0"/>
              </a:spcAft>
              <a:buSzPts val="1200"/>
              <a:buAutoNum type="alphaLcPeriod"/>
            </a:pPr>
            <a:r>
              <a:rPr lang="en" sz="1200"/>
              <a:t>Number_of_reviews</a:t>
            </a:r>
            <a:endParaRPr sz="1200"/>
          </a:p>
          <a:p>
            <a:pPr indent="-190500" lvl="1" marL="514350" rtl="0" algn="l">
              <a:spcBef>
                <a:spcPts val="0"/>
              </a:spcBef>
              <a:spcAft>
                <a:spcPts val="0"/>
              </a:spcAft>
              <a:buSzPts val="1200"/>
              <a:buAutoNum type="alphaLcPeriod"/>
            </a:pPr>
            <a:r>
              <a:rPr lang="en" sz="1200"/>
              <a:t>Minimum_nights</a:t>
            </a:r>
            <a:endParaRPr sz="1200"/>
          </a:p>
          <a:p>
            <a:pPr indent="-190500" lvl="1" marL="514350" rtl="0" algn="l">
              <a:spcBef>
                <a:spcPts val="0"/>
              </a:spcBef>
              <a:spcAft>
                <a:spcPts val="0"/>
              </a:spcAft>
              <a:buSzPts val="1200"/>
              <a:buAutoNum type="alphaLcPeriod"/>
            </a:pPr>
            <a:r>
              <a:rPr lang="en" sz="1200"/>
              <a:t>Pro_host</a:t>
            </a:r>
            <a:endParaRPr sz="1200"/>
          </a:p>
          <a:p>
            <a:pPr indent="-190500" lvl="1" marL="514350" rtl="0" algn="l">
              <a:spcBef>
                <a:spcPts val="0"/>
              </a:spcBef>
              <a:spcAft>
                <a:spcPts val="0"/>
              </a:spcAft>
              <a:buSzPts val="1200"/>
              <a:buAutoNum type="alphaLcPeriod"/>
            </a:pPr>
            <a:r>
              <a:rPr lang="en" sz="1200"/>
              <a:t>Beds</a:t>
            </a:r>
            <a:endParaRPr sz="1200"/>
          </a:p>
          <a:p>
            <a:pPr indent="-190500" lvl="1" marL="514350" rtl="0" algn="l">
              <a:spcBef>
                <a:spcPts val="0"/>
              </a:spcBef>
              <a:spcAft>
                <a:spcPts val="0"/>
              </a:spcAft>
              <a:buSzPts val="1200"/>
              <a:buAutoNum type="alphaLcPeriod"/>
            </a:pPr>
            <a:r>
              <a:rPr lang="en" sz="1200"/>
              <a:t>Bathrooms</a:t>
            </a:r>
            <a:endParaRPr sz="1200"/>
          </a:p>
        </p:txBody>
      </p:sp>
      <p:pic>
        <p:nvPicPr>
          <p:cNvPr id="201" name="Google Shape;201;p29"/>
          <p:cNvPicPr preferRelativeResize="0"/>
          <p:nvPr/>
        </p:nvPicPr>
        <p:blipFill>
          <a:blip r:embed="rId3">
            <a:alphaModFix/>
          </a:blip>
          <a:stretch>
            <a:fillRect/>
          </a:stretch>
        </p:blipFill>
        <p:spPr>
          <a:xfrm>
            <a:off x="370700" y="1105850"/>
            <a:ext cx="3887400" cy="2090941"/>
          </a:xfrm>
          <a:prstGeom prst="rect">
            <a:avLst/>
          </a:prstGeom>
          <a:noFill/>
          <a:ln>
            <a:noFill/>
          </a:ln>
        </p:spPr>
      </p:pic>
      <p:pic>
        <p:nvPicPr>
          <p:cNvPr id="202" name="Google Shape;202;p29"/>
          <p:cNvPicPr preferRelativeResize="0"/>
          <p:nvPr/>
        </p:nvPicPr>
        <p:blipFill rotWithShape="1">
          <a:blip r:embed="rId4">
            <a:alphaModFix/>
          </a:blip>
          <a:srcRect b="13577" l="0" r="0" t="0"/>
          <a:stretch/>
        </p:blipFill>
        <p:spPr>
          <a:xfrm>
            <a:off x="518450" y="3070600"/>
            <a:ext cx="3657950" cy="2020725"/>
          </a:xfrm>
          <a:prstGeom prst="rect">
            <a:avLst/>
          </a:prstGeom>
          <a:noFill/>
          <a:ln>
            <a:noFill/>
          </a:ln>
        </p:spPr>
      </p:pic>
      <p:sp>
        <p:nvSpPr>
          <p:cNvPr id="203" name="Google Shape;203;p29"/>
          <p:cNvSpPr/>
          <p:nvPr/>
        </p:nvSpPr>
        <p:spPr>
          <a:xfrm>
            <a:off x="518450" y="3593425"/>
            <a:ext cx="3591900" cy="161100"/>
          </a:xfrm>
          <a:prstGeom prst="rect">
            <a:avLst/>
          </a:prstGeom>
          <a:solidFill>
            <a:srgbClr val="FFFF00">
              <a:alpha val="31009"/>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9"/>
          <p:cNvSpPr/>
          <p:nvPr/>
        </p:nvSpPr>
        <p:spPr>
          <a:xfrm>
            <a:off x="518450" y="3948963"/>
            <a:ext cx="3591900" cy="161100"/>
          </a:xfrm>
          <a:prstGeom prst="rect">
            <a:avLst/>
          </a:prstGeom>
          <a:solidFill>
            <a:srgbClr val="FFFF00">
              <a:alpha val="31009"/>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9"/>
          <p:cNvSpPr/>
          <p:nvPr/>
        </p:nvSpPr>
        <p:spPr>
          <a:xfrm>
            <a:off x="518450" y="4212788"/>
            <a:ext cx="3591900" cy="161100"/>
          </a:xfrm>
          <a:prstGeom prst="rect">
            <a:avLst/>
          </a:prstGeom>
          <a:solidFill>
            <a:srgbClr val="FFFF00">
              <a:alpha val="31009"/>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29"/>
          <p:cNvSpPr/>
          <p:nvPr/>
        </p:nvSpPr>
        <p:spPr>
          <a:xfrm>
            <a:off x="518450" y="4699535"/>
            <a:ext cx="3591900" cy="275700"/>
          </a:xfrm>
          <a:prstGeom prst="rect">
            <a:avLst/>
          </a:prstGeom>
          <a:solidFill>
            <a:srgbClr val="FFFF00">
              <a:alpha val="31009"/>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9"/>
          <p:cNvSpPr txBox="1"/>
          <p:nvPr>
            <p:ph type="title"/>
          </p:nvPr>
        </p:nvSpPr>
        <p:spPr>
          <a:xfrm>
            <a:off x="741593" y="40981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500"/>
              <a:t>Variables Omitted from Linear Regression - Miami</a:t>
            </a:r>
            <a:endParaRPr sz="2500"/>
          </a:p>
        </p:txBody>
      </p:sp>
      <p:sp>
        <p:nvSpPr>
          <p:cNvPr id="208" name="Google Shape;208;p29"/>
          <p:cNvSpPr/>
          <p:nvPr/>
        </p:nvSpPr>
        <p:spPr>
          <a:xfrm>
            <a:off x="3524250" y="2070775"/>
            <a:ext cx="692100" cy="414600"/>
          </a:xfrm>
          <a:prstGeom prst="rect">
            <a:avLst/>
          </a:prstGeom>
          <a:solidFill>
            <a:srgbClr val="FFFF00">
              <a:alpha val="31009"/>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9" name="Google Shape;209;p29"/>
          <p:cNvPicPr preferRelativeResize="0"/>
          <p:nvPr/>
        </p:nvPicPr>
        <p:blipFill>
          <a:blip r:embed="rId5">
            <a:alphaModFix/>
          </a:blip>
          <a:stretch>
            <a:fillRect/>
          </a:stretch>
        </p:blipFill>
        <p:spPr>
          <a:xfrm>
            <a:off x="8348260" y="4400075"/>
            <a:ext cx="706800" cy="666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30"/>
          <p:cNvGrpSpPr/>
          <p:nvPr/>
        </p:nvGrpSpPr>
        <p:grpSpPr>
          <a:xfrm>
            <a:off x="351200" y="1059638"/>
            <a:ext cx="3574025" cy="2074087"/>
            <a:chOff x="351200" y="1059638"/>
            <a:chExt cx="3574025" cy="2074087"/>
          </a:xfrm>
        </p:grpSpPr>
        <p:pic>
          <p:nvPicPr>
            <p:cNvPr id="215" name="Google Shape;215;p30"/>
            <p:cNvPicPr preferRelativeResize="0"/>
            <p:nvPr/>
          </p:nvPicPr>
          <p:blipFill rotWithShape="1">
            <a:blip r:embed="rId3">
              <a:alphaModFix/>
            </a:blip>
            <a:srcRect b="0" l="0" r="10047" t="0"/>
            <a:stretch/>
          </p:blipFill>
          <p:spPr>
            <a:xfrm>
              <a:off x="351200" y="1059650"/>
              <a:ext cx="3496900" cy="2074075"/>
            </a:xfrm>
            <a:prstGeom prst="rect">
              <a:avLst/>
            </a:prstGeom>
            <a:noFill/>
            <a:ln>
              <a:noFill/>
            </a:ln>
          </p:spPr>
        </p:pic>
        <p:pic>
          <p:nvPicPr>
            <p:cNvPr id="216" name="Google Shape;216;p30"/>
            <p:cNvPicPr preferRelativeResize="0"/>
            <p:nvPr/>
          </p:nvPicPr>
          <p:blipFill rotWithShape="1">
            <a:blip r:embed="rId4">
              <a:alphaModFix/>
            </a:blip>
            <a:srcRect b="0" l="0" r="2553" t="0"/>
            <a:stretch/>
          </p:blipFill>
          <p:spPr>
            <a:xfrm>
              <a:off x="2343125" y="1059638"/>
              <a:ext cx="1582100" cy="2045500"/>
            </a:xfrm>
            <a:prstGeom prst="rect">
              <a:avLst/>
            </a:prstGeom>
            <a:noFill/>
            <a:ln>
              <a:noFill/>
            </a:ln>
          </p:spPr>
        </p:pic>
        <p:pic>
          <p:nvPicPr>
            <p:cNvPr id="217" name="Google Shape;217;p30"/>
            <p:cNvPicPr preferRelativeResize="0"/>
            <p:nvPr/>
          </p:nvPicPr>
          <p:blipFill rotWithShape="1">
            <a:blip r:embed="rId3">
              <a:alphaModFix/>
            </a:blip>
            <a:srcRect b="0" l="81256" r="0" t="0"/>
            <a:stretch/>
          </p:blipFill>
          <p:spPr>
            <a:xfrm>
              <a:off x="1614500" y="1059650"/>
              <a:ext cx="728626" cy="2074075"/>
            </a:xfrm>
            <a:prstGeom prst="rect">
              <a:avLst/>
            </a:prstGeom>
            <a:noFill/>
            <a:ln>
              <a:noFill/>
            </a:ln>
          </p:spPr>
        </p:pic>
      </p:grpSp>
      <p:sp>
        <p:nvSpPr>
          <p:cNvPr id="218" name="Google Shape;218;p30"/>
          <p:cNvSpPr txBox="1"/>
          <p:nvPr>
            <p:ph type="title"/>
          </p:nvPr>
        </p:nvSpPr>
        <p:spPr>
          <a:xfrm>
            <a:off x="741593" y="40981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500"/>
              <a:t>Variables Omitted from Linear Regression - Paris</a:t>
            </a:r>
            <a:endParaRPr sz="2500"/>
          </a:p>
        </p:txBody>
      </p:sp>
      <p:pic>
        <p:nvPicPr>
          <p:cNvPr id="219" name="Google Shape;219;p30"/>
          <p:cNvPicPr preferRelativeResize="0"/>
          <p:nvPr/>
        </p:nvPicPr>
        <p:blipFill>
          <a:blip r:embed="rId5">
            <a:alphaModFix/>
          </a:blip>
          <a:stretch>
            <a:fillRect/>
          </a:stretch>
        </p:blipFill>
        <p:spPr>
          <a:xfrm>
            <a:off x="461299" y="2962275"/>
            <a:ext cx="3823100" cy="2155652"/>
          </a:xfrm>
          <a:prstGeom prst="rect">
            <a:avLst/>
          </a:prstGeom>
          <a:noFill/>
          <a:ln>
            <a:noFill/>
          </a:ln>
        </p:spPr>
      </p:pic>
      <p:sp>
        <p:nvSpPr>
          <p:cNvPr id="220" name="Google Shape;220;p30"/>
          <p:cNvSpPr/>
          <p:nvPr/>
        </p:nvSpPr>
        <p:spPr>
          <a:xfrm>
            <a:off x="461300" y="3898225"/>
            <a:ext cx="3777300" cy="397500"/>
          </a:xfrm>
          <a:prstGeom prst="rect">
            <a:avLst/>
          </a:prstGeom>
          <a:solidFill>
            <a:srgbClr val="FFFF00">
              <a:alpha val="31009"/>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30"/>
          <p:cNvSpPr/>
          <p:nvPr/>
        </p:nvSpPr>
        <p:spPr>
          <a:xfrm>
            <a:off x="461300" y="4410075"/>
            <a:ext cx="3777300" cy="114300"/>
          </a:xfrm>
          <a:prstGeom prst="rect">
            <a:avLst/>
          </a:prstGeom>
          <a:solidFill>
            <a:srgbClr val="FFFF00">
              <a:alpha val="31009"/>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30"/>
          <p:cNvSpPr txBox="1"/>
          <p:nvPr>
            <p:ph idx="3" type="body"/>
          </p:nvPr>
        </p:nvSpPr>
        <p:spPr>
          <a:xfrm>
            <a:off x="4629150" y="1105848"/>
            <a:ext cx="3887400" cy="2757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en" sz="1300"/>
              <a:t>Steps Taken to Decide which Variables to Omit</a:t>
            </a:r>
            <a:endParaRPr sz="1300"/>
          </a:p>
        </p:txBody>
      </p:sp>
      <p:sp>
        <p:nvSpPr>
          <p:cNvPr id="223" name="Google Shape;223;p30"/>
          <p:cNvSpPr txBox="1"/>
          <p:nvPr>
            <p:ph idx="4" type="body"/>
          </p:nvPr>
        </p:nvSpPr>
        <p:spPr>
          <a:xfrm>
            <a:off x="4629150" y="1483049"/>
            <a:ext cx="3887400" cy="3159000"/>
          </a:xfrm>
          <a:prstGeom prst="rect">
            <a:avLst/>
          </a:prstGeom>
        </p:spPr>
        <p:txBody>
          <a:bodyPr anchorCtr="0" anchor="t" bIns="34275" lIns="68575" spcFirstLastPara="1" rIns="68575" wrap="square" tIns="34275">
            <a:normAutofit/>
          </a:bodyPr>
          <a:lstStyle/>
          <a:p>
            <a:pPr indent="-190500" lvl="0" marL="228600" rtl="0" algn="l">
              <a:spcBef>
                <a:spcPts val="800"/>
              </a:spcBef>
              <a:spcAft>
                <a:spcPts val="0"/>
              </a:spcAft>
              <a:buSzPts val="1200"/>
              <a:buAutoNum type="arabicPeriod"/>
            </a:pPr>
            <a:r>
              <a:rPr b="1" lang="en" sz="1200"/>
              <a:t>Correlation Matrix:</a:t>
            </a:r>
            <a:endParaRPr b="1" sz="1200"/>
          </a:p>
          <a:p>
            <a:pPr indent="-190500" lvl="1" marL="514350" rtl="0" algn="l">
              <a:spcBef>
                <a:spcPts val="0"/>
              </a:spcBef>
              <a:spcAft>
                <a:spcPts val="0"/>
              </a:spcAft>
              <a:buSzPts val="1200"/>
              <a:buAutoNum type="alphaLcPeriod"/>
            </a:pPr>
            <a:r>
              <a:rPr lang="en" sz="1200"/>
              <a:t>Multicollinearity between “beds”, ”bathrooms”, and ”bedrooms”</a:t>
            </a:r>
            <a:endParaRPr sz="1200"/>
          </a:p>
          <a:p>
            <a:pPr indent="-190500" lvl="0" marL="228600" rtl="0" algn="l">
              <a:spcBef>
                <a:spcPts val="0"/>
              </a:spcBef>
              <a:spcAft>
                <a:spcPts val="0"/>
              </a:spcAft>
              <a:buSzPts val="1200"/>
              <a:buAutoNum type="arabicPeriod"/>
            </a:pPr>
            <a:r>
              <a:rPr b="1" lang="en" sz="1200"/>
              <a:t>Checking Coefficients:</a:t>
            </a:r>
            <a:endParaRPr b="1" sz="1200"/>
          </a:p>
          <a:p>
            <a:pPr indent="-190500" lvl="1" marL="514350" rtl="0" algn="l">
              <a:spcBef>
                <a:spcPts val="0"/>
              </a:spcBef>
              <a:spcAft>
                <a:spcPts val="0"/>
              </a:spcAft>
              <a:buSzPts val="1200"/>
              <a:buAutoNum type="alphaLcPeriod"/>
            </a:pPr>
            <a:r>
              <a:rPr lang="en" sz="1200"/>
              <a:t>“bedrooms”, </a:t>
            </a:r>
            <a:r>
              <a:rPr lang="en" sz="1200"/>
              <a:t>“beds” and “bathrooms” have no significance </a:t>
            </a:r>
            <a:endParaRPr sz="1200"/>
          </a:p>
          <a:p>
            <a:pPr indent="-190500" lvl="1" marL="514350" rtl="0" algn="l">
              <a:spcBef>
                <a:spcPts val="0"/>
              </a:spcBef>
              <a:spcAft>
                <a:spcPts val="0"/>
              </a:spcAft>
              <a:buSzPts val="1200"/>
              <a:buAutoNum type="alphaLcPeriod"/>
            </a:pPr>
            <a:r>
              <a:rPr lang="en" sz="1200"/>
              <a:t>“host_is_superhost” also had no significance </a:t>
            </a:r>
            <a:endParaRPr sz="1200"/>
          </a:p>
          <a:p>
            <a:pPr indent="-190500" lvl="1" marL="514350" rtl="0" algn="l">
              <a:spcBef>
                <a:spcPts val="0"/>
              </a:spcBef>
              <a:spcAft>
                <a:spcPts val="0"/>
              </a:spcAft>
              <a:buSzPts val="1200"/>
              <a:buAutoNum type="alphaLcPeriod"/>
            </a:pPr>
            <a:r>
              <a:rPr lang="en" sz="1200"/>
              <a:t>After removing minimum nights and pro host, the significance of “number_of_reviews” decreased </a:t>
            </a:r>
            <a:endParaRPr sz="1200"/>
          </a:p>
          <a:p>
            <a:pPr indent="-190500" lvl="0" marL="228600" rtl="0" algn="l">
              <a:spcBef>
                <a:spcPts val="0"/>
              </a:spcBef>
              <a:spcAft>
                <a:spcPts val="0"/>
              </a:spcAft>
              <a:buSzPts val="1200"/>
              <a:buAutoNum type="arabicPeriod"/>
            </a:pPr>
            <a:r>
              <a:rPr b="1" lang="en" sz="1200"/>
              <a:t>Variables Ultimately Removed:</a:t>
            </a:r>
            <a:endParaRPr b="1" sz="1200"/>
          </a:p>
          <a:p>
            <a:pPr indent="-190500" lvl="1" marL="514350" rtl="0" algn="l">
              <a:spcBef>
                <a:spcPts val="0"/>
              </a:spcBef>
              <a:spcAft>
                <a:spcPts val="0"/>
              </a:spcAft>
              <a:buSzPts val="1200"/>
              <a:buAutoNum type="alphaLcPeriod"/>
            </a:pPr>
            <a:r>
              <a:rPr lang="en" sz="1200"/>
              <a:t>Host_is_superhost</a:t>
            </a:r>
            <a:endParaRPr sz="1200"/>
          </a:p>
          <a:p>
            <a:pPr indent="-190500" lvl="1" marL="514350" rtl="0" algn="l">
              <a:spcBef>
                <a:spcPts val="0"/>
              </a:spcBef>
              <a:spcAft>
                <a:spcPts val="0"/>
              </a:spcAft>
              <a:buSzPts val="1200"/>
              <a:buAutoNum type="alphaLcPeriod"/>
            </a:pPr>
            <a:r>
              <a:rPr lang="en" sz="1200"/>
              <a:t>Bedrooms</a:t>
            </a:r>
            <a:endParaRPr sz="1200"/>
          </a:p>
          <a:p>
            <a:pPr indent="-190500" lvl="1" marL="514350" rtl="0" algn="l">
              <a:spcBef>
                <a:spcPts val="0"/>
              </a:spcBef>
              <a:spcAft>
                <a:spcPts val="0"/>
              </a:spcAft>
              <a:buSzPts val="1200"/>
              <a:buAutoNum type="alphaLcPeriod"/>
            </a:pPr>
            <a:r>
              <a:rPr lang="en" sz="1200"/>
              <a:t>Beds</a:t>
            </a:r>
            <a:endParaRPr sz="1200"/>
          </a:p>
          <a:p>
            <a:pPr indent="-190500" lvl="1" marL="514350" rtl="0" algn="l">
              <a:spcBef>
                <a:spcPts val="0"/>
              </a:spcBef>
              <a:spcAft>
                <a:spcPts val="0"/>
              </a:spcAft>
              <a:buSzPts val="1200"/>
              <a:buAutoNum type="alphaLcPeriod"/>
            </a:pPr>
            <a:r>
              <a:rPr lang="en" sz="1200"/>
              <a:t>Bathrooms</a:t>
            </a:r>
            <a:endParaRPr sz="1200"/>
          </a:p>
        </p:txBody>
      </p:sp>
      <p:sp>
        <p:nvSpPr>
          <p:cNvPr id="224" name="Google Shape;224;p30"/>
          <p:cNvSpPr/>
          <p:nvPr/>
        </p:nvSpPr>
        <p:spPr>
          <a:xfrm>
            <a:off x="2338400" y="2031325"/>
            <a:ext cx="1586700" cy="397500"/>
          </a:xfrm>
          <a:prstGeom prst="rect">
            <a:avLst/>
          </a:prstGeom>
          <a:solidFill>
            <a:srgbClr val="FFFF00">
              <a:alpha val="31009"/>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25" name="Google Shape;225;p30"/>
          <p:cNvPicPr preferRelativeResize="0"/>
          <p:nvPr/>
        </p:nvPicPr>
        <p:blipFill>
          <a:blip r:embed="rId6">
            <a:alphaModFix/>
          </a:blip>
          <a:stretch>
            <a:fillRect/>
          </a:stretch>
        </p:blipFill>
        <p:spPr>
          <a:xfrm>
            <a:off x="8617135" y="4274551"/>
            <a:ext cx="375974" cy="793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idx="1" type="body"/>
          </p:nvPr>
        </p:nvSpPr>
        <p:spPr>
          <a:xfrm>
            <a:off x="1066160" y="1139338"/>
            <a:ext cx="2603100" cy="618000"/>
          </a:xfrm>
          <a:prstGeom prst="rect">
            <a:avLst/>
          </a:prstGeom>
        </p:spPr>
        <p:txBody>
          <a:bodyPr anchorCtr="0" anchor="b" bIns="34275" lIns="68575" spcFirstLastPara="1" rIns="68575" wrap="square" tIns="34275">
            <a:normAutofit/>
          </a:bodyPr>
          <a:lstStyle/>
          <a:p>
            <a:pPr indent="0" lvl="0" marL="0" rtl="0" algn="ctr">
              <a:spcBef>
                <a:spcPts val="800"/>
              </a:spcBef>
              <a:spcAft>
                <a:spcPts val="0"/>
              </a:spcAft>
              <a:buNone/>
            </a:pPr>
            <a:r>
              <a:rPr lang="en"/>
              <a:t>Miami Regression</a:t>
            </a:r>
            <a:endParaRPr/>
          </a:p>
        </p:txBody>
      </p:sp>
      <p:sp>
        <p:nvSpPr>
          <p:cNvPr id="231" name="Google Shape;231;p31"/>
          <p:cNvSpPr txBox="1"/>
          <p:nvPr>
            <p:ph idx="3" type="body"/>
          </p:nvPr>
        </p:nvSpPr>
        <p:spPr>
          <a:xfrm>
            <a:off x="5225575" y="1139338"/>
            <a:ext cx="2862300" cy="618000"/>
          </a:xfrm>
          <a:prstGeom prst="rect">
            <a:avLst/>
          </a:prstGeom>
        </p:spPr>
        <p:txBody>
          <a:bodyPr anchorCtr="0" anchor="b" bIns="34275" lIns="68575" spcFirstLastPara="1" rIns="68575" wrap="square" tIns="34275">
            <a:normAutofit/>
          </a:bodyPr>
          <a:lstStyle/>
          <a:p>
            <a:pPr indent="0" lvl="0" marL="0" rtl="0" algn="ctr">
              <a:spcBef>
                <a:spcPts val="800"/>
              </a:spcBef>
              <a:spcAft>
                <a:spcPts val="0"/>
              </a:spcAft>
              <a:buNone/>
            </a:pPr>
            <a:r>
              <a:rPr lang="en"/>
              <a:t>Paris Regression</a:t>
            </a:r>
            <a:endParaRPr/>
          </a:p>
        </p:txBody>
      </p:sp>
      <p:pic>
        <p:nvPicPr>
          <p:cNvPr id="232" name="Google Shape;232;p31"/>
          <p:cNvPicPr preferRelativeResize="0"/>
          <p:nvPr/>
        </p:nvPicPr>
        <p:blipFill>
          <a:blip r:embed="rId3">
            <a:alphaModFix/>
          </a:blip>
          <a:stretch>
            <a:fillRect/>
          </a:stretch>
        </p:blipFill>
        <p:spPr>
          <a:xfrm>
            <a:off x="462900" y="1925275"/>
            <a:ext cx="3809624" cy="2381025"/>
          </a:xfrm>
          <a:prstGeom prst="rect">
            <a:avLst/>
          </a:prstGeom>
          <a:noFill/>
          <a:ln>
            <a:noFill/>
          </a:ln>
        </p:spPr>
      </p:pic>
      <p:sp>
        <p:nvSpPr>
          <p:cNvPr id="233" name="Google Shape;233;p31"/>
          <p:cNvSpPr txBox="1"/>
          <p:nvPr>
            <p:ph type="title"/>
          </p:nvPr>
        </p:nvSpPr>
        <p:spPr>
          <a:xfrm>
            <a:off x="741593" y="40981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500"/>
              <a:t>Variables Selected for Linear Regressions</a:t>
            </a:r>
            <a:endParaRPr sz="2500"/>
          </a:p>
        </p:txBody>
      </p:sp>
      <p:pic>
        <p:nvPicPr>
          <p:cNvPr id="234" name="Google Shape;234;p31"/>
          <p:cNvPicPr preferRelativeResize="0"/>
          <p:nvPr/>
        </p:nvPicPr>
        <p:blipFill>
          <a:blip r:embed="rId4">
            <a:alphaModFix/>
          </a:blip>
          <a:stretch>
            <a:fillRect/>
          </a:stretch>
        </p:blipFill>
        <p:spPr>
          <a:xfrm>
            <a:off x="4751912" y="1901285"/>
            <a:ext cx="3809625" cy="2477009"/>
          </a:xfrm>
          <a:prstGeom prst="rect">
            <a:avLst/>
          </a:prstGeom>
          <a:noFill/>
          <a:ln>
            <a:noFill/>
          </a:ln>
        </p:spPr>
      </p:pic>
      <p:sp>
        <p:nvSpPr>
          <p:cNvPr id="235" name="Google Shape;235;p31"/>
          <p:cNvSpPr/>
          <p:nvPr/>
        </p:nvSpPr>
        <p:spPr>
          <a:xfrm>
            <a:off x="1651000" y="3947575"/>
            <a:ext cx="465600" cy="190500"/>
          </a:xfrm>
          <a:prstGeom prst="rect">
            <a:avLst/>
          </a:prstGeom>
          <a:solidFill>
            <a:srgbClr val="FFFF00">
              <a:alpha val="3100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31"/>
          <p:cNvSpPr/>
          <p:nvPr/>
        </p:nvSpPr>
        <p:spPr>
          <a:xfrm>
            <a:off x="5856800" y="4025875"/>
            <a:ext cx="465600" cy="190500"/>
          </a:xfrm>
          <a:prstGeom prst="rect">
            <a:avLst/>
          </a:prstGeom>
          <a:solidFill>
            <a:srgbClr val="FFFF00">
              <a:alpha val="3100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31"/>
          <p:cNvSpPr/>
          <p:nvPr/>
        </p:nvSpPr>
        <p:spPr>
          <a:xfrm>
            <a:off x="4751925" y="2476500"/>
            <a:ext cx="1524000" cy="147600"/>
          </a:xfrm>
          <a:prstGeom prst="rect">
            <a:avLst/>
          </a:prstGeom>
          <a:solidFill>
            <a:srgbClr val="FFFF00">
              <a:alpha val="3100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8" name="Google Shape;238;p31"/>
          <p:cNvSpPr/>
          <p:nvPr/>
        </p:nvSpPr>
        <p:spPr>
          <a:xfrm>
            <a:off x="4751925" y="2871800"/>
            <a:ext cx="1524000" cy="147600"/>
          </a:xfrm>
          <a:prstGeom prst="rect">
            <a:avLst/>
          </a:prstGeom>
          <a:solidFill>
            <a:srgbClr val="FFFF00">
              <a:alpha val="3100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9" name="Google Shape;239;p31"/>
          <p:cNvSpPr/>
          <p:nvPr/>
        </p:nvSpPr>
        <p:spPr>
          <a:xfrm>
            <a:off x="4751925" y="3019400"/>
            <a:ext cx="1524000" cy="147600"/>
          </a:xfrm>
          <a:prstGeom prst="rect">
            <a:avLst/>
          </a:prstGeom>
          <a:solidFill>
            <a:srgbClr val="FFFF00">
              <a:alpha val="3100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31"/>
          <p:cNvSpPr/>
          <p:nvPr/>
        </p:nvSpPr>
        <p:spPr>
          <a:xfrm>
            <a:off x="462900" y="2752700"/>
            <a:ext cx="1080300" cy="147600"/>
          </a:xfrm>
          <a:prstGeom prst="rect">
            <a:avLst/>
          </a:prstGeom>
          <a:solidFill>
            <a:srgbClr val="FFFF00">
              <a:alpha val="3100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 name="Google Shape;241;p31"/>
          <p:cNvSpPr/>
          <p:nvPr/>
        </p:nvSpPr>
        <p:spPr>
          <a:xfrm>
            <a:off x="462900" y="3167000"/>
            <a:ext cx="1080300" cy="147600"/>
          </a:xfrm>
          <a:prstGeom prst="rect">
            <a:avLst/>
          </a:prstGeom>
          <a:solidFill>
            <a:srgbClr val="FFFF00">
              <a:alpha val="3100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42" name="Google Shape;242;p31"/>
          <p:cNvPicPr preferRelativeResize="0"/>
          <p:nvPr/>
        </p:nvPicPr>
        <p:blipFill>
          <a:blip r:embed="rId5">
            <a:alphaModFix/>
          </a:blip>
          <a:stretch>
            <a:fillRect/>
          </a:stretch>
        </p:blipFill>
        <p:spPr>
          <a:xfrm>
            <a:off x="2014310" y="4369812"/>
            <a:ext cx="706800" cy="666749"/>
          </a:xfrm>
          <a:prstGeom prst="rect">
            <a:avLst/>
          </a:prstGeom>
          <a:noFill/>
          <a:ln>
            <a:noFill/>
          </a:ln>
        </p:spPr>
      </p:pic>
      <p:pic>
        <p:nvPicPr>
          <p:cNvPr id="243" name="Google Shape;243;p31"/>
          <p:cNvPicPr preferRelativeResize="0"/>
          <p:nvPr/>
        </p:nvPicPr>
        <p:blipFill>
          <a:blip r:embed="rId6">
            <a:alphaModFix/>
          </a:blip>
          <a:stretch>
            <a:fillRect/>
          </a:stretch>
        </p:blipFill>
        <p:spPr>
          <a:xfrm>
            <a:off x="6468748" y="4216376"/>
            <a:ext cx="375974" cy="793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741593" y="229096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Topic</a:t>
            </a:r>
            <a:r>
              <a:rPr lang="en"/>
              <a:t> Models &amp; Word Clouds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pSp>
        <p:nvGrpSpPr>
          <p:cNvPr id="253" name="Google Shape;253;p33"/>
          <p:cNvGrpSpPr/>
          <p:nvPr/>
        </p:nvGrpSpPr>
        <p:grpSpPr>
          <a:xfrm>
            <a:off x="-48381" y="1032586"/>
            <a:ext cx="6497649" cy="4110922"/>
            <a:chOff x="153175" y="1143375"/>
            <a:chExt cx="6228574" cy="3814179"/>
          </a:xfrm>
        </p:grpSpPr>
        <p:pic>
          <p:nvPicPr>
            <p:cNvPr id="254" name="Google Shape;254;p33"/>
            <p:cNvPicPr preferRelativeResize="0"/>
            <p:nvPr/>
          </p:nvPicPr>
          <p:blipFill>
            <a:blip r:embed="rId3">
              <a:alphaModFix/>
            </a:blip>
            <a:stretch>
              <a:fillRect/>
            </a:stretch>
          </p:blipFill>
          <p:spPr>
            <a:xfrm>
              <a:off x="153175" y="1143375"/>
              <a:ext cx="6228574" cy="3814179"/>
            </a:xfrm>
            <a:prstGeom prst="rect">
              <a:avLst/>
            </a:prstGeom>
            <a:noFill/>
            <a:ln>
              <a:noFill/>
            </a:ln>
          </p:spPr>
        </p:pic>
        <p:sp>
          <p:nvSpPr>
            <p:cNvPr id="255" name="Google Shape;255;p33"/>
            <p:cNvSpPr/>
            <p:nvPr/>
          </p:nvSpPr>
          <p:spPr>
            <a:xfrm>
              <a:off x="4897575" y="3652875"/>
              <a:ext cx="98400" cy="99600"/>
            </a:xfrm>
            <a:prstGeom prst="ellipse">
              <a:avLst/>
            </a:prstGeom>
            <a:noFill/>
            <a:ln cap="flat" cmpd="sng" w="19050">
              <a:solidFill>
                <a:srgbClr val="2CC12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p33"/>
            <p:cNvSpPr/>
            <p:nvPr/>
          </p:nvSpPr>
          <p:spPr>
            <a:xfrm>
              <a:off x="4821375" y="1738350"/>
              <a:ext cx="98400" cy="99600"/>
            </a:xfrm>
            <a:prstGeom prst="ellipse">
              <a:avLst/>
            </a:prstGeom>
            <a:noFill/>
            <a:ln cap="flat" cmpd="sng" w="19050">
              <a:solidFill>
                <a:srgbClr val="2CC12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33"/>
            <p:cNvSpPr/>
            <p:nvPr/>
          </p:nvSpPr>
          <p:spPr>
            <a:xfrm>
              <a:off x="4773750" y="3462400"/>
              <a:ext cx="98400" cy="99600"/>
            </a:xfrm>
            <a:prstGeom prst="ellipse">
              <a:avLst/>
            </a:prstGeom>
            <a:noFill/>
            <a:ln cap="flat" cmpd="sng" w="19050">
              <a:solidFill>
                <a:srgbClr val="2CC12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33"/>
            <p:cNvSpPr/>
            <p:nvPr/>
          </p:nvSpPr>
          <p:spPr>
            <a:xfrm>
              <a:off x="3789750" y="3390925"/>
              <a:ext cx="98400" cy="99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33"/>
            <p:cNvSpPr/>
            <p:nvPr/>
          </p:nvSpPr>
          <p:spPr>
            <a:xfrm>
              <a:off x="3808825" y="2428900"/>
              <a:ext cx="98400" cy="99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33"/>
            <p:cNvSpPr/>
            <p:nvPr/>
          </p:nvSpPr>
          <p:spPr>
            <a:xfrm>
              <a:off x="3378575" y="2857550"/>
              <a:ext cx="98400" cy="996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61" name="Google Shape;261;p33"/>
          <p:cNvSpPr txBox="1"/>
          <p:nvPr>
            <p:ph type="title"/>
          </p:nvPr>
        </p:nvSpPr>
        <p:spPr>
          <a:xfrm>
            <a:off x="741593" y="409812"/>
            <a:ext cx="7660800" cy="5616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2500"/>
              <a:t>Topic Modeling - Miami</a:t>
            </a:r>
            <a:endParaRPr sz="2500"/>
          </a:p>
        </p:txBody>
      </p:sp>
      <p:sp>
        <p:nvSpPr>
          <p:cNvPr id="262" name="Google Shape;262;p33"/>
          <p:cNvSpPr txBox="1"/>
          <p:nvPr/>
        </p:nvSpPr>
        <p:spPr>
          <a:xfrm>
            <a:off x="6381750" y="1571075"/>
            <a:ext cx="2362200" cy="28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Positive Rating Topics</a:t>
            </a:r>
            <a:endParaRPr b="1" sz="1500">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Topic = 53</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Topic = 3</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Topic = 51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sz="1500">
                <a:solidFill>
                  <a:schemeClr val="dk1"/>
                </a:solidFill>
              </a:rPr>
              <a:t>Negative Rating Topics</a:t>
            </a:r>
            <a:endParaRPr b="1" sz="1500">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Topic = 32</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Topic = 46</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Topic = 21</a:t>
            </a:r>
            <a:endParaRPr>
              <a:solidFill>
                <a:schemeClr val="dk1"/>
              </a:solidFill>
            </a:endParaRPr>
          </a:p>
        </p:txBody>
      </p:sp>
      <p:pic>
        <p:nvPicPr>
          <p:cNvPr id="263" name="Google Shape;263;p33"/>
          <p:cNvPicPr preferRelativeResize="0"/>
          <p:nvPr/>
        </p:nvPicPr>
        <p:blipFill>
          <a:blip r:embed="rId4">
            <a:alphaModFix/>
          </a:blip>
          <a:stretch>
            <a:fillRect/>
          </a:stretch>
        </p:blipFill>
        <p:spPr>
          <a:xfrm>
            <a:off x="8348260" y="4400075"/>
            <a:ext cx="706800" cy="666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airbnb">
      <a:dk1>
        <a:srgbClr val="000000"/>
      </a:dk1>
      <a:lt1>
        <a:srgbClr val="FFFFFF"/>
      </a:lt1>
      <a:dk2>
        <a:srgbClr val="44546A"/>
      </a:dk2>
      <a:lt2>
        <a:srgbClr val="E7E6E6"/>
      </a:lt2>
      <a:accent1>
        <a:srgbClr val="FF5A5F"/>
      </a:accent1>
      <a:accent2>
        <a:srgbClr val="00A69A"/>
      </a:accent2>
      <a:accent3>
        <a:srgbClr val="FB642C"/>
      </a:accent3>
      <a:accent4>
        <a:srgbClr val="484848"/>
      </a:accent4>
      <a:accent5>
        <a:srgbClr val="767676"/>
      </a:accent5>
      <a:accent6>
        <a:srgbClr val="ADB9CA"/>
      </a:accent6>
      <a:hlink>
        <a:srgbClr val="FF5A60"/>
      </a:hlink>
      <a:folHlink>
        <a:srgbClr val="D93D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