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1" r:id="rId7"/>
    <p:sldId id="269" r:id="rId8"/>
    <p:sldId id="262" r:id="rId9"/>
    <p:sldId id="263" r:id="rId10"/>
    <p:sldId id="264" r:id="rId11"/>
    <p:sldId id="272" r:id="rId12"/>
    <p:sldId id="271" r:id="rId13"/>
    <p:sldId id="265" r:id="rId14"/>
    <p:sldId id="270" r:id="rId15"/>
    <p:sldId id="266" r:id="rId16"/>
    <p:sldId id="267" r:id="rId17"/>
    <p:sldId id="26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4948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881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4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60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10924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888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67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2224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50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639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05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232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16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834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665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53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008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7/18/2025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4854718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5000">
              <a:schemeClr val="accent5">
                <a:lumMod val="40000"/>
                <a:lumOff val="60000"/>
              </a:schemeClr>
            </a:gs>
            <a:gs pos="0">
              <a:schemeClr val="accent1">
                <a:lumMod val="5000"/>
                <a:lumOff val="95000"/>
              </a:schemeClr>
            </a:gs>
            <a:gs pos="0">
              <a:schemeClr val="accent6">
                <a:lumMod val="75000"/>
              </a:schemeClr>
            </a:gs>
            <a:gs pos="70000">
              <a:schemeClr val="accent5">
                <a:lumMod val="50000"/>
              </a:schemeClr>
            </a:gs>
            <a:gs pos="28000">
              <a:schemeClr val="accent5">
                <a:lumMod val="75000"/>
              </a:schemeClr>
            </a:gs>
            <a:gs pos="100000">
              <a:schemeClr val="accent6">
                <a:lumMod val="50000"/>
              </a:schemeClr>
            </a:gs>
            <a:gs pos="100000">
              <a:schemeClr val="tx1">
                <a:lumMod val="95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6907" y="255640"/>
            <a:ext cx="7063740" cy="1199534"/>
          </a:xfrm>
        </p:spPr>
        <p:txBody>
          <a:bodyPr>
            <a:normAutofit fontScale="90000"/>
          </a:bodyPr>
          <a:lstStyle/>
          <a:p>
            <a:r>
              <a:rPr sz="4800" b="1" dirty="0">
                <a:solidFill>
                  <a:schemeClr val="tx2">
                    <a:lumMod val="10000"/>
                  </a:schemeClr>
                </a:solidFill>
              </a:rPr>
              <a:t>Network Traffic Analysis Using Wireshark and Zeek</a:t>
            </a:r>
          </a:p>
        </p:txBody>
      </p:sp>
      <p:sp>
        <p:nvSpPr>
          <p:cNvPr id="3" name="Subtitle 2"/>
          <p:cNvSpPr>
            <a:spLocks noGrp="1"/>
          </p:cNvSpPr>
          <p:nvPr>
            <p:ph type="subTitle" idx="1"/>
          </p:nvPr>
        </p:nvSpPr>
        <p:spPr>
          <a:xfrm>
            <a:off x="1927123" y="1877962"/>
            <a:ext cx="5545393" cy="3352800"/>
          </a:xfrm>
        </p:spPr>
        <p:txBody>
          <a:bodyPr>
            <a:noAutofit/>
          </a:bodyPr>
          <a:lstStyle/>
          <a:p>
            <a:r>
              <a:rPr sz="2400" dirty="0"/>
              <a:t>Ritvij Mishra</a:t>
            </a:r>
          </a:p>
          <a:p>
            <a:r>
              <a:rPr sz="2400" dirty="0"/>
              <a:t>KIET Group of Institutions</a:t>
            </a:r>
          </a:p>
          <a:p>
            <a:r>
              <a:rPr sz="2400" dirty="0"/>
              <a:t>Cybersecurity Project</a:t>
            </a:r>
          </a:p>
          <a:p>
            <a:r>
              <a:rPr sz="2400" dirty="0"/>
              <a:t>18th July 2025</a:t>
            </a:r>
          </a:p>
          <a:p>
            <a:r>
              <a:rPr sz="2400" dirty="0"/>
              <a:t>Supervisor: </a:t>
            </a:r>
            <a:r>
              <a:rPr lang="en-IN" sz="2400" dirty="0" err="1"/>
              <a:t>Hrushiukesh</a:t>
            </a:r>
            <a:r>
              <a:rPr lang="en-IN" sz="2400" dirty="0"/>
              <a:t> Dinkar</a:t>
            </a:r>
          </a:p>
          <a:p>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Figures (Sample)</a:t>
            </a:r>
          </a:p>
        </p:txBody>
      </p:sp>
      <p:sp>
        <p:nvSpPr>
          <p:cNvPr id="3" name="Content Placeholder 2"/>
          <p:cNvSpPr>
            <a:spLocks noGrp="1"/>
          </p:cNvSpPr>
          <p:nvPr>
            <p:ph idx="1"/>
          </p:nvPr>
        </p:nvSpPr>
        <p:spPr/>
        <p:txBody>
          <a:bodyPr/>
          <a:lstStyle/>
          <a:p>
            <a:r>
              <a:rPr dirty="0"/>
              <a:t>• Protocol Distribution Chart: TCP, UDP, DNS.</a:t>
            </a:r>
          </a:p>
          <a:p>
            <a:r>
              <a:rPr dirty="0"/>
              <a:t>• Suspicious Activity Timeline.</a:t>
            </a:r>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6DC9-FF71-80EB-C613-3B746C922E6D}"/>
              </a:ext>
            </a:extLst>
          </p:cNvPr>
          <p:cNvSpPr>
            <a:spLocks noGrp="1"/>
          </p:cNvSpPr>
          <p:nvPr>
            <p:ph type="title"/>
          </p:nvPr>
        </p:nvSpPr>
        <p:spPr/>
        <p:txBody>
          <a:bodyPr>
            <a:normAutofit fontScale="90000"/>
          </a:bodyPr>
          <a:lstStyle/>
          <a:p>
            <a:r>
              <a:rPr lang="en-IN" dirty="0"/>
              <a:t>Figure 1: Protocol Distribution Chart (PNG)</a:t>
            </a:r>
          </a:p>
        </p:txBody>
      </p:sp>
      <p:pic>
        <p:nvPicPr>
          <p:cNvPr id="5" name="Content Placeholder 4">
            <a:extLst>
              <a:ext uri="{FF2B5EF4-FFF2-40B4-BE49-F238E27FC236}">
                <a16:creationId xmlns:a16="http://schemas.microsoft.com/office/drawing/2014/main" id="{326E9354-8102-A96C-7D52-33C5D8C80A61}"/>
              </a:ext>
            </a:extLst>
          </p:cNvPr>
          <p:cNvPicPr>
            <a:picLocks noGrp="1" noChangeAspect="1"/>
          </p:cNvPicPr>
          <p:nvPr>
            <p:ph idx="1"/>
          </p:nvPr>
        </p:nvPicPr>
        <p:blipFill>
          <a:blip r:embed="rId2"/>
          <a:stretch>
            <a:fillRect/>
          </a:stretch>
        </p:blipFill>
        <p:spPr>
          <a:xfrm>
            <a:off x="1887795" y="2490788"/>
            <a:ext cx="5230760" cy="3444875"/>
          </a:xfrm>
        </p:spPr>
      </p:pic>
    </p:spTree>
    <p:extLst>
      <p:ext uri="{BB962C8B-B14F-4D97-AF65-F5344CB8AC3E}">
        <p14:creationId xmlns:p14="http://schemas.microsoft.com/office/powerpoint/2010/main" val="342502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7C82-6C30-AFF8-17C5-D39EDDC340EA}"/>
              </a:ext>
            </a:extLst>
          </p:cNvPr>
          <p:cNvSpPr>
            <a:spLocks noGrp="1"/>
          </p:cNvSpPr>
          <p:nvPr>
            <p:ph type="title"/>
          </p:nvPr>
        </p:nvSpPr>
        <p:spPr/>
        <p:txBody>
          <a:bodyPr>
            <a:normAutofit fontScale="90000"/>
          </a:bodyPr>
          <a:lstStyle/>
          <a:p>
            <a:r>
              <a:rPr lang="en-US" dirty="0"/>
              <a:t>Figure 2: Suspicious Activity Timeline (PNG)</a:t>
            </a:r>
            <a:endParaRPr lang="en-IN" dirty="0"/>
          </a:p>
        </p:txBody>
      </p:sp>
      <p:pic>
        <p:nvPicPr>
          <p:cNvPr id="5" name="Content Placeholder 4">
            <a:extLst>
              <a:ext uri="{FF2B5EF4-FFF2-40B4-BE49-F238E27FC236}">
                <a16:creationId xmlns:a16="http://schemas.microsoft.com/office/drawing/2014/main" id="{008C657B-23C5-B5D7-DD1C-D8AC34FAB1EC}"/>
              </a:ext>
            </a:extLst>
          </p:cNvPr>
          <p:cNvPicPr>
            <a:picLocks noGrp="1" noChangeAspect="1"/>
          </p:cNvPicPr>
          <p:nvPr>
            <p:ph idx="1"/>
          </p:nvPr>
        </p:nvPicPr>
        <p:blipFill>
          <a:blip r:embed="rId2"/>
          <a:stretch>
            <a:fillRect/>
          </a:stretch>
        </p:blipFill>
        <p:spPr>
          <a:xfrm>
            <a:off x="1176338" y="2513410"/>
            <a:ext cx="6799262" cy="3399630"/>
          </a:xfrm>
        </p:spPr>
      </p:pic>
    </p:spTree>
    <p:extLst>
      <p:ext uri="{BB962C8B-B14F-4D97-AF65-F5344CB8AC3E}">
        <p14:creationId xmlns:p14="http://schemas.microsoft.com/office/powerpoint/2010/main" val="112318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414" y="889963"/>
            <a:ext cx="7649496" cy="717755"/>
          </a:xfrm>
        </p:spPr>
        <p:txBody>
          <a:bodyPr/>
          <a:lstStyle/>
          <a:p>
            <a:r>
              <a:rPr dirty="0"/>
              <a:t>Challenges</a:t>
            </a:r>
          </a:p>
        </p:txBody>
      </p:sp>
      <p:sp>
        <p:nvSpPr>
          <p:cNvPr id="4" name="Rectangle 1">
            <a:extLst>
              <a:ext uri="{FF2B5EF4-FFF2-40B4-BE49-F238E27FC236}">
                <a16:creationId xmlns:a16="http://schemas.microsoft.com/office/drawing/2014/main" id="{0D3111BF-C922-4ED8-CAF5-DF8DC6A4E8EC}"/>
              </a:ext>
            </a:extLst>
          </p:cNvPr>
          <p:cNvSpPr>
            <a:spLocks noGrp="1" noChangeArrowheads="1"/>
          </p:cNvSpPr>
          <p:nvPr>
            <p:ph idx="1"/>
          </p:nvPr>
        </p:nvSpPr>
        <p:spPr bwMode="auto">
          <a:xfrm>
            <a:off x="1219202" y="2644050"/>
            <a:ext cx="700056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Volume</a:t>
            </a:r>
            <a:r>
              <a:rPr kumimoji="0" lang="en-US" altLang="en-US" sz="2000" b="0" i="0" u="none" strike="noStrike" cap="none" normalizeH="0" baseline="0" dirty="0">
                <a:ln>
                  <a:noFill/>
                </a:ln>
                <a:solidFill>
                  <a:schemeClr val="tx1"/>
                </a:solidFill>
                <a:effectLst/>
                <a:latin typeface="Arial" panose="020B0604020202020204" pitchFamily="34" charset="0"/>
              </a:rPr>
              <a:t>: A short session generated thousands of packets—filtering was essential.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False Positives</a:t>
            </a:r>
            <a:r>
              <a:rPr kumimoji="0" lang="en-US" altLang="en-US" sz="2000" b="0" i="0" u="none" strike="noStrike" cap="none" normalizeH="0" baseline="0" dirty="0">
                <a:ln>
                  <a:noFill/>
                </a:ln>
                <a:solidFill>
                  <a:schemeClr val="tx1"/>
                </a:solidFill>
                <a:effectLst/>
                <a:latin typeface="Arial" panose="020B0604020202020204" pitchFamily="34" charset="0"/>
              </a:rPr>
              <a:t>: Some flagged behavior (e.g., high DNS queries) was benign (e.g., OS background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Log Correlation</a:t>
            </a:r>
            <a:r>
              <a:rPr kumimoji="0" lang="en-US" altLang="en-US" sz="2000" b="0" i="0" u="none" strike="noStrike" cap="none" normalizeH="0" baseline="0" dirty="0">
                <a:ln>
                  <a:noFill/>
                </a:ln>
                <a:solidFill>
                  <a:schemeClr val="tx1"/>
                </a:solidFill>
                <a:effectLst/>
                <a:latin typeface="Arial" panose="020B0604020202020204" pitchFamily="34" charset="0"/>
              </a:rPr>
              <a:t>: Manually correlating </a:t>
            </a:r>
            <a:r>
              <a:rPr kumimoji="0" lang="en-US" altLang="en-US" sz="2000" b="0" i="0" u="none" strike="noStrike" cap="none" normalizeH="0" baseline="0" dirty="0">
                <a:ln>
                  <a:noFill/>
                </a:ln>
                <a:solidFill>
                  <a:schemeClr val="tx1"/>
                </a:solidFill>
                <a:effectLst/>
                <a:latin typeface="Arial Unicode MS"/>
              </a:rPr>
              <a:t>conn.log</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dns.log</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http.log</a:t>
            </a:r>
            <a:r>
              <a:rPr kumimoji="0" lang="en-US" altLang="en-US" sz="2000" b="0" i="0" u="none" strike="noStrike" cap="none" normalizeH="0" baseline="0" dirty="0">
                <a:ln>
                  <a:noFill/>
                </a:ln>
                <a:solidFill>
                  <a:schemeClr val="tx1"/>
                </a:solidFill>
                <a:effectLst/>
              </a:rPr>
              <a:t> required time and scripting.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Encrypted Data</a:t>
            </a:r>
            <a:r>
              <a:rPr kumimoji="0" lang="en-US" altLang="en-US" sz="2000" b="0" i="0" u="none" strike="noStrike" cap="none" normalizeH="0" baseline="0" dirty="0">
                <a:ln>
                  <a:noFill/>
                </a:ln>
                <a:solidFill>
                  <a:schemeClr val="tx1"/>
                </a:solidFill>
                <a:effectLst/>
                <a:latin typeface="Arial" panose="020B0604020202020204" pitchFamily="34" charset="0"/>
              </a:rPr>
              <a:t>: HTTPS limited payload visibility; analysis was based on metadata only.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C202-F2C2-2999-CED7-9F15FB0DDEA2}"/>
              </a:ext>
            </a:extLst>
          </p:cNvPr>
          <p:cNvSpPr>
            <a:spLocks noGrp="1"/>
          </p:cNvSpPr>
          <p:nvPr>
            <p:ph type="title"/>
          </p:nvPr>
        </p:nvSpPr>
        <p:spPr/>
        <p:txBody>
          <a:bodyPr/>
          <a:lstStyle/>
          <a:p>
            <a:r>
              <a:rPr lang="en-IN" dirty="0"/>
              <a:t>DISCUSSIONS</a:t>
            </a:r>
          </a:p>
        </p:txBody>
      </p:sp>
      <p:sp>
        <p:nvSpPr>
          <p:cNvPr id="3" name="Content Placeholder 2">
            <a:extLst>
              <a:ext uri="{FF2B5EF4-FFF2-40B4-BE49-F238E27FC236}">
                <a16:creationId xmlns:a16="http://schemas.microsoft.com/office/drawing/2014/main" id="{FED7C63C-9287-B984-6678-42FD6A15FB6D}"/>
              </a:ext>
            </a:extLst>
          </p:cNvPr>
          <p:cNvSpPr>
            <a:spLocks noGrp="1"/>
          </p:cNvSpPr>
          <p:nvPr>
            <p:ph idx="1"/>
          </p:nvPr>
        </p:nvSpPr>
        <p:spPr/>
        <p:txBody>
          <a:bodyPr>
            <a:normAutofit fontScale="92500"/>
          </a:bodyPr>
          <a:lstStyle/>
          <a:p>
            <a:pPr marL="0" lvl="0" indent="0" defTabSz="914400" eaLnBrk="0" fontAlgn="base" hangingPunct="0">
              <a:spcBef>
                <a:spcPct val="0"/>
              </a:spcBef>
              <a:spcAft>
                <a:spcPct val="0"/>
              </a:spcAft>
              <a:buClrTx/>
              <a:buSzTx/>
              <a:buNone/>
            </a:pPr>
            <a:endParaRPr lang="en-US" altLang="en-US"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DNS Tunneling Suspicion</a:t>
            </a:r>
            <a:r>
              <a:rPr lang="en-US" altLang="en-US" dirty="0">
                <a:solidFill>
                  <a:schemeClr val="tx1"/>
                </a:solidFill>
                <a:latin typeface="Arial" panose="020B0604020202020204" pitchFamily="34" charset="0"/>
              </a:rPr>
              <a:t>: Multiple DNS queries to unknown domains were observed.</a:t>
            </a:r>
          </a:p>
          <a:p>
            <a:pPr marL="0" lvl="0" indent="0" defTabSz="914400"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Port Scan Detection</a:t>
            </a:r>
            <a:r>
              <a:rPr lang="en-US" altLang="en-US" dirty="0">
                <a:solidFill>
                  <a:schemeClr val="tx1"/>
                </a:solidFill>
                <a:latin typeface="Arial" panose="020B0604020202020204" pitchFamily="34" charset="0"/>
              </a:rPr>
              <a:t>: Zeek flagged multiple attempts from one IP trying to access various ports.</a:t>
            </a:r>
          </a:p>
          <a:p>
            <a:pPr marL="0" lvl="0" indent="0" defTabSz="914400"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HTTP Activity</a:t>
            </a:r>
            <a:r>
              <a:rPr lang="en-US" altLang="en-US" dirty="0">
                <a:solidFill>
                  <a:schemeClr val="tx1"/>
                </a:solidFill>
                <a:latin typeface="Arial" panose="020B0604020202020204" pitchFamily="34" charset="0"/>
              </a:rPr>
              <a:t>: Most requests were from common browsers, except a few abnormal user-agent strings.</a:t>
            </a:r>
          </a:p>
          <a:p>
            <a:pPr marL="0" lvl="0" indent="0" defTabSz="914400" eaLnBrk="0" fontAlgn="base" hangingPunct="0">
              <a:spcBef>
                <a:spcPct val="0"/>
              </a:spcBef>
              <a:spcAft>
                <a:spcPct val="0"/>
              </a:spcAft>
              <a:buClrTx/>
              <a:buSzTx/>
              <a:buFontTx/>
              <a:buChar char="•"/>
            </a:pPr>
            <a:r>
              <a:rPr lang="en-US" altLang="en-US" b="1" dirty="0">
                <a:solidFill>
                  <a:schemeClr val="tx1"/>
                </a:solidFill>
                <a:latin typeface="Arial" panose="020B0604020202020204" pitchFamily="34" charset="0"/>
              </a:rPr>
              <a:t>Encrypted Traffic Limitation</a:t>
            </a:r>
            <a:r>
              <a:rPr lang="en-US" altLang="en-US" dirty="0">
                <a:solidFill>
                  <a:schemeClr val="tx1"/>
                </a:solidFill>
                <a:latin typeface="Arial" panose="020B0604020202020204" pitchFamily="34" charset="0"/>
              </a:rPr>
              <a:t>: Could not inspect HTTPS payloads due to encryption.</a:t>
            </a:r>
          </a:p>
          <a:p>
            <a:endParaRPr lang="en-IN" dirty="0"/>
          </a:p>
        </p:txBody>
      </p:sp>
    </p:spTree>
    <p:extLst>
      <p:ext uri="{BB962C8B-B14F-4D97-AF65-F5344CB8AC3E}">
        <p14:creationId xmlns:p14="http://schemas.microsoft.com/office/powerpoint/2010/main" val="4042852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 Successfully detected network anomalies.</a:t>
            </a:r>
          </a:p>
          <a:p>
            <a:r>
              <a:t>• Learned packet and behavior-based analysis.</a:t>
            </a:r>
          </a:p>
          <a:p>
            <a:r>
              <a:t>• Open-source tools offer strong visibility.</a:t>
            </a:r>
          </a:p>
          <a:p>
            <a:r>
              <a:t>• Future: SIEM integration and automation.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 Deploy Zeek alongside firewalls.</a:t>
            </a:r>
          </a:p>
          <a:p>
            <a:r>
              <a:t>• Regular DNS and log monitoring.</a:t>
            </a:r>
          </a:p>
          <a:p>
            <a:r>
              <a:t>• Integrate with dashboards (e.g., ELK Stack).</a:t>
            </a:r>
          </a:p>
          <a:p>
            <a:r>
              <a:t>• Use scripting to automate correlation.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 https://www.wireshark.org/docs/</a:t>
            </a:r>
          </a:p>
          <a:p>
            <a:r>
              <a:t>• https://zeek.org</a:t>
            </a:r>
          </a:p>
          <a:p>
            <a:r>
              <a:t>• tcpdump.org manual</a:t>
            </a:r>
          </a:p>
          <a:p>
            <a:r>
              <a:t>• Cybersecurity whitepapers &amp; PCAP archives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Abstract</a:t>
            </a:r>
          </a:p>
        </p:txBody>
      </p:sp>
      <p:sp>
        <p:nvSpPr>
          <p:cNvPr id="3" name="Content Placeholder 2"/>
          <p:cNvSpPr>
            <a:spLocks noGrp="1"/>
          </p:cNvSpPr>
          <p:nvPr>
            <p:ph idx="1"/>
          </p:nvPr>
        </p:nvSpPr>
        <p:spPr/>
        <p:txBody>
          <a:bodyPr>
            <a:normAutofit fontScale="62500" lnSpcReduction="20000"/>
          </a:bodyPr>
          <a:lstStyle/>
          <a:p>
            <a:r>
              <a:rPr lang="en-US" dirty="0"/>
              <a:t>In the modern digital world, network security is critical to preventing data breaches, malware infections, and unauthorized access. This project focuses on analyzing network traffic using two widely used tools—</a:t>
            </a:r>
            <a:r>
              <a:rPr lang="en-US" b="1" dirty="0"/>
              <a:t>Wireshark</a:t>
            </a:r>
            <a:r>
              <a:rPr lang="en-US" dirty="0"/>
              <a:t> and </a:t>
            </a:r>
            <a:r>
              <a:rPr lang="en-US" b="1" dirty="0"/>
              <a:t>Zeek</a:t>
            </a:r>
            <a:r>
              <a:rPr lang="en-US" dirty="0"/>
              <a:t>. Wireshark is a powerful packet analyzer that captures live traffic for detailed inspection, while Zeek is a network monitoring framework that generates high-level security logs from raw packet data.</a:t>
            </a:r>
          </a:p>
          <a:p>
            <a:r>
              <a:rPr lang="en-US" dirty="0"/>
              <a:t>The objective was to observe, capture, and analyze network data to identify suspicious activities and threats. The methodology involved setting up a controlled test environment, capturing packets with Wireshark, and analyzing them using Zeek to generate connection summaries, DNS logs, and notice alerts. Several suspicious patterns such as port scanning and repeated DNS failures were identified.</a:t>
            </a:r>
          </a:p>
          <a:p>
            <a:r>
              <a:rPr lang="en-US" dirty="0"/>
              <a:t>This project demonstrates how open-source tools can be used for network forensics and security monitoring. Key challenges included filtering relevant traffic from large data sets and interpreting encrypted traffic. Overall, the project provides insights into practical network defense and analysis strategies.</a:t>
            </a:r>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normAutofit fontScale="55000" lnSpcReduction="20000"/>
          </a:bodyPr>
          <a:lstStyle/>
          <a:p>
            <a:r>
              <a:rPr lang="en-US" dirty="0"/>
              <a:t>Title Page</a:t>
            </a:r>
          </a:p>
          <a:p>
            <a:r>
              <a:rPr lang="en-US" dirty="0"/>
              <a:t>Abstract</a:t>
            </a:r>
          </a:p>
          <a:p>
            <a:r>
              <a:rPr lang="en-US" dirty="0"/>
              <a:t>Table of Contents</a:t>
            </a:r>
          </a:p>
          <a:p>
            <a:r>
              <a:rPr lang="en-US" dirty="0"/>
              <a:t>List of Figures and Tables</a:t>
            </a:r>
          </a:p>
          <a:p>
            <a:r>
              <a:rPr lang="en-US" dirty="0"/>
              <a:t>Introduction</a:t>
            </a:r>
          </a:p>
          <a:p>
            <a:r>
              <a:rPr lang="en-US" dirty="0"/>
              <a:t>Literature Review (Optional)</a:t>
            </a:r>
          </a:p>
          <a:p>
            <a:r>
              <a:rPr lang="en-US" dirty="0"/>
              <a:t>Methodology/Approach</a:t>
            </a:r>
          </a:p>
          <a:p>
            <a:r>
              <a:rPr lang="en-US" dirty="0"/>
              <a:t>Results and Discussion</a:t>
            </a:r>
          </a:p>
          <a:p>
            <a:r>
              <a:rPr lang="en-US" dirty="0"/>
              <a:t>Conclusion</a:t>
            </a:r>
          </a:p>
          <a:p>
            <a:r>
              <a:rPr lang="en-US" dirty="0"/>
              <a:t>Recommendations (Optional)</a:t>
            </a:r>
          </a:p>
          <a:p>
            <a:r>
              <a:rPr lang="en-US" dirty="0"/>
              <a:t>References</a:t>
            </a:r>
          </a:p>
          <a:p>
            <a:r>
              <a:rPr lang="en-US" dirty="0"/>
              <a:t>Appendices</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77500" lnSpcReduction="20000"/>
          </a:bodyPr>
          <a:lstStyle/>
          <a:p>
            <a:r>
              <a:rPr lang="en-US" dirty="0"/>
              <a:t>The increasing number of cyberattacks and data breaches highlights the need for advanced network monitoring systems. This project explores how </a:t>
            </a:r>
            <a:r>
              <a:rPr lang="en-US" b="1" dirty="0"/>
              <a:t>Wireshark</a:t>
            </a:r>
            <a:r>
              <a:rPr lang="en-US" dirty="0"/>
              <a:t> and </a:t>
            </a:r>
            <a:r>
              <a:rPr lang="en-US" b="1" dirty="0"/>
              <a:t>Zeek</a:t>
            </a:r>
            <a:r>
              <a:rPr lang="en-US" dirty="0"/>
              <a:t> can be used to analyze network traffic, detect suspicious behavior, and provide security insights.</a:t>
            </a:r>
          </a:p>
          <a:p>
            <a:r>
              <a:rPr lang="en-US" dirty="0"/>
              <a:t>We chose this project because understanding network behavior is the foundation of cybersecurity. Many organizations struggle with detecting real-time threats, and using open-source tools provides a cost-effective solution.</a:t>
            </a:r>
          </a:p>
          <a:p>
            <a:r>
              <a:rPr lang="en-US" dirty="0"/>
              <a:t>The goal is to capture live traffic, identify abnormal patterns, and generate useful security logs. This will be done using Wireshark for packet-level analysis and Zeek for behavior-based detection.</a:t>
            </a:r>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a:t>
            </a:r>
          </a:p>
        </p:txBody>
      </p:sp>
      <p:sp>
        <p:nvSpPr>
          <p:cNvPr id="3" name="Content Placeholder 2"/>
          <p:cNvSpPr>
            <a:spLocks noGrp="1"/>
          </p:cNvSpPr>
          <p:nvPr>
            <p:ph idx="1"/>
          </p:nvPr>
        </p:nvSpPr>
        <p:spPr>
          <a:xfrm>
            <a:off x="491613" y="1838632"/>
            <a:ext cx="8510311" cy="4287849"/>
          </a:xfrm>
        </p:spPr>
        <p:txBody>
          <a:bodyPr/>
          <a:lstStyle/>
          <a:p>
            <a:r>
              <a:rPr lang="en-US" dirty="0"/>
              <a:t>Wireshark has long been a staple in network diagnostics due to its intuitive interface and powerful filtering options. Zeek (formerly Bro), on the other hand, excels at large-scale behavioral analysis by generating log files for DNS, HTTP, and connection activities.</a:t>
            </a:r>
          </a:p>
          <a:p>
            <a:r>
              <a:rPr lang="en-US" dirty="0"/>
              <a:t>According to several studies, Zeek is particularly effective at detecting scanning attacks, DNS tunneling, and unencrypted credentials. Combining both tools gives a deeper understanding of both raw data and contextual behavior.</a:t>
            </a: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 Approach</a:t>
            </a:r>
          </a:p>
        </p:txBody>
      </p:sp>
      <p:sp>
        <p:nvSpPr>
          <p:cNvPr id="5" name="Rectangle 2">
            <a:extLst>
              <a:ext uri="{FF2B5EF4-FFF2-40B4-BE49-F238E27FC236}">
                <a16:creationId xmlns:a16="http://schemas.microsoft.com/office/drawing/2014/main" id="{E51F49EA-C637-54A3-8C9F-117A005E2AE2}"/>
              </a:ext>
            </a:extLst>
          </p:cNvPr>
          <p:cNvSpPr>
            <a:spLocks noGrp="1" noChangeArrowheads="1"/>
          </p:cNvSpPr>
          <p:nvPr>
            <p:ph idx="1"/>
          </p:nvPr>
        </p:nvSpPr>
        <p:spPr bwMode="auto">
          <a:xfrm>
            <a:off x="206478" y="2043887"/>
            <a:ext cx="878020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Set up a local network environment using a router and multiple connected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Captured packets during normal activity (e.g., browsing, YouTube, file transfers).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Used Wireshark to inspect packet-level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Analyzed the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pcap</a:t>
            </a:r>
            <a:r>
              <a:rPr kumimoji="0" lang="en-US" altLang="en-US" sz="2000" b="0" i="0" u="none" strike="noStrike" cap="none" normalizeH="0" baseline="0" dirty="0">
                <a:ln>
                  <a:noFill/>
                </a:ln>
                <a:solidFill>
                  <a:schemeClr val="tx1"/>
                </a:solidFill>
                <a:effectLst/>
              </a:rPr>
              <a:t> file using Zeek for deeper insights.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Tools and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Wireshark</a:t>
            </a:r>
            <a:r>
              <a:rPr kumimoji="0" lang="en-US" altLang="en-US" sz="2000" b="0" i="0" u="none" strike="noStrike" cap="none" normalizeH="0" baseline="0" dirty="0">
                <a:ln>
                  <a:noFill/>
                </a:ln>
                <a:solidFill>
                  <a:schemeClr val="tx1"/>
                </a:solidFill>
                <a:effectLst/>
                <a:latin typeface="Arial" panose="020B0604020202020204" pitchFamily="34" charset="0"/>
              </a:rPr>
              <a:t>: GUI-based network protocol analyzer.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Zeek</a:t>
            </a:r>
            <a:r>
              <a:rPr kumimoji="0" lang="en-US" altLang="en-US" sz="2000" b="0" i="0" u="none" strike="noStrike" cap="none" normalizeH="0" baseline="0" dirty="0">
                <a:ln>
                  <a:noFill/>
                </a:ln>
                <a:solidFill>
                  <a:schemeClr val="tx1"/>
                </a:solidFill>
                <a:effectLst/>
                <a:latin typeface="Arial" panose="020B0604020202020204" pitchFamily="34" charset="0"/>
              </a:rPr>
              <a:t>: Command-line network security monitor.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tcpdump</a:t>
            </a:r>
            <a:r>
              <a:rPr kumimoji="0" lang="en-US" altLang="en-US" sz="2000" b="0" i="0" u="none" strike="noStrike" cap="none" normalizeH="0" baseline="0" dirty="0">
                <a:ln>
                  <a:noFill/>
                </a:ln>
                <a:solidFill>
                  <a:schemeClr val="tx1"/>
                </a:solidFill>
                <a:effectLst/>
                <a:latin typeface="Arial" panose="020B0604020202020204" pitchFamily="34" charset="0"/>
              </a:rPr>
              <a:t>: For capturing traffic from command 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Ubuntu Linux</a:t>
            </a:r>
            <a:r>
              <a:rPr kumimoji="0" lang="en-US" altLang="en-US" sz="2000" b="0" i="0" u="none" strike="noStrike" cap="none" normalizeH="0" baseline="0" dirty="0">
                <a:ln>
                  <a:noFill/>
                </a:ln>
                <a:solidFill>
                  <a:schemeClr val="tx1"/>
                </a:solidFill>
                <a:effectLst/>
                <a:latin typeface="Arial" panose="020B0604020202020204" pitchFamily="34" charset="0"/>
              </a:rPr>
              <a:t>: OS used for Zeek installation and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F427-EAB8-DDB3-5F59-89253EDACDD7}"/>
              </a:ext>
            </a:extLst>
          </p:cNvPr>
          <p:cNvSpPr>
            <a:spLocks noGrp="1"/>
          </p:cNvSpPr>
          <p:nvPr>
            <p:ph type="title"/>
          </p:nvPr>
        </p:nvSpPr>
        <p:spPr>
          <a:xfrm>
            <a:off x="594360" y="412956"/>
            <a:ext cx="7955280" cy="1130710"/>
          </a:xfrm>
        </p:spPr>
        <p:txBody>
          <a:bodyPr/>
          <a:lstStyle/>
          <a:p>
            <a:r>
              <a:rPr lang="en-IN" dirty="0"/>
              <a:t>Methodology/approach</a:t>
            </a:r>
          </a:p>
        </p:txBody>
      </p:sp>
      <p:sp>
        <p:nvSpPr>
          <p:cNvPr id="3" name="Content Placeholder 2">
            <a:extLst>
              <a:ext uri="{FF2B5EF4-FFF2-40B4-BE49-F238E27FC236}">
                <a16:creationId xmlns:a16="http://schemas.microsoft.com/office/drawing/2014/main" id="{4416F8A9-962E-BE22-A575-76026DFB1340}"/>
              </a:ext>
            </a:extLst>
          </p:cNvPr>
          <p:cNvSpPr>
            <a:spLocks noGrp="1"/>
          </p:cNvSpPr>
          <p:nvPr>
            <p:ph idx="1"/>
          </p:nvPr>
        </p:nvSpPr>
        <p:spPr>
          <a:xfrm>
            <a:off x="594360" y="1543665"/>
            <a:ext cx="7955280" cy="4719975"/>
          </a:xfrm>
        </p:spPr>
        <p:txBody>
          <a:bodyPr>
            <a:normAutofit/>
          </a:bodyPr>
          <a:lstStyle/>
          <a:p>
            <a:pPr marL="0" lvl="0" indent="0" eaLnBrk="0" fontAlgn="base" hangingPunct="0">
              <a:lnSpc>
                <a:spcPct val="100000"/>
              </a:lnSpc>
              <a:spcBef>
                <a:spcPct val="0"/>
              </a:spcBef>
              <a:spcAft>
                <a:spcPct val="0"/>
              </a:spcAft>
              <a:buNone/>
            </a:pPr>
            <a:r>
              <a:rPr lang="en-US" altLang="en-US" sz="2000" b="1" dirty="0">
                <a:latin typeface="Arial" panose="020B0604020202020204" pitchFamily="34" charset="0"/>
              </a:rPr>
              <a:t>Step-by-Step Process</a:t>
            </a:r>
          </a:p>
          <a:p>
            <a:pPr marL="0" lvl="0" indent="0" eaLnBrk="0" fontAlgn="base" hangingPunct="0">
              <a:lnSpc>
                <a:spcPct val="100000"/>
              </a:lnSpc>
              <a:spcBef>
                <a:spcPct val="0"/>
              </a:spcBef>
              <a:spcAft>
                <a:spcPct val="0"/>
              </a:spcAft>
              <a:buFontTx/>
              <a:buAutoNum type="arabicPeriod"/>
            </a:pPr>
            <a:r>
              <a:rPr lang="en-US" altLang="en-US" sz="2000" dirty="0">
                <a:latin typeface="Arial" panose="020B0604020202020204" pitchFamily="34" charset="0"/>
              </a:rPr>
              <a:t>Installed Wireshark and Zeek on the system.</a:t>
            </a:r>
          </a:p>
          <a:p>
            <a:pPr marL="0" lvl="0" indent="0" eaLnBrk="0" fontAlgn="base" hangingPunct="0">
              <a:lnSpc>
                <a:spcPct val="100000"/>
              </a:lnSpc>
              <a:spcBef>
                <a:spcPct val="0"/>
              </a:spcBef>
              <a:spcAft>
                <a:spcPct val="0"/>
              </a:spcAft>
              <a:buFontTx/>
              <a:buAutoNum type="arabicPeriod" startAt="2"/>
            </a:pPr>
            <a:r>
              <a:rPr lang="en-US" altLang="en-US" sz="2000" dirty="0">
                <a:latin typeface="Arial" panose="020B0604020202020204" pitchFamily="34" charset="0"/>
              </a:rPr>
              <a:t>Captured packets with:</a:t>
            </a:r>
            <a:endParaRPr lang="en-US" altLang="en-US" sz="2000" dirty="0">
              <a:latin typeface="Arial Unicode MS"/>
            </a:endParaRPr>
          </a:p>
          <a:p>
            <a:pPr marL="0" lvl="0" indent="0" eaLnBrk="0" fontAlgn="base" hangingPunct="0">
              <a:lnSpc>
                <a:spcPct val="100000"/>
              </a:lnSpc>
              <a:spcBef>
                <a:spcPct val="0"/>
              </a:spcBef>
              <a:spcAft>
                <a:spcPct val="0"/>
              </a:spcAft>
              <a:buNone/>
            </a:pPr>
            <a:r>
              <a:rPr lang="en-US" altLang="en-US" sz="2000" dirty="0" err="1">
                <a:latin typeface="Arial Unicode MS"/>
              </a:rPr>
              <a:t>css</a:t>
            </a:r>
            <a:endParaRPr lang="en-US" altLang="en-US" sz="2000" dirty="0">
              <a:latin typeface="Arial Unicode MS"/>
            </a:endParaRPr>
          </a:p>
          <a:p>
            <a:pPr marL="0" lvl="0" indent="0" eaLnBrk="0" fontAlgn="base" hangingPunct="0">
              <a:lnSpc>
                <a:spcPct val="100000"/>
              </a:lnSpc>
              <a:spcBef>
                <a:spcPct val="0"/>
              </a:spcBef>
              <a:spcAft>
                <a:spcPct val="0"/>
              </a:spcAft>
              <a:buNone/>
            </a:pPr>
            <a:r>
              <a:rPr lang="en-US" altLang="en-US" sz="2000" dirty="0" err="1">
                <a:latin typeface="Arial Unicode MS"/>
              </a:rPr>
              <a:t>sudo</a:t>
            </a:r>
            <a:r>
              <a:rPr lang="en-US" altLang="en-US" sz="2000" dirty="0">
                <a:latin typeface="Arial Unicode MS"/>
              </a:rPr>
              <a:t> </a:t>
            </a:r>
            <a:r>
              <a:rPr lang="en-US" altLang="en-US" sz="2000" dirty="0" err="1">
                <a:latin typeface="Arial Unicode MS"/>
              </a:rPr>
              <a:t>tcpdump</a:t>
            </a:r>
            <a:r>
              <a:rPr lang="en-US" altLang="en-US" sz="2000" dirty="0">
                <a:latin typeface="Arial Unicode MS"/>
              </a:rPr>
              <a:t> -</a:t>
            </a:r>
            <a:r>
              <a:rPr lang="en-US" altLang="en-US" sz="2000" dirty="0" err="1">
                <a:latin typeface="Arial Unicode MS"/>
              </a:rPr>
              <a:t>i</a:t>
            </a:r>
            <a:r>
              <a:rPr lang="en-US" altLang="en-US" sz="2000" dirty="0">
                <a:latin typeface="Arial Unicode MS"/>
              </a:rPr>
              <a:t> wlan0 -w </a:t>
            </a:r>
            <a:r>
              <a:rPr lang="en-US" altLang="en-US" sz="2000" dirty="0" err="1">
                <a:latin typeface="Arial Unicode MS"/>
              </a:rPr>
              <a:t>capture.pcap</a:t>
            </a:r>
            <a:r>
              <a:rPr lang="en-US" altLang="en-US" sz="2000" dirty="0">
                <a:latin typeface="Arial Unicode MS"/>
              </a:rPr>
              <a:t> </a:t>
            </a:r>
            <a:endParaRPr lang="en-US" altLang="en-US" sz="2000" dirty="0"/>
          </a:p>
          <a:p>
            <a:pPr marL="0" lvl="0" indent="0" eaLnBrk="0" fontAlgn="base" hangingPunct="0">
              <a:lnSpc>
                <a:spcPct val="100000"/>
              </a:lnSpc>
              <a:spcBef>
                <a:spcPct val="0"/>
              </a:spcBef>
              <a:spcAft>
                <a:spcPct val="0"/>
              </a:spcAft>
              <a:buFontTx/>
              <a:buAutoNum type="arabicPeriod" startAt="3"/>
            </a:pPr>
            <a:r>
              <a:rPr lang="en-US" altLang="en-US" sz="2000" dirty="0">
                <a:latin typeface="Arial" panose="020B0604020202020204" pitchFamily="34" charset="0"/>
              </a:rPr>
              <a:t>Loaded the </a:t>
            </a:r>
            <a:r>
              <a:rPr lang="en-US" altLang="en-US" sz="2000" dirty="0">
                <a:latin typeface="Arial Unicode MS"/>
              </a:rPr>
              <a:t>.</a:t>
            </a:r>
            <a:r>
              <a:rPr lang="en-US" altLang="en-US" sz="2000" dirty="0" err="1">
                <a:latin typeface="Arial Unicode MS"/>
              </a:rPr>
              <a:t>pcap</a:t>
            </a:r>
            <a:r>
              <a:rPr lang="en-US" altLang="en-US" sz="2000" dirty="0"/>
              <a:t> file in Wireshark for inspection.</a:t>
            </a:r>
            <a:endParaRPr lang="en-US" altLang="en-US" sz="2000" dirty="0">
              <a:latin typeface="Arial" panose="020B0604020202020204" pitchFamily="34" charset="0"/>
            </a:endParaRPr>
          </a:p>
          <a:p>
            <a:pPr marL="0" lvl="0" indent="0" eaLnBrk="0" fontAlgn="base" hangingPunct="0">
              <a:lnSpc>
                <a:spcPct val="100000"/>
              </a:lnSpc>
              <a:spcBef>
                <a:spcPct val="0"/>
              </a:spcBef>
              <a:spcAft>
                <a:spcPct val="0"/>
              </a:spcAft>
              <a:buFontTx/>
              <a:buAutoNum type="arabicPeriod" startAt="4"/>
            </a:pPr>
            <a:r>
              <a:rPr lang="en-US" altLang="en-US" sz="2000" dirty="0">
                <a:latin typeface="Arial" panose="020B0604020202020204" pitchFamily="34" charset="0"/>
              </a:rPr>
              <a:t>Ran Zeek:</a:t>
            </a:r>
            <a:endParaRPr lang="en-US" altLang="en-US" sz="2000" dirty="0">
              <a:latin typeface="Arial Unicode MS"/>
            </a:endParaRPr>
          </a:p>
          <a:p>
            <a:pPr marL="0" lvl="0" indent="0" eaLnBrk="0" fontAlgn="base" hangingPunct="0">
              <a:lnSpc>
                <a:spcPct val="100000"/>
              </a:lnSpc>
              <a:spcBef>
                <a:spcPct val="0"/>
              </a:spcBef>
              <a:spcAft>
                <a:spcPct val="0"/>
              </a:spcAft>
              <a:buNone/>
            </a:pPr>
            <a:r>
              <a:rPr lang="en-US" altLang="en-US" sz="2000" dirty="0">
                <a:latin typeface="Arial Unicode MS"/>
              </a:rPr>
              <a:t>nginx</a:t>
            </a:r>
          </a:p>
          <a:p>
            <a:pPr marL="0" lvl="0" indent="0" eaLnBrk="0" fontAlgn="base" hangingPunct="0">
              <a:lnSpc>
                <a:spcPct val="100000"/>
              </a:lnSpc>
              <a:spcBef>
                <a:spcPct val="0"/>
              </a:spcBef>
              <a:spcAft>
                <a:spcPct val="0"/>
              </a:spcAft>
              <a:buNone/>
            </a:pPr>
            <a:r>
              <a:rPr lang="en-US" altLang="en-US" sz="2000" dirty="0" err="1">
                <a:latin typeface="Arial Unicode MS"/>
              </a:rPr>
              <a:t>zeek</a:t>
            </a:r>
            <a:r>
              <a:rPr lang="en-US" altLang="en-US" sz="2000" dirty="0">
                <a:latin typeface="Arial Unicode MS"/>
              </a:rPr>
              <a:t> -r </a:t>
            </a:r>
            <a:r>
              <a:rPr lang="en-US" altLang="en-US" sz="2000" dirty="0" err="1">
                <a:latin typeface="Arial Unicode MS"/>
              </a:rPr>
              <a:t>capture.pcap</a:t>
            </a:r>
            <a:r>
              <a:rPr lang="en-US" altLang="en-US" sz="2000" dirty="0">
                <a:latin typeface="Arial Unicode MS"/>
              </a:rPr>
              <a:t> </a:t>
            </a:r>
            <a:endParaRPr lang="en-US" altLang="en-US" sz="2000" dirty="0"/>
          </a:p>
          <a:p>
            <a:pPr marL="0" lvl="0" indent="0" eaLnBrk="0" fontAlgn="base" hangingPunct="0">
              <a:lnSpc>
                <a:spcPct val="100000"/>
              </a:lnSpc>
              <a:spcBef>
                <a:spcPct val="0"/>
              </a:spcBef>
              <a:spcAft>
                <a:spcPct val="0"/>
              </a:spcAft>
              <a:buFontTx/>
              <a:buAutoNum type="arabicPeriod" startAt="5"/>
            </a:pPr>
            <a:r>
              <a:rPr lang="en-US" altLang="en-US" sz="2000" dirty="0">
                <a:latin typeface="Arial" panose="020B0604020202020204" pitchFamily="34" charset="0"/>
              </a:rPr>
              <a:t>Analyzed the following Zeek logs:</a:t>
            </a:r>
          </a:p>
          <a:p>
            <a:pPr marL="457200" lvl="1" indent="0" eaLnBrk="0" fontAlgn="base" hangingPunct="0">
              <a:lnSpc>
                <a:spcPct val="100000"/>
              </a:lnSpc>
              <a:spcBef>
                <a:spcPct val="0"/>
              </a:spcBef>
              <a:spcAft>
                <a:spcPct val="0"/>
              </a:spcAft>
              <a:buFontTx/>
              <a:buChar char="•"/>
            </a:pPr>
            <a:r>
              <a:rPr lang="en-US" altLang="en-US" dirty="0">
                <a:latin typeface="Arial Unicode MS"/>
              </a:rPr>
              <a:t>conn.log</a:t>
            </a:r>
            <a:r>
              <a:rPr lang="en-US" altLang="en-US" dirty="0"/>
              <a:t>: All TCP/UDP connections</a:t>
            </a:r>
            <a:endParaRPr lang="en-US" altLang="en-US"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dirty="0">
                <a:latin typeface="Arial Unicode MS"/>
              </a:rPr>
              <a:t>dns.log</a:t>
            </a:r>
            <a:r>
              <a:rPr lang="en-US" altLang="en-US" dirty="0"/>
              <a:t>: DNS activity</a:t>
            </a:r>
            <a:endParaRPr lang="en-US" altLang="en-US"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dirty="0">
                <a:latin typeface="Arial Unicode MS"/>
              </a:rPr>
              <a:t>http.log</a:t>
            </a:r>
            <a:r>
              <a:rPr lang="en-US" altLang="en-US" dirty="0"/>
              <a:t>: HTTP GET/POST requests</a:t>
            </a:r>
            <a:endParaRPr lang="en-US" altLang="en-US"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dirty="0">
                <a:latin typeface="Arial Unicode MS"/>
              </a:rPr>
              <a:t>notice.log</a:t>
            </a:r>
            <a:r>
              <a:rPr lang="en-US" altLang="en-US" dirty="0"/>
              <a:t>: Alerts and warnings</a:t>
            </a:r>
            <a:endParaRPr lang="en-US" altLang="en-US"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dirty="0">
                <a:latin typeface="Arial Unicode MS"/>
              </a:rPr>
              <a:t>weird.log</a:t>
            </a:r>
            <a:r>
              <a:rPr lang="en-US" altLang="en-US" dirty="0"/>
              <a:t>: Protocol anomalies</a:t>
            </a:r>
            <a:endParaRPr lang="en-US" altLang="en-US" dirty="0">
              <a:latin typeface="Arial" panose="020B0604020202020204" pitchFamily="34" charset="0"/>
            </a:endParaRPr>
          </a:p>
          <a:p>
            <a:pPr marL="0" indent="0">
              <a:buNone/>
            </a:pPr>
            <a:endParaRPr lang="en-IN" dirty="0"/>
          </a:p>
        </p:txBody>
      </p:sp>
      <p:sp>
        <p:nvSpPr>
          <p:cNvPr id="10" name="Rectangle 7">
            <a:extLst>
              <a:ext uri="{FF2B5EF4-FFF2-40B4-BE49-F238E27FC236}">
                <a16:creationId xmlns:a16="http://schemas.microsoft.com/office/drawing/2014/main" id="{97F77694-2D52-414D-2DF9-781AC4B2D001}"/>
              </a:ext>
            </a:extLst>
          </p:cNvPr>
          <p:cNvSpPr>
            <a:spLocks noChangeArrowheads="1"/>
          </p:cNvSpPr>
          <p:nvPr/>
        </p:nvSpPr>
        <p:spPr bwMode="auto">
          <a:xfrm>
            <a:off x="0" y="128572"/>
            <a:ext cx="285656" cy="20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chemeClr val="tx1"/>
                </a:solidFill>
                <a:effectLst/>
                <a:latin typeface="Arial" panose="020B0604020202020204" pitchFamily="34" charset="0"/>
              </a:rPr>
              <a:t>3.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4A0CD853-A4F7-1E8C-5AAD-26A52AAE47CD}"/>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CFF688B9-C484-486A-8FB8-C80E88FAD436}"/>
              </a:ext>
            </a:extLst>
          </p:cNvPr>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80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Technologies</a:t>
            </a:r>
          </a:p>
        </p:txBody>
      </p:sp>
      <p:sp>
        <p:nvSpPr>
          <p:cNvPr id="3" name="Content Placeholder 2"/>
          <p:cNvSpPr>
            <a:spLocks noGrp="1"/>
          </p:cNvSpPr>
          <p:nvPr>
            <p:ph idx="1"/>
          </p:nvPr>
        </p:nvSpPr>
        <p:spPr/>
        <p:txBody>
          <a:bodyPr/>
          <a:lstStyle/>
          <a:p>
            <a:r>
              <a:t>• Wireshark – GUI packet analyzer.</a:t>
            </a:r>
          </a:p>
          <a:p>
            <a:r>
              <a:t>• Zeek – Network Security Monitor.</a:t>
            </a:r>
          </a:p>
          <a:p>
            <a:r>
              <a:t>• tcpdump – Command-line packet capture.</a:t>
            </a:r>
          </a:p>
          <a:p>
            <a:r>
              <a:t>• Ubuntu Linux – Analysis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graphicFrame>
        <p:nvGraphicFramePr>
          <p:cNvPr id="4" name="Content Placeholder 3">
            <a:extLst>
              <a:ext uri="{FF2B5EF4-FFF2-40B4-BE49-F238E27FC236}">
                <a16:creationId xmlns:a16="http://schemas.microsoft.com/office/drawing/2014/main" id="{DF5CFA49-AE99-D535-803A-E52CD3B53F3A}"/>
              </a:ext>
            </a:extLst>
          </p:cNvPr>
          <p:cNvGraphicFramePr>
            <a:graphicFrameLocks noGrp="1"/>
          </p:cNvGraphicFramePr>
          <p:nvPr>
            <p:ph idx="1"/>
          </p:nvPr>
        </p:nvGraphicFramePr>
        <p:xfrm>
          <a:off x="593725" y="2948940"/>
          <a:ext cx="7956550" cy="2560320"/>
        </p:xfrm>
        <a:graphic>
          <a:graphicData uri="http://schemas.openxmlformats.org/drawingml/2006/table">
            <a:tbl>
              <a:tblPr/>
              <a:tblGrid>
                <a:gridCol w="3978275">
                  <a:extLst>
                    <a:ext uri="{9D8B030D-6E8A-4147-A177-3AD203B41FA5}">
                      <a16:colId xmlns:a16="http://schemas.microsoft.com/office/drawing/2014/main" val="4207002137"/>
                    </a:ext>
                  </a:extLst>
                </a:gridCol>
                <a:gridCol w="3978275">
                  <a:extLst>
                    <a:ext uri="{9D8B030D-6E8A-4147-A177-3AD203B41FA5}">
                      <a16:colId xmlns:a16="http://schemas.microsoft.com/office/drawing/2014/main" val="1591369453"/>
                    </a:ext>
                  </a:extLst>
                </a:gridCol>
              </a:tblGrid>
              <a:tr h="0">
                <a:tc>
                  <a:txBody>
                    <a:bodyPr/>
                    <a:lstStyle/>
                    <a:p>
                      <a:pPr>
                        <a:buNone/>
                      </a:pPr>
                      <a:r>
                        <a:rPr lang="en-IN"/>
                        <a:t>Metric</a:t>
                      </a:r>
                    </a:p>
                  </a:txBody>
                  <a:tcPr anchor="ctr">
                    <a:lnL>
                      <a:noFill/>
                    </a:lnL>
                    <a:lnR>
                      <a:noFill/>
                    </a:lnR>
                    <a:lnT>
                      <a:noFill/>
                    </a:lnT>
                    <a:lnB>
                      <a:noFill/>
                    </a:lnB>
                    <a:noFill/>
                  </a:tcPr>
                </a:tc>
                <a:tc>
                  <a:txBody>
                    <a:bodyPr/>
                    <a:lstStyle/>
                    <a:p>
                      <a:pPr>
                        <a:buNone/>
                      </a:pPr>
                      <a:r>
                        <a:rPr lang="en-IN"/>
                        <a:t>Count</a:t>
                      </a:r>
                    </a:p>
                  </a:txBody>
                  <a:tcPr anchor="ctr">
                    <a:lnL>
                      <a:noFill/>
                    </a:lnL>
                    <a:lnR>
                      <a:noFill/>
                    </a:lnR>
                    <a:lnT>
                      <a:noFill/>
                    </a:lnT>
                    <a:lnB>
                      <a:noFill/>
                    </a:lnB>
                    <a:noFill/>
                  </a:tcPr>
                </a:tc>
                <a:extLst>
                  <a:ext uri="{0D108BD9-81ED-4DB2-BD59-A6C34878D82A}">
                    <a16:rowId xmlns:a16="http://schemas.microsoft.com/office/drawing/2014/main" val="1109989896"/>
                  </a:ext>
                </a:extLst>
              </a:tr>
              <a:tr h="0">
                <a:tc>
                  <a:txBody>
                    <a:bodyPr/>
                    <a:lstStyle/>
                    <a:p>
                      <a:pPr>
                        <a:buNone/>
                      </a:pPr>
                      <a:r>
                        <a:rPr lang="en-IN"/>
                        <a:t>Total Packets Captured</a:t>
                      </a:r>
                    </a:p>
                  </a:txBody>
                  <a:tcPr anchor="ctr">
                    <a:lnL>
                      <a:noFill/>
                    </a:lnL>
                    <a:lnR>
                      <a:noFill/>
                    </a:lnR>
                    <a:lnT>
                      <a:noFill/>
                    </a:lnT>
                    <a:lnB>
                      <a:noFill/>
                    </a:lnB>
                    <a:noFill/>
                  </a:tcPr>
                </a:tc>
                <a:tc>
                  <a:txBody>
                    <a:bodyPr/>
                    <a:lstStyle/>
                    <a:p>
                      <a:pPr>
                        <a:buNone/>
                      </a:pPr>
                      <a:r>
                        <a:rPr lang="en-IN"/>
                        <a:t>11,400</a:t>
                      </a:r>
                    </a:p>
                  </a:txBody>
                  <a:tcPr anchor="ctr">
                    <a:lnL>
                      <a:noFill/>
                    </a:lnL>
                    <a:lnR>
                      <a:noFill/>
                    </a:lnR>
                    <a:lnT>
                      <a:noFill/>
                    </a:lnT>
                    <a:lnB>
                      <a:noFill/>
                    </a:lnB>
                    <a:noFill/>
                  </a:tcPr>
                </a:tc>
                <a:extLst>
                  <a:ext uri="{0D108BD9-81ED-4DB2-BD59-A6C34878D82A}">
                    <a16:rowId xmlns:a16="http://schemas.microsoft.com/office/drawing/2014/main" val="3201941063"/>
                  </a:ext>
                </a:extLst>
              </a:tr>
              <a:tr h="0">
                <a:tc>
                  <a:txBody>
                    <a:bodyPr/>
                    <a:lstStyle/>
                    <a:p>
                      <a:pPr>
                        <a:buNone/>
                      </a:pPr>
                      <a:r>
                        <a:rPr lang="en-IN"/>
                        <a:t>Unique IPs</a:t>
                      </a:r>
                    </a:p>
                  </a:txBody>
                  <a:tcPr anchor="ctr">
                    <a:lnL>
                      <a:noFill/>
                    </a:lnL>
                    <a:lnR>
                      <a:noFill/>
                    </a:lnR>
                    <a:lnT>
                      <a:noFill/>
                    </a:lnT>
                    <a:lnB>
                      <a:noFill/>
                    </a:lnB>
                    <a:noFill/>
                  </a:tcPr>
                </a:tc>
                <a:tc>
                  <a:txBody>
                    <a:bodyPr/>
                    <a:lstStyle/>
                    <a:p>
                      <a:pPr>
                        <a:buNone/>
                      </a:pPr>
                      <a:r>
                        <a:rPr lang="en-IN"/>
                        <a:t>60</a:t>
                      </a:r>
                    </a:p>
                  </a:txBody>
                  <a:tcPr anchor="ctr">
                    <a:lnL>
                      <a:noFill/>
                    </a:lnL>
                    <a:lnR>
                      <a:noFill/>
                    </a:lnR>
                    <a:lnT>
                      <a:noFill/>
                    </a:lnT>
                    <a:lnB>
                      <a:noFill/>
                    </a:lnB>
                    <a:noFill/>
                  </a:tcPr>
                </a:tc>
                <a:extLst>
                  <a:ext uri="{0D108BD9-81ED-4DB2-BD59-A6C34878D82A}">
                    <a16:rowId xmlns:a16="http://schemas.microsoft.com/office/drawing/2014/main" val="2823012214"/>
                  </a:ext>
                </a:extLst>
              </a:tr>
              <a:tr h="0">
                <a:tc>
                  <a:txBody>
                    <a:bodyPr/>
                    <a:lstStyle/>
                    <a:p>
                      <a:pPr>
                        <a:buNone/>
                      </a:pPr>
                      <a:r>
                        <a:rPr lang="en-IN"/>
                        <a:t>HTTP Requests Logged</a:t>
                      </a:r>
                    </a:p>
                  </a:txBody>
                  <a:tcPr anchor="ctr">
                    <a:lnL>
                      <a:noFill/>
                    </a:lnL>
                    <a:lnR>
                      <a:noFill/>
                    </a:lnR>
                    <a:lnT>
                      <a:noFill/>
                    </a:lnT>
                    <a:lnB>
                      <a:noFill/>
                    </a:lnB>
                    <a:noFill/>
                  </a:tcPr>
                </a:tc>
                <a:tc>
                  <a:txBody>
                    <a:bodyPr/>
                    <a:lstStyle/>
                    <a:p>
                      <a:pPr>
                        <a:buNone/>
                      </a:pPr>
                      <a:r>
                        <a:rPr lang="en-IN"/>
                        <a:t>380</a:t>
                      </a:r>
                    </a:p>
                  </a:txBody>
                  <a:tcPr anchor="ctr">
                    <a:lnL>
                      <a:noFill/>
                    </a:lnL>
                    <a:lnR>
                      <a:noFill/>
                    </a:lnR>
                    <a:lnT>
                      <a:noFill/>
                    </a:lnT>
                    <a:lnB>
                      <a:noFill/>
                    </a:lnB>
                    <a:noFill/>
                  </a:tcPr>
                </a:tc>
                <a:extLst>
                  <a:ext uri="{0D108BD9-81ED-4DB2-BD59-A6C34878D82A}">
                    <a16:rowId xmlns:a16="http://schemas.microsoft.com/office/drawing/2014/main" val="1371381578"/>
                  </a:ext>
                </a:extLst>
              </a:tr>
              <a:tr h="0">
                <a:tc>
                  <a:txBody>
                    <a:bodyPr/>
                    <a:lstStyle/>
                    <a:p>
                      <a:pPr>
                        <a:buNone/>
                      </a:pPr>
                      <a:r>
                        <a:rPr lang="en-IN"/>
                        <a:t>DNS Queries</a:t>
                      </a:r>
                    </a:p>
                  </a:txBody>
                  <a:tcPr anchor="ctr">
                    <a:lnL>
                      <a:noFill/>
                    </a:lnL>
                    <a:lnR>
                      <a:noFill/>
                    </a:lnR>
                    <a:lnT>
                      <a:noFill/>
                    </a:lnT>
                    <a:lnB>
                      <a:noFill/>
                    </a:lnB>
                    <a:noFill/>
                  </a:tcPr>
                </a:tc>
                <a:tc>
                  <a:txBody>
                    <a:bodyPr/>
                    <a:lstStyle/>
                    <a:p>
                      <a:pPr>
                        <a:buNone/>
                      </a:pPr>
                      <a:r>
                        <a:rPr lang="en-IN"/>
                        <a:t>210</a:t>
                      </a:r>
                    </a:p>
                  </a:txBody>
                  <a:tcPr anchor="ctr">
                    <a:lnL>
                      <a:noFill/>
                    </a:lnL>
                    <a:lnR>
                      <a:noFill/>
                    </a:lnR>
                    <a:lnT>
                      <a:noFill/>
                    </a:lnT>
                    <a:lnB>
                      <a:noFill/>
                    </a:lnB>
                    <a:noFill/>
                  </a:tcPr>
                </a:tc>
                <a:extLst>
                  <a:ext uri="{0D108BD9-81ED-4DB2-BD59-A6C34878D82A}">
                    <a16:rowId xmlns:a16="http://schemas.microsoft.com/office/drawing/2014/main" val="2500687896"/>
                  </a:ext>
                </a:extLst>
              </a:tr>
              <a:tr h="0">
                <a:tc>
                  <a:txBody>
                    <a:bodyPr/>
                    <a:lstStyle/>
                    <a:p>
                      <a:pPr>
                        <a:buNone/>
                      </a:pPr>
                      <a:r>
                        <a:rPr lang="en-IN"/>
                        <a:t>Malformed Packets</a:t>
                      </a:r>
                    </a:p>
                  </a:txBody>
                  <a:tcPr anchor="ctr">
                    <a:lnL>
                      <a:noFill/>
                    </a:lnL>
                    <a:lnR>
                      <a:noFill/>
                    </a:lnR>
                    <a:lnT>
                      <a:noFill/>
                    </a:lnT>
                    <a:lnB>
                      <a:noFill/>
                    </a:lnB>
                    <a:noFill/>
                  </a:tcPr>
                </a:tc>
                <a:tc>
                  <a:txBody>
                    <a:bodyPr/>
                    <a:lstStyle/>
                    <a:p>
                      <a:pPr>
                        <a:buNone/>
                      </a:pPr>
                      <a:r>
                        <a:rPr lang="en-IN"/>
                        <a:t>14</a:t>
                      </a:r>
                    </a:p>
                  </a:txBody>
                  <a:tcPr anchor="ctr">
                    <a:lnL>
                      <a:noFill/>
                    </a:lnL>
                    <a:lnR>
                      <a:noFill/>
                    </a:lnR>
                    <a:lnT>
                      <a:noFill/>
                    </a:lnT>
                    <a:lnB>
                      <a:noFill/>
                    </a:lnB>
                    <a:noFill/>
                  </a:tcPr>
                </a:tc>
                <a:extLst>
                  <a:ext uri="{0D108BD9-81ED-4DB2-BD59-A6C34878D82A}">
                    <a16:rowId xmlns:a16="http://schemas.microsoft.com/office/drawing/2014/main" val="2391586463"/>
                  </a:ext>
                </a:extLst>
              </a:tr>
              <a:tr h="0">
                <a:tc>
                  <a:txBody>
                    <a:bodyPr/>
                    <a:lstStyle/>
                    <a:p>
                      <a:pPr>
                        <a:buNone/>
                      </a:pPr>
                      <a:r>
                        <a:rPr lang="en-IN"/>
                        <a:t>Port Scan Attempts</a:t>
                      </a:r>
                    </a:p>
                  </a:txBody>
                  <a:tcPr anchor="ctr">
                    <a:lnL>
                      <a:noFill/>
                    </a:lnL>
                    <a:lnR>
                      <a:noFill/>
                    </a:lnR>
                    <a:lnT>
                      <a:noFill/>
                    </a:lnT>
                    <a:lnB>
                      <a:noFill/>
                    </a:lnB>
                    <a:noFill/>
                  </a:tcPr>
                </a:tc>
                <a:tc>
                  <a:txBody>
                    <a:bodyPr/>
                    <a:lstStyle/>
                    <a:p>
                      <a:pPr>
                        <a:buNone/>
                      </a:pPr>
                      <a:r>
                        <a:rPr lang="en-IN" dirty="0"/>
                        <a:t>2 (flagged by Ze</a:t>
                      </a:r>
                    </a:p>
                  </a:txBody>
                  <a:tcPr anchor="ctr">
                    <a:lnL>
                      <a:noFill/>
                    </a:lnL>
                    <a:lnR>
                      <a:noFill/>
                    </a:lnR>
                    <a:lnT>
                      <a:noFill/>
                    </a:lnT>
                    <a:lnB>
                      <a:noFill/>
                    </a:lnB>
                    <a:noFill/>
                  </a:tcPr>
                </a:tc>
                <a:extLst>
                  <a:ext uri="{0D108BD9-81ED-4DB2-BD59-A6C34878D82A}">
                    <a16:rowId xmlns:a16="http://schemas.microsoft.com/office/drawing/2014/main" val="2589450752"/>
                  </a:ext>
                </a:extLst>
              </a:tr>
            </a:tbl>
          </a:graphicData>
        </a:graphic>
      </p:graphicFrame>
      <p:sp>
        <p:nvSpPr>
          <p:cNvPr id="5" name="Rectangle 1">
            <a:extLst>
              <a:ext uri="{FF2B5EF4-FFF2-40B4-BE49-F238E27FC236}">
                <a16:creationId xmlns:a16="http://schemas.microsoft.com/office/drawing/2014/main" id="{E9779653-0E01-CDFA-13FE-471F210B0D0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a:ln>
                  <a:noFill/>
                </a:ln>
                <a:solidFill>
                  <a:schemeClr val="tx1"/>
                </a:solidFill>
                <a:effectLst/>
                <a:latin typeface="Arial" panose="020B0604020202020204" pitchFamily="34" charset="0"/>
              </a:rPr>
              <a:t>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a:ln>
                  <a:noFill/>
                </a:ln>
                <a:solidFill>
                  <a:schemeClr val="tx1"/>
                </a:solidFill>
                <a:effectLst/>
                <a:latin typeface="Arial" panose="020B0604020202020204" pitchFamily="34" charset="0"/>
              </a:rPr>
              <a:t>Table 1: Network Traffic Statistics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TotalTime>
  <Words>949</Words>
  <Application>Microsoft Office PowerPoint</Application>
  <PresentationFormat>On-screen Show (4:3)</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Arial Unicode MS</vt:lpstr>
      <vt:lpstr>Garamond</vt:lpstr>
      <vt:lpstr>Organic</vt:lpstr>
      <vt:lpstr>Network Traffic Analysis Using Wireshark and Zeek</vt:lpstr>
      <vt:lpstr>Abstract</vt:lpstr>
      <vt:lpstr>Table of Contents</vt:lpstr>
      <vt:lpstr>Introduction</vt:lpstr>
      <vt:lpstr>Literature Review</vt:lpstr>
      <vt:lpstr>Methodology / Approach</vt:lpstr>
      <vt:lpstr>Methodology/approach</vt:lpstr>
      <vt:lpstr>Tools &amp; Technologies</vt:lpstr>
      <vt:lpstr>Results</vt:lpstr>
      <vt:lpstr>Figures (Sample)</vt:lpstr>
      <vt:lpstr>Figure 1: Protocol Distribution Chart (PNG)</vt:lpstr>
      <vt:lpstr>Figure 2: Suspicious Activity Timeline (PNG)</vt:lpstr>
      <vt:lpstr>Challenges</vt:lpstr>
      <vt:lpstr>DISCUSSIONS</vt:lpstr>
      <vt:lpstr>Conclusion</vt:lpstr>
      <vt:lpstr>Recommendations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Ritvij Mishra</cp:lastModifiedBy>
  <cp:revision>5</cp:revision>
  <dcterms:created xsi:type="dcterms:W3CDTF">2013-01-27T09:14:16Z</dcterms:created>
  <dcterms:modified xsi:type="dcterms:W3CDTF">2025-07-18T14:30:07Z</dcterms:modified>
  <cp:category/>
</cp:coreProperties>
</file>