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78" r:id="rId6"/>
    <p:sldId id="267" r:id="rId7"/>
    <p:sldId id="272" r:id="rId8"/>
    <p:sldId id="269" r:id="rId9"/>
    <p:sldId id="259" r:id="rId10"/>
    <p:sldId id="262" r:id="rId11"/>
    <p:sldId id="277" r:id="rId12"/>
    <p:sldId id="265" r:id="rId13"/>
    <p:sldId id="276" r:id="rId14"/>
    <p:sldId id="274" r:id="rId15"/>
    <p:sldId id="275"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vik Mahapatra [MECHATRONIC - 2019]" initials="RM[2" lastIdx="2" clrIdx="0">
    <p:extLst>
      <p:ext uri="{19B8F6BF-5375-455C-9EA6-DF929625EA0E}">
        <p15:presenceInfo xmlns:p15="http://schemas.microsoft.com/office/powerpoint/2012/main" userId="Ritvik Mahapatra [MECHATRONIC - 201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9874E469-A29B-43CC-914C-0E0CB872F6F8}" type="datetime1">
              <a:rPr lang="en-US" smtClean="0"/>
              <a:t>12/8/2021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CD694E6-D576-434C-AC6C-2965C699D609}" type="datetime1">
              <a:rPr lang="en-US" smtClean="0"/>
              <a:t>12/8/2021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76957EB-FA61-49B7-8068-0192D83EDC87}" type="datetime1">
              <a:rPr lang="en-US" smtClean="0"/>
              <a:t>12/8/2021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B007EF-C73C-47A6-A954-0006E4AC7011}" type="datetime1">
              <a:rPr lang="en-US" smtClean="0"/>
              <a:t>12/8/2021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4486C-F635-4D2F-BD1C-59F0F918983B}" type="datetime1">
              <a:rPr lang="en-US" smtClean="0"/>
              <a:t>12/8/2021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72708A5-D955-4485-A631-E7F4A2A080DC}" type="datetime1">
              <a:rPr lang="en-US" smtClean="0"/>
              <a:t>12/8/2021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736EFE6-FD5B-4548-B46A-BEEBC1945017}" type="datetime1">
              <a:rPr lang="en-US" smtClean="0"/>
              <a:t>12/8/2021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F65C3E3-0A2D-4145-8D4D-A167BB12928D}" type="datetime1">
              <a:rPr lang="en-US" smtClean="0"/>
              <a:t>12/8/2021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AD30B-E8EC-421C-A52E-ABBCE2C0A985}" type="datetime1">
              <a:rPr lang="en-US" smtClean="0"/>
              <a:t>12/8/2021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1F54737-B8DB-4493-A638-F7827A20F46E}" type="datetime1">
              <a:rPr lang="en-US" smtClean="0"/>
              <a:t>12/8/2021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D0A8DD14-36FD-4A75-B243-5C33ED516C61}" type="datetime1">
              <a:rPr lang="en-US" smtClean="0"/>
              <a:t>12/8/2021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135EE5BF-D838-4E1A-96BF-7831CF7529A5}" type="datetime1">
              <a:rPr lang="en-US" smtClean="0"/>
              <a:t>12/8/2021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51138-cctv-dome-camera-photos-png-file-hd" TargetMode="External"/><Relationship Id="rId7" Type="http://schemas.openxmlformats.org/officeDocument/2006/relationships/hyperlink" Target="https://geobrava.wordpress.com/2015/10/27/smart-home-service-revenue-will-reach-100-billion-by-2020/" TargetMode="Externa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hyperlink" Target="https://www.flickr.com/photos/20247775@N02/2044969585"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6_degrees_freedom.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maistora/2254268385/" TargetMode="External"/><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4.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1">
                      <a:satMod val="175000"/>
                      <a:alpha val="40000"/>
                    </a:schemeClr>
                  </a:glow>
                  <a:reflection blurRad="6350" stA="50000" endA="300" endPos="50000" dist="60007" dir="5400000" sy="-100000" algn="bl" rotWithShape="0"/>
                </a:effectLst>
              </a:rPr>
              <a:t>Face Recognition And Following Using OpenCV</a:t>
            </a:r>
          </a:p>
        </p:txBody>
      </p:sp>
      <p:sp>
        <p:nvSpPr>
          <p:cNvPr id="5" name="Subtitle 4"/>
          <p:cNvSpPr>
            <a:spLocks noGrp="1"/>
          </p:cNvSpPr>
          <p:nvPr>
            <p:ph type="subTitle" idx="1"/>
          </p:nvPr>
        </p:nvSpPr>
        <p:spPr/>
        <p:txBody>
          <a:bodyPr/>
          <a:lstStyle/>
          <a:p>
            <a:r>
              <a:rPr lang="en-US" dirty="0"/>
              <a:t>Project based learning-2 (5</a:t>
            </a:r>
            <a:r>
              <a:rPr lang="en-US" baseline="30000" dirty="0"/>
              <a:t>th</a:t>
            </a:r>
            <a:r>
              <a:rPr lang="en-US" dirty="0"/>
              <a:t> Sem)</a:t>
            </a:r>
          </a:p>
        </p:txBody>
      </p:sp>
      <p:sp>
        <p:nvSpPr>
          <p:cNvPr id="3" name="TextBox 2">
            <a:extLst>
              <a:ext uri="{FF2B5EF4-FFF2-40B4-BE49-F238E27FC236}">
                <a16:creationId xmlns:a16="http://schemas.microsoft.com/office/drawing/2014/main" id="{E773ABC7-55B9-4D89-992E-106F85C0F3E6}"/>
              </a:ext>
            </a:extLst>
          </p:cNvPr>
          <p:cNvSpPr txBox="1"/>
          <p:nvPr/>
        </p:nvSpPr>
        <p:spPr>
          <a:xfrm>
            <a:off x="912812" y="5102789"/>
            <a:ext cx="3935836" cy="1138773"/>
          </a:xfrm>
          <a:prstGeom prst="rect">
            <a:avLst/>
          </a:prstGeom>
          <a:noFill/>
        </p:spPr>
        <p:txBody>
          <a:bodyPr wrap="square" rtlCol="0">
            <a:spAutoFit/>
          </a:bodyPr>
          <a:lstStyle/>
          <a:p>
            <a:r>
              <a:rPr lang="en-US" sz="2000" dirty="0"/>
              <a:t>Name: Ritvik Mahapatra</a:t>
            </a:r>
          </a:p>
          <a:p>
            <a:r>
              <a:rPr lang="en-US" sz="2000" dirty="0"/>
              <a:t>Reg. No.: 199403001</a:t>
            </a:r>
          </a:p>
          <a:p>
            <a:endParaRPr lang="en-IN" sz="2800" dirty="0"/>
          </a:p>
        </p:txBody>
      </p:sp>
      <p:sp>
        <p:nvSpPr>
          <p:cNvPr id="4" name="Slide Number Placeholder 3">
            <a:extLst>
              <a:ext uri="{FF2B5EF4-FFF2-40B4-BE49-F238E27FC236}">
                <a16:creationId xmlns:a16="http://schemas.microsoft.com/office/drawing/2014/main" id="{AF5513EA-FBB5-40BA-B127-659E7112B913}"/>
              </a:ext>
            </a:extLst>
          </p:cNvPr>
          <p:cNvSpPr>
            <a:spLocks noGrp="1"/>
          </p:cNvSpPr>
          <p:nvPr>
            <p:ph type="sldNum" sz="quarter" idx="12"/>
          </p:nvPr>
        </p:nvSpPr>
        <p:spPr/>
        <p:txBody>
          <a:bodyPr/>
          <a:lstStyle/>
          <a:p>
            <a:fld id="{C014DD1E-5D91-48A3-AD6D-45FBA980D106}" type="slidenum">
              <a:rPr lang="en-IN" smtClean="0"/>
              <a:t>1</a:t>
            </a:fld>
            <a:endParaRPr lang="en-IN"/>
          </a:p>
        </p:txBody>
      </p:sp>
      <p:pic>
        <p:nvPicPr>
          <p:cNvPr id="6" name="Picture 5">
            <a:extLst>
              <a:ext uri="{FF2B5EF4-FFF2-40B4-BE49-F238E27FC236}">
                <a16:creationId xmlns:a16="http://schemas.microsoft.com/office/drawing/2014/main" id="{FDBB86CC-D1F5-468D-B772-3317FA4AC1B8}"/>
              </a:ext>
            </a:extLst>
          </p:cNvPr>
          <p:cNvPicPr>
            <a:picLocks noChangeAspect="1"/>
          </p:cNvPicPr>
          <p:nvPr/>
        </p:nvPicPr>
        <p:blipFill>
          <a:blip r:embed="rId2"/>
          <a:stretch>
            <a:fillRect/>
          </a:stretch>
        </p:blipFill>
        <p:spPr>
          <a:xfrm>
            <a:off x="8730449" y="2896488"/>
            <a:ext cx="2341067" cy="2944623"/>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92BF94-5A3D-4661-9DF6-FB19A14F97C6}"/>
              </a:ext>
            </a:extLst>
          </p:cNvPr>
          <p:cNvSpPr>
            <a:spLocks noGrp="1"/>
          </p:cNvSpPr>
          <p:nvPr>
            <p:ph type="sldNum" sz="quarter" idx="12"/>
          </p:nvPr>
        </p:nvSpPr>
        <p:spPr/>
        <p:txBody>
          <a:bodyPr/>
          <a:lstStyle/>
          <a:p>
            <a:fld id="{C014DD1E-5D91-48A3-AD6D-45FBA980D106}" type="slidenum">
              <a:rPr lang="en-IN" smtClean="0"/>
              <a:t>10</a:t>
            </a:fld>
            <a:endParaRPr lang="en-IN"/>
          </a:p>
        </p:txBody>
      </p:sp>
      <p:sp>
        <p:nvSpPr>
          <p:cNvPr id="7" name="Picture Placeholder 3">
            <a:extLst>
              <a:ext uri="{FF2B5EF4-FFF2-40B4-BE49-F238E27FC236}">
                <a16:creationId xmlns:a16="http://schemas.microsoft.com/office/drawing/2014/main" id="{99D39B82-6320-464A-BB4E-6C69CB2FA608}"/>
              </a:ext>
            </a:extLst>
          </p:cNvPr>
          <p:cNvSpPr>
            <a:spLocks noGrp="1"/>
          </p:cNvSpPr>
          <p:nvPr>
            <p:ph type="body" sz="half" idx="2"/>
          </p:nvPr>
        </p:nvSpPr>
        <p:spPr>
          <a:xfrm>
            <a:off x="1219200" y="533400"/>
            <a:ext cx="10514013" cy="5638800"/>
          </a:xfrm>
        </p:spPr>
        <p:txBody>
          <a:bodyPr/>
          <a:lstStyle/>
          <a:p>
            <a:r>
              <a:rPr lang="en-IN" sz="1800" b="1" i="0" u="none" strike="noStrike" baseline="0" dirty="0">
                <a:latin typeface="+mj-lt"/>
              </a:rPr>
              <a:t>Python code: </a:t>
            </a:r>
            <a:endParaRPr lang="en-IN" sz="1800" b="0" i="0" u="none" strike="noStrike" baseline="0" dirty="0">
              <a:latin typeface="+mj-lt"/>
            </a:endParaRPr>
          </a:p>
          <a:p>
            <a:r>
              <a:rPr lang="en-US" sz="1800" b="0" i="0" u="none" strike="noStrike" baseline="0" dirty="0">
                <a:latin typeface="+mj-lt"/>
              </a:rPr>
              <a:t>• Firstly, import all the required libraries like OpenCV (cv2) and pyserial. </a:t>
            </a:r>
          </a:p>
          <a:p>
            <a:r>
              <a:rPr lang="en-US" sz="1800" b="0" i="0" u="none" strike="noStrike" baseline="0" dirty="0">
                <a:latin typeface="+mj-lt"/>
              </a:rPr>
              <a:t>• Then, the Arduino serial connection is set up and the pretrained face recognition model is imported, and the video capturing is started. </a:t>
            </a:r>
          </a:p>
          <a:p>
            <a:r>
              <a:rPr lang="en-US" sz="1800" b="0" i="0" u="none" strike="noStrike" baseline="0" dirty="0">
                <a:latin typeface="+mj-lt"/>
              </a:rPr>
              <a:t>• Inside while loop the frame is extracted from the captured video and the image flipped to avoid the mirror effect. Finally, the cascade model is applied or implemented to each frame with the selected algorithm and some modified parameters. </a:t>
            </a:r>
          </a:p>
          <a:p>
            <a:r>
              <a:rPr lang="en-US" sz="1800" b="0" i="0" u="none" strike="noStrike" baseline="0" dirty="0">
                <a:latin typeface="+mj-lt"/>
              </a:rPr>
              <a:t>• Inside the for loop the coordinated are calculated and sent to the Arduino program serially via the afore mentioned library – pyserial, using </a:t>
            </a:r>
            <a:r>
              <a:rPr lang="en-US" sz="1800" b="0" i="0" u="none" strike="noStrike" baseline="0" dirty="0" err="1">
                <a:latin typeface="+mj-lt"/>
              </a:rPr>
              <a:t>arduinoSerial.write</a:t>
            </a:r>
            <a:r>
              <a:rPr lang="en-US" sz="1800" b="0" i="0" u="none" strike="noStrike" baseline="0" dirty="0">
                <a:latin typeface="+mj-lt"/>
              </a:rPr>
              <a:t> command. </a:t>
            </a:r>
          </a:p>
          <a:p>
            <a:r>
              <a:rPr lang="en-US" sz="1800" b="0" i="0" u="none" strike="noStrike" baseline="0" dirty="0">
                <a:latin typeface="+mj-lt"/>
              </a:rPr>
              <a:t>• Then the video camera’s output is displayed frame by frame on a new window and there is also an option of quitting the program by pressing q once. </a:t>
            </a:r>
          </a:p>
          <a:p>
            <a:endParaRPr lang="en-IN" dirty="0"/>
          </a:p>
        </p:txBody>
      </p:sp>
    </p:spTree>
    <p:extLst>
      <p:ext uri="{BB962C8B-B14F-4D97-AF65-F5344CB8AC3E}">
        <p14:creationId xmlns:p14="http://schemas.microsoft.com/office/powerpoint/2010/main" val="325245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1B0C-1A4A-4565-8DF3-BCBBF5CBEFCD}"/>
              </a:ext>
            </a:extLst>
          </p:cNvPr>
          <p:cNvSpPr>
            <a:spLocks noGrp="1"/>
          </p:cNvSpPr>
          <p:nvPr>
            <p:ph type="title"/>
          </p:nvPr>
        </p:nvSpPr>
        <p:spPr>
          <a:xfrm>
            <a:off x="1065212" y="182685"/>
            <a:ext cx="10287000" cy="960315"/>
          </a:xfrm>
        </p:spPr>
        <p:txBody>
          <a:bodyPr>
            <a:normAutofit/>
          </a:bodyPr>
          <a:lstStyle/>
          <a:p>
            <a:r>
              <a:rPr lang="en-US" sz="3600" cap="none" dirty="0"/>
              <a:t>Applications Of The Motion Follower System</a:t>
            </a:r>
            <a:endParaRPr lang="en-IN" sz="3600" cap="none" dirty="0"/>
          </a:p>
        </p:txBody>
      </p:sp>
      <p:sp>
        <p:nvSpPr>
          <p:cNvPr id="3" name="Text Placeholder 2">
            <a:extLst>
              <a:ext uri="{FF2B5EF4-FFF2-40B4-BE49-F238E27FC236}">
                <a16:creationId xmlns:a16="http://schemas.microsoft.com/office/drawing/2014/main" id="{EB789CCD-520C-46DC-9960-1F65393905D1}"/>
              </a:ext>
            </a:extLst>
          </p:cNvPr>
          <p:cNvSpPr>
            <a:spLocks noGrp="1"/>
          </p:cNvSpPr>
          <p:nvPr>
            <p:ph type="body" sz="half" idx="2"/>
          </p:nvPr>
        </p:nvSpPr>
        <p:spPr>
          <a:xfrm>
            <a:off x="1065212" y="1166446"/>
            <a:ext cx="10287000" cy="4929554"/>
          </a:xfrm>
        </p:spPr>
        <p:txBody>
          <a:bodyPr/>
          <a:lstStyle/>
          <a:p>
            <a:pPr marL="457200" indent="-457200">
              <a:buFont typeface="+mj-lt"/>
              <a:buAutoNum type="arabicPeriod"/>
            </a:pPr>
            <a:r>
              <a:rPr lang="en-US" dirty="0"/>
              <a:t>Security / CCTV cameras and system.</a:t>
            </a:r>
          </a:p>
          <a:p>
            <a:pPr marL="457200" indent="-457200">
              <a:buFont typeface="+mj-lt"/>
              <a:buAutoNum type="arabicPeriod"/>
            </a:pPr>
            <a:r>
              <a:rPr lang="en-US" dirty="0"/>
              <a:t>Smart lighting system- lights following the person.</a:t>
            </a:r>
          </a:p>
          <a:p>
            <a:pPr marL="457200" indent="-457200">
              <a:buFont typeface="+mj-lt"/>
              <a:buAutoNum type="arabicPeriod"/>
            </a:pPr>
            <a:r>
              <a:rPr lang="en-US" dirty="0"/>
              <a:t>AC swing control- supplying the cool air where more people are there.</a:t>
            </a:r>
          </a:p>
          <a:p>
            <a:pPr marL="457200" indent="-457200">
              <a:buFont typeface="+mj-lt"/>
              <a:buAutoNum type="arabicPeriod"/>
            </a:pPr>
            <a:r>
              <a:rPr lang="en-IN" dirty="0"/>
              <a:t>Environmental sensing.</a:t>
            </a:r>
          </a:p>
          <a:p>
            <a:pPr marL="457200" indent="-457200">
              <a:buFont typeface="+mj-lt"/>
              <a:buAutoNum type="arabicPeriod"/>
            </a:pPr>
            <a:r>
              <a:rPr lang="en-IN" dirty="0"/>
              <a:t>Automation of manufacturing and production processes.</a:t>
            </a:r>
          </a:p>
        </p:txBody>
      </p:sp>
      <p:sp>
        <p:nvSpPr>
          <p:cNvPr id="5" name="Slide Number Placeholder 4">
            <a:extLst>
              <a:ext uri="{FF2B5EF4-FFF2-40B4-BE49-F238E27FC236}">
                <a16:creationId xmlns:a16="http://schemas.microsoft.com/office/drawing/2014/main" id="{71B38D04-265D-4A71-B854-2AAABD612332}"/>
              </a:ext>
            </a:extLst>
          </p:cNvPr>
          <p:cNvSpPr>
            <a:spLocks noGrp="1"/>
          </p:cNvSpPr>
          <p:nvPr>
            <p:ph type="sldNum" sz="quarter" idx="12"/>
          </p:nvPr>
        </p:nvSpPr>
        <p:spPr/>
        <p:txBody>
          <a:bodyPr/>
          <a:lstStyle/>
          <a:p>
            <a:fld id="{C014DD1E-5D91-48A3-AD6D-45FBA980D106}" type="slidenum">
              <a:rPr lang="en-IN" smtClean="0"/>
              <a:t>11</a:t>
            </a:fld>
            <a:endParaRPr lang="en-IN"/>
          </a:p>
        </p:txBody>
      </p:sp>
      <p:pic>
        <p:nvPicPr>
          <p:cNvPr id="7" name="Picture 6" descr="A picture containing electronics, black, projector&#10;&#10;Description automatically generated">
            <a:extLst>
              <a:ext uri="{FF2B5EF4-FFF2-40B4-BE49-F238E27FC236}">
                <a16:creationId xmlns:a16="http://schemas.microsoft.com/office/drawing/2014/main" id="{3A8952CF-18BF-4E18-B134-38528E18B04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18612" y="1143000"/>
            <a:ext cx="2865699" cy="2653010"/>
          </a:xfrm>
          <a:prstGeom prst="rect">
            <a:avLst/>
          </a:prstGeom>
        </p:spPr>
      </p:pic>
      <p:pic>
        <p:nvPicPr>
          <p:cNvPr id="13" name="Picture 12" descr="A picture containing wall, indoor, appliance, tiled&#10;&#10;Description automatically generated">
            <a:extLst>
              <a:ext uri="{FF2B5EF4-FFF2-40B4-BE49-F238E27FC236}">
                <a16:creationId xmlns:a16="http://schemas.microsoft.com/office/drawing/2014/main" id="{1C2C0C19-9033-4602-A827-7C5C17220EC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6613" y="3962400"/>
            <a:ext cx="2590800" cy="1943100"/>
          </a:xfrm>
          <a:prstGeom prst="rect">
            <a:avLst/>
          </a:prstGeom>
        </p:spPr>
      </p:pic>
      <p:pic>
        <p:nvPicPr>
          <p:cNvPr id="16" name="Picture 15" descr="Diagram&#10;&#10;Description automatically generated">
            <a:extLst>
              <a:ext uri="{FF2B5EF4-FFF2-40B4-BE49-F238E27FC236}">
                <a16:creationId xmlns:a16="http://schemas.microsoft.com/office/drawing/2014/main" id="{F10458DD-BF88-4313-BB57-362C8BE9F97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94412" y="3819456"/>
            <a:ext cx="3505200" cy="2602192"/>
          </a:xfrm>
          <a:prstGeom prst="rect">
            <a:avLst/>
          </a:prstGeom>
        </p:spPr>
      </p:pic>
    </p:spTree>
    <p:extLst>
      <p:ext uri="{BB962C8B-B14F-4D97-AF65-F5344CB8AC3E}">
        <p14:creationId xmlns:p14="http://schemas.microsoft.com/office/powerpoint/2010/main" val="23019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010A-B3A9-4526-A6B4-9278F70DC0AF}"/>
              </a:ext>
            </a:extLst>
          </p:cNvPr>
          <p:cNvSpPr>
            <a:spLocks noGrp="1"/>
          </p:cNvSpPr>
          <p:nvPr>
            <p:ph type="title"/>
          </p:nvPr>
        </p:nvSpPr>
        <p:spPr>
          <a:xfrm>
            <a:off x="1141412" y="941486"/>
            <a:ext cx="6324600" cy="685800"/>
          </a:xfrm>
        </p:spPr>
        <p:txBody>
          <a:bodyPr>
            <a:noAutofit/>
          </a:bodyPr>
          <a:lstStyle/>
          <a:p>
            <a:r>
              <a:rPr lang="en-US" sz="3600" cap="none" dirty="0"/>
              <a:t>Links, Bibliograph and Citations</a:t>
            </a:r>
            <a:endParaRPr lang="en-IN" sz="3600" cap="none" dirty="0"/>
          </a:p>
        </p:txBody>
      </p:sp>
      <p:sp>
        <p:nvSpPr>
          <p:cNvPr id="3" name="Text Placeholder 2">
            <a:extLst>
              <a:ext uri="{FF2B5EF4-FFF2-40B4-BE49-F238E27FC236}">
                <a16:creationId xmlns:a16="http://schemas.microsoft.com/office/drawing/2014/main" id="{FCEB8A11-DD52-42FE-B78F-CB8F049D0DC9}"/>
              </a:ext>
            </a:extLst>
          </p:cNvPr>
          <p:cNvSpPr>
            <a:spLocks noGrp="1"/>
          </p:cNvSpPr>
          <p:nvPr>
            <p:ph type="body" sz="half" idx="2"/>
          </p:nvPr>
        </p:nvSpPr>
        <p:spPr>
          <a:xfrm>
            <a:off x="1141412" y="1814514"/>
            <a:ext cx="10820400" cy="4724400"/>
          </a:xfrm>
        </p:spPr>
        <p:txBody>
          <a:bodyPr>
            <a:normAutofit/>
          </a:bodyPr>
          <a:lstStyle/>
          <a:p>
            <a:r>
              <a:rPr lang="en-US" sz="1800" b="0" i="0" u="none" strike="noStrike" baseline="0" dirty="0"/>
              <a:t>Doxygen overview. (n.d.). Retrieved from https://docs.opencv.org/4.x/d4/db1/tutorial_documentation.html </a:t>
            </a:r>
          </a:p>
          <a:p>
            <a:r>
              <a:rPr lang="en-US" sz="1800" b="0" i="0" u="none" strike="noStrike" baseline="0" dirty="0"/>
              <a:t>Face Tracker Using OpenCV and Arduino. (n.d.). Retrieved from https://create.arduino.cc/projecthub/shubhamsantosh99/face-tracker-using-opencv-and-arduino-55412e </a:t>
            </a:r>
          </a:p>
          <a:p>
            <a:r>
              <a:rPr lang="en-US" sz="1800" b="0" i="0" u="none" strike="noStrike" baseline="0" dirty="0"/>
              <a:t>Face Tracking OpenCV, Python, &amp; Arduino. (2020, July 09). Retrieved from https://www.learnrobotics.org/blog/face-tracking-opencv/ </a:t>
            </a:r>
          </a:p>
          <a:p>
            <a:r>
              <a:rPr lang="en-US" sz="1800" b="0" i="0" u="none" strike="noStrike" baseline="0" dirty="0"/>
              <a:t>Face Tracking Using Arduino. (n.d.). Retrieved from https://create.arduino.cc/projecthub/WolfxPac/face-tracking-using-arduino-b35b6b </a:t>
            </a:r>
          </a:p>
          <a:p>
            <a:r>
              <a:rPr lang="en-US" sz="1800" b="0" i="0" u="none" strike="noStrike" baseline="0" dirty="0"/>
              <a:t>From mind to design in minutes. (n.d.). Retrieved from https://www.tinkercad.com/dashboard?type=circuits&amp;collection=designs </a:t>
            </a:r>
            <a:endParaRPr lang="en-US" dirty="0"/>
          </a:p>
        </p:txBody>
      </p:sp>
      <p:sp>
        <p:nvSpPr>
          <p:cNvPr id="5" name="Slide Number Placeholder 4">
            <a:extLst>
              <a:ext uri="{FF2B5EF4-FFF2-40B4-BE49-F238E27FC236}">
                <a16:creationId xmlns:a16="http://schemas.microsoft.com/office/drawing/2014/main" id="{DC2D0C33-DD56-4B82-B44F-952D9A0EFFC3}"/>
              </a:ext>
            </a:extLst>
          </p:cNvPr>
          <p:cNvSpPr>
            <a:spLocks noGrp="1"/>
          </p:cNvSpPr>
          <p:nvPr>
            <p:ph type="sldNum" sz="quarter" idx="12"/>
          </p:nvPr>
        </p:nvSpPr>
        <p:spPr/>
        <p:txBody>
          <a:bodyPr/>
          <a:lstStyle/>
          <a:p>
            <a:fld id="{C014DD1E-5D91-48A3-AD6D-45FBA980D106}" type="slidenum">
              <a:rPr lang="en-IN" smtClean="0"/>
              <a:t>12</a:t>
            </a:fld>
            <a:endParaRPr lang="en-IN"/>
          </a:p>
        </p:txBody>
      </p:sp>
    </p:spTree>
    <p:extLst>
      <p:ext uri="{BB962C8B-B14F-4D97-AF65-F5344CB8AC3E}">
        <p14:creationId xmlns:p14="http://schemas.microsoft.com/office/powerpoint/2010/main" val="195436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27FE-2627-430E-BEAF-7E669872DA91}"/>
              </a:ext>
            </a:extLst>
          </p:cNvPr>
          <p:cNvSpPr>
            <a:spLocks noGrp="1"/>
          </p:cNvSpPr>
          <p:nvPr>
            <p:ph type="title"/>
          </p:nvPr>
        </p:nvSpPr>
        <p:spPr/>
        <p:txBody>
          <a:bodyPr/>
          <a:lstStyle/>
          <a:p>
            <a:r>
              <a:rPr lang="en-IN" dirty="0">
                <a:solidFill>
                  <a:schemeClr val="accent1"/>
                </a:solidFill>
              </a:rPr>
              <a:t>Acknowledgement</a:t>
            </a:r>
          </a:p>
        </p:txBody>
      </p:sp>
      <p:sp>
        <p:nvSpPr>
          <p:cNvPr id="3" name="Content Placeholder 2">
            <a:extLst>
              <a:ext uri="{FF2B5EF4-FFF2-40B4-BE49-F238E27FC236}">
                <a16:creationId xmlns:a16="http://schemas.microsoft.com/office/drawing/2014/main" id="{040476AD-BDB7-4424-8427-16C2EC82E810}"/>
              </a:ext>
            </a:extLst>
          </p:cNvPr>
          <p:cNvSpPr>
            <a:spLocks noGrp="1"/>
          </p:cNvSpPr>
          <p:nvPr>
            <p:ph idx="1"/>
          </p:nvPr>
        </p:nvSpPr>
        <p:spPr/>
        <p:txBody>
          <a:bodyPr/>
          <a:lstStyle/>
          <a:p>
            <a:r>
              <a:rPr lang="en-US" sz="1800" b="0" i="0" u="none" strike="noStrike" baseline="0" dirty="0"/>
              <a:t>The success and outcome of this project required a lot of guidance and assistance from many people, and I am extremely fortunate to have got this all along the completion of our project work. Whatever I have done is only due to such guidance and assistance and we would not forget to thank them. I respect and thank </a:t>
            </a:r>
            <a:r>
              <a:rPr lang="en-US" sz="1800" b="1" i="0" u="none" strike="noStrike" baseline="0" dirty="0"/>
              <a:t>Dr. Manish Rawat (</a:t>
            </a:r>
            <a:r>
              <a:rPr lang="en-US" sz="1800" b="0" i="0" u="none" strike="noStrike" baseline="0" dirty="0"/>
              <a:t>Associate Professor Mechatronics Engineering) for giving we an opportunity to do this project work and providing all the support and guidance which made me complete the project on time, His dynamism, vision, sincerity and motivation have deeply inspired me. He has taught me the methodology to carry out the research and to present the research works as clearly as possible. It was a great privilege and honor to work and study under his guidance. I am extremely grateful to him for providing such a nice support and guidance. I am grateful because I managed to complete this project within the time given by my professor. I am extending my thanks to the Department of Mechatronics, Manipal University, Jaipur for their support during my research work. I also thank all the staff of the university for their kindness. I am extremely grateful to my parents for their love, prayers, caring and sacrifices for educating and preparing me for my future. Finally, I would like to express our gratitude to our friends and respondents for support and willingness to spend some time with us. </a:t>
            </a:r>
            <a:endParaRPr lang="en-IN" dirty="0"/>
          </a:p>
        </p:txBody>
      </p:sp>
      <p:sp>
        <p:nvSpPr>
          <p:cNvPr id="4" name="Slide Number Placeholder 3">
            <a:extLst>
              <a:ext uri="{FF2B5EF4-FFF2-40B4-BE49-F238E27FC236}">
                <a16:creationId xmlns:a16="http://schemas.microsoft.com/office/drawing/2014/main" id="{84E6CDF0-6196-4FF0-85C9-C25F4806ACB5}"/>
              </a:ext>
            </a:extLst>
          </p:cNvPr>
          <p:cNvSpPr>
            <a:spLocks noGrp="1"/>
          </p:cNvSpPr>
          <p:nvPr>
            <p:ph type="sldNum" sz="quarter" idx="12"/>
          </p:nvPr>
        </p:nvSpPr>
        <p:spPr/>
        <p:txBody>
          <a:bodyPr/>
          <a:lstStyle/>
          <a:p>
            <a:fld id="{C014DD1E-5D91-48A3-AD6D-45FBA980D106}" type="slidenum">
              <a:rPr lang="en-IN" smtClean="0"/>
              <a:t>2</a:t>
            </a:fld>
            <a:endParaRPr lang="en-IN"/>
          </a:p>
        </p:txBody>
      </p:sp>
    </p:spTree>
    <p:extLst>
      <p:ext uri="{BB962C8B-B14F-4D97-AF65-F5344CB8AC3E}">
        <p14:creationId xmlns:p14="http://schemas.microsoft.com/office/powerpoint/2010/main" val="15419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INTRODUCTION-The Problem, Need or Requirement.</a:t>
            </a:r>
          </a:p>
        </p:txBody>
      </p:sp>
      <p:sp>
        <p:nvSpPr>
          <p:cNvPr id="3" name="Content Placeholder 2">
            <a:extLst>
              <a:ext uri="{FF2B5EF4-FFF2-40B4-BE49-F238E27FC236}">
                <a16:creationId xmlns:a16="http://schemas.microsoft.com/office/drawing/2014/main" id="{3A8EAEC6-B197-46D5-A34D-BCE575FDE12A}"/>
              </a:ext>
            </a:extLst>
          </p:cNvPr>
          <p:cNvSpPr>
            <a:spLocks noGrp="1"/>
          </p:cNvSpPr>
          <p:nvPr>
            <p:ph idx="1"/>
          </p:nvPr>
        </p:nvSpPr>
        <p:spPr>
          <a:xfrm>
            <a:off x="1218883" y="1701797"/>
            <a:ext cx="6932929" cy="4462272"/>
          </a:xfrm>
        </p:spPr>
        <p:txBody>
          <a:bodyPr>
            <a:normAutofit lnSpcReduction="10000"/>
          </a:bodyPr>
          <a:lstStyle/>
          <a:p>
            <a:r>
              <a:rPr lang="en-US" sz="2400" dirty="0"/>
              <a:t>In today’s world, mankind has various needs and requirements. These may range from one to other. But various needs in the domain of manufacturing, production or security purposes are fulfilled by the implementations of machines and their integrations with software advancements like python programs, to a certain extent.</a:t>
            </a:r>
          </a:p>
          <a:p>
            <a:r>
              <a:rPr lang="en-US" sz="2400" dirty="0"/>
              <a:t>During production process which is automated we may need a certain machine element to move in certain direction or rotate about a particular axis. This is where concept of Degree Of Freedom comes. And to find the direction in which they have  to move. We can use various Cameras or sensors to make the resultant direction.</a:t>
            </a:r>
          </a:p>
        </p:txBody>
      </p:sp>
      <p:sp>
        <p:nvSpPr>
          <p:cNvPr id="4" name="Slide Number Placeholder 3">
            <a:extLst>
              <a:ext uri="{FF2B5EF4-FFF2-40B4-BE49-F238E27FC236}">
                <a16:creationId xmlns:a16="http://schemas.microsoft.com/office/drawing/2014/main" id="{285B6B9B-3592-4C8F-AB34-0CE0CDED44AE}"/>
              </a:ext>
            </a:extLst>
          </p:cNvPr>
          <p:cNvSpPr>
            <a:spLocks noGrp="1"/>
          </p:cNvSpPr>
          <p:nvPr>
            <p:ph type="sldNum" sz="quarter" idx="12"/>
          </p:nvPr>
        </p:nvSpPr>
        <p:spPr/>
        <p:txBody>
          <a:bodyPr/>
          <a:lstStyle/>
          <a:p>
            <a:fld id="{C014DD1E-5D91-48A3-AD6D-45FBA980D106}" type="slidenum">
              <a:rPr lang="en-IN" smtClean="0"/>
              <a:t>3</a:t>
            </a:fld>
            <a:endParaRPr lang="en-IN"/>
          </a:p>
        </p:txBody>
      </p:sp>
      <p:pic>
        <p:nvPicPr>
          <p:cNvPr id="8" name="Picture 7" descr="Diagram&#10;&#10;Description automatically generated">
            <a:extLst>
              <a:ext uri="{FF2B5EF4-FFF2-40B4-BE49-F238E27FC236}">
                <a16:creationId xmlns:a16="http://schemas.microsoft.com/office/drawing/2014/main" id="{BE1DCBBA-CD47-4726-B48A-F277D174C0B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51812" y="1968167"/>
            <a:ext cx="3619978" cy="2921666"/>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CFA36-F233-4BA4-930F-5D278952BF57}"/>
              </a:ext>
            </a:extLst>
          </p:cNvPr>
          <p:cNvSpPr>
            <a:spLocks noGrp="1"/>
          </p:cNvSpPr>
          <p:nvPr>
            <p:ph idx="1"/>
          </p:nvPr>
        </p:nvSpPr>
        <p:spPr>
          <a:xfrm>
            <a:off x="1218883" y="762000"/>
            <a:ext cx="10360501" cy="5402069"/>
          </a:xfrm>
        </p:spPr>
        <p:txBody>
          <a:bodyPr/>
          <a:lstStyle/>
          <a:p>
            <a:r>
              <a:rPr lang="en-US" dirty="0"/>
              <a:t>Manufacturing is just an example, concept of DOF + Image recognition is applicable on most of the machines around us, may it be a fridge’s door, a table fan, AC’s which have controllable swing area {they may cool the area around by following you through a motion sensor and setting the swing of AC at that angle only} or a CCTV camera which can rotate itself at any angle by following the motion of an object or person.</a:t>
            </a:r>
          </a:p>
          <a:p>
            <a:r>
              <a:rPr lang="en-US" dirty="0"/>
              <a:t>We will here discuss a Face following camera which detects the face from USB camera connected to the pc, then the landmarks of the face are feeded to the Arduino program and the camera moves in the direction defined by the coordinates. </a:t>
            </a:r>
          </a:p>
        </p:txBody>
      </p:sp>
      <p:sp>
        <p:nvSpPr>
          <p:cNvPr id="4" name="Slide Number Placeholder 3">
            <a:extLst>
              <a:ext uri="{FF2B5EF4-FFF2-40B4-BE49-F238E27FC236}">
                <a16:creationId xmlns:a16="http://schemas.microsoft.com/office/drawing/2014/main" id="{EE5582DB-F691-4D37-B169-914D2526C434}"/>
              </a:ext>
            </a:extLst>
          </p:cNvPr>
          <p:cNvSpPr>
            <a:spLocks noGrp="1"/>
          </p:cNvSpPr>
          <p:nvPr>
            <p:ph type="sldNum" sz="quarter" idx="12"/>
          </p:nvPr>
        </p:nvSpPr>
        <p:spPr/>
        <p:txBody>
          <a:bodyPr/>
          <a:lstStyle/>
          <a:p>
            <a:fld id="{C014DD1E-5D91-48A3-AD6D-45FBA980D106}" type="slidenum">
              <a:rPr lang="en-IN" smtClean="0"/>
              <a:t>4</a:t>
            </a:fld>
            <a:endParaRPr lang="en-IN"/>
          </a:p>
        </p:txBody>
      </p:sp>
    </p:spTree>
    <p:extLst>
      <p:ext uri="{BB962C8B-B14F-4D97-AF65-F5344CB8AC3E}">
        <p14:creationId xmlns:p14="http://schemas.microsoft.com/office/powerpoint/2010/main" val="131308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Degree Of Freedom</a:t>
            </a:r>
          </a:p>
        </p:txBody>
      </p:sp>
      <p:sp>
        <p:nvSpPr>
          <p:cNvPr id="3" name="Content Placeholder 2"/>
          <p:cNvSpPr>
            <a:spLocks noGrp="1"/>
          </p:cNvSpPr>
          <p:nvPr>
            <p:ph sz="half" idx="1"/>
          </p:nvPr>
        </p:nvSpPr>
        <p:spPr>
          <a:xfrm>
            <a:off x="1218883" y="1742050"/>
            <a:ext cx="7453869" cy="4465320"/>
          </a:xfrm>
        </p:spPr>
        <p:txBody>
          <a:bodyPr>
            <a:normAutofit lnSpcReduction="10000"/>
          </a:bodyPr>
          <a:lstStyle/>
          <a:p>
            <a:r>
              <a:rPr lang="en-US" sz="2400" dirty="0"/>
              <a:t>In physics, the degrees of freedom (DOF) of a mechanical system is the number of independent parameters that define its configuration or state. It is important in the analysis of systems of bodies in mechanical engineering, structural engineering, aerospace engineering, robotics, and other fields.</a:t>
            </a:r>
          </a:p>
          <a:p>
            <a:r>
              <a:rPr lang="en-US" sz="2400" dirty="0"/>
              <a:t>The formulae for DOF is given by 6(n-1)-5p1-4p2-3p3-2p4-p5</a:t>
            </a:r>
          </a:p>
          <a:p>
            <a:r>
              <a:rPr lang="en-US" sz="2400" dirty="0"/>
              <a:t>For our case we have 3 links (n=3)(2 servos and 1 camera link) and p1=2(pair of links whose DOF is 1(reduced by 5) i.e., about x and y axis), therefore our DOF comes out to be 12-2*5=12-10=</a:t>
            </a:r>
            <a:r>
              <a:rPr lang="en-US" sz="2400" b="1" u="sng" dirty="0">
                <a:solidFill>
                  <a:schemeClr val="bg1"/>
                </a:solidFill>
                <a:highlight>
                  <a:srgbClr val="C0C0C0"/>
                </a:highlight>
              </a:rPr>
              <a:t>2</a:t>
            </a:r>
          </a:p>
        </p:txBody>
      </p:sp>
      <p:sp>
        <p:nvSpPr>
          <p:cNvPr id="7" name="Slide Number Placeholder 6">
            <a:extLst>
              <a:ext uri="{FF2B5EF4-FFF2-40B4-BE49-F238E27FC236}">
                <a16:creationId xmlns:a16="http://schemas.microsoft.com/office/drawing/2014/main" id="{085DB9F2-08F1-40BA-8B8B-FFA8183B5E38}"/>
              </a:ext>
            </a:extLst>
          </p:cNvPr>
          <p:cNvSpPr>
            <a:spLocks noGrp="1"/>
          </p:cNvSpPr>
          <p:nvPr>
            <p:ph type="sldNum" sz="quarter" idx="12"/>
          </p:nvPr>
        </p:nvSpPr>
        <p:spPr/>
        <p:txBody>
          <a:bodyPr/>
          <a:lstStyle/>
          <a:p>
            <a:fld id="{C014DD1E-5D91-48A3-AD6D-45FBA980D106}" type="slidenum">
              <a:rPr lang="en-IN" smtClean="0"/>
              <a:t>5</a:t>
            </a:fld>
            <a:endParaRPr lang="en-IN"/>
          </a:p>
        </p:txBody>
      </p:sp>
      <p:pic>
        <p:nvPicPr>
          <p:cNvPr id="15" name="Picture 14" descr="A picture containing indoor, silver, leather&#10;&#10;Description automatically generated">
            <a:extLst>
              <a:ext uri="{FF2B5EF4-FFF2-40B4-BE49-F238E27FC236}">
                <a16:creationId xmlns:a16="http://schemas.microsoft.com/office/drawing/2014/main" id="{511FEE68-136F-4A43-A1F0-C9FF0502B55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34714" y="478140"/>
            <a:ext cx="1877831" cy="1408373"/>
          </a:xfrm>
          <a:prstGeom prst="rect">
            <a:avLst/>
          </a:prstGeom>
        </p:spPr>
      </p:pic>
      <mc:AlternateContent xmlns:mc="http://schemas.openxmlformats.org/markup-compatibility/2006">
        <mc:Choice xmlns:am3d="http://schemas.microsoft.com/office/drawing/2017/model3d" Requires="am3d">
          <p:graphicFrame>
            <p:nvGraphicFramePr>
              <p:cNvPr id="5" name="3D Model 4">
                <a:extLst>
                  <a:ext uri="{FF2B5EF4-FFF2-40B4-BE49-F238E27FC236}">
                    <a16:creationId xmlns:a16="http://schemas.microsoft.com/office/drawing/2014/main" id="{79F44FA2-DE64-4613-8D9A-AE8FF05394E0}"/>
                  </a:ext>
                </a:extLst>
              </p:cNvPr>
              <p:cNvGraphicFramePr>
                <a:graphicFrameLocks noChangeAspect="1"/>
              </p:cNvGraphicFramePr>
              <p:nvPr>
                <p:extLst>
                  <p:ext uri="{D42A27DB-BD31-4B8C-83A1-F6EECF244321}">
                    <p14:modId xmlns:p14="http://schemas.microsoft.com/office/powerpoint/2010/main" val="952932998"/>
                  </p:ext>
                </p:extLst>
              </p:nvPr>
            </p:nvGraphicFramePr>
            <p:xfrm>
              <a:off x="9447212" y="2128097"/>
              <a:ext cx="1378752" cy="4041173"/>
            </p:xfrm>
            <a:graphic>
              <a:graphicData uri="http://schemas.microsoft.com/office/drawing/2017/model3d">
                <am3d:model3d r:embed="rId4">
                  <am3d:spPr>
                    <a:xfrm>
                      <a:off x="0" y="0"/>
                      <a:ext cx="1378752" cy="4041173"/>
                    </a:xfrm>
                    <a:prstGeom prst="rect">
                      <a:avLst/>
                    </a:prstGeom>
                  </am3d:spPr>
                  <am3d:camera>
                    <am3d:pos x="0" y="0" z="56002644"/>
                    <am3d:up dx="0" dy="36000000" dz="0"/>
                    <am3d:lookAt x="0" y="0" z="0"/>
                    <am3d:perspective fov="2700000"/>
                  </am3d:camera>
                  <am3d:trans>
                    <am3d:meterPerModelUnit n="9259" d="1000000"/>
                    <am3d:preTrans dx="-20922333" dy="2747666" dz="-18000000"/>
                    <am3d:scale>
                      <am3d:sx n="1000000" d="1000000"/>
                      <am3d:sy n="1000000" d="1000000"/>
                      <am3d:sz n="1000000" d="1000000"/>
                    </am3d:scale>
                    <am3d:rot ax="16200000"/>
                    <am3d:postTrans dx="0" dy="0" dz="0"/>
                  </am3d:trans>
                  <am3d:raster rName="Office3DRenderer" rVer="16.0.8326">
                    <am3d:blip r:embed="rId5"/>
                  </am3d:raster>
                  <am3d:objViewport viewportSz="44785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a:extLst>
                  <a:ext uri="{FF2B5EF4-FFF2-40B4-BE49-F238E27FC236}">
                    <a16:creationId xmlns:a16="http://schemas.microsoft.com/office/drawing/2014/main" id="{79F44FA2-DE64-4613-8D9A-AE8FF05394E0}"/>
                  </a:ext>
                </a:extLst>
              </p:cNvPr>
              <p:cNvPicPr>
                <a:picLocks noGrp="1" noRot="1" noChangeAspect="1" noMove="1" noResize="1" noEditPoints="1" noAdjustHandles="1" noChangeArrowheads="1" noChangeShapeType="1" noCrop="1"/>
              </p:cNvPicPr>
              <p:nvPr/>
            </p:nvPicPr>
            <p:blipFill>
              <a:blip r:embed="rId5"/>
              <a:stretch>
                <a:fillRect/>
              </a:stretch>
            </p:blipFill>
            <p:spPr>
              <a:xfrm>
                <a:off x="9447212" y="2128097"/>
                <a:ext cx="1378752" cy="4041173"/>
              </a:xfrm>
              <a:prstGeom prst="rect">
                <a:avLst/>
              </a:prstGeom>
            </p:spPr>
          </p:pic>
        </mc:Fallback>
      </mc:AlternateContent>
      <p:cxnSp>
        <p:nvCxnSpPr>
          <p:cNvPr id="10" name="Straight Arrow Connector 9">
            <a:extLst>
              <a:ext uri="{FF2B5EF4-FFF2-40B4-BE49-F238E27FC236}">
                <a16:creationId xmlns:a16="http://schemas.microsoft.com/office/drawing/2014/main" id="{303D7D80-08E2-4F4E-A91F-62634619CFFD}"/>
              </a:ext>
            </a:extLst>
          </p:cNvPr>
          <p:cNvCxnSpPr>
            <a:cxnSpLocks/>
          </p:cNvCxnSpPr>
          <p:nvPr/>
        </p:nvCxnSpPr>
        <p:spPr>
          <a:xfrm>
            <a:off x="10361612" y="4186783"/>
            <a:ext cx="1143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73662E7-1E0D-4E78-B41B-E6A78A5A86A6}"/>
              </a:ext>
            </a:extLst>
          </p:cNvPr>
          <p:cNvCxnSpPr/>
          <p:nvPr/>
        </p:nvCxnSpPr>
        <p:spPr>
          <a:xfrm>
            <a:off x="10209212" y="5334000"/>
            <a:ext cx="1295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2B4646-AF9D-49B2-85AD-87E6F4B050C6}"/>
              </a:ext>
            </a:extLst>
          </p:cNvPr>
          <p:cNvSpPr txBox="1"/>
          <p:nvPr/>
        </p:nvSpPr>
        <p:spPr>
          <a:xfrm>
            <a:off x="11579384" y="2348033"/>
            <a:ext cx="367408" cy="523220"/>
          </a:xfrm>
          <a:prstGeom prst="rect">
            <a:avLst/>
          </a:prstGeom>
          <a:noFill/>
        </p:spPr>
        <p:txBody>
          <a:bodyPr wrap="none" rtlCol="0">
            <a:spAutoFit/>
          </a:bodyPr>
          <a:lstStyle/>
          <a:p>
            <a:r>
              <a:rPr lang="en-US" sz="2800" dirty="0"/>
              <a:t>3</a:t>
            </a:r>
            <a:endParaRPr lang="en-IN" sz="2800" dirty="0"/>
          </a:p>
        </p:txBody>
      </p:sp>
      <p:sp>
        <p:nvSpPr>
          <p:cNvPr id="16" name="TextBox 15">
            <a:extLst>
              <a:ext uri="{FF2B5EF4-FFF2-40B4-BE49-F238E27FC236}">
                <a16:creationId xmlns:a16="http://schemas.microsoft.com/office/drawing/2014/main" id="{8D2A429B-0AA5-4F44-A2D6-B9FFDACA8015}"/>
              </a:ext>
            </a:extLst>
          </p:cNvPr>
          <p:cNvSpPr txBox="1"/>
          <p:nvPr/>
        </p:nvSpPr>
        <p:spPr>
          <a:xfrm>
            <a:off x="11490398" y="3921780"/>
            <a:ext cx="367408" cy="523220"/>
          </a:xfrm>
          <a:prstGeom prst="rect">
            <a:avLst/>
          </a:prstGeom>
          <a:noFill/>
        </p:spPr>
        <p:txBody>
          <a:bodyPr wrap="none" rtlCol="0">
            <a:spAutoFit/>
          </a:bodyPr>
          <a:lstStyle/>
          <a:p>
            <a:r>
              <a:rPr lang="en-US" sz="2800" dirty="0"/>
              <a:t>2</a:t>
            </a:r>
            <a:endParaRPr lang="en-IN" sz="2800" dirty="0"/>
          </a:p>
        </p:txBody>
      </p:sp>
      <p:sp>
        <p:nvSpPr>
          <p:cNvPr id="17" name="TextBox 16">
            <a:extLst>
              <a:ext uri="{FF2B5EF4-FFF2-40B4-BE49-F238E27FC236}">
                <a16:creationId xmlns:a16="http://schemas.microsoft.com/office/drawing/2014/main" id="{C2C03C7C-3D12-45C9-8B87-58FE70CB2263}"/>
              </a:ext>
            </a:extLst>
          </p:cNvPr>
          <p:cNvSpPr txBox="1"/>
          <p:nvPr/>
        </p:nvSpPr>
        <p:spPr>
          <a:xfrm>
            <a:off x="11504612" y="5072390"/>
            <a:ext cx="205228" cy="523220"/>
          </a:xfrm>
          <a:prstGeom prst="rect">
            <a:avLst/>
          </a:prstGeom>
          <a:noFill/>
        </p:spPr>
        <p:txBody>
          <a:bodyPr wrap="square" rtlCol="0">
            <a:spAutoFit/>
          </a:bodyPr>
          <a:lstStyle/>
          <a:p>
            <a:r>
              <a:rPr lang="en-US" sz="2800" dirty="0"/>
              <a:t>1</a:t>
            </a:r>
            <a:endParaRPr lang="en-IN" sz="2800" dirty="0"/>
          </a:p>
        </p:txBody>
      </p:sp>
      <p:cxnSp>
        <p:nvCxnSpPr>
          <p:cNvPr id="19" name="Straight Arrow Connector 18">
            <a:extLst>
              <a:ext uri="{FF2B5EF4-FFF2-40B4-BE49-F238E27FC236}">
                <a16:creationId xmlns:a16="http://schemas.microsoft.com/office/drawing/2014/main" id="{7FBB7C3E-FBD2-499D-B66E-9E659532AD89}"/>
              </a:ext>
            </a:extLst>
          </p:cNvPr>
          <p:cNvCxnSpPr>
            <a:cxnSpLocks/>
          </p:cNvCxnSpPr>
          <p:nvPr/>
        </p:nvCxnSpPr>
        <p:spPr>
          <a:xfrm>
            <a:off x="10437812" y="2590801"/>
            <a:ext cx="105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mph" presetSubtype="128" accel="10000" decel="10000" fill="hold" nodeType="clickEffect">
                                  <p:stCondLst>
                                    <p:cond delay="0"/>
                                  </p:stCondLst>
                                  <p:childTnLst>
                                    <p:animRot by="21600000">
                                      <p:cBhvr>
                                        <p:cTn id="6" dur="30000" fill="hold"/>
                                        <p:tgtEl>
                                          <p:spTgt spid="5"/>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5212" y="457200"/>
            <a:ext cx="9677400" cy="1219201"/>
          </a:xfrm>
        </p:spPr>
        <p:txBody>
          <a:bodyPr>
            <a:normAutofit/>
          </a:bodyPr>
          <a:lstStyle/>
          <a:p>
            <a:r>
              <a:rPr lang="en-US" sz="3600" dirty="0">
                <a:ln w="0"/>
                <a:solidFill>
                  <a:schemeClr val="accent1"/>
                </a:solidFill>
                <a:effectLst>
                  <a:outerShdw blurRad="38100" dist="25400" dir="5400000" algn="ctr" rotWithShape="0">
                    <a:srgbClr val="6E747A">
                      <a:alpha val="43000"/>
                    </a:srgbClr>
                  </a:outerShdw>
                </a:effectLst>
              </a:rPr>
              <a:t>Using Arduino for implementation of 2 DOF face  tracking camera</a:t>
            </a:r>
          </a:p>
        </p:txBody>
      </p:sp>
      <p:sp>
        <p:nvSpPr>
          <p:cNvPr id="6" name="TextBox 5">
            <a:extLst>
              <a:ext uri="{FF2B5EF4-FFF2-40B4-BE49-F238E27FC236}">
                <a16:creationId xmlns:a16="http://schemas.microsoft.com/office/drawing/2014/main" id="{164228F4-90CC-4DB4-B141-6EA0048E9D2D}"/>
              </a:ext>
            </a:extLst>
          </p:cNvPr>
          <p:cNvSpPr txBox="1"/>
          <p:nvPr/>
        </p:nvSpPr>
        <p:spPr>
          <a:xfrm>
            <a:off x="1065212" y="1676400"/>
            <a:ext cx="9677400" cy="3662541"/>
          </a:xfrm>
          <a:prstGeom prst="rect">
            <a:avLst/>
          </a:prstGeom>
          <a:noFill/>
        </p:spPr>
        <p:txBody>
          <a:bodyPr wrap="square" rtlCol="0">
            <a:spAutoFit/>
          </a:bodyPr>
          <a:lstStyle/>
          <a:p>
            <a:r>
              <a:rPr lang="en-US" sz="2800" u="sng" dirty="0">
                <a:ln w="0"/>
                <a:solidFill>
                  <a:schemeClr val="accent1"/>
                </a:solidFill>
                <a:effectLst>
                  <a:outerShdw blurRad="38100" dist="25400" dir="5400000" algn="ctr" rotWithShape="0">
                    <a:srgbClr val="6E747A">
                      <a:alpha val="43000"/>
                    </a:srgbClr>
                  </a:outerShdw>
                </a:effectLst>
              </a:rPr>
              <a:t>Construction and 3-D model</a:t>
            </a:r>
          </a:p>
          <a:p>
            <a:r>
              <a:rPr lang="en-IN" sz="2000" dirty="0"/>
              <a:t>Firstly, we have a camera installed above the servos and the base and the usb cable is connected to the </a:t>
            </a:r>
            <a:r>
              <a:rPr lang="en-IN" dirty="0"/>
              <a:t>pc</a:t>
            </a:r>
            <a:r>
              <a:rPr lang="en-IN" sz="2000" dirty="0"/>
              <a:t>.</a:t>
            </a:r>
          </a:p>
          <a:p>
            <a:r>
              <a:rPr lang="en-IN" sz="2000" dirty="0"/>
              <a:t>Then we have two servos, one is fixed with ground (giving 360 view about x axis, we will consider for 180 degree only). The other servo fixed on the rotator of 1</a:t>
            </a:r>
            <a:r>
              <a:rPr lang="en-IN" sz="2000" baseline="30000" dirty="0"/>
              <a:t>st</a:t>
            </a:r>
            <a:r>
              <a:rPr lang="en-IN" sz="2000" dirty="0"/>
              <a:t> servo, such that their axis are perpendicular to each other (this can rotate about 270 degrees about y axis; however, we will limit it to 180 degree only). </a:t>
            </a:r>
          </a:p>
          <a:p>
            <a:r>
              <a:rPr lang="en-IN" sz="2000" dirty="0"/>
              <a:t>We have connected/fixed the camera with the help of connections as shown in the figure (initially, along the axis of the first servo). The camera faces the front direction. The DOF of the setup is 2 as it rotates about x-axis and y-axis.</a:t>
            </a:r>
          </a:p>
          <a:p>
            <a:endParaRPr lang="en-IN" sz="2000" dirty="0"/>
          </a:p>
        </p:txBody>
      </p:sp>
      <p:sp>
        <p:nvSpPr>
          <p:cNvPr id="7" name="Slide Number Placeholder 6">
            <a:extLst>
              <a:ext uri="{FF2B5EF4-FFF2-40B4-BE49-F238E27FC236}">
                <a16:creationId xmlns:a16="http://schemas.microsoft.com/office/drawing/2014/main" id="{593B857A-428B-4C68-AC46-C6F13BB2A55E}"/>
              </a:ext>
            </a:extLst>
          </p:cNvPr>
          <p:cNvSpPr>
            <a:spLocks noGrp="1"/>
          </p:cNvSpPr>
          <p:nvPr>
            <p:ph type="sldNum" sz="quarter" idx="12"/>
          </p:nvPr>
        </p:nvSpPr>
        <p:spPr/>
        <p:txBody>
          <a:bodyPr/>
          <a:lstStyle/>
          <a:p>
            <a:fld id="{C014DD1E-5D91-48A3-AD6D-45FBA980D106}" type="slidenum">
              <a:rPr lang="en-IN" smtClean="0"/>
              <a:t>6</a:t>
            </a:fld>
            <a:endParaRPr lang="en-IN"/>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7612" y="228600"/>
            <a:ext cx="10360501" cy="1223963"/>
          </a:xfrm>
        </p:spPr>
        <p:txBody>
          <a:bodyPr>
            <a:normAutofit/>
          </a:bodyPr>
          <a:lstStyle/>
          <a:p>
            <a:r>
              <a:rPr lang="en-US" sz="2800" u="sng" dirty="0">
                <a:ln w="0"/>
                <a:solidFill>
                  <a:schemeClr val="accent1"/>
                </a:solidFill>
                <a:effectLst>
                  <a:outerShdw blurRad="38100" dist="25400" dir="5400000" algn="ctr" rotWithShape="0">
                    <a:srgbClr val="6E747A">
                      <a:alpha val="43000"/>
                    </a:srgbClr>
                  </a:outerShdw>
                </a:effectLst>
              </a:rPr>
              <a:t>Circuit</a:t>
            </a:r>
          </a:p>
        </p:txBody>
      </p:sp>
      <p:sp>
        <p:nvSpPr>
          <p:cNvPr id="2" name="TextBox 1">
            <a:extLst>
              <a:ext uri="{FF2B5EF4-FFF2-40B4-BE49-F238E27FC236}">
                <a16:creationId xmlns:a16="http://schemas.microsoft.com/office/drawing/2014/main" id="{9161C2F2-37E3-41C2-A5B1-3193D0295933}"/>
              </a:ext>
            </a:extLst>
          </p:cNvPr>
          <p:cNvSpPr txBox="1"/>
          <p:nvPr/>
        </p:nvSpPr>
        <p:spPr>
          <a:xfrm>
            <a:off x="1217613" y="1452563"/>
            <a:ext cx="9982200" cy="2492990"/>
          </a:xfrm>
          <a:prstGeom prst="rect">
            <a:avLst/>
          </a:prstGeom>
          <a:noFill/>
        </p:spPr>
        <p:txBody>
          <a:bodyPr wrap="square" rtlCol="0">
            <a:spAutoFit/>
          </a:bodyPr>
          <a:lstStyle/>
          <a:p>
            <a:pPr algn="l"/>
            <a:r>
              <a:rPr lang="en-IN" sz="2800" dirty="0"/>
              <a:t> </a:t>
            </a:r>
            <a:r>
              <a:rPr lang="en-US" sz="2000" b="0" i="0" dirty="0">
                <a:effectLst/>
                <a:latin typeface="typonine sans regular"/>
              </a:rPr>
              <a:t>The Circuit is pretty simple. Just attach two servos to Arduino.</a:t>
            </a:r>
          </a:p>
          <a:p>
            <a:pPr algn="l">
              <a:buFont typeface="Arial" panose="020B0604020202020204" pitchFamily="34" charset="0"/>
              <a:buChar char="•"/>
            </a:pPr>
            <a:r>
              <a:rPr lang="en-US" sz="2000" b="0" i="0" dirty="0">
                <a:effectLst/>
                <a:latin typeface="typonine sans regular"/>
              </a:rPr>
              <a:t>Vertical to Pin 5</a:t>
            </a:r>
          </a:p>
          <a:p>
            <a:pPr algn="l">
              <a:buFont typeface="Arial" panose="020B0604020202020204" pitchFamily="34" charset="0"/>
              <a:buChar char="•"/>
            </a:pPr>
            <a:r>
              <a:rPr lang="en-US" sz="2000" b="0" i="0" dirty="0">
                <a:effectLst/>
                <a:latin typeface="typonine sans regular"/>
              </a:rPr>
              <a:t>Horizontal to Pin 6</a:t>
            </a:r>
          </a:p>
          <a:p>
            <a:pPr algn="l">
              <a:buFont typeface="Arial" panose="020B0604020202020204" pitchFamily="34" charset="0"/>
              <a:buChar char="•"/>
            </a:pPr>
            <a:r>
              <a:rPr lang="en-US" sz="2000" b="0" i="0" dirty="0">
                <a:effectLst/>
                <a:latin typeface="typonine sans regular"/>
              </a:rPr>
              <a:t>Power to +5V</a:t>
            </a:r>
          </a:p>
          <a:p>
            <a:pPr algn="l">
              <a:buFont typeface="Arial" panose="020B0604020202020204" pitchFamily="34" charset="0"/>
              <a:buChar char="•"/>
            </a:pPr>
            <a:r>
              <a:rPr lang="en-US" sz="2000" b="0" i="0" dirty="0">
                <a:effectLst/>
                <a:latin typeface="typonine sans regular"/>
              </a:rPr>
              <a:t>Ground to GND</a:t>
            </a:r>
          </a:p>
          <a:p>
            <a:pPr algn="l"/>
            <a:r>
              <a:rPr lang="en-US" sz="2000" b="0" i="0" dirty="0">
                <a:effectLst/>
                <a:latin typeface="typonine sans regular"/>
              </a:rPr>
              <a:t>Check the circuit diagram for reference.</a:t>
            </a:r>
          </a:p>
          <a:p>
            <a:endParaRPr lang="en-US" sz="2800" dirty="0"/>
          </a:p>
        </p:txBody>
      </p:sp>
      <p:sp>
        <p:nvSpPr>
          <p:cNvPr id="4" name="Slide Number Placeholder 3">
            <a:extLst>
              <a:ext uri="{FF2B5EF4-FFF2-40B4-BE49-F238E27FC236}">
                <a16:creationId xmlns:a16="http://schemas.microsoft.com/office/drawing/2014/main" id="{27BFD14F-2C79-4466-9F80-B8AE3F91E28D}"/>
              </a:ext>
            </a:extLst>
          </p:cNvPr>
          <p:cNvSpPr>
            <a:spLocks noGrp="1"/>
          </p:cNvSpPr>
          <p:nvPr>
            <p:ph type="sldNum" sz="quarter" idx="12"/>
          </p:nvPr>
        </p:nvSpPr>
        <p:spPr/>
        <p:txBody>
          <a:bodyPr/>
          <a:lstStyle/>
          <a:p>
            <a:fld id="{C014DD1E-5D91-48A3-AD6D-45FBA980D106}" type="slidenum">
              <a:rPr lang="en-IN" smtClean="0"/>
              <a:t>7</a:t>
            </a:fld>
            <a:endParaRPr lang="en-IN"/>
          </a:p>
        </p:txBody>
      </p:sp>
      <p:pic>
        <p:nvPicPr>
          <p:cNvPr id="6" name="Picture 5" descr="A close-up of a circuit board&#10;&#10;Description automatically generated with medium confidence">
            <a:extLst>
              <a:ext uri="{FF2B5EF4-FFF2-40B4-BE49-F238E27FC236}">
                <a16:creationId xmlns:a16="http://schemas.microsoft.com/office/drawing/2014/main" id="{0BB13579-06A4-42F5-A32D-C26218FB9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663" y="1981200"/>
            <a:ext cx="4038600" cy="2672603"/>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0D6F6647-489E-49C3-B9FD-71FB5A392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4474190"/>
            <a:ext cx="9220200" cy="2669355"/>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EF517E-36BB-4A32-A839-4735616D2C01}"/>
              </a:ext>
            </a:extLst>
          </p:cNvPr>
          <p:cNvSpPr>
            <a:spLocks noGrp="1"/>
          </p:cNvSpPr>
          <p:nvPr>
            <p:ph type="sldNum" sz="quarter" idx="12"/>
          </p:nvPr>
        </p:nvSpPr>
        <p:spPr/>
        <p:txBody>
          <a:bodyPr/>
          <a:lstStyle/>
          <a:p>
            <a:fld id="{C014DD1E-5D91-48A3-AD6D-45FBA980D106}" type="slidenum">
              <a:rPr lang="en-IN" smtClean="0"/>
              <a:t>8</a:t>
            </a:fld>
            <a:endParaRPr lang="en-IN"/>
          </a:p>
        </p:txBody>
      </p:sp>
      <p:sp>
        <p:nvSpPr>
          <p:cNvPr id="5" name="TextBox 4">
            <a:extLst>
              <a:ext uri="{FF2B5EF4-FFF2-40B4-BE49-F238E27FC236}">
                <a16:creationId xmlns:a16="http://schemas.microsoft.com/office/drawing/2014/main" id="{1ED509E6-A280-4C45-A0BB-192E600E61BD}"/>
              </a:ext>
            </a:extLst>
          </p:cNvPr>
          <p:cNvSpPr txBox="1"/>
          <p:nvPr/>
        </p:nvSpPr>
        <p:spPr>
          <a:xfrm>
            <a:off x="1217612" y="381000"/>
            <a:ext cx="10134600" cy="5940088"/>
          </a:xfrm>
          <a:prstGeom prst="rect">
            <a:avLst/>
          </a:prstGeom>
          <a:noFill/>
        </p:spPr>
        <p:txBody>
          <a:bodyPr wrap="square" rtlCol="0">
            <a:spAutoFit/>
          </a:bodyPr>
          <a:lstStyle/>
          <a:p>
            <a:r>
              <a:rPr lang="en-IN" sz="2800" u="sng" dirty="0">
                <a:solidFill>
                  <a:schemeClr val="accent1"/>
                </a:solidFill>
              </a:rPr>
              <a:t>Working</a:t>
            </a:r>
          </a:p>
          <a:p>
            <a:endParaRPr lang="en-IN" sz="2000" u="sng" dirty="0"/>
          </a:p>
          <a:p>
            <a:pPr algn="l"/>
            <a:r>
              <a:rPr lang="en-US" sz="2000" b="0" i="0" dirty="0">
                <a:effectLst/>
                <a:latin typeface="typonine sans regular"/>
              </a:rPr>
              <a:t>Facial detection identifies and localizes human faces and ignores any background objects such as curtain, windows, trees, etc. OpenCV uses </a:t>
            </a:r>
            <a:r>
              <a:rPr lang="en-US" sz="2000" b="0" i="0" dirty="0" err="1">
                <a:effectLst/>
                <a:latin typeface="typonine sans regular"/>
              </a:rPr>
              <a:t>Haar</a:t>
            </a:r>
            <a:r>
              <a:rPr lang="en-US" sz="2000" b="0" i="0" dirty="0">
                <a:effectLst/>
                <a:latin typeface="typonine sans regular"/>
              </a:rPr>
              <a:t> cascade of classifiers where each frame of the video is passed through stages of classifiers and if the frame passes through all the classifiers, the face is present else the frame is discarded from the classifier i.e the face is not detected.</a:t>
            </a:r>
          </a:p>
          <a:p>
            <a:pPr algn="l"/>
            <a:r>
              <a:rPr lang="en-US" sz="2000" b="0" i="0" dirty="0">
                <a:effectLst/>
                <a:latin typeface="typonine sans regular"/>
              </a:rPr>
              <a:t>The OpenCV returns the cartesian coordinates of the image upon detection along with the height and width. From these coordinates, the center coordinates of the image can be calculated using x+width/2 and y+height/2.</a:t>
            </a:r>
          </a:p>
          <a:p>
            <a:endParaRPr lang="en-US" sz="2000" b="0" i="0" dirty="0">
              <a:effectLst/>
              <a:latin typeface="typonine sans regular"/>
            </a:endParaRPr>
          </a:p>
          <a:p>
            <a:r>
              <a:rPr lang="en-US" sz="2000" b="0" i="0" dirty="0">
                <a:effectLst/>
                <a:latin typeface="typonine sans regular"/>
              </a:rPr>
              <a:t>These coordinates are passed to the Arduino UNO using the pyserial library when the face is detected. The servo's connected to the Arduino provides a pan/tilt mechanism where the camera is connected to one of the servo. When the co-ordinates of the face is away from the center, then the servo will align by 2 degrees (increment or decrement) to bring it towards the center of the screen.</a:t>
            </a:r>
          </a:p>
          <a:p>
            <a:endParaRPr lang="en-US" sz="2000" u="sng" dirty="0">
              <a:latin typeface="typonine sans regular"/>
            </a:endParaRPr>
          </a:p>
          <a:p>
            <a:r>
              <a:rPr lang="en-US" sz="2000" b="0" i="0" dirty="0">
                <a:effectLst/>
                <a:latin typeface="typonine sans regular"/>
              </a:rPr>
              <a:t>I have used '</a:t>
            </a:r>
            <a:r>
              <a:rPr lang="en-US" sz="2000" b="0" i="1" dirty="0">
                <a:effectLst/>
                <a:latin typeface="typonine sans regular"/>
              </a:rPr>
              <a:t>haarcascade_frontalface_default.xml'</a:t>
            </a:r>
            <a:r>
              <a:rPr lang="en-US" sz="2000" b="0" i="0" dirty="0">
                <a:effectLst/>
                <a:latin typeface="typonine sans regular"/>
              </a:rPr>
              <a:t> which is a pre- trained model for detecting human faces. This project requires </a:t>
            </a:r>
            <a:r>
              <a:rPr lang="en-US" sz="2000" b="0" i="0" dirty="0">
                <a:effectLst/>
                <a:latin typeface="typonine sans medium"/>
              </a:rPr>
              <a:t>pyserial </a:t>
            </a:r>
            <a:r>
              <a:rPr lang="en-US" sz="2000" b="0" i="0" dirty="0">
                <a:effectLst/>
                <a:latin typeface="typonine sans regular"/>
              </a:rPr>
              <a:t>and </a:t>
            </a:r>
            <a:r>
              <a:rPr lang="en-US" sz="2000" dirty="0">
                <a:latin typeface="typonine sans medium"/>
              </a:rPr>
              <a:t>O</a:t>
            </a:r>
            <a:r>
              <a:rPr lang="en-US" sz="2000" b="0" i="0" dirty="0">
                <a:effectLst/>
                <a:latin typeface="typonine sans medium"/>
              </a:rPr>
              <a:t>penCV</a:t>
            </a:r>
            <a:r>
              <a:rPr lang="en-US" sz="2000" b="0" i="0" dirty="0">
                <a:effectLst/>
                <a:latin typeface="typonine sans regular"/>
              </a:rPr>
              <a:t> libraries.</a:t>
            </a:r>
            <a:endParaRPr lang="en-IN" sz="2000" u="sng" dirty="0"/>
          </a:p>
          <a:p>
            <a:endParaRPr lang="en-IN" sz="1200" u="sng" dirty="0">
              <a:solidFill>
                <a:schemeClr val="accent1"/>
              </a:solidFill>
            </a:endParaRPr>
          </a:p>
        </p:txBody>
      </p:sp>
    </p:spTree>
    <p:extLst>
      <p:ext uri="{BB962C8B-B14F-4D97-AF65-F5344CB8AC3E}">
        <p14:creationId xmlns:p14="http://schemas.microsoft.com/office/powerpoint/2010/main" val="321463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587131"/>
            <a:ext cx="4062942" cy="558800"/>
          </a:xfrm>
        </p:spPr>
        <p:txBody>
          <a:bodyPr>
            <a:normAutofit/>
          </a:bodyPr>
          <a:lstStyle/>
          <a:p>
            <a:r>
              <a:rPr lang="en-US" u="sng" cap="none" dirty="0"/>
              <a:t>Code Explanation</a:t>
            </a:r>
          </a:p>
        </p:txBody>
      </p:sp>
      <p:sp>
        <p:nvSpPr>
          <p:cNvPr id="5" name="Text Placeholder 4"/>
          <p:cNvSpPr>
            <a:spLocks noGrp="1"/>
          </p:cNvSpPr>
          <p:nvPr>
            <p:ph type="body" sz="half" idx="2"/>
          </p:nvPr>
        </p:nvSpPr>
        <p:spPr>
          <a:xfrm>
            <a:off x="1218882" y="1330083"/>
            <a:ext cx="10438130" cy="5026269"/>
          </a:xfrm>
        </p:spPr>
        <p:txBody>
          <a:bodyPr>
            <a:noAutofit/>
          </a:bodyPr>
          <a:lstStyle/>
          <a:p>
            <a:r>
              <a:rPr lang="en-IN" sz="1800" b="1" i="0" u="none" strike="noStrike" baseline="0" dirty="0"/>
              <a:t>Arduino Code: </a:t>
            </a:r>
            <a:endParaRPr lang="en-IN" sz="1800" b="0" i="0" u="none" strike="noStrike" baseline="0" dirty="0"/>
          </a:p>
          <a:p>
            <a:r>
              <a:rPr lang="en-US" sz="1800" b="0" i="0" u="none" strike="noStrike" baseline="0" dirty="0"/>
              <a:t>• Firstly, we have included the servo library for controlling the angle of rotation and declared to two servo’s objects (horizontal and vertical). </a:t>
            </a:r>
          </a:p>
          <a:p>
            <a:r>
              <a:rPr lang="en-US" sz="1800" b="0" i="0" u="none" strike="noStrike" baseline="0" dirty="0"/>
              <a:t>• Declare all the required variables by the whole code. </a:t>
            </a:r>
          </a:p>
          <a:p>
            <a:r>
              <a:rPr lang="en-US" sz="1800" b="0" i="0" u="none" strike="noStrike" baseline="0" dirty="0"/>
              <a:t>• Void setup () – here we setup the servo signal pins and write initial angles. We also declare </a:t>
            </a:r>
          </a:p>
          <a:p>
            <a:r>
              <a:rPr lang="en-US" sz="1800" b="0" i="0" u="none" strike="noStrike" baseline="0" dirty="0"/>
              <a:t>• Void loop () • First, it takes the serial inputs of the landmarks of the face from the python program via pyserial library and some serial communication function included in the serial library of the Arduino program. </a:t>
            </a:r>
          </a:p>
          <a:p>
            <a:r>
              <a:rPr lang="en-US" sz="1800" b="0" i="0" u="none" strike="noStrike" baseline="0" dirty="0"/>
              <a:t>• Then it calculates the angle which must be fed to both the servos by using the relation between the landmarks received and the angle of the required. The max range of the angle of rotation of the servo motor has been set to 180 degrees. </a:t>
            </a:r>
          </a:p>
          <a:p>
            <a:r>
              <a:rPr lang="en-US" sz="1800" b="0" i="0" u="none" strike="noStrike" baseline="0" dirty="0"/>
              <a:t>• Then it also checks for the angle greater than that of 180 degrees or less than 0 degrees and if those conditions are set to be true then the position of the servo is to be set 0 degrees. </a:t>
            </a:r>
          </a:p>
          <a:p>
            <a:r>
              <a:rPr lang="en-US" sz="1800" b="0" i="0" u="none" strike="noStrike" baseline="0" dirty="0"/>
              <a:t>• Then finally after calculating the position/angle of the servo the angle is fed to both the servos with a delay of 100 milliseconds for some required stability. </a:t>
            </a:r>
          </a:p>
          <a:p>
            <a:endParaRPr lang="en-IN" sz="1600" b="0" i="0" u="none" strike="noStrike" baseline="0" dirty="0"/>
          </a:p>
          <a:p>
            <a:endParaRPr lang="en-US" sz="1100" dirty="0"/>
          </a:p>
        </p:txBody>
      </p:sp>
      <p:sp>
        <p:nvSpPr>
          <p:cNvPr id="4" name="Slide Number Placeholder 3">
            <a:extLst>
              <a:ext uri="{FF2B5EF4-FFF2-40B4-BE49-F238E27FC236}">
                <a16:creationId xmlns:a16="http://schemas.microsoft.com/office/drawing/2014/main" id="{89AC6719-E762-4F6C-81B3-D9003C6AD1A1}"/>
              </a:ext>
            </a:extLst>
          </p:cNvPr>
          <p:cNvSpPr>
            <a:spLocks noGrp="1"/>
          </p:cNvSpPr>
          <p:nvPr>
            <p:ph type="sldNum" sz="quarter" idx="12"/>
          </p:nvPr>
        </p:nvSpPr>
        <p:spPr/>
        <p:txBody>
          <a:bodyPr/>
          <a:lstStyle/>
          <a:p>
            <a:fld id="{C014DD1E-5D91-48A3-AD6D-45FBA980D106}" type="slidenum">
              <a:rPr lang="en-IN" smtClean="0"/>
              <a:t>9</a:t>
            </a:fld>
            <a:endParaRPr lang="en-IN"/>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3873</TotalTime>
  <Words>1651</Words>
  <Application>Microsoft Office PowerPoint</Application>
  <PresentationFormat>Custom</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typonine sans medium</vt:lpstr>
      <vt:lpstr>typonine sans regular</vt:lpstr>
      <vt:lpstr>Tech 16x9</vt:lpstr>
      <vt:lpstr>Face Recognition And Following Using OpenCV</vt:lpstr>
      <vt:lpstr>Acknowledgement</vt:lpstr>
      <vt:lpstr>INTRODUCTION-The Problem, Need or Requirement.</vt:lpstr>
      <vt:lpstr>PowerPoint Presentation</vt:lpstr>
      <vt:lpstr>Degree Of Freedom</vt:lpstr>
      <vt:lpstr>Using Arduino for implementation of 2 DOF face  tracking camera</vt:lpstr>
      <vt:lpstr>Circuit</vt:lpstr>
      <vt:lpstr>PowerPoint Presentation</vt:lpstr>
      <vt:lpstr>Code Explanation</vt:lpstr>
      <vt:lpstr>PowerPoint Presentation</vt:lpstr>
      <vt:lpstr>Applications Of The Motion Follower System</vt:lpstr>
      <vt:lpstr>Links, Bibliograph and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Degree Of Freedom And Rotacam</dc:title>
  <dc:creator>Ritvik Mahapatra [MECHATRONIC - 2019]</dc:creator>
  <cp:lastModifiedBy>Ritvik Mahapatra [MECHATRONIC - 2019]</cp:lastModifiedBy>
  <cp:revision>48</cp:revision>
  <dcterms:created xsi:type="dcterms:W3CDTF">2021-05-24T16:02:03Z</dcterms:created>
  <dcterms:modified xsi:type="dcterms:W3CDTF">2021-12-08T10:26:29Z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