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4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4" r:id="rId4"/>
    <p:sldId id="265" r:id="rId5"/>
    <p:sldId id="266" r:id="rId6"/>
    <p:sldId id="267" r:id="rId7"/>
    <p:sldId id="293" r:id="rId8"/>
    <p:sldId id="268" r:id="rId9"/>
    <p:sldId id="269" r:id="rId10"/>
    <p:sldId id="294" r:id="rId11"/>
    <p:sldId id="270" r:id="rId12"/>
    <p:sldId id="271" r:id="rId13"/>
    <p:sldId id="272" r:id="rId14"/>
    <p:sldId id="273"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274" r:id="rId30"/>
    <p:sldId id="301" r:id="rId31"/>
    <p:sldId id="300" r:id="rId32"/>
    <p:sldId id="316" r:id="rId33"/>
    <p:sldId id="317" r:id="rId34"/>
    <p:sldId id="318" r:id="rId35"/>
    <p:sldId id="319" r:id="rId36"/>
    <p:sldId id="320" r:id="rId37"/>
    <p:sldId id="321" r:id="rId38"/>
    <p:sldId id="322" r:id="rId39"/>
    <p:sldId id="323" r:id="rId40"/>
    <p:sldId id="324" r:id="rId41"/>
    <p:sldId id="32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0BEF"/>
    <a:srgbClr val="6321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214B1C-8979-447F-804F-729F00EB3D65}" type="datetimeFigureOut">
              <a:rPr lang="en-US" smtClean="0"/>
              <a:pPr/>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3830134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pPr/>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2699467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pPr/>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2976562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pPr/>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3221250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14B1C-8979-447F-804F-729F00EB3D65}" type="datetimeFigureOut">
              <a:rPr lang="en-US" smtClean="0"/>
              <a:pPr/>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1197462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214B1C-8979-447F-804F-729F00EB3D65}" type="datetimeFigureOut">
              <a:rPr lang="en-US" smtClean="0"/>
              <a:pPr/>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4038999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214B1C-8979-447F-804F-729F00EB3D65}" type="datetimeFigureOut">
              <a:rPr lang="en-US" smtClean="0"/>
              <a:pPr/>
              <a:t>9/29/2020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1889793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214B1C-8979-447F-804F-729F00EB3D65}" type="datetimeFigureOut">
              <a:rPr lang="en-US" smtClean="0"/>
              <a:pPr/>
              <a:t>9/29/2020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131157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4B1C-8979-447F-804F-729F00EB3D65}" type="datetimeFigureOut">
              <a:rPr lang="en-US" smtClean="0"/>
              <a:pPr/>
              <a:t>9/29/2020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2402795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pPr/>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3530895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pPr/>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488188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B1C-8979-447F-804F-729F00EB3D65}" type="datetimeFigureOut">
              <a:rPr lang="en-US" smtClean="0"/>
              <a:pPr/>
              <a:t>9/29/2020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pPr/>
              <a:t>‹#›</a:t>
            </a:fld>
            <a:endParaRPr lang="en-US"/>
          </a:p>
        </p:txBody>
      </p:sp>
    </p:spTree>
    <p:extLst>
      <p:ext uri="{BB962C8B-B14F-4D97-AF65-F5344CB8AC3E}">
        <p14:creationId xmlns:p14="http://schemas.microsoft.com/office/powerpoint/2010/main" val="1397860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microsoft.com/office/2007/relationships/hdphoto" Target="../media/hdphoto3.wdp"/><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NUL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NUL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8.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0.jpeg"/><Relationship Id="rId4" Type="http://schemas.openxmlformats.org/officeDocument/2006/relationships/image" Target="../media/image19.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1.wmf"/><Relationship Id="rId5" Type="http://schemas.openxmlformats.org/officeDocument/2006/relationships/oleObject" Target="../embeddings/oleObject8.bin"/><Relationship Id="rId4" Type="http://schemas.openxmlformats.org/officeDocument/2006/relationships/image" Target="../media/image19.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23.jpe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2.wmf"/><Relationship Id="rId5" Type="http://schemas.openxmlformats.org/officeDocument/2006/relationships/oleObject" Target="../embeddings/oleObject10.bin"/><Relationship Id="rId4" Type="http://schemas.openxmlformats.org/officeDocument/2006/relationships/image" Target="../media/image19.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4.wmf"/></Relationships>
</file>

<file path=ppt/slides/_rels/slide32.xml.rels><?xml version="1.0" encoding="UTF-8" standalone="yes"?>
<Relationships xmlns="http://schemas.openxmlformats.org/package/2006/relationships"><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2.bin"/><Relationship Id="rId5" Type="http://schemas.openxmlformats.org/officeDocument/2006/relationships/image" Target="../media/image140.png"/></Relationships>
</file>

<file path=ppt/slides/_rels/slide33.xml.rels><?xml version="1.0" encoding="UTF-8" standalone="yes"?>
<Relationships xmlns="http://schemas.openxmlformats.org/package/2006/relationships"><Relationship Id="rId13" Type="http://schemas.openxmlformats.org/officeDocument/2006/relationships/image" Target="../media/image29.wmf"/><Relationship Id="rId3" Type="http://schemas.openxmlformats.org/officeDocument/2006/relationships/oleObject" Target="../embeddings/oleObject13.bin"/><Relationship Id="rId12" Type="http://schemas.openxmlformats.org/officeDocument/2006/relationships/oleObject" Target="../embeddings/oleObject16.bin"/><Relationship Id="rId17" Type="http://schemas.openxmlformats.org/officeDocument/2006/relationships/image" Target="../media/image31.wmf"/><Relationship Id="rId2" Type="http://schemas.openxmlformats.org/officeDocument/2006/relationships/slideLayout" Target="../slideLayouts/slideLayout2.xml"/><Relationship Id="rId16" Type="http://schemas.openxmlformats.org/officeDocument/2006/relationships/oleObject" Target="../embeddings/oleObject18.bin"/><Relationship Id="rId1" Type="http://schemas.openxmlformats.org/officeDocument/2006/relationships/vmlDrawing" Target="../drawings/vmlDrawing11.vml"/><Relationship Id="rId6" Type="http://schemas.openxmlformats.org/officeDocument/2006/relationships/image" Target="../media/image27.wmf"/><Relationship Id="rId11" Type="http://schemas.openxmlformats.org/officeDocument/2006/relationships/image" Target="../media/image28.wmf"/><Relationship Id="rId5" Type="http://schemas.openxmlformats.org/officeDocument/2006/relationships/oleObject" Target="../embeddings/oleObject14.bin"/><Relationship Id="rId15" Type="http://schemas.openxmlformats.org/officeDocument/2006/relationships/image" Target="../media/image30.wmf"/><Relationship Id="rId10" Type="http://schemas.openxmlformats.org/officeDocument/2006/relationships/oleObject" Target="../embeddings/oleObject15.bin"/><Relationship Id="rId4" Type="http://schemas.openxmlformats.org/officeDocument/2006/relationships/image" Target="../media/image26.wmf"/><Relationship Id="rId9" Type="http://schemas.openxmlformats.org/officeDocument/2006/relationships/image" Target="../media/image21.png"/><Relationship Id="rId14" Type="http://schemas.openxmlformats.org/officeDocument/2006/relationships/oleObject" Target="../embeddings/oleObject17.bin"/></Relationships>
</file>

<file path=ppt/slides/_rels/slide3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4.jpeg"/><Relationship Id="rId4" Type="http://schemas.openxmlformats.org/officeDocument/2006/relationships/image" Target="../media/image33.wmf"/></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60320" y="4388812"/>
            <a:ext cx="9444644" cy="1077218"/>
          </a:xfrm>
          <a:prstGeom prst="rect">
            <a:avLst/>
          </a:prstGeom>
          <a:noFill/>
        </p:spPr>
        <p:txBody>
          <a:bodyPr wrap="square" rtlCol="0">
            <a:spAutoFit/>
          </a:bodyPr>
          <a:lstStyle/>
          <a:p>
            <a:pPr algn="ctr"/>
            <a:r>
              <a:rPr lang="en-US" sz="3600" b="1" dirty="0">
                <a:solidFill>
                  <a:srgbClr val="C00000"/>
                </a:solidFill>
              </a:rPr>
              <a:t>Topic</a:t>
            </a:r>
          </a:p>
          <a:p>
            <a:pPr algn="ctr"/>
            <a:r>
              <a:rPr lang="en-US" sz="2800" b="1" dirty="0">
                <a:solidFill>
                  <a:srgbClr val="C00000"/>
                </a:solidFill>
              </a:rPr>
              <a:t>Applications of Fuzzy Sets</a:t>
            </a:r>
          </a:p>
        </p:txBody>
      </p:sp>
    </p:spTree>
    <p:extLst>
      <p:ext uri="{BB962C8B-B14F-4D97-AF65-F5344CB8AC3E}">
        <p14:creationId xmlns:p14="http://schemas.microsoft.com/office/powerpoint/2010/main" val="1131391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93076" y="645943"/>
            <a:ext cx="9948203" cy="1631216"/>
          </a:xfrm>
          <a:prstGeom prst="rect">
            <a:avLst/>
          </a:prstGeom>
          <a:noFill/>
        </p:spPr>
        <p:txBody>
          <a:bodyPr wrap="square" rtlCol="0">
            <a:spAutoFit/>
          </a:bodyPr>
          <a:lstStyle/>
          <a:p>
            <a:pPr algn="just"/>
            <a:endParaRPr lang="en-US" sz="2400" b="1" dirty="0">
              <a:cs typeface="Times New Roman" pitchFamily="18" charset="0"/>
            </a:endParaRPr>
          </a:p>
          <a:p>
            <a:pPr algn="just"/>
            <a:endParaRPr lang="en-US" sz="2400" b="1" baseline="-25000" dirty="0">
              <a:cs typeface="Times New Roman" pitchFamily="18" charset="0"/>
            </a:endParaRPr>
          </a:p>
          <a:p>
            <a:pPr algn="just"/>
            <a:endParaRPr lang="en-US" sz="2400" b="1" baseline="-25000" dirty="0">
              <a:cs typeface="Times New Roman" pitchFamily="18" charset="0"/>
            </a:endParaRPr>
          </a:p>
          <a:p>
            <a:pPr algn="just"/>
            <a:r>
              <a:rPr lang="en-US" sz="2800" b="1" dirty="0">
                <a:solidFill>
                  <a:srgbClr val="4C0BEF"/>
                </a:solidFill>
                <a:cs typeface="Times New Roman" pitchFamily="18" charset="0"/>
              </a:rPr>
              <a:t>Membership value </a:t>
            </a:r>
            <a:r>
              <a:rPr lang="en-US" sz="2800" b="1" dirty="0">
                <a:cs typeface="Times New Roman" pitchFamily="18" charset="0"/>
              </a:rPr>
              <a:t>of the combined control action C is given by </a:t>
            </a:r>
          </a:p>
          <a:p>
            <a:pPr algn="just"/>
            <a:endParaRPr lang="en-US" sz="2400" b="1" baseline="-25000" dirty="0">
              <a:cs typeface="Times New Roman"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244067295"/>
              </p:ext>
            </p:extLst>
          </p:nvPr>
        </p:nvGraphicFramePr>
        <p:xfrm>
          <a:off x="1598250" y="3349514"/>
          <a:ext cx="4389438" cy="582612"/>
        </p:xfrm>
        <a:graphic>
          <a:graphicData uri="http://schemas.openxmlformats.org/presentationml/2006/ole">
            <mc:AlternateContent xmlns:mc="http://schemas.openxmlformats.org/markup-compatibility/2006">
              <mc:Choice xmlns:v="urn:schemas-microsoft-com:vml" Requires="v">
                <p:oleObj spid="_x0000_s17471" name="Equation" r:id="rId3" imgW="2031840" imgH="266400" progId="Equation.3">
                  <p:embed/>
                </p:oleObj>
              </mc:Choice>
              <mc:Fallback>
                <p:oleObj name="Equation" r:id="rId3" imgW="2031840" imgH="266400" progId="Equation.3">
                  <p:embed/>
                  <p:pic>
                    <p:nvPicPr>
                      <p:cNvPr id="0" name=""/>
                      <p:cNvPicPr>
                        <a:picLocks noChangeAspect="1" noChangeArrowheads="1"/>
                      </p:cNvPicPr>
                      <p:nvPr/>
                    </p:nvPicPr>
                    <p:blipFill>
                      <a:blip r:embed="rId4"/>
                      <a:srcRect/>
                      <a:stretch>
                        <a:fillRect/>
                      </a:stretch>
                    </p:blipFill>
                    <p:spPr bwMode="auto">
                      <a:xfrm>
                        <a:off x="1598250" y="3349514"/>
                        <a:ext cx="4389438"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61422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7991" y="518723"/>
            <a:ext cx="6460717" cy="923330"/>
          </a:xfrm>
          <a:prstGeom prst="rect">
            <a:avLst/>
          </a:prstGeom>
          <a:noFill/>
        </p:spPr>
        <p:txBody>
          <a:bodyPr wrap="square" rtlCol="0">
            <a:spAutoFit/>
          </a:bodyPr>
          <a:lstStyle/>
          <a:p>
            <a:r>
              <a:rPr lang="en-US" sz="3600" b="1" dirty="0">
                <a:solidFill>
                  <a:srgbClr val="4C0BEF"/>
                </a:solidFill>
                <a:latin typeface="Georgia" pitchFamily="18" charset="0"/>
                <a:cs typeface="Times New Roman" pitchFamily="18" charset="0"/>
              </a:rPr>
              <a:t>De-</a:t>
            </a:r>
            <a:r>
              <a:rPr lang="en-US" sz="3600" b="1" dirty="0" err="1">
                <a:solidFill>
                  <a:srgbClr val="4C0BEF"/>
                </a:solidFill>
                <a:latin typeface="Georgia" pitchFamily="18" charset="0"/>
                <a:cs typeface="Times New Roman" pitchFamily="18" charset="0"/>
              </a:rPr>
              <a:t>fuzzification</a:t>
            </a:r>
            <a:r>
              <a:rPr lang="en-US" sz="3600" b="1" dirty="0">
                <a:solidFill>
                  <a:srgbClr val="4C0BEF"/>
                </a:solidFill>
                <a:latin typeface="Georgia" pitchFamily="18" charset="0"/>
                <a:cs typeface="Times New Roman" pitchFamily="18" charset="0"/>
              </a:rPr>
              <a:t> Methods</a:t>
            </a:r>
          </a:p>
          <a:p>
            <a:endParaRPr lang="en-US" b="1" dirty="0">
              <a:solidFill>
                <a:srgbClr val="002060"/>
              </a:solidFill>
              <a:latin typeface="Georgia" pitchFamily="18" charset="0"/>
            </a:endParaRPr>
          </a:p>
        </p:txBody>
      </p:sp>
      <mc:AlternateContent xmlns:mc="http://schemas.openxmlformats.org/markup-compatibility/2006" xmlns:a14="http://schemas.microsoft.com/office/drawing/2010/main">
        <mc:Choice Requires="a14">
          <p:sp>
            <p:nvSpPr>
              <p:cNvPr id="6" name="TextBox 5"/>
              <p:cNvSpPr txBox="1"/>
              <p:nvPr/>
            </p:nvSpPr>
            <p:spPr>
              <a:xfrm>
                <a:off x="221438" y="1069704"/>
                <a:ext cx="8817054" cy="4832092"/>
              </a:xfrm>
              <a:prstGeom prst="rect">
                <a:avLst/>
              </a:prstGeom>
              <a:noFill/>
            </p:spPr>
            <p:txBody>
              <a:bodyPr wrap="square" rtlCol="0">
                <a:spAutoFit/>
              </a:bodyPr>
              <a:lstStyle/>
              <a:p>
                <a:endParaRPr lang="en-US" sz="2800" b="1" dirty="0">
                  <a:solidFill>
                    <a:srgbClr val="FF0000"/>
                  </a:solidFill>
                  <a:latin typeface="Times New Roman" pitchFamily="18" charset="0"/>
                  <a:cs typeface="Times New Roman" pitchFamily="18" charset="0"/>
                </a:endParaRPr>
              </a:p>
              <a:p>
                <a:endParaRPr lang="en-US" sz="2800" b="1" dirty="0">
                  <a:solidFill>
                    <a:srgbClr val="FF0000"/>
                  </a:solidFill>
                  <a:latin typeface="Times New Roman" pitchFamily="18" charset="0"/>
                  <a:cs typeface="Times New Roman" pitchFamily="18" charset="0"/>
                </a:endParaRPr>
              </a:p>
              <a:p>
                <a:endParaRPr lang="en-US" sz="2800" b="1" dirty="0">
                  <a:solidFill>
                    <a:srgbClr val="FF0000"/>
                  </a:solidFill>
                  <a:latin typeface="Times New Roman" pitchFamily="18" charset="0"/>
                  <a:cs typeface="Times New Roman" pitchFamily="18" charset="0"/>
                </a:endParaRPr>
              </a:p>
              <a:p>
                <a:endParaRPr lang="en-US" sz="2800" b="1" dirty="0">
                  <a:solidFill>
                    <a:srgbClr val="FF0000"/>
                  </a:solidFill>
                  <a:latin typeface="Times New Roman" pitchFamily="18" charset="0"/>
                  <a:cs typeface="Times New Roman" pitchFamily="18" charset="0"/>
                </a:endParaRPr>
              </a:p>
              <a:p>
                <a:endParaRPr lang="en-US" sz="2800" b="1" dirty="0">
                  <a:solidFill>
                    <a:srgbClr val="FF0000"/>
                  </a:solidFill>
                  <a:latin typeface="Times New Roman" pitchFamily="18" charset="0"/>
                  <a:cs typeface="Times New Roman" pitchFamily="18" charset="0"/>
                </a:endParaRPr>
              </a:p>
              <a:p>
                <a:pPr algn="r"/>
                <a:endParaRPr lang="en-US" sz="2400" b="1" dirty="0">
                  <a:cs typeface="Times New Roman" pitchFamily="18" charset="0"/>
                </a:endParaRPr>
              </a:p>
              <a:p>
                <a:pPr algn="r"/>
                <a:endParaRPr lang="en-US" sz="2400" b="1" dirty="0">
                  <a:cs typeface="Times New Roman" pitchFamily="18" charset="0"/>
                </a:endParaRPr>
              </a:p>
              <a:p>
                <a:pPr algn="r"/>
                <a:r>
                  <a:rPr lang="en-US" sz="2400" b="1" dirty="0">
                    <a:cs typeface="Times New Roman" pitchFamily="18" charset="0"/>
                  </a:rPr>
                  <a:t>where </a:t>
                </a:r>
                <a14:m>
                  <m:oMath xmlns:m="http://schemas.openxmlformats.org/officeDocument/2006/math">
                    <m:r>
                      <a:rPr lang="en-US" sz="2400" b="1" i="1" dirty="0" smtClean="0">
                        <a:latin typeface="Cambria Math"/>
                        <a:cs typeface="Times New Roman" pitchFamily="18" charset="0"/>
                      </a:rPr>
                      <m:t>𝑨</m:t>
                    </m:r>
                    <m:r>
                      <a:rPr lang="en-US" sz="2400" b="1" i="1" dirty="0" smtClean="0">
                        <a:latin typeface="Cambria Math"/>
                        <a:cs typeface="Times New Roman" pitchFamily="18" charset="0"/>
                      </a:rPr>
                      <m:t>(</m:t>
                    </m:r>
                    <m:r>
                      <a:rPr lang="el-GR" sz="2400" b="1" i="1" dirty="0">
                        <a:latin typeface="Cambria Math"/>
                        <a:cs typeface="Times New Roman" pitchFamily="18" charset="0"/>
                      </a:rPr>
                      <m:t>𝜶</m:t>
                    </m:r>
                    <m:r>
                      <a:rPr lang="en-US" sz="2400" b="1" i="1" baseline="-25000" dirty="0">
                        <a:latin typeface="Cambria Math"/>
                        <a:cs typeface="Times New Roman" pitchFamily="18" charset="0"/>
                      </a:rPr>
                      <m:t>𝒋</m:t>
                    </m:r>
                    <m:r>
                      <a:rPr lang="en-US" sz="2400" b="1" i="1" dirty="0">
                        <a:latin typeface="Cambria Math"/>
                        <a:cs typeface="Times New Roman" pitchFamily="18" charset="0"/>
                      </a:rPr>
                      <m:t>)</m:t>
                    </m:r>
                  </m:oMath>
                </a14:m>
                <a:r>
                  <a:rPr lang="en-US" sz="2400" b="1" dirty="0">
                    <a:cs typeface="Times New Roman" pitchFamily="18" charset="0"/>
                  </a:rPr>
                  <a:t>: firing area of </a:t>
                </a:r>
                <a14:m>
                  <m:oMath xmlns:m="http://schemas.openxmlformats.org/officeDocument/2006/math">
                    <m:r>
                      <a:rPr lang="en-US" sz="2400" b="1" i="1" dirty="0" smtClean="0">
                        <a:latin typeface="Cambria Math"/>
                        <a:cs typeface="Times New Roman" pitchFamily="18" charset="0"/>
                      </a:rPr>
                      <m:t>𝒋</m:t>
                    </m:r>
                  </m:oMath>
                </a14:m>
                <a:r>
                  <a:rPr lang="en-US" sz="2400" b="1" dirty="0">
                    <a:cs typeface="Times New Roman" pitchFamily="18" charset="0"/>
                  </a:rPr>
                  <a:t>-</a:t>
                </a:r>
                <a:r>
                  <a:rPr lang="en-US" sz="2400" b="1" dirty="0" err="1">
                    <a:cs typeface="Times New Roman" pitchFamily="18" charset="0"/>
                  </a:rPr>
                  <a:t>th</a:t>
                </a:r>
                <a:r>
                  <a:rPr lang="en-US" sz="2400" b="1" dirty="0">
                    <a:cs typeface="Times New Roman" pitchFamily="18" charset="0"/>
                  </a:rPr>
                  <a:t> rule</a:t>
                </a:r>
              </a:p>
              <a:p>
                <a:pPr algn="r"/>
                <a:endParaRPr lang="en-US" sz="2400" b="1" dirty="0">
                  <a:cs typeface="Times New Roman" pitchFamily="18" charset="0"/>
                </a:endParaRPr>
              </a:p>
              <a:p>
                <a:pPr algn="r"/>
                <a14:m>
                  <m:oMath xmlns:m="http://schemas.openxmlformats.org/officeDocument/2006/math">
                    <m:r>
                      <a:rPr lang="en-US" sz="2400" b="1" i="1" dirty="0" smtClean="0">
                        <a:latin typeface="Cambria Math"/>
                        <a:cs typeface="Times New Roman" pitchFamily="18" charset="0"/>
                      </a:rPr>
                      <m:t>𝒇</m:t>
                    </m:r>
                    <m:r>
                      <a:rPr lang="en-US" sz="2400" b="1" i="1" baseline="-25000" dirty="0" err="1" smtClean="0">
                        <a:latin typeface="Cambria Math"/>
                        <a:cs typeface="Times New Roman" pitchFamily="18" charset="0"/>
                      </a:rPr>
                      <m:t>𝒋</m:t>
                    </m:r>
                  </m:oMath>
                </a14:m>
                <a:r>
                  <a:rPr lang="en-US" sz="2400" b="1" dirty="0">
                    <a:cs typeface="Times New Roman" pitchFamily="18" charset="0"/>
                  </a:rPr>
                  <a:t>: center of the area</a:t>
                </a:r>
              </a:p>
              <a:p>
                <a:pPr algn="r"/>
                <a:endParaRPr lang="en-US" sz="2400" b="1" dirty="0">
                  <a:cs typeface="Times New Roman" pitchFamily="18" charset="0"/>
                </a:endParaRPr>
              </a:p>
              <a:p>
                <a:pPr algn="r"/>
                <a:r>
                  <a:rPr lang="en-US" sz="2400" b="1" dirty="0">
                    <a:cs typeface="Times New Roman" pitchFamily="18" charset="0"/>
                  </a:rPr>
                  <a:t>                 </a:t>
                </a:r>
                <a14:m>
                  <m:oMath xmlns:m="http://schemas.openxmlformats.org/officeDocument/2006/math">
                    <m:r>
                      <a:rPr lang="en-US" sz="2400" b="1" i="1" dirty="0" smtClean="0">
                        <a:latin typeface="Cambria Math"/>
                        <a:cs typeface="Times New Roman" pitchFamily="18" charset="0"/>
                      </a:rPr>
                      <m:t>𝒑</m:t>
                    </m:r>
                  </m:oMath>
                </a14:m>
                <a:r>
                  <a:rPr lang="en-US" sz="2400" b="1" dirty="0">
                    <a:cs typeface="Times New Roman" pitchFamily="18" charset="0"/>
                  </a:rPr>
                  <a:t>: No. of fired rules</a:t>
                </a:r>
                <a:endParaRPr lang="en-US" b="1" dirty="0">
                  <a:solidFill>
                    <a:srgbClr val="002060"/>
                  </a:solidFill>
                  <a:latin typeface="Georgia"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21438" y="1069704"/>
                <a:ext cx="8817054" cy="4832092"/>
              </a:xfrm>
              <a:prstGeom prst="rect">
                <a:avLst/>
              </a:prstGeom>
              <a:blipFill rotWithShape="1">
                <a:blip r:embed="rId5"/>
                <a:stretch>
                  <a:fillRect r="-1037" b="-1892"/>
                </a:stretch>
              </a:blipFill>
            </p:spPr>
            <p:txBody>
              <a:bodyPr/>
              <a:lstStyle/>
              <a:p>
                <a:r>
                  <a:rPr lang="en-US">
                    <a:noFill/>
                  </a:rPr>
                  <a:t> </a:t>
                </a:r>
              </a:p>
            </p:txBody>
          </p:sp>
        </mc:Fallback>
      </mc:AlternateContent>
      <p:graphicFrame>
        <p:nvGraphicFramePr>
          <p:cNvPr id="2" name="Object 1"/>
          <p:cNvGraphicFramePr>
            <a:graphicFrameLocks noChangeAspect="1"/>
          </p:cNvGraphicFramePr>
          <p:nvPr>
            <p:extLst>
              <p:ext uri="{D42A27DB-BD31-4B8C-83A1-F6EECF244321}">
                <p14:modId xmlns:p14="http://schemas.microsoft.com/office/powerpoint/2010/main" val="4186576684"/>
              </p:ext>
            </p:extLst>
          </p:nvPr>
        </p:nvGraphicFramePr>
        <p:xfrm>
          <a:off x="3073400" y="1857375"/>
          <a:ext cx="3065463" cy="1725613"/>
        </p:xfrm>
        <a:graphic>
          <a:graphicData uri="http://schemas.openxmlformats.org/presentationml/2006/ole">
            <mc:AlternateContent xmlns:mc="http://schemas.openxmlformats.org/markup-compatibility/2006">
              <mc:Choice xmlns:v="urn:schemas-microsoft-com:vml" Requires="v">
                <p:oleObj spid="_x0000_s4233" name="Equation" r:id="rId6" imgW="1371600" imgH="888840" progId="Equation.DSMT4">
                  <p:embed/>
                </p:oleObj>
              </mc:Choice>
              <mc:Fallback>
                <p:oleObj name="Equation" r:id="rId6" imgW="1371600" imgH="888840" progId="Equation.DSMT4">
                  <p:embed/>
                  <p:pic>
                    <p:nvPicPr>
                      <p:cNvPr id="0" name="Object 2"/>
                      <p:cNvPicPr>
                        <a:picLocks noChangeAspect="1" noChangeArrowheads="1"/>
                      </p:cNvPicPr>
                      <p:nvPr/>
                    </p:nvPicPr>
                    <p:blipFill>
                      <a:blip r:embed="rId7"/>
                      <a:srcRect/>
                      <a:stretch>
                        <a:fillRect/>
                      </a:stretch>
                    </p:blipFill>
                    <p:spPr bwMode="auto">
                      <a:xfrm>
                        <a:off x="3073400" y="1857375"/>
                        <a:ext cx="3065463" cy="172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6"/>
          <p:cNvSpPr txBox="1"/>
          <p:nvPr/>
        </p:nvSpPr>
        <p:spPr>
          <a:xfrm>
            <a:off x="151101" y="1225007"/>
            <a:ext cx="5522868" cy="800219"/>
          </a:xfrm>
          <a:prstGeom prst="rect">
            <a:avLst/>
          </a:prstGeom>
          <a:noFill/>
        </p:spPr>
        <p:txBody>
          <a:bodyPr wrap="square" rtlCol="0">
            <a:spAutoFit/>
          </a:bodyPr>
          <a:lstStyle/>
          <a:p>
            <a:pPr marL="457200" indent="-457200">
              <a:buFont typeface="Arial" pitchFamily="34" charset="0"/>
              <a:buChar char="•"/>
            </a:pPr>
            <a:r>
              <a:rPr lang="en-US" sz="2800" b="1" dirty="0">
                <a:solidFill>
                  <a:srgbClr val="C00000"/>
                </a:solidFill>
                <a:latin typeface="Georgia" pitchFamily="18" charset="0"/>
                <a:cs typeface="Times New Roman" pitchFamily="18" charset="0"/>
              </a:rPr>
              <a:t>Center of Sums Method</a:t>
            </a:r>
          </a:p>
          <a:p>
            <a:endParaRPr lang="en-US" b="1" dirty="0">
              <a:solidFill>
                <a:srgbClr val="002060"/>
              </a:solidFill>
              <a:latin typeface="Georgia" pitchFamily="18" charset="0"/>
            </a:endParaRPr>
          </a:p>
        </p:txBody>
      </p:sp>
    </p:spTree>
    <p:extLst>
      <p:ext uri="{BB962C8B-B14F-4D97-AF65-F5344CB8AC3E}">
        <p14:creationId xmlns:p14="http://schemas.microsoft.com/office/powerpoint/2010/main" val="2555222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7991" y="518723"/>
            <a:ext cx="10746042" cy="646331"/>
          </a:xfrm>
          <a:prstGeom prst="rect">
            <a:avLst/>
          </a:prstGeom>
          <a:noFill/>
        </p:spPr>
        <p:txBody>
          <a:bodyPr wrap="square" rtlCol="0">
            <a:spAutoFit/>
          </a:bodyPr>
          <a:lstStyle/>
          <a:p>
            <a:r>
              <a:rPr lang="en-US" sz="3600" b="1" dirty="0">
                <a:solidFill>
                  <a:srgbClr val="4C0BEF"/>
                </a:solidFill>
                <a:latin typeface="Georgia" pitchFamily="18" charset="0"/>
              </a:rPr>
              <a:t>Methods of De-</a:t>
            </a:r>
            <a:r>
              <a:rPr lang="en-US" sz="3600" b="1" dirty="0" err="1">
                <a:solidFill>
                  <a:srgbClr val="4C0BEF"/>
                </a:solidFill>
                <a:latin typeface="Georgia" pitchFamily="18" charset="0"/>
              </a:rPr>
              <a:t>fuzzificztion</a:t>
            </a:r>
            <a:endParaRPr lang="en-US" b="1" dirty="0">
              <a:solidFill>
                <a:srgbClr val="4C0BEF"/>
              </a:solidFill>
              <a:latin typeface="Georgia" pitchFamily="18" charset="0"/>
            </a:endParaRPr>
          </a:p>
        </p:txBody>
      </p:sp>
      <p:pic>
        <p:nvPicPr>
          <p:cNvPr id="19458" name="Picture 2" descr="E:\0 Drive D Back up\On-line MOOC course on Fuzzy Logic and Neural Networks\alternate images\ppt1(2).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051" y="1340397"/>
            <a:ext cx="11272472" cy="5398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810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p:cNvSpPr txBox="1"/>
              <p:nvPr/>
            </p:nvSpPr>
            <p:spPr>
              <a:xfrm>
                <a:off x="151101" y="1371638"/>
                <a:ext cx="8488808" cy="4524315"/>
              </a:xfrm>
              <a:prstGeom prst="rect">
                <a:avLst/>
              </a:prstGeom>
              <a:noFill/>
            </p:spPr>
            <p:txBody>
              <a:bodyPr wrap="square" rtlCol="0">
                <a:spAutoFit/>
              </a:bodyPr>
              <a:lstStyle/>
              <a:p>
                <a:pPr algn="r"/>
                <a:endParaRPr lang="en-US" sz="2800" b="1" dirty="0">
                  <a:solidFill>
                    <a:srgbClr val="FF0000"/>
                  </a:solidFill>
                  <a:latin typeface="Georgia" pitchFamily="18" charset="0"/>
                  <a:cs typeface="Times New Roman" pitchFamily="18" charset="0"/>
                </a:endParaRPr>
              </a:p>
              <a:p>
                <a:pPr algn="r"/>
                <a:endParaRPr lang="en-US" sz="2800" b="1" dirty="0">
                  <a:solidFill>
                    <a:srgbClr val="FF0000"/>
                  </a:solidFill>
                  <a:latin typeface="Times New Roman" pitchFamily="18" charset="0"/>
                  <a:cs typeface="Times New Roman" pitchFamily="18" charset="0"/>
                </a:endParaRPr>
              </a:p>
              <a:p>
                <a:pPr algn="r"/>
                <a:endParaRPr lang="en-US" sz="2800" b="1" dirty="0">
                  <a:solidFill>
                    <a:srgbClr val="FF0000"/>
                  </a:solidFill>
                  <a:latin typeface="Times New Roman" pitchFamily="18" charset="0"/>
                  <a:cs typeface="Times New Roman" pitchFamily="18" charset="0"/>
                </a:endParaRPr>
              </a:p>
              <a:p>
                <a:pPr algn="r"/>
                <a:endParaRPr lang="en-US" sz="2800" b="1" dirty="0">
                  <a:solidFill>
                    <a:srgbClr val="FF0000"/>
                  </a:solidFill>
                  <a:latin typeface="Times New Roman" pitchFamily="18" charset="0"/>
                  <a:cs typeface="Times New Roman" pitchFamily="18" charset="0"/>
                </a:endParaRPr>
              </a:p>
              <a:p>
                <a:pPr algn="r"/>
                <a:endParaRPr lang="en-US" sz="2800" b="1" dirty="0">
                  <a:solidFill>
                    <a:srgbClr val="FF0000"/>
                  </a:solidFill>
                  <a:latin typeface="Times New Roman" pitchFamily="18" charset="0"/>
                  <a:cs typeface="Times New Roman" pitchFamily="18" charset="0"/>
                </a:endParaRPr>
              </a:p>
              <a:p>
                <a:pPr algn="r"/>
                <a:endParaRPr lang="en-US" sz="2800" b="1" dirty="0">
                  <a:solidFill>
                    <a:srgbClr val="FF0000"/>
                  </a:solidFill>
                  <a:latin typeface="Times New Roman" pitchFamily="18" charset="0"/>
                  <a:cs typeface="Times New Roman" pitchFamily="18" charset="0"/>
                </a:endParaRPr>
              </a:p>
              <a:p>
                <a:pPr algn="r"/>
                <a:r>
                  <a:rPr lang="en-US" sz="2400" b="1" dirty="0">
                    <a:cs typeface="Times New Roman" pitchFamily="18" charset="0"/>
                  </a:rPr>
                  <a:t>where </a:t>
                </a:r>
                <a14:m>
                  <m:oMath xmlns:m="http://schemas.openxmlformats.org/officeDocument/2006/math">
                    <m:r>
                      <a:rPr lang="en-US" sz="2400" b="1" i="1" dirty="0" smtClean="0">
                        <a:latin typeface="Cambria Math"/>
                        <a:cs typeface="Times New Roman" pitchFamily="18" charset="0"/>
                      </a:rPr>
                      <m:t>𝑵</m:t>
                    </m:r>
                  </m:oMath>
                </a14:m>
                <a:r>
                  <a:rPr lang="en-US" sz="2400" b="1" dirty="0">
                    <a:cs typeface="Times New Roman" pitchFamily="18" charset="0"/>
                  </a:rPr>
                  <a:t>: No. of small areas or regions</a:t>
                </a:r>
              </a:p>
              <a:p>
                <a:pPr algn="r"/>
                <a:endParaRPr lang="en-US" sz="2400" b="1" dirty="0">
                  <a:cs typeface="Times New Roman" pitchFamily="18" charset="0"/>
                </a:endParaRPr>
              </a:p>
              <a:p>
                <a:pPr algn="r"/>
                <a:r>
                  <a:rPr lang="en-US" sz="2400" b="1" dirty="0">
                    <a:cs typeface="Times New Roman" pitchFamily="18" charset="0"/>
                  </a:rPr>
                  <a:t>	           </a:t>
                </a:r>
                <a14:m>
                  <m:oMath xmlns:m="http://schemas.openxmlformats.org/officeDocument/2006/math">
                    <m:r>
                      <a:rPr lang="en-US" sz="2400" b="1" i="1" dirty="0" smtClean="0">
                        <a:latin typeface="Cambria Math"/>
                        <a:cs typeface="Times New Roman" pitchFamily="18" charset="0"/>
                      </a:rPr>
                      <m:t>𝑨</m:t>
                    </m:r>
                    <m:r>
                      <a:rPr lang="en-US" sz="2400" b="1" i="1" baseline="-25000" dirty="0">
                        <a:latin typeface="Cambria Math"/>
                        <a:cs typeface="Times New Roman" pitchFamily="18" charset="0"/>
                      </a:rPr>
                      <m:t>𝒊</m:t>
                    </m:r>
                  </m:oMath>
                </a14:m>
                <a:r>
                  <a:rPr lang="en-US" sz="2400" b="1" dirty="0">
                    <a:cs typeface="Times New Roman" pitchFamily="18" charset="0"/>
                  </a:rPr>
                  <a:t>: Area of </a:t>
                </a:r>
                <a14:m>
                  <m:oMath xmlns:m="http://schemas.openxmlformats.org/officeDocument/2006/math">
                    <m:r>
                      <a:rPr lang="en-US" sz="2400" b="1" i="1" dirty="0" smtClean="0">
                        <a:latin typeface="Cambria Math"/>
                        <a:cs typeface="Times New Roman" pitchFamily="18" charset="0"/>
                      </a:rPr>
                      <m:t>𝒊</m:t>
                    </m:r>
                  </m:oMath>
                </a14:m>
                <a:r>
                  <a:rPr lang="en-US" sz="2400" b="1" dirty="0" err="1">
                    <a:cs typeface="Times New Roman" pitchFamily="18" charset="0"/>
                  </a:rPr>
                  <a:t>-th</a:t>
                </a:r>
                <a:r>
                  <a:rPr lang="en-US" sz="2400" b="1" dirty="0">
                    <a:cs typeface="Times New Roman" pitchFamily="18" charset="0"/>
                  </a:rPr>
                  <a:t> small region</a:t>
                </a:r>
              </a:p>
              <a:p>
                <a:pPr algn="r"/>
                <a:endParaRPr lang="en-US" sz="2400" b="1" dirty="0">
                  <a:cs typeface="Times New Roman" pitchFamily="18" charset="0"/>
                </a:endParaRPr>
              </a:p>
              <a:p>
                <a:pPr algn="r"/>
                <a:r>
                  <a:rPr lang="en-US" sz="2400" b="1" dirty="0">
                    <a:cs typeface="Times New Roman" pitchFamily="18" charset="0"/>
                  </a:rPr>
                  <a:t>		</a:t>
                </a:r>
                <a14:m>
                  <m:oMath xmlns:m="http://schemas.openxmlformats.org/officeDocument/2006/math">
                    <m:r>
                      <a:rPr lang="en-US" sz="2400" b="1" i="1" dirty="0" smtClean="0">
                        <a:latin typeface="Cambria Math"/>
                        <a:cs typeface="Times New Roman" pitchFamily="18" charset="0"/>
                      </a:rPr>
                      <m:t>𝒇</m:t>
                    </m:r>
                    <m:r>
                      <a:rPr lang="en-US" sz="2400" b="1" i="1" baseline="-25000" dirty="0">
                        <a:latin typeface="Cambria Math"/>
                        <a:cs typeface="Times New Roman" pitchFamily="18" charset="0"/>
                      </a:rPr>
                      <m:t>𝒊</m:t>
                    </m:r>
                  </m:oMath>
                </a14:m>
                <a:r>
                  <a:rPr lang="en-US" sz="2400" b="1" dirty="0">
                    <a:cs typeface="Times New Roman" pitchFamily="18" charset="0"/>
                  </a:rPr>
                  <a:t>: Center of area of </a:t>
                </a:r>
                <a14:m>
                  <m:oMath xmlns:m="http://schemas.openxmlformats.org/officeDocument/2006/math">
                    <m:r>
                      <a:rPr lang="en-US" sz="2400" b="1" i="1" dirty="0" smtClean="0">
                        <a:latin typeface="Cambria Math"/>
                        <a:cs typeface="Times New Roman" pitchFamily="18" charset="0"/>
                      </a:rPr>
                      <m:t>𝒊</m:t>
                    </m:r>
                  </m:oMath>
                </a14:m>
                <a:r>
                  <a:rPr lang="en-US" sz="2400" b="1" dirty="0">
                    <a:cs typeface="Times New Roman" pitchFamily="18" charset="0"/>
                  </a:rPr>
                  <a:t>-</a:t>
                </a:r>
                <a:r>
                  <a:rPr lang="en-US" sz="2400" b="1" dirty="0" err="1">
                    <a:cs typeface="Times New Roman" pitchFamily="18" charset="0"/>
                  </a:rPr>
                  <a:t>th</a:t>
                </a:r>
                <a:r>
                  <a:rPr lang="en-US" sz="2400" b="1" dirty="0">
                    <a:cs typeface="Times New Roman" pitchFamily="18" charset="0"/>
                  </a:rPr>
                  <a:t> small region</a:t>
                </a:r>
                <a:endParaRPr lang="en-US" b="1" dirty="0">
                  <a:solidFill>
                    <a:srgbClr val="002060"/>
                  </a:solidFill>
                  <a:latin typeface="Georgia"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51101" y="1371638"/>
                <a:ext cx="8488808" cy="4524315"/>
              </a:xfrm>
              <a:prstGeom prst="rect">
                <a:avLst/>
              </a:prstGeom>
              <a:blipFill rotWithShape="1">
                <a:blip r:embed="rId5"/>
                <a:stretch>
                  <a:fillRect r="-1149" b="-2156"/>
                </a:stretch>
              </a:blipFill>
            </p:spPr>
            <p:txBody>
              <a:bodyPr/>
              <a:lstStyle/>
              <a:p>
                <a:r>
                  <a:rPr lang="en-US">
                    <a:noFill/>
                  </a:rPr>
                  <a:t> </a:t>
                </a:r>
              </a:p>
            </p:txBody>
          </p:sp>
        </mc:Fallback>
      </mc:AlternateContent>
      <p:graphicFrame>
        <p:nvGraphicFramePr>
          <p:cNvPr id="3" name="Object 2"/>
          <p:cNvGraphicFramePr>
            <a:graphicFrameLocks noChangeAspect="1"/>
          </p:cNvGraphicFramePr>
          <p:nvPr>
            <p:extLst>
              <p:ext uri="{D42A27DB-BD31-4B8C-83A1-F6EECF244321}">
                <p14:modId xmlns:p14="http://schemas.microsoft.com/office/powerpoint/2010/main" val="3867918982"/>
              </p:ext>
            </p:extLst>
          </p:nvPr>
        </p:nvGraphicFramePr>
        <p:xfrm>
          <a:off x="3038475" y="1646238"/>
          <a:ext cx="2751138" cy="1600200"/>
        </p:xfrm>
        <a:graphic>
          <a:graphicData uri="http://schemas.openxmlformats.org/presentationml/2006/ole">
            <mc:AlternateContent xmlns:mc="http://schemas.openxmlformats.org/markup-compatibility/2006">
              <mc:Choice xmlns:v="urn:schemas-microsoft-com:vml" Requires="v">
                <p:oleObj spid="_x0000_s6278" name="Equation" r:id="rId6" imgW="1117440" imgH="838080" progId="Equation.DSMT4">
                  <p:embed/>
                </p:oleObj>
              </mc:Choice>
              <mc:Fallback>
                <p:oleObj name="Equation" r:id="rId6" imgW="1117440" imgH="838080" progId="Equation.DSMT4">
                  <p:embed/>
                  <p:pic>
                    <p:nvPicPr>
                      <p:cNvPr id="0" name="Object 2"/>
                      <p:cNvPicPr>
                        <a:picLocks noChangeAspect="1" noChangeArrowheads="1"/>
                      </p:cNvPicPr>
                      <p:nvPr/>
                    </p:nvPicPr>
                    <p:blipFill>
                      <a:blip r:embed="rId7"/>
                      <a:srcRect/>
                      <a:stretch>
                        <a:fillRect/>
                      </a:stretch>
                    </p:blipFill>
                    <p:spPr bwMode="auto">
                      <a:xfrm>
                        <a:off x="3038475" y="1646238"/>
                        <a:ext cx="2751138"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6"/>
          <p:cNvSpPr txBox="1"/>
          <p:nvPr/>
        </p:nvSpPr>
        <p:spPr>
          <a:xfrm>
            <a:off x="151101" y="571419"/>
            <a:ext cx="5874562" cy="800219"/>
          </a:xfrm>
          <a:prstGeom prst="rect">
            <a:avLst/>
          </a:prstGeom>
          <a:noFill/>
        </p:spPr>
        <p:txBody>
          <a:bodyPr wrap="square" rtlCol="0">
            <a:spAutoFit/>
          </a:bodyPr>
          <a:lstStyle/>
          <a:p>
            <a:pPr marL="457200" indent="-457200">
              <a:buFont typeface="Arial" pitchFamily="34" charset="0"/>
              <a:buChar char="•"/>
            </a:pPr>
            <a:r>
              <a:rPr lang="en-US" sz="2800" b="1" dirty="0">
                <a:solidFill>
                  <a:srgbClr val="C00000"/>
                </a:solidFill>
                <a:latin typeface="Georgia" pitchFamily="18" charset="0"/>
                <a:cs typeface="Times New Roman" pitchFamily="18" charset="0"/>
              </a:rPr>
              <a:t>Centroid Method</a:t>
            </a:r>
          </a:p>
          <a:p>
            <a:endParaRPr lang="en-US" b="1" dirty="0">
              <a:solidFill>
                <a:srgbClr val="002060"/>
              </a:solidFill>
              <a:latin typeface="Georgia" pitchFamily="18" charset="0"/>
            </a:endParaRPr>
          </a:p>
        </p:txBody>
      </p:sp>
    </p:spTree>
    <p:extLst>
      <p:ext uri="{BB962C8B-B14F-4D97-AF65-F5344CB8AC3E}">
        <p14:creationId xmlns:p14="http://schemas.microsoft.com/office/powerpoint/2010/main" val="1656650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4733" y="1562073"/>
            <a:ext cx="11243316" cy="2246769"/>
          </a:xfrm>
          <a:prstGeom prst="rect">
            <a:avLst/>
          </a:prstGeom>
          <a:noFill/>
        </p:spPr>
        <p:txBody>
          <a:bodyPr wrap="square" rtlCol="0">
            <a:spAutoFit/>
          </a:bodyPr>
          <a:lstStyle/>
          <a:p>
            <a:pPr algn="just"/>
            <a:endParaRPr lang="en-US" sz="2800" b="1" dirty="0">
              <a:solidFill>
                <a:srgbClr val="FF0000"/>
              </a:solidFill>
              <a:latin typeface="Times New Roman" pitchFamily="18" charset="0"/>
              <a:cs typeface="Times New Roman" pitchFamily="18" charset="0"/>
            </a:endParaRPr>
          </a:p>
          <a:p>
            <a:pPr algn="just"/>
            <a:r>
              <a:rPr lang="en-US" sz="2800" b="1" dirty="0">
                <a:cs typeface="Times New Roman" pitchFamily="18" charset="0"/>
              </a:rPr>
              <a:t>From the membership function distribution of combined control action, the range of the output variable corresponding to the maximum value of membership is identified. The  mid-value of this range is considered to be the crisp output of the controller.</a:t>
            </a:r>
            <a:endParaRPr lang="en-US" sz="2800" b="1" dirty="0">
              <a:solidFill>
                <a:srgbClr val="FF0000"/>
              </a:solidFill>
              <a:cs typeface="Times New Roman" pitchFamily="18" charset="0"/>
            </a:endParaRPr>
          </a:p>
        </p:txBody>
      </p:sp>
      <p:sp>
        <p:nvSpPr>
          <p:cNvPr id="2" name="Rectangle 1"/>
          <p:cNvSpPr/>
          <p:nvPr/>
        </p:nvSpPr>
        <p:spPr>
          <a:xfrm>
            <a:off x="404732" y="656163"/>
            <a:ext cx="5086649" cy="523220"/>
          </a:xfrm>
          <a:prstGeom prst="rect">
            <a:avLst/>
          </a:prstGeom>
        </p:spPr>
        <p:txBody>
          <a:bodyPr wrap="none">
            <a:spAutoFit/>
          </a:bodyPr>
          <a:lstStyle/>
          <a:p>
            <a:pPr>
              <a:buFont typeface="Arial" charset="0"/>
              <a:buChar char="•"/>
            </a:pPr>
            <a:r>
              <a:rPr lang="en-US" sz="2800" dirty="0">
                <a:solidFill>
                  <a:srgbClr val="C00000"/>
                </a:solidFill>
                <a:latin typeface="Georgia" pitchFamily="18" charset="0"/>
                <a:cs typeface="Times New Roman" pitchFamily="18" charset="0"/>
              </a:rPr>
              <a:t> </a:t>
            </a:r>
            <a:r>
              <a:rPr lang="en-US" sz="2800" b="1" dirty="0">
                <a:solidFill>
                  <a:srgbClr val="C00000"/>
                </a:solidFill>
                <a:latin typeface="Georgia" pitchFamily="18" charset="0"/>
                <a:cs typeface="Times New Roman" pitchFamily="18" charset="0"/>
              </a:rPr>
              <a:t>Mean of Maxima  Method</a:t>
            </a:r>
          </a:p>
        </p:txBody>
      </p:sp>
    </p:spTree>
    <p:extLst>
      <p:ext uri="{BB962C8B-B14F-4D97-AF65-F5344CB8AC3E}">
        <p14:creationId xmlns:p14="http://schemas.microsoft.com/office/powerpoint/2010/main" val="2285249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2667" y="567266"/>
            <a:ext cx="8977138" cy="584775"/>
          </a:xfrm>
          <a:prstGeom prst="rect">
            <a:avLst/>
          </a:prstGeom>
          <a:noFill/>
        </p:spPr>
        <p:txBody>
          <a:bodyPr wrap="none" rtlCol="0">
            <a:spAutoFit/>
          </a:bodyPr>
          <a:lstStyle/>
          <a:p>
            <a:r>
              <a:rPr lang="en-US" sz="3200" b="1" dirty="0">
                <a:solidFill>
                  <a:srgbClr val="C00000"/>
                </a:solidFill>
                <a:latin typeface="Georgia" panose="02040502050405020303" pitchFamily="18" charset="0"/>
              </a:rPr>
              <a:t>Numerical example (</a:t>
            </a:r>
            <a:r>
              <a:rPr lang="en-US" sz="3200" b="1" dirty="0" err="1">
                <a:solidFill>
                  <a:srgbClr val="C00000"/>
                </a:solidFill>
                <a:latin typeface="Georgia" panose="02040502050405020303" pitchFamily="18" charset="0"/>
              </a:rPr>
              <a:t>Mamdani</a:t>
            </a:r>
            <a:r>
              <a:rPr lang="en-US" sz="3200" b="1" dirty="0">
                <a:solidFill>
                  <a:srgbClr val="C00000"/>
                </a:solidFill>
                <a:latin typeface="Georgia" panose="02040502050405020303" pitchFamily="18" charset="0"/>
              </a:rPr>
              <a:t> Approach)</a:t>
            </a:r>
          </a:p>
        </p:txBody>
      </p:sp>
      <mc:AlternateContent xmlns:mc="http://schemas.openxmlformats.org/markup-compatibility/2006" xmlns:a14="http://schemas.microsoft.com/office/drawing/2010/main">
        <mc:Choice Requires="a14">
          <p:sp>
            <p:nvSpPr>
              <p:cNvPr id="3" name="TextBox 2"/>
              <p:cNvSpPr txBox="1"/>
              <p:nvPr/>
            </p:nvSpPr>
            <p:spPr>
              <a:xfrm>
                <a:off x="592666" y="1176867"/>
                <a:ext cx="10914705" cy="5201424"/>
              </a:xfrm>
              <a:prstGeom prst="rect">
                <a:avLst/>
              </a:prstGeom>
              <a:noFill/>
            </p:spPr>
            <p:txBody>
              <a:bodyPr wrap="square" rtlCol="0">
                <a:spAutoFit/>
              </a:bodyPr>
              <a:lstStyle/>
              <a:p>
                <a:pPr algn="just"/>
                <a:r>
                  <a:rPr lang="en-US" sz="2800" b="1" dirty="0">
                    <a:solidFill>
                      <a:prstClr val="black"/>
                    </a:solidFill>
                  </a:rPr>
                  <a:t>Let us consider a problem scenario related to navigation of a mobile robot in the presence of four moving obstacles. Obstacle 2 is found to be the most critical one. Our aim is to develop a fuzzy logic-based motion planner that will be able to generate the collision-free path for the robot. There are two inputs, namely the distance between the robot and the obstacle (D) and angle (</a:t>
                </a:r>
                <a14:m>
                  <m:oMath xmlns:m="http://schemas.openxmlformats.org/officeDocument/2006/math">
                    <m:r>
                      <a:rPr lang="en-US" sz="2800" b="1" i="1" smtClean="0">
                        <a:solidFill>
                          <a:prstClr val="black"/>
                        </a:solidFill>
                        <a:latin typeface="Cambria Math" panose="02040503050406030204" pitchFamily="18" charset="0"/>
                        <a:ea typeface="Cambria Math" panose="02040503050406030204" pitchFamily="18" charset="0"/>
                      </a:rPr>
                      <m:t>∠</m:t>
                    </m:r>
                    <m:sSub>
                      <m:sSubPr>
                        <m:ctrlPr>
                          <a:rPr lang="en-US" sz="2800" b="1" i="1" smtClean="0">
                            <a:solidFill>
                              <a:prstClr val="black"/>
                            </a:solidFill>
                            <a:latin typeface="Cambria Math" panose="02040503050406030204" pitchFamily="18" charset="0"/>
                            <a:ea typeface="Cambria Math" panose="02040503050406030204" pitchFamily="18" charset="0"/>
                          </a:rPr>
                        </m:ctrlPr>
                      </m:sSubPr>
                      <m:e>
                        <m:r>
                          <a:rPr lang="en-US" sz="2800" b="1" i="1" smtClean="0">
                            <a:solidFill>
                              <a:prstClr val="black"/>
                            </a:solidFill>
                            <a:latin typeface="Cambria Math" panose="02040503050406030204" pitchFamily="18" charset="0"/>
                            <a:ea typeface="Cambria Math" panose="02040503050406030204" pitchFamily="18" charset="0"/>
                          </a:rPr>
                          <m:t>𝑮𝑺𝑶</m:t>
                        </m:r>
                      </m:e>
                      <m:sub>
                        <m:r>
                          <a:rPr lang="en-US" sz="2800" b="1" i="1" smtClean="0">
                            <a:solidFill>
                              <a:prstClr val="black"/>
                            </a:solidFill>
                            <a:latin typeface="Cambria Math" panose="02040503050406030204" pitchFamily="18" charset="0"/>
                            <a:ea typeface="Cambria Math" panose="02040503050406030204" pitchFamily="18" charset="0"/>
                          </a:rPr>
                          <m:t>𝟐</m:t>
                        </m:r>
                      </m:sub>
                    </m:sSub>
                  </m:oMath>
                </a14:m>
                <a:r>
                  <a:rPr lang="en-US" sz="2800" b="1" dirty="0">
                    <a:solidFill>
                      <a:prstClr val="black"/>
                    </a:solidFill>
                  </a:rPr>
                  <a:t>) for the motion planner and it will generate one output, that is, deviation. Distance is represented using four linguistic terms, namely Very Near (VN), Near(NR), Far(FR) and Very Far (VFR), whereas the input: angle and output: deviation are expressed with the help of five linguistic terms, such as Ahead (A), Ahead Left (AL), Left (LT) Ahead Right(ART) and Right (RT). </a:t>
                </a:r>
              </a:p>
              <a:p>
                <a:pPr algn="just"/>
                <a:endParaRPr lang="en-US" sz="2400" b="1" dirty="0">
                  <a:solidFill>
                    <a:prstClr val="black"/>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592666" y="1176867"/>
                <a:ext cx="10914705" cy="5201424"/>
              </a:xfrm>
              <a:prstGeom prst="rect">
                <a:avLst/>
              </a:prstGeom>
              <a:blipFill>
                <a:blip r:embed="rId2"/>
                <a:stretch>
                  <a:fillRect l="-1117" t="-1055" r="-1117"/>
                </a:stretch>
              </a:blipFill>
            </p:spPr>
            <p:txBody>
              <a:bodyPr/>
              <a:lstStyle/>
              <a:p>
                <a:r>
                  <a:rPr lang="en-IN">
                    <a:noFill/>
                  </a:rPr>
                  <a:t> </a:t>
                </a:r>
              </a:p>
            </p:txBody>
          </p:sp>
        </mc:Fallback>
      </mc:AlternateContent>
    </p:spTree>
    <p:extLst>
      <p:ext uri="{BB962C8B-B14F-4D97-AF65-F5344CB8AC3E}">
        <p14:creationId xmlns:p14="http://schemas.microsoft.com/office/powerpoint/2010/main" val="1146051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l="4918" t="9839" r="6814" b="7630"/>
          <a:stretch/>
        </p:blipFill>
        <p:spPr>
          <a:xfrm rot="16200000">
            <a:off x="2915530" y="390375"/>
            <a:ext cx="6084279" cy="6850968"/>
          </a:xfrm>
          <a:prstGeom prst="rect">
            <a:avLst/>
          </a:prstGeom>
        </p:spPr>
      </p:pic>
    </p:spTree>
    <p:extLst>
      <p:ext uri="{BB962C8B-B14F-4D97-AF65-F5344CB8AC3E}">
        <p14:creationId xmlns:p14="http://schemas.microsoft.com/office/powerpoint/2010/main" val="3548156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17599" y="931334"/>
            <a:ext cx="8638775" cy="461665"/>
          </a:xfrm>
          <a:prstGeom prst="rect">
            <a:avLst/>
          </a:prstGeom>
          <a:noFill/>
        </p:spPr>
        <p:txBody>
          <a:bodyPr wrap="none" rtlCol="0">
            <a:spAutoFit/>
          </a:bodyPr>
          <a:lstStyle/>
          <a:p>
            <a:r>
              <a:rPr lang="en-US" sz="2400" b="1" dirty="0">
                <a:solidFill>
                  <a:prstClr val="black"/>
                </a:solidFill>
              </a:rPr>
              <a:t>The data base (DB) and rule base (RB) of the FLC are shown below.</a:t>
            </a:r>
          </a:p>
        </p:txBody>
      </p:sp>
      <p:pic>
        <p:nvPicPr>
          <p:cNvPr id="2" name="Picture 1"/>
          <p:cNvPicPr>
            <a:picLocks noChangeAspect="1"/>
          </p:cNvPicPr>
          <p:nvPr/>
        </p:nvPicPr>
        <p:blipFill rotWithShape="1">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r="5371" b="2053"/>
          <a:stretch/>
        </p:blipFill>
        <p:spPr>
          <a:xfrm rot="16200000">
            <a:off x="3196318" y="-236242"/>
            <a:ext cx="5141742" cy="8638775"/>
          </a:xfrm>
          <a:prstGeom prst="rect">
            <a:avLst/>
          </a:prstGeom>
        </p:spPr>
      </p:pic>
    </p:spTree>
    <p:extLst>
      <p:ext uri="{BB962C8B-B14F-4D97-AF65-F5344CB8AC3E}">
        <p14:creationId xmlns:p14="http://schemas.microsoft.com/office/powerpoint/2010/main" val="2636641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643466" y="3801533"/>
                <a:ext cx="9457267" cy="1384995"/>
              </a:xfrm>
              <a:prstGeom prst="rect">
                <a:avLst/>
              </a:prstGeom>
              <a:noFill/>
            </p:spPr>
            <p:txBody>
              <a:bodyPr wrap="square" rtlCol="0">
                <a:spAutoFit/>
              </a:bodyPr>
              <a:lstStyle/>
              <a:p>
                <a:r>
                  <a:rPr lang="en-US" sz="2800" b="1" dirty="0">
                    <a:solidFill>
                      <a:prstClr val="black"/>
                    </a:solidFill>
                  </a:rPr>
                  <a:t>Determine the output: deviation for the set of inputs: distance </a:t>
                </a:r>
                <a:r>
                  <a:rPr lang="en-US" sz="2800" b="1" dirty="0">
                    <a:solidFill>
                      <a:prstClr val="black"/>
                    </a:solidFill>
                    <a:latin typeface="Cambria Math" panose="02040503050406030204" pitchFamily="18" charset="0"/>
                    <a:ea typeface="Cambria Math" panose="02040503050406030204" pitchFamily="18" charset="0"/>
                  </a:rPr>
                  <a:t>D=1.04</a:t>
                </a:r>
                <a:r>
                  <a:rPr lang="en-US" sz="2800" b="1" dirty="0">
                    <a:solidFill>
                      <a:prstClr val="black"/>
                    </a:solidFill>
                  </a:rPr>
                  <a:t> </a:t>
                </a:r>
                <a:r>
                  <a:rPr lang="en-US" sz="2800" b="1" dirty="0">
                    <a:solidFill>
                      <a:prstClr val="black"/>
                    </a:solidFill>
                    <a:latin typeface="Cambria Math" panose="02040503050406030204" pitchFamily="18" charset="0"/>
                    <a:ea typeface="Cambria Math" panose="02040503050406030204" pitchFamily="18" charset="0"/>
                  </a:rPr>
                  <a:t>m</a:t>
                </a:r>
                <a:r>
                  <a:rPr lang="en-US" sz="2800" b="1" dirty="0">
                    <a:solidFill>
                      <a:prstClr val="black"/>
                    </a:solidFill>
                  </a:rPr>
                  <a:t> and angle </a:t>
                </a:r>
                <a14:m>
                  <m:oMath xmlns:m="http://schemas.openxmlformats.org/officeDocument/2006/math">
                    <m:r>
                      <a:rPr lang="en-US" sz="2800" b="1" i="1">
                        <a:solidFill>
                          <a:prstClr val="black"/>
                        </a:solidFill>
                        <a:latin typeface="Cambria Math" panose="02040503050406030204" pitchFamily="18" charset="0"/>
                        <a:ea typeface="Cambria Math" panose="02040503050406030204" pitchFamily="18" charset="0"/>
                      </a:rPr>
                      <m:t>∠</m:t>
                    </m:r>
                    <m:sSub>
                      <m:sSubPr>
                        <m:ctrlPr>
                          <a:rPr lang="en-US" sz="2800" b="1" i="1">
                            <a:solidFill>
                              <a:prstClr val="black"/>
                            </a:solidFill>
                            <a:latin typeface="Cambria Math" panose="02040503050406030204" pitchFamily="18" charset="0"/>
                            <a:ea typeface="Cambria Math" panose="02040503050406030204" pitchFamily="18" charset="0"/>
                          </a:rPr>
                        </m:ctrlPr>
                      </m:sSubPr>
                      <m:e>
                        <m:r>
                          <a:rPr lang="en-US" sz="2800" b="1" i="1">
                            <a:solidFill>
                              <a:prstClr val="black"/>
                            </a:solidFill>
                            <a:latin typeface="Cambria Math" panose="02040503050406030204" pitchFamily="18" charset="0"/>
                            <a:ea typeface="Cambria Math" panose="02040503050406030204" pitchFamily="18" charset="0"/>
                          </a:rPr>
                          <m:t>𝑮𝑺𝑶</m:t>
                        </m:r>
                      </m:e>
                      <m:sub>
                        <m:r>
                          <a:rPr lang="en-US" sz="2800" b="1" i="1">
                            <a:solidFill>
                              <a:prstClr val="black"/>
                            </a:solidFill>
                            <a:latin typeface="Cambria Math" panose="02040503050406030204" pitchFamily="18" charset="0"/>
                            <a:ea typeface="Cambria Math" panose="02040503050406030204" pitchFamily="18" charset="0"/>
                          </a:rPr>
                          <m:t>𝟐</m:t>
                        </m:r>
                      </m:sub>
                    </m:sSub>
                  </m:oMath>
                </a14:m>
                <a:r>
                  <a:rPr lang="en-US" sz="2800" b="1" dirty="0">
                    <a:solidFill>
                      <a:prstClr val="black"/>
                    </a:solidFill>
                  </a:rPr>
                  <a:t> = </a:t>
                </a:r>
                <a14:m>
                  <m:oMath xmlns:m="http://schemas.openxmlformats.org/officeDocument/2006/math">
                    <m:r>
                      <a:rPr lang="en-US" sz="2800" b="1" i="1" smtClean="0">
                        <a:solidFill>
                          <a:prstClr val="black"/>
                        </a:solidFill>
                        <a:latin typeface="Cambria Math" panose="02040503050406030204" pitchFamily="18" charset="0"/>
                      </a:rPr>
                      <m:t>𝟑𝟎</m:t>
                    </m:r>
                    <m:r>
                      <a:rPr lang="en-US" sz="2800" b="1" i="1" smtClean="0">
                        <a:solidFill>
                          <a:prstClr val="black"/>
                        </a:solidFill>
                        <a:latin typeface="Cambria Math" panose="02040503050406030204" pitchFamily="18" charset="0"/>
                        <a:ea typeface="Cambria Math" panose="02040503050406030204" pitchFamily="18" charset="0"/>
                      </a:rPr>
                      <m:t>°</m:t>
                    </m:r>
                  </m:oMath>
                </a14:m>
                <a:r>
                  <a:rPr lang="en-US" sz="2800" b="1" dirty="0">
                    <a:solidFill>
                      <a:prstClr val="black"/>
                    </a:solidFill>
                  </a:rPr>
                  <a:t>, using </a:t>
                </a:r>
                <a:r>
                  <a:rPr lang="en-US" sz="2800" b="1" dirty="0" err="1">
                    <a:solidFill>
                      <a:prstClr val="black"/>
                    </a:solidFill>
                  </a:rPr>
                  <a:t>Mamdani</a:t>
                </a:r>
                <a:r>
                  <a:rPr lang="en-US" sz="2800" b="1" dirty="0">
                    <a:solidFill>
                      <a:prstClr val="black"/>
                    </a:solidFill>
                  </a:rPr>
                  <a:t> Approach. Use different methods of </a:t>
                </a:r>
                <a:r>
                  <a:rPr lang="en-US" sz="2800" b="1" dirty="0" err="1">
                    <a:solidFill>
                      <a:prstClr val="black"/>
                    </a:solidFill>
                  </a:rPr>
                  <a:t>defuzzification</a:t>
                </a:r>
                <a:r>
                  <a:rPr lang="en-US" sz="2800" b="1" dirty="0">
                    <a:solidFill>
                      <a:prstClr val="black"/>
                    </a:solidFill>
                  </a:rPr>
                  <a:t>. </a:t>
                </a:r>
              </a:p>
            </p:txBody>
          </p:sp>
        </mc:Choice>
        <mc:Fallback xmlns="">
          <p:sp>
            <p:nvSpPr>
              <p:cNvPr id="2" name="TextBox 1"/>
              <p:cNvSpPr txBox="1">
                <a:spLocks noRot="1" noChangeAspect="1" noMove="1" noResize="1" noEditPoints="1" noAdjustHandles="1" noChangeArrowheads="1" noChangeShapeType="1" noTextEdit="1"/>
              </p:cNvSpPr>
              <p:nvPr/>
            </p:nvSpPr>
            <p:spPr>
              <a:xfrm>
                <a:off x="643466" y="3801533"/>
                <a:ext cx="9457267" cy="1384995"/>
              </a:xfrm>
              <a:prstGeom prst="rect">
                <a:avLst/>
              </a:prstGeom>
              <a:blipFill>
                <a:blip r:embed="rId2"/>
                <a:stretch>
                  <a:fillRect l="-1354" t="-4405" r="-1483" b="-11894"/>
                </a:stretch>
              </a:blipFill>
            </p:spPr>
            <p:txBody>
              <a:bodyPr/>
              <a:lstStyle/>
              <a:p>
                <a:r>
                  <a:rPr lang="en-IN">
                    <a:noFill/>
                  </a:rPr>
                  <a:t> </a:t>
                </a:r>
              </a:p>
            </p:txBody>
          </p:sp>
        </mc:Fallback>
      </mc:AlternateContent>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4448" r="4448" b="10442"/>
          <a:stretch/>
        </p:blipFill>
        <p:spPr>
          <a:xfrm>
            <a:off x="2056232" y="1272096"/>
            <a:ext cx="6437002" cy="2080703"/>
          </a:xfrm>
          <a:prstGeom prst="rect">
            <a:avLst/>
          </a:prstGeom>
        </p:spPr>
      </p:pic>
    </p:spTree>
    <p:extLst>
      <p:ext uri="{BB962C8B-B14F-4D97-AF65-F5344CB8AC3E}">
        <p14:creationId xmlns:p14="http://schemas.microsoft.com/office/powerpoint/2010/main" val="2339118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8133" y="973667"/>
            <a:ext cx="1888659" cy="523220"/>
          </a:xfrm>
          <a:prstGeom prst="rect">
            <a:avLst/>
          </a:prstGeom>
          <a:noFill/>
        </p:spPr>
        <p:txBody>
          <a:bodyPr wrap="none" rtlCol="0">
            <a:spAutoFit/>
          </a:bodyPr>
          <a:lstStyle/>
          <a:p>
            <a:r>
              <a:rPr lang="en-US" sz="2800" b="1" dirty="0">
                <a:solidFill>
                  <a:srgbClr val="C00000"/>
                </a:solidFill>
                <a:latin typeface="Georgia" panose="02040502050405020303" pitchFamily="18" charset="0"/>
              </a:rPr>
              <a:t>Solution:</a:t>
            </a:r>
          </a:p>
        </p:txBody>
      </p:sp>
      <mc:AlternateContent xmlns:mc="http://schemas.openxmlformats.org/markup-compatibility/2006" xmlns:a14="http://schemas.microsoft.com/office/drawing/2010/main">
        <mc:Choice Requires="a14">
          <p:sp>
            <p:nvSpPr>
              <p:cNvPr id="3" name="TextBox 2"/>
              <p:cNvSpPr txBox="1"/>
              <p:nvPr/>
            </p:nvSpPr>
            <p:spPr>
              <a:xfrm>
                <a:off x="728133" y="1591734"/>
                <a:ext cx="10653045" cy="1200329"/>
              </a:xfrm>
              <a:prstGeom prst="rect">
                <a:avLst/>
              </a:prstGeom>
              <a:noFill/>
            </p:spPr>
            <p:txBody>
              <a:bodyPr wrap="none" rtlCol="0">
                <a:spAutoFit/>
              </a:bodyPr>
              <a:lstStyle/>
              <a:p>
                <a:r>
                  <a:rPr lang="en-US" sz="2400" b="1" dirty="0">
                    <a:solidFill>
                      <a:prstClr val="black"/>
                    </a:solidFill>
                  </a:rPr>
                  <a:t>Inputs: Distance = </a:t>
                </a:r>
                <a:r>
                  <a:rPr lang="en-US" sz="2400" b="1" dirty="0">
                    <a:solidFill>
                      <a:prstClr val="black"/>
                    </a:solidFill>
                    <a:latin typeface="Cambria Math" panose="02040503050406030204" pitchFamily="18" charset="0"/>
                    <a:ea typeface="Cambria Math" panose="02040503050406030204" pitchFamily="18" charset="0"/>
                  </a:rPr>
                  <a:t>1.04 m</a:t>
                </a:r>
                <a:r>
                  <a:rPr lang="en-US" sz="2400" b="1" dirty="0">
                    <a:solidFill>
                      <a:prstClr val="black"/>
                    </a:solidFill>
                  </a:rPr>
                  <a:t>; Angle = </a:t>
                </a:r>
                <a14:m>
                  <m:oMath xmlns:m="http://schemas.openxmlformats.org/officeDocument/2006/math">
                    <m:r>
                      <a:rPr lang="en-US" sz="2400" b="1" i="1">
                        <a:solidFill>
                          <a:prstClr val="black"/>
                        </a:solidFill>
                        <a:latin typeface="Cambria Math" panose="02040503050406030204" pitchFamily="18" charset="0"/>
                      </a:rPr>
                      <m:t>𝟑𝟎</m:t>
                    </m:r>
                    <m:r>
                      <a:rPr lang="en-US" sz="2400" b="1" i="1">
                        <a:solidFill>
                          <a:prstClr val="black"/>
                        </a:solidFill>
                        <a:latin typeface="Cambria Math" panose="02040503050406030204" pitchFamily="18" charset="0"/>
                        <a:ea typeface="Cambria Math" panose="02040503050406030204" pitchFamily="18" charset="0"/>
                      </a:rPr>
                      <m:t>°</m:t>
                    </m:r>
                  </m:oMath>
                </a14:m>
                <a:endParaRPr lang="en-US" sz="2400" b="1" dirty="0">
                  <a:solidFill>
                    <a:prstClr val="black"/>
                  </a:solidFill>
                  <a:ea typeface="Cambria Math" panose="02040503050406030204" pitchFamily="18" charset="0"/>
                </a:endParaRPr>
              </a:p>
              <a:p>
                <a:r>
                  <a:rPr lang="en-US" sz="2400" b="1" dirty="0">
                    <a:solidFill>
                      <a:prstClr val="black"/>
                    </a:solidFill>
                  </a:rPr>
                  <a:t>Distance of </a:t>
                </a:r>
                <a:r>
                  <a:rPr lang="en-US" sz="2400" b="1" dirty="0">
                    <a:solidFill>
                      <a:prstClr val="black"/>
                    </a:solidFill>
                    <a:latin typeface="Cambria Math" panose="02040503050406030204" pitchFamily="18" charset="0"/>
                    <a:ea typeface="Cambria Math" panose="02040503050406030204" pitchFamily="18" charset="0"/>
                  </a:rPr>
                  <a:t>1.04 m</a:t>
                </a:r>
                <a:r>
                  <a:rPr lang="en-US" sz="2400" b="1" dirty="0">
                    <a:solidFill>
                      <a:prstClr val="black"/>
                    </a:solidFill>
                  </a:rPr>
                  <a:t> may be either NR or FR, Angle of </a:t>
                </a:r>
                <a14:m>
                  <m:oMath xmlns:m="http://schemas.openxmlformats.org/officeDocument/2006/math">
                    <m:r>
                      <a:rPr lang="en-US" sz="2400" b="1" i="1">
                        <a:solidFill>
                          <a:prstClr val="black"/>
                        </a:solidFill>
                        <a:latin typeface="Cambria Math" panose="02040503050406030204" pitchFamily="18" charset="0"/>
                      </a:rPr>
                      <m:t>𝟑𝟎</m:t>
                    </m:r>
                    <m:r>
                      <a:rPr lang="en-US" sz="2400" b="1" i="1">
                        <a:solidFill>
                          <a:prstClr val="black"/>
                        </a:solidFill>
                        <a:latin typeface="Cambria Math" panose="02040503050406030204" pitchFamily="18" charset="0"/>
                        <a:ea typeface="Cambria Math" panose="02040503050406030204" pitchFamily="18" charset="0"/>
                      </a:rPr>
                      <m:t>°</m:t>
                    </m:r>
                    <m:r>
                      <a:rPr lang="en-US" sz="2400" b="1" smtClean="0">
                        <a:solidFill>
                          <a:prstClr val="black"/>
                        </a:solidFill>
                        <a:latin typeface="Cambria Math" panose="02040503050406030204" pitchFamily="18" charset="0"/>
                        <a:ea typeface="Cambria Math" panose="02040503050406030204" pitchFamily="18" charset="0"/>
                      </a:rPr>
                      <m:t> </m:t>
                    </m:r>
                    <m:r>
                      <a:rPr lang="en-US" sz="2400" b="1" smtClean="0">
                        <a:solidFill>
                          <a:prstClr val="black"/>
                        </a:solidFill>
                        <a:latin typeface="Cambria Math" panose="02040503050406030204" pitchFamily="18" charset="0"/>
                        <a:ea typeface="Cambria Math" panose="02040503050406030204" pitchFamily="18" charset="0"/>
                      </a:rPr>
                      <m:t>𝐦𝐚𝐲</m:t>
                    </m:r>
                    <m:r>
                      <a:rPr lang="en-US" sz="2400" b="1" smtClean="0">
                        <a:solidFill>
                          <a:prstClr val="black"/>
                        </a:solidFill>
                        <a:latin typeface="Cambria Math" panose="02040503050406030204" pitchFamily="18" charset="0"/>
                        <a:ea typeface="Cambria Math" panose="02040503050406030204" pitchFamily="18" charset="0"/>
                      </a:rPr>
                      <m:t> </m:t>
                    </m:r>
                    <m:r>
                      <a:rPr lang="en-US" sz="2400" b="1" smtClean="0">
                        <a:solidFill>
                          <a:prstClr val="black"/>
                        </a:solidFill>
                        <a:latin typeface="Cambria Math" panose="02040503050406030204" pitchFamily="18" charset="0"/>
                        <a:ea typeface="Cambria Math" panose="02040503050406030204" pitchFamily="18" charset="0"/>
                      </a:rPr>
                      <m:t>𝐛𝐞</m:t>
                    </m:r>
                    <m:r>
                      <a:rPr lang="en-US" sz="2400" b="1" smtClean="0">
                        <a:solidFill>
                          <a:prstClr val="black"/>
                        </a:solidFill>
                        <a:latin typeface="Cambria Math" panose="02040503050406030204" pitchFamily="18" charset="0"/>
                        <a:ea typeface="Cambria Math" panose="02040503050406030204" pitchFamily="18" charset="0"/>
                      </a:rPr>
                      <m:t> </m:t>
                    </m:r>
                    <m:r>
                      <a:rPr lang="en-US" sz="2400" b="1" smtClean="0">
                        <a:solidFill>
                          <a:prstClr val="black"/>
                        </a:solidFill>
                        <a:latin typeface="Cambria Math" panose="02040503050406030204" pitchFamily="18" charset="0"/>
                        <a:ea typeface="Cambria Math" panose="02040503050406030204" pitchFamily="18" charset="0"/>
                      </a:rPr>
                      <m:t>𝐞𝐢𝐭𝐡𝐞𝐫</m:t>
                    </m:r>
                    <m:r>
                      <a:rPr lang="en-US" sz="2400" b="1" smtClean="0">
                        <a:solidFill>
                          <a:prstClr val="black"/>
                        </a:solidFill>
                        <a:latin typeface="Cambria Math" panose="02040503050406030204" pitchFamily="18" charset="0"/>
                        <a:ea typeface="Cambria Math" panose="02040503050406030204" pitchFamily="18" charset="0"/>
                      </a:rPr>
                      <m:t> </m:t>
                    </m:r>
                    <m:r>
                      <a:rPr lang="en-US" sz="2400" b="1" smtClean="0">
                        <a:solidFill>
                          <a:prstClr val="black"/>
                        </a:solidFill>
                        <a:latin typeface="Cambria Math" panose="02040503050406030204" pitchFamily="18" charset="0"/>
                        <a:ea typeface="Cambria Math" panose="02040503050406030204" pitchFamily="18" charset="0"/>
                      </a:rPr>
                      <m:t>𝐀</m:t>
                    </m:r>
                    <m:r>
                      <a:rPr lang="en-US" sz="2400" b="1" smtClean="0">
                        <a:solidFill>
                          <a:prstClr val="black"/>
                        </a:solidFill>
                        <a:latin typeface="Cambria Math" panose="02040503050406030204" pitchFamily="18" charset="0"/>
                        <a:ea typeface="Cambria Math" panose="02040503050406030204" pitchFamily="18" charset="0"/>
                      </a:rPr>
                      <m:t> </m:t>
                    </m:r>
                    <m:r>
                      <a:rPr lang="en-US" sz="2400" b="1" smtClean="0">
                        <a:solidFill>
                          <a:prstClr val="black"/>
                        </a:solidFill>
                        <a:latin typeface="Cambria Math" panose="02040503050406030204" pitchFamily="18" charset="0"/>
                        <a:ea typeface="Cambria Math" panose="02040503050406030204" pitchFamily="18" charset="0"/>
                      </a:rPr>
                      <m:t>𝐨𝐫</m:t>
                    </m:r>
                    <m:r>
                      <a:rPr lang="en-US" sz="2400" b="1" smtClean="0">
                        <a:solidFill>
                          <a:prstClr val="black"/>
                        </a:solidFill>
                        <a:latin typeface="Cambria Math" panose="02040503050406030204" pitchFamily="18" charset="0"/>
                        <a:ea typeface="Cambria Math" panose="02040503050406030204" pitchFamily="18" charset="0"/>
                      </a:rPr>
                      <m:t> </m:t>
                    </m:r>
                    <m:r>
                      <a:rPr lang="en-US" sz="2400" b="1" smtClean="0">
                        <a:solidFill>
                          <a:prstClr val="black"/>
                        </a:solidFill>
                        <a:latin typeface="Cambria Math" panose="02040503050406030204" pitchFamily="18" charset="0"/>
                        <a:ea typeface="Cambria Math" panose="02040503050406030204" pitchFamily="18" charset="0"/>
                      </a:rPr>
                      <m:t>𝐀𝐑𝐓</m:t>
                    </m:r>
                  </m:oMath>
                </a14:m>
                <a:endParaRPr lang="en-US" sz="2400" b="1" dirty="0">
                  <a:solidFill>
                    <a:prstClr val="black"/>
                  </a:solidFill>
                  <a:ea typeface="Cambria Math" panose="02040503050406030204" pitchFamily="18" charset="0"/>
                </a:endParaRPr>
              </a:p>
              <a:p>
                <a:r>
                  <a:rPr lang="en-US" sz="2400" b="1" dirty="0">
                    <a:solidFill>
                      <a:prstClr val="black"/>
                    </a:solidFill>
                  </a:rPr>
                  <a:t>To determine the membership, corresponding to the distance </a:t>
                </a:r>
                <a:r>
                  <a:rPr lang="en-US" sz="2400" b="1" dirty="0">
                    <a:solidFill>
                      <a:prstClr val="black"/>
                    </a:solidFill>
                    <a:latin typeface="Cambria Math" panose="02040503050406030204" pitchFamily="18" charset="0"/>
                    <a:ea typeface="Cambria Math" panose="02040503050406030204" pitchFamily="18" charset="0"/>
                  </a:rPr>
                  <a:t>= 1.04 m</a:t>
                </a:r>
                <a:r>
                  <a:rPr lang="en-US" sz="2400" b="1" dirty="0">
                    <a:solidFill>
                      <a:prstClr val="black"/>
                    </a:solidFill>
                  </a:rPr>
                  <a:t>.   </a:t>
                </a:r>
              </a:p>
            </p:txBody>
          </p:sp>
        </mc:Choice>
        <mc:Fallback xmlns="">
          <p:sp>
            <p:nvSpPr>
              <p:cNvPr id="3" name="TextBox 2"/>
              <p:cNvSpPr txBox="1">
                <a:spLocks noRot="1" noChangeAspect="1" noMove="1" noResize="1" noEditPoints="1" noAdjustHandles="1" noChangeArrowheads="1" noChangeShapeType="1" noTextEdit="1"/>
              </p:cNvSpPr>
              <p:nvPr/>
            </p:nvSpPr>
            <p:spPr>
              <a:xfrm>
                <a:off x="728133" y="1591734"/>
                <a:ext cx="10653045" cy="1200329"/>
              </a:xfrm>
              <a:prstGeom prst="rect">
                <a:avLst/>
              </a:prstGeom>
              <a:blipFill rotWithShape="0">
                <a:blip r:embed="rId3"/>
                <a:stretch>
                  <a:fillRect l="-858" t="-5076" r="-114" b="-10660"/>
                </a:stretch>
              </a:blipFill>
            </p:spPr>
            <p:txBody>
              <a:bodyPr/>
              <a:lstStyle/>
              <a:p>
                <a:r>
                  <a:rPr lang="en-US">
                    <a:noFill/>
                  </a:rPr>
                  <a:t> </a:t>
                </a:r>
              </a:p>
            </p:txBody>
          </p:sp>
        </mc:Fallback>
      </mc:AlternateContent>
      <p:pic>
        <p:nvPicPr>
          <p:cNvPr id="4" name="Picture 3"/>
          <p:cNvPicPr>
            <a:picLocks noChangeAspect="1"/>
          </p:cNvPicPr>
          <p:nvPr/>
        </p:nvPicPr>
        <p:blipFill rotWithShape="1">
          <a:blip r:embed="rId4" cstate="print">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l="4051" b="11369"/>
          <a:stretch/>
        </p:blipFill>
        <p:spPr>
          <a:xfrm rot="16200000">
            <a:off x="5194376" y="2552407"/>
            <a:ext cx="2785756" cy="3454763"/>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1383281" y="3412066"/>
                <a:ext cx="2467022" cy="18095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b="1" i="1" smtClean="0">
                              <a:solidFill>
                                <a:prstClr val="black"/>
                              </a:solidFill>
                              <a:latin typeface="Cambria Math" panose="02040503050406030204" pitchFamily="18" charset="0"/>
                            </a:rPr>
                          </m:ctrlPr>
                        </m:fPr>
                        <m:num>
                          <m:r>
                            <a:rPr lang="en-US" sz="2400" b="1" i="1" smtClean="0">
                              <a:solidFill>
                                <a:prstClr val="black"/>
                              </a:solidFill>
                              <a:latin typeface="Cambria Math" panose="02040503050406030204" pitchFamily="18" charset="0"/>
                            </a:rPr>
                            <m:t>𝒙</m:t>
                          </m:r>
                        </m:num>
                        <m:den>
                          <m:r>
                            <a:rPr lang="en-US" sz="2400" b="1" i="1" smtClean="0">
                              <a:solidFill>
                                <a:prstClr val="black"/>
                              </a:solidFill>
                              <a:latin typeface="Cambria Math" panose="02040503050406030204" pitchFamily="18" charset="0"/>
                            </a:rPr>
                            <m:t>𝟏</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𝟎</m:t>
                          </m:r>
                        </m:den>
                      </m:f>
                      <m:r>
                        <a:rPr lang="en-US" sz="2400" b="1" i="1" smtClean="0">
                          <a:solidFill>
                            <a:prstClr val="black"/>
                          </a:solidFill>
                          <a:latin typeface="Cambria Math" panose="02040503050406030204" pitchFamily="18" charset="0"/>
                        </a:rPr>
                        <m:t>=</m:t>
                      </m:r>
                      <m:f>
                        <m:fPr>
                          <m:ctrlPr>
                            <a:rPr lang="en-US" sz="2400" b="1" i="1" smtClean="0">
                              <a:solidFill>
                                <a:prstClr val="black"/>
                              </a:solidFill>
                              <a:latin typeface="Cambria Math" panose="02040503050406030204" pitchFamily="18" charset="0"/>
                            </a:rPr>
                          </m:ctrlPr>
                        </m:fPr>
                        <m:num>
                          <m:r>
                            <a:rPr lang="en-US" sz="2400" b="1" i="1" smtClean="0">
                              <a:solidFill>
                                <a:prstClr val="black"/>
                              </a:solidFill>
                              <a:latin typeface="Cambria Math" panose="02040503050406030204" pitchFamily="18" charset="0"/>
                            </a:rPr>
                            <m:t>𝟏</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𝟓</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𝟏</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𝟎𝟒</m:t>
                          </m:r>
                        </m:num>
                        <m:den>
                          <m:r>
                            <a:rPr lang="en-US" sz="2400" b="1" i="1" smtClean="0">
                              <a:solidFill>
                                <a:prstClr val="black"/>
                              </a:solidFill>
                              <a:latin typeface="Cambria Math" panose="02040503050406030204" pitchFamily="18" charset="0"/>
                            </a:rPr>
                            <m:t>𝟏</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𝟓</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𝟖</m:t>
                          </m:r>
                        </m:den>
                      </m:f>
                    </m:oMath>
                  </m:oMathPara>
                </a14:m>
                <a:endParaRPr lang="en-US" sz="2400" b="1" dirty="0">
                  <a:solidFill>
                    <a:prstClr val="black"/>
                  </a:solidFill>
                </a:endParaRPr>
              </a:p>
              <a:p>
                <a:endParaRPr lang="en-US" sz="2400" b="1" dirty="0">
                  <a:solidFill>
                    <a:prstClr val="black"/>
                  </a:solidFill>
                </a:endParaRPr>
              </a:p>
              <a:p>
                <a:pPr/>
                <a14:m>
                  <m:oMathPara xmlns:m="http://schemas.openxmlformats.org/officeDocument/2006/math">
                    <m:oMathParaPr>
                      <m:jc m:val="centerGroup"/>
                    </m:oMathParaPr>
                    <m:oMath xmlns:m="http://schemas.openxmlformats.org/officeDocument/2006/math">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𝒙</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𝟎</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𝟔𝟓𝟕𝟏</m:t>
                      </m:r>
                    </m:oMath>
                  </m:oMathPara>
                </a14:m>
                <a:endParaRPr lang="en-US" sz="2400" b="1" dirty="0">
                  <a:solidFill>
                    <a:prstClr val="black"/>
                  </a:solidFill>
                </a:endParaRPr>
              </a:p>
              <a:p>
                <a:endParaRPr lang="en-US" sz="2400" b="1" dirty="0">
                  <a:solidFill>
                    <a:prstClr val="black"/>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383281" y="3412066"/>
                <a:ext cx="2467022" cy="1809534"/>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07731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6389" y="561702"/>
            <a:ext cx="7485017" cy="923330"/>
          </a:xfrm>
          <a:prstGeom prst="rect">
            <a:avLst/>
          </a:prstGeom>
          <a:noFill/>
        </p:spPr>
        <p:txBody>
          <a:bodyPr wrap="square" rtlCol="0">
            <a:spAutoFit/>
          </a:bodyPr>
          <a:lstStyle/>
          <a:p>
            <a:r>
              <a:rPr lang="en-US" sz="3600" b="1" dirty="0">
                <a:solidFill>
                  <a:srgbClr val="FF0000"/>
                </a:solidFill>
                <a:latin typeface="Georgia" pitchFamily="18" charset="0"/>
                <a:cs typeface="Times New Roman" pitchFamily="18" charset="0"/>
              </a:rPr>
              <a:t>Applications of Fuzzy Sets</a:t>
            </a:r>
          </a:p>
          <a:p>
            <a:endParaRPr lang="en-US" b="1" dirty="0">
              <a:solidFill>
                <a:srgbClr val="FF0000"/>
              </a:solidFill>
            </a:endParaRPr>
          </a:p>
        </p:txBody>
      </p:sp>
      <p:sp>
        <p:nvSpPr>
          <p:cNvPr id="7" name="TextBox 6"/>
          <p:cNvSpPr txBox="1"/>
          <p:nvPr/>
        </p:nvSpPr>
        <p:spPr>
          <a:xfrm>
            <a:off x="574764" y="1604723"/>
            <a:ext cx="7485017" cy="3970318"/>
          </a:xfrm>
          <a:prstGeom prst="rect">
            <a:avLst/>
          </a:prstGeom>
          <a:noFill/>
        </p:spPr>
        <p:txBody>
          <a:bodyPr wrap="square" rtlCol="0">
            <a:spAutoFit/>
          </a:bodyPr>
          <a:lstStyle/>
          <a:p>
            <a:pPr>
              <a:buFont typeface="Arial" charset="0"/>
              <a:buChar char="•"/>
            </a:pPr>
            <a:r>
              <a:rPr lang="en-US" sz="2800" b="1" dirty="0">
                <a:cs typeface="Times New Roman" pitchFamily="18" charset="0"/>
              </a:rPr>
              <a:t>Reasoning tool like Fuzzy Logic Controller</a:t>
            </a:r>
          </a:p>
          <a:p>
            <a:endParaRPr lang="en-US" sz="2800" b="1" dirty="0">
              <a:cs typeface="Times New Roman" pitchFamily="18" charset="0"/>
            </a:endParaRPr>
          </a:p>
          <a:p>
            <a:pPr>
              <a:buFont typeface="Arial" charset="0"/>
              <a:buChar char="•"/>
            </a:pPr>
            <a:r>
              <a:rPr lang="en-US" sz="2800" b="1" dirty="0">
                <a:cs typeface="Times New Roman" pitchFamily="18" charset="0"/>
              </a:rPr>
              <a:t>Fuzzy Clustering</a:t>
            </a:r>
          </a:p>
          <a:p>
            <a:endParaRPr lang="en-US" sz="2800" b="1" dirty="0">
              <a:cs typeface="Times New Roman" pitchFamily="18" charset="0"/>
            </a:endParaRPr>
          </a:p>
          <a:p>
            <a:pPr>
              <a:buFont typeface="Arial" charset="0"/>
              <a:buChar char="•"/>
            </a:pPr>
            <a:r>
              <a:rPr lang="en-US" sz="2800" b="1" dirty="0">
                <a:cs typeface="Times New Roman" pitchFamily="18" charset="0"/>
              </a:rPr>
              <a:t>Fuzzy Mathematical Programming</a:t>
            </a:r>
          </a:p>
          <a:p>
            <a:endParaRPr lang="en-US" sz="2800" b="1" dirty="0">
              <a:cs typeface="Times New Roman" pitchFamily="18" charset="0"/>
            </a:endParaRPr>
          </a:p>
          <a:p>
            <a:pPr>
              <a:buFont typeface="Arial" charset="0"/>
              <a:buChar char="•"/>
            </a:pPr>
            <a:r>
              <a:rPr lang="en-US" sz="2800" b="1" dirty="0">
                <a:cs typeface="Times New Roman" pitchFamily="18" charset="0"/>
              </a:rPr>
              <a:t>Fuzzy Graph theory</a:t>
            </a:r>
          </a:p>
          <a:p>
            <a:endParaRPr lang="en-US" sz="2800" b="1" dirty="0">
              <a:cs typeface="Times New Roman" pitchFamily="18" charset="0"/>
            </a:endParaRPr>
          </a:p>
          <a:p>
            <a:pPr>
              <a:buFont typeface="Arial" charset="0"/>
              <a:buChar char="•"/>
            </a:pPr>
            <a:r>
              <a:rPr lang="en-US" sz="2800" b="1" dirty="0">
                <a:cs typeface="Times New Roman" pitchFamily="18" charset="0"/>
              </a:rPr>
              <a:t>Others</a:t>
            </a:r>
            <a:endParaRPr lang="en-US" sz="2800" b="1" dirty="0"/>
          </a:p>
        </p:txBody>
      </p:sp>
    </p:spTree>
    <p:extLst>
      <p:ext uri="{BB962C8B-B14F-4D97-AF65-F5344CB8AC3E}">
        <p14:creationId xmlns:p14="http://schemas.microsoft.com/office/powerpoint/2010/main" val="835242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1155026" y="971333"/>
                <a:ext cx="9750042" cy="5909310"/>
              </a:xfrm>
              <a:prstGeom prst="rect">
                <a:avLst/>
              </a:prstGeom>
              <a:noFill/>
            </p:spPr>
            <p:txBody>
              <a:bodyPr wrap="square" lIns="0" tIns="0" rIns="0" bIns="0" rtlCol="0">
                <a:spAutoFit/>
              </a:bodyPr>
              <a:lstStyle/>
              <a:p>
                <a14:m>
                  <m:oMath xmlns:m="http://schemas.openxmlformats.org/officeDocument/2006/math">
                    <m:r>
                      <a:rPr lang="en-US" sz="2400" b="1" i="1" smtClean="0">
                        <a:solidFill>
                          <a:prstClr val="black"/>
                        </a:solidFill>
                        <a:latin typeface="Cambria Math" panose="02040503050406030204" pitchFamily="18" charset="0"/>
                        <a:ea typeface="Cambria Math" panose="02040503050406030204" pitchFamily="18" charset="0"/>
                      </a:rPr>
                      <m:t>∴</m:t>
                    </m:r>
                  </m:oMath>
                </a14:m>
                <a:r>
                  <a:rPr lang="en-US" sz="2400" b="1" dirty="0">
                    <a:solidFill>
                      <a:prstClr val="black"/>
                    </a:solidFill>
                  </a:rPr>
                  <a:t> Distance of </a:t>
                </a:r>
                <a:r>
                  <a:rPr lang="en-US" sz="2400" b="1" dirty="0">
                    <a:solidFill>
                      <a:prstClr val="black"/>
                    </a:solidFill>
                    <a:latin typeface="Cambria Math" panose="02040503050406030204" pitchFamily="18" charset="0"/>
                    <a:ea typeface="Cambria Math" panose="02040503050406030204" pitchFamily="18" charset="0"/>
                  </a:rPr>
                  <a:t>1.04 m</a:t>
                </a:r>
                <a:r>
                  <a:rPr lang="en-US" sz="2400" b="1" dirty="0">
                    <a:solidFill>
                      <a:prstClr val="black"/>
                    </a:solidFill>
                  </a:rPr>
                  <a:t> may be called NR with </a:t>
                </a:r>
                <a14:m>
                  <m:oMath xmlns:m="http://schemas.openxmlformats.org/officeDocument/2006/math">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ea typeface="Cambria Math" panose="02040503050406030204" pitchFamily="18" charset="0"/>
                          </a:rPr>
                          <m:t>𝝁</m:t>
                        </m:r>
                      </m:e>
                      <m:sub>
                        <m:r>
                          <a:rPr lang="en-US" sz="2400" b="1" i="1" smtClean="0">
                            <a:solidFill>
                              <a:prstClr val="black"/>
                            </a:solidFill>
                            <a:latin typeface="Cambria Math" panose="02040503050406030204" pitchFamily="18" charset="0"/>
                          </a:rPr>
                          <m:t>𝑵𝑹</m:t>
                        </m:r>
                      </m:sub>
                    </m:sSub>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𝟔𝟓𝟕𝟏</m:t>
                    </m:r>
                  </m:oMath>
                </a14:m>
                <a:r>
                  <a:rPr lang="en-US" sz="2400" b="1" dirty="0">
                    <a:solidFill>
                      <a:prstClr val="black"/>
                    </a:solidFill>
                  </a:rPr>
                  <a:t> and FR with </a:t>
                </a:r>
                <a14:m>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𝝁</m:t>
                        </m:r>
                      </m:e>
                      <m:sub>
                        <m:r>
                          <a:rPr lang="en-US" sz="2400" b="1" i="1" smtClean="0">
                            <a:solidFill>
                              <a:prstClr val="black"/>
                            </a:solidFill>
                            <a:latin typeface="Cambria Math" panose="02040503050406030204" pitchFamily="18" charset="0"/>
                            <a:ea typeface="Cambria Math" panose="02040503050406030204" pitchFamily="18" charset="0"/>
                          </a:rPr>
                          <m:t>𝑭</m:t>
                        </m:r>
                        <m:r>
                          <a:rPr lang="en-US" sz="2400" b="1" i="1">
                            <a:solidFill>
                              <a:prstClr val="black"/>
                            </a:solidFill>
                            <a:latin typeface="Cambria Math" panose="02040503050406030204" pitchFamily="18" charset="0"/>
                          </a:rPr>
                          <m:t>𝑹</m:t>
                        </m:r>
                      </m:sub>
                    </m:sSub>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𝟎</m:t>
                    </m:r>
                    <m:r>
                      <a:rPr lang="en-US" sz="2400" b="1" i="1">
                        <a:solidFill>
                          <a:prstClr val="black"/>
                        </a:solidFill>
                        <a:latin typeface="Cambria Math" panose="02040503050406030204" pitchFamily="18" charset="0"/>
                      </a:rPr>
                      <m:t>.</m:t>
                    </m:r>
                    <m:r>
                      <a:rPr lang="en-US" sz="2400" b="1" smtClean="0">
                        <a:solidFill>
                          <a:prstClr val="black"/>
                        </a:solidFill>
                        <a:latin typeface="Cambria Math" panose="02040503050406030204" pitchFamily="18" charset="0"/>
                      </a:rPr>
                      <m:t>𝟑𝟒𝟐𝟗</m:t>
                    </m:r>
                  </m:oMath>
                </a14:m>
                <a:endParaRPr lang="en-US" sz="2400" b="1" dirty="0">
                  <a:solidFill>
                    <a:prstClr val="black"/>
                  </a:solidFill>
                </a:endParaRPr>
              </a:p>
              <a:p>
                <a:r>
                  <a:rPr lang="en-US" sz="2400" b="1" dirty="0">
                    <a:solidFill>
                      <a:prstClr val="black"/>
                    </a:solidFill>
                  </a:rPr>
                  <a:t>Similarly, Angle of </a:t>
                </a:r>
                <a14:m>
                  <m:oMath xmlns:m="http://schemas.openxmlformats.org/officeDocument/2006/math">
                    <m:r>
                      <a:rPr lang="en-US" sz="2400" b="1" i="1">
                        <a:solidFill>
                          <a:prstClr val="black"/>
                        </a:solidFill>
                        <a:latin typeface="Cambria Math" panose="02040503050406030204" pitchFamily="18" charset="0"/>
                      </a:rPr>
                      <m:t>𝟑𝟎</m:t>
                    </m:r>
                    <m:r>
                      <a:rPr lang="en-US" sz="2400" b="1" i="1">
                        <a:solidFill>
                          <a:prstClr val="black"/>
                        </a:solidFill>
                        <a:latin typeface="Cambria Math" panose="02040503050406030204" pitchFamily="18" charset="0"/>
                        <a:ea typeface="Cambria Math" panose="02040503050406030204" pitchFamily="18" charset="0"/>
                      </a:rPr>
                      <m:t>°</m:t>
                    </m:r>
                  </m:oMath>
                </a14:m>
                <a:r>
                  <a:rPr lang="en-US" sz="2400" b="1" dirty="0">
                    <a:solidFill>
                      <a:prstClr val="black"/>
                    </a:solidFill>
                  </a:rPr>
                  <a:t> may be declared A with </a:t>
                </a:r>
                <a14:m>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𝝁</m:t>
                        </m:r>
                      </m:e>
                      <m:sub>
                        <m:r>
                          <a:rPr lang="en-US" sz="2400" b="1" i="1" smtClean="0">
                            <a:solidFill>
                              <a:prstClr val="black"/>
                            </a:solidFill>
                            <a:latin typeface="Cambria Math" panose="02040503050406030204" pitchFamily="18" charset="0"/>
                            <a:ea typeface="Cambria Math" panose="02040503050406030204" pitchFamily="18" charset="0"/>
                          </a:rPr>
                          <m:t>𝑨</m:t>
                        </m:r>
                      </m:sub>
                    </m:sSub>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𝟎</m:t>
                    </m:r>
                    <m:r>
                      <a:rPr lang="en-US" sz="2400" b="1" i="1">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𝟑𝟑𝟑𝟑</m:t>
                    </m:r>
                  </m:oMath>
                </a14:m>
                <a:r>
                  <a:rPr lang="en-US" sz="2400" b="1" dirty="0">
                    <a:solidFill>
                      <a:prstClr val="black"/>
                    </a:solidFill>
                  </a:rPr>
                  <a:t> and ART with </a:t>
                </a:r>
                <a14:m>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𝝁</m:t>
                        </m:r>
                      </m:e>
                      <m:sub>
                        <m:r>
                          <a:rPr lang="en-US" sz="2400" b="1" i="1" smtClean="0">
                            <a:solidFill>
                              <a:prstClr val="black"/>
                            </a:solidFill>
                            <a:latin typeface="Cambria Math" panose="02040503050406030204" pitchFamily="18" charset="0"/>
                            <a:ea typeface="Cambria Math" panose="02040503050406030204" pitchFamily="18" charset="0"/>
                          </a:rPr>
                          <m:t>𝑨𝑹𝑻</m:t>
                        </m:r>
                      </m:sub>
                    </m:sSub>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𝟎</m:t>
                    </m:r>
                    <m:r>
                      <a:rPr lang="en-US" sz="2400" b="1" i="1">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𝟔𝟔𝟔𝟕</m:t>
                    </m:r>
                    <m:r>
                      <a:rPr lang="en-US" sz="2400" b="1" i="1" smtClean="0">
                        <a:solidFill>
                          <a:prstClr val="black"/>
                        </a:solidFill>
                        <a:latin typeface="Cambria Math" panose="02040503050406030204" pitchFamily="18" charset="0"/>
                      </a:rPr>
                      <m:t>.</m:t>
                    </m:r>
                  </m:oMath>
                </a14:m>
                <a:endParaRPr lang="en-US" sz="2400" b="1" dirty="0">
                  <a:solidFill>
                    <a:prstClr val="black"/>
                  </a:solidFill>
                </a:endParaRPr>
              </a:p>
              <a:p>
                <a:endParaRPr lang="en-US" sz="2400" b="1" dirty="0">
                  <a:solidFill>
                    <a:prstClr val="black"/>
                  </a:solidFill>
                </a:endParaRPr>
              </a:p>
              <a:p>
                <a:r>
                  <a:rPr lang="en-US" sz="2400" b="1" dirty="0">
                    <a:solidFill>
                      <a:prstClr val="black"/>
                    </a:solidFill>
                  </a:rPr>
                  <a:t>Fired rules are as follows:</a:t>
                </a:r>
              </a:p>
              <a:p>
                <a:endParaRPr lang="en-US" sz="2400" b="1" dirty="0">
                  <a:solidFill>
                    <a:prstClr val="black"/>
                  </a:solidFill>
                </a:endParaRPr>
              </a:p>
              <a:p>
                <a:r>
                  <a:rPr lang="en-US" sz="2400" b="1" dirty="0">
                    <a:solidFill>
                      <a:prstClr val="black"/>
                    </a:solidFill>
                  </a:rPr>
                  <a:t>If Distance is NR AND Angle is A Then Deviation is RT</a:t>
                </a:r>
              </a:p>
              <a:p>
                <a:r>
                  <a:rPr lang="en-US" sz="2400" b="1" dirty="0">
                    <a:solidFill>
                      <a:prstClr val="black"/>
                    </a:solidFill>
                  </a:rPr>
                  <a:t>If Distance is NR AND Angle is ART Then Deviation is A</a:t>
                </a:r>
              </a:p>
              <a:p>
                <a:r>
                  <a:rPr lang="en-US" sz="2400" b="1" dirty="0">
                    <a:solidFill>
                      <a:prstClr val="black"/>
                    </a:solidFill>
                  </a:rPr>
                  <a:t>If Distance is FR AND Angle is A Then Deviation is ART</a:t>
                </a:r>
              </a:p>
              <a:p>
                <a:r>
                  <a:rPr lang="en-US" sz="2400" b="1" dirty="0">
                    <a:solidFill>
                      <a:prstClr val="black"/>
                    </a:solidFill>
                  </a:rPr>
                  <a:t>If Distance is FR AND Angle is ART Then Deviation is A</a:t>
                </a:r>
              </a:p>
              <a:p>
                <a:endParaRPr lang="en-US" sz="2400" b="1" dirty="0">
                  <a:solidFill>
                    <a:prstClr val="black"/>
                  </a:solidFill>
                </a:endParaRPr>
              </a:p>
              <a:p>
                <a:endParaRPr lang="en-US" sz="2400" b="1" dirty="0">
                  <a:solidFill>
                    <a:prstClr val="black"/>
                  </a:solidFill>
                </a:endParaRPr>
              </a:p>
              <a:p>
                <a:endParaRPr lang="en-US" sz="2400" b="1" dirty="0">
                  <a:solidFill>
                    <a:prstClr val="black"/>
                  </a:solidFill>
                </a:endParaRPr>
              </a:p>
              <a:p>
                <a:endParaRPr lang="en-US" sz="2400" b="1" dirty="0">
                  <a:solidFill>
                    <a:prstClr val="black"/>
                  </a:solidFill>
                </a:endParaRPr>
              </a:p>
              <a:p>
                <a:r>
                  <a:rPr lang="en-US" sz="2400" b="1" dirty="0">
                    <a:solidFill>
                      <a:prstClr val="black"/>
                    </a:solidFill>
                  </a:rPr>
                  <a:t> </a:t>
                </a:r>
              </a:p>
            </p:txBody>
          </p:sp>
        </mc:Choice>
        <mc:Fallback xmlns="">
          <p:sp>
            <p:nvSpPr>
              <p:cNvPr id="3" name="TextBox 2"/>
              <p:cNvSpPr txBox="1">
                <a:spLocks noRot="1" noChangeAspect="1" noMove="1" noResize="1" noEditPoints="1" noAdjustHandles="1" noChangeArrowheads="1" noChangeShapeType="1" noTextEdit="1"/>
              </p:cNvSpPr>
              <p:nvPr/>
            </p:nvSpPr>
            <p:spPr>
              <a:xfrm>
                <a:off x="1155026" y="971333"/>
                <a:ext cx="9750042" cy="5909310"/>
              </a:xfrm>
              <a:prstGeom prst="rect">
                <a:avLst/>
              </a:prstGeom>
              <a:blipFill rotWithShape="0">
                <a:blip r:embed="rId3"/>
                <a:stretch>
                  <a:fillRect l="-1875" t="-1753"/>
                </a:stretch>
              </a:blipFill>
            </p:spPr>
            <p:txBody>
              <a:bodyPr/>
              <a:lstStyle/>
              <a:p>
                <a:r>
                  <a:rPr lang="en-US">
                    <a:noFill/>
                  </a:rPr>
                  <a:t> </a:t>
                </a:r>
              </a:p>
            </p:txBody>
          </p:sp>
        </mc:Fallback>
      </mc:AlternateContent>
    </p:spTree>
    <p:extLst>
      <p:ext uri="{BB962C8B-B14F-4D97-AF65-F5344CB8AC3E}">
        <p14:creationId xmlns:p14="http://schemas.microsoft.com/office/powerpoint/2010/main" val="2574116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151466" y="1693334"/>
                <a:ext cx="8296182" cy="4154984"/>
              </a:xfrm>
              <a:prstGeom prst="rect">
                <a:avLst/>
              </a:prstGeom>
              <a:noFill/>
            </p:spPr>
            <p:txBody>
              <a:bodyPr wrap="none" rtlCol="0">
                <a:spAutoFit/>
              </a:bodyPr>
              <a:lstStyle/>
              <a:p>
                <a:r>
                  <a:rPr lang="en-US" sz="2400" b="1" dirty="0">
                    <a:solidFill>
                      <a:prstClr val="black"/>
                    </a:solidFill>
                  </a:rPr>
                  <a:t>Strengths (</a:t>
                </a:r>
                <a14:m>
                  <m:oMath xmlns:m="http://schemas.openxmlformats.org/officeDocument/2006/math">
                    <m:r>
                      <a:rPr lang="en-US" sz="2400" b="1" i="1" smtClean="0">
                        <a:solidFill>
                          <a:prstClr val="black"/>
                        </a:solidFill>
                        <a:latin typeface="Cambria Math" panose="02040503050406030204" pitchFamily="18" charset="0"/>
                        <a:ea typeface="Cambria Math" panose="02040503050406030204" pitchFamily="18" charset="0"/>
                      </a:rPr>
                      <m:t>𝜶</m:t>
                    </m:r>
                  </m:oMath>
                </a14:m>
                <a:r>
                  <a:rPr lang="en-US" sz="2400" b="1" dirty="0">
                    <a:solidFill>
                      <a:prstClr val="black"/>
                    </a:solidFill>
                  </a:rPr>
                  <a:t> VALUES) of the fired rules:</a:t>
                </a:r>
              </a:p>
              <a:p>
                <a:endParaRPr lang="en-US" sz="2400" b="1" dirty="0">
                  <a:solidFill>
                    <a:prstClr val="black"/>
                  </a:solidFill>
                </a:endParaRPr>
              </a:p>
              <a:p>
                <a:pPr/>
                <a14:m>
                  <m:oMathPara xmlns:m="http://schemas.openxmlformats.org/officeDocument/2006/math">
                    <m:oMathParaPr>
                      <m:jc m:val="centerGroup"/>
                    </m:oMathParaPr>
                    <m:oMath xmlns:m="http://schemas.openxmlformats.org/officeDocument/2006/math">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 </m:t>
                          </m:r>
                          <m:r>
                            <a:rPr lang="en-US" sz="2400" b="1" i="1" smtClean="0">
                              <a:solidFill>
                                <a:prstClr val="black"/>
                              </a:solidFill>
                              <a:latin typeface="Cambria Math" panose="02040503050406030204" pitchFamily="18" charset="0"/>
                              <a:ea typeface="Cambria Math" panose="02040503050406030204" pitchFamily="18" charset="0"/>
                            </a:rPr>
                            <m:t>𝜶</m:t>
                          </m:r>
                        </m:e>
                        <m:sub>
                          <m:r>
                            <a:rPr lang="en-US" sz="2400" b="1" i="1" smtClean="0">
                              <a:solidFill>
                                <a:prstClr val="black"/>
                              </a:solidFill>
                              <a:latin typeface="Cambria Math" panose="02040503050406030204" pitchFamily="18" charset="0"/>
                            </a:rPr>
                            <m:t>𝟏</m:t>
                          </m:r>
                        </m:sub>
                      </m:sSub>
                      <m:r>
                        <a:rPr lang="en-US" sz="2400" b="1" i="1" smtClean="0">
                          <a:solidFill>
                            <a:prstClr val="black"/>
                          </a:solidFill>
                          <a:latin typeface="Cambria Math" panose="02040503050406030204" pitchFamily="18" charset="0"/>
                        </a:rPr>
                        <m:t>=</m:t>
                      </m:r>
                      <m:func>
                        <m:funcPr>
                          <m:ctrlPr>
                            <a:rPr lang="en-US" sz="2400" b="1" i="1" smtClean="0">
                              <a:solidFill>
                                <a:prstClr val="black"/>
                              </a:solidFill>
                              <a:latin typeface="Cambria Math" panose="02040503050406030204" pitchFamily="18" charset="0"/>
                            </a:rPr>
                          </m:ctrlPr>
                        </m:funcPr>
                        <m:fName>
                          <m:r>
                            <a:rPr lang="en-US" sz="2400" b="1" smtClean="0">
                              <a:solidFill>
                                <a:prstClr val="black"/>
                              </a:solidFill>
                              <a:latin typeface="Cambria Math" panose="02040503050406030204" pitchFamily="18" charset="0"/>
                            </a:rPr>
                            <m:t>𝐦𝐢𝐧</m:t>
                          </m:r>
                        </m:fName>
                        <m:e>
                          <m:d>
                            <m:dPr>
                              <m:ctrlPr>
                                <a:rPr lang="en-US" sz="2400" b="1" i="1" smtClean="0">
                                  <a:solidFill>
                                    <a:prstClr val="black"/>
                                  </a:solidFill>
                                  <a:latin typeface="Cambria Math" panose="02040503050406030204" pitchFamily="18" charset="0"/>
                                </a:rPr>
                              </m:ctrlPr>
                            </m:dPr>
                            <m:e>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ea typeface="Cambria Math" panose="02040503050406030204" pitchFamily="18" charset="0"/>
                                    </a:rPr>
                                    <m:t>𝝁</m:t>
                                  </m:r>
                                </m:e>
                                <m:sub>
                                  <m:r>
                                    <a:rPr lang="en-US" sz="2400" b="1" i="1" smtClean="0">
                                      <a:solidFill>
                                        <a:prstClr val="black"/>
                                      </a:solidFill>
                                      <a:latin typeface="Cambria Math" panose="02040503050406030204" pitchFamily="18" charset="0"/>
                                    </a:rPr>
                                    <m:t>𝑵𝑹</m:t>
                                  </m:r>
                                </m:sub>
                              </m:sSub>
                              <m:r>
                                <a:rPr lang="en-US" sz="2400" b="1" i="1" smtClean="0">
                                  <a:solidFill>
                                    <a:prstClr val="black"/>
                                  </a:solidFill>
                                  <a:latin typeface="Cambria Math" panose="02040503050406030204" pitchFamily="18" charset="0"/>
                                </a:rPr>
                                <m:t>,</m:t>
                              </m:r>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ea typeface="Cambria Math" panose="02040503050406030204" pitchFamily="18" charset="0"/>
                                    </a:rPr>
                                    <m:t>𝝁</m:t>
                                  </m:r>
                                </m:e>
                                <m:sub>
                                  <m:r>
                                    <a:rPr lang="en-US" sz="2400" b="1" i="1" smtClean="0">
                                      <a:solidFill>
                                        <a:prstClr val="black"/>
                                      </a:solidFill>
                                      <a:latin typeface="Cambria Math" panose="02040503050406030204" pitchFamily="18" charset="0"/>
                                    </a:rPr>
                                    <m:t>𝑨</m:t>
                                  </m:r>
                                </m:sub>
                              </m:sSub>
                            </m:e>
                          </m:d>
                        </m:e>
                      </m:func>
                      <m:r>
                        <a:rPr lang="en-US" sz="2400" b="1" i="1" smtClean="0">
                          <a:solidFill>
                            <a:prstClr val="black"/>
                          </a:solidFill>
                          <a:latin typeface="Cambria Math" panose="02040503050406030204" pitchFamily="18" charset="0"/>
                        </a:rPr>
                        <m:t>=</m:t>
                      </m:r>
                      <m:func>
                        <m:funcPr>
                          <m:ctrlPr>
                            <a:rPr lang="en-US" sz="2400" b="1" i="1" smtClean="0">
                              <a:solidFill>
                                <a:prstClr val="black"/>
                              </a:solidFill>
                              <a:latin typeface="Cambria Math" panose="02040503050406030204" pitchFamily="18" charset="0"/>
                            </a:rPr>
                          </m:ctrlPr>
                        </m:funcPr>
                        <m:fName>
                          <m:r>
                            <a:rPr lang="en-US" sz="2400" b="1" smtClean="0">
                              <a:solidFill>
                                <a:prstClr val="black"/>
                              </a:solidFill>
                              <a:latin typeface="Cambria Math" panose="02040503050406030204" pitchFamily="18" charset="0"/>
                            </a:rPr>
                            <m:t>𝐦𝐢𝐧</m:t>
                          </m:r>
                        </m:fName>
                        <m:e>
                          <m:d>
                            <m:dPr>
                              <m:ctrlPr>
                                <a:rPr lang="en-US" sz="2400" b="1" i="1" smtClean="0">
                                  <a:solidFill>
                                    <a:prstClr val="black"/>
                                  </a:solidFill>
                                  <a:latin typeface="Cambria Math" panose="02040503050406030204" pitchFamily="18" charset="0"/>
                                </a:rPr>
                              </m:ctrlPr>
                            </m:dPr>
                            <m:e>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𝟔𝟓𝟕𝟏</m:t>
                              </m:r>
                              <m:r>
                                <a:rPr lang="en-US" sz="2400" b="1" i="1" smtClean="0">
                                  <a:solidFill>
                                    <a:prstClr val="black"/>
                                  </a:solidFill>
                                  <a:latin typeface="Cambria Math" panose="02040503050406030204" pitchFamily="18" charset="0"/>
                                </a:rPr>
                                <m:t>, </m:t>
                              </m:r>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𝟑𝟑𝟑𝟑</m:t>
                              </m:r>
                            </m:e>
                          </m:d>
                        </m:e>
                      </m:func>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𝟑𝟑𝟑𝟑</m:t>
                      </m:r>
                    </m:oMath>
                  </m:oMathPara>
                </a14:m>
                <a:endParaRPr lang="en-US" sz="2400" b="1" dirty="0">
                  <a:solidFill>
                    <a:prstClr val="black"/>
                  </a:solidFill>
                </a:endParaRPr>
              </a:p>
              <a:p>
                <a:r>
                  <a:rPr lang="en-US" sz="2400" b="1" dirty="0">
                    <a:solidFill>
                      <a:prstClr val="black"/>
                    </a:solidFill>
                  </a:rPr>
                  <a:t>     </a:t>
                </a:r>
                <a14:m>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 </m:t>
                        </m:r>
                        <m:r>
                          <a:rPr lang="en-US" sz="2400" b="1" i="1">
                            <a:solidFill>
                              <a:prstClr val="black"/>
                            </a:solidFill>
                            <a:latin typeface="Cambria Math" panose="02040503050406030204" pitchFamily="18" charset="0"/>
                            <a:ea typeface="Cambria Math" panose="02040503050406030204" pitchFamily="18" charset="0"/>
                          </a:rPr>
                          <m:t>𝜶</m:t>
                        </m:r>
                      </m:e>
                      <m:sub>
                        <m:r>
                          <a:rPr lang="en-US" sz="2400" b="1" i="1" smtClean="0">
                            <a:solidFill>
                              <a:prstClr val="black"/>
                            </a:solidFill>
                            <a:latin typeface="Cambria Math" panose="02040503050406030204" pitchFamily="18" charset="0"/>
                            <a:ea typeface="Cambria Math" panose="02040503050406030204" pitchFamily="18" charset="0"/>
                          </a:rPr>
                          <m:t>𝟐</m:t>
                        </m:r>
                      </m:sub>
                    </m:sSub>
                    <m:r>
                      <a:rPr lang="en-US" sz="2400" b="1" i="1">
                        <a:solidFill>
                          <a:prstClr val="black"/>
                        </a:solidFill>
                        <a:latin typeface="Cambria Math" panose="02040503050406030204" pitchFamily="18" charset="0"/>
                      </a:rPr>
                      <m:t>=</m:t>
                    </m:r>
                    <m:func>
                      <m:funcPr>
                        <m:ctrlPr>
                          <a:rPr lang="en-US" sz="2400" b="1" i="1">
                            <a:solidFill>
                              <a:prstClr val="black"/>
                            </a:solidFill>
                            <a:latin typeface="Cambria Math" panose="02040503050406030204" pitchFamily="18" charset="0"/>
                          </a:rPr>
                        </m:ctrlPr>
                      </m:funcPr>
                      <m:fName>
                        <m:r>
                          <a:rPr lang="en-US" sz="2400" b="1" i="1">
                            <a:solidFill>
                              <a:prstClr val="black"/>
                            </a:solidFill>
                            <a:latin typeface="Cambria Math" panose="02040503050406030204" pitchFamily="18" charset="0"/>
                          </a:rPr>
                          <m:t>𝒎𝒊𝒏</m:t>
                        </m:r>
                      </m:fName>
                      <m:e>
                        <m:d>
                          <m:dPr>
                            <m:ctrlPr>
                              <a:rPr lang="en-US" sz="2400" b="1" i="1">
                                <a:solidFill>
                                  <a:prstClr val="black"/>
                                </a:solidFill>
                                <a:latin typeface="Cambria Math" panose="02040503050406030204" pitchFamily="18" charset="0"/>
                              </a:rPr>
                            </m:ctrlPr>
                          </m:dPr>
                          <m:e>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𝝁</m:t>
                                </m:r>
                              </m:e>
                              <m:sub>
                                <m:r>
                                  <a:rPr lang="en-US" sz="2400" b="1" i="1">
                                    <a:solidFill>
                                      <a:prstClr val="black"/>
                                    </a:solidFill>
                                    <a:latin typeface="Cambria Math" panose="02040503050406030204" pitchFamily="18" charset="0"/>
                                  </a:rPr>
                                  <m:t>𝑵𝑹</m:t>
                                </m:r>
                              </m:sub>
                            </m:sSub>
                            <m:r>
                              <a:rPr lang="en-US" sz="2400" b="1" i="1">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𝝁</m:t>
                                </m:r>
                              </m:e>
                              <m:sub>
                                <m:r>
                                  <a:rPr lang="en-US" sz="2400" b="1" i="1">
                                    <a:solidFill>
                                      <a:prstClr val="black"/>
                                    </a:solidFill>
                                    <a:latin typeface="Cambria Math" panose="02040503050406030204" pitchFamily="18" charset="0"/>
                                  </a:rPr>
                                  <m:t>𝑨</m:t>
                                </m:r>
                                <m:r>
                                  <a:rPr lang="en-US" sz="2400" b="1" i="1" smtClean="0">
                                    <a:solidFill>
                                      <a:prstClr val="black"/>
                                    </a:solidFill>
                                    <a:latin typeface="Cambria Math" panose="02040503050406030204" pitchFamily="18" charset="0"/>
                                  </a:rPr>
                                  <m:t>𝑹𝑻</m:t>
                                </m:r>
                              </m:sub>
                            </m:sSub>
                          </m:e>
                        </m:d>
                      </m:e>
                    </m:func>
                    <m:r>
                      <a:rPr lang="en-US" sz="2400" b="1" i="1">
                        <a:solidFill>
                          <a:prstClr val="black"/>
                        </a:solidFill>
                        <a:latin typeface="Cambria Math" panose="02040503050406030204" pitchFamily="18" charset="0"/>
                      </a:rPr>
                      <m:t>=</m:t>
                    </m:r>
                    <m:func>
                      <m:funcPr>
                        <m:ctrlPr>
                          <a:rPr lang="en-US" sz="2400" b="1" i="1">
                            <a:solidFill>
                              <a:prstClr val="black"/>
                            </a:solidFill>
                            <a:latin typeface="Cambria Math" panose="02040503050406030204" pitchFamily="18" charset="0"/>
                          </a:rPr>
                        </m:ctrlPr>
                      </m:funcPr>
                      <m:fName>
                        <m:r>
                          <a:rPr lang="en-US" sz="2400" b="1" i="1">
                            <a:solidFill>
                              <a:prstClr val="black"/>
                            </a:solidFill>
                            <a:latin typeface="Cambria Math" panose="02040503050406030204" pitchFamily="18" charset="0"/>
                          </a:rPr>
                          <m:t>𝒎𝒊𝒏</m:t>
                        </m:r>
                      </m:fName>
                      <m:e>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𝟎</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𝟔𝟓𝟕𝟏</m:t>
                            </m:r>
                            <m:r>
                              <a:rPr lang="en-US" sz="2400" b="1" i="1">
                                <a:solidFill>
                                  <a:prstClr val="black"/>
                                </a:solidFill>
                                <a:latin typeface="Cambria Math" panose="02040503050406030204" pitchFamily="18" charset="0"/>
                              </a:rPr>
                              <m:t>, </m:t>
                            </m:r>
                            <m:r>
                              <a:rPr lang="en-US" sz="2400" b="1" i="1">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𝟔𝟔𝟔𝟕</m:t>
                            </m:r>
                          </m:e>
                        </m:d>
                      </m:e>
                    </m:func>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𝟎</m:t>
                    </m:r>
                    <m:r>
                      <a:rPr lang="en-US" sz="2400" b="1" i="1">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𝟔𝟓𝟕𝟏</m:t>
                    </m:r>
                  </m:oMath>
                </a14:m>
                <a:endParaRPr lang="en-US" sz="2400" b="1" dirty="0">
                  <a:solidFill>
                    <a:prstClr val="black"/>
                  </a:solidFill>
                </a:endParaRPr>
              </a:p>
              <a:p>
                <a:pPr/>
                <a14:m>
                  <m:oMathPara xmlns:m="http://schemas.openxmlformats.org/officeDocument/2006/math">
                    <m:oMathParaPr>
                      <m:jc m:val="centerGroup"/>
                    </m:oMathParaPr>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𝜶</m:t>
                          </m:r>
                        </m:e>
                        <m:sub>
                          <m:r>
                            <a:rPr lang="en-US" sz="2400" b="1" i="1" smtClean="0">
                              <a:solidFill>
                                <a:prstClr val="black"/>
                              </a:solidFill>
                              <a:latin typeface="Cambria Math" panose="02040503050406030204" pitchFamily="18" charset="0"/>
                              <a:ea typeface="Cambria Math" panose="02040503050406030204" pitchFamily="18" charset="0"/>
                            </a:rPr>
                            <m:t>𝟑</m:t>
                          </m:r>
                        </m:sub>
                      </m:sSub>
                      <m:r>
                        <a:rPr lang="en-US" sz="2400" b="1" i="1">
                          <a:solidFill>
                            <a:prstClr val="black"/>
                          </a:solidFill>
                          <a:latin typeface="Cambria Math" panose="02040503050406030204" pitchFamily="18" charset="0"/>
                        </a:rPr>
                        <m:t>=</m:t>
                      </m:r>
                      <m:func>
                        <m:funcPr>
                          <m:ctrlPr>
                            <a:rPr lang="en-US" sz="2400" b="1" i="1">
                              <a:solidFill>
                                <a:prstClr val="black"/>
                              </a:solidFill>
                              <a:latin typeface="Cambria Math" panose="02040503050406030204" pitchFamily="18" charset="0"/>
                            </a:rPr>
                          </m:ctrlPr>
                        </m:funcPr>
                        <m:fName>
                          <m:r>
                            <a:rPr lang="en-US" sz="2400" b="1" i="1">
                              <a:solidFill>
                                <a:prstClr val="black"/>
                              </a:solidFill>
                              <a:latin typeface="Cambria Math" panose="02040503050406030204" pitchFamily="18" charset="0"/>
                            </a:rPr>
                            <m:t>𝒎𝒊𝒏</m:t>
                          </m:r>
                        </m:fName>
                        <m:e>
                          <m:d>
                            <m:dPr>
                              <m:ctrlPr>
                                <a:rPr lang="en-US" sz="2400" b="1" i="1">
                                  <a:solidFill>
                                    <a:prstClr val="black"/>
                                  </a:solidFill>
                                  <a:latin typeface="Cambria Math" panose="02040503050406030204" pitchFamily="18" charset="0"/>
                                </a:rPr>
                              </m:ctrlPr>
                            </m:dPr>
                            <m:e>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𝝁</m:t>
                                  </m:r>
                                </m:e>
                                <m:sub>
                                  <m:r>
                                    <a:rPr lang="en-US" sz="2400" b="1" i="1" smtClean="0">
                                      <a:solidFill>
                                        <a:prstClr val="black"/>
                                      </a:solidFill>
                                      <a:latin typeface="Cambria Math" panose="02040503050406030204" pitchFamily="18" charset="0"/>
                                      <a:ea typeface="Cambria Math" panose="02040503050406030204" pitchFamily="18" charset="0"/>
                                    </a:rPr>
                                    <m:t>𝑭</m:t>
                                  </m:r>
                                  <m:r>
                                    <a:rPr lang="en-US" sz="2400" b="1" i="1">
                                      <a:solidFill>
                                        <a:prstClr val="black"/>
                                      </a:solidFill>
                                      <a:latin typeface="Cambria Math" panose="02040503050406030204" pitchFamily="18" charset="0"/>
                                    </a:rPr>
                                    <m:t>𝑹</m:t>
                                  </m:r>
                                </m:sub>
                              </m:sSub>
                              <m:r>
                                <a:rPr lang="en-US" sz="2400" b="1" i="1">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𝝁</m:t>
                                  </m:r>
                                </m:e>
                                <m:sub>
                                  <m:r>
                                    <a:rPr lang="en-US" sz="2400" b="1" i="1">
                                      <a:solidFill>
                                        <a:prstClr val="black"/>
                                      </a:solidFill>
                                      <a:latin typeface="Cambria Math" panose="02040503050406030204" pitchFamily="18" charset="0"/>
                                    </a:rPr>
                                    <m:t>𝑨</m:t>
                                  </m:r>
                                </m:sub>
                              </m:sSub>
                            </m:e>
                          </m:d>
                        </m:e>
                      </m:func>
                      <m:r>
                        <a:rPr lang="en-US" sz="2400" b="1" i="1">
                          <a:solidFill>
                            <a:prstClr val="black"/>
                          </a:solidFill>
                          <a:latin typeface="Cambria Math" panose="02040503050406030204" pitchFamily="18" charset="0"/>
                        </a:rPr>
                        <m:t>=</m:t>
                      </m:r>
                      <m:func>
                        <m:funcPr>
                          <m:ctrlPr>
                            <a:rPr lang="en-US" sz="2400" b="1" i="1">
                              <a:solidFill>
                                <a:prstClr val="black"/>
                              </a:solidFill>
                              <a:latin typeface="Cambria Math" panose="02040503050406030204" pitchFamily="18" charset="0"/>
                            </a:rPr>
                          </m:ctrlPr>
                        </m:funcPr>
                        <m:fName>
                          <m:r>
                            <a:rPr lang="en-US" sz="2400" b="1" i="1">
                              <a:solidFill>
                                <a:prstClr val="black"/>
                              </a:solidFill>
                              <a:latin typeface="Cambria Math" panose="02040503050406030204" pitchFamily="18" charset="0"/>
                            </a:rPr>
                            <m:t>𝒎𝒊𝒏</m:t>
                          </m:r>
                        </m:fName>
                        <m:e>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𝟎</m:t>
                              </m:r>
                              <m:r>
                                <a:rPr lang="en-US" sz="2400" b="1" i="1">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𝟑𝟒𝟐𝟗</m:t>
                              </m:r>
                              <m:r>
                                <a:rPr lang="en-US" sz="2400" b="1" i="1" smtClean="0">
                                  <a:solidFill>
                                    <a:prstClr val="black"/>
                                  </a:solidFill>
                                  <a:latin typeface="Cambria Math" panose="02040503050406030204" pitchFamily="18" charset="0"/>
                                </a:rPr>
                                <m:t>, </m:t>
                              </m:r>
                              <m:r>
                                <a:rPr lang="en-US" sz="2400" b="1" i="1">
                                  <a:solidFill>
                                    <a:prstClr val="black"/>
                                  </a:solidFill>
                                  <a:latin typeface="Cambria Math" panose="02040503050406030204" pitchFamily="18" charset="0"/>
                                </a:rPr>
                                <m:t>𝟎</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𝟑𝟑𝟑𝟑</m:t>
                              </m:r>
                            </m:e>
                          </m:d>
                        </m:e>
                      </m:func>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𝟎</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𝟑𝟑𝟑𝟑</m:t>
                      </m:r>
                    </m:oMath>
                  </m:oMathPara>
                </a14:m>
                <a:endParaRPr lang="en-US" sz="2400" b="1" dirty="0">
                  <a:solidFill>
                    <a:prstClr val="black"/>
                  </a:solidFill>
                </a:endParaRPr>
              </a:p>
              <a:p>
                <a14:m>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      </m:t>
                        </m:r>
                        <m:r>
                          <a:rPr lang="en-US" sz="2400" b="1" i="1">
                            <a:solidFill>
                              <a:prstClr val="black"/>
                            </a:solidFill>
                            <a:latin typeface="Cambria Math" panose="02040503050406030204" pitchFamily="18" charset="0"/>
                            <a:ea typeface="Cambria Math" panose="02040503050406030204" pitchFamily="18" charset="0"/>
                          </a:rPr>
                          <m:t>𝜶</m:t>
                        </m:r>
                      </m:e>
                      <m:sub>
                        <m:r>
                          <a:rPr lang="en-US" sz="2400" b="1" i="1" smtClean="0">
                            <a:solidFill>
                              <a:prstClr val="black"/>
                            </a:solidFill>
                            <a:latin typeface="Cambria Math" panose="02040503050406030204" pitchFamily="18" charset="0"/>
                            <a:ea typeface="Cambria Math" panose="02040503050406030204" pitchFamily="18" charset="0"/>
                          </a:rPr>
                          <m:t>𝟒</m:t>
                        </m:r>
                      </m:sub>
                    </m:sSub>
                    <m:r>
                      <a:rPr lang="en-US" sz="2400" b="1" i="1">
                        <a:solidFill>
                          <a:prstClr val="black"/>
                        </a:solidFill>
                        <a:latin typeface="Cambria Math" panose="02040503050406030204" pitchFamily="18" charset="0"/>
                      </a:rPr>
                      <m:t>=</m:t>
                    </m:r>
                    <m:func>
                      <m:funcPr>
                        <m:ctrlPr>
                          <a:rPr lang="en-US" sz="2400" b="1" i="1">
                            <a:solidFill>
                              <a:prstClr val="black"/>
                            </a:solidFill>
                            <a:latin typeface="Cambria Math" panose="02040503050406030204" pitchFamily="18" charset="0"/>
                          </a:rPr>
                        </m:ctrlPr>
                      </m:funcPr>
                      <m:fName>
                        <m:r>
                          <a:rPr lang="en-US" sz="2400" b="1" i="1">
                            <a:solidFill>
                              <a:prstClr val="black"/>
                            </a:solidFill>
                            <a:latin typeface="Cambria Math" panose="02040503050406030204" pitchFamily="18" charset="0"/>
                          </a:rPr>
                          <m:t>𝒎𝒊𝒏</m:t>
                        </m:r>
                      </m:fName>
                      <m:e>
                        <m:d>
                          <m:dPr>
                            <m:ctrlPr>
                              <a:rPr lang="en-US" sz="2400" b="1" i="1">
                                <a:solidFill>
                                  <a:prstClr val="black"/>
                                </a:solidFill>
                                <a:latin typeface="Cambria Math" panose="02040503050406030204" pitchFamily="18" charset="0"/>
                              </a:rPr>
                            </m:ctrlPr>
                          </m:dPr>
                          <m:e>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𝝁</m:t>
                                </m:r>
                              </m:e>
                              <m:sub>
                                <m:r>
                                  <a:rPr lang="en-US" sz="2400" b="1" i="1" smtClean="0">
                                    <a:solidFill>
                                      <a:prstClr val="black"/>
                                    </a:solidFill>
                                    <a:latin typeface="Cambria Math" panose="02040503050406030204" pitchFamily="18" charset="0"/>
                                    <a:ea typeface="Cambria Math" panose="02040503050406030204" pitchFamily="18" charset="0"/>
                                  </a:rPr>
                                  <m:t>𝑭</m:t>
                                </m:r>
                                <m:r>
                                  <a:rPr lang="en-US" sz="2400" b="1" i="1">
                                    <a:solidFill>
                                      <a:prstClr val="black"/>
                                    </a:solidFill>
                                    <a:latin typeface="Cambria Math" panose="02040503050406030204" pitchFamily="18" charset="0"/>
                                  </a:rPr>
                                  <m:t>𝑹</m:t>
                                </m:r>
                              </m:sub>
                            </m:sSub>
                            <m:r>
                              <a:rPr lang="en-US" sz="2400" b="1" i="1">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𝝁</m:t>
                                </m:r>
                              </m:e>
                              <m:sub>
                                <m:r>
                                  <a:rPr lang="en-US" sz="2400" b="1" i="1">
                                    <a:solidFill>
                                      <a:prstClr val="black"/>
                                    </a:solidFill>
                                    <a:latin typeface="Cambria Math" panose="02040503050406030204" pitchFamily="18" charset="0"/>
                                  </a:rPr>
                                  <m:t>𝑨</m:t>
                                </m:r>
                                <m:r>
                                  <a:rPr lang="en-US" sz="2400" b="1" i="1" smtClean="0">
                                    <a:solidFill>
                                      <a:prstClr val="black"/>
                                    </a:solidFill>
                                    <a:latin typeface="Cambria Math" panose="02040503050406030204" pitchFamily="18" charset="0"/>
                                  </a:rPr>
                                  <m:t>𝑹𝑻</m:t>
                                </m:r>
                              </m:sub>
                            </m:sSub>
                          </m:e>
                        </m:d>
                      </m:e>
                    </m:func>
                    <m:r>
                      <a:rPr lang="en-US" sz="2400" b="1" i="1">
                        <a:solidFill>
                          <a:prstClr val="black"/>
                        </a:solidFill>
                        <a:latin typeface="Cambria Math" panose="02040503050406030204" pitchFamily="18" charset="0"/>
                      </a:rPr>
                      <m:t>=</m:t>
                    </m:r>
                    <m:func>
                      <m:funcPr>
                        <m:ctrlPr>
                          <a:rPr lang="en-US" sz="2400" b="1" i="1">
                            <a:solidFill>
                              <a:prstClr val="black"/>
                            </a:solidFill>
                            <a:latin typeface="Cambria Math" panose="02040503050406030204" pitchFamily="18" charset="0"/>
                          </a:rPr>
                        </m:ctrlPr>
                      </m:funcPr>
                      <m:fName>
                        <m:r>
                          <a:rPr lang="en-US" sz="2400" b="1" i="1">
                            <a:solidFill>
                              <a:prstClr val="black"/>
                            </a:solidFill>
                            <a:latin typeface="Cambria Math" panose="02040503050406030204" pitchFamily="18" charset="0"/>
                          </a:rPr>
                          <m:t>𝒎𝒊𝒏</m:t>
                        </m:r>
                      </m:fName>
                      <m:e>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𝟎</m:t>
                            </m:r>
                            <m:r>
                              <a:rPr lang="en-US" sz="2400" b="1" i="1">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𝟑𝟒𝟐𝟗</m:t>
                            </m:r>
                            <m:r>
                              <a:rPr lang="en-US" sz="2400" b="1" i="1">
                                <a:solidFill>
                                  <a:prstClr val="black"/>
                                </a:solidFill>
                                <a:latin typeface="Cambria Math" panose="02040503050406030204" pitchFamily="18" charset="0"/>
                              </a:rPr>
                              <m:t>, </m:t>
                            </m:r>
                            <m:r>
                              <a:rPr lang="en-US" sz="2400" b="1" i="1">
                                <a:solidFill>
                                  <a:prstClr val="black"/>
                                </a:solidFill>
                                <a:latin typeface="Cambria Math" panose="02040503050406030204" pitchFamily="18" charset="0"/>
                              </a:rPr>
                              <m:t>𝟎</m:t>
                            </m:r>
                            <m:r>
                              <a:rPr lang="en-US" sz="2400" b="1" i="1">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𝟔𝟔𝟔𝟕</m:t>
                            </m:r>
                          </m:e>
                        </m:d>
                      </m:e>
                    </m:func>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𝟎</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𝟑</m:t>
                    </m:r>
                  </m:oMath>
                </a14:m>
                <a:r>
                  <a:rPr lang="en-US" sz="2400" b="1" dirty="0">
                    <a:solidFill>
                      <a:prstClr val="black"/>
                    </a:solidFill>
                  </a:rPr>
                  <a:t>429</a:t>
                </a:r>
              </a:p>
              <a:p>
                <a:endParaRPr lang="en-US" sz="2400" b="1" dirty="0">
                  <a:solidFill>
                    <a:prstClr val="black"/>
                  </a:solidFill>
                </a:endParaRPr>
              </a:p>
              <a:p>
                <a:endParaRPr lang="en-US" sz="2400" b="1" dirty="0">
                  <a:solidFill>
                    <a:prstClr val="black"/>
                  </a:solidFill>
                </a:endParaRPr>
              </a:p>
              <a:p>
                <a:endParaRPr lang="en-US" sz="2400" b="1" dirty="0">
                  <a:solidFill>
                    <a:prstClr val="black"/>
                  </a:solidFill>
                </a:endParaRPr>
              </a:p>
              <a:p>
                <a:endParaRPr lang="en-US" sz="2400" b="1" dirty="0">
                  <a:solidFill>
                    <a:prstClr val="black"/>
                  </a:solidFill>
                </a:endParaRPr>
              </a:p>
              <a:p>
                <a:endParaRPr lang="en-US" sz="2400" b="1" dirty="0">
                  <a:solidFill>
                    <a:prstClr val="black"/>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151466" y="1693334"/>
                <a:ext cx="8296182" cy="4154984"/>
              </a:xfrm>
              <a:prstGeom prst="rect">
                <a:avLst/>
              </a:prstGeom>
              <a:blipFill rotWithShape="0">
                <a:blip r:embed="rId3"/>
                <a:stretch>
                  <a:fillRect l="-1176" t="-1175"/>
                </a:stretch>
              </a:blipFill>
            </p:spPr>
            <p:txBody>
              <a:bodyPr/>
              <a:lstStyle/>
              <a:p>
                <a:r>
                  <a:rPr lang="en-US">
                    <a:noFill/>
                  </a:rPr>
                  <a:t> </a:t>
                </a:r>
              </a:p>
            </p:txBody>
          </p:sp>
        </mc:Fallback>
      </mc:AlternateContent>
    </p:spTree>
    <p:extLst>
      <p:ext uri="{BB962C8B-B14F-4D97-AF65-F5344CB8AC3E}">
        <p14:creationId xmlns:p14="http://schemas.microsoft.com/office/powerpoint/2010/main" val="265419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277" y="431799"/>
            <a:ext cx="2456122" cy="1938992"/>
          </a:xfrm>
          <a:prstGeom prst="rect">
            <a:avLst/>
          </a:prstGeom>
          <a:noFill/>
        </p:spPr>
        <p:txBody>
          <a:bodyPr wrap="none" rtlCol="0">
            <a:spAutoFit/>
          </a:bodyPr>
          <a:lstStyle/>
          <a:p>
            <a:endParaRPr lang="en-US" sz="2400" b="1" dirty="0">
              <a:solidFill>
                <a:prstClr val="black"/>
              </a:solidFill>
            </a:endParaRPr>
          </a:p>
          <a:p>
            <a:r>
              <a:rPr lang="en-US" sz="2400" b="1" dirty="0" err="1">
                <a:solidFill>
                  <a:prstClr val="black"/>
                </a:solidFill>
              </a:rPr>
              <a:t>Fuzzified</a:t>
            </a:r>
            <a:r>
              <a:rPr lang="en-US" sz="2400" b="1" dirty="0">
                <a:solidFill>
                  <a:prstClr val="black"/>
                </a:solidFill>
              </a:rPr>
              <a:t> outputs:</a:t>
            </a:r>
          </a:p>
          <a:p>
            <a:endParaRPr lang="en-US" sz="2400" b="1" dirty="0">
              <a:solidFill>
                <a:prstClr val="black"/>
              </a:solidFill>
            </a:endParaRPr>
          </a:p>
          <a:p>
            <a:endParaRPr lang="en-US" sz="2400" b="1" dirty="0">
              <a:solidFill>
                <a:prstClr val="black"/>
              </a:solidFill>
            </a:endParaRPr>
          </a:p>
          <a:p>
            <a:endParaRPr lang="en-US" sz="2400" b="1" dirty="0">
              <a:solidFill>
                <a:prstClr val="black"/>
              </a:solidFill>
            </a:endParaRPr>
          </a:p>
        </p:txBody>
      </p:sp>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3154301" y="601134"/>
            <a:ext cx="7480874" cy="5870004"/>
          </a:xfrm>
          <a:prstGeom prst="rect">
            <a:avLst/>
          </a:prstGeom>
        </p:spPr>
      </p:pic>
    </p:spTree>
    <p:extLst>
      <p:ext uri="{BB962C8B-B14F-4D97-AF65-F5344CB8AC3E}">
        <p14:creationId xmlns:p14="http://schemas.microsoft.com/office/powerpoint/2010/main" val="2288189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sp>
        <p:nvSpPr>
          <p:cNvPr id="11" name="TextBox 10"/>
          <p:cNvSpPr txBox="1"/>
          <p:nvPr/>
        </p:nvSpPr>
        <p:spPr>
          <a:xfrm>
            <a:off x="211349" y="676394"/>
            <a:ext cx="4337205" cy="461665"/>
          </a:xfrm>
          <a:prstGeom prst="rect">
            <a:avLst/>
          </a:prstGeom>
          <a:noFill/>
        </p:spPr>
        <p:txBody>
          <a:bodyPr wrap="square" rtlCol="0">
            <a:spAutoFit/>
          </a:bodyPr>
          <a:lstStyle/>
          <a:p>
            <a:pPr algn="just">
              <a:buFont typeface="Arial" charset="0"/>
              <a:buChar char="•"/>
            </a:pPr>
            <a:r>
              <a:rPr lang="en-US" sz="2400" b="1" dirty="0">
                <a:solidFill>
                  <a:prstClr val="black"/>
                </a:solidFill>
                <a:cs typeface="Times New Roman" pitchFamily="18" charset="0"/>
              </a:rPr>
              <a:t>Union of the </a:t>
            </a:r>
            <a:r>
              <a:rPr lang="en-US" sz="2400" b="1" dirty="0" err="1">
                <a:solidFill>
                  <a:prstClr val="black"/>
                </a:solidFill>
                <a:cs typeface="Times New Roman" pitchFamily="18" charset="0"/>
              </a:rPr>
              <a:t>fuzzified</a:t>
            </a:r>
            <a:r>
              <a:rPr lang="en-US" sz="2400" b="1" dirty="0">
                <a:solidFill>
                  <a:prstClr val="black"/>
                </a:solidFill>
                <a:cs typeface="Times New Roman" pitchFamily="18" charset="0"/>
              </a:rPr>
              <a:t> outputs:</a:t>
            </a:r>
          </a:p>
        </p:txBody>
      </p:sp>
      <p:pic>
        <p:nvPicPr>
          <p:cNvPr id="46082" name="Picture 2" descr="E:\0 Drive D Back up\On-line MOOC course on Fuzzy Logic and Neural Networks\NOC Presentation_06th Oct 2018_Fig_6.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220" y="1559169"/>
            <a:ext cx="6441945" cy="3720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389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sp>
        <p:nvSpPr>
          <p:cNvPr id="6" name="TextBox 5"/>
          <p:cNvSpPr txBox="1"/>
          <p:nvPr/>
        </p:nvSpPr>
        <p:spPr>
          <a:xfrm>
            <a:off x="297098" y="374134"/>
            <a:ext cx="8166964" cy="646331"/>
          </a:xfrm>
          <a:prstGeom prst="rect">
            <a:avLst/>
          </a:prstGeom>
          <a:noFill/>
        </p:spPr>
        <p:txBody>
          <a:bodyPr wrap="square" rtlCol="0">
            <a:spAutoFit/>
          </a:bodyPr>
          <a:lstStyle/>
          <a:p>
            <a:r>
              <a:rPr lang="en-US" sz="3600" b="1" dirty="0">
                <a:solidFill>
                  <a:srgbClr val="4C0BEF"/>
                </a:solidFill>
                <a:latin typeface="Georgia" pitchFamily="18" charset="0"/>
                <a:cs typeface="Times New Roman" pitchFamily="18" charset="0"/>
              </a:rPr>
              <a:t>Methods of </a:t>
            </a:r>
            <a:r>
              <a:rPr lang="en-US" sz="3600" b="1" dirty="0" err="1">
                <a:solidFill>
                  <a:srgbClr val="4C0BEF"/>
                </a:solidFill>
                <a:latin typeface="Georgia" pitchFamily="18" charset="0"/>
                <a:cs typeface="Times New Roman" pitchFamily="18" charset="0"/>
              </a:rPr>
              <a:t>Defuzzification</a:t>
            </a:r>
            <a:endParaRPr lang="en-US" b="1" dirty="0">
              <a:solidFill>
                <a:srgbClr val="4C0BEF"/>
              </a:solidFill>
            </a:endParaRPr>
          </a:p>
        </p:txBody>
      </p:sp>
      <p:sp>
        <p:nvSpPr>
          <p:cNvPr id="7" name="TextBox 6"/>
          <p:cNvSpPr txBox="1"/>
          <p:nvPr/>
        </p:nvSpPr>
        <p:spPr>
          <a:xfrm>
            <a:off x="469260" y="913070"/>
            <a:ext cx="5157818" cy="523220"/>
          </a:xfrm>
          <a:prstGeom prst="rect">
            <a:avLst/>
          </a:prstGeom>
          <a:noFill/>
        </p:spPr>
        <p:txBody>
          <a:bodyPr wrap="square" rtlCol="0">
            <a:spAutoFit/>
          </a:bodyPr>
          <a:lstStyle/>
          <a:p>
            <a:pPr algn="just"/>
            <a:r>
              <a:rPr lang="en-US" sz="2800" b="1" dirty="0">
                <a:solidFill>
                  <a:srgbClr val="C00000"/>
                </a:solidFill>
                <a:latin typeface="Georgia" pitchFamily="18" charset="0"/>
                <a:cs typeface="Times New Roman" pitchFamily="18" charset="0"/>
              </a:rPr>
              <a:t>1. Center of Sums Method</a:t>
            </a:r>
          </a:p>
        </p:txBody>
      </p:sp>
      <p:pic>
        <p:nvPicPr>
          <p:cNvPr id="41991" name="Picture 7" descr="E:\0 Drive D Back up\On-line MOOC course on Fuzzy Logic and Neural Networks\NOC Presentation_06th Oct 2018_Fig_6.1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01422" y="1309719"/>
            <a:ext cx="6170381" cy="5548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371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graphicFrame>
        <p:nvGraphicFramePr>
          <p:cNvPr id="3" name="Object 2"/>
          <p:cNvGraphicFramePr>
            <a:graphicFrameLocks noChangeAspect="1"/>
          </p:cNvGraphicFramePr>
          <p:nvPr>
            <p:extLst/>
          </p:nvPr>
        </p:nvGraphicFramePr>
        <p:xfrm>
          <a:off x="128533" y="1927186"/>
          <a:ext cx="9317038" cy="1857375"/>
        </p:xfrm>
        <a:graphic>
          <a:graphicData uri="http://schemas.openxmlformats.org/presentationml/2006/ole">
            <mc:AlternateContent xmlns:mc="http://schemas.openxmlformats.org/markup-compatibility/2006">
              <mc:Choice xmlns:v="urn:schemas-microsoft-com:vml" Requires="v">
                <p:oleObj spid="_x0000_s21560" name="Equation" r:id="rId3" imgW="3670200" imgH="825480" progId="Equation.3">
                  <p:embed/>
                </p:oleObj>
              </mc:Choice>
              <mc:Fallback>
                <p:oleObj name="Equation" r:id="rId3" imgW="3670200" imgH="825480" progId="Equation.3">
                  <p:embed/>
                  <p:pic>
                    <p:nvPicPr>
                      <p:cNvPr id="0" name=""/>
                      <p:cNvPicPr>
                        <a:picLocks noChangeAspect="1" noChangeArrowheads="1"/>
                      </p:cNvPicPr>
                      <p:nvPr/>
                    </p:nvPicPr>
                    <p:blipFill>
                      <a:blip r:embed="rId4"/>
                      <a:srcRect/>
                      <a:stretch>
                        <a:fillRect/>
                      </a:stretch>
                    </p:blipFill>
                    <p:spPr bwMode="auto">
                      <a:xfrm>
                        <a:off x="128533" y="1927186"/>
                        <a:ext cx="9317038"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76757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sp>
        <p:nvSpPr>
          <p:cNvPr id="7" name="TextBox 6"/>
          <p:cNvSpPr txBox="1"/>
          <p:nvPr/>
        </p:nvSpPr>
        <p:spPr>
          <a:xfrm>
            <a:off x="352029" y="455873"/>
            <a:ext cx="3844833" cy="523220"/>
          </a:xfrm>
          <a:prstGeom prst="rect">
            <a:avLst/>
          </a:prstGeom>
          <a:noFill/>
        </p:spPr>
        <p:txBody>
          <a:bodyPr wrap="square" rtlCol="0">
            <a:spAutoFit/>
          </a:bodyPr>
          <a:lstStyle/>
          <a:p>
            <a:pPr algn="just"/>
            <a:r>
              <a:rPr lang="en-US" sz="2800" b="1" dirty="0">
                <a:solidFill>
                  <a:srgbClr val="C00000"/>
                </a:solidFill>
                <a:latin typeface="Georgia" pitchFamily="18" charset="0"/>
                <a:cs typeface="Times New Roman" pitchFamily="18" charset="0"/>
              </a:rPr>
              <a:t>2. Centroid Method</a:t>
            </a:r>
          </a:p>
        </p:txBody>
      </p:sp>
      <p:graphicFrame>
        <p:nvGraphicFramePr>
          <p:cNvPr id="3" name="Object 2"/>
          <p:cNvGraphicFramePr>
            <a:graphicFrameLocks noChangeAspect="1"/>
          </p:cNvGraphicFramePr>
          <p:nvPr>
            <p:extLst/>
          </p:nvPr>
        </p:nvGraphicFramePr>
        <p:xfrm>
          <a:off x="4722813" y="4184650"/>
          <a:ext cx="290512" cy="485775"/>
        </p:xfrm>
        <a:graphic>
          <a:graphicData uri="http://schemas.openxmlformats.org/presentationml/2006/ole">
            <mc:AlternateContent xmlns:mc="http://schemas.openxmlformats.org/markup-compatibility/2006">
              <mc:Choice xmlns:v="urn:schemas-microsoft-com:vml" Requires="v">
                <p:oleObj spid="_x0000_s22584"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srcRect/>
                      <a:stretch>
                        <a:fillRect/>
                      </a:stretch>
                    </p:blipFill>
                    <p:spPr bwMode="auto">
                      <a:xfrm>
                        <a:off x="4722813" y="4184650"/>
                        <a:ext cx="290512"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3018" name="Picture 10" descr="E:\0 Drive D Back up\On-line MOOC course on Fuzzy Logic and Neural Networks\NOC Presentation_06th Oct 2018_Fig_6.1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47740" y="890955"/>
            <a:ext cx="6914906" cy="5720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636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graphicFrame>
        <p:nvGraphicFramePr>
          <p:cNvPr id="3" name="Object 2"/>
          <p:cNvGraphicFramePr>
            <a:graphicFrameLocks noChangeAspect="1"/>
          </p:cNvGraphicFramePr>
          <p:nvPr>
            <p:extLst/>
          </p:nvPr>
        </p:nvGraphicFramePr>
        <p:xfrm>
          <a:off x="4722813" y="4184650"/>
          <a:ext cx="290512" cy="485775"/>
        </p:xfrm>
        <a:graphic>
          <a:graphicData uri="http://schemas.openxmlformats.org/presentationml/2006/ole">
            <mc:AlternateContent xmlns:mc="http://schemas.openxmlformats.org/markup-compatibility/2006">
              <mc:Choice xmlns:v="urn:schemas-microsoft-com:vml" Requires="v">
                <p:oleObj spid="_x0000_s23662"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srcRect/>
                      <a:stretch>
                        <a:fillRect/>
                      </a:stretch>
                    </p:blipFill>
                    <p:spPr bwMode="auto">
                      <a:xfrm>
                        <a:off x="4722813" y="4184650"/>
                        <a:ext cx="290512"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nvPr>
        </p:nvGraphicFramePr>
        <p:xfrm>
          <a:off x="221151" y="912569"/>
          <a:ext cx="9639300" cy="4429125"/>
        </p:xfrm>
        <a:graphic>
          <a:graphicData uri="http://schemas.openxmlformats.org/presentationml/2006/ole">
            <mc:AlternateContent xmlns:mc="http://schemas.openxmlformats.org/markup-compatibility/2006">
              <mc:Choice xmlns:v="urn:schemas-microsoft-com:vml" Requires="v">
                <p:oleObj spid="_x0000_s23663" name="Equation" r:id="rId5" imgW="3797280" imgH="1968480" progId="Equation.3">
                  <p:embed/>
                </p:oleObj>
              </mc:Choice>
              <mc:Fallback>
                <p:oleObj name="Equation" r:id="rId5" imgW="3797280" imgH="1968480" progId="Equation.3">
                  <p:embed/>
                  <p:pic>
                    <p:nvPicPr>
                      <p:cNvPr id="0" name=""/>
                      <p:cNvPicPr>
                        <a:picLocks noChangeAspect="1" noChangeArrowheads="1"/>
                      </p:cNvPicPr>
                      <p:nvPr/>
                    </p:nvPicPr>
                    <p:blipFill>
                      <a:blip r:embed="rId6"/>
                      <a:srcRect/>
                      <a:stretch>
                        <a:fillRect/>
                      </a:stretch>
                    </p:blipFill>
                    <p:spPr bwMode="auto">
                      <a:xfrm>
                        <a:off x="221151" y="912569"/>
                        <a:ext cx="9639300"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15301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sp>
        <p:nvSpPr>
          <p:cNvPr id="7" name="TextBox 6"/>
          <p:cNvSpPr txBox="1"/>
          <p:nvPr/>
        </p:nvSpPr>
        <p:spPr>
          <a:xfrm>
            <a:off x="422367" y="584826"/>
            <a:ext cx="3769045" cy="523220"/>
          </a:xfrm>
          <a:prstGeom prst="rect">
            <a:avLst/>
          </a:prstGeom>
          <a:noFill/>
        </p:spPr>
        <p:txBody>
          <a:bodyPr wrap="square" rtlCol="0">
            <a:spAutoFit/>
          </a:bodyPr>
          <a:lstStyle/>
          <a:p>
            <a:pPr algn="just"/>
            <a:r>
              <a:rPr lang="en-US" sz="2800" b="1" dirty="0">
                <a:solidFill>
                  <a:srgbClr val="C00000"/>
                </a:solidFill>
                <a:latin typeface="Georgia" pitchFamily="18" charset="0"/>
                <a:cs typeface="Times New Roman" pitchFamily="18" charset="0"/>
              </a:rPr>
              <a:t>3. Mean of Maxima</a:t>
            </a:r>
          </a:p>
        </p:txBody>
      </p:sp>
      <p:graphicFrame>
        <p:nvGraphicFramePr>
          <p:cNvPr id="3" name="Object 2"/>
          <p:cNvGraphicFramePr>
            <a:graphicFrameLocks noChangeAspect="1"/>
          </p:cNvGraphicFramePr>
          <p:nvPr>
            <p:extLst/>
          </p:nvPr>
        </p:nvGraphicFramePr>
        <p:xfrm>
          <a:off x="4722813" y="4184650"/>
          <a:ext cx="290512" cy="485775"/>
        </p:xfrm>
        <a:graphic>
          <a:graphicData uri="http://schemas.openxmlformats.org/presentationml/2006/ole">
            <mc:AlternateContent xmlns:mc="http://schemas.openxmlformats.org/markup-compatibility/2006">
              <mc:Choice xmlns:v="urn:schemas-microsoft-com:vml" Requires="v">
                <p:oleObj spid="_x0000_s24686"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srcRect/>
                      <a:stretch>
                        <a:fillRect/>
                      </a:stretch>
                    </p:blipFill>
                    <p:spPr bwMode="auto">
                      <a:xfrm>
                        <a:off x="4722813" y="4184650"/>
                        <a:ext cx="290512"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nvPr>
        </p:nvGraphicFramePr>
        <p:xfrm>
          <a:off x="2963493" y="5127482"/>
          <a:ext cx="998538" cy="400050"/>
        </p:xfrm>
        <a:graphic>
          <a:graphicData uri="http://schemas.openxmlformats.org/presentationml/2006/ole">
            <mc:AlternateContent xmlns:mc="http://schemas.openxmlformats.org/markup-compatibility/2006">
              <mc:Choice xmlns:v="urn:schemas-microsoft-com:vml" Requires="v">
                <p:oleObj spid="_x0000_s24687" name="Equation" r:id="rId5" imgW="393480" imgH="177480" progId="Equation.3">
                  <p:embed/>
                </p:oleObj>
              </mc:Choice>
              <mc:Fallback>
                <p:oleObj name="Equation" r:id="rId5" imgW="393480" imgH="177480" progId="Equation.3">
                  <p:embed/>
                  <p:pic>
                    <p:nvPicPr>
                      <p:cNvPr id="0" name=""/>
                      <p:cNvPicPr>
                        <a:picLocks noChangeAspect="1" noChangeArrowheads="1"/>
                      </p:cNvPicPr>
                      <p:nvPr/>
                    </p:nvPicPr>
                    <p:blipFill>
                      <a:blip r:embed="rId6"/>
                      <a:srcRect/>
                      <a:stretch>
                        <a:fillRect/>
                      </a:stretch>
                    </p:blipFill>
                    <p:spPr bwMode="auto">
                      <a:xfrm>
                        <a:off x="2963493" y="5127482"/>
                        <a:ext cx="9985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5064" name="Picture 8" descr="E:\0 Drive D Back up\On-line MOOC course on Fuzzy Logic and Neural Networks\NOC Presentation_06th Oct 2018_Fig_6.12.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256" y="1361203"/>
            <a:ext cx="8023698" cy="3520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0512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15222" y="1140040"/>
            <a:ext cx="9208606" cy="5693866"/>
          </a:xfrm>
          <a:prstGeom prst="rect">
            <a:avLst/>
          </a:prstGeom>
          <a:noFill/>
        </p:spPr>
        <p:txBody>
          <a:bodyPr wrap="square" rtlCol="0">
            <a:spAutoFit/>
          </a:bodyPr>
          <a:lstStyle/>
          <a:p>
            <a:pPr algn="just"/>
            <a:endParaRPr lang="en-US" sz="2800" b="1" dirty="0">
              <a:solidFill>
                <a:srgbClr val="FF0000"/>
              </a:solidFill>
              <a:cs typeface="Times New Roman" pitchFamily="18" charset="0"/>
            </a:endParaRPr>
          </a:p>
          <a:p>
            <a:pPr algn="just">
              <a:buFont typeface="Arial" charset="0"/>
              <a:buChar char="•"/>
            </a:pPr>
            <a:endParaRPr lang="en-US" sz="2800" b="1" dirty="0">
              <a:solidFill>
                <a:srgbClr val="FF0000"/>
              </a:solidFill>
              <a:cs typeface="Times New Roman" pitchFamily="18" charset="0"/>
            </a:endParaRPr>
          </a:p>
          <a:p>
            <a:pPr algn="just">
              <a:buFont typeface="Arial" charset="0"/>
              <a:buChar char="•"/>
            </a:pPr>
            <a:r>
              <a:rPr lang="en-US" sz="2800" b="1" dirty="0">
                <a:cs typeface="Times New Roman" pitchFamily="18" charset="0"/>
              </a:rPr>
              <a:t>A rule is composed of fuzzy antecedent and functional consequent parts</a:t>
            </a:r>
          </a:p>
          <a:p>
            <a:pPr algn="just"/>
            <a:endParaRPr lang="en-US" sz="2800" b="1" dirty="0">
              <a:cs typeface="Times New Roman" pitchFamily="18" charset="0"/>
            </a:endParaRPr>
          </a:p>
          <a:p>
            <a:pPr algn="just"/>
            <a:endParaRPr lang="en-US" sz="2800" b="1" dirty="0">
              <a:cs typeface="Times New Roman" pitchFamily="18" charset="0"/>
            </a:endParaRPr>
          </a:p>
          <a:p>
            <a:pPr algn="just">
              <a:buFont typeface="Arial" charset="0"/>
              <a:buChar char="•"/>
            </a:pPr>
            <a:r>
              <a:rPr lang="en-US" sz="2800" b="1" dirty="0">
                <a:cs typeface="Times New Roman" pitchFamily="18" charset="0"/>
              </a:rPr>
              <a:t> </a:t>
            </a:r>
            <a:r>
              <a:rPr lang="en-US" sz="2800" b="1" dirty="0" err="1">
                <a:cs typeface="Times New Roman" pitchFamily="18" charset="0"/>
              </a:rPr>
              <a:t>i-th</a:t>
            </a:r>
            <a:r>
              <a:rPr lang="en-US" sz="2800" b="1" dirty="0">
                <a:cs typeface="Times New Roman" pitchFamily="18" charset="0"/>
              </a:rPr>
              <a:t> rule can be represented as follows:</a:t>
            </a:r>
          </a:p>
          <a:p>
            <a:pPr algn="just"/>
            <a:endParaRPr lang="en-US" sz="2800" b="1" dirty="0">
              <a:cs typeface="Times New Roman" pitchFamily="18" charset="0"/>
            </a:endParaRPr>
          </a:p>
          <a:p>
            <a:pPr algn="just"/>
            <a:r>
              <a:rPr lang="en-US" sz="2800" b="1" dirty="0">
                <a:cs typeface="Times New Roman" pitchFamily="18" charset="0"/>
              </a:rPr>
              <a:t>     If x</a:t>
            </a:r>
            <a:r>
              <a:rPr lang="en-US" sz="2800" b="1" baseline="-25000" dirty="0">
                <a:cs typeface="Times New Roman" pitchFamily="18" charset="0"/>
              </a:rPr>
              <a:t>1</a:t>
            </a:r>
            <a:r>
              <a:rPr lang="en-US" sz="2800" b="1" dirty="0">
                <a:cs typeface="Times New Roman" pitchFamily="18" charset="0"/>
              </a:rPr>
              <a:t>is A</a:t>
            </a:r>
            <a:r>
              <a:rPr lang="en-US" sz="2800" b="1" baseline="30000" dirty="0">
                <a:cs typeface="Times New Roman" pitchFamily="18" charset="0"/>
              </a:rPr>
              <a:t>i</a:t>
            </a:r>
            <a:r>
              <a:rPr lang="en-US" sz="2800" b="1" baseline="-25000" dirty="0">
                <a:cs typeface="Times New Roman" pitchFamily="18" charset="0"/>
              </a:rPr>
              <a:t>1</a:t>
            </a:r>
            <a:r>
              <a:rPr lang="en-US" sz="2800" b="1" dirty="0">
                <a:cs typeface="Times New Roman" pitchFamily="18" charset="0"/>
              </a:rPr>
              <a:t> and x</a:t>
            </a:r>
            <a:r>
              <a:rPr lang="en-US" sz="2800" b="1" baseline="-25000" dirty="0">
                <a:cs typeface="Times New Roman" pitchFamily="18" charset="0"/>
              </a:rPr>
              <a:t>2</a:t>
            </a:r>
            <a:r>
              <a:rPr lang="en-US" sz="2800" b="1" dirty="0">
                <a:cs typeface="Times New Roman" pitchFamily="18" charset="0"/>
              </a:rPr>
              <a:t> is A</a:t>
            </a:r>
            <a:r>
              <a:rPr lang="en-US" sz="2800" b="1" baseline="30000" dirty="0">
                <a:cs typeface="Times New Roman" pitchFamily="18" charset="0"/>
              </a:rPr>
              <a:t>i</a:t>
            </a:r>
            <a:r>
              <a:rPr lang="en-US" sz="2800" b="1" baseline="-25000" dirty="0">
                <a:cs typeface="Times New Roman" pitchFamily="18" charset="0"/>
              </a:rPr>
              <a:t>2 </a:t>
            </a:r>
            <a:r>
              <a:rPr lang="en-US" sz="2800" b="1" dirty="0">
                <a:cs typeface="Times New Roman" pitchFamily="18" charset="0"/>
              </a:rPr>
              <a:t>….. and </a:t>
            </a:r>
            <a:r>
              <a:rPr lang="en-US" sz="2800" b="1" dirty="0" err="1">
                <a:cs typeface="Times New Roman" pitchFamily="18" charset="0"/>
              </a:rPr>
              <a:t>x</a:t>
            </a:r>
            <a:r>
              <a:rPr lang="en-US" sz="2800" b="1" baseline="-25000" dirty="0" err="1">
                <a:cs typeface="Times New Roman" pitchFamily="18" charset="0"/>
              </a:rPr>
              <a:t>n</a:t>
            </a:r>
            <a:r>
              <a:rPr lang="en-US" sz="2800" b="1" dirty="0">
                <a:cs typeface="Times New Roman" pitchFamily="18" charset="0"/>
              </a:rPr>
              <a:t> is </a:t>
            </a:r>
            <a:r>
              <a:rPr lang="en-US" sz="2800" b="1" dirty="0" err="1">
                <a:cs typeface="Times New Roman" pitchFamily="18" charset="0"/>
              </a:rPr>
              <a:t>A</a:t>
            </a:r>
            <a:r>
              <a:rPr lang="en-US" sz="2800" b="1" baseline="30000" dirty="0" err="1">
                <a:cs typeface="Times New Roman" pitchFamily="18" charset="0"/>
              </a:rPr>
              <a:t>i</a:t>
            </a:r>
            <a:r>
              <a:rPr lang="en-US" sz="2800" b="1" baseline="-25000" dirty="0" err="1">
                <a:cs typeface="Times New Roman" pitchFamily="18" charset="0"/>
              </a:rPr>
              <a:t>n</a:t>
            </a:r>
            <a:r>
              <a:rPr lang="en-US" sz="2800" b="1" dirty="0">
                <a:cs typeface="Times New Roman" pitchFamily="18" charset="0"/>
              </a:rPr>
              <a:t> then</a:t>
            </a:r>
          </a:p>
          <a:p>
            <a:pPr algn="just"/>
            <a:endParaRPr lang="en-US" sz="2800" b="1" dirty="0">
              <a:cs typeface="Times New Roman" pitchFamily="18" charset="0"/>
            </a:endParaRPr>
          </a:p>
          <a:p>
            <a:pPr algn="just"/>
            <a:r>
              <a:rPr lang="en-US" sz="2800" b="1" dirty="0">
                <a:cs typeface="Times New Roman" pitchFamily="18" charset="0"/>
              </a:rPr>
              <a:t>	</a:t>
            </a:r>
            <a:r>
              <a:rPr lang="en-US" sz="2800" b="1" dirty="0" err="1">
                <a:cs typeface="Times New Roman" pitchFamily="18" charset="0"/>
              </a:rPr>
              <a:t>y</a:t>
            </a:r>
            <a:r>
              <a:rPr lang="en-US" sz="2800" b="1" baseline="30000" dirty="0" err="1">
                <a:cs typeface="Times New Roman" pitchFamily="18" charset="0"/>
              </a:rPr>
              <a:t>i</a:t>
            </a:r>
            <a:r>
              <a:rPr lang="en-US" sz="2800" b="1" dirty="0">
                <a:cs typeface="Times New Roman" pitchFamily="18" charset="0"/>
              </a:rPr>
              <a:t>=a</a:t>
            </a:r>
            <a:r>
              <a:rPr lang="en-US" sz="2800" b="1" baseline="30000" dirty="0">
                <a:cs typeface="Times New Roman" pitchFamily="18" charset="0"/>
              </a:rPr>
              <a:t>i</a:t>
            </a:r>
            <a:r>
              <a:rPr lang="en-US" sz="2800" b="1" baseline="-25000" dirty="0">
                <a:cs typeface="Times New Roman" pitchFamily="18" charset="0"/>
              </a:rPr>
              <a:t>0</a:t>
            </a:r>
            <a:r>
              <a:rPr lang="en-US" sz="2800" b="1" dirty="0">
                <a:cs typeface="Times New Roman" pitchFamily="18" charset="0"/>
              </a:rPr>
              <a:t>+a</a:t>
            </a:r>
            <a:r>
              <a:rPr lang="en-US" sz="2800" b="1" baseline="30000" dirty="0">
                <a:cs typeface="Times New Roman" pitchFamily="18" charset="0"/>
              </a:rPr>
              <a:t>i</a:t>
            </a:r>
            <a:r>
              <a:rPr lang="en-US" sz="2800" b="1" baseline="-25000" dirty="0">
                <a:cs typeface="Times New Roman" pitchFamily="18" charset="0"/>
              </a:rPr>
              <a:t>1</a:t>
            </a:r>
            <a:r>
              <a:rPr lang="en-US" sz="2800" b="1" dirty="0">
                <a:cs typeface="Times New Roman" pitchFamily="18" charset="0"/>
              </a:rPr>
              <a:t> x</a:t>
            </a:r>
            <a:r>
              <a:rPr lang="en-US" sz="2800" b="1" baseline="-25000" dirty="0">
                <a:cs typeface="Times New Roman" pitchFamily="18" charset="0"/>
              </a:rPr>
              <a:t>1</a:t>
            </a:r>
            <a:r>
              <a:rPr lang="en-US" sz="2800" b="1" dirty="0">
                <a:cs typeface="Times New Roman" pitchFamily="18" charset="0"/>
              </a:rPr>
              <a:t>+……….+</a:t>
            </a:r>
            <a:r>
              <a:rPr lang="en-US" sz="2800" b="1" dirty="0" err="1">
                <a:cs typeface="Times New Roman" pitchFamily="18" charset="0"/>
              </a:rPr>
              <a:t>a</a:t>
            </a:r>
            <a:r>
              <a:rPr lang="en-US" sz="2800" b="1" baseline="30000" dirty="0" err="1">
                <a:cs typeface="Times New Roman" pitchFamily="18" charset="0"/>
              </a:rPr>
              <a:t>i</a:t>
            </a:r>
            <a:r>
              <a:rPr lang="en-US" sz="2800" b="1" baseline="-25000" dirty="0" err="1">
                <a:cs typeface="Times New Roman" pitchFamily="18" charset="0"/>
              </a:rPr>
              <a:t>n</a:t>
            </a:r>
            <a:r>
              <a:rPr lang="en-US" sz="2800" b="1" dirty="0">
                <a:cs typeface="Times New Roman" pitchFamily="18" charset="0"/>
              </a:rPr>
              <a:t> </a:t>
            </a:r>
            <a:r>
              <a:rPr lang="en-US" sz="2800" b="1" dirty="0" err="1">
                <a:cs typeface="Times New Roman" pitchFamily="18" charset="0"/>
              </a:rPr>
              <a:t>x</a:t>
            </a:r>
            <a:r>
              <a:rPr lang="en-US" sz="2800" b="1" baseline="-25000" dirty="0" err="1">
                <a:cs typeface="Times New Roman" pitchFamily="18" charset="0"/>
              </a:rPr>
              <a:t>n</a:t>
            </a:r>
            <a:endParaRPr lang="en-US" sz="2800" b="1" baseline="-25000" dirty="0">
              <a:cs typeface="Times New Roman" pitchFamily="18" charset="0"/>
            </a:endParaRPr>
          </a:p>
          <a:p>
            <a:pPr algn="just"/>
            <a:endParaRPr lang="en-US" sz="2400" b="1" baseline="-25000" dirty="0">
              <a:cs typeface="Times New Roman" pitchFamily="18" charset="0"/>
            </a:endParaRPr>
          </a:p>
          <a:p>
            <a:pPr algn="just"/>
            <a:endParaRPr lang="en-US" sz="2400" b="1" baseline="-25000" dirty="0">
              <a:cs typeface="Times New Roman" pitchFamily="18" charset="0"/>
            </a:endParaRPr>
          </a:p>
          <a:p>
            <a:pPr algn="just"/>
            <a:r>
              <a:rPr lang="en-US" sz="2400" b="1" dirty="0">
                <a:cs typeface="Times New Roman" pitchFamily="18" charset="0"/>
              </a:rPr>
              <a:t>     </a:t>
            </a:r>
          </a:p>
        </p:txBody>
      </p:sp>
      <p:sp>
        <p:nvSpPr>
          <p:cNvPr id="5" name="TextBox 4"/>
          <p:cNvSpPr txBox="1"/>
          <p:nvPr/>
        </p:nvSpPr>
        <p:spPr>
          <a:xfrm>
            <a:off x="33869" y="577339"/>
            <a:ext cx="10746042" cy="923330"/>
          </a:xfrm>
          <a:prstGeom prst="rect">
            <a:avLst/>
          </a:prstGeom>
          <a:noFill/>
        </p:spPr>
        <p:txBody>
          <a:bodyPr wrap="square" rtlCol="0">
            <a:spAutoFit/>
          </a:bodyPr>
          <a:lstStyle/>
          <a:p>
            <a:r>
              <a:rPr lang="en-US" sz="3600" b="1" dirty="0">
                <a:solidFill>
                  <a:srgbClr val="4C0BEF"/>
                </a:solidFill>
                <a:latin typeface="Georgia" pitchFamily="18" charset="0"/>
                <a:cs typeface="Times New Roman" pitchFamily="18" charset="0"/>
              </a:rPr>
              <a:t>Takagi and </a:t>
            </a:r>
            <a:r>
              <a:rPr lang="en-US" sz="3600" b="1" dirty="0" err="1">
                <a:solidFill>
                  <a:srgbClr val="4C0BEF"/>
                </a:solidFill>
                <a:latin typeface="Georgia" pitchFamily="18" charset="0"/>
                <a:cs typeface="Times New Roman" pitchFamily="18" charset="0"/>
              </a:rPr>
              <a:t>Sugeno’s</a:t>
            </a:r>
            <a:r>
              <a:rPr lang="en-US" sz="3600" b="1" dirty="0">
                <a:solidFill>
                  <a:srgbClr val="4C0BEF"/>
                </a:solidFill>
                <a:latin typeface="Georgia" pitchFamily="18" charset="0"/>
                <a:cs typeface="Times New Roman" pitchFamily="18" charset="0"/>
              </a:rPr>
              <a:t> Approach</a:t>
            </a:r>
          </a:p>
          <a:p>
            <a:endParaRPr lang="en-US" b="1" dirty="0">
              <a:solidFill>
                <a:srgbClr val="002060"/>
              </a:solidFill>
              <a:latin typeface="Georgia" pitchFamily="18" charset="0"/>
            </a:endParaRPr>
          </a:p>
        </p:txBody>
      </p:sp>
    </p:spTree>
    <p:extLst>
      <p:ext uri="{BB962C8B-B14F-4D97-AF65-F5344CB8AC3E}">
        <p14:creationId xmlns:p14="http://schemas.microsoft.com/office/powerpoint/2010/main" val="2014752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6389" y="561702"/>
            <a:ext cx="7485017" cy="923330"/>
          </a:xfrm>
          <a:prstGeom prst="rect">
            <a:avLst/>
          </a:prstGeom>
          <a:noFill/>
        </p:spPr>
        <p:txBody>
          <a:bodyPr wrap="square" rtlCol="0">
            <a:spAutoFit/>
          </a:bodyPr>
          <a:lstStyle/>
          <a:p>
            <a:r>
              <a:rPr lang="en-US" sz="3600" b="1" dirty="0">
                <a:solidFill>
                  <a:srgbClr val="FF0000"/>
                </a:solidFill>
                <a:latin typeface="Georgia" pitchFamily="18" charset="0"/>
                <a:cs typeface="Times New Roman" pitchFamily="18" charset="0"/>
              </a:rPr>
              <a:t>Fuzzy Logic Controller (</a:t>
            </a:r>
            <a:r>
              <a:rPr lang="en-US" sz="3600" b="1" dirty="0" err="1">
                <a:solidFill>
                  <a:srgbClr val="FF0000"/>
                </a:solidFill>
                <a:latin typeface="Georgia" pitchFamily="18" charset="0"/>
                <a:cs typeface="Times New Roman" pitchFamily="18" charset="0"/>
              </a:rPr>
              <a:t>FLC</a:t>
            </a:r>
            <a:r>
              <a:rPr lang="en-US" sz="3600" b="1" dirty="0">
                <a:solidFill>
                  <a:srgbClr val="FF0000"/>
                </a:solidFill>
                <a:latin typeface="Georgia" pitchFamily="18" charset="0"/>
                <a:cs typeface="Times New Roman" pitchFamily="18" charset="0"/>
              </a:rPr>
              <a:t>)</a:t>
            </a:r>
          </a:p>
          <a:p>
            <a:endParaRPr lang="en-US" b="1" dirty="0">
              <a:solidFill>
                <a:srgbClr val="002060"/>
              </a:solidFill>
            </a:endParaRPr>
          </a:p>
        </p:txBody>
      </p:sp>
      <p:sp>
        <p:nvSpPr>
          <p:cNvPr id="7" name="TextBox 6"/>
          <p:cNvSpPr txBox="1"/>
          <p:nvPr/>
        </p:nvSpPr>
        <p:spPr>
          <a:xfrm>
            <a:off x="574764" y="1604723"/>
            <a:ext cx="10046343" cy="3970318"/>
          </a:xfrm>
          <a:prstGeom prst="rect">
            <a:avLst/>
          </a:prstGeom>
          <a:noFill/>
        </p:spPr>
        <p:txBody>
          <a:bodyPr wrap="square" rtlCol="0">
            <a:spAutoFit/>
          </a:bodyPr>
          <a:lstStyle/>
          <a:p>
            <a:pPr algn="just">
              <a:buFont typeface="Arial" charset="0"/>
              <a:buChar char="•"/>
            </a:pPr>
            <a:r>
              <a:rPr lang="en-US" sz="2800" b="1" dirty="0">
                <a:cs typeface="Times New Roman" pitchFamily="18" charset="0"/>
              </a:rPr>
              <a:t>Developed by </a:t>
            </a:r>
            <a:r>
              <a:rPr lang="en-US" sz="2800" b="1" dirty="0" err="1">
                <a:cs typeface="Times New Roman" pitchFamily="18" charset="0"/>
              </a:rPr>
              <a:t>Mamdani</a:t>
            </a:r>
            <a:r>
              <a:rPr lang="en-US" sz="2800" b="1" dirty="0">
                <a:cs typeface="Times New Roman" pitchFamily="18" charset="0"/>
              </a:rPr>
              <a:t> and </a:t>
            </a:r>
            <a:r>
              <a:rPr lang="en-US" sz="2800" b="1" dirty="0" err="1">
                <a:cs typeface="Times New Roman" pitchFamily="18" charset="0"/>
              </a:rPr>
              <a:t>Assilian</a:t>
            </a:r>
            <a:r>
              <a:rPr lang="en-US" sz="2800" b="1" dirty="0">
                <a:cs typeface="Times New Roman" pitchFamily="18" charset="0"/>
              </a:rPr>
              <a:t> around 1975</a:t>
            </a:r>
          </a:p>
          <a:p>
            <a:pPr algn="just"/>
            <a:endParaRPr lang="en-US" sz="2800" b="1" dirty="0">
              <a:cs typeface="Times New Roman" pitchFamily="18" charset="0"/>
            </a:endParaRPr>
          </a:p>
          <a:p>
            <a:pPr algn="just"/>
            <a:endParaRPr lang="en-US" sz="2800" b="1" dirty="0">
              <a:cs typeface="Times New Roman" pitchFamily="18" charset="0"/>
            </a:endParaRPr>
          </a:p>
          <a:p>
            <a:pPr algn="just">
              <a:buFont typeface="Arial" charset="0"/>
              <a:buChar char="•"/>
            </a:pPr>
            <a:r>
              <a:rPr lang="en-US" sz="2800" b="1" dirty="0">
                <a:cs typeface="Times New Roman" pitchFamily="18" charset="0"/>
              </a:rPr>
              <a:t>Performance depends on Knowledge Base (KB), which consists of  Data Base (DB) and Rule Base (</a:t>
            </a:r>
            <a:r>
              <a:rPr lang="en-US" sz="2800" b="1" dirty="0" err="1">
                <a:cs typeface="Times New Roman" pitchFamily="18" charset="0"/>
              </a:rPr>
              <a:t>RB</a:t>
            </a:r>
            <a:r>
              <a:rPr lang="en-US" sz="2800" b="1" dirty="0">
                <a:cs typeface="Times New Roman" pitchFamily="18" charset="0"/>
              </a:rPr>
              <a:t>)</a:t>
            </a:r>
          </a:p>
          <a:p>
            <a:pPr algn="just"/>
            <a:endParaRPr lang="en-US" sz="2800" b="1" dirty="0">
              <a:cs typeface="Times New Roman" pitchFamily="18" charset="0"/>
            </a:endParaRPr>
          </a:p>
          <a:p>
            <a:pPr algn="just"/>
            <a:endParaRPr lang="en-US" sz="2800" b="1" dirty="0">
              <a:cs typeface="Times New Roman" pitchFamily="18" charset="0"/>
            </a:endParaRPr>
          </a:p>
          <a:p>
            <a:pPr algn="just">
              <a:buFont typeface="Arial" charset="0"/>
              <a:buChar char="•"/>
            </a:pPr>
            <a:r>
              <a:rPr lang="en-US" sz="2800" b="1" dirty="0">
                <a:cs typeface="Times New Roman" pitchFamily="18" charset="0"/>
              </a:rPr>
              <a:t>The performance of an </a:t>
            </a:r>
            <a:r>
              <a:rPr lang="en-US" sz="2800" b="1" dirty="0" err="1">
                <a:cs typeface="Times New Roman" pitchFamily="18" charset="0"/>
              </a:rPr>
              <a:t>FLC</a:t>
            </a:r>
            <a:r>
              <a:rPr lang="en-US" sz="2800" b="1" dirty="0">
                <a:cs typeface="Times New Roman" pitchFamily="18" charset="0"/>
              </a:rPr>
              <a:t> largely depends on the </a:t>
            </a:r>
            <a:r>
              <a:rPr lang="en-US" sz="2800" b="1" dirty="0" err="1">
                <a:cs typeface="Times New Roman" pitchFamily="18" charset="0"/>
              </a:rPr>
              <a:t>RB</a:t>
            </a:r>
            <a:r>
              <a:rPr lang="en-US" sz="2800" b="1" dirty="0">
                <a:cs typeface="Times New Roman" pitchFamily="18" charset="0"/>
              </a:rPr>
              <a:t> and optimizing the DB is a fine tuning process</a:t>
            </a:r>
            <a:endParaRPr lang="en-US" sz="2800" b="1" dirty="0"/>
          </a:p>
        </p:txBody>
      </p:sp>
    </p:spTree>
    <p:extLst>
      <p:ext uri="{BB962C8B-B14F-4D97-AF65-F5344CB8AC3E}">
        <p14:creationId xmlns:p14="http://schemas.microsoft.com/office/powerpoint/2010/main" val="3352841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15221" y="882133"/>
            <a:ext cx="9700976" cy="4832092"/>
          </a:xfrm>
          <a:prstGeom prst="rect">
            <a:avLst/>
          </a:prstGeom>
          <a:noFill/>
        </p:spPr>
        <p:txBody>
          <a:bodyPr wrap="square" rtlCol="0">
            <a:spAutoFit/>
          </a:bodyPr>
          <a:lstStyle/>
          <a:p>
            <a:pPr algn="just"/>
            <a:endParaRPr lang="en-US" sz="2800" b="1" dirty="0">
              <a:solidFill>
                <a:srgbClr val="FF0000"/>
              </a:solidFill>
              <a:cs typeface="Times New Roman" pitchFamily="18" charset="0"/>
            </a:endParaRPr>
          </a:p>
          <a:p>
            <a:pPr algn="just"/>
            <a:r>
              <a:rPr lang="en-US" sz="2400" b="1" dirty="0">
                <a:cs typeface="Times New Roman" pitchFamily="18" charset="0"/>
              </a:rPr>
              <a:t> </a:t>
            </a:r>
            <a:r>
              <a:rPr lang="en-US" sz="2800" b="1" dirty="0">
                <a:cs typeface="Times New Roman" pitchFamily="18" charset="0"/>
              </a:rPr>
              <a:t>where a</a:t>
            </a:r>
            <a:r>
              <a:rPr lang="en-US" sz="2800" b="1" baseline="-25000" dirty="0">
                <a:cs typeface="Times New Roman" pitchFamily="18" charset="0"/>
              </a:rPr>
              <a:t>0</a:t>
            </a:r>
            <a:r>
              <a:rPr lang="en-US" sz="2800" b="1" dirty="0">
                <a:cs typeface="Times New Roman" pitchFamily="18" charset="0"/>
              </a:rPr>
              <a:t>, a</a:t>
            </a:r>
            <a:r>
              <a:rPr lang="en-US" sz="2800" b="1" baseline="-25000" dirty="0">
                <a:cs typeface="Times New Roman" pitchFamily="18" charset="0"/>
              </a:rPr>
              <a:t>1</a:t>
            </a:r>
            <a:r>
              <a:rPr lang="en-US" sz="2800" b="1" dirty="0">
                <a:cs typeface="Times New Roman" pitchFamily="18" charset="0"/>
              </a:rPr>
              <a:t>, …….., a</a:t>
            </a:r>
            <a:r>
              <a:rPr lang="en-US" sz="2800" b="1" baseline="-25000" dirty="0">
                <a:cs typeface="Times New Roman" pitchFamily="18" charset="0"/>
              </a:rPr>
              <a:t>n</a:t>
            </a:r>
            <a:r>
              <a:rPr lang="en-US" sz="2800" b="1" dirty="0">
                <a:cs typeface="Times New Roman" pitchFamily="18" charset="0"/>
              </a:rPr>
              <a:t> are the coefficients</a:t>
            </a:r>
          </a:p>
          <a:p>
            <a:pPr algn="just"/>
            <a:endParaRPr lang="en-US" sz="2800" b="1" dirty="0">
              <a:cs typeface="Times New Roman" pitchFamily="18" charset="0"/>
            </a:endParaRPr>
          </a:p>
          <a:p>
            <a:pPr algn="just"/>
            <a:endParaRPr lang="en-US" sz="2800" b="1" dirty="0">
              <a:cs typeface="Times New Roman" pitchFamily="18" charset="0"/>
            </a:endParaRPr>
          </a:p>
          <a:p>
            <a:pPr marL="342900" indent="-342900" algn="just">
              <a:buFont typeface="Arial" pitchFamily="34" charset="0"/>
              <a:buChar char="•"/>
            </a:pPr>
            <a:r>
              <a:rPr lang="en-US" sz="2800" b="1" dirty="0">
                <a:cs typeface="Times New Roman" pitchFamily="18" charset="0"/>
              </a:rPr>
              <a:t>A non-linear system is considered to be a combination of several linear systems</a:t>
            </a:r>
          </a:p>
          <a:p>
            <a:pPr algn="just"/>
            <a:endParaRPr lang="en-US" sz="2800" b="1" dirty="0">
              <a:cs typeface="Times New Roman" pitchFamily="18" charset="0"/>
            </a:endParaRPr>
          </a:p>
          <a:p>
            <a:pPr algn="just"/>
            <a:endParaRPr lang="en-US" sz="2800" b="1" dirty="0">
              <a:cs typeface="Times New Roman" pitchFamily="18" charset="0"/>
            </a:endParaRPr>
          </a:p>
          <a:p>
            <a:pPr algn="just">
              <a:buFont typeface="Arial" charset="0"/>
              <a:buChar char="•"/>
            </a:pPr>
            <a:r>
              <a:rPr lang="en-US" sz="2800" b="1" dirty="0">
                <a:cs typeface="Times New Roman" pitchFamily="18" charset="0"/>
              </a:rPr>
              <a:t>Weight of </a:t>
            </a:r>
            <a:r>
              <a:rPr lang="en-US" sz="2800" b="1" dirty="0" err="1">
                <a:cs typeface="Times New Roman" pitchFamily="18" charset="0"/>
              </a:rPr>
              <a:t>i-th</a:t>
            </a:r>
            <a:r>
              <a:rPr lang="en-US" sz="2800" b="1" dirty="0">
                <a:cs typeface="Times New Roman" pitchFamily="18" charset="0"/>
              </a:rPr>
              <a:t> rule can be determined as follows:</a:t>
            </a:r>
          </a:p>
          <a:p>
            <a:pPr algn="just"/>
            <a:endParaRPr lang="en-US" sz="2800" b="1" dirty="0">
              <a:cs typeface="Times New Roman" pitchFamily="18" charset="0"/>
            </a:endParaRPr>
          </a:p>
          <a:p>
            <a:pPr algn="just"/>
            <a:r>
              <a:rPr lang="en-US" sz="2800" b="1" dirty="0">
                <a:cs typeface="Times New Roman" pitchFamily="18" charset="0"/>
              </a:rPr>
              <a:t>    </a:t>
            </a:r>
            <a:r>
              <a:rPr lang="en-US" sz="2800" b="1" dirty="0" err="1">
                <a:cs typeface="Times New Roman" pitchFamily="18" charset="0"/>
              </a:rPr>
              <a:t>w</a:t>
            </a:r>
            <a:r>
              <a:rPr lang="en-US" sz="2800" b="1" baseline="30000" dirty="0" err="1">
                <a:cs typeface="Times New Roman" pitchFamily="18" charset="0"/>
              </a:rPr>
              <a:t>i</a:t>
            </a:r>
            <a:r>
              <a:rPr lang="en-US" sz="2800" b="1" baseline="30000" dirty="0">
                <a:cs typeface="Times New Roman" pitchFamily="18" charset="0"/>
              </a:rPr>
              <a:t> </a:t>
            </a:r>
            <a:r>
              <a:rPr lang="en-US" sz="2800" b="1" dirty="0">
                <a:cs typeface="Times New Roman" pitchFamily="18" charset="0"/>
              </a:rPr>
              <a:t>= </a:t>
            </a:r>
            <a:r>
              <a:rPr lang="el-GR" sz="2800" b="1" dirty="0">
                <a:cs typeface="Times New Roman" pitchFamily="18" charset="0"/>
              </a:rPr>
              <a:t>μ</a:t>
            </a:r>
            <a:r>
              <a:rPr lang="en-US" sz="2800" b="1" baseline="30000" dirty="0">
                <a:cs typeface="Times New Roman" pitchFamily="18" charset="0"/>
              </a:rPr>
              <a:t>i</a:t>
            </a:r>
            <a:r>
              <a:rPr lang="en-US" sz="2800" b="1" baseline="-15000" dirty="0">
                <a:cs typeface="Times New Roman" pitchFamily="18" charset="0"/>
              </a:rPr>
              <a:t>A</a:t>
            </a:r>
            <a:r>
              <a:rPr lang="en-US" sz="2800" b="1" baseline="-30000" dirty="0">
                <a:cs typeface="Times New Roman" pitchFamily="18" charset="0"/>
              </a:rPr>
              <a:t>1</a:t>
            </a:r>
            <a:r>
              <a:rPr lang="en-US" sz="2800" b="1" dirty="0">
                <a:cs typeface="Times New Roman" pitchFamily="18" charset="0"/>
              </a:rPr>
              <a:t>(x</a:t>
            </a:r>
            <a:r>
              <a:rPr lang="en-US" sz="2800" b="1" baseline="-30000" dirty="0">
                <a:cs typeface="Times New Roman" pitchFamily="18" charset="0"/>
              </a:rPr>
              <a:t>1</a:t>
            </a:r>
            <a:r>
              <a:rPr lang="en-US" sz="2800" b="1" dirty="0">
                <a:cs typeface="Times New Roman" pitchFamily="18" charset="0"/>
              </a:rPr>
              <a:t>) </a:t>
            </a:r>
            <a:r>
              <a:rPr lang="el-GR" sz="2800" b="1" dirty="0">
                <a:cs typeface="Times New Roman" pitchFamily="18" charset="0"/>
              </a:rPr>
              <a:t>μ</a:t>
            </a:r>
            <a:r>
              <a:rPr lang="en-US" sz="2800" b="1" baseline="30000" dirty="0">
                <a:cs typeface="Times New Roman" pitchFamily="18" charset="0"/>
              </a:rPr>
              <a:t>i</a:t>
            </a:r>
            <a:r>
              <a:rPr lang="en-US" sz="2800" b="1" baseline="-15000" dirty="0">
                <a:cs typeface="Times New Roman" pitchFamily="18" charset="0"/>
              </a:rPr>
              <a:t>A</a:t>
            </a:r>
            <a:r>
              <a:rPr lang="en-US" sz="2800" b="1" baseline="-30000" dirty="0">
                <a:cs typeface="Times New Roman" pitchFamily="18" charset="0"/>
              </a:rPr>
              <a:t>2</a:t>
            </a:r>
            <a:r>
              <a:rPr lang="en-US" sz="2800" b="1" dirty="0">
                <a:cs typeface="Times New Roman" pitchFamily="18" charset="0"/>
              </a:rPr>
              <a:t>(x</a:t>
            </a:r>
            <a:r>
              <a:rPr lang="en-US" sz="2800" b="1" baseline="-30000" dirty="0">
                <a:cs typeface="Times New Roman" pitchFamily="18" charset="0"/>
              </a:rPr>
              <a:t>2</a:t>
            </a:r>
            <a:r>
              <a:rPr lang="en-US" sz="2800" b="1" dirty="0">
                <a:cs typeface="Times New Roman" pitchFamily="18" charset="0"/>
              </a:rPr>
              <a:t>)………</a:t>
            </a:r>
            <a:r>
              <a:rPr lang="el-GR" sz="2800" b="1" dirty="0">
                <a:cs typeface="Times New Roman" pitchFamily="18" charset="0"/>
              </a:rPr>
              <a:t> μ</a:t>
            </a:r>
            <a:r>
              <a:rPr lang="en-US" sz="2800" b="1" baseline="30000" dirty="0" err="1">
                <a:cs typeface="Times New Roman" pitchFamily="18" charset="0"/>
              </a:rPr>
              <a:t>i</a:t>
            </a:r>
            <a:r>
              <a:rPr lang="en-US" sz="2800" b="1" baseline="-15000" dirty="0" err="1">
                <a:cs typeface="Times New Roman" pitchFamily="18" charset="0"/>
              </a:rPr>
              <a:t>A</a:t>
            </a:r>
            <a:r>
              <a:rPr lang="en-US" sz="2800" b="1" baseline="-30000" dirty="0" err="1">
                <a:cs typeface="Times New Roman" pitchFamily="18" charset="0"/>
              </a:rPr>
              <a:t>n</a:t>
            </a:r>
            <a:r>
              <a:rPr lang="en-US" sz="2800" b="1" dirty="0">
                <a:cs typeface="Times New Roman" pitchFamily="18" charset="0"/>
              </a:rPr>
              <a:t>(</a:t>
            </a:r>
            <a:r>
              <a:rPr lang="en-US" sz="2800" b="1" dirty="0" err="1">
                <a:cs typeface="Times New Roman" pitchFamily="18" charset="0"/>
              </a:rPr>
              <a:t>x</a:t>
            </a:r>
            <a:r>
              <a:rPr lang="en-US" sz="2800" b="1" baseline="-30000" dirty="0" err="1">
                <a:cs typeface="Times New Roman" pitchFamily="18" charset="0"/>
              </a:rPr>
              <a:t>n</a:t>
            </a:r>
            <a:r>
              <a:rPr lang="en-US" sz="2800" b="1" dirty="0">
                <a:cs typeface="Times New Roman" pitchFamily="18" charset="0"/>
              </a:rPr>
              <a:t>)</a:t>
            </a:r>
          </a:p>
        </p:txBody>
      </p:sp>
    </p:spTree>
    <p:extLst>
      <p:ext uri="{BB962C8B-B14F-4D97-AF65-F5344CB8AC3E}">
        <p14:creationId xmlns:p14="http://schemas.microsoft.com/office/powerpoint/2010/main" val="18841501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1438" y="589058"/>
            <a:ext cx="8542734" cy="3847207"/>
          </a:xfrm>
          <a:prstGeom prst="rect">
            <a:avLst/>
          </a:prstGeom>
          <a:noFill/>
        </p:spPr>
        <p:txBody>
          <a:bodyPr wrap="square" rtlCol="0">
            <a:spAutoFit/>
          </a:bodyPr>
          <a:lstStyle/>
          <a:p>
            <a:pPr algn="just"/>
            <a:endParaRPr lang="en-US" sz="2400" b="1" dirty="0">
              <a:cs typeface="Times New Roman" pitchFamily="18" charset="0"/>
            </a:endParaRPr>
          </a:p>
          <a:p>
            <a:pPr algn="just"/>
            <a:endParaRPr lang="en-US" sz="2400" b="1" dirty="0">
              <a:cs typeface="Times New Roman" pitchFamily="18" charset="0"/>
            </a:endParaRPr>
          </a:p>
          <a:p>
            <a:pPr algn="just">
              <a:buFont typeface="Arial" charset="0"/>
              <a:buChar char="•"/>
            </a:pPr>
            <a:r>
              <a:rPr lang="en-US" sz="2400" b="1" dirty="0">
                <a:cs typeface="Times New Roman" pitchFamily="18" charset="0"/>
              </a:rPr>
              <a:t> </a:t>
            </a:r>
            <a:r>
              <a:rPr lang="en-US" sz="2800" b="1" dirty="0">
                <a:cs typeface="Times New Roman" pitchFamily="18" charset="0"/>
              </a:rPr>
              <a:t>Combined control action can be determined as follows:</a:t>
            </a:r>
          </a:p>
          <a:p>
            <a:pPr algn="just"/>
            <a:endParaRPr lang="en-US" sz="2800" b="1" dirty="0">
              <a:cs typeface="Times New Roman" pitchFamily="18" charset="0"/>
            </a:endParaRPr>
          </a:p>
          <a:p>
            <a:pPr algn="just"/>
            <a:endParaRPr lang="en-US" sz="2800" b="1" dirty="0">
              <a:cs typeface="Times New Roman" pitchFamily="18" charset="0"/>
            </a:endParaRPr>
          </a:p>
          <a:p>
            <a:pPr algn="just"/>
            <a:endParaRPr lang="en-US" sz="2800" b="1" dirty="0">
              <a:cs typeface="Times New Roman" pitchFamily="18" charset="0"/>
            </a:endParaRPr>
          </a:p>
          <a:p>
            <a:pPr algn="just"/>
            <a:r>
              <a:rPr lang="en-US" sz="2800" b="1" dirty="0">
                <a:cs typeface="Times New Roman" pitchFamily="18" charset="0"/>
              </a:rPr>
              <a:t>   </a:t>
            </a:r>
          </a:p>
          <a:p>
            <a:pPr algn="just"/>
            <a:endParaRPr lang="en-US" sz="2800" b="1" dirty="0">
              <a:cs typeface="Times New Roman" pitchFamily="18" charset="0"/>
            </a:endParaRPr>
          </a:p>
          <a:p>
            <a:pPr algn="just"/>
            <a:r>
              <a:rPr lang="en-US" sz="2800" b="1" dirty="0">
                <a:cs typeface="Times New Roman" pitchFamily="18" charset="0"/>
              </a:rPr>
              <a:t>where k indicates the total number of rules.</a:t>
            </a:r>
          </a:p>
        </p:txBody>
      </p:sp>
      <p:graphicFrame>
        <p:nvGraphicFramePr>
          <p:cNvPr id="2" name="Object 1"/>
          <p:cNvGraphicFramePr>
            <a:graphicFrameLocks noChangeAspect="1"/>
          </p:cNvGraphicFramePr>
          <p:nvPr>
            <p:extLst>
              <p:ext uri="{D42A27DB-BD31-4B8C-83A1-F6EECF244321}">
                <p14:modId xmlns:p14="http://schemas.microsoft.com/office/powerpoint/2010/main" val="1049903547"/>
              </p:ext>
            </p:extLst>
          </p:nvPr>
        </p:nvGraphicFramePr>
        <p:xfrm>
          <a:off x="2304930" y="2721348"/>
          <a:ext cx="2154237" cy="1200150"/>
        </p:xfrm>
        <a:graphic>
          <a:graphicData uri="http://schemas.openxmlformats.org/presentationml/2006/ole">
            <mc:AlternateContent xmlns:mc="http://schemas.openxmlformats.org/markup-compatibility/2006">
              <mc:Choice xmlns:v="urn:schemas-microsoft-com:vml" Requires="v">
                <p:oleObj spid="_x0000_s20538" name="Equation" r:id="rId3" imgW="799920" imgH="685800" progId="Equation.3">
                  <p:embed/>
                </p:oleObj>
              </mc:Choice>
              <mc:Fallback>
                <p:oleObj name="Equation" r:id="rId3" imgW="799920" imgH="685800" progId="Equation.3">
                  <p:embed/>
                  <p:pic>
                    <p:nvPicPr>
                      <p:cNvPr id="0" name=""/>
                      <p:cNvPicPr>
                        <a:picLocks noChangeAspect="1" noChangeArrowheads="1"/>
                      </p:cNvPicPr>
                      <p:nvPr/>
                    </p:nvPicPr>
                    <p:blipFill>
                      <a:blip r:embed="rId4"/>
                      <a:srcRect/>
                      <a:stretch>
                        <a:fillRect/>
                      </a:stretch>
                    </p:blipFill>
                    <p:spPr bwMode="auto">
                      <a:xfrm>
                        <a:off x="2304930" y="2721348"/>
                        <a:ext cx="2154237"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711304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7098" y="491364"/>
            <a:ext cx="8166964" cy="1200329"/>
          </a:xfrm>
          <a:prstGeom prst="rect">
            <a:avLst/>
          </a:prstGeom>
          <a:noFill/>
        </p:spPr>
        <p:txBody>
          <a:bodyPr wrap="square" rtlCol="0">
            <a:spAutoFit/>
          </a:bodyPr>
          <a:lstStyle/>
          <a:p>
            <a:r>
              <a:rPr lang="en-US" sz="3600" b="1" dirty="0">
                <a:solidFill>
                  <a:srgbClr val="4C0BEF"/>
                </a:solidFill>
                <a:latin typeface="Georgia" pitchFamily="18" charset="0"/>
                <a:cs typeface="Times New Roman" pitchFamily="18" charset="0"/>
              </a:rPr>
              <a:t>Numerical example (Takagi and </a:t>
            </a:r>
            <a:r>
              <a:rPr lang="en-US" sz="3600" b="1" dirty="0" err="1">
                <a:solidFill>
                  <a:srgbClr val="4C0BEF"/>
                </a:solidFill>
                <a:latin typeface="Georgia" pitchFamily="18" charset="0"/>
                <a:cs typeface="Times New Roman" pitchFamily="18" charset="0"/>
              </a:rPr>
              <a:t>Sugeno’s</a:t>
            </a:r>
            <a:r>
              <a:rPr lang="en-US" sz="3600" b="1" dirty="0">
                <a:solidFill>
                  <a:srgbClr val="4C0BEF"/>
                </a:solidFill>
                <a:latin typeface="Georgia" pitchFamily="18" charset="0"/>
                <a:cs typeface="Times New Roman" pitchFamily="18" charset="0"/>
              </a:rPr>
              <a:t> Approach</a:t>
            </a:r>
            <a:endParaRPr lang="en-US" b="1" dirty="0">
              <a:solidFill>
                <a:srgbClr val="4C0BEF"/>
              </a:solidFill>
            </a:endParaRPr>
          </a:p>
        </p:txBody>
      </p:sp>
      <mc:AlternateContent xmlns:mc="http://schemas.openxmlformats.org/markup-compatibility/2006" xmlns:a14="http://schemas.microsoft.com/office/drawing/2010/main">
        <mc:Choice Requires="a14">
          <p:sp>
            <p:nvSpPr>
              <p:cNvPr id="7" name="TextBox 6"/>
              <p:cNvSpPr txBox="1"/>
              <p:nvPr/>
            </p:nvSpPr>
            <p:spPr>
              <a:xfrm>
                <a:off x="363751" y="2015031"/>
                <a:ext cx="7502434" cy="3425746"/>
              </a:xfrm>
              <a:prstGeom prst="rect">
                <a:avLst/>
              </a:prstGeom>
              <a:noFill/>
            </p:spPr>
            <p:txBody>
              <a:bodyPr wrap="square" rtlCol="0">
                <a:spAutoFit/>
              </a:bodyPr>
              <a:lstStyle/>
              <a:p>
                <a:pPr algn="just">
                  <a:buFont typeface="Arial" charset="0"/>
                  <a:buChar char="•"/>
                </a:pPr>
                <a:r>
                  <a:rPr lang="en-US" sz="2400" b="1" dirty="0">
                    <a:solidFill>
                      <a:prstClr val="black"/>
                    </a:solidFill>
                    <a:cs typeface="Times New Roman" pitchFamily="18" charset="0"/>
                  </a:rPr>
                  <a:t>A fuzzy logic-based expert system is to be developed that will work based on Takagi and </a:t>
                </a:r>
                <a:r>
                  <a:rPr lang="en-US" sz="2400" b="1" dirty="0" err="1">
                    <a:solidFill>
                      <a:prstClr val="black"/>
                    </a:solidFill>
                    <a:cs typeface="Times New Roman" pitchFamily="18" charset="0"/>
                  </a:rPr>
                  <a:t>Sugeno’s</a:t>
                </a:r>
                <a:r>
                  <a:rPr lang="en-US" sz="2400" b="1" dirty="0">
                    <a:solidFill>
                      <a:prstClr val="black"/>
                    </a:solidFill>
                    <a:cs typeface="Times New Roman" pitchFamily="18" charset="0"/>
                  </a:rPr>
                  <a:t> approach to predict the output of a process. The DB of the </a:t>
                </a:r>
                <a:r>
                  <a:rPr lang="en-US" sz="2400" b="1" dirty="0" err="1">
                    <a:solidFill>
                      <a:prstClr val="black"/>
                    </a:solidFill>
                    <a:cs typeface="Times New Roman" pitchFamily="18" charset="0"/>
                  </a:rPr>
                  <a:t>FLC</a:t>
                </a:r>
                <a:r>
                  <a:rPr lang="en-US" sz="2400" b="1" dirty="0">
                    <a:solidFill>
                      <a:prstClr val="black"/>
                    </a:solidFill>
                    <a:cs typeface="Times New Roman" pitchFamily="18" charset="0"/>
                  </a:rPr>
                  <a:t> is shown below. As there are two inputs: </a:t>
                </a:r>
                <a14:m>
                  <m:oMath xmlns:m="http://schemas.openxmlformats.org/officeDocument/2006/math">
                    <m:sSub>
                      <m:sSubPr>
                        <m:ctrlPr>
                          <a:rPr lang="en-US" sz="2400" b="1" i="1" smtClean="0">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smtClean="0">
                            <a:solidFill>
                              <a:prstClr val="black"/>
                            </a:solidFill>
                            <a:latin typeface="Cambria Math"/>
                            <a:cs typeface="Times New Roman" pitchFamily="18" charset="0"/>
                          </a:rPr>
                          <m:t>𝟏</m:t>
                        </m:r>
                      </m:sub>
                    </m:sSub>
                  </m:oMath>
                </a14:m>
                <a:r>
                  <a:rPr lang="en-US" sz="2400" b="1" dirty="0">
                    <a:solidFill>
                      <a:prstClr val="black"/>
                    </a:solidFill>
                    <a:cs typeface="Times New Roman" pitchFamily="18" charset="0"/>
                  </a:rPr>
                  <a:t> and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smtClean="0">
                            <a:solidFill>
                              <a:prstClr val="black"/>
                            </a:solidFill>
                            <a:latin typeface="Cambria Math"/>
                            <a:cs typeface="Times New Roman" pitchFamily="18" charset="0"/>
                          </a:rPr>
                          <m:t>𝟐</m:t>
                        </m:r>
                      </m:sub>
                    </m:sSub>
                  </m:oMath>
                </a14:m>
                <a:r>
                  <a:rPr lang="en-US" sz="2400" b="1" dirty="0">
                    <a:solidFill>
                      <a:prstClr val="black"/>
                    </a:solidFill>
                    <a:cs typeface="Times New Roman" pitchFamily="18" charset="0"/>
                  </a:rPr>
                  <a:t> and each input is represented using three linguistic terms (for example, </a:t>
                </a:r>
                <a:r>
                  <a:rPr lang="en-US" sz="2400" b="1" dirty="0" err="1">
                    <a:solidFill>
                      <a:prstClr val="black"/>
                    </a:solidFill>
                    <a:cs typeface="Times New Roman" pitchFamily="18" charset="0"/>
                  </a:rPr>
                  <a:t>LW</a:t>
                </a:r>
                <a:r>
                  <a:rPr lang="en-US" sz="2400" b="1" dirty="0">
                    <a:solidFill>
                      <a:prstClr val="black"/>
                    </a:solidFill>
                    <a:cs typeface="Times New Roman" pitchFamily="18" charset="0"/>
                  </a:rPr>
                  <a:t>, M, H for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𝟏</m:t>
                        </m:r>
                      </m:sub>
                    </m:sSub>
                  </m:oMath>
                </a14:m>
                <a:r>
                  <a:rPr lang="en-US" sz="2400" b="1" dirty="0">
                    <a:solidFill>
                      <a:prstClr val="black"/>
                    </a:solidFill>
                    <a:cs typeface="Times New Roman" pitchFamily="18" charset="0"/>
                  </a:rPr>
                  <a:t> and NR, </a:t>
                </a:r>
                <a:r>
                  <a:rPr lang="en-US" sz="2400" b="1" dirty="0" err="1">
                    <a:solidFill>
                      <a:prstClr val="black"/>
                    </a:solidFill>
                    <a:cs typeface="Times New Roman" pitchFamily="18" charset="0"/>
                  </a:rPr>
                  <a:t>FR</a:t>
                </a:r>
                <a:r>
                  <a:rPr lang="en-US" sz="2400" b="1" dirty="0">
                    <a:solidFill>
                      <a:prstClr val="black"/>
                    </a:solidFill>
                    <a:cs typeface="Times New Roman" pitchFamily="18" charset="0"/>
                  </a:rPr>
                  <a:t>, </a:t>
                </a:r>
                <a:r>
                  <a:rPr lang="en-US" sz="2400" b="1" dirty="0" err="1">
                    <a:solidFill>
                      <a:prstClr val="black"/>
                    </a:solidFill>
                    <a:cs typeface="Times New Roman" pitchFamily="18" charset="0"/>
                  </a:rPr>
                  <a:t>VFR</a:t>
                </a:r>
                <a:r>
                  <a:rPr lang="en-US" sz="2400" b="1" dirty="0">
                    <a:solidFill>
                      <a:prstClr val="black"/>
                    </a:solidFill>
                    <a:cs typeface="Times New Roman" pitchFamily="18" charset="0"/>
                  </a:rPr>
                  <a:t> for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smtClean="0">
                            <a:solidFill>
                              <a:prstClr val="black"/>
                            </a:solidFill>
                            <a:latin typeface="Cambria Math"/>
                            <a:cs typeface="Times New Roman" pitchFamily="18" charset="0"/>
                          </a:rPr>
                          <m:t>𝟐</m:t>
                        </m:r>
                      </m:sub>
                    </m:sSub>
                  </m:oMath>
                </a14:m>
                <a:r>
                  <a:rPr lang="en-US" sz="2400" b="1" dirty="0">
                    <a:solidFill>
                      <a:prstClr val="black"/>
                    </a:solidFill>
                    <a:cs typeface="Times New Roman" pitchFamily="18" charset="0"/>
                  </a:rPr>
                  <a:t>) there is a maximum of 3 x 3 = 9  feasible solutions. The output of the </a:t>
                </a:r>
                <a:r>
                  <a:rPr lang="en-US" sz="2400" b="1" i="1" dirty="0" err="1">
                    <a:solidFill>
                      <a:prstClr val="black"/>
                    </a:solidFill>
                    <a:cs typeface="Times New Roman" pitchFamily="18" charset="0"/>
                  </a:rPr>
                  <a:t>i</a:t>
                </a:r>
                <a:r>
                  <a:rPr lang="en-US" sz="2400" b="1" dirty="0" err="1">
                    <a:solidFill>
                      <a:prstClr val="black"/>
                    </a:solidFill>
                    <a:cs typeface="Times New Roman" pitchFamily="18" charset="0"/>
                  </a:rPr>
                  <a:t>-th</a:t>
                </a:r>
                <a:r>
                  <a:rPr lang="en-US" sz="2400" b="1" dirty="0">
                    <a:solidFill>
                      <a:prstClr val="black"/>
                    </a:solidFill>
                    <a:cs typeface="Times New Roman" pitchFamily="18" charset="0"/>
                  </a:rPr>
                  <a:t> rule, that is, </a:t>
                </a:r>
                <a14:m>
                  <m:oMath xmlns:m="http://schemas.openxmlformats.org/officeDocument/2006/math">
                    <m:sSup>
                      <m:sSupPr>
                        <m:ctrlPr>
                          <a:rPr lang="en-US" sz="2400" b="1" i="1" smtClean="0">
                            <a:solidFill>
                              <a:prstClr val="black"/>
                            </a:solidFill>
                            <a:latin typeface="Cambria Math" panose="02040503050406030204" pitchFamily="18" charset="0"/>
                            <a:cs typeface="Times New Roman" pitchFamily="18" charset="0"/>
                          </a:rPr>
                        </m:ctrlPr>
                      </m:sSupPr>
                      <m:e>
                        <m:r>
                          <a:rPr lang="en-US" sz="2400" b="1" i="1" smtClean="0">
                            <a:solidFill>
                              <a:prstClr val="black"/>
                            </a:solidFill>
                            <a:latin typeface="Cambria Math"/>
                            <a:cs typeface="Times New Roman" pitchFamily="18" charset="0"/>
                          </a:rPr>
                          <m:t>𝒚</m:t>
                        </m:r>
                      </m:e>
                      <m:sup>
                        <m:r>
                          <a:rPr lang="en-US" sz="2400" b="1" i="1" smtClean="0">
                            <a:solidFill>
                              <a:prstClr val="black"/>
                            </a:solidFill>
                            <a:latin typeface="Cambria Math"/>
                            <a:cs typeface="Times New Roman" pitchFamily="18" charset="0"/>
                          </a:rPr>
                          <m:t>𝒊</m:t>
                        </m:r>
                      </m:sup>
                    </m:sSup>
                  </m:oMath>
                </a14:m>
                <a:r>
                  <a:rPr lang="en-US" sz="2400" b="1" dirty="0">
                    <a:solidFill>
                      <a:prstClr val="black"/>
                    </a:solidFill>
                    <a:cs typeface="Times New Roman" pitchFamily="18" charset="0"/>
                  </a:rPr>
                  <a:t>                       is expressed as follows:</a:t>
                </a:r>
              </a:p>
            </p:txBody>
          </p:sp>
        </mc:Choice>
        <mc:Fallback xmlns="">
          <p:sp>
            <p:nvSpPr>
              <p:cNvPr id="7" name="TextBox 6"/>
              <p:cNvSpPr txBox="1">
                <a:spLocks noRot="1" noChangeAspect="1" noMove="1" noResize="1" noEditPoints="1" noAdjustHandles="1" noChangeArrowheads="1" noChangeShapeType="1" noTextEdit="1"/>
              </p:cNvSpPr>
              <p:nvPr/>
            </p:nvSpPr>
            <p:spPr>
              <a:xfrm>
                <a:off x="363751" y="2015031"/>
                <a:ext cx="7502434" cy="3425746"/>
              </a:xfrm>
              <a:prstGeom prst="rect">
                <a:avLst/>
              </a:prstGeom>
              <a:blipFill rotWithShape="1">
                <a:blip r:embed="rId5"/>
                <a:stretch>
                  <a:fillRect l="-1301" t="-1423" r="-1301" b="-3025"/>
                </a:stretch>
              </a:blipFill>
            </p:spPr>
            <p:txBody>
              <a:bodyPr/>
              <a:lstStyle/>
              <a:p>
                <a:r>
                  <a:rPr lang="en-US">
                    <a:noFill/>
                  </a:rPr>
                  <a:t> </a:t>
                </a:r>
              </a:p>
            </p:txBody>
          </p:sp>
        </mc:Fallback>
      </mc:AlternateContent>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graphicFrame>
        <p:nvGraphicFramePr>
          <p:cNvPr id="5" name="Object 4"/>
          <p:cNvGraphicFramePr>
            <a:graphicFrameLocks noChangeAspect="1"/>
          </p:cNvGraphicFramePr>
          <p:nvPr>
            <p:extLst/>
          </p:nvPr>
        </p:nvGraphicFramePr>
        <p:xfrm>
          <a:off x="3540703" y="4627328"/>
          <a:ext cx="2027238" cy="485775"/>
        </p:xfrm>
        <a:graphic>
          <a:graphicData uri="http://schemas.openxmlformats.org/presentationml/2006/ole">
            <mc:AlternateContent xmlns:mc="http://schemas.openxmlformats.org/markup-compatibility/2006">
              <mc:Choice xmlns:v="urn:schemas-microsoft-com:vml" Requires="v">
                <p:oleObj spid="_x0000_s25656" name="Equation" r:id="rId6" imgW="799920" imgH="215640" progId="Equation.3">
                  <p:embed/>
                </p:oleObj>
              </mc:Choice>
              <mc:Fallback>
                <p:oleObj name="Equation" r:id="rId6" imgW="799920" imgH="215640" progId="Equation.3">
                  <p:embed/>
                  <p:pic>
                    <p:nvPicPr>
                      <p:cNvPr id="0" name=""/>
                      <p:cNvPicPr>
                        <a:picLocks noChangeAspect="1" noChangeArrowheads="1"/>
                      </p:cNvPicPr>
                      <p:nvPr/>
                    </p:nvPicPr>
                    <p:blipFill>
                      <a:blip r:embed="rId7"/>
                      <a:srcRect/>
                      <a:stretch>
                        <a:fillRect/>
                      </a:stretch>
                    </p:blipFill>
                    <p:spPr bwMode="auto">
                      <a:xfrm>
                        <a:off x="3540703" y="4627328"/>
                        <a:ext cx="202723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93692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graphicFrame>
        <p:nvGraphicFramePr>
          <p:cNvPr id="12" name="Object 11"/>
          <p:cNvGraphicFramePr>
            <a:graphicFrameLocks noChangeAspect="1"/>
          </p:cNvGraphicFramePr>
          <p:nvPr>
            <p:extLst/>
          </p:nvPr>
        </p:nvGraphicFramePr>
        <p:xfrm>
          <a:off x="726954" y="1287704"/>
          <a:ext cx="4545012" cy="600075"/>
        </p:xfrm>
        <a:graphic>
          <a:graphicData uri="http://schemas.openxmlformats.org/presentationml/2006/ole">
            <mc:AlternateContent xmlns:mc="http://schemas.openxmlformats.org/markup-compatibility/2006">
              <mc:Choice xmlns:v="urn:schemas-microsoft-com:vml" Requires="v">
                <p:oleObj spid="_x0000_s26950" name="Equation" r:id="rId3" imgW="1790640" imgH="266400" progId="Equation.3">
                  <p:embed/>
                </p:oleObj>
              </mc:Choice>
              <mc:Fallback>
                <p:oleObj name="Equation" r:id="rId3" imgW="1790640" imgH="266400" progId="Equation.3">
                  <p:embed/>
                  <p:pic>
                    <p:nvPicPr>
                      <p:cNvPr id="0" name=""/>
                      <p:cNvPicPr>
                        <a:picLocks noChangeAspect="1" noChangeArrowheads="1"/>
                      </p:cNvPicPr>
                      <p:nvPr/>
                    </p:nvPicPr>
                    <p:blipFill>
                      <a:blip r:embed="rId4"/>
                      <a:srcRect/>
                      <a:stretch>
                        <a:fillRect/>
                      </a:stretch>
                    </p:blipFill>
                    <p:spPr bwMode="auto">
                      <a:xfrm>
                        <a:off x="726954" y="1287704"/>
                        <a:ext cx="4545012"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extLst/>
          </p:nvPr>
        </p:nvGraphicFramePr>
        <p:xfrm>
          <a:off x="1423988" y="2734890"/>
          <a:ext cx="1935162" cy="457200"/>
        </p:xfrm>
        <a:graphic>
          <a:graphicData uri="http://schemas.openxmlformats.org/presentationml/2006/ole">
            <mc:AlternateContent xmlns:mc="http://schemas.openxmlformats.org/markup-compatibility/2006">
              <mc:Choice xmlns:v="urn:schemas-microsoft-com:vml" Requires="v">
                <p:oleObj spid="_x0000_s26951" name="Equation" r:id="rId5" imgW="761760" imgH="203040" progId="Equation.3">
                  <p:embed/>
                </p:oleObj>
              </mc:Choice>
              <mc:Fallback>
                <p:oleObj name="Equation" r:id="rId5" imgW="761760" imgH="203040" progId="Equation.3">
                  <p:embed/>
                  <p:pic>
                    <p:nvPicPr>
                      <p:cNvPr id="0" name=""/>
                      <p:cNvPicPr>
                        <a:picLocks noChangeAspect="1" noChangeArrowheads="1"/>
                      </p:cNvPicPr>
                      <p:nvPr/>
                    </p:nvPicPr>
                    <p:blipFill>
                      <a:blip r:embed="rId6"/>
                      <a:srcRect/>
                      <a:stretch>
                        <a:fillRect/>
                      </a:stretch>
                    </p:blipFill>
                    <p:spPr bwMode="auto">
                      <a:xfrm>
                        <a:off x="1423988" y="2734890"/>
                        <a:ext cx="1935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11" name="TextBox 10"/>
              <p:cNvSpPr txBox="1"/>
              <p:nvPr/>
            </p:nvSpPr>
            <p:spPr>
              <a:xfrm>
                <a:off x="363751" y="2710511"/>
                <a:ext cx="6928003" cy="1938992"/>
              </a:xfrm>
              <a:prstGeom prst="rect">
                <a:avLst/>
              </a:prstGeom>
              <a:noFill/>
            </p:spPr>
            <p:txBody>
              <a:bodyPr wrap="square" rtlCol="0">
                <a:spAutoFit/>
              </a:bodyPr>
              <a:lstStyle/>
              <a:p>
                <a:pPr algn="just">
                  <a:buFont typeface="Arial" charset="0"/>
                  <a:buChar char="•"/>
                </a:pPr>
                <a:r>
                  <a:rPr lang="en-US" sz="2400" b="1" dirty="0">
                    <a:solidFill>
                      <a:prstClr val="black"/>
                    </a:solidFill>
                    <a:cs typeface="Times New Roman" pitchFamily="18" charset="0"/>
                  </a:rPr>
                  <a:t>Where                                                              and</a:t>
                </a:r>
              </a:p>
              <a:p>
                <a:pPr algn="just"/>
                <a:r>
                  <a:rPr lang="en-US" sz="2400" b="1" dirty="0">
                    <a:solidFill>
                      <a:prstClr val="black"/>
                    </a:solidFill>
                    <a:cs typeface="Times New Roman" pitchFamily="18" charset="0"/>
                  </a:rPr>
                  <a:t> If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𝟏</m:t>
                        </m:r>
                      </m:sub>
                    </m:sSub>
                  </m:oMath>
                </a14:m>
                <a:r>
                  <a:rPr lang="en-US" sz="2400" b="1" dirty="0">
                    <a:solidFill>
                      <a:prstClr val="black"/>
                    </a:solidFill>
                    <a:cs typeface="Times New Roman" pitchFamily="18" charset="0"/>
                  </a:rPr>
                  <a:t>is found to be </a:t>
                </a:r>
                <a:r>
                  <a:rPr lang="en-US" sz="2400" b="1" dirty="0" err="1">
                    <a:solidFill>
                      <a:prstClr val="black"/>
                    </a:solidFill>
                    <a:cs typeface="Times New Roman" pitchFamily="18" charset="0"/>
                  </a:rPr>
                  <a:t>LW</a:t>
                </a:r>
                <a:r>
                  <a:rPr lang="en-US" sz="2400" b="1" dirty="0">
                    <a:solidFill>
                      <a:prstClr val="black"/>
                    </a:solidFill>
                    <a:cs typeface="Times New Roman" pitchFamily="18" charset="0"/>
                  </a:rPr>
                  <a:t>, M and H, respectively;</a:t>
                </a:r>
              </a:p>
              <a:p>
                <a:pPr algn="just"/>
                <a:r>
                  <a:rPr lang="en-US" sz="2400" b="1" dirty="0">
                    <a:solidFill>
                      <a:prstClr val="black"/>
                    </a:solidFill>
                    <a:cs typeface="Times New Roman" pitchFamily="18" charset="0"/>
                  </a:rPr>
                  <a:t>                                and                   if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smtClean="0">
                            <a:solidFill>
                              <a:prstClr val="black"/>
                            </a:solidFill>
                            <a:latin typeface="Cambria Math"/>
                            <a:cs typeface="Times New Roman" pitchFamily="18" charset="0"/>
                          </a:rPr>
                          <m:t>𝟐</m:t>
                        </m:r>
                      </m:sub>
                    </m:sSub>
                  </m:oMath>
                </a14:m>
                <a:r>
                  <a:rPr lang="en-US" sz="2400" b="1" dirty="0">
                    <a:solidFill>
                      <a:prstClr val="black"/>
                    </a:solidFill>
                    <a:cs typeface="Times New Roman" pitchFamily="18" charset="0"/>
                  </a:rPr>
                  <a:t> is seen to be NR,     </a:t>
                </a:r>
                <a:r>
                  <a:rPr lang="en-US" sz="2400" b="1" dirty="0" err="1">
                    <a:solidFill>
                      <a:prstClr val="black"/>
                    </a:solidFill>
                    <a:cs typeface="Times New Roman" pitchFamily="18" charset="0"/>
                  </a:rPr>
                  <a:t>FR</a:t>
                </a:r>
                <a:r>
                  <a:rPr lang="en-US" sz="2400" b="1" dirty="0">
                    <a:solidFill>
                      <a:prstClr val="black"/>
                    </a:solidFill>
                    <a:cs typeface="Times New Roman" pitchFamily="18" charset="0"/>
                  </a:rPr>
                  <a:t> and </a:t>
                </a:r>
                <a:r>
                  <a:rPr lang="en-US" sz="2400" b="1" dirty="0" err="1">
                    <a:solidFill>
                      <a:prstClr val="black"/>
                    </a:solidFill>
                    <a:cs typeface="Times New Roman" pitchFamily="18" charset="0"/>
                  </a:rPr>
                  <a:t>VFR</a:t>
                </a:r>
                <a:r>
                  <a:rPr lang="en-US" sz="2400" b="1" dirty="0">
                    <a:solidFill>
                      <a:prstClr val="black"/>
                    </a:solidFill>
                    <a:cs typeface="Times New Roman" pitchFamily="18" charset="0"/>
                  </a:rPr>
                  <a:t>, respectively. Calculate the output of the </a:t>
                </a:r>
                <a:r>
                  <a:rPr lang="en-US" sz="2400" b="1" dirty="0" err="1">
                    <a:solidFill>
                      <a:prstClr val="black"/>
                    </a:solidFill>
                    <a:cs typeface="Times New Roman" pitchFamily="18" charset="0"/>
                  </a:rPr>
                  <a:t>FLC</a:t>
                </a:r>
                <a:r>
                  <a:rPr lang="en-US" sz="2400" b="1" dirty="0">
                    <a:solidFill>
                      <a:prstClr val="black"/>
                    </a:solidFill>
                    <a:cs typeface="Times New Roman" pitchFamily="18" charset="0"/>
                  </a:rPr>
                  <a:t> for the inputs: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𝟏</m:t>
                        </m:r>
                      </m:sub>
                    </m:sSub>
                  </m:oMath>
                </a14:m>
                <a:r>
                  <a:rPr lang="en-US" sz="2400" b="1" dirty="0">
                    <a:solidFill>
                      <a:prstClr val="black"/>
                    </a:solidFill>
                    <a:cs typeface="Times New Roman" pitchFamily="18" charset="0"/>
                  </a:rPr>
                  <a:t>=6.0,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𝟐</m:t>
                        </m:r>
                      </m:sub>
                    </m:sSub>
                  </m:oMath>
                </a14:m>
                <a:r>
                  <a:rPr lang="en-US" sz="2400" b="1" dirty="0">
                    <a:solidFill>
                      <a:prstClr val="black"/>
                    </a:solidFill>
                    <a:cs typeface="Times New Roman" pitchFamily="18" charset="0"/>
                  </a:rPr>
                  <a:t>=2.2 </a:t>
                </a:r>
              </a:p>
            </p:txBody>
          </p:sp>
        </mc:Choice>
        <mc:Fallback xmlns="">
          <p:sp>
            <p:nvSpPr>
              <p:cNvPr id="11" name="TextBox 10"/>
              <p:cNvSpPr txBox="1">
                <a:spLocks noRot="1" noChangeAspect="1" noMove="1" noResize="1" noEditPoints="1" noAdjustHandles="1" noChangeArrowheads="1" noChangeShapeType="1" noTextEdit="1"/>
              </p:cNvSpPr>
              <p:nvPr/>
            </p:nvSpPr>
            <p:spPr>
              <a:xfrm>
                <a:off x="363751" y="2710511"/>
                <a:ext cx="6928003" cy="1938992"/>
              </a:xfrm>
              <a:prstGeom prst="rect">
                <a:avLst/>
              </a:prstGeom>
              <a:blipFill rotWithShape="1">
                <a:blip r:embed="rId9"/>
                <a:stretch>
                  <a:fillRect l="-1408" t="-2516" r="-1320" b="-6289"/>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nvPr>
        </p:nvGraphicFramePr>
        <p:xfrm>
          <a:off x="3354510" y="2619165"/>
          <a:ext cx="2225675" cy="542925"/>
        </p:xfrm>
        <a:graphic>
          <a:graphicData uri="http://schemas.openxmlformats.org/presentationml/2006/ole">
            <mc:AlternateContent xmlns:mc="http://schemas.openxmlformats.org/markup-compatibility/2006">
              <mc:Choice xmlns:v="urn:schemas-microsoft-com:vml" Requires="v">
                <p:oleObj spid="_x0000_s26952" name="Equation" r:id="rId10" imgW="876240" imgH="241200" progId="Equation.3">
                  <p:embed/>
                </p:oleObj>
              </mc:Choice>
              <mc:Fallback>
                <p:oleObj name="Equation" r:id="rId10" imgW="876240" imgH="241200" progId="Equation.3">
                  <p:embed/>
                  <p:pic>
                    <p:nvPicPr>
                      <p:cNvPr id="0" name=""/>
                      <p:cNvPicPr>
                        <a:picLocks noChangeAspect="1" noChangeArrowheads="1"/>
                      </p:cNvPicPr>
                      <p:nvPr/>
                    </p:nvPicPr>
                    <p:blipFill>
                      <a:blip r:embed="rId11"/>
                      <a:srcRect/>
                      <a:stretch>
                        <a:fillRect/>
                      </a:stretch>
                    </p:blipFill>
                    <p:spPr bwMode="auto">
                      <a:xfrm>
                        <a:off x="3354510" y="2619165"/>
                        <a:ext cx="222567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nvPr>
        </p:nvGraphicFramePr>
        <p:xfrm>
          <a:off x="6142892" y="2612904"/>
          <a:ext cx="1193800" cy="571500"/>
        </p:xfrm>
        <a:graphic>
          <a:graphicData uri="http://schemas.openxmlformats.org/presentationml/2006/ole">
            <mc:AlternateContent xmlns:mc="http://schemas.openxmlformats.org/markup-compatibility/2006">
              <mc:Choice xmlns:v="urn:schemas-microsoft-com:vml" Requires="v">
                <p:oleObj spid="_x0000_s26953" name="Equation" r:id="rId12" imgW="469800" imgH="253800" progId="Equation.3">
                  <p:embed/>
                </p:oleObj>
              </mc:Choice>
              <mc:Fallback>
                <p:oleObj name="Equation" r:id="rId12" imgW="469800" imgH="253800" progId="Equation.3">
                  <p:embed/>
                  <p:pic>
                    <p:nvPicPr>
                      <p:cNvPr id="0" name=""/>
                      <p:cNvPicPr>
                        <a:picLocks noChangeAspect="1" noChangeArrowheads="1"/>
                      </p:cNvPicPr>
                      <p:nvPr/>
                    </p:nvPicPr>
                    <p:blipFill>
                      <a:blip r:embed="rId13"/>
                      <a:srcRect/>
                      <a:stretch>
                        <a:fillRect/>
                      </a:stretch>
                    </p:blipFill>
                    <p:spPr bwMode="auto">
                      <a:xfrm>
                        <a:off x="6142892" y="2612904"/>
                        <a:ext cx="1193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nvPr>
        </p:nvGraphicFramePr>
        <p:xfrm>
          <a:off x="460620" y="3392998"/>
          <a:ext cx="2193925" cy="542925"/>
        </p:xfrm>
        <a:graphic>
          <a:graphicData uri="http://schemas.openxmlformats.org/presentationml/2006/ole">
            <mc:AlternateContent xmlns:mc="http://schemas.openxmlformats.org/markup-compatibility/2006">
              <mc:Choice xmlns:v="urn:schemas-microsoft-com:vml" Requires="v">
                <p:oleObj spid="_x0000_s26954" name="Equation" r:id="rId14" imgW="863280" imgH="241200" progId="Equation.3">
                  <p:embed/>
                </p:oleObj>
              </mc:Choice>
              <mc:Fallback>
                <p:oleObj name="Equation" r:id="rId14" imgW="863280" imgH="241200" progId="Equation.3">
                  <p:embed/>
                  <p:pic>
                    <p:nvPicPr>
                      <p:cNvPr id="0" name=""/>
                      <p:cNvPicPr>
                        <a:picLocks noChangeAspect="1" noChangeArrowheads="1"/>
                      </p:cNvPicPr>
                      <p:nvPr/>
                    </p:nvPicPr>
                    <p:blipFill>
                      <a:blip r:embed="rId15"/>
                      <a:srcRect/>
                      <a:stretch>
                        <a:fillRect/>
                      </a:stretch>
                    </p:blipFill>
                    <p:spPr bwMode="auto">
                      <a:xfrm>
                        <a:off x="460620" y="3392998"/>
                        <a:ext cx="219392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4"/>
          <p:cNvGraphicFramePr>
            <a:graphicFrameLocks noChangeAspect="1"/>
          </p:cNvGraphicFramePr>
          <p:nvPr>
            <p:extLst/>
          </p:nvPr>
        </p:nvGraphicFramePr>
        <p:xfrm>
          <a:off x="3069131" y="3381613"/>
          <a:ext cx="1290637" cy="571500"/>
        </p:xfrm>
        <a:graphic>
          <a:graphicData uri="http://schemas.openxmlformats.org/presentationml/2006/ole">
            <mc:AlternateContent xmlns:mc="http://schemas.openxmlformats.org/markup-compatibility/2006">
              <mc:Choice xmlns:v="urn:schemas-microsoft-com:vml" Requires="v">
                <p:oleObj spid="_x0000_s26955" name="Equation" r:id="rId16" imgW="507960" imgH="253800" progId="Equation.3">
                  <p:embed/>
                </p:oleObj>
              </mc:Choice>
              <mc:Fallback>
                <p:oleObj name="Equation" r:id="rId16" imgW="507960" imgH="253800" progId="Equation.3">
                  <p:embed/>
                  <p:pic>
                    <p:nvPicPr>
                      <p:cNvPr id="0" name=""/>
                      <p:cNvPicPr>
                        <a:picLocks noChangeAspect="1" noChangeArrowheads="1"/>
                      </p:cNvPicPr>
                      <p:nvPr/>
                    </p:nvPicPr>
                    <p:blipFill>
                      <a:blip r:embed="rId17"/>
                      <a:srcRect/>
                      <a:stretch>
                        <a:fillRect/>
                      </a:stretch>
                    </p:blipFill>
                    <p:spPr bwMode="auto">
                      <a:xfrm>
                        <a:off x="3069131" y="3381613"/>
                        <a:ext cx="129063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27561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pic>
        <p:nvPicPr>
          <p:cNvPr id="50178" name="Picture 2" descr="E:\0 Drive D Back up\On-line MOOC course on Fuzzy Logic and Neural Networks\NOC Presentation_06th Oct 2018_Fig_6.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260" y="1083285"/>
            <a:ext cx="6601747" cy="4227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4102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mc:AlternateContent xmlns:mc="http://schemas.openxmlformats.org/markup-compatibility/2006" xmlns:a14="http://schemas.microsoft.com/office/drawing/2010/main">
        <mc:Choice Requires="a14">
          <p:sp>
            <p:nvSpPr>
              <p:cNvPr id="11" name="TextBox 10"/>
              <p:cNvSpPr txBox="1"/>
              <p:nvPr/>
            </p:nvSpPr>
            <p:spPr>
              <a:xfrm>
                <a:off x="211350" y="1602516"/>
                <a:ext cx="6928003" cy="3785652"/>
              </a:xfrm>
              <a:prstGeom prst="rect">
                <a:avLst/>
              </a:prstGeom>
              <a:noFill/>
            </p:spPr>
            <p:txBody>
              <a:bodyPr wrap="square" rtlCol="0">
                <a:spAutoFit/>
              </a:bodyPr>
              <a:lstStyle/>
              <a:p>
                <a:pPr algn="just">
                  <a:buFont typeface="Arial" charset="0"/>
                  <a:buChar char="•"/>
                </a:pPr>
                <a:r>
                  <a:rPr lang="en-US" sz="2400" b="1" dirty="0">
                    <a:solidFill>
                      <a:prstClr val="black"/>
                    </a:solidFill>
                    <a:cs typeface="Times New Roman" pitchFamily="18" charset="0"/>
                  </a:rPr>
                  <a:t>Inputs: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𝟏</m:t>
                        </m:r>
                      </m:sub>
                    </m:sSub>
                  </m:oMath>
                </a14:m>
                <a:r>
                  <a:rPr lang="en-US" sz="2400" b="1" dirty="0">
                    <a:solidFill>
                      <a:prstClr val="black"/>
                    </a:solidFill>
                    <a:cs typeface="Times New Roman" pitchFamily="18" charset="0"/>
                  </a:rPr>
                  <a:t>=6.0,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𝟏</m:t>
                        </m:r>
                      </m:sub>
                    </m:sSub>
                  </m:oMath>
                </a14:m>
                <a:r>
                  <a:rPr lang="en-US" sz="2400" b="1" dirty="0">
                    <a:solidFill>
                      <a:prstClr val="black"/>
                    </a:solidFill>
                    <a:cs typeface="Times New Roman" pitchFamily="18" charset="0"/>
                  </a:rPr>
                  <a:t>= 2.2</a:t>
                </a:r>
              </a:p>
              <a:p>
                <a:pPr algn="just">
                  <a:buFont typeface="Arial" charset="0"/>
                  <a:buChar char="•"/>
                </a:pPr>
                <a:endParaRPr lang="en-US" sz="2400" b="1" dirty="0">
                  <a:solidFill>
                    <a:prstClr val="black"/>
                  </a:solidFill>
                  <a:cs typeface="Times New Roman" pitchFamily="18" charset="0"/>
                </a:endParaRPr>
              </a:p>
              <a:p>
                <a:pPr algn="just"/>
                <a:endParaRPr lang="en-US" sz="2400" b="1" dirty="0">
                  <a:solidFill>
                    <a:prstClr val="black"/>
                  </a:solidFill>
                  <a:cs typeface="Times New Roman" pitchFamily="18" charset="0"/>
                </a:endParaRPr>
              </a:p>
              <a:p>
                <a:pPr algn="just">
                  <a:buFont typeface="Arial" charset="0"/>
                  <a:buChar char="•"/>
                </a:pPr>
                <a:r>
                  <a:rPr lang="en-US" sz="2400" b="1" dirty="0">
                    <a:solidFill>
                      <a:prstClr val="black"/>
                    </a:solidFill>
                    <a:cs typeface="Times New Roman" pitchFamily="18" charset="0"/>
                  </a:rPr>
                  <a:t>Inputs: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𝟏</m:t>
                        </m:r>
                      </m:sub>
                    </m:sSub>
                  </m:oMath>
                </a14:m>
                <a:r>
                  <a:rPr lang="en-US" sz="2400" b="1" dirty="0">
                    <a:solidFill>
                      <a:prstClr val="black"/>
                    </a:solidFill>
                    <a:cs typeface="Times New Roman" pitchFamily="18" charset="0"/>
                  </a:rPr>
                  <a:t>of 6.0 unit may be called </a:t>
                </a:r>
                <a:r>
                  <a:rPr lang="en-US" sz="2400" b="1" dirty="0" err="1">
                    <a:solidFill>
                      <a:prstClr val="black"/>
                    </a:solidFill>
                    <a:cs typeface="Times New Roman" pitchFamily="18" charset="0"/>
                  </a:rPr>
                  <a:t>LW</a:t>
                </a:r>
                <a:r>
                  <a:rPr lang="en-US" sz="2400" b="1" dirty="0">
                    <a:solidFill>
                      <a:prstClr val="black"/>
                    </a:solidFill>
                    <a:cs typeface="Times New Roman" pitchFamily="18" charset="0"/>
                  </a:rPr>
                  <a:t> or M.</a:t>
                </a:r>
              </a:p>
              <a:p>
                <a:pPr algn="just">
                  <a:buFont typeface="Arial" charset="0"/>
                  <a:buChar char="•"/>
                </a:pPr>
                <a:endParaRPr lang="en-US" sz="2400" b="1" dirty="0">
                  <a:solidFill>
                    <a:prstClr val="black"/>
                  </a:solidFill>
                  <a:cs typeface="Times New Roman" pitchFamily="18" charset="0"/>
                </a:endParaRPr>
              </a:p>
              <a:p>
                <a:pPr algn="just"/>
                <a:endParaRPr lang="en-US" sz="2400" b="1" dirty="0">
                  <a:solidFill>
                    <a:prstClr val="black"/>
                  </a:solidFill>
                  <a:cs typeface="Times New Roman" pitchFamily="18" charset="0"/>
                </a:endParaRPr>
              </a:p>
              <a:p>
                <a:pPr algn="just">
                  <a:buFont typeface="Arial" charset="0"/>
                  <a:buChar char="•"/>
                </a:pPr>
                <a:r>
                  <a:rPr lang="en-US" sz="2400" b="1" dirty="0">
                    <a:solidFill>
                      <a:prstClr val="black"/>
                    </a:solidFill>
                    <a:cs typeface="Times New Roman" pitchFamily="18" charset="0"/>
                  </a:rPr>
                  <a:t>Inputs: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smtClean="0">
                            <a:solidFill>
                              <a:prstClr val="black"/>
                            </a:solidFill>
                            <a:latin typeface="Cambria Math"/>
                            <a:cs typeface="Times New Roman" pitchFamily="18" charset="0"/>
                          </a:rPr>
                          <m:t>𝟐</m:t>
                        </m:r>
                      </m:sub>
                    </m:sSub>
                  </m:oMath>
                </a14:m>
                <a:r>
                  <a:rPr lang="en-US" sz="2400" b="1" dirty="0">
                    <a:solidFill>
                      <a:prstClr val="black"/>
                    </a:solidFill>
                    <a:cs typeface="Times New Roman" pitchFamily="18" charset="0"/>
                  </a:rPr>
                  <a:t>of 2.2 unit may be called </a:t>
                </a:r>
                <a:r>
                  <a:rPr lang="en-US" sz="2400" b="1" dirty="0" err="1">
                    <a:solidFill>
                      <a:prstClr val="black"/>
                    </a:solidFill>
                    <a:cs typeface="Times New Roman" pitchFamily="18" charset="0"/>
                  </a:rPr>
                  <a:t>FR</a:t>
                </a:r>
                <a:r>
                  <a:rPr lang="en-US" sz="2400" b="1" dirty="0">
                    <a:solidFill>
                      <a:prstClr val="black"/>
                    </a:solidFill>
                    <a:cs typeface="Times New Roman" pitchFamily="18" charset="0"/>
                  </a:rPr>
                  <a:t> or </a:t>
                </a:r>
                <a:r>
                  <a:rPr lang="en-US" sz="2400" b="1" dirty="0" err="1">
                    <a:solidFill>
                      <a:prstClr val="black"/>
                    </a:solidFill>
                    <a:cs typeface="Times New Roman" pitchFamily="18" charset="0"/>
                  </a:rPr>
                  <a:t>VFR</a:t>
                </a:r>
                <a:r>
                  <a:rPr lang="en-US" sz="2400" b="1" dirty="0">
                    <a:solidFill>
                      <a:prstClr val="black"/>
                    </a:solidFill>
                    <a:cs typeface="Times New Roman" pitchFamily="18" charset="0"/>
                  </a:rPr>
                  <a:t>.</a:t>
                </a:r>
              </a:p>
              <a:p>
                <a:pPr algn="just">
                  <a:buFont typeface="Arial" charset="0"/>
                  <a:buChar char="•"/>
                </a:pPr>
                <a:endParaRPr lang="en-US" sz="2400" b="1" dirty="0">
                  <a:solidFill>
                    <a:prstClr val="black"/>
                  </a:solidFill>
                  <a:cs typeface="Times New Roman" pitchFamily="18" charset="0"/>
                </a:endParaRPr>
              </a:p>
              <a:p>
                <a:pPr algn="just"/>
                <a:endParaRPr lang="en-US" sz="2400" b="1" dirty="0">
                  <a:solidFill>
                    <a:prstClr val="black"/>
                  </a:solidFill>
                  <a:cs typeface="Times New Roman" pitchFamily="18" charset="0"/>
                </a:endParaRPr>
              </a:p>
              <a:p>
                <a:pPr algn="just">
                  <a:buFont typeface="Arial" charset="0"/>
                  <a:buChar char="•"/>
                </a:pPr>
                <a:r>
                  <a:rPr lang="en-US" sz="2400" b="1" dirty="0">
                    <a:solidFill>
                      <a:prstClr val="black"/>
                    </a:solidFill>
                    <a:cs typeface="Times New Roman" pitchFamily="18" charset="0"/>
                  </a:rPr>
                  <a:t>Determination of membership value:</a:t>
                </a:r>
              </a:p>
            </p:txBody>
          </p:sp>
        </mc:Choice>
        <mc:Fallback xmlns="">
          <p:sp>
            <p:nvSpPr>
              <p:cNvPr id="11" name="TextBox 10"/>
              <p:cNvSpPr txBox="1">
                <a:spLocks noRot="1" noChangeAspect="1" noMove="1" noResize="1" noEditPoints="1" noAdjustHandles="1" noChangeArrowheads="1" noChangeShapeType="1" noTextEdit="1"/>
              </p:cNvSpPr>
              <p:nvPr/>
            </p:nvSpPr>
            <p:spPr>
              <a:xfrm>
                <a:off x="211350" y="1602516"/>
                <a:ext cx="6928003" cy="3785652"/>
              </a:xfrm>
              <a:prstGeom prst="rect">
                <a:avLst/>
              </a:prstGeom>
              <a:blipFill rotWithShape="1">
                <a:blip r:embed="rId4"/>
                <a:stretch>
                  <a:fillRect l="-1232" t="-1288" b="-2738"/>
                </a:stretch>
              </a:blipFill>
            </p:spPr>
            <p:txBody>
              <a:bodyPr/>
              <a:lstStyle/>
              <a:p>
                <a:r>
                  <a:rPr lang="en-US">
                    <a:noFill/>
                  </a:rPr>
                  <a:t> </a:t>
                </a:r>
              </a:p>
            </p:txBody>
          </p:sp>
        </mc:Fallback>
      </mc:AlternateContent>
      <p:sp>
        <p:nvSpPr>
          <p:cNvPr id="14" name="TextBox 13"/>
          <p:cNvSpPr txBox="1"/>
          <p:nvPr/>
        </p:nvSpPr>
        <p:spPr>
          <a:xfrm>
            <a:off x="469259" y="573103"/>
            <a:ext cx="6928003" cy="523220"/>
          </a:xfrm>
          <a:prstGeom prst="rect">
            <a:avLst/>
          </a:prstGeom>
          <a:noFill/>
        </p:spPr>
        <p:txBody>
          <a:bodyPr wrap="square" rtlCol="0">
            <a:spAutoFit/>
          </a:bodyPr>
          <a:lstStyle/>
          <a:p>
            <a:pPr algn="just"/>
            <a:r>
              <a:rPr lang="en-US" sz="2800" b="1" dirty="0">
                <a:solidFill>
                  <a:srgbClr val="C00000"/>
                </a:solidFill>
                <a:latin typeface="Georgia" pitchFamily="18" charset="0"/>
                <a:cs typeface="Times New Roman" pitchFamily="18" charset="0"/>
              </a:rPr>
              <a:t>Solution:</a:t>
            </a:r>
          </a:p>
        </p:txBody>
      </p:sp>
    </p:spTree>
    <p:extLst>
      <p:ext uri="{BB962C8B-B14F-4D97-AF65-F5344CB8AC3E}">
        <p14:creationId xmlns:p14="http://schemas.microsoft.com/office/powerpoint/2010/main" val="36470435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sp>
        <p:nvSpPr>
          <p:cNvPr id="11" name="TextBox 10"/>
          <p:cNvSpPr txBox="1"/>
          <p:nvPr/>
        </p:nvSpPr>
        <p:spPr>
          <a:xfrm>
            <a:off x="211349" y="3177037"/>
            <a:ext cx="5286773" cy="461665"/>
          </a:xfrm>
          <a:prstGeom prst="rect">
            <a:avLst/>
          </a:prstGeom>
          <a:noFill/>
        </p:spPr>
        <p:txBody>
          <a:bodyPr wrap="square" rtlCol="0">
            <a:spAutoFit/>
          </a:bodyPr>
          <a:lstStyle/>
          <a:p>
            <a:pPr algn="just">
              <a:buFont typeface="Arial" charset="0"/>
              <a:buChar char="•"/>
            </a:pPr>
            <a:r>
              <a:rPr lang="en-US" sz="2400" b="1" dirty="0">
                <a:solidFill>
                  <a:prstClr val="black"/>
                </a:solidFill>
                <a:cs typeface="Times New Roman" pitchFamily="18" charset="0"/>
              </a:rPr>
              <a:t>Using the principle of similar triangle</a:t>
            </a:r>
          </a:p>
        </p:txBody>
      </p:sp>
      <p:graphicFrame>
        <p:nvGraphicFramePr>
          <p:cNvPr id="3" name="Object 2"/>
          <p:cNvGraphicFramePr>
            <a:graphicFrameLocks noChangeAspect="1"/>
          </p:cNvGraphicFramePr>
          <p:nvPr>
            <p:extLst>
              <p:ext uri="{D42A27DB-BD31-4B8C-83A1-F6EECF244321}">
                <p14:modId xmlns:p14="http://schemas.microsoft.com/office/powerpoint/2010/main" val="2412532023"/>
              </p:ext>
            </p:extLst>
          </p:nvPr>
        </p:nvGraphicFramePr>
        <p:xfrm>
          <a:off x="1524000" y="3894138"/>
          <a:ext cx="1935163" cy="1857375"/>
        </p:xfrm>
        <a:graphic>
          <a:graphicData uri="http://schemas.openxmlformats.org/presentationml/2006/ole">
            <mc:AlternateContent xmlns:mc="http://schemas.openxmlformats.org/markup-compatibility/2006">
              <mc:Choice xmlns:v="urn:schemas-microsoft-com:vml" Requires="v">
                <p:oleObj spid="_x0000_s27704" name="Equation" r:id="rId3" imgW="761760" imgH="825480" progId="Equation.DSMT4">
                  <p:embed/>
                </p:oleObj>
              </mc:Choice>
              <mc:Fallback>
                <p:oleObj name="Equation" r:id="rId3" imgW="761760" imgH="825480" progId="Equation.DSMT4">
                  <p:embed/>
                  <p:pic>
                    <p:nvPicPr>
                      <p:cNvPr id="0" name=""/>
                      <p:cNvPicPr>
                        <a:picLocks noChangeAspect="1" noChangeArrowheads="1"/>
                      </p:cNvPicPr>
                      <p:nvPr/>
                    </p:nvPicPr>
                    <p:blipFill>
                      <a:blip r:embed="rId4"/>
                      <a:srcRect/>
                      <a:stretch>
                        <a:fillRect/>
                      </a:stretch>
                    </p:blipFill>
                    <p:spPr bwMode="auto">
                      <a:xfrm>
                        <a:off x="1524000" y="3894138"/>
                        <a:ext cx="1935163"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9158" name="Picture 6" descr="E:\0 Drive D Back up\On-line MOOC course on Fuzzy Logic and Neural Networks\NOC Presentation_06th Oct 2018_Fig_6.14.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456" y="609235"/>
            <a:ext cx="3115108" cy="2368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1976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p:cNvSpPr txBox="1"/>
              <p:nvPr/>
            </p:nvSpPr>
            <p:spPr>
              <a:xfrm>
                <a:off x="999162" y="1553224"/>
                <a:ext cx="9750042" cy="5170646"/>
              </a:xfrm>
              <a:prstGeom prst="rect">
                <a:avLst/>
              </a:prstGeom>
              <a:noFill/>
            </p:spPr>
            <p:txBody>
              <a:bodyPr wrap="square" lIns="0" tIns="0" rIns="0" bIns="0" rtlCol="0">
                <a:spAutoFit/>
              </a:bodyPr>
              <a:lstStyle/>
              <a:p>
                <a:r>
                  <a:rPr lang="en-US" sz="2400" b="1" dirty="0">
                    <a:solidFill>
                      <a:prstClr val="black"/>
                    </a:solidFill>
                  </a:rPr>
                  <a:t>Input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𝟏</m:t>
                        </m:r>
                      </m:sub>
                    </m:sSub>
                  </m:oMath>
                </a14:m>
                <a:r>
                  <a:rPr lang="en-US" sz="2400" b="1" dirty="0">
                    <a:solidFill>
                      <a:prstClr val="black"/>
                    </a:solidFill>
                  </a:rPr>
                  <a:t> of 6.0 may be called LW with </a:t>
                </a:r>
                <a:r>
                  <a:rPr lang="el-GR" sz="2400" b="1" dirty="0">
                    <a:solidFill>
                      <a:prstClr val="black"/>
                    </a:solidFill>
                  </a:rPr>
                  <a:t>μ</a:t>
                </a:r>
                <a:r>
                  <a:rPr lang="en-US" sz="2400" b="1" baseline="-25000" dirty="0">
                    <a:solidFill>
                      <a:prstClr val="black"/>
                    </a:solidFill>
                  </a:rPr>
                  <a:t>LW </a:t>
                </a:r>
                <a:r>
                  <a:rPr lang="en-US" sz="2400" b="1" dirty="0">
                    <a:solidFill>
                      <a:prstClr val="black"/>
                    </a:solidFill>
                  </a:rPr>
                  <a:t> =0.8</a:t>
                </a:r>
              </a:p>
              <a:p>
                <a:endParaRPr lang="en-US" sz="2400" b="1" dirty="0">
                  <a:solidFill>
                    <a:prstClr val="black"/>
                  </a:solidFill>
                </a:endParaRPr>
              </a:p>
              <a:p>
                <a:r>
                  <a:rPr lang="en-US" sz="2400" b="1" dirty="0">
                    <a:solidFill>
                      <a:prstClr val="black"/>
                    </a:solidFill>
                  </a:rPr>
                  <a:t>Input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𝟏</m:t>
                        </m:r>
                      </m:sub>
                    </m:sSub>
                  </m:oMath>
                </a14:m>
                <a:r>
                  <a:rPr lang="en-US" sz="2400" b="1" dirty="0">
                    <a:solidFill>
                      <a:prstClr val="black"/>
                    </a:solidFill>
                  </a:rPr>
                  <a:t> of 6.0 may be called M with </a:t>
                </a:r>
                <a:r>
                  <a:rPr lang="el-GR" sz="2400" b="1" dirty="0">
                    <a:solidFill>
                      <a:prstClr val="black"/>
                    </a:solidFill>
                  </a:rPr>
                  <a:t>μ</a:t>
                </a:r>
                <a:r>
                  <a:rPr lang="en-US" sz="2400" b="1" baseline="-25000" dirty="0">
                    <a:solidFill>
                      <a:prstClr val="black"/>
                    </a:solidFill>
                  </a:rPr>
                  <a:t>M</a:t>
                </a:r>
                <a:r>
                  <a:rPr lang="en-US" sz="2400" b="1" dirty="0">
                    <a:solidFill>
                      <a:prstClr val="black"/>
                    </a:solidFill>
                  </a:rPr>
                  <a:t> =0.2</a:t>
                </a:r>
              </a:p>
              <a:p>
                <a:endParaRPr lang="en-US" sz="2400" b="1" dirty="0">
                  <a:solidFill>
                    <a:prstClr val="black"/>
                  </a:solidFill>
                </a:endParaRPr>
              </a:p>
              <a:p>
                <a:r>
                  <a:rPr lang="en-US" sz="2400" b="1" dirty="0">
                    <a:solidFill>
                      <a:prstClr val="black"/>
                    </a:solidFill>
                  </a:rPr>
                  <a:t>Similarly, Input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𝟐</m:t>
                        </m:r>
                      </m:sub>
                    </m:sSub>
                  </m:oMath>
                </a14:m>
                <a:r>
                  <a:rPr lang="en-US" sz="2400" b="1" dirty="0">
                    <a:solidFill>
                      <a:prstClr val="black"/>
                    </a:solidFill>
                  </a:rPr>
                  <a:t> of 2.2 may be called FR with </a:t>
                </a:r>
                <a:r>
                  <a:rPr lang="el-GR" sz="2400" b="1" dirty="0">
                    <a:solidFill>
                      <a:prstClr val="black"/>
                    </a:solidFill>
                  </a:rPr>
                  <a:t>μ</a:t>
                </a:r>
                <a:r>
                  <a:rPr lang="en-US" sz="2400" b="1" baseline="-25000" dirty="0">
                    <a:solidFill>
                      <a:prstClr val="black"/>
                    </a:solidFill>
                  </a:rPr>
                  <a:t>FR</a:t>
                </a:r>
                <a:r>
                  <a:rPr lang="en-US" sz="2400" b="1" dirty="0">
                    <a:solidFill>
                      <a:prstClr val="black"/>
                    </a:solidFill>
                  </a:rPr>
                  <a:t> =0.8</a:t>
                </a:r>
              </a:p>
              <a:p>
                <a:endParaRPr lang="en-US" sz="2400" b="1" dirty="0">
                  <a:solidFill>
                    <a:prstClr val="black"/>
                  </a:solidFill>
                </a:endParaRPr>
              </a:p>
              <a:p>
                <a:r>
                  <a:rPr lang="en-US" sz="2400" b="1" dirty="0">
                    <a:solidFill>
                      <a:prstClr val="black"/>
                    </a:solidFill>
                  </a:rPr>
                  <a:t>Input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𝟐</m:t>
                        </m:r>
                      </m:sub>
                    </m:sSub>
                  </m:oMath>
                </a14:m>
                <a:r>
                  <a:rPr lang="en-US" sz="2400" b="1" dirty="0">
                    <a:solidFill>
                      <a:prstClr val="black"/>
                    </a:solidFill>
                  </a:rPr>
                  <a:t> of 2.2 may be called VFR with </a:t>
                </a:r>
                <a:r>
                  <a:rPr lang="el-GR" sz="2400" b="1" dirty="0">
                    <a:solidFill>
                      <a:prstClr val="black"/>
                    </a:solidFill>
                  </a:rPr>
                  <a:t>μ</a:t>
                </a:r>
                <a:r>
                  <a:rPr lang="en-US" sz="2400" b="1" baseline="-25000" dirty="0">
                    <a:solidFill>
                      <a:prstClr val="black"/>
                    </a:solidFill>
                  </a:rPr>
                  <a:t>VFR</a:t>
                </a:r>
                <a:r>
                  <a:rPr lang="en-US" sz="2400" b="1" dirty="0">
                    <a:solidFill>
                      <a:prstClr val="black"/>
                    </a:solidFill>
                  </a:rPr>
                  <a:t> =0.2</a:t>
                </a:r>
              </a:p>
              <a:p>
                <a:endParaRPr lang="en-US" sz="2400" b="1" dirty="0">
                  <a:solidFill>
                    <a:prstClr val="black"/>
                  </a:solidFill>
                </a:endParaRPr>
              </a:p>
              <a:p>
                <a:r>
                  <a:rPr lang="en-US" sz="2400" b="1" dirty="0">
                    <a:solidFill>
                      <a:prstClr val="black"/>
                    </a:solidFill>
                  </a:rPr>
                  <a:t> </a:t>
                </a:r>
              </a:p>
              <a:p>
                <a:endParaRPr lang="en-US" sz="2400" b="1" dirty="0">
                  <a:solidFill>
                    <a:prstClr val="black"/>
                  </a:solidFill>
                </a:endParaRPr>
              </a:p>
              <a:p>
                <a:endParaRPr lang="en-US" sz="2400" b="1" dirty="0">
                  <a:solidFill>
                    <a:prstClr val="black"/>
                  </a:solidFill>
                </a:endParaRPr>
              </a:p>
              <a:p>
                <a:endParaRPr lang="en-US" sz="2400" b="1" dirty="0">
                  <a:solidFill>
                    <a:prstClr val="black"/>
                  </a:solidFill>
                </a:endParaRPr>
              </a:p>
              <a:p>
                <a:endParaRPr lang="en-US" sz="2400" b="1" dirty="0">
                  <a:solidFill>
                    <a:prstClr val="black"/>
                  </a:solidFill>
                </a:endParaRPr>
              </a:p>
              <a:p>
                <a:r>
                  <a:rPr lang="en-US" sz="2400" b="1" dirty="0">
                    <a:solidFill>
                      <a:prstClr val="black"/>
                    </a:solidFill>
                  </a:rPr>
                  <a:t> </a:t>
                </a:r>
              </a:p>
            </p:txBody>
          </p:sp>
        </mc:Choice>
        <mc:Fallback xmlns="">
          <p:sp>
            <p:nvSpPr>
              <p:cNvPr id="9" name="TextBox 8"/>
              <p:cNvSpPr txBox="1">
                <a:spLocks noRot="1" noChangeAspect="1" noMove="1" noResize="1" noEditPoints="1" noAdjustHandles="1" noChangeArrowheads="1" noChangeShapeType="1" noTextEdit="1"/>
              </p:cNvSpPr>
              <p:nvPr/>
            </p:nvSpPr>
            <p:spPr>
              <a:xfrm>
                <a:off x="999162" y="1553224"/>
                <a:ext cx="9750042" cy="5170646"/>
              </a:xfrm>
              <a:prstGeom prst="rect">
                <a:avLst/>
              </a:prstGeom>
              <a:blipFill rotWithShape="0">
                <a:blip r:embed="rId3"/>
                <a:stretch>
                  <a:fillRect l="-1939" t="-1887"/>
                </a:stretch>
              </a:blipFill>
            </p:spPr>
            <p:txBody>
              <a:bodyPr/>
              <a:lstStyle/>
              <a:p>
                <a:r>
                  <a:rPr lang="en-US">
                    <a:noFill/>
                  </a:rPr>
                  <a:t> </a:t>
                </a:r>
              </a:p>
            </p:txBody>
          </p:sp>
        </mc:Fallback>
      </mc:AlternateContent>
    </p:spTree>
    <p:extLst>
      <p:ext uri="{BB962C8B-B14F-4D97-AF65-F5344CB8AC3E}">
        <p14:creationId xmlns:p14="http://schemas.microsoft.com/office/powerpoint/2010/main" val="444702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p:cNvSpPr txBox="1"/>
              <p:nvPr/>
            </p:nvSpPr>
            <p:spPr>
              <a:xfrm>
                <a:off x="936816" y="2020814"/>
                <a:ext cx="9750042" cy="2954655"/>
              </a:xfrm>
              <a:prstGeom prst="rect">
                <a:avLst/>
              </a:prstGeom>
              <a:noFill/>
            </p:spPr>
            <p:txBody>
              <a:bodyPr wrap="square" lIns="0" tIns="0" rIns="0" bIns="0" rtlCol="0">
                <a:spAutoFit/>
              </a:bodyPr>
              <a:lstStyle/>
              <a:p>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𝟏</m:t>
                        </m:r>
                      </m:sub>
                    </m:sSub>
                  </m:oMath>
                </a14:m>
                <a:r>
                  <a:rPr lang="en-US" sz="2400" b="1" dirty="0">
                    <a:solidFill>
                      <a:prstClr val="black"/>
                    </a:solidFill>
                  </a:rPr>
                  <a:t> is LW and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𝟐</m:t>
                        </m:r>
                      </m:sub>
                    </m:sSub>
                  </m:oMath>
                </a14:m>
                <a:r>
                  <a:rPr lang="en-US" sz="2400" b="1" baseline="-25000" dirty="0">
                    <a:solidFill>
                      <a:prstClr val="black"/>
                    </a:solidFill>
                  </a:rPr>
                  <a:t> </a:t>
                </a:r>
                <a:r>
                  <a:rPr lang="en-US" sz="2400" b="1" dirty="0">
                    <a:solidFill>
                      <a:prstClr val="black"/>
                    </a:solidFill>
                  </a:rPr>
                  <a:t> is FR </a:t>
                </a:r>
              </a:p>
              <a:p>
                <a:endParaRPr lang="en-US" sz="2400" b="1" dirty="0">
                  <a:solidFill>
                    <a:prstClr val="black"/>
                  </a:solidFill>
                </a:endParaRPr>
              </a:p>
              <a:p>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𝟏</m:t>
                        </m:r>
                      </m:sub>
                    </m:sSub>
                  </m:oMath>
                </a14:m>
                <a:r>
                  <a:rPr lang="en-US" sz="2400" b="1" dirty="0">
                    <a:solidFill>
                      <a:prstClr val="black"/>
                    </a:solidFill>
                  </a:rPr>
                  <a:t> is LW and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𝟐</m:t>
                        </m:r>
                      </m:sub>
                    </m:sSub>
                  </m:oMath>
                </a14:m>
                <a:r>
                  <a:rPr lang="en-US" sz="2400" b="1" baseline="-25000" dirty="0">
                    <a:solidFill>
                      <a:prstClr val="black"/>
                    </a:solidFill>
                  </a:rPr>
                  <a:t> </a:t>
                </a:r>
                <a:r>
                  <a:rPr lang="en-US" sz="2400" b="1" dirty="0">
                    <a:solidFill>
                      <a:prstClr val="black"/>
                    </a:solidFill>
                  </a:rPr>
                  <a:t> is VFR </a:t>
                </a:r>
              </a:p>
              <a:p>
                <a:endParaRPr lang="en-US" sz="2400" b="1" dirty="0">
                  <a:solidFill>
                    <a:prstClr val="black"/>
                  </a:solidFill>
                </a:endParaRPr>
              </a:p>
              <a:p>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𝟏</m:t>
                        </m:r>
                      </m:sub>
                    </m:sSub>
                  </m:oMath>
                </a14:m>
                <a:r>
                  <a:rPr lang="en-US" sz="2400" b="1" dirty="0">
                    <a:solidFill>
                      <a:prstClr val="black"/>
                    </a:solidFill>
                  </a:rPr>
                  <a:t> is M and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𝟐</m:t>
                        </m:r>
                      </m:sub>
                    </m:sSub>
                  </m:oMath>
                </a14:m>
                <a:r>
                  <a:rPr lang="en-US" sz="2400" b="1" baseline="-25000" dirty="0">
                    <a:solidFill>
                      <a:prstClr val="black"/>
                    </a:solidFill>
                  </a:rPr>
                  <a:t> </a:t>
                </a:r>
                <a:r>
                  <a:rPr lang="en-US" sz="2400" b="1" dirty="0">
                    <a:solidFill>
                      <a:prstClr val="black"/>
                    </a:solidFill>
                  </a:rPr>
                  <a:t> is FR </a:t>
                </a:r>
              </a:p>
              <a:p>
                <a:endParaRPr lang="en-US" sz="2400" b="1" dirty="0">
                  <a:solidFill>
                    <a:prstClr val="black"/>
                  </a:solidFill>
                </a:endParaRPr>
              </a:p>
              <a:p>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𝟏</m:t>
                        </m:r>
                      </m:sub>
                    </m:sSub>
                  </m:oMath>
                </a14:m>
                <a:r>
                  <a:rPr lang="en-US" sz="2400" b="1" dirty="0">
                    <a:solidFill>
                      <a:prstClr val="black"/>
                    </a:solidFill>
                  </a:rPr>
                  <a:t> is M and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𝟐</m:t>
                        </m:r>
                      </m:sub>
                    </m:sSub>
                  </m:oMath>
                </a14:m>
                <a:r>
                  <a:rPr lang="en-US" sz="2400" b="1" baseline="-25000" dirty="0">
                    <a:solidFill>
                      <a:prstClr val="black"/>
                    </a:solidFill>
                  </a:rPr>
                  <a:t> </a:t>
                </a:r>
                <a:r>
                  <a:rPr lang="en-US" sz="2400" b="1" dirty="0">
                    <a:solidFill>
                      <a:prstClr val="black"/>
                    </a:solidFill>
                  </a:rPr>
                  <a:t> is VFR </a:t>
                </a:r>
              </a:p>
              <a:p>
                <a:endParaRPr lang="en-US" sz="2400" b="1" dirty="0">
                  <a:solidFill>
                    <a:prstClr val="black"/>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936816" y="2020814"/>
                <a:ext cx="9750042" cy="2954655"/>
              </a:xfrm>
              <a:prstGeom prst="rect">
                <a:avLst/>
              </a:prstGeom>
              <a:blipFill rotWithShape="0">
                <a:blip r:embed="rId3"/>
                <a:stretch>
                  <a:fillRect l="-1126" t="-3093"/>
                </a:stretch>
              </a:blipFill>
            </p:spPr>
            <p:txBody>
              <a:bodyPr/>
              <a:lstStyle/>
              <a:p>
                <a:r>
                  <a:rPr lang="en-US">
                    <a:noFill/>
                  </a:rPr>
                  <a:t> </a:t>
                </a:r>
              </a:p>
            </p:txBody>
          </p:sp>
        </mc:Fallback>
      </mc:AlternateContent>
      <p:sp>
        <p:nvSpPr>
          <p:cNvPr id="3" name="TextBox 2"/>
          <p:cNvSpPr txBox="1"/>
          <p:nvPr/>
        </p:nvSpPr>
        <p:spPr>
          <a:xfrm>
            <a:off x="728133" y="973667"/>
            <a:ext cx="3586238" cy="523220"/>
          </a:xfrm>
          <a:prstGeom prst="rect">
            <a:avLst/>
          </a:prstGeom>
          <a:noFill/>
        </p:spPr>
        <p:txBody>
          <a:bodyPr wrap="none" rtlCol="0">
            <a:spAutoFit/>
          </a:bodyPr>
          <a:lstStyle/>
          <a:p>
            <a:r>
              <a:rPr lang="en-US" sz="2800" b="1" dirty="0">
                <a:solidFill>
                  <a:srgbClr val="C00000"/>
                </a:solidFill>
                <a:latin typeface="Georgia" panose="02040502050405020303" pitchFamily="18" charset="0"/>
              </a:rPr>
              <a:t>Fired Set of Inputs</a:t>
            </a:r>
          </a:p>
        </p:txBody>
      </p:sp>
    </p:spTree>
    <p:extLst>
      <p:ext uri="{BB962C8B-B14F-4D97-AF65-F5344CB8AC3E}">
        <p14:creationId xmlns:p14="http://schemas.microsoft.com/office/powerpoint/2010/main" val="18601253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29470" y="1181485"/>
            <a:ext cx="1697901" cy="523220"/>
          </a:xfrm>
          <a:prstGeom prst="rect">
            <a:avLst/>
          </a:prstGeom>
          <a:noFill/>
        </p:spPr>
        <p:txBody>
          <a:bodyPr wrap="none" rtlCol="0">
            <a:spAutoFit/>
          </a:bodyPr>
          <a:lstStyle/>
          <a:p>
            <a:r>
              <a:rPr lang="en-US" sz="2800" b="1" dirty="0">
                <a:solidFill>
                  <a:srgbClr val="C00000"/>
                </a:solidFill>
                <a:latin typeface="Georgia" panose="02040502050405020303" pitchFamily="18" charset="0"/>
              </a:rPr>
              <a:t>Weights</a:t>
            </a:r>
          </a:p>
        </p:txBody>
      </p:sp>
      <mc:AlternateContent xmlns:mc="http://schemas.openxmlformats.org/markup-compatibility/2006" xmlns:a14="http://schemas.microsoft.com/office/drawing/2010/main">
        <mc:Choice Requires="a14">
          <p:sp>
            <p:nvSpPr>
              <p:cNvPr id="4" name="TextBox 3"/>
              <p:cNvSpPr txBox="1"/>
              <p:nvPr/>
            </p:nvSpPr>
            <p:spPr>
              <a:xfrm>
                <a:off x="1029470" y="1704705"/>
                <a:ext cx="9750042" cy="3725635"/>
              </a:xfrm>
              <a:prstGeom prst="rect">
                <a:avLst/>
              </a:prstGeom>
              <a:noFill/>
            </p:spPr>
            <p:txBody>
              <a:bodyPr wrap="square" lIns="0" tIns="0" rIns="0" bIns="0" rtlCol="0">
                <a:spAutoFit/>
              </a:bodyPr>
              <a:lstStyle/>
              <a:p>
                <a:endParaRPr lang="en-US" sz="2400" b="1" dirty="0">
                  <a:solidFill>
                    <a:prstClr val="black"/>
                  </a:solidFill>
                </a:endParaRPr>
              </a:p>
              <a:p>
                <a:pPr/>
                <a14:m>
                  <m:oMathPara xmlns:m="http://schemas.openxmlformats.org/officeDocument/2006/math">
                    <m:oMathParaPr>
                      <m:jc m:val="left"/>
                    </m:oMathParaPr>
                    <m:oMath xmlns:m="http://schemas.openxmlformats.org/officeDocument/2006/math">
                      <m:sSup>
                        <m:sSupPr>
                          <m:ctrlPr>
                            <a:rPr lang="en-US" sz="2400" b="1" i="1" smtClean="0">
                              <a:solidFill>
                                <a:prstClr val="black"/>
                              </a:solidFill>
                              <a:latin typeface="Cambria Math" panose="02040503050406030204" pitchFamily="18" charset="0"/>
                            </a:rPr>
                          </m:ctrlPr>
                        </m:sSupPr>
                        <m:e>
                          <m:r>
                            <a:rPr lang="en-US" sz="2400" b="1" i="1" smtClean="0">
                              <a:solidFill>
                                <a:prstClr val="black"/>
                              </a:solidFill>
                              <a:latin typeface="Cambria Math" panose="02040503050406030204" pitchFamily="18" charset="0"/>
                            </a:rPr>
                            <m:t>𝒘</m:t>
                          </m:r>
                        </m:e>
                        <m:sup>
                          <m:r>
                            <a:rPr lang="en-US" sz="2400" b="1" i="1" smtClean="0">
                              <a:solidFill>
                                <a:prstClr val="black"/>
                              </a:solidFill>
                              <a:latin typeface="Cambria Math" panose="02040503050406030204" pitchFamily="18" charset="0"/>
                            </a:rPr>
                            <m:t>𝟏</m:t>
                          </m:r>
                        </m:sup>
                      </m:sSup>
                      <m:r>
                        <a:rPr lang="en-US" sz="2400" b="1" i="1" smtClean="0">
                          <a:solidFill>
                            <a:prstClr val="black"/>
                          </a:solidFill>
                          <a:latin typeface="Cambria Math" panose="02040503050406030204" pitchFamily="18" charset="0"/>
                        </a:rPr>
                        <m:t>=</m:t>
                      </m:r>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ea typeface="Cambria Math" panose="02040503050406030204" pitchFamily="18" charset="0"/>
                            </a:rPr>
                            <m:t>𝝁</m:t>
                          </m:r>
                        </m:e>
                        <m:sub>
                          <m:r>
                            <a:rPr lang="en-US" sz="2400" b="1" i="1" smtClean="0">
                              <a:solidFill>
                                <a:prstClr val="black"/>
                              </a:solidFill>
                              <a:latin typeface="Cambria Math" panose="02040503050406030204" pitchFamily="18" charset="0"/>
                            </a:rPr>
                            <m:t>𝑳𝑾</m:t>
                          </m:r>
                        </m:sub>
                      </m:sSub>
                      <m:r>
                        <a:rPr lang="en-US" sz="2400" b="1" i="1" smtClean="0">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𝝁</m:t>
                          </m:r>
                        </m:e>
                        <m:sub>
                          <m:r>
                            <a:rPr lang="en-US" sz="2400" b="1" i="1" smtClean="0">
                              <a:solidFill>
                                <a:prstClr val="black"/>
                              </a:solidFill>
                              <a:latin typeface="Cambria Math" panose="02040503050406030204" pitchFamily="18" charset="0"/>
                              <a:ea typeface="Cambria Math" panose="02040503050406030204" pitchFamily="18" charset="0"/>
                            </a:rPr>
                            <m:t>𝑭𝑹</m:t>
                          </m:r>
                        </m:sub>
                      </m:sSub>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𝟖</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𝟎</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𝟖</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𝟎</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𝟔𝟒</m:t>
                      </m:r>
                    </m:oMath>
                  </m:oMathPara>
                </a14:m>
                <a:endParaRPr lang="en-US" sz="2400" b="1" dirty="0">
                  <a:solidFill>
                    <a:prstClr val="black"/>
                  </a:solidFill>
                  <a:ea typeface="Cambria Math" panose="02040503050406030204" pitchFamily="18" charset="0"/>
                </a:endParaRPr>
              </a:p>
              <a:p>
                <a:endParaRPr lang="en-US" sz="2400" b="1" dirty="0">
                  <a:solidFill>
                    <a:prstClr val="black"/>
                  </a:solidFill>
                  <a:ea typeface="Cambria Math" panose="02040503050406030204" pitchFamily="18" charset="0"/>
                </a:endParaRPr>
              </a:p>
              <a:p>
                <a:pPr/>
                <a14:m>
                  <m:oMathPara xmlns:m="http://schemas.openxmlformats.org/officeDocument/2006/math">
                    <m:oMathParaPr>
                      <m:jc m:val="left"/>
                    </m:oMathParaPr>
                    <m:oMath xmlns:m="http://schemas.openxmlformats.org/officeDocument/2006/math">
                      <m:sSup>
                        <m:sSupPr>
                          <m:ctrlPr>
                            <a:rPr lang="en-US" sz="2400" b="1" i="1">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𝒘</m:t>
                          </m:r>
                        </m:e>
                        <m:sup>
                          <m:r>
                            <a:rPr lang="en-US" sz="2400" b="1" i="1" smtClean="0">
                              <a:solidFill>
                                <a:prstClr val="black"/>
                              </a:solidFill>
                              <a:latin typeface="Cambria Math" panose="02040503050406030204" pitchFamily="18" charset="0"/>
                            </a:rPr>
                            <m:t>𝟐</m:t>
                          </m:r>
                        </m:sup>
                      </m:sSup>
                      <m:r>
                        <a:rPr lang="en-US" sz="2400" b="1" i="1">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𝝁</m:t>
                          </m:r>
                        </m:e>
                        <m:sub>
                          <m:r>
                            <a:rPr lang="en-US" sz="2400" b="1" i="1">
                              <a:solidFill>
                                <a:prstClr val="black"/>
                              </a:solidFill>
                              <a:latin typeface="Cambria Math" panose="02040503050406030204" pitchFamily="18" charset="0"/>
                            </a:rPr>
                            <m:t>𝑳𝑾</m:t>
                          </m:r>
                        </m:sub>
                      </m:sSub>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𝝁</m:t>
                          </m:r>
                        </m:e>
                        <m:sub>
                          <m:r>
                            <a:rPr lang="en-US" sz="2400" b="1" i="1" smtClean="0">
                              <a:solidFill>
                                <a:prstClr val="black"/>
                              </a:solidFill>
                              <a:latin typeface="Cambria Math" panose="02040503050406030204" pitchFamily="18" charset="0"/>
                              <a:ea typeface="Cambria Math" panose="02040503050406030204" pitchFamily="18" charset="0"/>
                            </a:rPr>
                            <m:t>𝑽</m:t>
                          </m:r>
                          <m:r>
                            <a:rPr lang="en-US" sz="2400" b="1" i="1">
                              <a:solidFill>
                                <a:prstClr val="black"/>
                              </a:solidFill>
                              <a:latin typeface="Cambria Math" panose="02040503050406030204" pitchFamily="18" charset="0"/>
                              <a:ea typeface="Cambria Math" panose="02040503050406030204" pitchFamily="18" charset="0"/>
                            </a:rPr>
                            <m:t>𝑭𝑹</m:t>
                          </m:r>
                        </m:sub>
                      </m:sSub>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𝟎</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𝟖</m:t>
                      </m:r>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𝟎</m:t>
                      </m:r>
                      <m:r>
                        <a:rPr lang="en-US" sz="2400" b="1" i="1">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𝟐</m:t>
                      </m:r>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𝟎</m:t>
                      </m:r>
                      <m:r>
                        <a:rPr lang="en-US" sz="2400" b="1" i="1">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𝟏</m:t>
                      </m:r>
                      <m:r>
                        <a:rPr lang="en-US" sz="2400" b="1" i="1">
                          <a:solidFill>
                            <a:prstClr val="black"/>
                          </a:solidFill>
                          <a:latin typeface="Cambria Math" panose="02040503050406030204" pitchFamily="18" charset="0"/>
                          <a:ea typeface="Cambria Math" panose="02040503050406030204" pitchFamily="18" charset="0"/>
                        </a:rPr>
                        <m:t>𝟔</m:t>
                      </m:r>
                    </m:oMath>
                  </m:oMathPara>
                </a14:m>
                <a:endParaRPr lang="en-US" sz="2400" b="1" dirty="0">
                  <a:solidFill>
                    <a:prstClr val="black"/>
                  </a:solidFill>
                  <a:ea typeface="Cambria Math" panose="02040503050406030204" pitchFamily="18" charset="0"/>
                </a:endParaRPr>
              </a:p>
              <a:p>
                <a:endParaRPr lang="en-US" sz="2400" b="1" dirty="0">
                  <a:solidFill>
                    <a:prstClr val="black"/>
                  </a:solidFill>
                  <a:ea typeface="Cambria Math" panose="02040503050406030204" pitchFamily="18" charset="0"/>
                </a:endParaRPr>
              </a:p>
              <a:p>
                <a:pPr/>
                <a14:m>
                  <m:oMathPara xmlns:m="http://schemas.openxmlformats.org/officeDocument/2006/math">
                    <m:oMathParaPr>
                      <m:jc m:val="left"/>
                    </m:oMathParaPr>
                    <m:oMath xmlns:m="http://schemas.openxmlformats.org/officeDocument/2006/math">
                      <m:sSup>
                        <m:sSupPr>
                          <m:ctrlPr>
                            <a:rPr lang="en-US" sz="2400" b="1" i="1">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𝒘</m:t>
                          </m:r>
                        </m:e>
                        <m:sup>
                          <m:r>
                            <a:rPr lang="en-US" sz="2400" b="1" i="1" smtClean="0">
                              <a:solidFill>
                                <a:prstClr val="black"/>
                              </a:solidFill>
                              <a:latin typeface="Cambria Math" panose="02040503050406030204" pitchFamily="18" charset="0"/>
                            </a:rPr>
                            <m:t>𝟑</m:t>
                          </m:r>
                        </m:sup>
                      </m:sSup>
                      <m:r>
                        <a:rPr lang="en-US" sz="2400" b="1" i="1">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𝝁</m:t>
                          </m:r>
                        </m:e>
                        <m:sub>
                          <m:r>
                            <a:rPr lang="en-US" sz="2400" b="1" i="1" smtClean="0">
                              <a:solidFill>
                                <a:prstClr val="black"/>
                              </a:solidFill>
                              <a:latin typeface="Cambria Math" panose="02040503050406030204" pitchFamily="18" charset="0"/>
                              <a:ea typeface="Cambria Math" panose="02040503050406030204" pitchFamily="18" charset="0"/>
                            </a:rPr>
                            <m:t>𝑴</m:t>
                          </m:r>
                        </m:sub>
                      </m:sSub>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𝝁</m:t>
                          </m:r>
                        </m:e>
                        <m:sub>
                          <m:r>
                            <a:rPr lang="en-US" sz="2400" b="1" i="1">
                              <a:solidFill>
                                <a:prstClr val="black"/>
                              </a:solidFill>
                              <a:latin typeface="Cambria Math" panose="02040503050406030204" pitchFamily="18" charset="0"/>
                              <a:ea typeface="Cambria Math" panose="02040503050406030204" pitchFamily="18" charset="0"/>
                            </a:rPr>
                            <m:t>𝑭𝑹</m:t>
                          </m:r>
                        </m:sub>
                      </m:sSub>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𝟎</m:t>
                      </m:r>
                      <m:r>
                        <a:rPr lang="en-US" sz="2400" b="1" i="1">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𝟐</m:t>
                      </m:r>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𝟎</m:t>
                      </m:r>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𝟖</m:t>
                      </m:r>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𝟎</m:t>
                      </m:r>
                      <m:r>
                        <a:rPr lang="en-US" sz="2400" b="1" i="1">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𝟏</m:t>
                      </m:r>
                      <m:r>
                        <a:rPr lang="en-US" sz="2400" b="1" i="1">
                          <a:solidFill>
                            <a:prstClr val="black"/>
                          </a:solidFill>
                          <a:latin typeface="Cambria Math" panose="02040503050406030204" pitchFamily="18" charset="0"/>
                          <a:ea typeface="Cambria Math" panose="02040503050406030204" pitchFamily="18" charset="0"/>
                        </a:rPr>
                        <m:t>𝟔</m:t>
                      </m:r>
                    </m:oMath>
                  </m:oMathPara>
                </a14:m>
                <a:endParaRPr lang="en-US" sz="2400" b="1" dirty="0">
                  <a:solidFill>
                    <a:prstClr val="black"/>
                  </a:solidFill>
                  <a:ea typeface="Cambria Math" panose="02040503050406030204" pitchFamily="18" charset="0"/>
                </a:endParaRPr>
              </a:p>
              <a:p>
                <a:endParaRPr lang="en-US" sz="2400" b="1" dirty="0">
                  <a:solidFill>
                    <a:prstClr val="black"/>
                  </a:solidFill>
                  <a:ea typeface="Cambria Math" panose="02040503050406030204" pitchFamily="18" charset="0"/>
                </a:endParaRPr>
              </a:p>
              <a:p>
                <a:pPr/>
                <a14:m>
                  <m:oMathPara xmlns:m="http://schemas.openxmlformats.org/officeDocument/2006/math">
                    <m:oMathParaPr>
                      <m:jc m:val="left"/>
                    </m:oMathParaPr>
                    <m:oMath xmlns:m="http://schemas.openxmlformats.org/officeDocument/2006/math">
                      <m:sSup>
                        <m:sSupPr>
                          <m:ctrlPr>
                            <a:rPr lang="en-US" sz="2400" b="1" i="1">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𝒘</m:t>
                          </m:r>
                        </m:e>
                        <m:sup>
                          <m:r>
                            <a:rPr lang="en-US" sz="2400" b="1" i="1" smtClean="0">
                              <a:solidFill>
                                <a:prstClr val="black"/>
                              </a:solidFill>
                              <a:latin typeface="Cambria Math" panose="02040503050406030204" pitchFamily="18" charset="0"/>
                            </a:rPr>
                            <m:t>𝟒</m:t>
                          </m:r>
                        </m:sup>
                      </m:sSup>
                      <m:r>
                        <a:rPr lang="en-US" sz="2400" b="1" i="1">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𝝁</m:t>
                          </m:r>
                        </m:e>
                        <m:sub>
                          <m:r>
                            <a:rPr lang="en-US" sz="2400" b="1" i="1" smtClean="0">
                              <a:solidFill>
                                <a:prstClr val="black"/>
                              </a:solidFill>
                              <a:latin typeface="Cambria Math" panose="02040503050406030204" pitchFamily="18" charset="0"/>
                              <a:ea typeface="Cambria Math" panose="02040503050406030204" pitchFamily="18" charset="0"/>
                            </a:rPr>
                            <m:t>𝑴</m:t>
                          </m:r>
                        </m:sub>
                      </m:sSub>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𝝁</m:t>
                          </m:r>
                        </m:e>
                        <m:sub>
                          <m:r>
                            <a:rPr lang="en-US" sz="2400" b="1" i="1" smtClean="0">
                              <a:solidFill>
                                <a:prstClr val="black"/>
                              </a:solidFill>
                              <a:latin typeface="Cambria Math" panose="02040503050406030204" pitchFamily="18" charset="0"/>
                              <a:ea typeface="Cambria Math" panose="02040503050406030204" pitchFamily="18" charset="0"/>
                            </a:rPr>
                            <m:t>𝑽</m:t>
                          </m:r>
                          <m:r>
                            <a:rPr lang="en-US" sz="2400" b="1" i="1">
                              <a:solidFill>
                                <a:prstClr val="black"/>
                              </a:solidFill>
                              <a:latin typeface="Cambria Math" panose="02040503050406030204" pitchFamily="18" charset="0"/>
                              <a:ea typeface="Cambria Math" panose="02040503050406030204" pitchFamily="18" charset="0"/>
                            </a:rPr>
                            <m:t>𝑭𝑹</m:t>
                          </m:r>
                        </m:sub>
                      </m:sSub>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𝟎</m:t>
                      </m:r>
                      <m:r>
                        <a:rPr lang="en-US" sz="2400" b="1" i="1">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𝟐</m:t>
                      </m:r>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𝟎</m:t>
                      </m:r>
                      <m:r>
                        <a:rPr lang="en-US" sz="2400" b="1" i="1">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𝟐</m:t>
                      </m:r>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𝟎</m:t>
                      </m:r>
                      <m:r>
                        <a:rPr lang="en-US" sz="2400" b="1" i="1">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𝟎</m:t>
                      </m:r>
                      <m:r>
                        <a:rPr lang="en-US" sz="2400" b="1" i="1">
                          <a:solidFill>
                            <a:prstClr val="black"/>
                          </a:solidFill>
                          <a:latin typeface="Cambria Math" panose="02040503050406030204" pitchFamily="18" charset="0"/>
                          <a:ea typeface="Cambria Math" panose="02040503050406030204" pitchFamily="18" charset="0"/>
                        </a:rPr>
                        <m:t>𝟒</m:t>
                      </m:r>
                    </m:oMath>
                  </m:oMathPara>
                </a14:m>
                <a:endParaRPr lang="en-US" sz="2400" b="1" dirty="0">
                  <a:solidFill>
                    <a:prstClr val="black"/>
                  </a:solidFill>
                  <a:ea typeface="Cambria Math" panose="02040503050406030204" pitchFamily="18" charset="0"/>
                </a:endParaRPr>
              </a:p>
              <a:p>
                <a:endParaRPr lang="en-US" sz="2400" b="1" dirty="0">
                  <a:solidFill>
                    <a:prstClr val="black"/>
                  </a:solidFill>
                  <a:ea typeface="Cambria Math" panose="02040503050406030204" pitchFamily="18" charset="0"/>
                </a:endParaRPr>
              </a:p>
              <a:p>
                <a:endParaRPr lang="en-US" sz="2400" b="1" dirty="0">
                  <a:solidFill>
                    <a:prstClr val="black"/>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029470" y="1704705"/>
                <a:ext cx="9750042" cy="3725635"/>
              </a:xfrm>
              <a:prstGeom prst="rect">
                <a:avLst/>
              </a:prstGeom>
              <a:blipFill rotWithShape="0">
                <a:blip r:embed="rId3"/>
                <a:stretch>
                  <a:fillRect l="-813"/>
                </a:stretch>
              </a:blipFill>
            </p:spPr>
            <p:txBody>
              <a:bodyPr/>
              <a:lstStyle/>
              <a:p>
                <a:r>
                  <a:rPr lang="en-US">
                    <a:noFill/>
                  </a:rPr>
                  <a:t> </a:t>
                </a:r>
              </a:p>
            </p:txBody>
          </p:sp>
        </mc:Fallback>
      </mc:AlternateContent>
    </p:spTree>
    <p:extLst>
      <p:ext uri="{BB962C8B-B14F-4D97-AF65-F5344CB8AC3E}">
        <p14:creationId xmlns:p14="http://schemas.microsoft.com/office/powerpoint/2010/main" val="2501542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6389" y="561702"/>
            <a:ext cx="7485017" cy="923330"/>
          </a:xfrm>
          <a:prstGeom prst="rect">
            <a:avLst/>
          </a:prstGeom>
          <a:noFill/>
        </p:spPr>
        <p:txBody>
          <a:bodyPr wrap="square" rtlCol="0">
            <a:spAutoFit/>
          </a:bodyPr>
          <a:lstStyle/>
          <a:p>
            <a:r>
              <a:rPr lang="en-US" sz="3600" b="1" dirty="0">
                <a:solidFill>
                  <a:srgbClr val="FF0000"/>
                </a:solidFill>
                <a:latin typeface="Georgia" pitchFamily="18" charset="0"/>
                <a:cs typeface="Times New Roman" pitchFamily="18" charset="0"/>
              </a:rPr>
              <a:t>Two Forms of </a:t>
            </a:r>
            <a:r>
              <a:rPr lang="en-US" sz="3600" b="1" dirty="0" err="1">
                <a:solidFill>
                  <a:srgbClr val="FF0000"/>
                </a:solidFill>
                <a:latin typeface="Georgia" pitchFamily="18" charset="0"/>
                <a:cs typeface="Times New Roman" pitchFamily="18" charset="0"/>
              </a:rPr>
              <a:t>FLC</a:t>
            </a:r>
            <a:endParaRPr lang="en-US" sz="3600" b="1" dirty="0">
              <a:solidFill>
                <a:srgbClr val="FF0000"/>
              </a:solidFill>
              <a:latin typeface="Georgia" pitchFamily="18" charset="0"/>
              <a:cs typeface="Times New Roman" pitchFamily="18" charset="0"/>
            </a:endParaRPr>
          </a:p>
          <a:p>
            <a:endParaRPr lang="en-US" b="1" dirty="0">
              <a:solidFill>
                <a:srgbClr val="002060"/>
              </a:solidFill>
            </a:endParaRPr>
          </a:p>
        </p:txBody>
      </p:sp>
      <p:sp>
        <p:nvSpPr>
          <p:cNvPr id="7" name="TextBox 6"/>
          <p:cNvSpPr txBox="1"/>
          <p:nvPr/>
        </p:nvSpPr>
        <p:spPr>
          <a:xfrm>
            <a:off x="574763" y="1604723"/>
            <a:ext cx="10426171" cy="5016758"/>
          </a:xfrm>
          <a:prstGeom prst="rect">
            <a:avLst/>
          </a:prstGeom>
          <a:noFill/>
        </p:spPr>
        <p:txBody>
          <a:bodyPr wrap="square" rtlCol="0">
            <a:spAutoFit/>
          </a:bodyPr>
          <a:lstStyle/>
          <a:p>
            <a:pPr algn="just">
              <a:buFont typeface="Arial" charset="0"/>
              <a:buChar char="•"/>
            </a:pPr>
            <a:r>
              <a:rPr lang="en-US" sz="3200" b="1" dirty="0">
                <a:solidFill>
                  <a:srgbClr val="4C0BEF"/>
                </a:solidFill>
                <a:cs typeface="Times New Roman" pitchFamily="18" charset="0"/>
              </a:rPr>
              <a:t>Linguistic Fuzzy Modeling</a:t>
            </a:r>
            <a:r>
              <a:rPr lang="en-US" sz="3200" dirty="0">
                <a:solidFill>
                  <a:srgbClr val="4C0BEF"/>
                </a:solidFill>
                <a:cs typeface="Times New Roman" pitchFamily="18" charset="0"/>
              </a:rPr>
              <a:t>: </a:t>
            </a:r>
            <a:r>
              <a:rPr lang="en-US" sz="3200" b="1" dirty="0">
                <a:cs typeface="Times New Roman" pitchFamily="18" charset="0"/>
              </a:rPr>
              <a:t>High interpretability and Low accuracy.</a:t>
            </a:r>
          </a:p>
          <a:p>
            <a:pPr algn="just"/>
            <a:endParaRPr lang="en-US" sz="3200" dirty="0">
              <a:cs typeface="Times New Roman" pitchFamily="18" charset="0"/>
            </a:endParaRPr>
          </a:p>
          <a:p>
            <a:pPr algn="just"/>
            <a:r>
              <a:rPr lang="en-US" sz="3200" dirty="0">
                <a:cs typeface="Times New Roman" pitchFamily="18" charset="0"/>
              </a:rPr>
              <a:t>	</a:t>
            </a:r>
            <a:r>
              <a:rPr lang="en-US" sz="3200" b="1" dirty="0">
                <a:cs typeface="Times New Roman" pitchFamily="18" charset="0"/>
              </a:rPr>
              <a:t>Ex: </a:t>
            </a:r>
            <a:r>
              <a:rPr lang="en-US" sz="3200" b="1" dirty="0" err="1">
                <a:cs typeface="Times New Roman" pitchFamily="18" charset="0"/>
              </a:rPr>
              <a:t>Mamdani</a:t>
            </a:r>
            <a:r>
              <a:rPr lang="en-US" sz="3200" b="1" dirty="0">
                <a:cs typeface="Times New Roman" pitchFamily="18" charset="0"/>
              </a:rPr>
              <a:t> Approach</a:t>
            </a:r>
          </a:p>
          <a:p>
            <a:pPr algn="just"/>
            <a:endParaRPr lang="en-US" sz="3200" b="1" dirty="0">
              <a:cs typeface="Times New Roman" pitchFamily="18" charset="0"/>
            </a:endParaRPr>
          </a:p>
          <a:p>
            <a:pPr algn="just"/>
            <a:endParaRPr lang="en-US" sz="3200" b="1" dirty="0">
              <a:cs typeface="Times New Roman" pitchFamily="18" charset="0"/>
            </a:endParaRPr>
          </a:p>
          <a:p>
            <a:pPr algn="just">
              <a:buFont typeface="Arial" charset="0"/>
              <a:buChar char="•"/>
            </a:pPr>
            <a:r>
              <a:rPr lang="en-US" sz="3200" b="1" dirty="0">
                <a:solidFill>
                  <a:srgbClr val="4C0BEF"/>
                </a:solidFill>
                <a:cs typeface="Times New Roman" pitchFamily="18" charset="0"/>
              </a:rPr>
              <a:t>Precise Fuzzy Modeling</a:t>
            </a:r>
            <a:r>
              <a:rPr lang="en-US" sz="3200" dirty="0">
                <a:solidFill>
                  <a:srgbClr val="4C0BEF"/>
                </a:solidFill>
                <a:cs typeface="Times New Roman" pitchFamily="18" charset="0"/>
              </a:rPr>
              <a:t>:</a:t>
            </a:r>
            <a:r>
              <a:rPr lang="en-US" sz="3200" b="1" dirty="0">
                <a:cs typeface="Times New Roman" pitchFamily="18" charset="0"/>
              </a:rPr>
              <a:t> Low interpretability and High accuracy.</a:t>
            </a:r>
          </a:p>
          <a:p>
            <a:pPr algn="just"/>
            <a:endParaRPr lang="en-US" sz="3200" b="1" dirty="0">
              <a:cs typeface="Times New Roman" pitchFamily="18" charset="0"/>
            </a:endParaRPr>
          </a:p>
          <a:p>
            <a:pPr algn="just"/>
            <a:r>
              <a:rPr lang="en-US" sz="3200" b="1" dirty="0">
                <a:cs typeface="Times New Roman" pitchFamily="18" charset="0"/>
              </a:rPr>
              <a:t>	Ex: Takagi and </a:t>
            </a:r>
            <a:r>
              <a:rPr lang="en-US" sz="3200" b="1" dirty="0" err="1">
                <a:cs typeface="Times New Roman" pitchFamily="18" charset="0"/>
              </a:rPr>
              <a:t>Sugeno’s</a:t>
            </a:r>
            <a:r>
              <a:rPr lang="en-US" sz="3200" b="1" dirty="0">
                <a:cs typeface="Times New Roman" pitchFamily="18" charset="0"/>
              </a:rPr>
              <a:t> Approach</a:t>
            </a:r>
            <a:endParaRPr lang="en-US" sz="3200" b="1" dirty="0"/>
          </a:p>
        </p:txBody>
      </p:sp>
    </p:spTree>
    <p:extLst>
      <p:ext uri="{BB962C8B-B14F-4D97-AF65-F5344CB8AC3E}">
        <p14:creationId xmlns:p14="http://schemas.microsoft.com/office/powerpoint/2010/main" val="3250096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29470" y="1181485"/>
            <a:ext cx="5674951" cy="523220"/>
          </a:xfrm>
          <a:prstGeom prst="rect">
            <a:avLst/>
          </a:prstGeom>
          <a:noFill/>
        </p:spPr>
        <p:txBody>
          <a:bodyPr wrap="none" rtlCol="0">
            <a:spAutoFit/>
          </a:bodyPr>
          <a:lstStyle/>
          <a:p>
            <a:r>
              <a:rPr lang="en-US" sz="2800" b="1" dirty="0">
                <a:solidFill>
                  <a:srgbClr val="C00000"/>
                </a:solidFill>
                <a:latin typeface="Georgia" panose="02040502050405020303" pitchFamily="18" charset="0"/>
              </a:rPr>
              <a:t>Functional consequent values</a:t>
            </a:r>
          </a:p>
        </p:txBody>
      </p:sp>
      <mc:AlternateContent xmlns:mc="http://schemas.openxmlformats.org/markup-compatibility/2006" xmlns:a14="http://schemas.microsoft.com/office/drawing/2010/main">
        <mc:Choice Requires="a14">
          <p:sp>
            <p:nvSpPr>
              <p:cNvPr id="4" name="TextBox 3"/>
              <p:cNvSpPr txBox="1"/>
              <p:nvPr/>
            </p:nvSpPr>
            <p:spPr>
              <a:xfrm>
                <a:off x="1029470" y="1704705"/>
                <a:ext cx="9750042" cy="3783215"/>
              </a:xfrm>
              <a:prstGeom prst="rect">
                <a:avLst/>
              </a:prstGeom>
              <a:noFill/>
            </p:spPr>
            <p:txBody>
              <a:bodyPr wrap="square" lIns="0" tIns="0" rIns="0" bIns="0" rtlCol="0">
                <a:spAutoFit/>
              </a:bodyPr>
              <a:lstStyle/>
              <a:p>
                <a:endParaRPr lang="en-US" sz="2400" b="1" dirty="0">
                  <a:solidFill>
                    <a:prstClr val="black"/>
                  </a:solidFill>
                </a:endParaRPr>
              </a:p>
              <a:p>
                <a:pPr/>
                <a14:m>
                  <m:oMathPara xmlns:m="http://schemas.openxmlformats.org/officeDocument/2006/math">
                    <m:oMathParaPr>
                      <m:jc m:val="left"/>
                    </m:oMathParaPr>
                    <m:oMath xmlns:m="http://schemas.openxmlformats.org/officeDocument/2006/math">
                      <m:sSup>
                        <m:sSupPr>
                          <m:ctrlPr>
                            <a:rPr lang="en-US" sz="2400" b="1" i="1" smtClean="0">
                              <a:solidFill>
                                <a:prstClr val="black"/>
                              </a:solidFill>
                              <a:latin typeface="Cambria Math" panose="02040503050406030204" pitchFamily="18" charset="0"/>
                            </a:rPr>
                          </m:ctrlPr>
                        </m:sSupPr>
                        <m:e>
                          <m:r>
                            <a:rPr lang="en-US" sz="2400" b="1" i="1" smtClean="0">
                              <a:solidFill>
                                <a:prstClr val="black"/>
                              </a:solidFill>
                              <a:latin typeface="Cambria Math" panose="02040503050406030204" pitchFamily="18" charset="0"/>
                            </a:rPr>
                            <m:t>𝒚</m:t>
                          </m:r>
                        </m:e>
                        <m:sup>
                          <m:r>
                            <a:rPr lang="en-US" sz="2400" b="1" i="1" smtClean="0">
                              <a:solidFill>
                                <a:prstClr val="black"/>
                              </a:solidFill>
                              <a:latin typeface="Cambria Math" panose="02040503050406030204" pitchFamily="18" charset="0"/>
                            </a:rPr>
                            <m:t>𝟏</m:t>
                          </m:r>
                        </m:sup>
                      </m:sSup>
                      <m:r>
                        <a:rPr lang="en-US" sz="2400" b="1" i="1" smtClean="0">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𝟏</m:t>
                          </m:r>
                        </m:sub>
                      </m:sSub>
                      <m:r>
                        <a:rPr lang="en-US" sz="2400" b="1" i="1" smtClean="0">
                          <a:solidFill>
                            <a:prstClr val="black"/>
                          </a:solidFill>
                          <a:latin typeface="Cambria Math" panose="02040503050406030204" pitchFamily="18" charset="0"/>
                          <a:cs typeface="Times New Roman" pitchFamily="18" charset="0"/>
                        </a:rPr>
                        <m:t>+</m:t>
                      </m:r>
                      <m:r>
                        <a:rPr lang="en-US" sz="2400" b="1" i="1" smtClean="0">
                          <a:solidFill>
                            <a:prstClr val="black"/>
                          </a:solidFill>
                          <a:latin typeface="Cambria Math" panose="02040503050406030204" pitchFamily="18" charset="0"/>
                          <a:cs typeface="Times New Roman" pitchFamily="18" charset="0"/>
                        </a:rPr>
                        <m:t>𝟐</m:t>
                      </m:r>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smtClean="0">
                              <a:solidFill>
                                <a:prstClr val="black"/>
                              </a:solidFill>
                              <a:latin typeface="Cambria Math" panose="02040503050406030204" pitchFamily="18" charset="0"/>
                              <a:cs typeface="Times New Roman" pitchFamily="18" charset="0"/>
                            </a:rPr>
                            <m:t>𝟐</m:t>
                          </m:r>
                        </m:sub>
                      </m:sSub>
                      <m:r>
                        <a:rPr lang="en-US" sz="2400" b="1" i="1" smtClean="0">
                          <a:solidFill>
                            <a:prstClr val="black"/>
                          </a:solidFill>
                          <a:latin typeface="Cambria Math" panose="02040503050406030204" pitchFamily="18" charset="0"/>
                          <a:cs typeface="Times New Roman" pitchFamily="18" charset="0"/>
                        </a:rPr>
                        <m:t>=</m:t>
                      </m:r>
                      <m:r>
                        <a:rPr lang="en-US" sz="2400" b="1" i="1" smtClean="0">
                          <a:solidFill>
                            <a:prstClr val="black"/>
                          </a:solidFill>
                          <a:latin typeface="Cambria Math" panose="02040503050406030204" pitchFamily="18" charset="0"/>
                          <a:cs typeface="Times New Roman" pitchFamily="18" charset="0"/>
                        </a:rPr>
                        <m:t>𝟔</m:t>
                      </m:r>
                      <m:r>
                        <a:rPr lang="en-US" sz="2400" b="1" i="1" smtClean="0">
                          <a:solidFill>
                            <a:prstClr val="black"/>
                          </a:solidFill>
                          <a:latin typeface="Cambria Math" panose="02040503050406030204" pitchFamily="18" charset="0"/>
                          <a:cs typeface="Times New Roman" pitchFamily="18" charset="0"/>
                        </a:rPr>
                        <m:t>.</m:t>
                      </m:r>
                      <m:r>
                        <a:rPr lang="en-US" sz="2400" b="1" i="1" smtClean="0">
                          <a:solidFill>
                            <a:prstClr val="black"/>
                          </a:solidFill>
                          <a:latin typeface="Cambria Math" panose="02040503050406030204" pitchFamily="18" charset="0"/>
                          <a:cs typeface="Times New Roman" pitchFamily="18" charset="0"/>
                        </a:rPr>
                        <m:t>𝟎</m:t>
                      </m:r>
                      <m:r>
                        <a:rPr lang="en-US" sz="2400" b="1" i="1" smtClean="0">
                          <a:solidFill>
                            <a:prstClr val="black"/>
                          </a:solidFill>
                          <a:latin typeface="Cambria Math" panose="02040503050406030204" pitchFamily="18" charset="0"/>
                          <a:cs typeface="Times New Roman" pitchFamily="18" charset="0"/>
                        </a:rPr>
                        <m:t>+</m:t>
                      </m:r>
                      <m:r>
                        <a:rPr lang="en-US" sz="2400" b="1" i="1" smtClean="0">
                          <a:solidFill>
                            <a:prstClr val="black"/>
                          </a:solidFill>
                          <a:latin typeface="Cambria Math" panose="02040503050406030204" pitchFamily="18" charset="0"/>
                          <a:cs typeface="Times New Roman" pitchFamily="18" charset="0"/>
                        </a:rPr>
                        <m:t>𝟐</m:t>
                      </m:r>
                      <m:r>
                        <a:rPr lang="en-US" sz="2400" b="1" i="1" smtClean="0">
                          <a:solidFill>
                            <a:prstClr val="black"/>
                          </a:solidFill>
                          <a:latin typeface="Cambria Math" panose="02040503050406030204" pitchFamily="18" charset="0"/>
                          <a:ea typeface="Cambria Math" panose="02040503050406030204" pitchFamily="18" charset="0"/>
                          <a:cs typeface="Times New Roman" pitchFamily="18" charset="0"/>
                        </a:rPr>
                        <m:t>×</m:t>
                      </m:r>
                      <m:r>
                        <a:rPr lang="en-US" sz="2400" b="1" i="1" smtClean="0">
                          <a:solidFill>
                            <a:prstClr val="black"/>
                          </a:solidFill>
                          <a:latin typeface="Cambria Math" panose="02040503050406030204" pitchFamily="18" charset="0"/>
                          <a:ea typeface="Cambria Math" panose="02040503050406030204" pitchFamily="18" charset="0"/>
                          <a:cs typeface="Times New Roman" pitchFamily="18" charset="0"/>
                        </a:rPr>
                        <m:t>𝟐</m:t>
                      </m:r>
                      <m:r>
                        <a:rPr lang="en-US" sz="2400" b="1" i="1" smtClean="0">
                          <a:solidFill>
                            <a:prstClr val="black"/>
                          </a:solidFill>
                          <a:latin typeface="Cambria Math" panose="02040503050406030204" pitchFamily="18" charset="0"/>
                          <a:ea typeface="Cambria Math" panose="02040503050406030204" pitchFamily="18" charset="0"/>
                          <a:cs typeface="Times New Roman" pitchFamily="18" charset="0"/>
                        </a:rPr>
                        <m:t>.</m:t>
                      </m:r>
                      <m:r>
                        <a:rPr lang="en-US" sz="2400" b="1" i="1" smtClean="0">
                          <a:solidFill>
                            <a:prstClr val="black"/>
                          </a:solidFill>
                          <a:latin typeface="Cambria Math" panose="02040503050406030204" pitchFamily="18" charset="0"/>
                          <a:ea typeface="Cambria Math" panose="02040503050406030204" pitchFamily="18" charset="0"/>
                          <a:cs typeface="Times New Roman" pitchFamily="18" charset="0"/>
                        </a:rPr>
                        <m:t>𝟐</m:t>
                      </m:r>
                      <m:r>
                        <a:rPr lang="en-US" sz="2400" b="1" i="1" smtClean="0">
                          <a:solidFill>
                            <a:prstClr val="black"/>
                          </a:solidFill>
                          <a:latin typeface="Cambria Math" panose="02040503050406030204" pitchFamily="18" charset="0"/>
                          <a:ea typeface="Cambria Math" panose="02040503050406030204" pitchFamily="18" charset="0"/>
                          <a:cs typeface="Times New Roman" pitchFamily="18" charset="0"/>
                        </a:rPr>
                        <m:t>=</m:t>
                      </m:r>
                      <m:r>
                        <a:rPr lang="en-US" sz="2400" b="1" i="1" smtClean="0">
                          <a:solidFill>
                            <a:prstClr val="black"/>
                          </a:solidFill>
                          <a:latin typeface="Cambria Math" panose="02040503050406030204" pitchFamily="18" charset="0"/>
                          <a:ea typeface="Cambria Math" panose="02040503050406030204" pitchFamily="18" charset="0"/>
                          <a:cs typeface="Times New Roman" pitchFamily="18" charset="0"/>
                        </a:rPr>
                        <m:t>𝟏𝟎</m:t>
                      </m:r>
                      <m:r>
                        <a:rPr lang="en-US" sz="2400" b="1" i="1" smtClean="0">
                          <a:solidFill>
                            <a:prstClr val="black"/>
                          </a:solidFill>
                          <a:latin typeface="Cambria Math" panose="02040503050406030204" pitchFamily="18" charset="0"/>
                          <a:ea typeface="Cambria Math" panose="02040503050406030204" pitchFamily="18" charset="0"/>
                          <a:cs typeface="Times New Roman" pitchFamily="18" charset="0"/>
                        </a:rPr>
                        <m:t>.</m:t>
                      </m:r>
                      <m:r>
                        <a:rPr lang="en-US" sz="2400" b="1" i="1" smtClean="0">
                          <a:solidFill>
                            <a:prstClr val="black"/>
                          </a:solidFill>
                          <a:latin typeface="Cambria Math" panose="02040503050406030204" pitchFamily="18" charset="0"/>
                          <a:ea typeface="Cambria Math" panose="02040503050406030204" pitchFamily="18" charset="0"/>
                          <a:cs typeface="Times New Roman" pitchFamily="18" charset="0"/>
                        </a:rPr>
                        <m:t>𝟒</m:t>
                      </m:r>
                    </m:oMath>
                  </m:oMathPara>
                </a14:m>
                <a:endParaRPr lang="en-US" sz="2400" b="1" dirty="0">
                  <a:solidFill>
                    <a:prstClr val="black"/>
                  </a:solidFill>
                  <a:ea typeface="Cambria Math" panose="02040503050406030204" pitchFamily="18" charset="0"/>
                </a:endParaRPr>
              </a:p>
              <a:p>
                <a:endParaRPr lang="en-US" sz="2400" b="1" dirty="0">
                  <a:solidFill>
                    <a:prstClr val="black"/>
                  </a:solidFill>
                  <a:ea typeface="Cambria Math" panose="02040503050406030204" pitchFamily="18" charset="0"/>
                </a:endParaRPr>
              </a:p>
              <a:p>
                <a14:m>
                  <m:oMath xmlns:m="http://schemas.openxmlformats.org/officeDocument/2006/math">
                    <m:sSup>
                      <m:sSupPr>
                        <m:ctrlPr>
                          <a:rPr lang="en-US" sz="2400" b="1" i="1">
                            <a:solidFill>
                              <a:prstClr val="black"/>
                            </a:solidFill>
                            <a:latin typeface="Cambria Math" panose="02040503050406030204" pitchFamily="18" charset="0"/>
                          </a:rPr>
                        </m:ctrlPr>
                      </m:sSupPr>
                      <m:e>
                        <m:r>
                          <a:rPr lang="en-US" sz="2400" b="1" i="1" smtClean="0">
                            <a:solidFill>
                              <a:prstClr val="black"/>
                            </a:solidFill>
                            <a:latin typeface="Cambria Math" panose="02040503050406030204" pitchFamily="18" charset="0"/>
                          </a:rPr>
                          <m:t>𝒚</m:t>
                        </m:r>
                      </m:e>
                      <m:sup>
                        <m:r>
                          <a:rPr lang="en-US" sz="2400" b="1" i="1" smtClean="0">
                            <a:solidFill>
                              <a:prstClr val="black"/>
                            </a:solidFill>
                            <a:latin typeface="Cambria Math" panose="02040503050406030204" pitchFamily="18" charset="0"/>
                          </a:rPr>
                          <m:t>𝟐</m:t>
                        </m:r>
                      </m:sup>
                    </m:sSup>
                    <m:r>
                      <a:rPr lang="en-US" sz="2400" b="1" i="1">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𝟏</m:t>
                        </m:r>
                      </m:sub>
                    </m:sSub>
                    <m:r>
                      <a:rPr lang="en-US" sz="2400" b="1" i="1">
                        <a:solidFill>
                          <a:prstClr val="black"/>
                        </a:solidFill>
                        <a:latin typeface="Cambria Math" panose="02040503050406030204" pitchFamily="18" charset="0"/>
                        <a:cs typeface="Times New Roman" pitchFamily="18" charset="0"/>
                      </a:rPr>
                      <m:t>+</m:t>
                    </m:r>
                    <m:r>
                      <a:rPr lang="en-US" sz="2400" b="1" i="1" smtClean="0">
                        <a:solidFill>
                          <a:prstClr val="black"/>
                        </a:solidFill>
                        <a:latin typeface="Cambria Math" panose="02040503050406030204" pitchFamily="18" charset="0"/>
                        <a:cs typeface="Times New Roman" pitchFamily="18" charset="0"/>
                      </a:rPr>
                      <m:t>𝟑</m:t>
                    </m:r>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panose="02040503050406030204" pitchFamily="18" charset="0"/>
                            <a:cs typeface="Times New Roman" pitchFamily="18" charset="0"/>
                          </a:rPr>
                          <m:t>𝟐</m:t>
                        </m:r>
                      </m:sub>
                    </m:sSub>
                    <m:r>
                      <a:rPr lang="en-US" sz="2400" b="1" i="1">
                        <a:solidFill>
                          <a:prstClr val="black"/>
                        </a:solidFill>
                        <a:latin typeface="Cambria Math" panose="02040503050406030204" pitchFamily="18" charset="0"/>
                        <a:cs typeface="Times New Roman" pitchFamily="18" charset="0"/>
                      </a:rPr>
                      <m:t>=</m:t>
                    </m:r>
                    <m:r>
                      <a:rPr lang="en-US" sz="2400" b="1" i="1">
                        <a:solidFill>
                          <a:prstClr val="black"/>
                        </a:solidFill>
                        <a:latin typeface="Cambria Math" panose="02040503050406030204" pitchFamily="18" charset="0"/>
                        <a:cs typeface="Times New Roman" pitchFamily="18" charset="0"/>
                      </a:rPr>
                      <m:t>𝟔</m:t>
                    </m:r>
                    <m:r>
                      <a:rPr lang="en-US" sz="2400" b="1" i="1">
                        <a:solidFill>
                          <a:prstClr val="black"/>
                        </a:solidFill>
                        <a:latin typeface="Cambria Math" panose="02040503050406030204" pitchFamily="18" charset="0"/>
                        <a:cs typeface="Times New Roman" pitchFamily="18" charset="0"/>
                      </a:rPr>
                      <m:t>.</m:t>
                    </m:r>
                    <m:r>
                      <a:rPr lang="en-US" sz="2400" b="1" i="1">
                        <a:solidFill>
                          <a:prstClr val="black"/>
                        </a:solidFill>
                        <a:latin typeface="Cambria Math" panose="02040503050406030204" pitchFamily="18" charset="0"/>
                        <a:cs typeface="Times New Roman" pitchFamily="18" charset="0"/>
                      </a:rPr>
                      <m:t>𝟎</m:t>
                    </m:r>
                    <m:r>
                      <a:rPr lang="en-US" sz="2400" b="1" i="1">
                        <a:solidFill>
                          <a:prstClr val="black"/>
                        </a:solidFill>
                        <a:latin typeface="Cambria Math" panose="02040503050406030204" pitchFamily="18" charset="0"/>
                        <a:cs typeface="Times New Roman" pitchFamily="18" charset="0"/>
                      </a:rPr>
                      <m:t>+</m:t>
                    </m:r>
                    <m:r>
                      <a:rPr lang="en-US" sz="2400" b="1" i="1" smtClean="0">
                        <a:solidFill>
                          <a:prstClr val="black"/>
                        </a:solidFill>
                        <a:latin typeface="Cambria Math" panose="02040503050406030204" pitchFamily="18" charset="0"/>
                        <a:cs typeface="Times New Roman" pitchFamily="18" charset="0"/>
                      </a:rPr>
                      <m:t>𝟑</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𝟐</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𝟐</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𝟏𝟐</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m:t>
                    </m:r>
                  </m:oMath>
                </a14:m>
                <a:r>
                  <a:rPr lang="en-US" sz="2400" b="1" dirty="0">
                    <a:solidFill>
                      <a:prstClr val="black"/>
                    </a:solidFill>
                    <a:ea typeface="Cambria Math" panose="02040503050406030204" pitchFamily="18" charset="0"/>
                  </a:rPr>
                  <a:t>6</a:t>
                </a:r>
              </a:p>
              <a:p>
                <a:endParaRPr lang="en-US" sz="2400" b="1" dirty="0">
                  <a:solidFill>
                    <a:prstClr val="black"/>
                  </a:solidFill>
                  <a:ea typeface="Cambria Math" panose="02040503050406030204" pitchFamily="18" charset="0"/>
                </a:endParaRPr>
              </a:p>
              <a:p>
                <a:pPr/>
                <a14:m>
                  <m:oMathPara xmlns:m="http://schemas.openxmlformats.org/officeDocument/2006/math">
                    <m:oMathParaPr>
                      <m:jc m:val="left"/>
                    </m:oMathParaPr>
                    <m:oMath xmlns:m="http://schemas.openxmlformats.org/officeDocument/2006/math">
                      <m:sSup>
                        <m:sSupPr>
                          <m:ctrlPr>
                            <a:rPr lang="en-US" sz="2400" b="1" i="1">
                              <a:solidFill>
                                <a:prstClr val="black"/>
                              </a:solidFill>
                              <a:latin typeface="Cambria Math" panose="02040503050406030204" pitchFamily="18" charset="0"/>
                            </a:rPr>
                          </m:ctrlPr>
                        </m:sSupPr>
                        <m:e>
                          <m:r>
                            <a:rPr lang="en-US" sz="2400" b="1" i="1" smtClean="0">
                              <a:solidFill>
                                <a:prstClr val="black"/>
                              </a:solidFill>
                              <a:latin typeface="Cambria Math" panose="02040503050406030204" pitchFamily="18" charset="0"/>
                            </a:rPr>
                            <m:t>𝒚</m:t>
                          </m:r>
                        </m:e>
                        <m:sup>
                          <m:r>
                            <a:rPr lang="en-US" sz="2400" b="1" i="1" smtClean="0">
                              <a:solidFill>
                                <a:prstClr val="black"/>
                              </a:solidFill>
                              <a:latin typeface="Cambria Math" panose="02040503050406030204" pitchFamily="18" charset="0"/>
                            </a:rPr>
                            <m:t>𝟑</m:t>
                          </m:r>
                        </m:sup>
                      </m:sSup>
                      <m:r>
                        <a:rPr lang="en-US" sz="2400" b="1" i="1">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cs typeface="Times New Roman" pitchFamily="18" charset="0"/>
                            </a:rPr>
                          </m:ctrlPr>
                        </m:sSubPr>
                        <m:e>
                          <m:r>
                            <a:rPr lang="en-US" sz="2400" b="1" i="1" smtClean="0">
                              <a:solidFill>
                                <a:prstClr val="black"/>
                              </a:solidFill>
                              <a:latin typeface="Cambria Math" panose="02040503050406030204" pitchFamily="18" charset="0"/>
                              <a:cs typeface="Times New Roman" pitchFamily="18" charset="0"/>
                            </a:rPr>
                            <m:t>𝟐</m:t>
                          </m:r>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𝟏</m:t>
                          </m:r>
                        </m:sub>
                      </m:sSub>
                      <m:r>
                        <a:rPr lang="en-US" sz="2400" b="1" i="1">
                          <a:solidFill>
                            <a:prstClr val="black"/>
                          </a:solidFill>
                          <a:latin typeface="Cambria Math" panose="02040503050406030204" pitchFamily="18" charset="0"/>
                          <a:cs typeface="Times New Roman" pitchFamily="18" charset="0"/>
                        </a:rPr>
                        <m:t>+</m:t>
                      </m:r>
                      <m:r>
                        <a:rPr lang="en-US" sz="2400" b="1" i="1">
                          <a:solidFill>
                            <a:prstClr val="black"/>
                          </a:solidFill>
                          <a:latin typeface="Cambria Math" panose="02040503050406030204" pitchFamily="18" charset="0"/>
                          <a:cs typeface="Times New Roman" pitchFamily="18" charset="0"/>
                        </a:rPr>
                        <m:t>𝟐</m:t>
                      </m:r>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panose="02040503050406030204" pitchFamily="18" charset="0"/>
                              <a:cs typeface="Times New Roman" pitchFamily="18" charset="0"/>
                            </a:rPr>
                            <m:t>𝟐</m:t>
                          </m:r>
                        </m:sub>
                      </m:sSub>
                      <m:r>
                        <a:rPr lang="en-US" sz="2400" b="1" i="1">
                          <a:solidFill>
                            <a:prstClr val="black"/>
                          </a:solidFill>
                          <a:latin typeface="Cambria Math" panose="02040503050406030204" pitchFamily="18" charset="0"/>
                          <a:cs typeface="Times New Roman" pitchFamily="18" charset="0"/>
                        </a:rPr>
                        <m:t>=</m:t>
                      </m:r>
                      <m:r>
                        <a:rPr lang="en-US" sz="2400" b="1" i="1" smtClean="0">
                          <a:solidFill>
                            <a:prstClr val="black"/>
                          </a:solidFill>
                          <a:latin typeface="Cambria Math" panose="02040503050406030204" pitchFamily="18" charset="0"/>
                          <a:cs typeface="Times New Roman" pitchFamily="18" charset="0"/>
                        </a:rPr>
                        <m:t>𝟐</m:t>
                      </m:r>
                      <m:r>
                        <a:rPr lang="en-US" sz="2400" b="1" i="1" smtClean="0">
                          <a:solidFill>
                            <a:prstClr val="black"/>
                          </a:solidFill>
                          <a:latin typeface="Cambria Math" panose="02040503050406030204" pitchFamily="18" charset="0"/>
                          <a:ea typeface="Cambria Math" panose="02040503050406030204" pitchFamily="18" charset="0"/>
                          <a:cs typeface="Times New Roman" pitchFamily="18" charset="0"/>
                        </a:rPr>
                        <m:t>×</m:t>
                      </m:r>
                      <m:r>
                        <a:rPr lang="en-US" sz="2400" b="1" i="1">
                          <a:solidFill>
                            <a:prstClr val="black"/>
                          </a:solidFill>
                          <a:latin typeface="Cambria Math" panose="02040503050406030204" pitchFamily="18" charset="0"/>
                          <a:cs typeface="Times New Roman" pitchFamily="18" charset="0"/>
                        </a:rPr>
                        <m:t>𝟔</m:t>
                      </m:r>
                      <m:r>
                        <a:rPr lang="en-US" sz="2400" b="1" i="1">
                          <a:solidFill>
                            <a:prstClr val="black"/>
                          </a:solidFill>
                          <a:latin typeface="Cambria Math" panose="02040503050406030204" pitchFamily="18" charset="0"/>
                          <a:cs typeface="Times New Roman" pitchFamily="18" charset="0"/>
                        </a:rPr>
                        <m:t>.</m:t>
                      </m:r>
                      <m:r>
                        <a:rPr lang="en-US" sz="2400" b="1" i="1">
                          <a:solidFill>
                            <a:prstClr val="black"/>
                          </a:solidFill>
                          <a:latin typeface="Cambria Math" panose="02040503050406030204" pitchFamily="18" charset="0"/>
                          <a:cs typeface="Times New Roman" pitchFamily="18" charset="0"/>
                        </a:rPr>
                        <m:t>𝟎</m:t>
                      </m:r>
                      <m:r>
                        <a:rPr lang="en-US" sz="2400" b="1" i="1">
                          <a:solidFill>
                            <a:prstClr val="black"/>
                          </a:solidFill>
                          <a:latin typeface="Cambria Math" panose="02040503050406030204" pitchFamily="18" charset="0"/>
                          <a:cs typeface="Times New Roman" pitchFamily="18" charset="0"/>
                        </a:rPr>
                        <m:t>+</m:t>
                      </m:r>
                      <m:r>
                        <a:rPr lang="en-US" sz="2400" b="1" i="1">
                          <a:solidFill>
                            <a:prstClr val="black"/>
                          </a:solidFill>
                          <a:latin typeface="Cambria Math" panose="02040503050406030204" pitchFamily="18" charset="0"/>
                          <a:cs typeface="Times New Roman" pitchFamily="18" charset="0"/>
                        </a:rPr>
                        <m:t>𝟐</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𝟐</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𝟐</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𝟏𝟔</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𝟒</m:t>
                      </m:r>
                    </m:oMath>
                  </m:oMathPara>
                </a14:m>
                <a:endParaRPr lang="en-US" sz="2400" b="1" dirty="0">
                  <a:solidFill>
                    <a:prstClr val="black"/>
                  </a:solidFill>
                  <a:ea typeface="Cambria Math" panose="02040503050406030204" pitchFamily="18" charset="0"/>
                </a:endParaRPr>
              </a:p>
              <a:p>
                <a:endParaRPr lang="en-US" sz="2400" b="1" dirty="0">
                  <a:solidFill>
                    <a:prstClr val="black"/>
                  </a:solidFill>
                  <a:ea typeface="Cambria Math" panose="02040503050406030204" pitchFamily="18" charset="0"/>
                </a:endParaRPr>
              </a:p>
              <a:p>
                <a:pPr/>
                <a14:m>
                  <m:oMathPara xmlns:m="http://schemas.openxmlformats.org/officeDocument/2006/math">
                    <m:oMathParaPr>
                      <m:jc m:val="left"/>
                    </m:oMathParaPr>
                    <m:oMath xmlns:m="http://schemas.openxmlformats.org/officeDocument/2006/math">
                      <m:sSup>
                        <m:sSupPr>
                          <m:ctrlPr>
                            <a:rPr lang="en-US" sz="2400" b="1" i="1">
                              <a:solidFill>
                                <a:prstClr val="black"/>
                              </a:solidFill>
                              <a:latin typeface="Cambria Math" panose="02040503050406030204" pitchFamily="18" charset="0"/>
                            </a:rPr>
                          </m:ctrlPr>
                        </m:sSupPr>
                        <m:e>
                          <m:r>
                            <a:rPr lang="en-US" sz="2400" b="1" i="1" smtClean="0">
                              <a:solidFill>
                                <a:prstClr val="black"/>
                              </a:solidFill>
                              <a:latin typeface="Cambria Math" panose="02040503050406030204" pitchFamily="18" charset="0"/>
                            </a:rPr>
                            <m:t>𝒚</m:t>
                          </m:r>
                        </m:e>
                        <m:sup>
                          <m:r>
                            <a:rPr lang="en-US" sz="2400" b="1" i="1" smtClean="0">
                              <a:solidFill>
                                <a:prstClr val="black"/>
                              </a:solidFill>
                              <a:latin typeface="Cambria Math" panose="02040503050406030204" pitchFamily="18" charset="0"/>
                            </a:rPr>
                            <m:t>𝟒</m:t>
                          </m:r>
                        </m:sup>
                      </m:sSup>
                      <m:r>
                        <a:rPr lang="en-US" sz="2400" b="1" i="1">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cs typeface="Times New Roman" pitchFamily="18" charset="0"/>
                            </a:rPr>
                          </m:ctrlPr>
                        </m:sSubPr>
                        <m:e>
                          <m:r>
                            <a:rPr lang="en-US" sz="2400" b="1" i="1" smtClean="0">
                              <a:solidFill>
                                <a:prstClr val="black"/>
                              </a:solidFill>
                              <a:latin typeface="Cambria Math" panose="02040503050406030204" pitchFamily="18" charset="0"/>
                              <a:cs typeface="Times New Roman" pitchFamily="18" charset="0"/>
                            </a:rPr>
                            <m:t>𝟐</m:t>
                          </m:r>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𝟏</m:t>
                          </m:r>
                        </m:sub>
                      </m:sSub>
                      <m:r>
                        <a:rPr lang="en-US" sz="2400" b="1" i="1">
                          <a:solidFill>
                            <a:prstClr val="black"/>
                          </a:solidFill>
                          <a:latin typeface="Cambria Math" panose="02040503050406030204" pitchFamily="18" charset="0"/>
                          <a:cs typeface="Times New Roman" pitchFamily="18" charset="0"/>
                        </a:rPr>
                        <m:t>+</m:t>
                      </m:r>
                      <m:r>
                        <a:rPr lang="en-US" sz="2400" b="1" i="1" smtClean="0">
                          <a:solidFill>
                            <a:prstClr val="black"/>
                          </a:solidFill>
                          <a:latin typeface="Cambria Math" panose="02040503050406030204" pitchFamily="18" charset="0"/>
                          <a:cs typeface="Times New Roman" pitchFamily="18" charset="0"/>
                        </a:rPr>
                        <m:t>𝟑</m:t>
                      </m:r>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panose="02040503050406030204" pitchFamily="18" charset="0"/>
                              <a:cs typeface="Times New Roman" pitchFamily="18" charset="0"/>
                            </a:rPr>
                            <m:t>𝟐</m:t>
                          </m:r>
                        </m:sub>
                      </m:sSub>
                      <m:r>
                        <a:rPr lang="en-US" sz="2400" b="1" i="1">
                          <a:solidFill>
                            <a:prstClr val="black"/>
                          </a:solidFill>
                          <a:latin typeface="Cambria Math" panose="02040503050406030204" pitchFamily="18" charset="0"/>
                          <a:cs typeface="Times New Roman" pitchFamily="18" charset="0"/>
                        </a:rPr>
                        <m:t>=</m:t>
                      </m:r>
                      <m:r>
                        <a:rPr lang="en-US" sz="2400" b="1" i="1" smtClean="0">
                          <a:solidFill>
                            <a:prstClr val="black"/>
                          </a:solidFill>
                          <a:latin typeface="Cambria Math" panose="02040503050406030204" pitchFamily="18" charset="0"/>
                          <a:cs typeface="Times New Roman" pitchFamily="18" charset="0"/>
                        </a:rPr>
                        <m:t>𝟐</m:t>
                      </m:r>
                      <m:r>
                        <a:rPr lang="en-US" sz="2400" b="1" i="1" smtClean="0">
                          <a:solidFill>
                            <a:prstClr val="black"/>
                          </a:solidFill>
                          <a:latin typeface="Cambria Math" panose="02040503050406030204" pitchFamily="18" charset="0"/>
                          <a:ea typeface="Cambria Math" panose="02040503050406030204" pitchFamily="18" charset="0"/>
                          <a:cs typeface="Times New Roman" pitchFamily="18" charset="0"/>
                        </a:rPr>
                        <m:t>×</m:t>
                      </m:r>
                      <m:r>
                        <a:rPr lang="en-US" sz="2400" b="1" i="1">
                          <a:solidFill>
                            <a:prstClr val="black"/>
                          </a:solidFill>
                          <a:latin typeface="Cambria Math" panose="02040503050406030204" pitchFamily="18" charset="0"/>
                          <a:cs typeface="Times New Roman" pitchFamily="18" charset="0"/>
                        </a:rPr>
                        <m:t>𝟔</m:t>
                      </m:r>
                      <m:r>
                        <a:rPr lang="en-US" sz="2400" b="1" i="1">
                          <a:solidFill>
                            <a:prstClr val="black"/>
                          </a:solidFill>
                          <a:latin typeface="Cambria Math" panose="02040503050406030204" pitchFamily="18" charset="0"/>
                          <a:cs typeface="Times New Roman" pitchFamily="18" charset="0"/>
                        </a:rPr>
                        <m:t>.</m:t>
                      </m:r>
                      <m:r>
                        <a:rPr lang="en-US" sz="2400" b="1" i="1">
                          <a:solidFill>
                            <a:prstClr val="black"/>
                          </a:solidFill>
                          <a:latin typeface="Cambria Math" panose="02040503050406030204" pitchFamily="18" charset="0"/>
                          <a:cs typeface="Times New Roman" pitchFamily="18" charset="0"/>
                        </a:rPr>
                        <m:t>𝟎</m:t>
                      </m:r>
                      <m:r>
                        <a:rPr lang="en-US" sz="2400" b="1" i="1">
                          <a:solidFill>
                            <a:prstClr val="black"/>
                          </a:solidFill>
                          <a:latin typeface="Cambria Math" panose="02040503050406030204" pitchFamily="18" charset="0"/>
                          <a:cs typeface="Times New Roman" pitchFamily="18" charset="0"/>
                        </a:rPr>
                        <m:t>+</m:t>
                      </m:r>
                      <m:r>
                        <a:rPr lang="en-US" sz="2400" b="1" i="1" smtClean="0">
                          <a:solidFill>
                            <a:prstClr val="black"/>
                          </a:solidFill>
                          <a:latin typeface="Cambria Math" panose="02040503050406030204" pitchFamily="18" charset="0"/>
                          <a:cs typeface="Times New Roman" pitchFamily="18" charset="0"/>
                        </a:rPr>
                        <m:t>𝟑</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𝟐</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𝟐</m:t>
                      </m:r>
                      <m:r>
                        <a:rPr lang="en-US" sz="2400" b="1" i="1">
                          <a:solidFill>
                            <a:prstClr val="black"/>
                          </a:solidFill>
                          <a:latin typeface="Cambria Math" panose="02040503050406030204" pitchFamily="18" charset="0"/>
                          <a:ea typeface="Cambria Math" panose="02040503050406030204" pitchFamily="18" charset="0"/>
                          <a:cs typeface="Times New Roman" pitchFamily="18" charset="0"/>
                        </a:rPr>
                        <m:t>=</m:t>
                      </m:r>
                      <m:r>
                        <a:rPr lang="en-US" sz="2400" b="1" i="1" smtClean="0">
                          <a:solidFill>
                            <a:prstClr val="black"/>
                          </a:solidFill>
                          <a:latin typeface="Cambria Math" panose="02040503050406030204" pitchFamily="18" charset="0"/>
                          <a:ea typeface="Cambria Math" panose="02040503050406030204" pitchFamily="18" charset="0"/>
                          <a:cs typeface="Times New Roman" pitchFamily="18" charset="0"/>
                        </a:rPr>
                        <m:t>𝟏𝟖</m:t>
                      </m:r>
                      <m:r>
                        <a:rPr lang="en-US" sz="2400" b="1" i="1" smtClean="0">
                          <a:solidFill>
                            <a:prstClr val="black"/>
                          </a:solidFill>
                          <a:latin typeface="Cambria Math" panose="02040503050406030204" pitchFamily="18" charset="0"/>
                          <a:ea typeface="Cambria Math" panose="02040503050406030204" pitchFamily="18" charset="0"/>
                          <a:cs typeface="Times New Roman" pitchFamily="18" charset="0"/>
                        </a:rPr>
                        <m:t>.</m:t>
                      </m:r>
                      <m:r>
                        <a:rPr lang="en-US" sz="2400" b="1" i="1" smtClean="0">
                          <a:solidFill>
                            <a:prstClr val="black"/>
                          </a:solidFill>
                          <a:latin typeface="Cambria Math" panose="02040503050406030204" pitchFamily="18" charset="0"/>
                          <a:ea typeface="Cambria Math" panose="02040503050406030204" pitchFamily="18" charset="0"/>
                          <a:cs typeface="Times New Roman" pitchFamily="18" charset="0"/>
                        </a:rPr>
                        <m:t>𝟔</m:t>
                      </m:r>
                    </m:oMath>
                  </m:oMathPara>
                </a14:m>
                <a:endParaRPr lang="en-US" sz="2400" b="1" dirty="0">
                  <a:solidFill>
                    <a:prstClr val="black"/>
                  </a:solidFill>
                  <a:ea typeface="Cambria Math" panose="02040503050406030204" pitchFamily="18" charset="0"/>
                </a:endParaRPr>
              </a:p>
              <a:p>
                <a:endParaRPr lang="en-US" sz="2400" b="1" dirty="0">
                  <a:solidFill>
                    <a:prstClr val="black"/>
                  </a:solidFill>
                  <a:ea typeface="Cambria Math" panose="02040503050406030204" pitchFamily="18" charset="0"/>
                </a:endParaRPr>
              </a:p>
              <a:p>
                <a:endParaRPr lang="en-US" sz="2400" b="1" dirty="0">
                  <a:solidFill>
                    <a:prstClr val="black"/>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029470" y="1704705"/>
                <a:ext cx="9750042" cy="3783215"/>
              </a:xfrm>
              <a:prstGeom prst="rect">
                <a:avLst/>
              </a:prstGeom>
              <a:blipFill rotWithShape="0">
                <a:blip r:embed="rId3"/>
                <a:stretch>
                  <a:fillRect l="-1188"/>
                </a:stretch>
              </a:blipFill>
            </p:spPr>
            <p:txBody>
              <a:bodyPr/>
              <a:lstStyle/>
              <a:p>
                <a:r>
                  <a:rPr lang="en-US">
                    <a:noFill/>
                  </a:rPr>
                  <a:t> </a:t>
                </a:r>
              </a:p>
            </p:txBody>
          </p:sp>
        </mc:Fallback>
      </mc:AlternateContent>
    </p:spTree>
    <p:extLst>
      <p:ext uri="{BB962C8B-B14F-4D97-AF65-F5344CB8AC3E}">
        <p14:creationId xmlns:p14="http://schemas.microsoft.com/office/powerpoint/2010/main" val="15627061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1010420" y="1418955"/>
                <a:ext cx="9750042" cy="3672800"/>
              </a:xfrm>
              <a:prstGeom prst="rect">
                <a:avLst/>
              </a:prstGeom>
              <a:noFill/>
            </p:spPr>
            <p:txBody>
              <a:bodyPr wrap="square" lIns="0" tIns="0" rIns="0" bIns="0" rtlCol="0">
                <a:spAutoFit/>
              </a:bodyPr>
              <a:lstStyle/>
              <a:p>
                <a:r>
                  <a:rPr lang="en-US" sz="2400" b="1" dirty="0">
                    <a:solidFill>
                      <a:prstClr val="black"/>
                    </a:solidFill>
                  </a:rPr>
                  <a:t>Output, </a:t>
                </a:r>
                <a:endParaRPr lang="en-US" sz="2400" b="1" dirty="0">
                  <a:solidFill>
                    <a:prstClr val="black"/>
                  </a:solidFill>
                  <a:ea typeface="Cambria Math" panose="02040503050406030204" pitchFamily="18" charset="0"/>
                </a:endParaRPr>
              </a:p>
              <a:p>
                <a:endParaRPr lang="en-US" sz="2400" b="1" dirty="0">
                  <a:solidFill>
                    <a:prstClr val="black"/>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1" i="1">
                          <a:solidFill>
                            <a:prstClr val="black"/>
                          </a:solidFill>
                          <a:latin typeface="Cambria Math" panose="02040503050406030204" pitchFamily="18" charset="0"/>
                        </a:rPr>
                        <m:t>𝒚</m:t>
                      </m:r>
                      <m:r>
                        <a:rPr lang="en-US" sz="2400" b="1" i="1">
                          <a:solidFill>
                            <a:prstClr val="black"/>
                          </a:solidFill>
                          <a:latin typeface="Cambria Math" panose="02040503050406030204" pitchFamily="18" charset="0"/>
                        </a:rPr>
                        <m:t>=</m:t>
                      </m:r>
                      <m:f>
                        <m:fPr>
                          <m:ctrlPr>
                            <a:rPr lang="en-US" sz="2400" b="1" i="1">
                              <a:solidFill>
                                <a:prstClr val="black"/>
                              </a:solidFill>
                              <a:latin typeface="Cambria Math" panose="02040503050406030204" pitchFamily="18" charset="0"/>
                            </a:rPr>
                          </m:ctrlPr>
                        </m:fPr>
                        <m:num>
                          <m:sSup>
                            <m:sSupPr>
                              <m:ctrlPr>
                                <a:rPr lang="en-US" sz="2400" b="1" i="1">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𝒘</m:t>
                              </m:r>
                            </m:e>
                            <m:sup>
                              <m:r>
                                <a:rPr lang="en-US" sz="2400" b="1" i="1">
                                  <a:solidFill>
                                    <a:prstClr val="black"/>
                                  </a:solidFill>
                                  <a:latin typeface="Cambria Math" panose="02040503050406030204" pitchFamily="18" charset="0"/>
                                </a:rPr>
                                <m:t>𝟏</m:t>
                              </m:r>
                            </m:sup>
                          </m:sSup>
                          <m:sSup>
                            <m:sSupPr>
                              <m:ctrlPr>
                                <a:rPr lang="en-US" sz="2400" b="1" i="1">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𝒚</m:t>
                              </m:r>
                            </m:e>
                            <m:sup>
                              <m:r>
                                <a:rPr lang="en-US" sz="2400" b="1" i="1">
                                  <a:solidFill>
                                    <a:prstClr val="black"/>
                                  </a:solidFill>
                                  <a:latin typeface="Cambria Math" panose="02040503050406030204" pitchFamily="18" charset="0"/>
                                </a:rPr>
                                <m:t>𝟏</m:t>
                              </m:r>
                            </m:sup>
                          </m:sSup>
                          <m:r>
                            <a:rPr lang="en-US" sz="2400" b="1" i="1">
                              <a:solidFill>
                                <a:prstClr val="black"/>
                              </a:solidFill>
                              <a:latin typeface="Cambria Math" panose="02040503050406030204" pitchFamily="18" charset="0"/>
                            </a:rPr>
                            <m:t>+</m:t>
                          </m:r>
                          <m:sSup>
                            <m:sSupPr>
                              <m:ctrlPr>
                                <a:rPr lang="en-US" sz="2400" b="1" i="1">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𝒘</m:t>
                              </m:r>
                            </m:e>
                            <m:sup>
                              <m:r>
                                <a:rPr lang="en-US" sz="2400" b="1" i="1">
                                  <a:solidFill>
                                    <a:prstClr val="black"/>
                                  </a:solidFill>
                                  <a:latin typeface="Cambria Math" panose="02040503050406030204" pitchFamily="18" charset="0"/>
                                </a:rPr>
                                <m:t>𝟐</m:t>
                              </m:r>
                            </m:sup>
                          </m:sSup>
                          <m:sSup>
                            <m:sSupPr>
                              <m:ctrlPr>
                                <a:rPr lang="en-US" sz="2400" b="1" i="1">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𝒚</m:t>
                              </m:r>
                            </m:e>
                            <m:sup>
                              <m:r>
                                <a:rPr lang="en-US" sz="2400" b="1" i="1">
                                  <a:solidFill>
                                    <a:prstClr val="black"/>
                                  </a:solidFill>
                                  <a:latin typeface="Cambria Math" panose="02040503050406030204" pitchFamily="18" charset="0"/>
                                </a:rPr>
                                <m:t>𝟐</m:t>
                              </m:r>
                            </m:sup>
                          </m:sSup>
                          <m:r>
                            <a:rPr lang="en-US" sz="2400" b="1" i="1">
                              <a:solidFill>
                                <a:prstClr val="black"/>
                              </a:solidFill>
                              <a:latin typeface="Cambria Math" panose="02040503050406030204" pitchFamily="18" charset="0"/>
                            </a:rPr>
                            <m:t>+</m:t>
                          </m:r>
                          <m:sSup>
                            <m:sSupPr>
                              <m:ctrlPr>
                                <a:rPr lang="en-US" sz="2400" b="1" i="1">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𝒘</m:t>
                              </m:r>
                            </m:e>
                            <m:sup>
                              <m:r>
                                <a:rPr lang="en-US" sz="2400" b="1" i="1">
                                  <a:solidFill>
                                    <a:prstClr val="black"/>
                                  </a:solidFill>
                                  <a:latin typeface="Cambria Math" panose="02040503050406030204" pitchFamily="18" charset="0"/>
                                </a:rPr>
                                <m:t>𝟑</m:t>
                              </m:r>
                            </m:sup>
                          </m:sSup>
                          <m:sSup>
                            <m:sSupPr>
                              <m:ctrlPr>
                                <a:rPr lang="en-US" sz="2400" b="1" i="1">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𝒚</m:t>
                              </m:r>
                            </m:e>
                            <m:sup>
                              <m:r>
                                <a:rPr lang="en-US" sz="2400" b="1" i="1">
                                  <a:solidFill>
                                    <a:prstClr val="black"/>
                                  </a:solidFill>
                                  <a:latin typeface="Cambria Math" panose="02040503050406030204" pitchFamily="18" charset="0"/>
                                </a:rPr>
                                <m:t>𝟑</m:t>
                              </m:r>
                            </m:sup>
                          </m:sSup>
                          <m:r>
                            <a:rPr lang="en-US" sz="2400" b="1" i="1">
                              <a:solidFill>
                                <a:prstClr val="black"/>
                              </a:solidFill>
                              <a:latin typeface="Cambria Math" panose="02040503050406030204" pitchFamily="18" charset="0"/>
                            </a:rPr>
                            <m:t>+</m:t>
                          </m:r>
                          <m:sSup>
                            <m:sSupPr>
                              <m:ctrlPr>
                                <a:rPr lang="en-US" sz="2400" b="1" i="1">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𝒘</m:t>
                              </m:r>
                            </m:e>
                            <m:sup>
                              <m:r>
                                <a:rPr lang="en-US" sz="2400" b="1" i="1">
                                  <a:solidFill>
                                    <a:prstClr val="black"/>
                                  </a:solidFill>
                                  <a:latin typeface="Cambria Math" panose="02040503050406030204" pitchFamily="18" charset="0"/>
                                </a:rPr>
                                <m:t>𝟒</m:t>
                              </m:r>
                            </m:sup>
                          </m:sSup>
                          <m:sSup>
                            <m:sSupPr>
                              <m:ctrlPr>
                                <a:rPr lang="en-US" sz="2400" b="1" i="1">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𝒚</m:t>
                              </m:r>
                            </m:e>
                            <m:sup>
                              <m:r>
                                <a:rPr lang="en-US" sz="2400" b="1" i="1">
                                  <a:solidFill>
                                    <a:prstClr val="black"/>
                                  </a:solidFill>
                                  <a:latin typeface="Cambria Math" panose="02040503050406030204" pitchFamily="18" charset="0"/>
                                </a:rPr>
                                <m:t>𝟒</m:t>
                              </m:r>
                            </m:sup>
                          </m:sSup>
                        </m:num>
                        <m:den>
                          <m:sSup>
                            <m:sSupPr>
                              <m:ctrlPr>
                                <a:rPr lang="en-US" sz="2400" b="1" i="1">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𝒘</m:t>
                              </m:r>
                            </m:e>
                            <m:sup>
                              <m:r>
                                <a:rPr lang="en-US" sz="2400" b="1" i="1">
                                  <a:solidFill>
                                    <a:prstClr val="black"/>
                                  </a:solidFill>
                                  <a:latin typeface="Cambria Math" panose="02040503050406030204" pitchFamily="18" charset="0"/>
                                </a:rPr>
                                <m:t>𝟏</m:t>
                              </m:r>
                            </m:sup>
                          </m:sSup>
                          <m:r>
                            <a:rPr lang="en-US" sz="2400" b="1" i="1">
                              <a:solidFill>
                                <a:prstClr val="black"/>
                              </a:solidFill>
                              <a:latin typeface="Cambria Math" panose="02040503050406030204" pitchFamily="18" charset="0"/>
                            </a:rPr>
                            <m:t>+</m:t>
                          </m:r>
                          <m:sSup>
                            <m:sSupPr>
                              <m:ctrlPr>
                                <a:rPr lang="en-US" sz="2400" b="1" i="1">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𝒘</m:t>
                              </m:r>
                            </m:e>
                            <m:sup>
                              <m:r>
                                <a:rPr lang="en-US" sz="2400" b="1" i="1">
                                  <a:solidFill>
                                    <a:prstClr val="black"/>
                                  </a:solidFill>
                                  <a:latin typeface="Cambria Math" panose="02040503050406030204" pitchFamily="18" charset="0"/>
                                </a:rPr>
                                <m:t>𝟐</m:t>
                              </m:r>
                            </m:sup>
                          </m:sSup>
                          <m:r>
                            <a:rPr lang="en-US" sz="2400" b="1" i="1">
                              <a:solidFill>
                                <a:prstClr val="black"/>
                              </a:solidFill>
                              <a:latin typeface="Cambria Math" panose="02040503050406030204" pitchFamily="18" charset="0"/>
                            </a:rPr>
                            <m:t>+</m:t>
                          </m:r>
                          <m:sSup>
                            <m:sSupPr>
                              <m:ctrlPr>
                                <a:rPr lang="en-US" sz="2400" b="1" i="1">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𝒘</m:t>
                              </m:r>
                            </m:e>
                            <m:sup>
                              <m:r>
                                <a:rPr lang="en-US" sz="2400" b="1" i="1">
                                  <a:solidFill>
                                    <a:prstClr val="black"/>
                                  </a:solidFill>
                                  <a:latin typeface="Cambria Math" panose="02040503050406030204" pitchFamily="18" charset="0"/>
                                </a:rPr>
                                <m:t>𝟑</m:t>
                              </m:r>
                            </m:sup>
                          </m:sSup>
                          <m:r>
                            <a:rPr lang="en-US" sz="2400" b="1" i="1">
                              <a:solidFill>
                                <a:prstClr val="black"/>
                              </a:solidFill>
                              <a:latin typeface="Cambria Math" panose="02040503050406030204" pitchFamily="18" charset="0"/>
                            </a:rPr>
                            <m:t>+</m:t>
                          </m:r>
                          <m:sSup>
                            <m:sSupPr>
                              <m:ctrlPr>
                                <a:rPr lang="en-US" sz="2400" b="1" i="1">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𝒘</m:t>
                              </m:r>
                            </m:e>
                            <m:sup>
                              <m:r>
                                <a:rPr lang="en-US" sz="2400" b="1" i="1">
                                  <a:solidFill>
                                    <a:prstClr val="black"/>
                                  </a:solidFill>
                                  <a:latin typeface="Cambria Math" panose="02040503050406030204" pitchFamily="18" charset="0"/>
                                </a:rPr>
                                <m:t>𝟒</m:t>
                              </m:r>
                            </m:sup>
                          </m:sSup>
                        </m:den>
                      </m:f>
                    </m:oMath>
                  </m:oMathPara>
                </a14:m>
                <a:endParaRPr lang="en-US" sz="2400" b="1" dirty="0">
                  <a:solidFill>
                    <a:prstClr val="black"/>
                  </a:solidFill>
                  <a:ea typeface="Cambria Math" panose="02040503050406030204" pitchFamily="18" charset="0"/>
                </a:endParaRPr>
              </a:p>
              <a:p>
                <a:endParaRPr lang="en-US" sz="2400" b="1" dirty="0">
                  <a:solidFill>
                    <a:prstClr val="black"/>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1" i="1">
                          <a:solidFill>
                            <a:prstClr val="black"/>
                          </a:solidFill>
                          <a:latin typeface="Cambria Math" panose="02040503050406030204" pitchFamily="18" charset="0"/>
                        </a:rPr>
                        <m:t>=</m:t>
                      </m:r>
                      <m:f>
                        <m:fPr>
                          <m:ctrlPr>
                            <a:rPr lang="en-US" sz="2400" b="1" i="1">
                              <a:solidFill>
                                <a:prstClr val="black"/>
                              </a:solidFill>
                              <a:latin typeface="Cambria Math" panose="02040503050406030204" pitchFamily="18" charset="0"/>
                            </a:rPr>
                          </m:ctrlPr>
                        </m:fPr>
                        <m:num>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𝟔𝟒</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𝟏𝟎</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𝟒</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𝟎</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𝟏𝟔</m:t>
                          </m:r>
                          <m:r>
                            <a:rPr lang="en-US" sz="2400" b="1" i="1">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𝟏𝟐</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𝟔</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𝟎</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𝟏𝟔</m:t>
                          </m:r>
                          <m:r>
                            <a:rPr lang="en-US" sz="2400" b="1" i="1">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𝟏𝟔</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𝟒</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𝟎</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𝟎𝟒</m:t>
                          </m:r>
                          <m:r>
                            <a:rPr lang="en-US" sz="2400" b="1" i="1">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𝟏𝟖</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𝟔</m:t>
                          </m:r>
                        </m:num>
                        <m:den>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𝟔𝟒</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𝟏𝟔</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𝟏𝟔</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𝟎𝟒</m:t>
                          </m:r>
                        </m:den>
                      </m:f>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𝟏𝟐</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𝟎𝟒</m:t>
                      </m:r>
                    </m:oMath>
                  </m:oMathPara>
                </a14:m>
                <a:endParaRPr lang="en-US" sz="2400" b="1" dirty="0">
                  <a:solidFill>
                    <a:prstClr val="black"/>
                  </a:solidFill>
                  <a:ea typeface="Cambria Math" panose="02040503050406030204" pitchFamily="18" charset="0"/>
                </a:endParaRPr>
              </a:p>
              <a:p>
                <a:endParaRPr lang="en-US" sz="2400" b="1" dirty="0">
                  <a:solidFill>
                    <a:prstClr val="black"/>
                  </a:solidFill>
                  <a:ea typeface="Cambria Math" panose="02040503050406030204" pitchFamily="18" charset="0"/>
                </a:endParaRPr>
              </a:p>
              <a:p>
                <a:endParaRPr lang="en-US" sz="2400" b="1" dirty="0">
                  <a:solidFill>
                    <a:prstClr val="black"/>
                  </a:solidFill>
                  <a:ea typeface="Cambria Math" panose="02040503050406030204" pitchFamily="18" charset="0"/>
                </a:endParaRPr>
              </a:p>
              <a:p>
                <a:endParaRPr lang="en-US" sz="2400" b="1" dirty="0">
                  <a:solidFill>
                    <a:prstClr val="black"/>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010420" y="1418955"/>
                <a:ext cx="9750042" cy="3672800"/>
              </a:xfrm>
              <a:prstGeom prst="rect">
                <a:avLst/>
              </a:prstGeom>
              <a:blipFill rotWithShape="1">
                <a:blip r:embed="rId3"/>
                <a:stretch>
                  <a:fillRect l="-1939" t="-2658"/>
                </a:stretch>
              </a:blipFill>
            </p:spPr>
            <p:txBody>
              <a:bodyPr/>
              <a:lstStyle/>
              <a:p>
                <a:r>
                  <a:rPr lang="en-US">
                    <a:noFill/>
                  </a:rPr>
                  <a:t> </a:t>
                </a:r>
              </a:p>
            </p:txBody>
          </p:sp>
        </mc:Fallback>
      </mc:AlternateContent>
    </p:spTree>
    <p:extLst>
      <p:ext uri="{BB962C8B-B14F-4D97-AF65-F5344CB8AC3E}">
        <p14:creationId xmlns:p14="http://schemas.microsoft.com/office/powerpoint/2010/main" val="144610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6389" y="561702"/>
            <a:ext cx="7485017" cy="923330"/>
          </a:xfrm>
          <a:prstGeom prst="rect">
            <a:avLst/>
          </a:prstGeom>
          <a:noFill/>
        </p:spPr>
        <p:txBody>
          <a:bodyPr wrap="square" rtlCol="0">
            <a:spAutoFit/>
          </a:bodyPr>
          <a:lstStyle/>
          <a:p>
            <a:r>
              <a:rPr lang="en-US" sz="3600" b="1" dirty="0" err="1">
                <a:solidFill>
                  <a:srgbClr val="FF0000"/>
                </a:solidFill>
                <a:latin typeface="Georgia" pitchFamily="18" charset="0"/>
                <a:cs typeface="Times New Roman" pitchFamily="18" charset="0"/>
              </a:rPr>
              <a:t>Mamdani</a:t>
            </a:r>
            <a:r>
              <a:rPr lang="en-US" sz="3600" b="1" dirty="0">
                <a:solidFill>
                  <a:srgbClr val="FF0000"/>
                </a:solidFill>
                <a:latin typeface="Georgia" pitchFamily="18" charset="0"/>
                <a:cs typeface="Times New Roman" pitchFamily="18" charset="0"/>
              </a:rPr>
              <a:t> Approach</a:t>
            </a:r>
          </a:p>
          <a:p>
            <a:endParaRPr lang="en-US" b="1" dirty="0">
              <a:solidFill>
                <a:srgbClr val="002060"/>
              </a:solidFill>
              <a:latin typeface="Georgia" pitchFamily="18" charset="0"/>
            </a:endParaRPr>
          </a:p>
        </p:txBody>
      </p:sp>
      <p:sp>
        <p:nvSpPr>
          <p:cNvPr id="7" name="TextBox 6"/>
          <p:cNvSpPr txBox="1"/>
          <p:nvPr/>
        </p:nvSpPr>
        <p:spPr>
          <a:xfrm>
            <a:off x="117232" y="1288199"/>
            <a:ext cx="8088922" cy="830997"/>
          </a:xfrm>
          <a:prstGeom prst="rect">
            <a:avLst/>
          </a:prstGeom>
          <a:noFill/>
        </p:spPr>
        <p:txBody>
          <a:bodyPr wrap="square" rtlCol="0">
            <a:spAutoFit/>
          </a:bodyPr>
          <a:lstStyle/>
          <a:p>
            <a:pPr algn="just">
              <a:buFont typeface="Arial" charset="0"/>
              <a:buChar char="•"/>
            </a:pPr>
            <a:r>
              <a:rPr lang="en-US" sz="2400" b="1" dirty="0">
                <a:cs typeface="Times New Roman" pitchFamily="18" charset="0"/>
              </a:rPr>
              <a:t>An </a:t>
            </a:r>
            <a:r>
              <a:rPr lang="en-US" sz="2400" b="1" dirty="0" err="1">
                <a:cs typeface="Times New Roman" pitchFamily="18" charset="0"/>
              </a:rPr>
              <a:t>FLC</a:t>
            </a:r>
            <a:r>
              <a:rPr lang="en-US" sz="2400" b="1" dirty="0">
                <a:cs typeface="Times New Roman" pitchFamily="18" charset="0"/>
              </a:rPr>
              <a:t> consists of four modules: Rule Base; Inference Engine; </a:t>
            </a:r>
            <a:r>
              <a:rPr lang="en-US" sz="2400" b="1" dirty="0" err="1">
                <a:cs typeface="Times New Roman" pitchFamily="18" charset="0"/>
              </a:rPr>
              <a:t>Fuzzification</a:t>
            </a:r>
            <a:r>
              <a:rPr lang="en-US" sz="2400" b="1" dirty="0">
                <a:cs typeface="Times New Roman" pitchFamily="18" charset="0"/>
              </a:rPr>
              <a:t>; De-</a:t>
            </a:r>
            <a:r>
              <a:rPr lang="en-US" sz="2400" b="1" dirty="0" err="1">
                <a:cs typeface="Times New Roman" pitchFamily="18" charset="0"/>
              </a:rPr>
              <a:t>fuzzification</a:t>
            </a:r>
            <a:endParaRPr lang="en-US" sz="2400" b="1" dirty="0"/>
          </a:p>
        </p:txBody>
      </p:sp>
      <p:pic>
        <p:nvPicPr>
          <p:cNvPr id="17410" name="Picture 2" descr="E:\0 Drive D Back up\On-line MOOC course on Fuzzy Logic and Neural Networks\alternate images\ppt1(0).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31" y="2216741"/>
            <a:ext cx="9814559" cy="4507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897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038" y="556351"/>
            <a:ext cx="10746042" cy="923330"/>
          </a:xfrm>
          <a:prstGeom prst="rect">
            <a:avLst/>
          </a:prstGeom>
          <a:noFill/>
        </p:spPr>
        <p:txBody>
          <a:bodyPr wrap="square" rtlCol="0">
            <a:spAutoFit/>
          </a:bodyPr>
          <a:lstStyle/>
          <a:p>
            <a:r>
              <a:rPr lang="en-US" sz="3600" b="1" dirty="0">
                <a:solidFill>
                  <a:srgbClr val="FF0000"/>
                </a:solidFill>
                <a:latin typeface="Georgia" pitchFamily="18" charset="0"/>
                <a:cs typeface="Times New Roman" pitchFamily="18" charset="0"/>
              </a:rPr>
              <a:t>Steps Involved in the Working Cycle of </a:t>
            </a:r>
            <a:r>
              <a:rPr lang="en-US" sz="3600" b="1" dirty="0" err="1">
                <a:solidFill>
                  <a:srgbClr val="FF0000"/>
                </a:solidFill>
                <a:latin typeface="Georgia" pitchFamily="18" charset="0"/>
                <a:cs typeface="Times New Roman" pitchFamily="18" charset="0"/>
              </a:rPr>
              <a:t>FLC</a:t>
            </a:r>
            <a:endParaRPr lang="en-US" sz="3600" b="1" dirty="0">
              <a:solidFill>
                <a:srgbClr val="FF0000"/>
              </a:solidFill>
              <a:latin typeface="Georgia" pitchFamily="18" charset="0"/>
              <a:cs typeface="Times New Roman" pitchFamily="18" charset="0"/>
            </a:endParaRPr>
          </a:p>
          <a:p>
            <a:endParaRPr lang="en-US" b="1" dirty="0">
              <a:solidFill>
                <a:srgbClr val="002060"/>
              </a:solidFill>
              <a:latin typeface="Georgia" pitchFamily="18" charset="0"/>
            </a:endParaRPr>
          </a:p>
        </p:txBody>
      </p:sp>
      <p:sp>
        <p:nvSpPr>
          <p:cNvPr id="7" name="TextBox 6"/>
          <p:cNvSpPr txBox="1"/>
          <p:nvPr/>
        </p:nvSpPr>
        <p:spPr>
          <a:xfrm>
            <a:off x="139376" y="1678973"/>
            <a:ext cx="11564943" cy="3847207"/>
          </a:xfrm>
          <a:prstGeom prst="rect">
            <a:avLst/>
          </a:prstGeom>
          <a:noFill/>
        </p:spPr>
        <p:txBody>
          <a:bodyPr wrap="square" rtlCol="0">
            <a:spAutoFit/>
          </a:bodyPr>
          <a:lstStyle/>
          <a:p>
            <a:pPr algn="just">
              <a:buFont typeface="Arial" charset="0"/>
              <a:buChar char="•"/>
            </a:pPr>
            <a:r>
              <a:rPr lang="en-US" sz="2800" b="1" dirty="0">
                <a:cs typeface="Times New Roman" pitchFamily="18" charset="0"/>
              </a:rPr>
              <a:t>Identify the condition ( also known as </a:t>
            </a:r>
            <a:r>
              <a:rPr lang="en-US" sz="2800" b="1" dirty="0">
                <a:solidFill>
                  <a:srgbClr val="4C0BEF"/>
                </a:solidFill>
                <a:cs typeface="Times New Roman" pitchFamily="18" charset="0"/>
              </a:rPr>
              <a:t>antecedent</a:t>
            </a:r>
            <a:r>
              <a:rPr lang="en-US" sz="2800" b="1" dirty="0">
                <a:cs typeface="Times New Roman" pitchFamily="18" charset="0"/>
              </a:rPr>
              <a:t> ) and action (also called </a:t>
            </a:r>
            <a:r>
              <a:rPr lang="en-US" sz="2800" b="1" dirty="0">
                <a:solidFill>
                  <a:srgbClr val="4C0BEF"/>
                </a:solidFill>
                <a:cs typeface="Times New Roman" pitchFamily="18" charset="0"/>
              </a:rPr>
              <a:t>consequent</a:t>
            </a:r>
            <a:r>
              <a:rPr lang="en-US" sz="2800" b="1" dirty="0">
                <a:cs typeface="Times New Roman" pitchFamily="18" charset="0"/>
              </a:rPr>
              <a:t>)  variables of the process</a:t>
            </a:r>
          </a:p>
          <a:p>
            <a:pPr algn="just"/>
            <a:endParaRPr lang="en-US" sz="2800" b="1" dirty="0">
              <a:cs typeface="Times New Roman" pitchFamily="18" charset="0"/>
            </a:endParaRPr>
          </a:p>
          <a:p>
            <a:pPr algn="just"/>
            <a:endParaRPr lang="en-US" sz="2800" b="1" dirty="0">
              <a:cs typeface="Times New Roman" pitchFamily="18" charset="0"/>
            </a:endParaRPr>
          </a:p>
          <a:p>
            <a:pPr algn="just"/>
            <a:endParaRPr lang="en-US" sz="2800" b="1" dirty="0">
              <a:cs typeface="Times New Roman" pitchFamily="18" charset="0"/>
            </a:endParaRPr>
          </a:p>
          <a:p>
            <a:pPr algn="just">
              <a:buFont typeface="Arial" charset="0"/>
              <a:buChar char="•"/>
            </a:pPr>
            <a:r>
              <a:rPr lang="en-US" sz="2800" b="1" dirty="0" err="1">
                <a:solidFill>
                  <a:srgbClr val="C00000"/>
                </a:solidFill>
                <a:cs typeface="Times New Roman" pitchFamily="18" charset="0"/>
              </a:rPr>
              <a:t>Fuzzification</a:t>
            </a:r>
            <a:r>
              <a:rPr lang="en-US" sz="2800" b="1" dirty="0">
                <a:solidFill>
                  <a:srgbClr val="C00000"/>
                </a:solidFill>
                <a:cs typeface="Times New Roman" pitchFamily="18" charset="0"/>
              </a:rPr>
              <a:t>: </a:t>
            </a:r>
            <a:r>
              <a:rPr lang="en-US" sz="2800" b="1" dirty="0">
                <a:cs typeface="Times New Roman" pitchFamily="18" charset="0"/>
              </a:rPr>
              <a:t>Measurements of input variables are converted into appropriate fuzzy sets to express measurement uncertainties</a:t>
            </a:r>
          </a:p>
          <a:p>
            <a:pPr algn="just"/>
            <a:endParaRPr lang="en-US" sz="2400" b="1" dirty="0">
              <a:cs typeface="Times New Roman" pitchFamily="18" charset="0"/>
            </a:endParaRPr>
          </a:p>
          <a:p>
            <a:pPr algn="just">
              <a:buFont typeface="Arial" charset="0"/>
              <a:buChar char="•"/>
            </a:pPr>
            <a:endParaRPr lang="en-US" sz="2400" b="1" dirty="0"/>
          </a:p>
        </p:txBody>
      </p:sp>
    </p:spTree>
    <p:extLst>
      <p:ext uri="{BB962C8B-B14F-4D97-AF65-F5344CB8AC3E}">
        <p14:creationId xmlns:p14="http://schemas.microsoft.com/office/powerpoint/2010/main" val="191832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39376" y="1285912"/>
            <a:ext cx="10931898" cy="3477875"/>
          </a:xfrm>
          <a:prstGeom prst="rect">
            <a:avLst/>
          </a:prstGeom>
          <a:noFill/>
        </p:spPr>
        <p:txBody>
          <a:bodyPr wrap="square" rtlCol="0">
            <a:spAutoFit/>
          </a:bodyPr>
          <a:lstStyle/>
          <a:p>
            <a:pPr algn="just"/>
            <a:endParaRPr lang="en-US" sz="2400" b="1" dirty="0">
              <a:cs typeface="Times New Roman" pitchFamily="18" charset="0"/>
            </a:endParaRPr>
          </a:p>
          <a:p>
            <a:pPr algn="just">
              <a:buFont typeface="Arial" charset="0"/>
              <a:buChar char="•"/>
            </a:pPr>
            <a:r>
              <a:rPr lang="en-US" sz="2800" b="1" dirty="0">
                <a:solidFill>
                  <a:srgbClr val="4C0BEF"/>
                </a:solidFill>
                <a:cs typeface="Times New Roman" pitchFamily="18" charset="0"/>
              </a:rPr>
              <a:t>Inference Engine </a:t>
            </a:r>
            <a:r>
              <a:rPr lang="en-US" sz="2800" b="1" dirty="0">
                <a:cs typeface="Times New Roman" pitchFamily="18" charset="0"/>
              </a:rPr>
              <a:t>uses </a:t>
            </a:r>
            <a:r>
              <a:rPr lang="en-US" sz="2800" b="1" dirty="0" err="1">
                <a:cs typeface="Times New Roman" pitchFamily="18" charset="0"/>
              </a:rPr>
              <a:t>fuzzified</a:t>
            </a:r>
            <a:r>
              <a:rPr lang="en-US" sz="2800" b="1" dirty="0">
                <a:cs typeface="Times New Roman" pitchFamily="18" charset="0"/>
              </a:rPr>
              <a:t> measurements to evaluate the control rules stored in the fuzzy rule base</a:t>
            </a:r>
          </a:p>
          <a:p>
            <a:pPr algn="just"/>
            <a:endParaRPr lang="en-US" sz="2800" b="1" dirty="0">
              <a:cs typeface="Times New Roman" pitchFamily="18" charset="0"/>
            </a:endParaRPr>
          </a:p>
          <a:p>
            <a:pPr algn="just"/>
            <a:endParaRPr lang="en-US" sz="2800" b="1" dirty="0">
              <a:cs typeface="Times New Roman" pitchFamily="18" charset="0"/>
            </a:endParaRPr>
          </a:p>
          <a:p>
            <a:pPr algn="just"/>
            <a:endParaRPr lang="en-US" sz="2800" b="1" dirty="0">
              <a:cs typeface="Times New Roman" pitchFamily="18" charset="0"/>
            </a:endParaRPr>
          </a:p>
          <a:p>
            <a:pPr algn="just">
              <a:buFont typeface="Arial" charset="0"/>
              <a:buChar char="•"/>
            </a:pPr>
            <a:r>
              <a:rPr lang="en-US" sz="2800" b="1" dirty="0">
                <a:solidFill>
                  <a:srgbClr val="C00000"/>
                </a:solidFill>
                <a:cs typeface="Times New Roman" pitchFamily="18" charset="0"/>
              </a:rPr>
              <a:t>De-</a:t>
            </a:r>
            <a:r>
              <a:rPr lang="en-US" sz="2800" b="1" dirty="0" err="1">
                <a:solidFill>
                  <a:srgbClr val="C00000"/>
                </a:solidFill>
                <a:cs typeface="Times New Roman" pitchFamily="18" charset="0"/>
              </a:rPr>
              <a:t>fuzzification</a:t>
            </a:r>
            <a:r>
              <a:rPr lang="en-US" sz="2800" b="1" dirty="0">
                <a:solidFill>
                  <a:srgbClr val="C00000"/>
                </a:solidFill>
                <a:cs typeface="Times New Roman" pitchFamily="18" charset="0"/>
              </a:rPr>
              <a:t>:</a:t>
            </a:r>
            <a:r>
              <a:rPr lang="en-US" sz="2800" b="1" dirty="0">
                <a:cs typeface="Times New Roman" pitchFamily="18" charset="0"/>
              </a:rPr>
              <a:t> </a:t>
            </a:r>
            <a:r>
              <a:rPr lang="en-US" sz="2800" b="1" dirty="0" err="1">
                <a:cs typeface="Times New Roman" pitchFamily="18" charset="0"/>
              </a:rPr>
              <a:t>Fuzzified</a:t>
            </a:r>
            <a:r>
              <a:rPr lang="en-US" sz="2800" b="1" dirty="0">
                <a:cs typeface="Times New Roman" pitchFamily="18" charset="0"/>
              </a:rPr>
              <a:t> output is then converted into a single crisp value</a:t>
            </a:r>
            <a:endParaRPr lang="en-US" sz="2800" b="1" dirty="0"/>
          </a:p>
        </p:txBody>
      </p:sp>
    </p:spTree>
    <p:extLst>
      <p:ext uri="{BB962C8B-B14F-4D97-AF65-F5344CB8AC3E}">
        <p14:creationId xmlns:p14="http://schemas.microsoft.com/office/powerpoint/2010/main" val="3752904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7991" y="413216"/>
            <a:ext cx="10746042" cy="923330"/>
          </a:xfrm>
          <a:prstGeom prst="rect">
            <a:avLst/>
          </a:prstGeom>
          <a:noFill/>
        </p:spPr>
        <p:txBody>
          <a:bodyPr wrap="square" rtlCol="0">
            <a:spAutoFit/>
          </a:bodyPr>
          <a:lstStyle/>
          <a:p>
            <a:r>
              <a:rPr lang="en-US" sz="3600" b="1" dirty="0">
                <a:solidFill>
                  <a:srgbClr val="002060"/>
                </a:solidFill>
                <a:latin typeface="Georgia" pitchFamily="18" charset="0"/>
                <a:cs typeface="Times New Roman" pitchFamily="18" charset="0"/>
              </a:rPr>
              <a:t>Fuzzy Reasoning Process</a:t>
            </a:r>
          </a:p>
          <a:p>
            <a:endParaRPr lang="en-US" b="1" dirty="0">
              <a:solidFill>
                <a:srgbClr val="002060"/>
              </a:solidFill>
              <a:latin typeface="Georgia" pitchFamily="18" charset="0"/>
            </a:endParaRPr>
          </a:p>
        </p:txBody>
      </p:sp>
      <p:sp>
        <p:nvSpPr>
          <p:cNvPr id="7" name="TextBox 6"/>
          <p:cNvSpPr txBox="1"/>
          <p:nvPr/>
        </p:nvSpPr>
        <p:spPr>
          <a:xfrm>
            <a:off x="504094" y="1169628"/>
            <a:ext cx="6330460" cy="830997"/>
          </a:xfrm>
          <a:prstGeom prst="rect">
            <a:avLst/>
          </a:prstGeom>
          <a:noFill/>
        </p:spPr>
        <p:txBody>
          <a:bodyPr wrap="square" rtlCol="0">
            <a:spAutoFit/>
          </a:bodyPr>
          <a:lstStyle/>
          <a:p>
            <a:r>
              <a:rPr lang="en-US" sz="2400" b="1" dirty="0">
                <a:cs typeface="Times New Roman" pitchFamily="18" charset="0"/>
              </a:rPr>
              <a:t>Rule1: IF S</a:t>
            </a:r>
            <a:r>
              <a:rPr lang="en-US" sz="2400" b="1" baseline="-25000" dirty="0">
                <a:cs typeface="Times New Roman" pitchFamily="18" charset="0"/>
              </a:rPr>
              <a:t>1</a:t>
            </a:r>
            <a:r>
              <a:rPr lang="en-US" sz="2400" b="1" dirty="0">
                <a:cs typeface="Times New Roman" pitchFamily="18" charset="0"/>
              </a:rPr>
              <a:t> is A</a:t>
            </a:r>
            <a:r>
              <a:rPr lang="en-US" sz="2400" b="1" baseline="-25000" dirty="0">
                <a:cs typeface="Times New Roman" pitchFamily="18" charset="0"/>
              </a:rPr>
              <a:t>1</a:t>
            </a:r>
            <a:r>
              <a:rPr lang="en-US" sz="2400" b="1" dirty="0">
                <a:cs typeface="Times New Roman" pitchFamily="18" charset="0"/>
              </a:rPr>
              <a:t> AND S</a:t>
            </a:r>
            <a:r>
              <a:rPr lang="en-US" sz="2400" b="1" baseline="-25000" dirty="0">
                <a:cs typeface="Times New Roman" pitchFamily="18" charset="0"/>
              </a:rPr>
              <a:t>2</a:t>
            </a:r>
            <a:r>
              <a:rPr lang="en-US" sz="2400" b="1" dirty="0">
                <a:cs typeface="Times New Roman" pitchFamily="18" charset="0"/>
              </a:rPr>
              <a:t> is B</a:t>
            </a:r>
            <a:r>
              <a:rPr lang="en-US" sz="2400" b="1" baseline="-25000" dirty="0">
                <a:cs typeface="Times New Roman" pitchFamily="18" charset="0"/>
              </a:rPr>
              <a:t>1</a:t>
            </a:r>
            <a:r>
              <a:rPr lang="en-US" sz="2400" b="1" dirty="0">
                <a:cs typeface="Times New Roman" pitchFamily="18" charset="0"/>
              </a:rPr>
              <a:t> THEN f’ is C</a:t>
            </a:r>
            <a:r>
              <a:rPr lang="en-US" sz="2400" b="1" baseline="-25000" dirty="0">
                <a:cs typeface="Times New Roman" pitchFamily="18" charset="0"/>
              </a:rPr>
              <a:t>1</a:t>
            </a:r>
            <a:endParaRPr lang="en-US" sz="2400" b="1" dirty="0">
              <a:cs typeface="Times New Roman" pitchFamily="18" charset="0"/>
            </a:endParaRPr>
          </a:p>
          <a:p>
            <a:r>
              <a:rPr lang="en-US" sz="2400" b="1" dirty="0">
                <a:cs typeface="Times New Roman" pitchFamily="18" charset="0"/>
              </a:rPr>
              <a:t>Rule2: IF S</a:t>
            </a:r>
            <a:r>
              <a:rPr lang="en-US" sz="2400" b="1" baseline="-25000" dirty="0">
                <a:cs typeface="Times New Roman" pitchFamily="18" charset="0"/>
              </a:rPr>
              <a:t>1</a:t>
            </a:r>
            <a:r>
              <a:rPr lang="en-US" sz="2400" b="1" dirty="0">
                <a:cs typeface="Times New Roman" pitchFamily="18" charset="0"/>
              </a:rPr>
              <a:t> is A</a:t>
            </a:r>
            <a:r>
              <a:rPr lang="en-US" sz="2400" b="1" baseline="-25000" dirty="0">
                <a:cs typeface="Times New Roman" pitchFamily="18" charset="0"/>
              </a:rPr>
              <a:t>2</a:t>
            </a:r>
            <a:r>
              <a:rPr lang="en-US" sz="2400" b="1" dirty="0">
                <a:cs typeface="Times New Roman" pitchFamily="18" charset="0"/>
              </a:rPr>
              <a:t> AND S</a:t>
            </a:r>
            <a:r>
              <a:rPr lang="en-US" sz="2400" b="1" baseline="-25000" dirty="0">
                <a:cs typeface="Times New Roman" pitchFamily="18" charset="0"/>
              </a:rPr>
              <a:t>2</a:t>
            </a:r>
            <a:r>
              <a:rPr lang="en-US" sz="2400" b="1" dirty="0">
                <a:cs typeface="Times New Roman" pitchFamily="18" charset="0"/>
              </a:rPr>
              <a:t> is B</a:t>
            </a:r>
            <a:r>
              <a:rPr lang="en-US" sz="2400" b="1" baseline="-25000" dirty="0">
                <a:cs typeface="Times New Roman" pitchFamily="18" charset="0"/>
              </a:rPr>
              <a:t>2</a:t>
            </a:r>
            <a:r>
              <a:rPr lang="en-US" sz="2400" b="1" dirty="0">
                <a:cs typeface="Times New Roman" pitchFamily="18" charset="0"/>
              </a:rPr>
              <a:t> THEN f’  is C</a:t>
            </a:r>
            <a:r>
              <a:rPr lang="en-US" sz="2400" b="1" baseline="-25000" dirty="0">
                <a:cs typeface="Times New Roman" pitchFamily="18" charset="0"/>
              </a:rPr>
              <a:t>2 </a:t>
            </a:r>
          </a:p>
        </p:txBody>
      </p:sp>
      <p:pic>
        <p:nvPicPr>
          <p:cNvPr id="18434" name="Picture 2" descr="E:\0 Drive D Back up\On-line MOOC course on Fuzzy Logic and Neural Networks\alternate images\ppt1(1).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430" y="2000624"/>
            <a:ext cx="9748911" cy="4681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823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93075" y="798343"/>
            <a:ext cx="10651590" cy="4072910"/>
          </a:xfrm>
          <a:prstGeom prst="rect">
            <a:avLst/>
          </a:prstGeom>
          <a:noFill/>
        </p:spPr>
        <p:txBody>
          <a:bodyPr wrap="square" rtlCol="0">
            <a:spAutoFit/>
          </a:bodyPr>
          <a:lstStyle/>
          <a:p>
            <a:pPr algn="just"/>
            <a:r>
              <a:rPr lang="en-US" sz="2800" b="1" dirty="0">
                <a:cs typeface="Times New Roman" pitchFamily="18" charset="0"/>
              </a:rPr>
              <a:t>Let S</a:t>
            </a:r>
            <a:r>
              <a:rPr lang="en-US" sz="2800" b="1" baseline="-25000" dirty="0">
                <a:cs typeface="Times New Roman" pitchFamily="18" charset="0"/>
              </a:rPr>
              <a:t>1</a:t>
            </a:r>
            <a:r>
              <a:rPr lang="en-US" sz="2800" b="1" baseline="30000" dirty="0">
                <a:cs typeface="Times New Roman" pitchFamily="18" charset="0"/>
              </a:rPr>
              <a:t>*</a:t>
            </a:r>
            <a:r>
              <a:rPr lang="en-US" sz="2800" b="1" dirty="0">
                <a:cs typeface="Times New Roman" pitchFamily="18" charset="0"/>
              </a:rPr>
              <a:t> and S</a:t>
            </a:r>
            <a:r>
              <a:rPr lang="en-US" sz="2800" b="1" baseline="-25000" dirty="0">
                <a:cs typeface="Times New Roman" pitchFamily="18" charset="0"/>
              </a:rPr>
              <a:t>2</a:t>
            </a:r>
            <a:r>
              <a:rPr lang="en-US" sz="2800" b="1" baseline="30000" dirty="0">
                <a:cs typeface="Times New Roman" pitchFamily="18" charset="0"/>
              </a:rPr>
              <a:t>*</a:t>
            </a:r>
            <a:r>
              <a:rPr lang="en-US" sz="2800" b="1" dirty="0">
                <a:cs typeface="Times New Roman" pitchFamily="18" charset="0"/>
              </a:rPr>
              <a:t> are the inputs for fuzzy variables S</a:t>
            </a:r>
            <a:r>
              <a:rPr lang="en-US" sz="2800" b="1" baseline="-25000" dirty="0">
                <a:cs typeface="Times New Roman" pitchFamily="18" charset="0"/>
              </a:rPr>
              <a:t>1</a:t>
            </a:r>
            <a:r>
              <a:rPr lang="en-US" sz="2800" b="1" dirty="0">
                <a:cs typeface="Times New Roman" pitchFamily="18" charset="0"/>
              </a:rPr>
              <a:t> and S</a:t>
            </a:r>
            <a:r>
              <a:rPr lang="en-US" sz="2800" b="1" baseline="-25000" dirty="0">
                <a:cs typeface="Times New Roman" pitchFamily="18" charset="0"/>
              </a:rPr>
              <a:t>2</a:t>
            </a:r>
          </a:p>
          <a:p>
            <a:pPr algn="just"/>
            <a:endParaRPr lang="en-US" sz="2800" b="1" baseline="-25000" dirty="0">
              <a:cs typeface="Times New Roman" pitchFamily="18" charset="0"/>
            </a:endParaRPr>
          </a:p>
          <a:p>
            <a:pPr algn="just"/>
            <a:endParaRPr lang="en-US" sz="2800" b="1" baseline="-25000" dirty="0">
              <a:cs typeface="Times New Roman" pitchFamily="18" charset="0"/>
            </a:endParaRPr>
          </a:p>
          <a:p>
            <a:pPr algn="just"/>
            <a:endParaRPr lang="en-US" sz="2800" b="1" baseline="-25000" dirty="0">
              <a:cs typeface="Times New Roman" pitchFamily="18" charset="0"/>
            </a:endParaRPr>
          </a:p>
          <a:p>
            <a:pPr algn="just"/>
            <a:r>
              <a:rPr lang="en-US" sz="2800" b="1" dirty="0">
                <a:solidFill>
                  <a:srgbClr val="4C0BEF"/>
                </a:solidFill>
                <a:cs typeface="Times New Roman" pitchFamily="18" charset="0"/>
              </a:rPr>
              <a:t>Firing strengths </a:t>
            </a:r>
            <a:r>
              <a:rPr lang="en-US" sz="2800" b="1" dirty="0">
                <a:cs typeface="Times New Roman" pitchFamily="18" charset="0"/>
              </a:rPr>
              <a:t>of the first and second rules can be calculated as follows:</a:t>
            </a:r>
            <a:endParaRPr lang="en-US" sz="2800" b="1" baseline="-25000" dirty="0">
              <a:cs typeface="Times New Roman" pitchFamily="18" charset="0"/>
            </a:endParaRPr>
          </a:p>
          <a:p>
            <a:pPr algn="just"/>
            <a:endParaRPr lang="en-US" sz="2800" b="1" baseline="-25000" dirty="0">
              <a:cs typeface="Times New Roman" pitchFamily="18" charset="0"/>
            </a:endParaRPr>
          </a:p>
          <a:p>
            <a:pPr algn="just"/>
            <a:endParaRPr lang="en-US" sz="2800" b="1" baseline="-25000" dirty="0">
              <a:cs typeface="Times New Roman" pitchFamily="18" charset="0"/>
            </a:endParaRPr>
          </a:p>
          <a:p>
            <a:pPr algn="just"/>
            <a:endParaRPr lang="en-US" sz="2800" b="1" baseline="-25000" dirty="0">
              <a:cs typeface="Times New Roman" pitchFamily="18" charset="0"/>
            </a:endParaRPr>
          </a:p>
          <a:p>
            <a:pPr algn="just"/>
            <a:endParaRPr lang="en-US" sz="2800" b="1" baseline="-25000" dirty="0">
              <a:cs typeface="Times New Roman" pitchFamily="18" charset="0"/>
            </a:endParaRPr>
          </a:p>
          <a:p>
            <a:pPr algn="just"/>
            <a:r>
              <a:rPr lang="en-US" sz="2800" b="1" dirty="0">
                <a:cs typeface="Times New Roman" pitchFamily="18" charset="0"/>
              </a:rPr>
              <a:t> </a:t>
            </a:r>
          </a:p>
          <a:p>
            <a:pPr algn="just"/>
            <a:endParaRPr lang="en-US" sz="2400" b="1" baseline="-25000" dirty="0">
              <a:cs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83834504"/>
              </p:ext>
            </p:extLst>
          </p:nvPr>
        </p:nvGraphicFramePr>
        <p:xfrm>
          <a:off x="1623650" y="3341078"/>
          <a:ext cx="4449763" cy="1195754"/>
        </p:xfrm>
        <a:graphic>
          <a:graphicData uri="http://schemas.openxmlformats.org/presentationml/2006/ole">
            <mc:AlternateContent xmlns:mc="http://schemas.openxmlformats.org/markup-compatibility/2006">
              <mc:Choice xmlns:v="urn:schemas-microsoft-com:vml" Requires="v">
                <p:oleObj spid="_x0000_s3285" name="Equation" r:id="rId3" imgW="1752480" imgH="558720" progId="Equation.3">
                  <p:embed/>
                </p:oleObj>
              </mc:Choice>
              <mc:Fallback>
                <p:oleObj name="Equation" r:id="rId3" imgW="1752480" imgH="558720" progId="Equation.3">
                  <p:embed/>
                  <p:pic>
                    <p:nvPicPr>
                      <p:cNvPr id="0" name="Object 2"/>
                      <p:cNvPicPr>
                        <a:picLocks noChangeAspect="1" noChangeArrowheads="1"/>
                      </p:cNvPicPr>
                      <p:nvPr/>
                    </p:nvPicPr>
                    <p:blipFill>
                      <a:blip r:embed="rId4"/>
                      <a:srcRect/>
                      <a:stretch>
                        <a:fillRect/>
                      </a:stretch>
                    </p:blipFill>
                    <p:spPr bwMode="auto">
                      <a:xfrm>
                        <a:off x="1623650" y="3341078"/>
                        <a:ext cx="4449763" cy="119575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4251425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CDD2B19C6B244BA2C132585654234A" ma:contentTypeVersion="3" ma:contentTypeDescription="Create a new document." ma:contentTypeScope="" ma:versionID="40f5216d26f0c688e07dd769fe37ba23">
  <xsd:schema xmlns:xsd="http://www.w3.org/2001/XMLSchema" xmlns:xs="http://www.w3.org/2001/XMLSchema" xmlns:p="http://schemas.microsoft.com/office/2006/metadata/properties" xmlns:ns2="8e0c8c8a-770c-4254-896e-7c69b9302997" targetNamespace="http://schemas.microsoft.com/office/2006/metadata/properties" ma:root="true" ma:fieldsID="50d8ffc6a17e1f1b905b7ccc05f47e90" ns2:_="">
    <xsd:import namespace="8e0c8c8a-770c-4254-896e-7c69b9302997"/>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0c8c8a-770c-4254-896e-7c69b93029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F3D052-D8EF-44C2-B3D7-7E5F9110F72A}"/>
</file>

<file path=customXml/itemProps2.xml><?xml version="1.0" encoding="utf-8"?>
<ds:datastoreItem xmlns:ds="http://schemas.openxmlformats.org/officeDocument/2006/customXml" ds:itemID="{CC26275E-28D2-4C16-A546-B4DFCFC1736B}"/>
</file>

<file path=customXml/itemProps3.xml><?xml version="1.0" encoding="utf-8"?>
<ds:datastoreItem xmlns:ds="http://schemas.openxmlformats.org/officeDocument/2006/customXml" ds:itemID="{996829CD-1A15-4FDB-8D54-ADEFF46CAFFE}"/>
</file>

<file path=docProps/app.xml><?xml version="1.0" encoding="utf-8"?>
<Properties xmlns="http://schemas.openxmlformats.org/officeDocument/2006/extended-properties" xmlns:vt="http://schemas.openxmlformats.org/officeDocument/2006/docPropsVTypes">
  <TotalTime>2211</TotalTime>
  <Words>1438</Words>
  <Application>Microsoft Office PowerPoint</Application>
  <PresentationFormat>Widescreen</PresentationFormat>
  <Paragraphs>228</Paragraphs>
  <Slides>41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9" baseType="lpstr">
      <vt:lpstr>Arial</vt:lpstr>
      <vt:lpstr>Calibri</vt:lpstr>
      <vt:lpstr>Calibri Light</vt:lpstr>
      <vt:lpstr>Cambria Math</vt:lpstr>
      <vt:lpstr>Georgia</vt:lpstr>
      <vt:lpstr>Times New Roman</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Sushanta Mahapatra</dc:creator>
  <cp:lastModifiedBy>dkpra</cp:lastModifiedBy>
  <cp:revision>122</cp:revision>
  <dcterms:created xsi:type="dcterms:W3CDTF">2018-09-11T10:32:04Z</dcterms:created>
  <dcterms:modified xsi:type="dcterms:W3CDTF">2020-09-29T14:36:47Z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0x010100DBCDD2B19C6B244BA2C132585654234A</vt:lpwstr>
  </property>
</Properties>
</file>