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5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1.xml" ContentType="application/vnd.openxmlformats-officedocument.presentationml.slide+xml"/>
  <Override PartName="/ppt/slides/slide5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5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96" r:id="rId4"/>
    <p:sldMasterId id="2147483708" r:id="rId5"/>
    <p:sldMasterId id="2147483720" r:id="rId6"/>
  </p:sldMasterIdLst>
  <p:sldIdLst>
    <p:sldId id="359" r:id="rId7"/>
    <p:sldId id="276" r:id="rId8"/>
    <p:sldId id="295" r:id="rId9"/>
    <p:sldId id="280" r:id="rId10"/>
    <p:sldId id="277" r:id="rId11"/>
    <p:sldId id="278" r:id="rId12"/>
    <p:sldId id="299" r:id="rId13"/>
    <p:sldId id="279" r:id="rId14"/>
    <p:sldId id="296" r:id="rId15"/>
    <p:sldId id="281" r:id="rId16"/>
    <p:sldId id="351" r:id="rId17"/>
    <p:sldId id="355" r:id="rId18"/>
    <p:sldId id="353" r:id="rId19"/>
    <p:sldId id="352" r:id="rId20"/>
    <p:sldId id="283" r:id="rId21"/>
    <p:sldId id="284" r:id="rId22"/>
    <p:sldId id="285" r:id="rId23"/>
    <p:sldId id="286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287" r:id="rId37"/>
    <p:sldId id="356" r:id="rId38"/>
    <p:sldId id="288" r:id="rId39"/>
    <p:sldId id="297" r:id="rId40"/>
    <p:sldId id="289" r:id="rId41"/>
    <p:sldId id="290" r:id="rId42"/>
    <p:sldId id="291" r:id="rId43"/>
    <p:sldId id="298" r:id="rId44"/>
    <p:sldId id="292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8" r:id="rId59"/>
    <p:sldId id="357" r:id="rId60"/>
    <p:sldId id="26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0BEF"/>
    <a:srgbClr val="632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customXml" Target="../customXml/item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customXml" Target="../customXml/item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7.wmf"/><Relationship Id="rId4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7.wmf"/><Relationship Id="rId4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7.wmf"/><Relationship Id="rId4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7.wmf"/><Relationship Id="rId4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6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98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415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68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3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570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42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3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10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29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34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767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3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313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88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669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913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2282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8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2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273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50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677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5189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787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692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258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077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83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9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93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328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4028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089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278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421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531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6317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418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60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4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34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7689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502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866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644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243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499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0637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253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165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2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7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391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282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21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070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4043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954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1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7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0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2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2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7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0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25.wmf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17.wmf"/><Relationship Id="rId9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26.wmf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17.wmf"/><Relationship Id="rId9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40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17.wmf"/><Relationship Id="rId9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5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17.wmf"/><Relationship Id="rId9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3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70792" y="4388812"/>
            <a:ext cx="77341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Topic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Applications of Fuzzy Sets (Contd..)</a:t>
            </a:r>
          </a:p>
        </p:txBody>
      </p:sp>
    </p:spTree>
    <p:extLst>
      <p:ext uri="{BB962C8B-B14F-4D97-AF65-F5344CB8AC3E}">
        <p14:creationId xmlns:p14="http://schemas.microsoft.com/office/powerpoint/2010/main" val="723684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38" y="1355523"/>
            <a:ext cx="7468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sz="2400" b="1" dirty="0">
                <a:cs typeface="Times New Roman" pitchFamily="18" charset="0"/>
              </a:rPr>
              <a:t>Clustering is a powerful tool of data mining</a:t>
            </a:r>
          </a:p>
          <a:p>
            <a:pPr algn="just">
              <a:buFont typeface="Arial" charset="0"/>
              <a:buChar char="•"/>
            </a:pPr>
            <a:endParaRPr lang="en-US" sz="24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400" b="1" dirty="0">
                <a:cs typeface="Times New Roman" pitchFamily="18" charset="0"/>
              </a:rPr>
              <a:t>In clustering, grouping of data into several clusters is done based on their similarity among them</a:t>
            </a: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400" b="1" dirty="0">
                <a:cs typeface="Times New Roman" pitchFamily="18" charset="0"/>
              </a:rPr>
              <a:t>Clusters could be either crisp or fuzzy in nature</a:t>
            </a: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400" b="1" dirty="0">
                <a:cs typeface="Times New Roman" pitchFamily="18" charset="0"/>
              </a:rPr>
              <a:t>Several methods of fuzzy clustering: Fuzzy C-Means Algorithm, Potential-based Clustering, Entropy-based Clustering, and others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785" y="432193"/>
            <a:ext cx="4506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Georgia" pitchFamily="18" charset="0"/>
                <a:cs typeface="Times New Roman" pitchFamily="18" charset="0"/>
              </a:rPr>
              <a:t>Fuzzy Clustering</a:t>
            </a:r>
          </a:p>
          <a:p>
            <a:endParaRPr lang="en-US" b="1" dirty="0">
              <a:solidFill>
                <a:srgbClr val="00206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4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784" y="1351169"/>
            <a:ext cx="73503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Proposed by </a:t>
            </a:r>
            <a:r>
              <a:rPr lang="en-US" sz="2400" b="1" dirty="0" err="1">
                <a:solidFill>
                  <a:prstClr val="black"/>
                </a:solidFill>
                <a:cs typeface="Times New Roman" pitchFamily="18" charset="0"/>
              </a:rPr>
              <a:t>Bezdek</a:t>
            </a: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in 1973</a:t>
            </a:r>
          </a:p>
          <a:p>
            <a:pPr algn="just"/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A particular data of the set may be the member of several clusters with different values of membership</a:t>
            </a:r>
          </a:p>
          <a:p>
            <a:pPr algn="just"/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An attempt is made to minimize dissimilarity measure (expressed in terms of Euclidean distance) of the data points with the pre-defined clusters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784" y="432193"/>
            <a:ext cx="638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Georgia" pitchFamily="18" charset="0"/>
                <a:cs typeface="Times New Roman" pitchFamily="18" charset="0"/>
              </a:rPr>
              <a:t>Fuzzy C-Means Clustering</a:t>
            </a:r>
          </a:p>
          <a:p>
            <a:endParaRPr lang="en-US" b="1" dirty="0">
              <a:solidFill>
                <a:srgbClr val="00206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1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36600"/>
            <a:ext cx="4966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Fuzzy C-Means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5" t="1110" r="7489" b="12242"/>
          <a:stretch/>
        </p:blipFill>
        <p:spPr>
          <a:xfrm>
            <a:off x="3330053" y="1392071"/>
            <a:ext cx="4722125" cy="437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3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784" y="432193"/>
            <a:ext cx="638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Georgia" pitchFamily="18" charset="0"/>
                <a:cs typeface="Times New Roman" pitchFamily="18" charset="0"/>
              </a:rPr>
              <a:t>Fuzzy C-Means Clustering</a:t>
            </a:r>
          </a:p>
          <a:p>
            <a:endParaRPr lang="en-US" b="1" dirty="0">
              <a:solidFill>
                <a:srgbClr val="002060"/>
              </a:solidFill>
              <a:latin typeface="Georgia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186098"/>
              </p:ext>
            </p:extLst>
          </p:nvPr>
        </p:nvGraphicFramePr>
        <p:xfrm>
          <a:off x="562707" y="1060670"/>
          <a:ext cx="8264769" cy="3887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Equation" r:id="rId3" imgW="3340080" imgH="2286000" progId="Equation.DSMT4">
                  <p:embed/>
                </p:oleObj>
              </mc:Choice>
              <mc:Fallback>
                <p:oleObj name="Equation" r:id="rId3" imgW="3340080" imgH="2286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07" y="1060670"/>
                        <a:ext cx="8264769" cy="3887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25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784" y="432193"/>
            <a:ext cx="638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Georgia" pitchFamily="18" charset="0"/>
                <a:cs typeface="Times New Roman" pitchFamily="18" charset="0"/>
              </a:rPr>
              <a:t>Fuzzy C-Means Clustering</a:t>
            </a:r>
          </a:p>
          <a:p>
            <a:endParaRPr lang="en-US" b="1" dirty="0">
              <a:solidFill>
                <a:srgbClr val="002060"/>
              </a:solidFill>
              <a:latin typeface="Georgia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559491"/>
              </p:ext>
            </p:extLst>
          </p:nvPr>
        </p:nvGraphicFramePr>
        <p:xfrm>
          <a:off x="2671763" y="1855788"/>
          <a:ext cx="2927350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2" name="Equation" r:id="rId3" imgW="952200" imgH="838080" progId="Equation.DSMT4">
                  <p:embed/>
                </p:oleObj>
              </mc:Choice>
              <mc:Fallback>
                <p:oleObj name="Equation" r:id="rId3" imgW="952200" imgH="838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1855788"/>
                        <a:ext cx="2927350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775487"/>
              </p:ext>
            </p:extLst>
          </p:nvPr>
        </p:nvGraphicFramePr>
        <p:xfrm>
          <a:off x="2758830" y="3727938"/>
          <a:ext cx="3697591" cy="139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" name="Equation" r:id="rId5" imgW="1218960" imgH="787320" progId="Equation.3">
                  <p:embed/>
                </p:oleObj>
              </mc:Choice>
              <mc:Fallback>
                <p:oleObj name="Equation" r:id="rId5" imgW="1218960" imgH="7873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830" y="3727938"/>
                        <a:ext cx="3697591" cy="1395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42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677" y="1192091"/>
            <a:ext cx="7127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400" b="1" dirty="0">
                <a:cs typeface="Times New Roman" pitchFamily="18" charset="0"/>
              </a:rPr>
              <a:t>An iterative algorithm, in which the cluster centers and membership values of the data points with the clusters are updated to minimize the dissimilarity measure</a:t>
            </a: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en-US" sz="24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0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37" y="1355523"/>
            <a:ext cx="84301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b="1" u="sng" dirty="0">
                <a:cs typeface="Times New Roman" pitchFamily="18" charset="0"/>
              </a:rPr>
              <a:t>Step 1:</a:t>
            </a:r>
            <a:r>
              <a:rPr lang="en-US" sz="2400" b="1" dirty="0">
                <a:cs typeface="Times New Roman" pitchFamily="18" charset="0"/>
              </a:rPr>
              <a:t> Assume the number of clusters to be made, that is, C </a:t>
            </a:r>
          </a:p>
          <a:p>
            <a:pPr algn="just"/>
            <a:r>
              <a:rPr lang="en-US" sz="2400" b="1" dirty="0">
                <a:cs typeface="Times New Roman" pitchFamily="18" charset="0"/>
              </a:rPr>
              <a:t>	2 ≤ C ≤ N</a:t>
            </a: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u="sng" dirty="0">
                <a:cs typeface="Times New Roman" pitchFamily="18" charset="0"/>
              </a:rPr>
              <a:t>Step 2:</a:t>
            </a:r>
            <a:r>
              <a:rPr lang="en-US" sz="2400" b="1" dirty="0">
                <a:cs typeface="Times New Roman" pitchFamily="18" charset="0"/>
              </a:rPr>
              <a:t> Choose an appropriate level of cluster fuzziness g &gt; 1</a:t>
            </a: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u="sng" dirty="0">
                <a:cs typeface="Times New Roman" pitchFamily="18" charset="0"/>
              </a:rPr>
              <a:t>Step 3: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l-GR" sz="2400" b="1" dirty="0">
                <a:cs typeface="Times New Roman" pitchFamily="18" charset="0"/>
              </a:rPr>
              <a:t>μ</a:t>
            </a:r>
            <a:r>
              <a:rPr lang="en-US" sz="2400" b="1" baseline="-25000" dirty="0" err="1">
                <a:cs typeface="Times New Roman" pitchFamily="18" charset="0"/>
              </a:rPr>
              <a:t>ij</a:t>
            </a:r>
            <a:r>
              <a:rPr lang="en-US" sz="2400" b="1" dirty="0">
                <a:cs typeface="Times New Roman" pitchFamily="18" charset="0"/>
              </a:rPr>
              <a:t>: Membership value of </a:t>
            </a:r>
            <a:r>
              <a:rPr lang="en-US" sz="2400" b="1" i="1" dirty="0" err="1">
                <a:cs typeface="Times New Roman" pitchFamily="18" charset="0"/>
              </a:rPr>
              <a:t>i</a:t>
            </a:r>
            <a:r>
              <a:rPr lang="en-US" sz="2400" b="1" dirty="0" err="1">
                <a:cs typeface="Times New Roman" pitchFamily="18" charset="0"/>
              </a:rPr>
              <a:t>-th</a:t>
            </a:r>
            <a:r>
              <a:rPr lang="en-US" sz="2400" b="1" dirty="0">
                <a:cs typeface="Times New Roman" pitchFamily="18" charset="0"/>
              </a:rPr>
              <a:t> data point with </a:t>
            </a:r>
            <a:r>
              <a:rPr lang="en-US" sz="2400" b="1" i="1" dirty="0">
                <a:cs typeface="Times New Roman" pitchFamily="18" charset="0"/>
              </a:rPr>
              <a:t>j</a:t>
            </a:r>
            <a:r>
              <a:rPr lang="en-US" sz="2400" b="1" dirty="0">
                <a:cs typeface="Times New Roman" pitchFamily="18" charset="0"/>
              </a:rPr>
              <a:t>- </a:t>
            </a:r>
            <a:r>
              <a:rPr lang="en-US" sz="2400" b="1" dirty="0" err="1">
                <a:cs typeface="Times New Roman" pitchFamily="18" charset="0"/>
              </a:rPr>
              <a:t>th</a:t>
            </a:r>
            <a:r>
              <a:rPr lang="en-US" sz="2400" b="1" dirty="0">
                <a:cs typeface="Times New Roman" pitchFamily="18" charset="0"/>
              </a:rPr>
              <a:t> cluster. Initialize the N×C sized membership matrix [</a:t>
            </a:r>
            <a:r>
              <a:rPr lang="el-GR" sz="2400" b="1" dirty="0">
                <a:cs typeface="Times New Roman" pitchFamily="18" charset="0"/>
              </a:rPr>
              <a:t>μ</a:t>
            </a:r>
            <a:r>
              <a:rPr lang="en-US" sz="2400" b="1" dirty="0">
                <a:cs typeface="Times New Roman" pitchFamily="18" charset="0"/>
              </a:rPr>
              <a:t>] at random, such that </a:t>
            </a:r>
            <a:r>
              <a:rPr lang="el-GR" sz="2400" b="1" dirty="0">
                <a:cs typeface="Times New Roman" pitchFamily="18" charset="0"/>
              </a:rPr>
              <a:t>μ</a:t>
            </a:r>
            <a:r>
              <a:rPr lang="en-US" sz="2400" b="1" i="1" baseline="-25000" dirty="0" err="1">
                <a:cs typeface="Times New Roman" pitchFamily="18" charset="0"/>
              </a:rPr>
              <a:t>ij</a:t>
            </a:r>
            <a:r>
              <a:rPr lang="en-US" sz="2400" b="1" dirty="0">
                <a:cs typeface="Times New Roman" pitchFamily="18" charset="0"/>
              </a:rPr>
              <a:t>   [0.0, 1.0] and                    , for each </a:t>
            </a:r>
            <a:r>
              <a:rPr lang="en-US" sz="2400" b="1" i="1" dirty="0" err="1">
                <a:cs typeface="Times New Roman" pitchFamily="18" charset="0"/>
              </a:rPr>
              <a:t>i</a:t>
            </a:r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785" y="432193"/>
            <a:ext cx="5920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Steps of </a:t>
            </a:r>
            <a:r>
              <a:rPr lang="en-US" sz="3600" b="1" dirty="0" err="1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FCM</a:t>
            </a:r>
            <a:r>
              <a:rPr lang="en-US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 Algorithm</a:t>
            </a:r>
          </a:p>
          <a:p>
            <a:endParaRPr lang="en-US" b="1" dirty="0">
              <a:solidFill>
                <a:srgbClr val="002060"/>
              </a:solidFill>
              <a:latin typeface="Georgia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666580"/>
              </p:ext>
            </p:extLst>
          </p:nvPr>
        </p:nvGraphicFramePr>
        <p:xfrm>
          <a:off x="5287107" y="4021015"/>
          <a:ext cx="1362545" cy="38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Equation" r:id="rId3" imgW="736560" imgH="368280" progId="Equation.3">
                  <p:embed/>
                </p:oleObj>
              </mc:Choice>
              <mc:Fallback>
                <p:oleObj name="Equation" r:id="rId3" imgW="736560" imgH="36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107" y="4021015"/>
                        <a:ext cx="1362545" cy="381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427" name="Picture 1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167" y="4021016"/>
            <a:ext cx="420535" cy="25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72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37" y="886600"/>
            <a:ext cx="80550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b="1" u="sng" dirty="0">
                <a:cs typeface="Times New Roman" pitchFamily="18" charset="0"/>
              </a:rPr>
              <a:t>Step 4:</a:t>
            </a:r>
            <a:r>
              <a:rPr lang="en-US" sz="2400" b="1" dirty="0">
                <a:cs typeface="Times New Roman" pitchFamily="18" charset="0"/>
              </a:rPr>
              <a:t> Calculate k-</a:t>
            </a:r>
            <a:r>
              <a:rPr lang="en-US" sz="2400" b="1" dirty="0" err="1">
                <a:cs typeface="Times New Roman" pitchFamily="18" charset="0"/>
              </a:rPr>
              <a:t>th</a:t>
            </a:r>
            <a:r>
              <a:rPr lang="en-US" sz="2400" b="1" dirty="0">
                <a:cs typeface="Times New Roman" pitchFamily="18" charset="0"/>
              </a:rPr>
              <a:t> dimension of </a:t>
            </a:r>
            <a:r>
              <a:rPr lang="en-US" sz="2400" b="1" i="1" dirty="0">
                <a:cs typeface="Times New Roman" pitchFamily="18" charset="0"/>
              </a:rPr>
              <a:t>j</a:t>
            </a:r>
            <a:r>
              <a:rPr lang="en-US" sz="2400" b="1" dirty="0">
                <a:cs typeface="Times New Roman" pitchFamily="18" charset="0"/>
              </a:rPr>
              <a:t>-</a:t>
            </a:r>
            <a:r>
              <a:rPr lang="en-US" sz="2400" b="1" dirty="0" err="1">
                <a:cs typeface="Times New Roman" pitchFamily="18" charset="0"/>
              </a:rPr>
              <a:t>th</a:t>
            </a:r>
            <a:r>
              <a:rPr lang="en-US" sz="2400" b="1" dirty="0">
                <a:cs typeface="Times New Roman" pitchFamily="18" charset="0"/>
              </a:rPr>
              <a:t> cluster center </a:t>
            </a:r>
            <a:r>
              <a:rPr lang="en-US" sz="2400" b="1" dirty="0" err="1">
                <a:cs typeface="Times New Roman" pitchFamily="18" charset="0"/>
              </a:rPr>
              <a:t>CC</a:t>
            </a:r>
            <a:r>
              <a:rPr lang="en-US" sz="2400" b="1" i="1" baseline="-25000" dirty="0" err="1">
                <a:cs typeface="Times New Roman" pitchFamily="18" charset="0"/>
              </a:rPr>
              <a:t>jk</a:t>
            </a:r>
            <a:r>
              <a:rPr lang="en-US" sz="2400" b="1" dirty="0">
                <a:cs typeface="Times New Roman" pitchFamily="18" charset="0"/>
              </a:rPr>
              <a:t> as follows:</a:t>
            </a: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u="sng" dirty="0">
                <a:cs typeface="Times New Roman" pitchFamily="18" charset="0"/>
              </a:rPr>
              <a:t>Step 5:</a:t>
            </a:r>
            <a:r>
              <a:rPr lang="en-US" sz="2400" b="1" dirty="0">
                <a:cs typeface="Times New Roman" pitchFamily="18" charset="0"/>
              </a:rPr>
              <a:t> Calculate the Euclidean distance between </a:t>
            </a:r>
            <a:r>
              <a:rPr lang="en-US" sz="2400" b="1" i="1" dirty="0" err="1">
                <a:cs typeface="Times New Roman" pitchFamily="18" charset="0"/>
              </a:rPr>
              <a:t>i</a:t>
            </a:r>
            <a:r>
              <a:rPr lang="en-US" sz="2400" b="1" dirty="0" err="1">
                <a:cs typeface="Times New Roman" pitchFamily="18" charset="0"/>
              </a:rPr>
              <a:t>-th</a:t>
            </a:r>
            <a:r>
              <a:rPr lang="en-US" sz="2400" b="1" dirty="0">
                <a:cs typeface="Times New Roman" pitchFamily="18" charset="0"/>
              </a:rPr>
              <a:t> data point and </a:t>
            </a:r>
            <a:r>
              <a:rPr lang="en-US" sz="2400" b="1" i="1" dirty="0">
                <a:cs typeface="Times New Roman" pitchFamily="18" charset="0"/>
              </a:rPr>
              <a:t>j</a:t>
            </a:r>
            <a:r>
              <a:rPr lang="en-US" sz="2400" b="1" dirty="0">
                <a:cs typeface="Times New Roman" pitchFamily="18" charset="0"/>
              </a:rPr>
              <a:t>-</a:t>
            </a:r>
            <a:r>
              <a:rPr lang="en-US" sz="2400" b="1" dirty="0" err="1">
                <a:cs typeface="Times New Roman" pitchFamily="18" charset="0"/>
              </a:rPr>
              <a:t>th</a:t>
            </a:r>
            <a:r>
              <a:rPr lang="en-US" sz="2400" b="1" dirty="0">
                <a:cs typeface="Times New Roman" pitchFamily="18" charset="0"/>
              </a:rPr>
              <a:t> cluster center, that is, </a:t>
            </a:r>
            <a:r>
              <a:rPr lang="en-US" sz="2400" b="1" dirty="0" err="1">
                <a:cs typeface="Times New Roman" pitchFamily="18" charset="0"/>
              </a:rPr>
              <a:t>d</a:t>
            </a:r>
            <a:r>
              <a:rPr lang="en-US" sz="2400" b="1" i="1" baseline="-25000" dirty="0" err="1">
                <a:cs typeface="Times New Roman" pitchFamily="18" charset="0"/>
              </a:rPr>
              <a:t>ij</a:t>
            </a:r>
            <a:endParaRPr lang="en-US" sz="2400" b="1" dirty="0"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512160"/>
              </p:ext>
            </p:extLst>
          </p:nvPr>
        </p:nvGraphicFramePr>
        <p:xfrm>
          <a:off x="2457450" y="2016125"/>
          <a:ext cx="348297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quation" r:id="rId3" imgW="1091880" imgH="685800" progId="Equation.3">
                  <p:embed/>
                </p:oleObj>
              </mc:Choice>
              <mc:Fallback>
                <p:oleObj name="Equation" r:id="rId3" imgW="109188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2016125"/>
                        <a:ext cx="3482975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245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36" y="886600"/>
            <a:ext cx="8328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b="1" u="sng" dirty="0">
                <a:cs typeface="Times New Roman" pitchFamily="18" charset="0"/>
              </a:rPr>
              <a:t>Step 6:</a:t>
            </a:r>
            <a:r>
              <a:rPr lang="en-US" sz="2400" b="1" dirty="0">
                <a:cs typeface="Times New Roman" pitchFamily="18" charset="0"/>
              </a:rPr>
              <a:t> Update fuzzy membership matrix [</a:t>
            </a:r>
            <a:r>
              <a:rPr lang="el-GR" sz="2400" b="1" dirty="0">
                <a:cs typeface="Times New Roman" pitchFamily="18" charset="0"/>
              </a:rPr>
              <a:t>μ</a:t>
            </a:r>
            <a:r>
              <a:rPr lang="en-US" sz="2400" b="1" dirty="0">
                <a:cs typeface="Times New Roman" pitchFamily="18" charset="0"/>
              </a:rPr>
              <a:t>] according to </a:t>
            </a:r>
            <a:r>
              <a:rPr lang="en-US" sz="2400" b="1" dirty="0" err="1">
                <a:cs typeface="Times New Roman" pitchFamily="18" charset="0"/>
              </a:rPr>
              <a:t>d</a:t>
            </a:r>
            <a:r>
              <a:rPr lang="en-US" sz="2400" b="1" baseline="-25000" dirty="0" err="1">
                <a:cs typeface="Times New Roman" pitchFamily="18" charset="0"/>
              </a:rPr>
              <a:t>ij</a:t>
            </a:r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,    if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&gt; 0</a:t>
            </a: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       = 1.0,   if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400" b="1" u="sng" dirty="0">
                <a:cs typeface="Times New Roman" pitchFamily="18" charset="0"/>
              </a:rPr>
              <a:t>Step 7:</a:t>
            </a:r>
            <a:r>
              <a:rPr lang="en-US" sz="2400" b="1" dirty="0">
                <a:cs typeface="Times New Roman" pitchFamily="18" charset="0"/>
              </a:rPr>
              <a:t> Repeat from step 4 to step 6 until the changes in [</a:t>
            </a:r>
            <a:r>
              <a:rPr lang="el-GR" sz="2400" b="1" dirty="0">
                <a:cs typeface="Times New Roman" pitchFamily="18" charset="0"/>
              </a:rPr>
              <a:t>μ</a:t>
            </a:r>
            <a:r>
              <a:rPr lang="en-US" sz="2400" b="1" dirty="0">
                <a:cs typeface="Times New Roman" pitchFamily="18" charset="0"/>
              </a:rPr>
              <a:t>]</a:t>
            </a:r>
          </a:p>
          <a:p>
            <a:pPr algn="just"/>
            <a:r>
              <a:rPr lang="en-US" sz="2400" b="1" dirty="0">
                <a:cs typeface="Times New Roman" pitchFamily="18" charset="0"/>
              </a:rPr>
              <a:t>	   </a:t>
            </a:r>
          </a:p>
          <a:p>
            <a:pPr algn="just"/>
            <a:r>
              <a:rPr lang="en-US" sz="2400" b="1" dirty="0">
                <a:cs typeface="Times New Roman" pitchFamily="18" charset="0"/>
              </a:rPr>
              <a:t>               come out to be less than some pre-specified values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899639"/>
              </p:ext>
            </p:extLst>
          </p:nvPr>
        </p:nvGraphicFramePr>
        <p:xfrm>
          <a:off x="2184400" y="1620838"/>
          <a:ext cx="2765425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3" imgW="1218960" imgH="787320" progId="Equation.3">
                  <p:embed/>
                </p:oleObj>
              </mc:Choice>
              <mc:Fallback>
                <p:oleObj name="Equation" r:id="rId3" imgW="1218960" imgH="787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620838"/>
                        <a:ext cx="2765425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13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501" y="1514475"/>
            <a:ext cx="9762066" cy="432434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>
                <a:cs typeface="Times New Roman" pitchFamily="18" charset="0"/>
              </a:rPr>
              <a:t>Ten points lying on a free-form surface are shown below.  </a:t>
            </a:r>
          </a:p>
          <a:p>
            <a:pPr marL="0" lvl="0" indent="0">
              <a:buNone/>
            </a:pPr>
            <a:endParaRPr lang="en-US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400" b="1" dirty="0">
              <a:cs typeface="Times New Roman" pitchFamily="18" charset="0"/>
            </a:endParaRPr>
          </a:p>
          <a:p>
            <a:pPr lvl="0">
              <a:buNone/>
            </a:pPr>
            <a:endParaRPr lang="en-US" sz="2400" b="1" dirty="0">
              <a:cs typeface="Times New Roman" pitchFamily="18" charset="0"/>
            </a:endParaRPr>
          </a:p>
          <a:p>
            <a:pPr lvl="0">
              <a:buNone/>
            </a:pP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114550" y="619124"/>
            <a:ext cx="6999096" cy="628651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4472C4">
                    <a:lumMod val="50000"/>
                  </a:srgbClr>
                </a:solidFill>
                <a:latin typeface="Georgia" panose="02040502050405020303" pitchFamily="18" charset="0"/>
                <a:cs typeface="Times New Roman" pitchFamily="18" charset="0"/>
              </a:rPr>
              <a:t> Numerical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442" y="2076310"/>
            <a:ext cx="4285859" cy="32006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7049" y="5427245"/>
            <a:ext cx="353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Figure: Free-form surface</a:t>
            </a:r>
          </a:p>
        </p:txBody>
      </p:sp>
    </p:spTree>
    <p:extLst>
      <p:ext uri="{BB962C8B-B14F-4D97-AF65-F5344CB8AC3E}">
        <p14:creationId xmlns:p14="http://schemas.microsoft.com/office/powerpoint/2010/main" val="298049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37" y="1050148"/>
            <a:ext cx="78792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r>
              <a:rPr lang="en-US" sz="2400" b="1" dirty="0">
                <a:cs typeface="Times New Roman" pitchFamily="18" charset="0"/>
              </a:rPr>
              <a:t>Let us assume that a process having  n inputs (I</a:t>
            </a:r>
            <a:r>
              <a:rPr lang="en-US" sz="2400" b="1" baseline="-25000" dirty="0">
                <a:cs typeface="Times New Roman" pitchFamily="18" charset="0"/>
              </a:rPr>
              <a:t>1</a:t>
            </a:r>
            <a:r>
              <a:rPr lang="en-US" sz="2400" b="1" dirty="0">
                <a:cs typeface="Times New Roman" pitchFamily="18" charset="0"/>
              </a:rPr>
              <a:t>,I</a:t>
            </a:r>
            <a:r>
              <a:rPr lang="en-US" sz="2400" b="1" baseline="-25000" dirty="0">
                <a:cs typeface="Times New Roman" pitchFamily="18" charset="0"/>
              </a:rPr>
              <a:t>2</a:t>
            </a:r>
            <a:r>
              <a:rPr lang="en-US" sz="2400" b="1" dirty="0">
                <a:cs typeface="Times New Roman" pitchFamily="18" charset="0"/>
              </a:rPr>
              <a:t>,……I</a:t>
            </a:r>
            <a:r>
              <a:rPr lang="en-US" sz="2400" b="1" baseline="-25000" dirty="0">
                <a:cs typeface="Times New Roman" pitchFamily="18" charset="0"/>
              </a:rPr>
              <a:t>n</a:t>
            </a:r>
            <a:r>
              <a:rPr lang="en-US" sz="2400" b="1" dirty="0">
                <a:cs typeface="Times New Roman" pitchFamily="18" charset="0"/>
              </a:rPr>
              <a:t>) and one output (that is, O) is to be modeled using an </a:t>
            </a:r>
            <a:r>
              <a:rPr lang="en-US" sz="2400" b="1" dirty="0" err="1">
                <a:cs typeface="Times New Roman" pitchFamily="18" charset="0"/>
              </a:rPr>
              <a:t>FLC</a:t>
            </a:r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32193"/>
            <a:ext cx="1074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Hierarchical Fuzzy Logic Controller</a:t>
            </a:r>
          </a:p>
          <a:p>
            <a:endParaRPr lang="en-US" b="1" dirty="0">
              <a:solidFill>
                <a:srgbClr val="002060"/>
              </a:solidFill>
              <a:latin typeface="Georgia" pitchFamily="18" charset="0"/>
            </a:endParaRPr>
          </a:p>
        </p:txBody>
      </p:sp>
      <p:pic>
        <p:nvPicPr>
          <p:cNvPr id="20482" name="Picture 2" descr="E:\0 Drive D Back up\On-line MOOC course on Fuzzy Logic and Neural Networks\alternate images\ppt1(3)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2" y="2874394"/>
            <a:ext cx="5830218" cy="284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309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635453" y="4991101"/>
            <a:ext cx="7315199" cy="1162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Carry out clustering using the fuzzy C-means algorithm. </a:t>
            </a:r>
          </a:p>
          <a:p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Assume g = 1.25, termination criterion </a:t>
            </a:r>
            <a:r>
              <a:rPr lang="el-GR" sz="2400" b="1" dirty="0">
                <a:solidFill>
                  <a:prstClr val="black"/>
                </a:solidFill>
                <a:cs typeface="Times New Roman" pitchFamily="18" charset="0"/>
              </a:rPr>
              <a:t>ε</a:t>
            </a: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= 0.01.</a:t>
            </a:r>
            <a:endParaRPr lang="en-US" sz="2400" b="1" dirty="0">
              <a:solidFill>
                <a:srgbClr val="C0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4448" y="655320"/>
          <a:ext cx="542867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X-coordinate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Y-coordinate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Z-coordinate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717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190501" y="685800"/>
            <a:ext cx="9991724" cy="52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r>
              <a:rPr lang="en-US" sz="30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Solution:</a:t>
            </a:r>
          </a:p>
          <a:p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Number of data points to be considered N = 10</a:t>
            </a:r>
          </a:p>
          <a:p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Dimensions of the data L = 3</a:t>
            </a:r>
          </a:p>
          <a:p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Level of cluster fuzziness g = 1.25</a:t>
            </a:r>
          </a:p>
          <a:p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Let us assume that the number of clusters to be made C = 2 .</a:t>
            </a:r>
          </a:p>
          <a:p>
            <a:endParaRPr lang="en-US" sz="24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4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50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747960" y="1303867"/>
          <a:ext cx="3673475" cy="458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" name="Equation" r:id="rId6" imgW="3632040" imgH="4533840" progId="Equation.DSMT4">
                  <p:embed/>
                </p:oleObj>
              </mc:Choice>
              <mc:Fallback>
                <p:oleObj name="Equation" r:id="rId6" imgW="3632040" imgH="4533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0" y="1303867"/>
                        <a:ext cx="3673475" cy="458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346073" y="450058"/>
            <a:ext cx="8477250" cy="786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Let us also suppose that a membership matrix [</a:t>
            </a:r>
            <a:r>
              <a:rPr lang="en-US" sz="2400" b="1" dirty="0">
                <a:solidFill>
                  <a:prstClr val="black"/>
                </a:solidFill>
              </a:rPr>
              <a:t>µ] of size 10×2 is generated at random, as given below.</a:t>
            </a: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endParaRPr lang="en-US" sz="2400" b="1" dirty="0">
              <a:solidFill>
                <a:srgbClr val="C0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112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5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27050" y="1346200"/>
          <a:ext cx="8369300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" name="Equation" r:id="rId6" imgW="8369280" imgH="4368600" progId="Equation.DSMT4">
                  <p:embed/>
                </p:oleObj>
              </mc:Choice>
              <mc:Fallback>
                <p:oleObj name="Equation" r:id="rId6" imgW="8369280" imgH="436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346200"/>
                        <a:ext cx="8369300" cy="436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409574" y="762002"/>
            <a:ext cx="10715625" cy="790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The first dimension of  first cluster center CC</a:t>
            </a:r>
            <a:r>
              <a:rPr lang="en-US" sz="2400" b="1" baseline="-25000" dirty="0">
                <a:solidFill>
                  <a:prstClr val="black"/>
                </a:solidFill>
                <a:cs typeface="Times New Roman" pitchFamily="18" charset="0"/>
              </a:rPr>
              <a:t>11</a:t>
            </a: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is determined as follows:</a:t>
            </a:r>
            <a:endParaRPr lang="en-US" sz="2400" b="1" dirty="0">
              <a:solidFill>
                <a:srgbClr val="C0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730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9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03250" y="1200150"/>
          <a:ext cx="7315200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1" name="Equation" r:id="rId6" imgW="7315200" imgH="4508280" progId="Equation.DSMT4">
                  <p:embed/>
                </p:oleObj>
              </mc:Choice>
              <mc:Fallback>
                <p:oleObj name="Equation" r:id="rId6" imgW="7315200" imgH="450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1200150"/>
                        <a:ext cx="7315200" cy="450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138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28625" y="841375"/>
          <a:ext cx="78994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Equation" r:id="rId6" imgW="7899120" imgH="5435280" progId="Equation.DSMT4">
                  <p:embed/>
                </p:oleObj>
              </mc:Choice>
              <mc:Fallback>
                <p:oleObj name="Equation" r:id="rId6" imgW="7899120" imgH="543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841375"/>
                        <a:ext cx="7899400" cy="543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773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7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14325" y="952500"/>
          <a:ext cx="8966200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" name="Equation" r:id="rId6" imgW="8966160" imgH="4546440" progId="Equation.DSMT4">
                  <p:embed/>
                </p:oleObj>
              </mc:Choice>
              <mc:Fallback>
                <p:oleObj name="Equation" r:id="rId6" imgW="8966160" imgH="4546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952500"/>
                        <a:ext cx="8966200" cy="454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982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7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8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022725" y="2882900"/>
          <a:ext cx="19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9" name="Equation" r:id="rId6" imgW="190440" imgH="799920" progId="Equation.DSMT4">
                  <p:embed/>
                </p:oleObj>
              </mc:Choice>
              <mc:Fallback>
                <p:oleObj name="Equation" r:id="rId6" imgW="19044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2882900"/>
                        <a:ext cx="1905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146800" y="3352800"/>
          <a:ext cx="914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0" name="Equation" r:id="rId8" imgW="914400" imgH="311040" progId="Equation.DSMT4">
                  <p:embed/>
                </p:oleObj>
              </mc:Choice>
              <mc:Fallback>
                <p:oleObj name="Equation" r:id="rId8" imgW="914400" imgH="311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841375" y="487363"/>
          <a:ext cx="6743700" cy="542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" name="Equation" r:id="rId10" imgW="6743520" imgH="5422680" progId="Equation.DSMT4">
                  <p:embed/>
                </p:oleObj>
              </mc:Choice>
              <mc:Fallback>
                <p:oleObj name="Equation" r:id="rId10" imgW="6743520" imgH="5422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41375" y="487363"/>
                        <a:ext cx="6743700" cy="542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145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1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2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022725" y="2882900"/>
          <a:ext cx="19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3" name="Equation" r:id="rId6" imgW="190440" imgH="799920" progId="Equation.DSMT4">
                  <p:embed/>
                </p:oleObj>
              </mc:Choice>
              <mc:Fallback>
                <p:oleObj name="Equation" r:id="rId6" imgW="19044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2882900"/>
                        <a:ext cx="1905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146800" y="3352800"/>
          <a:ext cx="914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4" name="Equation" r:id="rId8" imgW="914400" imgH="311040" progId="Equation.DSMT4">
                  <p:embed/>
                </p:oleObj>
              </mc:Choice>
              <mc:Fallback>
                <p:oleObj name="Equation" r:id="rId8" imgW="914400" imgH="311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92150" y="1225550"/>
          <a:ext cx="56261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5" name="Equation" r:id="rId10" imgW="5626080" imgH="2705040" progId="Equation.DSMT4">
                  <p:embed/>
                </p:oleObj>
              </mc:Choice>
              <mc:Fallback>
                <p:oleObj name="Equation" r:id="rId10" imgW="5626080" imgH="2705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2150" y="1225550"/>
                        <a:ext cx="5626100" cy="270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2622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5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6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022725" y="2882900"/>
          <a:ext cx="19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7" name="Equation" r:id="rId6" imgW="190440" imgH="799920" progId="Equation.DSMT4">
                  <p:embed/>
                </p:oleObj>
              </mc:Choice>
              <mc:Fallback>
                <p:oleObj name="Equation" r:id="rId6" imgW="19044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2882900"/>
                        <a:ext cx="1905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146800" y="3352800"/>
          <a:ext cx="914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8" name="Equation" r:id="rId8" imgW="914400" imgH="311040" progId="Equation.DSMT4">
                  <p:embed/>
                </p:oleObj>
              </mc:Choice>
              <mc:Fallback>
                <p:oleObj name="Equation" r:id="rId8" imgW="914400" imgH="311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69875" y="684893"/>
          <a:ext cx="7886700" cy="496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9" name="Equation" r:id="rId10" imgW="7886520" imgH="4965480" progId="Equation.DSMT4">
                  <p:embed/>
                </p:oleObj>
              </mc:Choice>
              <mc:Fallback>
                <p:oleObj name="Equation" r:id="rId10" imgW="7886520" imgH="496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9875" y="684893"/>
                        <a:ext cx="7886700" cy="496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73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38" y="428829"/>
            <a:ext cx="1139847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r>
              <a:rPr lang="en-US" sz="2800" b="1" dirty="0">
                <a:cs typeface="Times New Roman" pitchFamily="18" charset="0"/>
              </a:rPr>
              <a:t>Let us also assume that m linguistic terms (fuzzy sets) are used to represent each variable.</a:t>
            </a:r>
          </a:p>
          <a:p>
            <a:pPr algn="just"/>
            <a:endParaRPr lang="en-US" sz="2800" b="1" dirty="0">
              <a:cs typeface="Times New Roman" pitchFamily="18" charset="0"/>
            </a:endParaRPr>
          </a:p>
          <a:p>
            <a:pPr algn="just"/>
            <a:endParaRPr lang="en-US" sz="2800" b="1" dirty="0">
              <a:cs typeface="Times New Roman" pitchFamily="18" charset="0"/>
            </a:endParaRPr>
          </a:p>
          <a:p>
            <a:pPr algn="just"/>
            <a:r>
              <a:rPr lang="en-US" sz="2800" b="1" dirty="0">
                <a:cs typeface="Times New Roman" pitchFamily="18" charset="0"/>
              </a:rPr>
              <a:t>Total no. of rules  = </a:t>
            </a:r>
            <a:r>
              <a:rPr lang="en-US" sz="2800" b="1" dirty="0" err="1">
                <a:cs typeface="Times New Roman" pitchFamily="18" charset="0"/>
              </a:rPr>
              <a:t>m</a:t>
            </a:r>
            <a:r>
              <a:rPr lang="en-US" sz="2800" b="1" baseline="30000" dirty="0" err="1">
                <a:cs typeface="Times New Roman" pitchFamily="18" charset="0"/>
              </a:rPr>
              <a:t>n</a:t>
            </a:r>
            <a:endParaRPr lang="en-US" sz="2800" b="1" baseline="30000" dirty="0">
              <a:cs typeface="Times New Roman" pitchFamily="18" charset="0"/>
            </a:endParaRPr>
          </a:p>
          <a:p>
            <a:pPr algn="just"/>
            <a:endParaRPr lang="en-US" sz="2800" b="1" baseline="30000" dirty="0">
              <a:cs typeface="Times New Roman" pitchFamily="18" charset="0"/>
            </a:endParaRPr>
          </a:p>
          <a:p>
            <a:pPr algn="just"/>
            <a:endParaRPr lang="en-US" sz="2800" b="1" baseline="30000" dirty="0">
              <a:cs typeface="Times New Roman" pitchFamily="18" charset="0"/>
            </a:endParaRPr>
          </a:p>
          <a:p>
            <a:pPr algn="just"/>
            <a:endParaRPr lang="en-US" sz="2800" b="1" baseline="30000" dirty="0">
              <a:cs typeface="Times New Roman" pitchFamily="18" charset="0"/>
            </a:endParaRPr>
          </a:p>
          <a:p>
            <a:pPr algn="just"/>
            <a:r>
              <a:rPr lang="en-US" sz="2800" b="1" dirty="0">
                <a:cs typeface="Times New Roman" pitchFamily="18" charset="0"/>
              </a:rPr>
              <a:t>Problem</a:t>
            </a:r>
            <a:r>
              <a:rPr lang="en-US" sz="2800" b="1" dirty="0">
                <a:solidFill>
                  <a:srgbClr val="180EE2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cs typeface="Times New Roman" pitchFamily="18" charset="0"/>
              </a:rPr>
              <a:t>: curse of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1834074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9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0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022725" y="2882900"/>
          <a:ext cx="19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1" name="Equation" r:id="rId6" imgW="190440" imgH="799920" progId="Equation.DSMT4">
                  <p:embed/>
                </p:oleObj>
              </mc:Choice>
              <mc:Fallback>
                <p:oleObj name="Equation" r:id="rId6" imgW="19044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2882900"/>
                        <a:ext cx="1905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146800" y="3352800"/>
          <a:ext cx="914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2" name="Equation" r:id="rId8" imgW="914400" imgH="311040" progId="Equation.DSMT4">
                  <p:embed/>
                </p:oleObj>
              </mc:Choice>
              <mc:Fallback>
                <p:oleObj name="Equation" r:id="rId8" imgW="914400" imgH="311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542925" y="1377950"/>
          <a:ext cx="69596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3" name="Equation" r:id="rId10" imgW="6959520" imgH="1739880" progId="Equation.DSMT4">
                  <p:embed/>
                </p:oleObj>
              </mc:Choice>
              <mc:Fallback>
                <p:oleObj name="Equation" r:id="rId10" imgW="6959520" imgH="1739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2925" y="1377950"/>
                        <a:ext cx="6959600" cy="173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22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37" y="1355523"/>
            <a:ext cx="70703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sz="2400" b="1" dirty="0">
                <a:cs typeface="Times New Roman" pitchFamily="18" charset="0"/>
              </a:rPr>
              <a:t>Entropy is an index determined based on a similarity measure, which depends on Euclidean distance</a:t>
            </a: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400" b="1" dirty="0">
                <a:cs typeface="Times New Roman" pitchFamily="18" charset="0"/>
              </a:rPr>
              <a:t>The data point having the minimum entropy value is selected as the cluster center</a:t>
            </a: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400" b="1" dirty="0">
                <a:cs typeface="Times New Roman" pitchFamily="18" charset="0"/>
              </a:rPr>
              <a:t>The data points having similarity with this cluster center more than a pre-specified value will  form a cluster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785" y="432193"/>
            <a:ext cx="7959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Georgia" pitchFamily="18" charset="0"/>
                <a:cs typeface="Times New Roman" pitchFamily="18" charset="0"/>
              </a:rPr>
              <a:t>Entropy-Based Fuzzy Clustering</a:t>
            </a:r>
          </a:p>
          <a:p>
            <a:endParaRPr lang="en-US" b="1" dirty="0">
              <a:solidFill>
                <a:srgbClr val="00206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5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36600"/>
            <a:ext cx="606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Entropy-based Fuzzy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5" t="1110" r="7489" b="12242"/>
          <a:stretch/>
        </p:blipFill>
        <p:spPr>
          <a:xfrm>
            <a:off x="3330053" y="1392071"/>
            <a:ext cx="4722125" cy="437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72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38" y="745923"/>
            <a:ext cx="69061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sz="2400" b="1" dirty="0">
                <a:cs typeface="Times New Roman" pitchFamily="18" charset="0"/>
              </a:rPr>
              <a:t>Let us consider N data points in L-D hyperspace</a:t>
            </a: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400" b="1" u="sng" dirty="0">
                <a:cs typeface="Times New Roman" pitchFamily="18" charset="0"/>
              </a:rPr>
              <a:t>Step 1:</a:t>
            </a:r>
            <a:r>
              <a:rPr lang="en-US" sz="2400" b="1" dirty="0">
                <a:cs typeface="Times New Roman" pitchFamily="18" charset="0"/>
              </a:rPr>
              <a:t> Arrange the data set in N rows and L columns</a:t>
            </a: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400" b="1" u="sng" dirty="0">
                <a:cs typeface="Times New Roman" pitchFamily="18" charset="0"/>
              </a:rPr>
              <a:t>Step 2:</a:t>
            </a:r>
            <a:r>
              <a:rPr lang="en-US" sz="2400" b="1" dirty="0">
                <a:cs typeface="Times New Roman" pitchFamily="18" charset="0"/>
              </a:rPr>
              <a:t> Calculate Euclidean distance between the points </a:t>
            </a:r>
            <a:r>
              <a:rPr lang="en-US" sz="2400" b="1" dirty="0" err="1">
                <a:cs typeface="Times New Roman" pitchFamily="18" charset="0"/>
              </a:rPr>
              <a:t>i</a:t>
            </a:r>
            <a:r>
              <a:rPr lang="en-US" sz="2400" b="1" dirty="0">
                <a:cs typeface="Times New Roman" pitchFamily="18" charset="0"/>
              </a:rPr>
              <a:t> and j as follows:</a:t>
            </a:r>
          </a:p>
          <a:p>
            <a:pPr algn="just">
              <a:buFont typeface="Arial" charset="0"/>
              <a:buChar char="•"/>
            </a:pPr>
            <a:endParaRPr lang="en-US" sz="24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en-US" sz="24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en-US" sz="24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en-US" sz="2400" b="1" dirty="0">
              <a:cs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631366"/>
              </p:ext>
            </p:extLst>
          </p:nvPr>
        </p:nvGraphicFramePr>
        <p:xfrm>
          <a:off x="2184402" y="4617540"/>
          <a:ext cx="33226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3" name="Equation" r:id="rId3" imgW="1384200" imgH="444240" progId="Equation.3">
                  <p:embed/>
                </p:oleObj>
              </mc:Choice>
              <mc:Fallback>
                <p:oleObj name="Equation" r:id="rId3" imgW="13842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2" y="4617540"/>
                        <a:ext cx="33226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6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38" y="745923"/>
            <a:ext cx="69061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charset="0"/>
              <a:buChar char="•"/>
            </a:pPr>
            <a:endParaRPr lang="en-US" sz="24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400" b="1" u="sng" dirty="0">
                <a:cs typeface="Times New Roman" pitchFamily="18" charset="0"/>
              </a:rPr>
              <a:t>Step 3:</a:t>
            </a:r>
            <a:r>
              <a:rPr lang="en-US" sz="2400" b="1" dirty="0">
                <a:cs typeface="Times New Roman" pitchFamily="18" charset="0"/>
              </a:rPr>
              <a:t> Determine the similarity </a:t>
            </a:r>
            <a:r>
              <a:rPr lang="en-US" sz="2400" b="1" dirty="0" err="1">
                <a:cs typeface="Times New Roman" pitchFamily="18" charset="0"/>
              </a:rPr>
              <a:t>S</a:t>
            </a:r>
            <a:r>
              <a:rPr lang="en-US" sz="2400" b="1" baseline="-25000" dirty="0" err="1">
                <a:cs typeface="Times New Roman" pitchFamily="18" charset="0"/>
              </a:rPr>
              <a:t>ij</a:t>
            </a:r>
            <a:r>
              <a:rPr lang="en-US" sz="2400" b="1" dirty="0">
                <a:cs typeface="Times New Roman" pitchFamily="18" charset="0"/>
              </a:rPr>
              <a:t> between two data points </a:t>
            </a:r>
            <a:r>
              <a:rPr lang="en-US" sz="2400" b="1" dirty="0" err="1">
                <a:cs typeface="Times New Roman" pitchFamily="18" charset="0"/>
              </a:rPr>
              <a:t>i</a:t>
            </a:r>
            <a:r>
              <a:rPr lang="en-US" sz="2400" b="1" dirty="0">
                <a:cs typeface="Times New Roman" pitchFamily="18" charset="0"/>
              </a:rPr>
              <a:t> and j</a:t>
            </a: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r>
              <a:rPr lang="en-US" sz="2400" b="1" dirty="0">
                <a:cs typeface="Times New Roman" pitchFamily="18" charset="0"/>
              </a:rPr>
              <a:t>where </a:t>
            </a:r>
            <a:r>
              <a:rPr lang="el-GR" sz="2400" b="1" dirty="0">
                <a:cs typeface="Times New Roman" pitchFamily="18" charset="0"/>
              </a:rPr>
              <a:t>α</a:t>
            </a:r>
            <a:r>
              <a:rPr lang="en-US" sz="2400" b="1" dirty="0">
                <a:cs typeface="Times New Roman" pitchFamily="18" charset="0"/>
              </a:rPr>
              <a:t> is a constant to be determined</a:t>
            </a:r>
          </a:p>
          <a:p>
            <a:pPr algn="just">
              <a:buFont typeface="Arial" charset="0"/>
              <a:buChar char="•"/>
            </a:pPr>
            <a:endParaRPr lang="en-US" sz="2400" b="1" dirty="0"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105507"/>
              </p:ext>
            </p:extLst>
          </p:nvPr>
        </p:nvGraphicFramePr>
        <p:xfrm>
          <a:off x="2578713" y="2350739"/>
          <a:ext cx="23352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3" imgW="761760" imgH="291960" progId="Equation.3">
                  <p:embed/>
                </p:oleObj>
              </mc:Choice>
              <mc:Fallback>
                <p:oleObj name="Equation" r:id="rId3" imgW="7617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713" y="2350739"/>
                        <a:ext cx="23352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262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38" y="624338"/>
            <a:ext cx="73047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cs typeface="Times New Roman" pitchFamily="18" charset="0"/>
              </a:rPr>
              <a:t>Let us assume a similarity of 0.5, when the distance between two data points </a:t>
            </a:r>
            <a:r>
              <a:rPr lang="en-US" sz="2400" b="1" dirty="0" err="1">
                <a:cs typeface="Times New Roman" pitchFamily="18" charset="0"/>
              </a:rPr>
              <a:t>d</a:t>
            </a:r>
            <a:r>
              <a:rPr lang="en-US" sz="2400" b="1" baseline="-25000" dirty="0" err="1">
                <a:cs typeface="Times New Roman" pitchFamily="18" charset="0"/>
              </a:rPr>
              <a:t>ij</a:t>
            </a:r>
            <a:r>
              <a:rPr lang="en-US" sz="2400" b="1" dirty="0">
                <a:cs typeface="Times New Roman" pitchFamily="18" charset="0"/>
              </a:rPr>
              <a:t> becomes equal to mean distance of all pairs of data points.</a:t>
            </a: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r>
              <a:rPr lang="en-US" sz="2400" b="1" dirty="0">
                <a:cs typeface="Times New Roman" pitchFamily="18" charset="0"/>
              </a:rPr>
              <a:t>                                    </a:t>
            </a:r>
          </a:p>
          <a:p>
            <a:pPr algn="just"/>
            <a:r>
              <a:rPr lang="en-US" sz="2400" b="1" dirty="0">
                <a:cs typeface="Times New Roman" pitchFamily="18" charset="0"/>
              </a:rPr>
              <a:t>                              </a:t>
            </a:r>
          </a:p>
          <a:p>
            <a:pPr algn="just"/>
            <a:r>
              <a:rPr lang="en-US" sz="2400" b="1" dirty="0">
                <a:cs typeface="Times New Roman" pitchFamily="18" charset="0"/>
              </a:rPr>
              <a:t>		 We get </a:t>
            </a: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r>
              <a:rPr lang="en-US" sz="2400" b="1" dirty="0">
                <a:cs typeface="Times New Roman" pitchFamily="18" charset="0"/>
              </a:rPr>
              <a:t>Note: </a:t>
            </a:r>
            <a:r>
              <a:rPr lang="en-US" sz="2400" b="1" dirty="0" err="1">
                <a:cs typeface="Times New Roman" pitchFamily="18" charset="0"/>
              </a:rPr>
              <a:t>S</a:t>
            </a:r>
            <a:r>
              <a:rPr lang="en-US" sz="2400" b="1" baseline="-25000" dirty="0" err="1">
                <a:cs typeface="Times New Roman" pitchFamily="18" charset="0"/>
              </a:rPr>
              <a:t>ij</a:t>
            </a:r>
            <a:r>
              <a:rPr lang="en-US" sz="2400" b="1" dirty="0">
                <a:cs typeface="Times New Roman" pitchFamily="18" charset="0"/>
              </a:rPr>
              <a:t> varies in the range of 0.0 to 1.0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077523"/>
              </p:ext>
            </p:extLst>
          </p:nvPr>
        </p:nvGraphicFramePr>
        <p:xfrm>
          <a:off x="2332404" y="2304320"/>
          <a:ext cx="35671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" name="Equation" r:id="rId3" imgW="1447560" imgH="444240" progId="Equation.3">
                  <p:embed/>
                </p:oleObj>
              </mc:Choice>
              <mc:Fallback>
                <p:oleObj name="Equation" r:id="rId3" imgW="14475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404" y="2304320"/>
                        <a:ext cx="35671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04789"/>
              </p:ext>
            </p:extLst>
          </p:nvPr>
        </p:nvGraphicFramePr>
        <p:xfrm>
          <a:off x="3273795" y="3869209"/>
          <a:ext cx="12684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" name="Equation" r:id="rId5" imgW="647640" imgH="330120" progId="Equation.3">
                  <p:embed/>
                </p:oleObj>
              </mc:Choice>
              <mc:Fallback>
                <p:oleObj name="Equation" r:id="rId5" imgW="64764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795" y="3869209"/>
                        <a:ext cx="12684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4160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37" y="956938"/>
            <a:ext cx="77150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b="1" u="sng" dirty="0">
                <a:cs typeface="Times New Roman" pitchFamily="18" charset="0"/>
              </a:rPr>
              <a:t>Step 4:</a:t>
            </a:r>
            <a:r>
              <a:rPr lang="en-US" sz="2400" b="1" dirty="0">
                <a:cs typeface="Times New Roman" pitchFamily="18" charset="0"/>
              </a:rPr>
              <a:t> Calculate the entropy E of all N data points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400" b="1" dirty="0"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u="sng" dirty="0">
                <a:cs typeface="Times New Roman" pitchFamily="18" charset="0"/>
              </a:rPr>
              <a:t>Step 5:</a:t>
            </a:r>
            <a:r>
              <a:rPr lang="en-US" sz="2400" b="1" dirty="0">
                <a:cs typeface="Times New Roman" pitchFamily="18" charset="0"/>
              </a:rPr>
              <a:t> Determine total entropy value at a data point x</a:t>
            </a:r>
            <a:r>
              <a:rPr lang="en-US" sz="2400" b="1" baseline="-25000" dirty="0">
                <a:cs typeface="Times New Roman" pitchFamily="18" charset="0"/>
              </a:rPr>
              <a:t>i</a:t>
            </a:r>
            <a:r>
              <a:rPr lang="en-US" sz="2400" b="1" dirty="0">
                <a:cs typeface="Times New Roman" pitchFamily="18" charset="0"/>
              </a:rPr>
              <a:t> </a:t>
            </a:r>
          </a:p>
          <a:p>
            <a:pPr algn="just"/>
            <a:r>
              <a:rPr lang="en-US" sz="2400" b="1" dirty="0">
                <a:cs typeface="Times New Roman" pitchFamily="18" charset="0"/>
              </a:rPr>
              <a:t>with respect to all other data points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098416"/>
              </p:ext>
            </p:extLst>
          </p:nvPr>
        </p:nvGraphicFramePr>
        <p:xfrm>
          <a:off x="1708150" y="1774580"/>
          <a:ext cx="50498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" name="Equation" r:id="rId3" imgW="2171520" imgH="215640" progId="Equation.3">
                  <p:embed/>
                </p:oleObj>
              </mc:Choice>
              <mc:Fallback>
                <p:oleObj name="Equation" r:id="rId3" imgW="21715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1774580"/>
                        <a:ext cx="50498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316677"/>
              </p:ext>
            </p:extLst>
          </p:nvPr>
        </p:nvGraphicFramePr>
        <p:xfrm>
          <a:off x="1050824" y="4410611"/>
          <a:ext cx="605631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" name="Equation" r:id="rId5" imgW="2768400" imgH="380880" progId="Equation.3">
                  <p:embed/>
                </p:oleObj>
              </mc:Choice>
              <mc:Fallback>
                <p:oleObj name="Equation" r:id="rId5" imgW="276840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824" y="4410611"/>
                        <a:ext cx="6056312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4134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37" y="1472754"/>
            <a:ext cx="70117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u="sng" dirty="0">
                <a:cs typeface="Times New Roman" pitchFamily="18" charset="0"/>
              </a:rPr>
              <a:t>Step 1:</a:t>
            </a:r>
            <a:r>
              <a:rPr lang="en-US" sz="2400" b="1" dirty="0">
                <a:cs typeface="Times New Roman" pitchFamily="18" charset="0"/>
              </a:rPr>
              <a:t> Calculate entropy </a:t>
            </a:r>
            <a:r>
              <a:rPr lang="en-US" sz="2400" b="1" dirty="0" err="1">
                <a:cs typeface="Times New Roman" pitchFamily="18" charset="0"/>
              </a:rPr>
              <a:t>E</a:t>
            </a:r>
            <a:r>
              <a:rPr lang="en-US" sz="2400" b="1" baseline="-25000" dirty="0" err="1">
                <a:cs typeface="Times New Roman" pitchFamily="18" charset="0"/>
              </a:rPr>
              <a:t>i</a:t>
            </a:r>
            <a:r>
              <a:rPr lang="en-US" sz="2400" b="1" dirty="0">
                <a:cs typeface="Times New Roman" pitchFamily="18" charset="0"/>
              </a:rPr>
              <a:t> for each data point x</a:t>
            </a:r>
            <a:r>
              <a:rPr lang="en-US" sz="2400" b="1" baseline="-25000" dirty="0">
                <a:cs typeface="Times New Roman" pitchFamily="18" charset="0"/>
              </a:rPr>
              <a:t>i</a:t>
            </a:r>
            <a:r>
              <a:rPr lang="en-US" sz="2400" b="1" dirty="0">
                <a:cs typeface="Times New Roman" pitchFamily="18" charset="0"/>
              </a:rPr>
              <a:t> lying in [T]</a:t>
            </a: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u="sng" dirty="0">
                <a:cs typeface="Times New Roman" pitchFamily="18" charset="0"/>
              </a:rPr>
              <a:t>Step 2:</a:t>
            </a:r>
            <a:r>
              <a:rPr lang="en-US" sz="2400" b="1" dirty="0">
                <a:cs typeface="Times New Roman" pitchFamily="18" charset="0"/>
              </a:rPr>
              <a:t> Identify x</a:t>
            </a:r>
            <a:r>
              <a:rPr lang="en-US" sz="2400" b="1" baseline="-25000" dirty="0">
                <a:cs typeface="Times New Roman" pitchFamily="18" charset="0"/>
              </a:rPr>
              <a:t>i</a:t>
            </a:r>
            <a:r>
              <a:rPr lang="en-US" sz="2400" b="1" dirty="0">
                <a:cs typeface="Times New Roman" pitchFamily="18" charset="0"/>
              </a:rPr>
              <a:t> that has the minimum </a:t>
            </a:r>
            <a:r>
              <a:rPr lang="en-US" sz="2400" b="1" dirty="0" err="1">
                <a:cs typeface="Times New Roman" pitchFamily="18" charset="0"/>
              </a:rPr>
              <a:t>E</a:t>
            </a:r>
            <a:r>
              <a:rPr lang="en-US" sz="2400" b="1" baseline="-25000" dirty="0" err="1">
                <a:cs typeface="Times New Roman" pitchFamily="18" charset="0"/>
              </a:rPr>
              <a:t>i</a:t>
            </a:r>
            <a:r>
              <a:rPr lang="en-US" sz="2400" b="1" dirty="0">
                <a:cs typeface="Times New Roman" pitchFamily="18" charset="0"/>
              </a:rPr>
              <a:t> value and select it             as the cluster center</a:t>
            </a: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785" y="432193"/>
            <a:ext cx="7959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Georgia" pitchFamily="18" charset="0"/>
                <a:cs typeface="Times New Roman" pitchFamily="18" charset="0"/>
              </a:rPr>
              <a:t>Clustering Algorithm</a:t>
            </a:r>
          </a:p>
          <a:p>
            <a:endParaRPr lang="en-US" b="1" dirty="0">
              <a:solidFill>
                <a:srgbClr val="002060"/>
              </a:solidFill>
              <a:latin typeface="Georg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29731" y="3707172"/>
                <a:ext cx="590023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𝒎𝒊𝒏</m:t>
                        </m:r>
                      </m:sub>
                    </m:sSub>
                    <m:r>
                      <a:rPr lang="en-US" b="1" i="1" smtClean="0">
                        <a:latin typeface="Cambria Math"/>
                        <a:cs typeface="Times New Roman" pitchFamily="18" charset="0"/>
                      </a:rPr>
                      <m:t>)  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731" y="3707172"/>
                <a:ext cx="590023" cy="381515"/>
              </a:xfrm>
              <a:prstGeom prst="rect">
                <a:avLst/>
              </a:prstGeom>
              <a:blipFill rotWithShape="1">
                <a:blip r:embed="rId3"/>
                <a:stretch>
                  <a:fillRect l="-2062" r="-6288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692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1438" y="968662"/>
                <a:ext cx="7058594" cy="3818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:endParaRPr lang="en-US" sz="2400" b="1" dirty="0">
                  <a:cs typeface="Times New Roman" pitchFamily="18" charset="0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400" b="1" dirty="0">
                    <a:cs typeface="Times New Roman" pitchFamily="18" charset="0"/>
                  </a:rPr>
                  <a:t> </a:t>
                </a:r>
                <a:r>
                  <a:rPr lang="en-US" sz="2400" b="1" u="sng" dirty="0">
                    <a:cs typeface="Times New Roman" pitchFamily="18" charset="0"/>
                  </a:rPr>
                  <a:t>Step 3:</a:t>
                </a:r>
                <a:r>
                  <a:rPr lang="en-US" sz="2400" b="1" dirty="0">
                    <a:cs typeface="Times New Roman" pitchFamily="18" charset="0"/>
                  </a:rPr>
                  <a:t> Put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sz="2400" b="1" dirty="0">
                    <a:cs typeface="Times New Roman" pitchFamily="18" charset="0"/>
                  </a:rPr>
                  <a:t> and the data points having similarity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/>
                            <a:cs typeface="Times New Roman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sz="2400" b="1" dirty="0">
                    <a:cs typeface="Times New Roman" pitchFamily="18" charset="0"/>
                  </a:rPr>
                  <a:t> greater than </a:t>
                </a:r>
                <a:r>
                  <a:rPr lang="el-GR" sz="2400" b="1" dirty="0">
                    <a:cs typeface="Times New Roman" pitchFamily="18" charset="0"/>
                  </a:rPr>
                  <a:t>β</a:t>
                </a:r>
                <a:r>
                  <a:rPr lang="en-US" sz="2400" b="1" dirty="0">
                    <a:cs typeface="Times New Roman" pitchFamily="18" charset="0"/>
                  </a:rPr>
                  <a:t> (threshold value of similarity) in a cluster and remove them from [T]</a:t>
                </a:r>
              </a:p>
              <a:p>
                <a:pPr algn="just"/>
                <a:endParaRPr lang="en-US" sz="2400" b="1" dirty="0">
                  <a:cs typeface="Times New Roman" pitchFamily="18" charset="0"/>
                </a:endParaRPr>
              </a:p>
              <a:p>
                <a:pPr algn="just"/>
                <a:endParaRPr lang="en-US" sz="2400" b="1" dirty="0">
                  <a:cs typeface="Times New Roman" pitchFamily="18" charset="0"/>
                </a:endParaRPr>
              </a:p>
              <a:p>
                <a:pPr algn="just"/>
                <a:endParaRPr lang="en-US" sz="2400" b="1" dirty="0">
                  <a:cs typeface="Times New Roman" pitchFamily="18" charset="0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400" b="1" u="sng" dirty="0">
                    <a:cs typeface="Times New Roman" pitchFamily="18" charset="0"/>
                  </a:rPr>
                  <a:t>Step 4:</a:t>
                </a:r>
                <a:r>
                  <a:rPr lang="en-US" sz="2400" b="1" dirty="0">
                    <a:cs typeface="Times New Roman" pitchFamily="18" charset="0"/>
                  </a:rPr>
                  <a:t> Check if [T] is empty. If yes, terminate the program, else go to step 2.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8" y="968662"/>
                <a:ext cx="7058594" cy="3818096"/>
              </a:xfrm>
              <a:prstGeom prst="rect">
                <a:avLst/>
              </a:prstGeom>
              <a:blipFill rotWithShape="1">
                <a:blip r:embed="rId4"/>
                <a:stretch>
                  <a:fillRect l="-1123" r="-1382" b="-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001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714" y="1812721"/>
            <a:ext cx="6812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cs typeface="Times New Roman" pitchFamily="18" charset="0"/>
              </a:rPr>
              <a:t> After the clustering is done, we count the number of data points lying in each cluster and if this number becomes greater than or equal to </a:t>
            </a:r>
            <a:r>
              <a:rPr lang="el-GR" sz="2400" b="1" dirty="0">
                <a:cs typeface="Times New Roman" pitchFamily="18" charset="0"/>
              </a:rPr>
              <a:t>γ</a:t>
            </a:r>
            <a:r>
              <a:rPr lang="en-US" sz="2400" b="1" dirty="0">
                <a:cs typeface="Times New Roman" pitchFamily="18" charset="0"/>
              </a:rPr>
              <a:t>% of total number of data points, we declare this cluster to be a valid one. Otherwise, these data points will be declared as the  outliers.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231" y="584592"/>
            <a:ext cx="7959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Georgia" pitchFamily="18" charset="0"/>
                <a:cs typeface="Times New Roman" pitchFamily="18" charset="0"/>
              </a:rPr>
              <a:t>Concept of Outliers</a:t>
            </a:r>
          </a:p>
          <a:p>
            <a:endParaRPr lang="en-US" b="1" dirty="0">
              <a:solidFill>
                <a:srgbClr val="00206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5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977" y="557779"/>
            <a:ext cx="109843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Times New Roman" pitchFamily="18" charset="0"/>
              </a:rPr>
              <a:t>To overcome this problem, we go for Hierarchical Fuzzy Logic Controller</a:t>
            </a:r>
          </a:p>
          <a:p>
            <a:endParaRPr lang="en-US" sz="2400" b="1" dirty="0">
              <a:cs typeface="Times New Roman" pitchFamily="18" charset="0"/>
            </a:endParaRPr>
          </a:p>
          <a:p>
            <a:endParaRPr lang="en-US" sz="2400" b="1" dirty="0">
              <a:cs typeface="Times New Roman" pitchFamily="18" charset="0"/>
            </a:endParaRPr>
          </a:p>
          <a:p>
            <a:endParaRPr lang="en-US" sz="2400" b="1" dirty="0">
              <a:cs typeface="Times New Roman" pitchFamily="18" charset="0"/>
            </a:endParaRPr>
          </a:p>
          <a:p>
            <a:endParaRPr lang="en-US" sz="2400" b="1" dirty="0">
              <a:cs typeface="Times New Roman" pitchFamily="18" charset="0"/>
            </a:endParaRPr>
          </a:p>
          <a:p>
            <a:endParaRPr lang="en-US" sz="2400" b="1" dirty="0">
              <a:cs typeface="Times New Roman" pitchFamily="18" charset="0"/>
            </a:endParaRPr>
          </a:p>
          <a:p>
            <a:endParaRPr lang="en-US" sz="2400" b="1" dirty="0">
              <a:cs typeface="Times New Roman" pitchFamily="18" charset="0"/>
            </a:endParaRPr>
          </a:p>
          <a:p>
            <a:endParaRPr lang="en-US" sz="2400" b="1" dirty="0">
              <a:cs typeface="Times New Roman" pitchFamily="18" charset="0"/>
            </a:endParaRPr>
          </a:p>
          <a:p>
            <a:endParaRPr lang="en-US" sz="2400" b="1" dirty="0">
              <a:cs typeface="Times New Roman" pitchFamily="18" charset="0"/>
            </a:endParaRPr>
          </a:p>
          <a:p>
            <a:endParaRPr lang="en-US" sz="2400" b="1" dirty="0">
              <a:cs typeface="Times New Roman" pitchFamily="18" charset="0"/>
            </a:endParaRPr>
          </a:p>
          <a:p>
            <a:endParaRPr lang="en-US" sz="2400" b="1" dirty="0">
              <a:cs typeface="Times New Roman" pitchFamily="18" charset="0"/>
            </a:endParaRPr>
          </a:p>
          <a:p>
            <a:endParaRPr lang="en-US" sz="2400" b="1" dirty="0">
              <a:cs typeface="Times New Roman" pitchFamily="18" charset="0"/>
            </a:endParaRPr>
          </a:p>
          <a:p>
            <a:r>
              <a:rPr lang="en-US" sz="2800" b="1" dirty="0">
                <a:cs typeface="Times New Roman" pitchFamily="18" charset="0"/>
              </a:rPr>
              <a:t>Total no. of rules = m</a:t>
            </a:r>
            <a:r>
              <a:rPr lang="en-US" sz="2800" b="1" baseline="30000" dirty="0">
                <a:cs typeface="Times New Roman" pitchFamily="18" charset="0"/>
              </a:rPr>
              <a:t>2</a:t>
            </a:r>
            <a:r>
              <a:rPr lang="en-US" sz="2800" b="1" dirty="0">
                <a:cs typeface="Times New Roman" pitchFamily="18" charset="0"/>
              </a:rPr>
              <a:t>(n-1)</a:t>
            </a:r>
          </a:p>
        </p:txBody>
      </p:sp>
      <p:pic>
        <p:nvPicPr>
          <p:cNvPr id="21506" name="Picture 2" descr="E:\0 Drive D Back up\On-line MOOC course on Fuzzy Logic and Neural Networks\alternate images\ppt1(4)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20" y="1510364"/>
            <a:ext cx="7182238" cy="36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839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433" y="723140"/>
            <a:ext cx="592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  <a:endParaRPr lang="en-US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082" y="5002732"/>
            <a:ext cx="8430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Ten points lying on a free-form surface are shown in the table.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33" y="1635802"/>
            <a:ext cx="4282751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9989" y="1635802"/>
            <a:ext cx="353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Figure: Free-form surface</a:t>
            </a:r>
          </a:p>
        </p:txBody>
      </p:sp>
    </p:spTree>
    <p:extLst>
      <p:ext uri="{BB962C8B-B14F-4D97-AF65-F5344CB8AC3E}">
        <p14:creationId xmlns:p14="http://schemas.microsoft.com/office/powerpoint/2010/main" val="1676667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4955" y="4812359"/>
            <a:ext cx="8430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Carry out fuzzy clustering based on their similarity and entropy values.  Assume </a:t>
            </a:r>
            <a:r>
              <a:rPr lang="el-GR" sz="2400" b="1" dirty="0">
                <a:solidFill>
                  <a:prstClr val="black"/>
                </a:solidFill>
                <a:cs typeface="Times New Roman" pitchFamily="18" charset="0"/>
              </a:rPr>
              <a:t>β</a:t>
            </a: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=0.5, </a:t>
            </a:r>
            <a:r>
              <a:rPr lang="el-GR" sz="2400" b="1" dirty="0">
                <a:solidFill>
                  <a:prstClr val="black"/>
                </a:solidFill>
                <a:cs typeface="Times New Roman" pitchFamily="18" charset="0"/>
              </a:rPr>
              <a:t>γ</a:t>
            </a: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=10%.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08673" y="594975"/>
          <a:ext cx="542867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X-coordinate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Y-coordinate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Z-coordinate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863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1879" y="1757432"/>
                <a:ext cx="8430193" cy="300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Calculate Euclidean distance between two points: </a:t>
                </a:r>
                <a:r>
                  <a:rPr lang="en-US" sz="2400" b="1" i="1" dirty="0" err="1">
                    <a:solidFill>
                      <a:prstClr val="black"/>
                    </a:solidFill>
                    <a:cs typeface="Times New Roman" pitchFamily="18" charset="0"/>
                  </a:rPr>
                  <a:t>i</a:t>
                </a:r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 and </a:t>
                </a:r>
                <a:r>
                  <a:rPr lang="en-US" sz="2400" b="1" i="1" dirty="0">
                    <a:solidFill>
                      <a:prstClr val="black"/>
                    </a:solidFill>
                    <a:cs typeface="Times New Roman" pitchFamily="18" charset="0"/>
                  </a:rPr>
                  <a:t>j</a:t>
                </a:r>
              </a:p>
              <a:p>
                <a:pPr algn="just"/>
                <a:endParaRPr lang="en-US" sz="2400" b="1" i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𝒌</m:t>
                              </m:r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𝑳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𝒊𝒌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𝒋𝒌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b="1" i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 algn="just"/>
                <a:endParaRPr lang="en-US" sz="2400" b="1" i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 algn="just"/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Here, number of data points N=10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79" y="1757432"/>
                <a:ext cx="8430193" cy="3006529"/>
              </a:xfrm>
              <a:prstGeom prst="rect">
                <a:avLst/>
              </a:prstGeom>
              <a:blipFill rotWithShape="0">
                <a:blip r:embed="rId3"/>
                <a:stretch>
                  <a:fillRect l="-1085" t="-1623" b="-3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61879" y="890539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840164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5789" y="1404142"/>
                <a:ext cx="8430193" cy="3486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There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𝟒𝟓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 distance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)</a:t>
                </a:r>
              </a:p>
              <a:p>
                <a:pPr algn="just"/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 algn="ctr"/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 algn="ctr"/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and</a:t>
                </a:r>
              </a:p>
              <a:p>
                <a:pPr algn="ctr"/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𝟎𝟎</m:t>
                          </m:r>
                        </m:sub>
                      </m:sSub>
                      <m:r>
                        <a:rPr lang="en-US" sz="24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4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𝟑𝟑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=−−−−−=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𝟗𝟗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 algn="ctr"/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 algn="just"/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89" y="1404142"/>
                <a:ext cx="8430193" cy="3486339"/>
              </a:xfrm>
              <a:prstGeom prst="rect">
                <a:avLst/>
              </a:prstGeom>
              <a:blipFill rotWithShape="0">
                <a:blip r:embed="rId3"/>
                <a:stretch>
                  <a:fillRect l="-1085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329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85118" y="4086702"/>
            <a:ext cx="8430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 algn="ctr"/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5117" y="629898"/>
                <a:ext cx="8430193" cy="493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Mean of distance values</a:t>
                </a:r>
              </a:p>
              <a:p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𝟒𝟓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𝟓𝟏𝟖𝟑𝟕𝟑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 algn="just"/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𝜶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𝒍𝒏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𝒅</m:t>
                              </m:r>
                            </m:e>
                          </m:acc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𝟑𝟑𝟕𝟏𝟔𝟎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 algn="just"/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 algn="just"/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Similarity between the points </a:t>
                </a:r>
                <a:r>
                  <a:rPr lang="en-US" sz="2400" b="1" i="1" dirty="0" err="1">
                    <a:solidFill>
                      <a:prstClr val="black"/>
                    </a:solidFill>
                    <a:cs typeface="Times New Roman" pitchFamily="18" charset="0"/>
                  </a:rPr>
                  <a:t>i</a:t>
                </a:r>
                <a:r>
                  <a:rPr lang="en-US" sz="2400" b="1" i="1" dirty="0">
                    <a:solidFill>
                      <a:prstClr val="black"/>
                    </a:solidFill>
                    <a:cs typeface="Times New Roman" pitchFamily="18" charset="0"/>
                  </a:rPr>
                  <a:t> </a:t>
                </a:r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and </a:t>
                </a:r>
                <a:r>
                  <a:rPr lang="en-US" sz="2400" b="1" i="1" dirty="0">
                    <a:solidFill>
                      <a:prstClr val="black"/>
                    </a:solidFill>
                    <a:cs typeface="Times New Roman" pitchFamily="18" charset="0"/>
                  </a:rPr>
                  <a:t>j</a:t>
                </a:r>
              </a:p>
              <a:p>
                <a:pPr algn="just"/>
                <a:endParaRPr lang="en-US" sz="2400" b="1" i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𝜶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𝒊𝒋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 algn="just"/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17" y="629898"/>
                <a:ext cx="8430193" cy="4934108"/>
              </a:xfrm>
              <a:prstGeom prst="rect">
                <a:avLst/>
              </a:prstGeom>
              <a:blipFill rotWithShape="0">
                <a:blip r:embed="rId3"/>
                <a:stretch>
                  <a:fillRect l="-1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536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9646" y="510522"/>
            <a:ext cx="8430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Euclidean distance and similarity values are calculated, as shown in the table.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0" r="6850" b="77743"/>
          <a:stretch/>
        </p:blipFill>
        <p:spPr>
          <a:xfrm>
            <a:off x="439646" y="1497383"/>
            <a:ext cx="840624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41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8" t="21970" r="5389" b="60909"/>
          <a:stretch/>
        </p:blipFill>
        <p:spPr>
          <a:xfrm>
            <a:off x="287082" y="1711603"/>
            <a:ext cx="8229600" cy="268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78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6" t="38788" r="5875" b="33983"/>
          <a:stretch/>
        </p:blipFill>
        <p:spPr>
          <a:xfrm>
            <a:off x="363681" y="987136"/>
            <a:ext cx="8229600" cy="424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75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2" t="65987" r="6119" b="3122"/>
          <a:stretch/>
        </p:blipFill>
        <p:spPr>
          <a:xfrm>
            <a:off x="581891" y="831273"/>
            <a:ext cx="8229600" cy="48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55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5673" y="759904"/>
                <a:ext cx="8430193" cy="451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Entropy of </a:t>
                </a:r>
                <a:r>
                  <a:rPr lang="en-US" sz="2400" b="1" i="1" dirty="0" err="1">
                    <a:solidFill>
                      <a:prstClr val="black"/>
                    </a:solidFill>
                    <a:cs typeface="Times New Roman" pitchFamily="18" charset="0"/>
                  </a:rPr>
                  <a:t>i</a:t>
                </a:r>
                <a:r>
                  <a:rPr lang="en-US" sz="2400" b="1" dirty="0" err="1">
                    <a:solidFill>
                      <a:prstClr val="black"/>
                    </a:solidFill>
                    <a:cs typeface="Times New Roman" pitchFamily="18" charset="0"/>
                  </a:rPr>
                  <a:t>-th</a:t>
                </a:r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 data point</a:t>
                </a:r>
              </a:p>
              <a:p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∈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≠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𝒊</m:t>
                          </m:r>
                        </m:sup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Entropy values are found to be as follows:</a:t>
                </a:r>
              </a:p>
              <a:p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𝟐𝟖𝟓𝟒𝟓𝟔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𝟔𝟔𝟓𝟔𝟒𝟎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𝟖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𝟖𝟏𝟓𝟓𝟏𝟐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𝟖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𝟓𝟔𝟖𝟓𝟑𝟕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73" y="759904"/>
                <a:ext cx="8430193" cy="4512197"/>
              </a:xfrm>
              <a:prstGeom prst="rect">
                <a:avLst/>
              </a:prstGeom>
              <a:blipFill rotWithShape="0">
                <a:blip r:embed="rId3"/>
                <a:stretch>
                  <a:fillRect l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58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1438" y="1250465"/>
                <a:ext cx="11567287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Font typeface="Arial" charset="0"/>
                  <a:buChar char="•"/>
                </a:pPr>
                <a:r>
                  <a:rPr lang="en-US" sz="2800" b="1" dirty="0">
                    <a:cs typeface="Times New Roman" pitchFamily="18" charset="0"/>
                  </a:rPr>
                  <a:t>To determine the importance of input variable towards the output</a:t>
                </a:r>
              </a:p>
              <a:p>
                <a:pPr algn="just"/>
                <a:r>
                  <a:rPr lang="en-US" sz="2800" b="1" dirty="0">
                    <a:cs typeface="Times New Roman" pitchFamily="18" charset="0"/>
                  </a:rPr>
                  <a:t>		Sensitivity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  <a:cs typeface="Times New Roman" pitchFamily="18" charset="0"/>
                      </a:rPr>
                      <m:t>𝑺</m:t>
                    </m:r>
                    <m:r>
                      <a:rPr lang="en-US" sz="2800" b="1" i="1" dirty="0" smtClean="0">
                        <a:latin typeface="Cambria Math"/>
                        <a:cs typeface="Times New Roman" pitchFamily="18" charset="0"/>
                      </a:rPr>
                      <m:t> = </m:t>
                    </m:r>
                    <m:r>
                      <a:rPr lang="el-GR" sz="2800" b="1" i="1" dirty="0">
                        <a:latin typeface="Cambria Math"/>
                        <a:cs typeface="Times New Roman" pitchFamily="18" charset="0"/>
                      </a:rPr>
                      <m:t>𝜹</m:t>
                    </m:r>
                    <m:r>
                      <a:rPr lang="en-US" sz="2800" b="1" i="1" dirty="0">
                        <a:latin typeface="Cambria Math"/>
                        <a:cs typeface="Times New Roman" pitchFamily="18" charset="0"/>
                      </a:rPr>
                      <m:t>𝑶</m:t>
                    </m:r>
                    <m:r>
                      <a:rPr lang="en-US" sz="2800" b="1" i="1" dirty="0">
                        <a:latin typeface="Cambria Math"/>
                        <a:cs typeface="Times New Roman" pitchFamily="18" charset="0"/>
                      </a:rPr>
                      <m:t>/</m:t>
                    </m:r>
                    <m:r>
                      <a:rPr lang="el-GR" sz="2800" b="1" i="1" dirty="0">
                        <a:latin typeface="Cambria Math"/>
                        <a:cs typeface="Times New Roman" pitchFamily="18" charset="0"/>
                      </a:rPr>
                      <m:t>𝜹</m:t>
                    </m:r>
                    <m:r>
                      <a:rPr lang="en-US" sz="2800" b="1" i="1" dirty="0">
                        <a:latin typeface="Cambria Math"/>
                        <a:cs typeface="Times New Roman" pitchFamily="18" charset="0"/>
                      </a:rPr>
                      <m:t>𝑰</m:t>
                    </m:r>
                  </m:oMath>
                </a14:m>
                <a:endParaRPr lang="en-US" sz="2800" b="1" dirty="0">
                  <a:cs typeface="Times New Roman" pitchFamily="18" charset="0"/>
                </a:endParaRPr>
              </a:p>
              <a:p>
                <a:pPr algn="just"/>
                <a:endParaRPr lang="en-US" sz="2400" b="1" dirty="0">
                  <a:cs typeface="Times New Roman" pitchFamily="18" charset="0"/>
                </a:endParaRPr>
              </a:p>
              <a:p>
                <a:pPr algn="just"/>
                <a:endParaRPr lang="en-US" sz="2400" b="1" dirty="0">
                  <a:cs typeface="Times New Roman" pitchFamily="18" charset="0"/>
                </a:endParaRPr>
              </a:p>
              <a:p>
                <a:pPr algn="just">
                  <a:buFont typeface="Franklin Gothic Medium" pitchFamily="34" charset="0"/>
                  <a:buAutoNum type="arabicPeriod"/>
                </a:pPr>
                <a:endParaRPr lang="en-US" sz="2400" b="1" dirty="0">
                  <a:cs typeface="Times New Roman" pitchFamily="18" charset="0"/>
                </a:endParaRPr>
              </a:p>
              <a:p>
                <a:pPr algn="just"/>
                <a:endParaRPr lang="en-US" sz="2400" b="1" dirty="0">
                  <a:cs typeface="Times New Roman" pitchFamily="18" charset="0"/>
                </a:endParaRPr>
              </a:p>
              <a:p>
                <a:pPr algn="just"/>
                <a:endParaRPr lang="en-US" sz="2400" b="1" dirty="0">
                  <a:cs typeface="Times New Roman" pitchFamily="18" charset="0"/>
                </a:endParaRPr>
              </a:p>
              <a:p>
                <a:pPr algn="just">
                  <a:buFont typeface="Franklin Gothic Medium" pitchFamily="34" charset="0"/>
                  <a:buAutoNum type="arabicPeriod"/>
                </a:pPr>
                <a:r>
                  <a:rPr lang="en-US" sz="2800" b="1" dirty="0">
                    <a:cs typeface="Times New Roman" pitchFamily="18" charset="0"/>
                  </a:rPr>
                  <a:t>We carry out experiment by varying the input variables through different amounts, say 0.1%, 1.0%, 10.0% etc. and recording the outputs of the controller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8" y="1250465"/>
                <a:ext cx="11567287" cy="4093428"/>
              </a:xfrm>
              <a:prstGeom prst="rect">
                <a:avLst/>
              </a:prstGeom>
              <a:blipFill>
                <a:blip r:embed="rId2"/>
                <a:stretch>
                  <a:fillRect l="-1106" t="-1339" r="-1054" b="-3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432193"/>
            <a:ext cx="1074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Sensitivity Analysis </a:t>
            </a:r>
          </a:p>
          <a:p>
            <a:endParaRPr lang="en-US" b="1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784" y="3040650"/>
            <a:ext cx="106522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Methods to Determine Sensitivity</a:t>
            </a:r>
          </a:p>
          <a:p>
            <a:endParaRPr lang="en-US" b="1" dirty="0">
              <a:solidFill>
                <a:srgbClr val="00206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00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5673" y="759904"/>
                <a:ext cx="8430193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𝟓𝟏𝟔𝟗𝟎𝟎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𝟑𝟒𝟖𝟓𝟓𝟎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𝟖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𝟒𝟗𝟎𝟕𝟒𝟑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𝟖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𝟔𝟖𝟔𝟒𝟐𝟎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𝟖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𝟓𝟔𝟎𝟐𝟏𝟕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𝟖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𝟔𝟑𝟐𝟔𝟑𝟒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0-th point has the least entropy value, and it is to be the first cluster center.</a:t>
                </a:r>
              </a:p>
              <a:p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Let the threshold value </a:t>
                </a:r>
                <a:r>
                  <a:rPr lang="el-GR" sz="2400" b="1" dirty="0">
                    <a:solidFill>
                      <a:prstClr val="black"/>
                    </a:solidFill>
                    <a:cs typeface="Times New Roman" pitchFamily="18" charset="0"/>
                  </a:rPr>
                  <a:t>β</a:t>
                </a:r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=0.5</a:t>
                </a:r>
              </a:p>
              <a:p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Times New Roman" pitchFamily="18" charset="0"/>
                  </a:rPr>
                  <a:t>1-st, 4-th, 5-th, 7-th and 8-th are found to make cluster with the 0-th point.</a:t>
                </a:r>
              </a:p>
              <a:p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endParaRPr lang="en-US" sz="2400" b="1" dirty="0">
                  <a:solidFill>
                    <a:prstClr val="black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73" y="759904"/>
                <a:ext cx="8430193" cy="5632311"/>
              </a:xfrm>
              <a:prstGeom prst="rect">
                <a:avLst/>
              </a:prstGeom>
              <a:blipFill rotWithShape="0">
                <a:blip r:embed="rId3"/>
                <a:stretch>
                  <a:fillRect l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67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8246" y="1379778"/>
            <a:ext cx="84301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Remaining points are : 2-nd, 3-rd, 6-th, 9-th </a:t>
            </a:r>
          </a:p>
          <a:p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Out of these four points, the 6-th point is seen to have the least values of entropy.</a:t>
            </a:r>
          </a:p>
          <a:p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6-th point: center of second cluster</a:t>
            </a:r>
          </a:p>
          <a:p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11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5673" y="759904"/>
            <a:ext cx="8430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As </a:t>
            </a:r>
            <a:r>
              <a:rPr lang="el-GR" sz="2400" b="1" dirty="0">
                <a:solidFill>
                  <a:prstClr val="black"/>
                </a:solidFill>
                <a:cs typeface="Times New Roman" pitchFamily="18" charset="0"/>
              </a:rPr>
              <a:t>β</a:t>
            </a: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=0.5, 2-nd, 3-rd and 9-th points are seen to make cluster with the 6-th point.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410691" y="2493818"/>
            <a:ext cx="4070358" cy="2517906"/>
            <a:chOff x="2410691" y="2774372"/>
            <a:chExt cx="4070358" cy="2517906"/>
          </a:xfrm>
        </p:grpSpPr>
        <p:sp>
          <p:nvSpPr>
            <p:cNvPr id="2" name="Oval 1"/>
            <p:cNvSpPr/>
            <p:nvPr/>
          </p:nvSpPr>
          <p:spPr>
            <a:xfrm>
              <a:off x="2410691" y="2774373"/>
              <a:ext cx="2223654" cy="1932709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135395" y="2774372"/>
              <a:ext cx="2223654" cy="1932709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3499658" y="3717866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224362" y="3717865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14404" y="4098868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776749" y="3319550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57200" y="3298766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997428" y="3724792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236418" y="4140432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70281" y="4140431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158551" y="3205241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815649" y="3870265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418608" y="3645129"/>
              <a:ext cx="207818" cy="187036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150236" y="3652056"/>
              <a:ext cx="207818" cy="187036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7486" y="4793362"/>
              <a:ext cx="1742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  <a:cs typeface="Times New Roman" pitchFamily="18" charset="0"/>
                </a:rPr>
                <a:t>1st cluster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38805" y="4830613"/>
              <a:ext cx="1742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  <a:cs typeface="Times New Roman" pitchFamily="18" charset="0"/>
                </a:rPr>
                <a:t>2nd cluster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49714" y="4007964"/>
              <a:ext cx="3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  <a:cs typeface="Times New Roman" pitchFamily="18" charset="0"/>
                </a:rPr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6481" y="4098868"/>
              <a:ext cx="3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  <a:cs typeface="Times New Roman" pitchFamily="18" charset="0"/>
                </a:rPr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45363" y="3548560"/>
              <a:ext cx="3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  <a:cs typeface="Times New Roman" pitchFamily="18" charset="0"/>
                </a:rPr>
                <a:t>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63048" y="2930634"/>
              <a:ext cx="3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  <a:cs typeface="Times New Roman" pitchFamily="18" charset="0"/>
                </a:rPr>
                <a:t>7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2789" y="2880744"/>
              <a:ext cx="3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  <a:cs typeface="Times New Roman" pitchFamily="18" charset="0"/>
                </a:rPr>
                <a:t>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09588" y="3486687"/>
              <a:ext cx="3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  <a:cs typeface="Times New Roman" pitchFamily="18" charset="0"/>
                </a:rPr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1410" y="2897793"/>
              <a:ext cx="3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  <a:cs typeface="Times New Roman" pitchFamily="18" charset="0"/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70281" y="4073041"/>
              <a:ext cx="3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  <a:cs typeface="Times New Roman" pitchFamily="18" charset="0"/>
                </a:rPr>
                <a:t>9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36210" y="3909598"/>
              <a:ext cx="3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  <a:cs typeface="Times New Roman" pitchFamily="18" charset="0"/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24698" y="3482879"/>
              <a:ext cx="3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  <a:cs typeface="Times New Roman" pitchFamily="18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5155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37" y="1355523"/>
            <a:ext cx="70703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Number and nature/quality of clusters depend on threshold value of similarity</a:t>
            </a:r>
          </a:p>
          <a:p>
            <a:pPr algn="just">
              <a:buFont typeface="Arial" charset="0"/>
              <a:buChar char="•"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More flexible compared to FCM algorithm</a:t>
            </a:r>
          </a:p>
          <a:p>
            <a:pPr algn="just"/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Yields more distinct but less compact clusters</a:t>
            </a:r>
          </a:p>
          <a:p>
            <a:pPr algn="just">
              <a:buFont typeface="Arial" charset="0"/>
              <a:buChar char="•"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We want more distinct and more compact clusters, for which Entropy-based Fuzzy C-Means Clustering has been proposed</a:t>
            </a:r>
          </a:p>
          <a:p>
            <a:pPr algn="just"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Performances of clustering algorithms are data dependent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785" y="432193"/>
            <a:ext cx="7959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Georgia" pitchFamily="18" charset="0"/>
                <a:cs typeface="Times New Roman" pitchFamily="18" charset="0"/>
              </a:rPr>
              <a:t>Entropy-Based Fuzzy Clustering</a:t>
            </a:r>
          </a:p>
          <a:p>
            <a:endParaRPr lang="en-US" b="1" dirty="0">
              <a:solidFill>
                <a:srgbClr val="00206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2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0644" y="675409"/>
            <a:ext cx="73635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002060"/>
                </a:solidFill>
              </a:rPr>
              <a:t>References: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</a:rPr>
              <a:t>  </a:t>
            </a:r>
            <a:r>
              <a:rPr lang="en-US" sz="2000" b="1" dirty="0">
                <a:solidFill>
                  <a:prstClr val="black"/>
                </a:solidFill>
                <a:cs typeface="Times New Roman" pitchFamily="18" charset="0"/>
              </a:rPr>
              <a:t>Soft Computing: Fundamentals and Applications by D.K. </a:t>
            </a:r>
            <a:r>
              <a:rPr lang="en-US" sz="2000" b="1" dirty="0" err="1">
                <a:solidFill>
                  <a:prstClr val="black"/>
                </a:solidFill>
                <a:cs typeface="Times New Roman" pitchFamily="18" charset="0"/>
              </a:rPr>
              <a:t>Pratihar</a:t>
            </a:r>
            <a:r>
              <a:rPr lang="en-US" sz="2000" b="1" dirty="0">
                <a:solidFill>
                  <a:prstClr val="black"/>
                </a:solidFill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prstClr val="black"/>
                </a:solidFill>
                <a:cs typeface="Times New Roman" pitchFamily="18" charset="0"/>
              </a:rPr>
              <a:t>Narosa</a:t>
            </a:r>
            <a:r>
              <a:rPr lang="en-US" sz="2000" b="1" dirty="0">
                <a:solidFill>
                  <a:prstClr val="black"/>
                </a:solidFill>
                <a:cs typeface="Times New Roman" pitchFamily="18" charset="0"/>
              </a:rPr>
              <a:t> Publishing House, New-Delhi, 2014</a:t>
            </a:r>
            <a:endParaRPr lang="en-US" sz="2000" b="1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</a:rPr>
              <a:t>  </a:t>
            </a:r>
            <a:r>
              <a:rPr lang="en-US" sz="2000" b="1" dirty="0">
                <a:solidFill>
                  <a:prstClr val="black"/>
                </a:solidFill>
                <a:cs typeface="Times New Roman" pitchFamily="18" charset="0"/>
              </a:rPr>
              <a:t>Fuzzy Sets and Fuzzy Logic: Theory and Applications by G.J. </a:t>
            </a:r>
            <a:r>
              <a:rPr lang="en-US" sz="2000" b="1" dirty="0" err="1">
                <a:solidFill>
                  <a:prstClr val="black"/>
                </a:solidFill>
                <a:cs typeface="Times New Roman" pitchFamily="18" charset="0"/>
              </a:rPr>
              <a:t>Klir</a:t>
            </a:r>
            <a:r>
              <a:rPr lang="en-US" sz="2000" b="1" dirty="0">
                <a:solidFill>
                  <a:prstClr val="black"/>
                </a:solidFill>
                <a:cs typeface="Times New Roman" pitchFamily="18" charset="0"/>
              </a:rPr>
              <a:t>, B. Yuan, Prentice Hall, 1995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  <a:cs typeface="Times New Roman" pitchFamily="18" charset="0"/>
              </a:rPr>
              <a:t>V. </a:t>
            </a:r>
            <a:r>
              <a:rPr lang="en-US" sz="2000" b="1" dirty="0" err="1">
                <a:solidFill>
                  <a:prstClr val="black"/>
                </a:solidFill>
                <a:cs typeface="Times New Roman" pitchFamily="18" charset="0"/>
              </a:rPr>
              <a:t>Dey</a:t>
            </a:r>
            <a:r>
              <a:rPr lang="en-US" sz="2000" b="1" dirty="0">
                <a:solidFill>
                  <a:prstClr val="black"/>
                </a:solidFill>
                <a:cs typeface="Times New Roman" pitchFamily="18" charset="0"/>
              </a:rPr>
              <a:t>, D.K. </a:t>
            </a:r>
            <a:r>
              <a:rPr lang="en-US" sz="2000" b="1" dirty="0" err="1">
                <a:solidFill>
                  <a:prstClr val="black"/>
                </a:solidFill>
                <a:cs typeface="Times New Roman" pitchFamily="18" charset="0"/>
              </a:rPr>
              <a:t>Pratihar</a:t>
            </a:r>
            <a:r>
              <a:rPr lang="en-US" sz="2000" b="1" dirty="0">
                <a:solidFill>
                  <a:prstClr val="black"/>
                </a:solidFill>
                <a:cs typeface="Times New Roman" pitchFamily="18" charset="0"/>
              </a:rPr>
              <a:t>, G.L. </a:t>
            </a:r>
            <a:r>
              <a:rPr lang="en-US" sz="2000" b="1" dirty="0" err="1">
                <a:solidFill>
                  <a:prstClr val="black"/>
                </a:solidFill>
                <a:cs typeface="Times New Roman" pitchFamily="18" charset="0"/>
              </a:rPr>
              <a:t>Datta</a:t>
            </a:r>
            <a:r>
              <a:rPr lang="en-US" sz="2000" b="1" dirty="0">
                <a:solidFill>
                  <a:prstClr val="black"/>
                </a:solidFill>
                <a:cs typeface="Times New Roman" pitchFamily="18" charset="0"/>
              </a:rPr>
              <a:t>, “Genetic algorithm-tuned entropy-based fuzzy c-means algorithm for obtaining distinct and compact clusters,” Fuzzy Optimization and Decision Making, 10, pp. 153-166, 2011.</a:t>
            </a:r>
          </a:p>
        </p:txBody>
      </p:sp>
    </p:spTree>
    <p:extLst>
      <p:ext uri="{BB962C8B-B14F-4D97-AF65-F5344CB8AC3E}">
        <p14:creationId xmlns:p14="http://schemas.microsoft.com/office/powerpoint/2010/main" val="15996378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0528" y="316089"/>
            <a:ext cx="7363592" cy="395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b="1" dirty="0">
                <a:solidFill>
                  <a:srgbClr val="C00000"/>
                </a:solidFill>
              </a:rPr>
              <a:t>Conclusion</a:t>
            </a:r>
            <a:r>
              <a:rPr lang="en-US" sz="2667" b="1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/>
              <a:t>Working principles of Fuzzy Reasoning Tool (Fuzzy Logic Controller) and Fuzzy Clustering have been discussed with suitable numerical examples</a:t>
            </a:r>
          </a:p>
          <a:p>
            <a:pPr>
              <a:lnSpc>
                <a:spcPct val="200000"/>
              </a:lnSpc>
            </a:pPr>
            <a:endParaRPr lang="en-US" sz="2667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7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38" y="802572"/>
            <a:ext cx="109342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cs typeface="Times New Roman" pitchFamily="18" charset="0"/>
              </a:rPr>
              <a:t>2.</a:t>
            </a:r>
            <a:r>
              <a:rPr lang="en-US" sz="2800" b="1" dirty="0">
                <a:cs typeface="Times New Roman" pitchFamily="18" charset="0"/>
              </a:rPr>
              <a:t>O = f(I</a:t>
            </a:r>
            <a:r>
              <a:rPr lang="en-US" sz="2800" b="1" baseline="-25000" dirty="0">
                <a:cs typeface="Times New Roman" pitchFamily="18" charset="0"/>
              </a:rPr>
              <a:t>1</a:t>
            </a:r>
            <a:r>
              <a:rPr lang="en-US" sz="2800" b="1" dirty="0">
                <a:cs typeface="Times New Roman" pitchFamily="18" charset="0"/>
              </a:rPr>
              <a:t>, I</a:t>
            </a:r>
            <a:r>
              <a:rPr lang="en-US" sz="2800" b="1" baseline="-25000" dirty="0">
                <a:cs typeface="Times New Roman" pitchFamily="18" charset="0"/>
              </a:rPr>
              <a:t>2</a:t>
            </a:r>
            <a:r>
              <a:rPr lang="en-US" sz="2800" b="1" dirty="0">
                <a:cs typeface="Times New Roman" pitchFamily="18" charset="0"/>
              </a:rPr>
              <a:t>)</a:t>
            </a:r>
          </a:p>
          <a:p>
            <a:pPr algn="just"/>
            <a:endParaRPr lang="en-US" sz="2800" b="1" dirty="0">
              <a:cs typeface="Times New Roman" pitchFamily="18" charset="0"/>
            </a:endParaRPr>
          </a:p>
          <a:p>
            <a:pPr algn="just"/>
            <a:endParaRPr lang="en-US" sz="2800" b="1" dirty="0">
              <a:cs typeface="Times New Roman" pitchFamily="18" charset="0"/>
            </a:endParaRPr>
          </a:p>
          <a:p>
            <a:pPr algn="just"/>
            <a:endParaRPr lang="en-US" sz="2800" b="1" dirty="0">
              <a:cs typeface="Times New Roman" pitchFamily="18" charset="0"/>
            </a:endParaRPr>
          </a:p>
          <a:p>
            <a:pPr algn="just"/>
            <a:r>
              <a:rPr lang="en-US" sz="2800" b="1" dirty="0">
                <a:cs typeface="Times New Roman" pitchFamily="18" charset="0"/>
              </a:rPr>
              <a:t>We change the input I</a:t>
            </a:r>
            <a:r>
              <a:rPr lang="en-US" sz="2800" b="1" baseline="-25000" dirty="0">
                <a:cs typeface="Times New Roman" pitchFamily="18" charset="0"/>
              </a:rPr>
              <a:t>1</a:t>
            </a:r>
            <a:r>
              <a:rPr lang="en-US" sz="2800" b="1" dirty="0">
                <a:cs typeface="Times New Roman" pitchFamily="18" charset="0"/>
              </a:rPr>
              <a:t> by a small amount </a:t>
            </a:r>
            <a:r>
              <a:rPr lang="el-GR" sz="2800" b="1" dirty="0">
                <a:cs typeface="Times New Roman" pitchFamily="18" charset="0"/>
              </a:rPr>
              <a:t>δ</a:t>
            </a:r>
            <a:r>
              <a:rPr lang="en-US" sz="2800" b="1" dirty="0">
                <a:cs typeface="Times New Roman" pitchFamily="18" charset="0"/>
              </a:rPr>
              <a:t>I</a:t>
            </a:r>
            <a:r>
              <a:rPr lang="en-US" sz="2800" b="1" baseline="-25000" dirty="0">
                <a:cs typeface="Times New Roman" pitchFamily="18" charset="0"/>
              </a:rPr>
              <a:t>1</a:t>
            </a:r>
            <a:r>
              <a:rPr lang="en-US" sz="2800" b="1" dirty="0">
                <a:cs typeface="Times New Roman" pitchFamily="18" charset="0"/>
              </a:rPr>
              <a:t> and determine the change in output using Mean-Value theorem</a:t>
            </a: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>
              <a:buFont typeface="Franklin Gothic Medium" pitchFamily="34" charset="0"/>
              <a:buAutoNum type="arabicPeriod"/>
            </a:pPr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424991"/>
              </p:ext>
            </p:extLst>
          </p:nvPr>
        </p:nvGraphicFramePr>
        <p:xfrm>
          <a:off x="595076" y="4401088"/>
          <a:ext cx="41036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1" name="Equation" r:id="rId3" imgW="1955520" imgH="215640" progId="Equation.3">
                  <p:embed/>
                </p:oleObj>
              </mc:Choice>
              <mc:Fallback>
                <p:oleObj name="Equation" r:id="rId3" imgW="19555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76" y="4401088"/>
                        <a:ext cx="410368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940130"/>
              </p:ext>
            </p:extLst>
          </p:nvPr>
        </p:nvGraphicFramePr>
        <p:xfrm>
          <a:off x="4749188" y="4165830"/>
          <a:ext cx="19653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2" name="Equation" r:id="rId5" imgW="863280" imgH="482400" progId="Equation.3">
                  <p:embed/>
                </p:oleObj>
              </mc:Choice>
              <mc:Fallback>
                <p:oleObj name="Equation" r:id="rId5" imgW="8632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188" y="4165830"/>
                        <a:ext cx="196532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899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39" y="741086"/>
            <a:ext cx="59448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r>
              <a:rPr lang="en-US" sz="2400" b="1" dirty="0">
                <a:cs typeface="Times New Roman" pitchFamily="18" charset="0"/>
              </a:rPr>
              <a:t>Where       lies between I</a:t>
            </a:r>
            <a:r>
              <a:rPr lang="en-US" sz="2400" b="1" baseline="-25000" dirty="0">
                <a:cs typeface="Times New Roman" pitchFamily="18" charset="0"/>
              </a:rPr>
              <a:t>1</a:t>
            </a:r>
            <a:r>
              <a:rPr lang="en-US" sz="2400" b="1" dirty="0">
                <a:cs typeface="Times New Roman" pitchFamily="18" charset="0"/>
              </a:rPr>
              <a:t> and I</a:t>
            </a:r>
            <a:r>
              <a:rPr lang="en-US" sz="2400" b="1" baseline="-25000" dirty="0">
                <a:cs typeface="Times New Roman" pitchFamily="18" charset="0"/>
              </a:rPr>
              <a:t>1</a:t>
            </a:r>
            <a:r>
              <a:rPr lang="en-US" sz="2400" b="1" dirty="0">
                <a:cs typeface="Times New Roman" pitchFamily="18" charset="0"/>
              </a:rPr>
              <a:t>+</a:t>
            </a:r>
            <a:r>
              <a:rPr lang="el-GR" sz="2400" b="1" dirty="0">
                <a:cs typeface="Times New Roman" pitchFamily="18" charset="0"/>
              </a:rPr>
              <a:t>δ</a:t>
            </a:r>
            <a:r>
              <a:rPr lang="en-US" sz="2400" b="1" dirty="0">
                <a:cs typeface="Times New Roman" pitchFamily="18" charset="0"/>
              </a:rPr>
              <a:t>I</a:t>
            </a:r>
            <a:r>
              <a:rPr lang="en-US" sz="2400" b="1" baseline="-25000" dirty="0">
                <a:cs typeface="Times New Roman" pitchFamily="18" charset="0"/>
              </a:rPr>
              <a:t>1</a:t>
            </a:r>
          </a:p>
          <a:p>
            <a:pPr algn="just"/>
            <a:endParaRPr lang="en-US" sz="2400" b="1" baseline="-25000" dirty="0">
              <a:cs typeface="Times New Roman" pitchFamily="18" charset="0"/>
            </a:endParaRPr>
          </a:p>
          <a:p>
            <a:pPr algn="just"/>
            <a:endParaRPr lang="en-US" sz="2400" b="1" baseline="-25000" dirty="0">
              <a:cs typeface="Times New Roman" pitchFamily="18" charset="0"/>
            </a:endParaRPr>
          </a:p>
          <a:p>
            <a:pPr algn="just"/>
            <a:endParaRPr lang="en-US" sz="2400" b="1" baseline="-25000" dirty="0">
              <a:cs typeface="Times New Roman" pitchFamily="18" charset="0"/>
            </a:endParaRPr>
          </a:p>
          <a:p>
            <a:pPr algn="just"/>
            <a:r>
              <a:rPr lang="en-US" sz="2400" b="1" dirty="0">
                <a:cs typeface="Times New Roman" pitchFamily="18" charset="0"/>
              </a:rPr>
              <a:t>		 </a:t>
            </a:r>
          </a:p>
          <a:p>
            <a:pPr algn="just"/>
            <a:r>
              <a:rPr lang="en-US" sz="2400" b="1" dirty="0">
                <a:cs typeface="Times New Roman" pitchFamily="18" charset="0"/>
              </a:rPr>
              <a:t>		  If                then </a:t>
            </a:r>
            <a:r>
              <a:rPr lang="el-GR" sz="2400" b="1" dirty="0">
                <a:cs typeface="Times New Roman" pitchFamily="18" charset="0"/>
              </a:rPr>
              <a:t>δ</a:t>
            </a:r>
            <a:r>
              <a:rPr lang="en-US" sz="2400" b="1" dirty="0">
                <a:cs typeface="Times New Roman" pitchFamily="18" charset="0"/>
              </a:rPr>
              <a:t>O &gt; </a:t>
            </a:r>
            <a:r>
              <a:rPr lang="el-GR" sz="2400" b="1" dirty="0">
                <a:cs typeface="Times New Roman" pitchFamily="18" charset="0"/>
              </a:rPr>
              <a:t>δ</a:t>
            </a:r>
            <a:r>
              <a:rPr lang="en-US" sz="2400" b="1" dirty="0">
                <a:cs typeface="Times New Roman" pitchFamily="18" charset="0"/>
              </a:rPr>
              <a:t>I</a:t>
            </a:r>
            <a:r>
              <a:rPr lang="en-US" sz="2400" b="1" baseline="-25000" dirty="0">
                <a:cs typeface="Times New Roman" pitchFamily="18" charset="0"/>
              </a:rPr>
              <a:t>1</a:t>
            </a:r>
          </a:p>
          <a:p>
            <a:pPr algn="just"/>
            <a:endParaRPr lang="en-US" sz="2400" b="1" baseline="-25000" dirty="0">
              <a:cs typeface="Times New Roman" pitchFamily="18" charset="0"/>
            </a:endParaRPr>
          </a:p>
          <a:p>
            <a:pPr algn="just"/>
            <a:endParaRPr lang="en-US" sz="2400" b="1" baseline="-25000" dirty="0">
              <a:cs typeface="Times New Roman" pitchFamily="18" charset="0"/>
            </a:endParaRPr>
          </a:p>
          <a:p>
            <a:pPr algn="just"/>
            <a:endParaRPr lang="en-US" sz="2400" b="1" baseline="-25000" dirty="0">
              <a:cs typeface="Times New Roman" pitchFamily="18" charset="0"/>
            </a:endParaRPr>
          </a:p>
          <a:p>
            <a:pPr algn="just"/>
            <a:endParaRPr lang="en-US" sz="2400" b="1" baseline="-25000" dirty="0">
              <a:cs typeface="Times New Roman" pitchFamily="18" charset="0"/>
            </a:endParaRPr>
          </a:p>
          <a:p>
            <a:pPr algn="just"/>
            <a:endParaRPr lang="en-US" sz="2400" b="1" baseline="-25000" dirty="0">
              <a:cs typeface="Times New Roman" pitchFamily="18" charset="0"/>
            </a:endParaRPr>
          </a:p>
          <a:p>
            <a:pPr algn="just"/>
            <a:r>
              <a:rPr lang="en-US" sz="2400" b="1" dirty="0">
                <a:cs typeface="Times New Roman" pitchFamily="18" charset="0"/>
              </a:rPr>
              <a:t>Thus, the contribution of  I</a:t>
            </a:r>
            <a:r>
              <a:rPr lang="en-US" sz="2400" b="1" baseline="-25000" dirty="0">
                <a:cs typeface="Times New Roman" pitchFamily="18" charset="0"/>
              </a:rPr>
              <a:t>1</a:t>
            </a:r>
            <a:r>
              <a:rPr lang="en-US" sz="2400" b="1" dirty="0">
                <a:cs typeface="Times New Roman" pitchFamily="18" charset="0"/>
              </a:rPr>
              <a:t> on the output O can be determined.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888684"/>
              </p:ext>
            </p:extLst>
          </p:nvPr>
        </p:nvGraphicFramePr>
        <p:xfrm>
          <a:off x="1215415" y="1067607"/>
          <a:ext cx="3603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Equation" r:id="rId3" imgW="164880" imgH="241200" progId="Equation.3">
                  <p:embed/>
                </p:oleObj>
              </mc:Choice>
              <mc:Fallback>
                <p:oleObj name="Equation" r:id="rId3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415" y="1067607"/>
                        <a:ext cx="36036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580868"/>
              </p:ext>
            </p:extLst>
          </p:nvPr>
        </p:nvGraphicFramePr>
        <p:xfrm>
          <a:off x="2488467" y="2383408"/>
          <a:ext cx="11144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" name="Equation" r:id="rId5" imgW="571320" imgH="482400" progId="Equation.3">
                  <p:embed/>
                </p:oleObj>
              </mc:Choice>
              <mc:Fallback>
                <p:oleObj name="Equation" r:id="rId5" imgW="571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467" y="2383408"/>
                        <a:ext cx="11144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41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38" y="1678533"/>
            <a:ext cx="107794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charset="0"/>
              <a:buChar char="•"/>
            </a:pPr>
            <a:endParaRPr lang="en-US" sz="24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800" b="1" dirty="0">
                <a:cs typeface="Times New Roman" pitchFamily="18" charset="0"/>
              </a:rPr>
              <a:t>Potential tool for dealing with imprecision and uncertainty</a:t>
            </a:r>
          </a:p>
          <a:p>
            <a:pPr algn="just">
              <a:buFont typeface="Arial" charset="0"/>
              <a:buChar char="•"/>
            </a:pPr>
            <a:endParaRPr lang="en-US" sz="28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en-US" sz="28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en-US" sz="28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800" b="1" dirty="0">
                <a:cs typeface="Times New Roman" pitchFamily="18" charset="0"/>
              </a:rPr>
              <a:t>Does not require an extensive mathematical formulation of the problem</a:t>
            </a:r>
          </a:p>
          <a:p>
            <a:pPr algn="just">
              <a:buFont typeface="Arial" charset="0"/>
              <a:buChar char="•"/>
            </a:pPr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77" y="601805"/>
            <a:ext cx="522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Advantages of </a:t>
            </a:r>
            <a:r>
              <a:rPr lang="en-US" sz="3600" b="1" dirty="0" err="1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FLC</a:t>
            </a:r>
            <a:endParaRPr lang="en-US" sz="3600" b="1" dirty="0">
              <a:solidFill>
                <a:srgbClr val="00206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2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37" y="1350287"/>
            <a:ext cx="11145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/>
            <a:endParaRPr lang="en-US" sz="24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800" b="1" dirty="0">
                <a:cs typeface="Times New Roman" pitchFamily="18" charset="0"/>
              </a:rPr>
              <a:t>Designing a proper KB of an </a:t>
            </a:r>
            <a:r>
              <a:rPr lang="en-US" sz="2800" b="1" dirty="0" err="1">
                <a:cs typeface="Times New Roman" pitchFamily="18" charset="0"/>
              </a:rPr>
              <a:t>FLC</a:t>
            </a:r>
            <a:r>
              <a:rPr lang="en-US" sz="2800" b="1" dirty="0">
                <a:cs typeface="Times New Roman" pitchFamily="18" charset="0"/>
              </a:rPr>
              <a:t> is a difficult task</a:t>
            </a:r>
          </a:p>
          <a:p>
            <a:pPr algn="just">
              <a:buFont typeface="Arial" charset="0"/>
              <a:buChar char="•"/>
            </a:pPr>
            <a:endParaRPr lang="en-US" sz="28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en-US" sz="2800" b="1" dirty="0">
              <a:cs typeface="Times New Roman" pitchFamily="18" charset="0"/>
            </a:endParaRPr>
          </a:p>
          <a:p>
            <a:pPr algn="just"/>
            <a:endParaRPr lang="en-US" sz="2800" b="1" dirty="0">
              <a:cs typeface="Times New Roman" pitchFamily="18" charset="0"/>
            </a:endParaRPr>
          </a:p>
          <a:p>
            <a:pPr algn="just"/>
            <a:endParaRPr lang="en-US" sz="2800" b="1" dirty="0"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2800" b="1" dirty="0">
                <a:cs typeface="Times New Roman" pitchFamily="18" charset="0"/>
              </a:rPr>
              <a:t>May not be suitable for modeling a process involving many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677" y="847989"/>
            <a:ext cx="574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Disadvantages of </a:t>
            </a:r>
            <a:r>
              <a:rPr lang="en-US" sz="3600" b="1" dirty="0" err="1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FLC</a:t>
            </a:r>
            <a:endParaRPr lang="en-US" sz="3600" b="1" dirty="0">
              <a:solidFill>
                <a:srgbClr val="00206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0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CDD2B19C6B244BA2C132585654234A" ma:contentTypeVersion="3" ma:contentTypeDescription="Create a new document." ma:contentTypeScope="" ma:versionID="40f5216d26f0c688e07dd769fe37ba23">
  <xsd:schema xmlns:xsd="http://www.w3.org/2001/XMLSchema" xmlns:xs="http://www.w3.org/2001/XMLSchema" xmlns:p="http://schemas.microsoft.com/office/2006/metadata/properties" xmlns:ns2="8e0c8c8a-770c-4254-896e-7c69b9302997" targetNamespace="http://schemas.microsoft.com/office/2006/metadata/properties" ma:root="true" ma:fieldsID="50d8ffc6a17e1f1b905b7ccc05f47e90" ns2:_="">
    <xsd:import namespace="8e0c8c8a-770c-4254-896e-7c69b93029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0c8c8a-770c-4254-896e-7c69b93029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D3E0EC-D540-4744-ADD2-F1747937CFBC}"/>
</file>

<file path=customXml/itemProps2.xml><?xml version="1.0" encoding="utf-8"?>
<ds:datastoreItem xmlns:ds="http://schemas.openxmlformats.org/officeDocument/2006/customXml" ds:itemID="{D618E8B5-8942-476B-8933-943911735EF6}"/>
</file>

<file path=customXml/itemProps3.xml><?xml version="1.0" encoding="utf-8"?>
<ds:datastoreItem xmlns:ds="http://schemas.openxmlformats.org/officeDocument/2006/customXml" ds:itemID="{4E2619A4-E918-40D7-BE9B-1227A3636569}"/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1634</Words>
  <Application>Microsoft Office PowerPoint</Application>
  <PresentationFormat>Widescreen</PresentationFormat>
  <Paragraphs>406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Franklin Gothic Medium</vt:lpstr>
      <vt:lpstr>Georgia</vt:lpstr>
      <vt:lpstr>Times New Roman</vt:lpstr>
      <vt:lpstr>Wingdings</vt:lpstr>
      <vt:lpstr>Office Theme</vt:lpstr>
      <vt:lpstr>1_Office Theme</vt:lpstr>
      <vt:lpstr>2_Office Theme</vt:lpstr>
      <vt:lpstr>4_Office Theme</vt:lpstr>
      <vt:lpstr>3_Office Theme</vt:lpstr>
      <vt:lpstr>5_Office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Sushanta Mahapatra</dc:creator>
  <cp:lastModifiedBy>dkpra</cp:lastModifiedBy>
  <cp:revision>117</cp:revision>
  <dcterms:created xsi:type="dcterms:W3CDTF">2018-09-11T10:32:04Z</dcterms:created>
  <dcterms:modified xsi:type="dcterms:W3CDTF">2020-10-02T15:18:49Z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0x010100DBCDD2B19C6B244BA2C132585654234A</vt:lpwstr>
  </property>
</Properties>
</file>