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32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99" autoAdjust="0"/>
    <p:restoredTop sz="96296" autoAdjust="0"/>
  </p:normalViewPr>
  <p:slideViewPr>
    <p:cSldViewPr snapToGrid="0">
      <p:cViewPr varScale="1">
        <p:scale>
          <a:sx n="68" d="100"/>
          <a:sy n="68" d="100"/>
        </p:scale>
        <p:origin x="12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46" y="124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ustomXml" Target="../customXml/item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7750E-EA32-4339-82D1-4E2BBE8D5BBB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FF984-B158-424E-A4B6-C6F005C385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62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3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62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727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850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394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167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1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1750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243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75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50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313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802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49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6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9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9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9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9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8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4B1C-8979-447F-804F-729F00EB3D65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6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4B1C-8979-447F-804F-729F00EB3D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C2861-336E-43D8-A467-ABE779BBF5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17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86915" y="2588147"/>
            <a:ext cx="77341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Topic</a:t>
            </a:r>
          </a:p>
          <a:p>
            <a:pPr algn="ctr"/>
            <a:r>
              <a:rPr lang="en-US" sz="3200" b="1" dirty="0">
                <a:solidFill>
                  <a:srgbClr val="C00000"/>
                </a:solidFill>
              </a:rPr>
              <a:t>Introduction to Neural Networks </a:t>
            </a:r>
          </a:p>
        </p:txBody>
      </p:sp>
    </p:spTree>
    <p:extLst>
      <p:ext uri="{BB962C8B-B14F-4D97-AF65-F5344CB8AC3E}">
        <p14:creationId xmlns:p14="http://schemas.microsoft.com/office/powerpoint/2010/main" val="60510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 txBox="1">
            <a:spLocks/>
          </p:cNvSpPr>
          <p:nvPr/>
        </p:nvSpPr>
        <p:spPr>
          <a:xfrm>
            <a:off x="571504" y="311726"/>
            <a:ext cx="7685808" cy="121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alt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Log-Sigmoid TF</a:t>
            </a:r>
            <a:r>
              <a:rPr lang="en-US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32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  <a:p>
            <a:endParaRPr lang="en-US" alt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2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prstClr val="black"/>
              </a:solidFill>
              <a:latin typeface="Georgia" pitchFamily="18" charset="0"/>
              <a:cs typeface="Times New Roman" pitchFamily="18" charset="0"/>
            </a:endParaRPr>
          </a:p>
          <a:p>
            <a:endParaRPr lang="en-US" sz="24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6"/>
              <p:cNvSpPr txBox="1">
                <a:spLocks noChangeArrowheads="1"/>
              </p:cNvSpPr>
              <p:nvPr/>
            </p:nvSpPr>
            <p:spPr bwMode="auto">
              <a:xfrm>
                <a:off x="3183084" y="1995054"/>
                <a:ext cx="5074228" cy="814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𝑶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𝒂𝒖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en-US" sz="2400" b="1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3084" y="1995054"/>
                <a:ext cx="5074228" cy="8148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60" y="1683326"/>
            <a:ext cx="371958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74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460665" y="187037"/>
            <a:ext cx="7685808" cy="121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alt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Tan-Sigmoid </a:t>
            </a:r>
            <a:r>
              <a:rPr lang="en-US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US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32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  <a:p>
            <a:endParaRPr lang="en-US" alt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2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prstClr val="black"/>
              </a:solidFill>
              <a:latin typeface="Georgia" pitchFamily="18" charset="0"/>
              <a:cs typeface="Times New Roman" pitchFamily="18" charset="0"/>
            </a:endParaRPr>
          </a:p>
          <a:p>
            <a:endParaRPr lang="en-US" sz="24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6"/>
              <p:cNvSpPr txBox="1">
                <a:spLocks noChangeArrowheads="1"/>
              </p:cNvSpPr>
              <p:nvPr/>
            </p:nvSpPr>
            <p:spPr bwMode="auto">
              <a:xfrm>
                <a:off x="4178104" y="1776845"/>
                <a:ext cx="3455751" cy="824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𝑶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𝒂𝒖</m:t>
                              </m:r>
                            </m:sup>
                          </m:sSup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𝒂𝒖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𝒂𝒖</m:t>
                              </m:r>
                            </m:sup>
                          </m:sSup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𝒂𝒖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en-US" sz="2400" b="1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78104" y="1776845"/>
                <a:ext cx="3455751" cy="8242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33" y="1402773"/>
            <a:ext cx="36155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28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472785" y="83127"/>
            <a:ext cx="7685808" cy="121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alt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layer of Neurons:</a:t>
            </a:r>
            <a:endParaRPr lang="en-US" sz="32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  <a:p>
            <a:endParaRPr lang="en-US" alt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2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prstClr val="black"/>
              </a:solidFill>
              <a:latin typeface="Georgia" pitchFamily="18" charset="0"/>
              <a:cs typeface="Times New Roman" pitchFamily="18" charset="0"/>
            </a:endParaRPr>
          </a:p>
          <a:p>
            <a:endParaRPr lang="en-US" sz="24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873335" y="1371599"/>
            <a:ext cx="3687228" cy="1938992"/>
            <a:chOff x="1066800" y="3962400"/>
            <a:chExt cx="3687228" cy="1938992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1066800" y="3962400"/>
              <a:ext cx="3687228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[W] =  W</a:t>
              </a:r>
              <a:r>
                <a:rPr lang="en-US" altLang="en-US" sz="2400" b="1" baseline="-25000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11</a:t>
              </a:r>
              <a:r>
                <a:rPr lang="en-US" altLang="en-US" sz="2400" b="1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 W</a:t>
              </a:r>
              <a:r>
                <a:rPr lang="en-US" altLang="en-US" sz="2400" b="1" baseline="-25000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12</a:t>
              </a:r>
              <a:r>
                <a:rPr lang="en-US" altLang="en-US" sz="2400" b="1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 . . . . . .  W</a:t>
              </a:r>
              <a:r>
                <a:rPr lang="en-US" altLang="en-US" sz="2400" b="1" baseline="-25000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1p</a:t>
              </a:r>
            </a:p>
            <a:p>
              <a:pPr eaLnBrk="1" hangingPunct="1"/>
              <a:r>
                <a:rPr lang="en-US" altLang="en-US" sz="2400" b="1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	W</a:t>
              </a:r>
              <a:r>
                <a:rPr lang="en-US" altLang="en-US" sz="2400" b="1" baseline="-25000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21</a:t>
              </a:r>
              <a:r>
                <a:rPr lang="en-US" altLang="en-US" sz="2400" b="1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 W</a:t>
              </a:r>
              <a:r>
                <a:rPr lang="en-US" altLang="en-US" sz="2400" b="1" baseline="-25000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22</a:t>
              </a:r>
              <a:r>
                <a:rPr lang="en-US" altLang="en-US" sz="2400" b="1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 . . . . . .  W</a:t>
              </a:r>
              <a:r>
                <a:rPr lang="en-US" altLang="en-US" sz="2400" b="1" baseline="-25000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2p</a:t>
              </a:r>
            </a:p>
            <a:p>
              <a:pPr eaLnBrk="1" hangingPunct="1"/>
              <a:r>
                <a:rPr lang="en-US" altLang="en-US" sz="2400" b="1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	 .       .                    .</a:t>
              </a:r>
            </a:p>
            <a:p>
              <a:pPr eaLnBrk="1" hangingPunct="1"/>
              <a:r>
                <a:rPr lang="en-US" altLang="en-US" sz="2400" b="1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	 .       .                    .</a:t>
              </a:r>
            </a:p>
            <a:p>
              <a:pPr eaLnBrk="1" hangingPunct="1"/>
              <a:r>
                <a:rPr lang="en-US" altLang="en-US" sz="2400" b="1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	W</a:t>
              </a:r>
              <a:r>
                <a:rPr lang="en-US" altLang="en-US" sz="2400" b="1" baseline="-25000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n1</a:t>
              </a:r>
              <a:r>
                <a:rPr lang="en-US" altLang="en-US" sz="2400" b="1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 W</a:t>
              </a:r>
              <a:r>
                <a:rPr lang="en-US" altLang="en-US" sz="2400" b="1" baseline="-25000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n2</a:t>
              </a:r>
              <a:r>
                <a:rPr lang="en-US" altLang="en-US" sz="2400" b="1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 . . . . . .  </a:t>
              </a:r>
              <a:r>
                <a:rPr lang="en-US" altLang="en-US" sz="2400" b="1" dirty="0" err="1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W</a:t>
              </a:r>
              <a:r>
                <a:rPr lang="en-US" altLang="en-US" sz="2400" b="1" baseline="-25000" dirty="0" err="1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np</a:t>
              </a:r>
              <a:endParaRPr lang="en-US" altLang="en-US" sz="2400" b="1" baseline="-25000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endParaRPr>
            </a:p>
          </p:txBody>
        </p:sp>
        <p:sp>
          <p:nvSpPr>
            <p:cNvPr id="8" name="Left Bracket 7"/>
            <p:cNvSpPr/>
            <p:nvPr/>
          </p:nvSpPr>
          <p:spPr>
            <a:xfrm>
              <a:off x="1905000" y="3962400"/>
              <a:ext cx="304800" cy="1905000"/>
            </a:xfrm>
            <a:prstGeom prst="leftBracket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Right Bracket 8"/>
            <p:cNvSpPr/>
            <p:nvPr/>
          </p:nvSpPr>
          <p:spPr>
            <a:xfrm>
              <a:off x="4419600" y="3962400"/>
              <a:ext cx="304800" cy="1905000"/>
            </a:xfrm>
            <a:prstGeom prst="rightBracket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4873335" y="3744190"/>
                <a:ext cx="3617272" cy="904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400" b="1" dirty="0">
                    <a:solidFill>
                      <a:prstClr val="black"/>
                    </a:solidFill>
                    <a:latin typeface="Calibri"/>
                    <a:cs typeface="Times New Roman" panose="02020603050405020304" pitchFamily="18" charset="0"/>
                  </a:rPr>
                  <a:t>Output of k-</a:t>
                </a:r>
                <a:r>
                  <a:rPr lang="en-US" altLang="en-US" sz="2400" b="1" dirty="0" err="1">
                    <a:solidFill>
                      <a:prstClr val="black"/>
                    </a:solidFill>
                    <a:latin typeface="Calibri"/>
                    <a:cs typeface="Times New Roman" panose="02020603050405020304" pitchFamily="18" charset="0"/>
                  </a:rPr>
                  <a:t>th</a:t>
                </a:r>
                <a:r>
                  <a:rPr lang="en-US" altLang="en-US" sz="2400" b="1" dirty="0">
                    <a:solidFill>
                      <a:prstClr val="black"/>
                    </a:solidFill>
                    <a:latin typeface="Calibri"/>
                    <a:cs typeface="Times New Roman" panose="02020603050405020304" pitchFamily="18" charset="0"/>
                  </a:rPr>
                  <a:t> neuron</a:t>
                </a:r>
              </a:p>
              <a:p>
                <a:pPr eaLnBrk="1" hangingPunct="1"/>
                <a:r>
                  <a:rPr lang="en-US" altLang="en-US" sz="2400" b="1" dirty="0">
                    <a:solidFill>
                      <a:prstClr val="black"/>
                    </a:solidFill>
                    <a:latin typeface="Calibri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𝑶</m:t>
                        </m:r>
                      </m:e>
                      <m:sub>
                        <m:r>
                          <a:rPr lang="en-US" alt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US" alt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en-US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altLang="en-US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𝒋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en-US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𝒋𝒌</m:t>
                                </m:r>
                              </m:sub>
                            </m:sSub>
                            <m:r>
                              <a:rPr lang="en-US" alt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en-US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en-US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altLang="en-US" sz="2400" b="1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3335" y="3744190"/>
                <a:ext cx="3617272" cy="904350"/>
              </a:xfrm>
              <a:prstGeom prst="rect">
                <a:avLst/>
              </a:prstGeom>
              <a:blipFill rotWithShape="0">
                <a:blip r:embed="rId3"/>
                <a:stretch>
                  <a:fillRect l="-2525" t="-53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"/>
          <a:stretch/>
        </p:blipFill>
        <p:spPr>
          <a:xfrm>
            <a:off x="746268" y="1271153"/>
            <a:ext cx="3952341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7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458930" y="115166"/>
            <a:ext cx="10503479" cy="1652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altLang="en-US" sz="2800" b="1" dirty="0">
              <a:solidFill>
                <a:srgbClr val="C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Multiple Layers of Neurons (Artificial Neural Network)</a:t>
            </a:r>
            <a:endParaRPr lang="en-US" sz="28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  <a:p>
            <a:endParaRPr lang="en-US" altLang="en-US" sz="2800" b="1" dirty="0">
              <a:solidFill>
                <a:srgbClr val="00206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en-US" altLang="en-US" sz="2800" b="1" dirty="0">
              <a:solidFill>
                <a:srgbClr val="C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en-US" altLang="en-US" sz="2800" b="1" dirty="0">
              <a:solidFill>
                <a:prstClr val="black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solidFill>
                <a:prstClr val="black"/>
              </a:solidFill>
              <a:latin typeface="Georgia" pitchFamily="18" charset="0"/>
              <a:cs typeface="Times New Roman" pitchFamily="18" charset="0"/>
            </a:endParaRPr>
          </a:p>
          <a:p>
            <a:endParaRPr lang="en-US" sz="28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00654" y="1445032"/>
            <a:ext cx="4764234" cy="3902942"/>
            <a:chOff x="709179" y="1536488"/>
            <a:chExt cx="4764234" cy="3902942"/>
          </a:xfrm>
        </p:grpSpPr>
        <p:sp>
          <p:nvSpPr>
            <p:cNvPr id="3" name="Oval 2"/>
            <p:cNvSpPr/>
            <p:nvPr/>
          </p:nvSpPr>
          <p:spPr>
            <a:xfrm>
              <a:off x="1694859" y="2668872"/>
              <a:ext cx="311728" cy="342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1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683327" y="3539836"/>
              <a:ext cx="311728" cy="342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2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812788" y="1949311"/>
              <a:ext cx="311728" cy="342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1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842128" y="2969923"/>
              <a:ext cx="311728" cy="342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2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2893900" y="4003969"/>
              <a:ext cx="311728" cy="342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3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965434" y="2998908"/>
              <a:ext cx="311728" cy="342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1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1127413" y="2836782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111827" y="3711286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3" idx="0"/>
            </p:cNvCxnSpPr>
            <p:nvPr/>
          </p:nvCxnSpPr>
          <p:spPr>
            <a:xfrm>
              <a:off x="1850723" y="2402172"/>
              <a:ext cx="0" cy="2667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825336" y="3273136"/>
              <a:ext cx="0" cy="2667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968652" y="1696426"/>
              <a:ext cx="0" cy="2667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997992" y="2703432"/>
              <a:ext cx="0" cy="2667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049764" y="3749386"/>
              <a:ext cx="0" cy="2667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121298" y="2729417"/>
              <a:ext cx="0" cy="2667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301832" y="3170358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3" idx="2"/>
            </p:cNvCxnSpPr>
            <p:nvPr/>
          </p:nvCxnSpPr>
          <p:spPr>
            <a:xfrm>
              <a:off x="3199967" y="3153192"/>
              <a:ext cx="765467" cy="171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0" idx="2"/>
            </p:cNvCxnSpPr>
            <p:nvPr/>
          </p:nvCxnSpPr>
          <p:spPr>
            <a:xfrm flipV="1">
              <a:off x="2026228" y="2120761"/>
              <a:ext cx="786560" cy="7176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3" idx="6"/>
              <a:endCxn id="11" idx="2"/>
            </p:cNvCxnSpPr>
            <p:nvPr/>
          </p:nvCxnSpPr>
          <p:spPr>
            <a:xfrm>
              <a:off x="2006587" y="2840322"/>
              <a:ext cx="835541" cy="3010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3" idx="6"/>
              <a:endCxn id="12" idx="2"/>
            </p:cNvCxnSpPr>
            <p:nvPr/>
          </p:nvCxnSpPr>
          <p:spPr>
            <a:xfrm>
              <a:off x="2006587" y="2840322"/>
              <a:ext cx="887313" cy="13350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9" idx="6"/>
            </p:cNvCxnSpPr>
            <p:nvPr/>
          </p:nvCxnSpPr>
          <p:spPr>
            <a:xfrm flipV="1">
              <a:off x="1995055" y="2174123"/>
              <a:ext cx="800962" cy="15371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9" idx="6"/>
              <a:endCxn id="11" idx="2"/>
            </p:cNvCxnSpPr>
            <p:nvPr/>
          </p:nvCxnSpPr>
          <p:spPr>
            <a:xfrm flipV="1">
              <a:off x="1995055" y="3141373"/>
              <a:ext cx="847073" cy="5699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9" idx="6"/>
              <a:endCxn id="12" idx="2"/>
            </p:cNvCxnSpPr>
            <p:nvPr/>
          </p:nvCxnSpPr>
          <p:spPr>
            <a:xfrm>
              <a:off x="1995055" y="3711286"/>
              <a:ext cx="898845" cy="4641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0" idx="6"/>
              <a:endCxn id="13" idx="1"/>
            </p:cNvCxnSpPr>
            <p:nvPr/>
          </p:nvCxnSpPr>
          <p:spPr>
            <a:xfrm>
              <a:off x="3124516" y="2120761"/>
              <a:ext cx="886570" cy="9283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2" idx="6"/>
              <a:endCxn id="13" idx="3"/>
            </p:cNvCxnSpPr>
            <p:nvPr/>
          </p:nvCxnSpPr>
          <p:spPr>
            <a:xfrm flipV="1">
              <a:off x="3205628" y="3291591"/>
              <a:ext cx="805458" cy="8838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036276" y="1736989"/>
              <a:ext cx="644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prstClr val="black"/>
                  </a:solidFill>
                </a:rPr>
                <a:t>[V]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37268" y="1967330"/>
              <a:ext cx="8520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prstClr val="black"/>
                  </a:solidFill>
                </a:rPr>
                <a:t>[W]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79320" y="2068651"/>
              <a:ext cx="644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prstClr val="black"/>
                  </a:solidFill>
                </a:rPr>
                <a:t>b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99074" y="1536488"/>
              <a:ext cx="644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prstClr val="black"/>
                  </a:solidFill>
                </a:rPr>
                <a:t>b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066515" y="2438039"/>
              <a:ext cx="644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prstClr val="black"/>
                  </a:solidFill>
                </a:rPr>
                <a:t>b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63405" y="2539856"/>
              <a:ext cx="644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prstClr val="black"/>
                  </a:solidFill>
                </a:rPr>
                <a:t>I</a:t>
              </a:r>
              <a:r>
                <a:rPr lang="en-US" sz="2000" b="1" baseline="-25000" dirty="0">
                  <a:solidFill>
                    <a:prstClr val="black"/>
                  </a:solidFill>
                </a:rPr>
                <a:t>1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09179" y="3400855"/>
              <a:ext cx="644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prstClr val="black"/>
                  </a:solidFill>
                </a:rPr>
                <a:t>I</a:t>
              </a:r>
              <a:r>
                <a:rPr lang="en-US" sz="2000" b="1" baseline="-25000" dirty="0">
                  <a:solidFill>
                    <a:prstClr val="black"/>
                  </a:solidFill>
                </a:rPr>
                <a:t>2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829177" y="2899704"/>
              <a:ext cx="644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prstClr val="black"/>
                  </a:solidFill>
                </a:rPr>
                <a:t>O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682710" y="4586058"/>
              <a:ext cx="11464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black"/>
                  </a:solidFill>
                </a:rPr>
                <a:t>Output</a:t>
              </a:r>
            </a:p>
            <a:p>
              <a:r>
                <a:rPr lang="en-US" sz="2400" b="1" dirty="0">
                  <a:solidFill>
                    <a:prstClr val="black"/>
                  </a:solidFill>
                </a:rPr>
                <a:t> Layer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18090" y="4608433"/>
              <a:ext cx="11014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black"/>
                  </a:solidFill>
                </a:rPr>
                <a:t>Hidden</a:t>
              </a:r>
            </a:p>
            <a:p>
              <a:r>
                <a:rPr lang="en-US" sz="2400" b="1" dirty="0">
                  <a:solidFill>
                    <a:prstClr val="black"/>
                  </a:solidFill>
                </a:rPr>
                <a:t> Layer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397577" y="4608433"/>
              <a:ext cx="976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black"/>
                  </a:solidFill>
                </a:rPr>
                <a:t>Input</a:t>
              </a:r>
            </a:p>
            <a:p>
              <a:r>
                <a:rPr lang="en-US" sz="2400" b="1" dirty="0">
                  <a:solidFill>
                    <a:prstClr val="black"/>
                  </a:solidFill>
                </a:rPr>
                <a:t> Layer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691423" y="1445032"/>
            <a:ext cx="38316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2-3-1 Network</a:t>
            </a:r>
          </a:p>
          <a:p>
            <a:endParaRPr lang="en-US" sz="2400" b="1" dirty="0">
              <a:solidFill>
                <a:prstClr val="black"/>
              </a:solidFill>
            </a:endParaRPr>
          </a:p>
          <a:p>
            <a:r>
              <a:rPr lang="en-US" sz="2400" b="1" dirty="0">
                <a:solidFill>
                  <a:prstClr val="black"/>
                </a:solidFill>
              </a:rPr>
              <a:t>      I</a:t>
            </a:r>
            <a:r>
              <a:rPr lang="en-US" sz="2400" b="1" baseline="-25000" dirty="0">
                <a:solidFill>
                  <a:prstClr val="black"/>
                </a:solidFill>
              </a:rPr>
              <a:t>1</a:t>
            </a:r>
            <a:r>
              <a:rPr lang="en-US" sz="2400" b="1" dirty="0">
                <a:solidFill>
                  <a:prstClr val="black"/>
                </a:solidFill>
              </a:rPr>
              <a:t>, I</a:t>
            </a:r>
            <a:r>
              <a:rPr lang="en-US" sz="2400" b="1" baseline="-25000" dirty="0">
                <a:solidFill>
                  <a:prstClr val="black"/>
                </a:solidFill>
              </a:rPr>
              <a:t>2</a:t>
            </a:r>
            <a:r>
              <a:rPr lang="en-US" sz="2400" b="1" dirty="0">
                <a:solidFill>
                  <a:prstClr val="black"/>
                </a:solidFill>
              </a:rPr>
              <a:t> :Inputs</a:t>
            </a:r>
          </a:p>
          <a:p>
            <a:r>
              <a:rPr lang="en-US" sz="2400" b="1" dirty="0">
                <a:solidFill>
                  <a:prstClr val="black"/>
                </a:solidFill>
              </a:rPr>
              <a:t>            b: Bias value</a:t>
            </a:r>
          </a:p>
          <a:p>
            <a:r>
              <a:rPr lang="en-US" sz="2400" b="1" dirty="0">
                <a:solidFill>
                  <a:prstClr val="black"/>
                </a:solidFill>
              </a:rPr>
              <a:t>[V], [W]: Connecting weights</a:t>
            </a:r>
          </a:p>
          <a:p>
            <a:r>
              <a:rPr lang="en-US" sz="2400" b="1" dirty="0">
                <a:solidFill>
                  <a:prstClr val="black"/>
                </a:solidFill>
              </a:rPr>
              <a:t>           O : Output</a:t>
            </a:r>
          </a:p>
          <a:p>
            <a:endParaRPr lang="en-US" sz="2400" b="1" dirty="0">
              <a:solidFill>
                <a:prstClr val="black"/>
              </a:solidFill>
            </a:endParaRPr>
          </a:p>
          <a:p>
            <a:endParaRPr lang="en-US" sz="2400" b="1" dirty="0">
              <a:solidFill>
                <a:prstClr val="black"/>
              </a:solidFill>
            </a:endParaRPr>
          </a:p>
          <a:p>
            <a:endParaRPr 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282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533400" y="644237"/>
            <a:ext cx="87078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Static vs. Dynamic Neural Networks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38782" y="4306668"/>
            <a:ext cx="890063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C00000"/>
                </a:solidFill>
                <a:latin typeface="Calibri"/>
                <a:cs typeface="Times New Roman" panose="02020603050405020304" pitchFamily="18" charset="0"/>
              </a:rPr>
              <a:t>Static NN: </a:t>
            </a:r>
            <a:r>
              <a:rPr lang="en-US" altLang="en-US" sz="2800" b="1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No error compensation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C00000"/>
                </a:solidFill>
                <a:latin typeface="Calibri"/>
                <a:cs typeface="Times New Roman" panose="02020603050405020304" pitchFamily="18" charset="0"/>
              </a:rPr>
              <a:t>Dynamic NN: </a:t>
            </a:r>
            <a:r>
              <a:rPr lang="en-US" altLang="en-US" sz="2800" b="1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Error is fed back to the network to modify its architecture and update the weights.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16" t="4914" r="3267" b="4044"/>
          <a:stretch/>
        </p:blipFill>
        <p:spPr>
          <a:xfrm>
            <a:off x="862178" y="1427018"/>
            <a:ext cx="7924800" cy="287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77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426027" y="872837"/>
            <a:ext cx="70102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Training of Neural Networks</a:t>
            </a: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426027" y="1880755"/>
            <a:ext cx="10026268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68275" indent="-168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32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Supervised Learning / Learning with Teacher</a:t>
            </a:r>
          </a:p>
          <a:p>
            <a:pPr eaLnBrk="1" hangingPunct="1"/>
            <a:r>
              <a:rPr lang="en-US" altLang="en-US" sz="2400" b="1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	</a:t>
            </a:r>
            <a:r>
              <a:rPr lang="en-US" altLang="en-US" sz="2800" b="1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The outputs of the network are compared with the corresponding target values and the error is calculated. It is then fed back to the network for updating of the same.</a:t>
            </a:r>
          </a:p>
          <a:p>
            <a:pPr eaLnBrk="1" hangingPunct="1"/>
            <a:endParaRPr lang="en-US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32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Un-Supervised Learning / Learning without Teacher</a:t>
            </a:r>
          </a:p>
          <a:p>
            <a:pPr eaLnBrk="1" hangingPunct="1"/>
            <a:r>
              <a:rPr lang="en-US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800" b="1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Competition, cooperation and updating</a:t>
            </a:r>
          </a:p>
          <a:p>
            <a:pPr eaLnBrk="1" hangingPunct="1"/>
            <a:endParaRPr lang="en-US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743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2953" y="1848211"/>
            <a:ext cx="968171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32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Incremental Training / On-line Training:</a:t>
            </a:r>
          </a:p>
          <a:p>
            <a:pPr marL="0" indent="0" eaLnBrk="1" hangingPunct="1"/>
            <a:endParaRPr lang="en-US" altLang="en-US" sz="3200" b="1" dirty="0">
              <a:solidFill>
                <a:srgbClr val="C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b="1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		</a:t>
            </a:r>
            <a:r>
              <a:rPr lang="en-US" altLang="en-US" sz="2800" b="1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A particular training scenario is passed through the network, output(s) is/are calculated and then error is determined by comparing it/them with the target(s). The error is propagated to modify the network</a:t>
            </a:r>
          </a:p>
          <a:p>
            <a:pPr eaLnBrk="1" hangingPunct="1"/>
            <a:endParaRPr lang="en-US" altLang="en-US" sz="2400" b="1" dirty="0">
              <a:solidFill>
                <a:prstClr val="black"/>
              </a:solidFill>
              <a:latin typeface="Calibri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29937" y="561109"/>
            <a:ext cx="978344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Incremental vs. Batch Modes of Training</a:t>
            </a:r>
          </a:p>
        </p:txBody>
      </p:sp>
    </p:spTree>
    <p:extLst>
      <p:ext uri="{BB962C8B-B14F-4D97-AF65-F5344CB8AC3E}">
        <p14:creationId xmlns:p14="http://schemas.microsoft.com/office/powerpoint/2010/main" val="1203936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29936" y="1609220"/>
            <a:ext cx="9725412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 b="1" dirty="0">
              <a:solidFill>
                <a:prstClr val="black"/>
              </a:solidFill>
              <a:latin typeface="Calibri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3200" b="1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Batch Mode of Training / Off-line Training:</a:t>
            </a:r>
          </a:p>
          <a:p>
            <a:pPr marL="0" indent="0" eaLnBrk="1" hangingPunct="1"/>
            <a:endParaRPr lang="en-US" altLang="en-US" sz="3200" b="1" dirty="0">
              <a:solidFill>
                <a:srgbClr val="C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b="1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		</a:t>
            </a:r>
            <a:r>
              <a:rPr lang="en-US" altLang="en-US" sz="2800" b="1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The whole training set consisting of a large number of scenarios, is passed through the network and an average error in predictions is determined. The network will be updated based on this average error.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29937" y="561109"/>
            <a:ext cx="115066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Incremental vs. Batch Modes of Training (cont.)</a:t>
            </a:r>
          </a:p>
        </p:txBody>
      </p:sp>
    </p:spTree>
    <p:extLst>
      <p:ext uri="{BB962C8B-B14F-4D97-AF65-F5344CB8AC3E}">
        <p14:creationId xmlns:p14="http://schemas.microsoft.com/office/powerpoint/2010/main" val="2080491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0528" y="316089"/>
            <a:ext cx="7363592" cy="6166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667" b="1" dirty="0">
                <a:solidFill>
                  <a:srgbClr val="C00000"/>
                </a:solidFill>
              </a:rPr>
              <a:t>Conclusion</a:t>
            </a:r>
            <a:r>
              <a:rPr lang="en-US" sz="2667" b="1" dirty="0">
                <a:solidFill>
                  <a:srgbClr val="002060"/>
                </a:solidFill>
              </a:rPr>
              <a:t>: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Structure of Artificial Neural Network has been explained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Principle of Supervised and Un-supervised Learning has been discussed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Incremental and Batch modes of training have been defined</a:t>
            </a:r>
          </a:p>
          <a:p>
            <a:pPr>
              <a:lnSpc>
                <a:spcPct val="200000"/>
              </a:lnSpc>
            </a:pPr>
            <a:endParaRPr lang="en-US" sz="2667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67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7607" y="279400"/>
            <a:ext cx="7526216" cy="4245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667" dirty="0">
                <a:solidFill>
                  <a:srgbClr val="C00000"/>
                </a:solidFill>
              </a:rPr>
              <a:t> </a:t>
            </a:r>
            <a:r>
              <a:rPr lang="en-US" sz="3200" dirty="0">
                <a:solidFill>
                  <a:srgbClr val="C00000"/>
                </a:solidFill>
              </a:rPr>
              <a:t>Concepts Covered: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667" dirty="0">
                <a:solidFill>
                  <a:srgbClr val="C00000"/>
                </a:solidFill>
              </a:rPr>
              <a:t> </a:t>
            </a:r>
            <a:r>
              <a:rPr lang="en-US" sz="2667" dirty="0">
                <a:solidFill>
                  <a:prstClr val="black"/>
                </a:solidFill>
              </a:rPr>
              <a:t>Biological and Artificial Neurons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667" dirty="0">
                <a:solidFill>
                  <a:prstClr val="black"/>
                </a:solidFill>
              </a:rPr>
              <a:t>  Artificial Neural Networks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667" dirty="0">
                <a:solidFill>
                  <a:prstClr val="black"/>
                </a:solidFill>
              </a:rPr>
              <a:t>  Supervised and Un-supervised Learning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667" dirty="0">
                <a:solidFill>
                  <a:prstClr val="black"/>
                </a:solidFill>
              </a:rPr>
              <a:t>  Incremental and Batch modes of Training</a:t>
            </a:r>
          </a:p>
        </p:txBody>
      </p:sp>
    </p:spTree>
    <p:extLst>
      <p:ext uri="{BB962C8B-B14F-4D97-AF65-F5344CB8AC3E}">
        <p14:creationId xmlns:p14="http://schemas.microsoft.com/office/powerpoint/2010/main" val="345129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10669" y="590187"/>
            <a:ext cx="8903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Georgia" pitchFamily="18" charset="0"/>
                <a:cs typeface="Times New Roman" pitchFamily="18" charset="0"/>
              </a:rPr>
              <a:t>Introduction to Neural Networks</a:t>
            </a:r>
            <a:endParaRPr lang="en-US" b="1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018" y="1666973"/>
            <a:ext cx="1050890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prstClr val="black"/>
                </a:solidFill>
                <a:cs typeface="Times New Roman" panose="02020603050405020304" pitchFamily="18" charset="0"/>
              </a:rPr>
              <a:t>Proposed by </a:t>
            </a:r>
            <a:r>
              <a:rPr lang="en-US" altLang="en-US" sz="2800" b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McCulloh</a:t>
            </a:r>
            <a:r>
              <a:rPr lang="en-US" altLang="en-US" sz="2800" b="1" dirty="0">
                <a:solidFill>
                  <a:prstClr val="black"/>
                </a:solidFill>
                <a:cs typeface="Times New Roman" panose="02020603050405020304" pitchFamily="18" charset="0"/>
              </a:rPr>
              <a:t> and Pitts, 1943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prstClr val="black"/>
                </a:solidFill>
                <a:cs typeface="Times New Roman" panose="02020603050405020304" pitchFamily="18" charset="0"/>
              </a:rPr>
              <a:t>Biological nervous system consists of a large number of interconnected processing units called neurons operating in parallel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prstClr val="black"/>
                </a:solidFill>
                <a:cs typeface="Times New Roman" panose="02020603050405020304" pitchFamily="18" charset="0"/>
              </a:rPr>
              <a:t>Human brain contains approximately 10</a:t>
            </a:r>
            <a:r>
              <a:rPr lang="en-US" altLang="en-US" sz="2800" b="1" baseline="30000" dirty="0">
                <a:solidFill>
                  <a:prstClr val="black"/>
                </a:solidFill>
                <a:cs typeface="Times New Roman" panose="02020603050405020304" pitchFamily="18" charset="0"/>
              </a:rPr>
              <a:t>11</a:t>
            </a:r>
            <a:r>
              <a:rPr lang="en-US" altLang="en-US" sz="2800" b="1" dirty="0">
                <a:solidFill>
                  <a:prstClr val="black"/>
                </a:solidFill>
                <a:cs typeface="Times New Roman" panose="02020603050405020304" pitchFamily="18" charset="0"/>
              </a:rPr>
              <a:t> neurons. Our brain is a highly complex parallel computer</a:t>
            </a:r>
          </a:p>
          <a:p>
            <a:pPr algn="just"/>
            <a:endParaRPr lang="en-US" sz="2400" b="1" dirty="0">
              <a:solidFill>
                <a:prstClr val="black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74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180109" y="1236518"/>
            <a:ext cx="10117441" cy="5295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</a:p>
          <a:p>
            <a:r>
              <a:rPr lang="en-US" sz="32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Biological Neuron</a:t>
            </a:r>
          </a:p>
          <a:p>
            <a:endParaRPr lang="en-US" sz="30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prstClr val="black"/>
                </a:solidFill>
                <a:cs typeface="Times New Roman" panose="02020603050405020304" pitchFamily="18" charset="0"/>
              </a:rPr>
              <a:t>Consists of dendrites (a bush of thin fibers); cell body (also known as soma); axon (a long cylindrical fiber), synapse; and others</a:t>
            </a:r>
          </a:p>
          <a:p>
            <a:endParaRPr lang="en-US" sz="2400" b="1" dirty="0">
              <a:solidFill>
                <a:prstClr val="black"/>
              </a:solidFill>
              <a:latin typeface="Georgia" pitchFamily="18" charset="0"/>
              <a:cs typeface="Times New Roman" pitchFamily="18" charset="0"/>
            </a:endParaRPr>
          </a:p>
          <a:p>
            <a:endParaRPr lang="en-US" sz="24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6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464" y="833004"/>
            <a:ext cx="6956136" cy="4104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1144083" y="4786745"/>
            <a:ext cx="69561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  <a:latin typeface="Calibri"/>
              </a:rPr>
              <a:t>A schematic view showing a biological neuron.</a:t>
            </a:r>
          </a:p>
        </p:txBody>
      </p:sp>
    </p:spTree>
    <p:extLst>
      <p:ext uri="{BB962C8B-B14F-4D97-AF65-F5344CB8AC3E}">
        <p14:creationId xmlns:p14="http://schemas.microsoft.com/office/powerpoint/2010/main" val="362498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>
                <a:spLocks noChangeArrowheads="1"/>
              </p:cNvSpPr>
              <p:nvPr/>
            </p:nvSpPr>
            <p:spPr bwMode="auto">
              <a:xfrm>
                <a:off x="5499589" y="1094509"/>
                <a:ext cx="5497512" cy="1105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alt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𝒌𝒋</m:t>
                                  </m:r>
                                </m:sub>
                              </m:sSub>
                              <m:r>
                                <a:rPr lang="en-US" alt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altLang="en-US" sz="2400" b="1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9589" y="1094509"/>
                <a:ext cx="5497512" cy="11056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/>
          <p:cNvSpPr txBox="1">
            <a:spLocks/>
          </p:cNvSpPr>
          <p:nvPr/>
        </p:nvSpPr>
        <p:spPr>
          <a:xfrm>
            <a:off x="138547" y="103909"/>
            <a:ext cx="7685808" cy="1402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 </a:t>
            </a:r>
          </a:p>
          <a:p>
            <a:r>
              <a:rPr lang="en-US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Neuron</a:t>
            </a:r>
            <a:r>
              <a:rPr lang="en-US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30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  <a:p>
            <a:endParaRPr lang="en-US" sz="30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  <a:p>
            <a:endParaRPr lang="en-US" sz="2400" b="1" dirty="0">
              <a:solidFill>
                <a:prstClr val="black"/>
              </a:solidFill>
              <a:latin typeface="Georgia" pitchFamily="18" charset="0"/>
              <a:cs typeface="Times New Roman" pitchFamily="18" charset="0"/>
            </a:endParaRPr>
          </a:p>
          <a:p>
            <a:endParaRPr lang="en-US" sz="24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37" r="14897" b="4213"/>
          <a:stretch/>
        </p:blipFill>
        <p:spPr>
          <a:xfrm>
            <a:off x="1267691" y="1244854"/>
            <a:ext cx="4395354" cy="437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4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647701" y="1101436"/>
            <a:ext cx="7685808" cy="39589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alt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transfer functions</a:t>
            </a:r>
            <a:endParaRPr lang="en-US" sz="36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  <a:p>
            <a:endParaRPr lang="en-US" altLang="en-US" sz="30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prstClr val="black"/>
                </a:solidFill>
                <a:cs typeface="Times New Roman" panose="02020603050405020304" pitchFamily="18" charset="0"/>
              </a:rPr>
              <a:t>Hard-limit </a:t>
            </a:r>
          </a:p>
          <a:p>
            <a:endParaRPr lang="en-US" altLang="en-US" sz="2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prstClr val="black"/>
                </a:solidFill>
                <a:cs typeface="Times New Roman" panose="02020603050405020304" pitchFamily="18" charset="0"/>
              </a:rPr>
              <a:t>Linear </a:t>
            </a:r>
          </a:p>
          <a:p>
            <a:endParaRPr lang="en-US" altLang="en-US" sz="2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prstClr val="black"/>
                </a:solidFill>
                <a:cs typeface="Times New Roman" panose="02020603050405020304" pitchFamily="18" charset="0"/>
              </a:rPr>
              <a:t>Log-sigmoid </a:t>
            </a:r>
          </a:p>
          <a:p>
            <a:endParaRPr lang="en-US" altLang="en-US" sz="28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prstClr val="black"/>
                </a:solidFill>
                <a:cs typeface="Times New Roman" panose="02020603050405020304" pitchFamily="18" charset="0"/>
              </a:rPr>
              <a:t>Tan-sigmoid, and others</a:t>
            </a:r>
          </a:p>
          <a:p>
            <a:endParaRPr lang="en-US" altLang="en-US" sz="24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endParaRPr lang="en-US" altLang="en-US" sz="24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endParaRPr lang="en-US" alt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2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prstClr val="black"/>
              </a:solidFill>
              <a:latin typeface="Georgia" pitchFamily="18" charset="0"/>
              <a:cs typeface="Times New Roman" pitchFamily="18" charset="0"/>
            </a:endParaRPr>
          </a:p>
          <a:p>
            <a:endParaRPr lang="en-US" sz="24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3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284019" y="561109"/>
            <a:ext cx="7685808" cy="5295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functions</a:t>
            </a:r>
          </a:p>
          <a:p>
            <a:endParaRPr lang="en-US" alt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Hard-limit TF</a:t>
            </a:r>
            <a:r>
              <a:rPr lang="en-US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32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  <a:p>
            <a:endParaRPr lang="en-US" alt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2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prstClr val="black"/>
              </a:solidFill>
              <a:latin typeface="Georgia" pitchFamily="18" charset="0"/>
              <a:cs typeface="Times New Roman" pitchFamily="18" charset="0"/>
            </a:endParaRPr>
          </a:p>
          <a:p>
            <a:endParaRPr lang="en-US" sz="24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06" t="2045" r="2783" b="4319"/>
          <a:stretch/>
        </p:blipFill>
        <p:spPr>
          <a:xfrm>
            <a:off x="728201" y="2529457"/>
            <a:ext cx="4185669" cy="332755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055796" y="2612723"/>
            <a:ext cx="2772106" cy="830997"/>
            <a:chOff x="5055796" y="2612723"/>
            <a:chExt cx="2772106" cy="830997"/>
          </a:xfrm>
        </p:grpSpPr>
        <p:sp>
          <p:nvSpPr>
            <p:cNvPr id="4" name="TextBox 6"/>
            <p:cNvSpPr txBox="1">
              <a:spLocks noChangeArrowheads="1"/>
            </p:cNvSpPr>
            <p:nvPr/>
          </p:nvSpPr>
          <p:spPr bwMode="auto">
            <a:xfrm>
              <a:off x="5055796" y="2612723"/>
              <a:ext cx="277210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O =     0.0, if u &lt; 0.0</a:t>
              </a:r>
            </a:p>
            <a:p>
              <a:pPr eaLnBrk="1" hangingPunct="1"/>
              <a:r>
                <a:rPr lang="en-US" altLang="en-US" sz="2400" b="1" dirty="0">
                  <a:solidFill>
                    <a:prstClr val="black"/>
                  </a:solidFill>
                  <a:latin typeface="Calibri"/>
                  <a:cs typeface="Times New Roman" panose="02020603050405020304" pitchFamily="18" charset="0"/>
                </a:rPr>
                <a:t>           1.0, otherwise</a:t>
              </a:r>
            </a:p>
          </p:txBody>
        </p:sp>
        <p:sp>
          <p:nvSpPr>
            <p:cNvPr id="6" name="Left Brace 5"/>
            <p:cNvSpPr/>
            <p:nvPr/>
          </p:nvSpPr>
          <p:spPr>
            <a:xfrm>
              <a:off x="5746173" y="2685321"/>
              <a:ext cx="152400" cy="68580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0761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 txBox="1">
            <a:spLocks/>
          </p:cNvSpPr>
          <p:nvPr/>
        </p:nvSpPr>
        <p:spPr>
          <a:xfrm>
            <a:off x="284019" y="561109"/>
            <a:ext cx="7685808" cy="5295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alt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TF</a:t>
            </a:r>
            <a:r>
              <a:rPr lang="en-US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32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  <a:p>
            <a:endParaRPr lang="en-US" alt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2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prstClr val="black"/>
              </a:solidFill>
              <a:latin typeface="Georgia" pitchFamily="18" charset="0"/>
              <a:cs typeface="Times New Roman" pitchFamily="18" charset="0"/>
            </a:endParaRPr>
          </a:p>
          <a:p>
            <a:endParaRPr lang="en-US" sz="2400" b="1" dirty="0">
              <a:solidFill>
                <a:srgbClr val="C00000"/>
              </a:solidFill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5391363" y="2068291"/>
            <a:ext cx="9438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O = 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9" t="4090" r="3187" b="3333"/>
          <a:stretch/>
        </p:blipFill>
        <p:spPr>
          <a:xfrm>
            <a:off x="1059446" y="2068291"/>
            <a:ext cx="4331917" cy="378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95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CDD2B19C6B244BA2C132585654234A" ma:contentTypeVersion="3" ma:contentTypeDescription="Create a new document." ma:contentTypeScope="" ma:versionID="40f5216d26f0c688e07dd769fe37ba23">
  <xsd:schema xmlns:xsd="http://www.w3.org/2001/XMLSchema" xmlns:xs="http://www.w3.org/2001/XMLSchema" xmlns:p="http://schemas.microsoft.com/office/2006/metadata/properties" xmlns:ns2="8e0c8c8a-770c-4254-896e-7c69b9302997" targetNamespace="http://schemas.microsoft.com/office/2006/metadata/properties" ma:root="true" ma:fieldsID="50d8ffc6a17e1f1b905b7ccc05f47e90" ns2:_="">
    <xsd:import namespace="8e0c8c8a-770c-4254-896e-7c69b93029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0c8c8a-770c-4254-896e-7c69b93029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C6018F-0EB6-48AC-949A-465766A8A520}"/>
</file>

<file path=customXml/itemProps2.xml><?xml version="1.0" encoding="utf-8"?>
<ds:datastoreItem xmlns:ds="http://schemas.openxmlformats.org/officeDocument/2006/customXml" ds:itemID="{1ADFA46B-BDEC-4674-ABA4-493C69C5025C}"/>
</file>

<file path=customXml/itemProps3.xml><?xml version="1.0" encoding="utf-8"?>
<ds:datastoreItem xmlns:ds="http://schemas.openxmlformats.org/officeDocument/2006/customXml" ds:itemID="{800EDA3A-193D-465C-B90E-A16DAA94B48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3983</TotalTime>
  <Words>518</Words>
  <Application>Microsoft Office PowerPoint</Application>
  <PresentationFormat>Widescreen</PresentationFormat>
  <Paragraphs>130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Georgia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Sushanta Mahapatra</dc:creator>
  <cp:lastModifiedBy>dkpra</cp:lastModifiedBy>
  <cp:revision>94</cp:revision>
  <dcterms:created xsi:type="dcterms:W3CDTF">2018-09-11T10:32:04Z</dcterms:created>
  <dcterms:modified xsi:type="dcterms:W3CDTF">2020-10-08T14:56:13Z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0x010100DBCDD2B19C6B244BA2C132585654234A</vt:lpwstr>
  </property>
</Properties>
</file>