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8" r:id="rId2"/>
    <p:sldMasterId id="2147484200" r:id="rId3"/>
  </p:sldMasterIdLst>
  <p:sldIdLst>
    <p:sldId id="360" r:id="rId4"/>
    <p:sldId id="348" r:id="rId5"/>
    <p:sldId id="278" r:id="rId6"/>
    <p:sldId id="276" r:id="rId7"/>
    <p:sldId id="313" r:id="rId8"/>
    <p:sldId id="280" r:id="rId9"/>
    <p:sldId id="279" r:id="rId10"/>
    <p:sldId id="359" r:id="rId11"/>
    <p:sldId id="287" r:id="rId12"/>
    <p:sldId id="274" r:id="rId13"/>
    <p:sldId id="288" r:id="rId14"/>
    <p:sldId id="273" r:id="rId15"/>
    <p:sldId id="28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5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3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2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27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9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68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27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10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68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05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75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2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95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38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65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60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5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jpg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70792" y="4388812"/>
            <a:ext cx="7734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Some Examples of Neural Networks (Contd..)  </a:t>
            </a:r>
          </a:p>
        </p:txBody>
      </p:sp>
    </p:spTree>
    <p:extLst>
      <p:ext uri="{BB962C8B-B14F-4D97-AF65-F5344CB8AC3E}">
        <p14:creationId xmlns:p14="http://schemas.microsoft.com/office/powerpoint/2010/main" val="424579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333" y="1625600"/>
            <a:ext cx="800100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Let n: neuron lying in the competition layer that has the best match with the input vector X</a:t>
            </a:r>
            <a:r>
              <a:rPr lang="en-US" sz="2400" b="1" baseline="-25000" dirty="0">
                <a:cs typeface="Times New Roman" panose="02020603050405020304" pitchFamily="18" charset="0"/>
              </a:rPr>
              <a:t>i</a:t>
            </a:r>
            <a:r>
              <a:rPr lang="en-US" sz="2400" b="1" dirty="0">
                <a:cs typeface="Times New Roman" panose="02020603050405020304" pitchFamily="18" charset="0"/>
              </a:rPr>
              <a:t>             </a:t>
            </a:r>
            <a:r>
              <a:rPr lang="en-US" sz="2400" b="1" dirty="0">
                <a:solidFill>
                  <a:srgbClr val="0066FF"/>
                </a:solidFill>
                <a:cs typeface="Times New Roman" panose="02020603050405020304" pitchFamily="18" charset="0"/>
              </a:rPr>
              <a:t>Winning neuron</a:t>
            </a: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1" dirty="0">
                <a:cs typeface="Times New Roman" pitchFamily="18" charset="0"/>
              </a:rPr>
              <a:t>Euclidean distance between n and X</a:t>
            </a:r>
            <a:r>
              <a:rPr lang="en-US" sz="2400" b="1" baseline="-25000" dirty="0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 can be expressed as follows: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b="1" dirty="0">
                <a:cs typeface="Times New Roman" pitchFamily="18" charset="0"/>
              </a:rPr>
              <a:t>n(X</a:t>
            </a:r>
            <a:r>
              <a:rPr lang="en-US" sz="2400" b="1" baseline="-25000" dirty="0">
                <a:cs typeface="Times New Roman" pitchFamily="18" charset="0"/>
              </a:rPr>
              <a:t>i</a:t>
            </a:r>
            <a:r>
              <a:rPr lang="en-US" sz="2400" b="1" dirty="0">
                <a:cs typeface="Times New Roman" pitchFamily="18" charset="0"/>
              </a:rPr>
              <a:t>) = Minimum of 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>
                <a:cs typeface="Times New Roman" pitchFamily="18" charset="0"/>
              </a:rPr>
              <a:t>where j = 1, 2, . . .  ., N</a:t>
            </a: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24996"/>
              </p:ext>
            </p:extLst>
          </p:nvPr>
        </p:nvGraphicFramePr>
        <p:xfrm>
          <a:off x="4495799" y="3262839"/>
          <a:ext cx="18653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3" imgW="876240" imgH="368280" progId="Equation.DSMT4">
                  <p:embed/>
                </p:oleObj>
              </mc:Choice>
              <mc:Fallback>
                <p:oleObj name="Equation" r:id="rId3" imgW="8762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799" y="3262839"/>
                        <a:ext cx="18653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4804833" y="2116666"/>
            <a:ext cx="685800" cy="304800"/>
          </a:xfrm>
          <a:prstGeom prst="rightArrow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128" y="935832"/>
            <a:ext cx="988007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cs typeface="Times New Roman" pitchFamily="18" charset="0"/>
              </a:rPr>
              <a:t>Surrounding a winning neuron, a neighborhood of excited neurons is defined for cooperation in order to update their synaptic weights</a:t>
            </a:r>
          </a:p>
          <a:p>
            <a:pPr>
              <a:defRPr/>
            </a:pPr>
            <a:endParaRPr lang="en-US" sz="2400" b="1" dirty="0">
              <a:cs typeface="Times New Roman" pitchFamily="18" charset="0"/>
            </a:endParaRPr>
          </a:p>
          <a:p>
            <a:pPr>
              <a:defRPr/>
            </a:pPr>
            <a:endParaRPr lang="en-US" sz="2400" b="1" dirty="0">
              <a:cs typeface="Times New Roman" pitchFamily="18" charset="0"/>
            </a:endParaRPr>
          </a:p>
          <a:p>
            <a:pPr>
              <a:defRPr/>
            </a:pPr>
            <a:endParaRPr lang="en-US" sz="2400" b="1" dirty="0">
              <a:cs typeface="Times New Roman" pitchFamily="18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cs typeface="Times New Roman" pitchFamily="18" charset="0"/>
              </a:rPr>
              <a:t>where t = 0 , 1, 2, . . .</a:t>
            </a:r>
          </a:p>
          <a:p>
            <a:pPr marL="1090613" indent="-1090613">
              <a:defRPr/>
            </a:pPr>
            <a:r>
              <a:rPr lang="en-US" sz="2400" b="1" dirty="0">
                <a:cs typeface="Times New Roman" pitchFamily="18" charset="0"/>
              </a:rPr>
              <a:t>             : Lateral distance between the winning neuron n and excited neuron j </a:t>
            </a:r>
          </a:p>
          <a:p>
            <a:pPr marL="1090613" indent="-1090613">
              <a:defRPr/>
            </a:pPr>
            <a:endParaRPr lang="en-US" sz="2000" b="1" dirty="0">
              <a:cs typeface="Times New Roman" pitchFamily="18" charset="0"/>
            </a:endParaRPr>
          </a:p>
          <a:p>
            <a:pPr marL="1090613" indent="-1090613">
              <a:defRPr/>
            </a:pPr>
            <a:r>
              <a:rPr lang="el-GR" sz="2400" b="1" dirty="0">
                <a:cs typeface="Times New Roman" pitchFamily="18" charset="0"/>
              </a:rPr>
              <a:t>σ</a:t>
            </a:r>
            <a:r>
              <a:rPr lang="en-US" sz="2400" b="1" baseline="-25000" dirty="0">
                <a:cs typeface="Times New Roman" pitchFamily="18" charset="0"/>
              </a:rPr>
              <a:t>t</a:t>
            </a:r>
            <a:r>
              <a:rPr lang="en-US" sz="2400" b="1" dirty="0">
                <a:cs typeface="Times New Roman" pitchFamily="18" charset="0"/>
              </a:rPr>
              <a:t> : Standard deviation at t-th iteration</a:t>
            </a:r>
          </a:p>
          <a:p>
            <a:pPr marL="1090613" indent="-1090613">
              <a:defRPr/>
            </a:pPr>
            <a:r>
              <a:rPr lang="en-US" sz="2400" b="1" dirty="0">
                <a:cs typeface="Times New Roman" pitchFamily="18" charset="0"/>
              </a:rPr>
              <a:t>	</a:t>
            </a:r>
            <a:r>
              <a:rPr lang="el-GR" sz="2400" b="1" dirty="0">
                <a:cs typeface="Times New Roman" pitchFamily="18" charset="0"/>
              </a:rPr>
              <a:t>σ</a:t>
            </a:r>
            <a:r>
              <a:rPr lang="en-US" sz="2400" b="1" baseline="-25000" dirty="0">
                <a:cs typeface="Times New Roman" pitchFamily="18" charset="0"/>
              </a:rPr>
              <a:t>t </a:t>
            </a:r>
            <a:r>
              <a:rPr lang="en-US" sz="2400" b="1" dirty="0">
                <a:cs typeface="Times New Roman" pitchFamily="18" charset="0"/>
              </a:rPr>
              <a:t>= </a:t>
            </a:r>
            <a:r>
              <a:rPr lang="el-GR" sz="2400" b="1" dirty="0">
                <a:cs typeface="Times New Roman" pitchFamily="18" charset="0"/>
              </a:rPr>
              <a:t>σ</a:t>
            </a:r>
            <a:r>
              <a:rPr lang="en-US" sz="2400" b="1" baseline="-25000" dirty="0">
                <a:cs typeface="Times New Roman" pitchFamily="18" charset="0"/>
              </a:rPr>
              <a:t>o</a:t>
            </a:r>
            <a:r>
              <a:rPr lang="en-US" sz="2400" b="1" dirty="0">
                <a:cs typeface="Times New Roman" pitchFamily="18" charset="0"/>
              </a:rPr>
              <a:t> exp(-t/</a:t>
            </a:r>
            <a:r>
              <a:rPr lang="el-GR" sz="2400" b="1" dirty="0">
                <a:cs typeface="Times New Roman" pitchFamily="18" charset="0"/>
              </a:rPr>
              <a:t>τ</a:t>
            </a:r>
            <a:r>
              <a:rPr lang="en-US" sz="2400" b="1" dirty="0">
                <a:cs typeface="Times New Roman" pitchFamily="18" charset="0"/>
              </a:rPr>
              <a:t>),</a:t>
            </a:r>
          </a:p>
          <a:p>
            <a:pPr marL="1090613" indent="-1090613">
              <a:defRPr/>
            </a:pPr>
            <a:r>
              <a:rPr lang="en-US" sz="2400" b="1" dirty="0">
                <a:cs typeface="Times New Roman" pitchFamily="18" charset="0"/>
              </a:rPr>
              <a:t>		σ</a:t>
            </a:r>
            <a:r>
              <a:rPr lang="en-US" sz="2400" b="1" baseline="-25000" dirty="0">
                <a:cs typeface="Times New Roman" pitchFamily="18" charset="0"/>
              </a:rPr>
              <a:t>o</a:t>
            </a:r>
            <a:r>
              <a:rPr lang="en-US" sz="2400" b="1" dirty="0">
                <a:cs typeface="Times New Roman" pitchFamily="18" charset="0"/>
              </a:rPr>
              <a:t>: Initial value of standard deviation</a:t>
            </a:r>
          </a:p>
          <a:p>
            <a:pPr marL="1090613" indent="-1090613">
              <a:defRPr/>
            </a:pPr>
            <a:r>
              <a:rPr lang="en-US" sz="2400" b="1" dirty="0">
                <a:cs typeface="Times New Roman" pitchFamily="18" charset="0"/>
              </a:rPr>
              <a:t>		</a:t>
            </a:r>
            <a:r>
              <a:rPr lang="el-GR" sz="2400" b="1" dirty="0">
                <a:cs typeface="Times New Roman" pitchFamily="18" charset="0"/>
              </a:rPr>
              <a:t>τ</a:t>
            </a:r>
            <a:r>
              <a:rPr lang="en-US" sz="2400" b="1" dirty="0">
                <a:cs typeface="Times New Roman" pitchFamily="18" charset="0"/>
              </a:rPr>
              <a:t>: Predefined number of maximum iterations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7133" y="473869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Cooperation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84454"/>
              </p:ext>
            </p:extLst>
          </p:nvPr>
        </p:nvGraphicFramePr>
        <p:xfrm>
          <a:off x="2046288" y="1789641"/>
          <a:ext cx="41402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3" imgW="1650960" imgH="545760" progId="Equation.DSMT4">
                  <p:embed/>
                </p:oleObj>
              </mc:Choice>
              <mc:Fallback>
                <p:oleObj name="Equation" r:id="rId3" imgW="16509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789641"/>
                        <a:ext cx="41402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28781"/>
              </p:ext>
            </p:extLst>
          </p:nvPr>
        </p:nvGraphicFramePr>
        <p:xfrm>
          <a:off x="602191" y="3419613"/>
          <a:ext cx="1092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5" imgW="406080" imgH="279360" progId="Equation.DSMT4">
                  <p:embed/>
                </p:oleObj>
              </mc:Choice>
              <mc:Fallback>
                <p:oleObj name="Equation" r:id="rId5" imgW="406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91" y="3419613"/>
                        <a:ext cx="1092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29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996" y="1058333"/>
            <a:ext cx="189667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Updating</a:t>
            </a:r>
          </a:p>
          <a:p>
            <a:pPr eaLnBrk="1" hangingPunct="1"/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32934" y="2040467"/>
            <a:ext cx="7848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Synaptic weights of the winning neuron and excited neurons are updated as follows:</a:t>
            </a: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l-GR" sz="2400" b="1" dirty="0">
                <a:latin typeface="+mn-lt"/>
                <a:cs typeface="Times New Roman" panose="02020603050405020304" pitchFamily="18" charset="0"/>
              </a:rPr>
              <a:t>η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(t): learning rate (0.0, 1.0)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5501"/>
              </p:ext>
            </p:extLst>
          </p:nvPr>
        </p:nvGraphicFramePr>
        <p:xfrm>
          <a:off x="1154113" y="3165475"/>
          <a:ext cx="68976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3" imgW="2730240" imgH="266400" progId="Equation.DSMT4">
                  <p:embed/>
                </p:oleObj>
              </mc:Choice>
              <mc:Fallback>
                <p:oleObj name="Equation" r:id="rId3" imgW="2730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165475"/>
                        <a:ext cx="68976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50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8397" y="-2125133"/>
            <a:ext cx="310546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Final Mapping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56" y="1593500"/>
            <a:ext cx="4904935" cy="39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19668" y="702734"/>
            <a:ext cx="3696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70467" y="1523999"/>
            <a:ext cx="3694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Schaffer’s first test function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616224"/>
              </p:ext>
            </p:extLst>
          </p:nvPr>
        </p:nvGraphicFramePr>
        <p:xfrm>
          <a:off x="819150" y="2460625"/>
          <a:ext cx="35052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3" imgW="1765080" imgH="952200" progId="Equation.DSMT4">
                  <p:embed/>
                </p:oleObj>
              </mc:Choice>
              <mc:Fallback>
                <p:oleObj name="Equation" r:id="rId3" imgW="17650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460625"/>
                        <a:ext cx="35052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74" y="1147763"/>
            <a:ext cx="4048335" cy="37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28" y="463307"/>
            <a:ext cx="733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Recurrent Network of a Single Layer</a:t>
            </a:r>
          </a:p>
        </p:txBody>
      </p:sp>
      <p:pic>
        <p:nvPicPr>
          <p:cNvPr id="1026" name="Picture 2" descr="E:\0 Drive D Back up\On-line MOOC course on Fuzzy Logic and Neural Networks\NOC Presentation_4th Nov 2018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9" y="986526"/>
            <a:ext cx="4291099" cy="4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8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81000" y="685800"/>
            <a:ext cx="6620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Recurrent Neural Network (RNNs)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516467" y="1380066"/>
            <a:ext cx="4699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A recurrent neural network has both feed-forward and feed-back connections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Information can be processed from input layer to output layer and vice-versa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It forms a cycle or loop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It may be preferred to MLFFNN for modeling a highly dynamic process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429000" y="6396038"/>
            <a:ext cx="213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Elman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84" y="1209021"/>
            <a:ext cx="5259364" cy="3335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5642" y="4544703"/>
            <a:ext cx="225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Elman Network</a:t>
            </a:r>
          </a:p>
        </p:txBody>
      </p:sp>
    </p:spTree>
    <p:extLst>
      <p:ext uri="{BB962C8B-B14F-4D97-AF65-F5344CB8AC3E}">
        <p14:creationId xmlns:p14="http://schemas.microsoft.com/office/powerpoint/2010/main" val="17460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00518" y="4718894"/>
            <a:ext cx="2220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Jordan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7" y="836475"/>
            <a:ext cx="6495343" cy="38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6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93063" y="4802696"/>
            <a:ext cx="5007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Combined Elman and Jordan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34" y="641444"/>
            <a:ext cx="7885269" cy="41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0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800" y="685800"/>
            <a:ext cx="8930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Self-Organizing Map (SOM)/ </a:t>
            </a:r>
            <a:r>
              <a:rPr lang="en-US" sz="2800" b="1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Kohonen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Network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99534" y="1558667"/>
            <a:ext cx="498686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Proposed by T. </a:t>
            </a:r>
            <a:r>
              <a:rPr lang="en-US" sz="2400" b="1" dirty="0" err="1">
                <a:latin typeface="+mn-lt"/>
                <a:cs typeface="Times New Roman" panose="02020603050405020304" pitchFamily="18" charset="0"/>
              </a:rPr>
              <a:t>Kohonen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before 1995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It can be used as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visualization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technique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dimensionality reduction technique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(topology preserving tool)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It can be used as a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clustering algorithm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also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It woks based on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unsupervised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competitive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learning</a:t>
            </a:r>
          </a:p>
          <a:p>
            <a:pPr eaLnBrk="1" hangingPunct="1"/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276600" y="6396038"/>
            <a:ext cx="2801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Self-Organizing 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33" y="1655414"/>
            <a:ext cx="4642458" cy="2637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8220" y="4401782"/>
            <a:ext cx="27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Self-Organizing Map</a:t>
            </a:r>
          </a:p>
        </p:txBody>
      </p:sp>
    </p:spTree>
    <p:extLst>
      <p:ext uri="{BB962C8B-B14F-4D97-AF65-F5344CB8AC3E}">
        <p14:creationId xmlns:p14="http://schemas.microsoft.com/office/powerpoint/2010/main" val="1645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21266" y="1159933"/>
            <a:ext cx="982133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Non-linear generalization of principal component analysis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Consists of two layers: Input layer and competition layer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On competition layer, there are three basic operations, namely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competition, cooperation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18212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800" y="685800"/>
            <a:ext cx="10336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Self-Organizing Map (SOM)/ </a:t>
            </a:r>
            <a:r>
              <a:rPr lang="en-US" sz="2800" b="1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Kohonen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Network (Cont.)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276600" y="6396038"/>
            <a:ext cx="2801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Self-Organizing 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55414"/>
            <a:ext cx="5591908" cy="35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6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2242" y="775537"/>
            <a:ext cx="2489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Competition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9667" y="1481667"/>
            <a:ext cx="8153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Let us assume that there are N points (neurons) in the input layer and each point has m dimension</a:t>
            </a:r>
          </a:p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	X</a:t>
            </a:r>
            <a:r>
              <a:rPr lang="en-US" sz="2400" b="1" baseline="-25000" dirty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= [x</a:t>
            </a:r>
            <a:r>
              <a:rPr lang="en-US" sz="2400" b="1" baseline="-25000" dirty="0">
                <a:latin typeface="+mn-lt"/>
                <a:cs typeface="Times New Roman" panose="02020603050405020304" pitchFamily="18" charset="0"/>
              </a:rPr>
              <a:t>i1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, x</a:t>
            </a:r>
            <a:r>
              <a:rPr lang="en-US" sz="2400" b="1" baseline="-25000" dirty="0">
                <a:latin typeface="+mn-lt"/>
                <a:cs typeface="Times New Roman" panose="02020603050405020304" pitchFamily="18" charset="0"/>
              </a:rPr>
              <a:t>i2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,.. . . . , </a:t>
            </a:r>
            <a:r>
              <a:rPr lang="en-US" sz="2400" b="1" dirty="0" err="1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2400" b="1" baseline="-25000" dirty="0" err="1">
                <a:latin typeface="+mn-lt"/>
                <a:cs typeface="Times New Roman" panose="02020603050405020304" pitchFamily="18" charset="0"/>
              </a:rPr>
              <a:t>im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]</a:t>
            </a:r>
            <a:r>
              <a:rPr lang="en-US" sz="2400" b="1" baseline="30000" dirty="0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		where </a:t>
            </a:r>
            <a:r>
              <a:rPr 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= 1, 2, . . .  . ., N</a:t>
            </a:r>
          </a:p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Let the synaptic weight vector between input neuron </a:t>
            </a:r>
            <a:r>
              <a:rPr 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and neuron j lying in the competition layer is denoted by</a:t>
            </a:r>
          </a:p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 dirty="0">
                <a:latin typeface="+mn-lt"/>
                <a:cs typeface="Times New Roman" panose="02020603050405020304" pitchFamily="18" charset="0"/>
              </a:rPr>
              <a:t>		where j=1, 2, . . . . , N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37986"/>
              </p:ext>
            </p:extLst>
          </p:nvPr>
        </p:nvGraphicFramePr>
        <p:xfrm>
          <a:off x="1663171" y="3767667"/>
          <a:ext cx="3981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3" imgW="1600200" imgH="304560" progId="Equation.DSMT4">
                  <p:embed/>
                </p:oleObj>
              </mc:Choice>
              <mc:Fallback>
                <p:oleObj name="Equation" r:id="rId3" imgW="1600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171" y="3767667"/>
                        <a:ext cx="3981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26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10F7BA-33C5-49EB-AA11-6183ECB737C7}"/>
</file>

<file path=customXml/itemProps2.xml><?xml version="1.0" encoding="utf-8"?>
<ds:datastoreItem xmlns:ds="http://schemas.openxmlformats.org/officeDocument/2006/customXml" ds:itemID="{70980909-11D0-42DA-A2C2-4373DAA47EAF}"/>
</file>

<file path=customXml/itemProps3.xml><?xml version="1.0" encoding="utf-8"?>
<ds:datastoreItem xmlns:ds="http://schemas.openxmlformats.org/officeDocument/2006/customXml" ds:itemID="{CE6631E3-8A09-4F5B-B44B-B3B61D782DF0}"/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433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Office Theme</vt:lpstr>
      <vt:lpstr>35_Office Theme</vt:lpstr>
      <vt:lpstr>46_Office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dkpra</cp:lastModifiedBy>
  <cp:revision>111</cp:revision>
  <dcterms:created xsi:type="dcterms:W3CDTF">2018-09-11T10:32:04Z</dcterms:created>
  <dcterms:modified xsi:type="dcterms:W3CDTF">2020-10-15T14:57:41Z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