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64.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6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356" r:id="rId2"/>
    <p:sldId id="260" r:id="rId3"/>
    <p:sldId id="278" r:id="rId4"/>
    <p:sldId id="261" r:id="rId5"/>
    <p:sldId id="281" r:id="rId6"/>
    <p:sldId id="271" r:id="rId7"/>
    <p:sldId id="272" r:id="rId8"/>
    <p:sldId id="279" r:id="rId9"/>
    <p:sldId id="273" r:id="rId10"/>
    <p:sldId id="274" r:id="rId11"/>
    <p:sldId id="275" r:id="rId12"/>
    <p:sldId id="276" r:id="rId13"/>
    <p:sldId id="277" r:id="rId14"/>
    <p:sldId id="262" r:id="rId15"/>
    <p:sldId id="280" r:id="rId16"/>
    <p:sldId id="357"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59" r:id="rId46"/>
    <p:sldId id="317" r:id="rId47"/>
    <p:sldId id="318" r:id="rId48"/>
    <p:sldId id="319" r:id="rId49"/>
    <p:sldId id="358"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initials="D" lastIdx="1" clrIdx="0">
    <p:extLst>
      <p:ext uri="{19B8F6BF-5375-455C-9EA6-DF929625EA0E}">
        <p15:presenceInfo xmlns:p15="http://schemas.microsoft.com/office/powerpoint/2012/main" userId="S::dkpra@mech.iitkgp.ac.in::7e7f9058-6fb3-45df-be43-bc41dcd279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t>9/8/2020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AB60-F101-4340-9B59-9D1F9640647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30B8228-442C-471B-80F2-04B1F436DA1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C1B290-1F65-4E7F-AC53-35E0E79466E5}"/>
              </a:ext>
            </a:extLst>
          </p:cNvPr>
          <p:cNvSpPr>
            <a:spLocks noGrp="1"/>
          </p:cNvSpPr>
          <p:nvPr>
            <p:ph type="dt" sz="half" idx="10"/>
          </p:nvPr>
        </p:nvSpPr>
        <p:spPr/>
        <p:txBody>
          <a:bodyPr/>
          <a:lstStyle/>
          <a:p>
            <a:fld id="{D540D2C6-D875-4F1F-86FC-5EAD4FD08937}" type="datetime1">
              <a:rPr lang="en-US" smtClean="0"/>
              <a:t>9/8/2020</a:t>
            </a:fld>
            <a:endParaRPr lang="en-US"/>
          </a:p>
        </p:txBody>
      </p:sp>
      <p:sp>
        <p:nvSpPr>
          <p:cNvPr id="5" name="Footer Placeholder 4">
            <a:extLst>
              <a:ext uri="{FF2B5EF4-FFF2-40B4-BE49-F238E27FC236}">
                <a16:creationId xmlns:a16="http://schemas.microsoft.com/office/drawing/2014/main" id="{1DAEDD47-80ED-4541-9489-E12D790A0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62BD2-7AB6-417A-BC9F-08F063A99294}"/>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2973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EA69-F3B2-4A7A-B48F-6317E186F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10F878-BFF6-464F-AD40-102ADC2540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2E576-79D3-4BF6-82A6-248578CDA718}"/>
              </a:ext>
            </a:extLst>
          </p:cNvPr>
          <p:cNvSpPr>
            <a:spLocks noGrp="1"/>
          </p:cNvSpPr>
          <p:nvPr>
            <p:ph type="dt" sz="half" idx="10"/>
          </p:nvPr>
        </p:nvSpPr>
        <p:spPr/>
        <p:txBody>
          <a:bodyPr/>
          <a:lstStyle/>
          <a:p>
            <a:fld id="{D7F5E6A8-11E6-40D8-A81C-C686F40F9008}" type="datetime1">
              <a:rPr lang="en-US" smtClean="0"/>
              <a:t>9/8/2020</a:t>
            </a:fld>
            <a:endParaRPr lang="en-US"/>
          </a:p>
        </p:txBody>
      </p:sp>
      <p:sp>
        <p:nvSpPr>
          <p:cNvPr id="5" name="Footer Placeholder 4">
            <a:extLst>
              <a:ext uri="{FF2B5EF4-FFF2-40B4-BE49-F238E27FC236}">
                <a16:creationId xmlns:a16="http://schemas.microsoft.com/office/drawing/2014/main" id="{0607BF5B-80EA-4594-9FDE-8EEEABDAF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9460D-CC06-4C82-ABEF-A179D7705B11}"/>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358414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011037-70A5-490C-BEF9-068AFCB3FFA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DE1145-F2DE-4F64-95A5-0C01880172F6}"/>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2DAED-4061-483C-8019-8C86A3EA7CA8}"/>
              </a:ext>
            </a:extLst>
          </p:cNvPr>
          <p:cNvSpPr>
            <a:spLocks noGrp="1"/>
          </p:cNvSpPr>
          <p:nvPr>
            <p:ph type="dt" sz="half" idx="10"/>
          </p:nvPr>
        </p:nvSpPr>
        <p:spPr/>
        <p:txBody>
          <a:bodyPr/>
          <a:lstStyle/>
          <a:p>
            <a:fld id="{83D368BF-D6E9-474E-A2B4-3BB0369E8953}" type="datetime1">
              <a:rPr lang="en-US" smtClean="0"/>
              <a:t>9/8/2020</a:t>
            </a:fld>
            <a:endParaRPr lang="en-US"/>
          </a:p>
        </p:txBody>
      </p:sp>
      <p:sp>
        <p:nvSpPr>
          <p:cNvPr id="5" name="Footer Placeholder 4">
            <a:extLst>
              <a:ext uri="{FF2B5EF4-FFF2-40B4-BE49-F238E27FC236}">
                <a16:creationId xmlns:a16="http://schemas.microsoft.com/office/drawing/2014/main" id="{FBA34677-33EB-42AD-A074-9A750AB13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1EE1D-28BD-4EE0-9FE3-EFFD13D9F236}"/>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233752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6466-1512-4836-BFA5-D74A196960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EEFE33-B97C-4FF9-B925-2981F0D484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42502-79AB-4ACB-8D4E-567C2C1B2F29}"/>
              </a:ext>
            </a:extLst>
          </p:cNvPr>
          <p:cNvSpPr>
            <a:spLocks noGrp="1"/>
          </p:cNvSpPr>
          <p:nvPr>
            <p:ph type="dt" sz="half" idx="10"/>
          </p:nvPr>
        </p:nvSpPr>
        <p:spPr/>
        <p:txBody>
          <a:bodyPr/>
          <a:lstStyle/>
          <a:p>
            <a:fld id="{6226BD18-1B82-4DDC-B3F7-6C230F5D450D}" type="datetime1">
              <a:rPr lang="en-US" smtClean="0"/>
              <a:t>9/8/2020</a:t>
            </a:fld>
            <a:endParaRPr lang="en-US"/>
          </a:p>
        </p:txBody>
      </p:sp>
      <p:sp>
        <p:nvSpPr>
          <p:cNvPr id="5" name="Footer Placeholder 4">
            <a:extLst>
              <a:ext uri="{FF2B5EF4-FFF2-40B4-BE49-F238E27FC236}">
                <a16:creationId xmlns:a16="http://schemas.microsoft.com/office/drawing/2014/main" id="{51C0F6DC-8583-4E25-AF31-E26E21E16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4A478-6DA6-447E-A582-06CC5A1F1020}"/>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1307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D585-2B00-4981-9FAE-22F727A906C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F1E5E2-7A50-4933-9D7F-3758AFCB868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0C68ED-F191-4643-877C-F9A47E88289F}"/>
              </a:ext>
            </a:extLst>
          </p:cNvPr>
          <p:cNvSpPr>
            <a:spLocks noGrp="1"/>
          </p:cNvSpPr>
          <p:nvPr>
            <p:ph type="dt" sz="half" idx="10"/>
          </p:nvPr>
        </p:nvSpPr>
        <p:spPr/>
        <p:txBody>
          <a:bodyPr/>
          <a:lstStyle/>
          <a:p>
            <a:fld id="{8CE60760-1FB0-4515-A135-66301A77C3CA}" type="datetime1">
              <a:rPr lang="en-US" smtClean="0"/>
              <a:t>9/8/2020</a:t>
            </a:fld>
            <a:endParaRPr lang="en-US"/>
          </a:p>
        </p:txBody>
      </p:sp>
      <p:sp>
        <p:nvSpPr>
          <p:cNvPr id="5" name="Footer Placeholder 4">
            <a:extLst>
              <a:ext uri="{FF2B5EF4-FFF2-40B4-BE49-F238E27FC236}">
                <a16:creationId xmlns:a16="http://schemas.microsoft.com/office/drawing/2014/main" id="{59EDBC91-ED81-4176-A4E7-00DDD4F0A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8E8BF-4895-466D-93B4-1FA427B15DC5}"/>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53923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88A1-2145-41DB-A2CA-F810F1F3DD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DCCEC0-6ED3-4EEC-B8EC-94332461DDC0}"/>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849263-31FF-4874-82F3-ED91EBEA7309}"/>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878FEA-0F2B-485A-9A7E-AB8C04983A41}"/>
              </a:ext>
            </a:extLst>
          </p:cNvPr>
          <p:cNvSpPr>
            <a:spLocks noGrp="1"/>
          </p:cNvSpPr>
          <p:nvPr>
            <p:ph type="dt" sz="half" idx="10"/>
          </p:nvPr>
        </p:nvSpPr>
        <p:spPr/>
        <p:txBody>
          <a:bodyPr/>
          <a:lstStyle/>
          <a:p>
            <a:fld id="{3213200B-F567-4DEF-9199-7E2B7D7F5190}" type="datetime1">
              <a:rPr lang="en-US" smtClean="0"/>
              <a:t>9/8/2020</a:t>
            </a:fld>
            <a:endParaRPr lang="en-US"/>
          </a:p>
        </p:txBody>
      </p:sp>
      <p:sp>
        <p:nvSpPr>
          <p:cNvPr id="6" name="Footer Placeholder 5">
            <a:extLst>
              <a:ext uri="{FF2B5EF4-FFF2-40B4-BE49-F238E27FC236}">
                <a16:creationId xmlns:a16="http://schemas.microsoft.com/office/drawing/2014/main" id="{F87914BC-E7E8-4D7F-A0F7-EB1B367FD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A3868-95ED-4CB8-8FC2-6275A496E130}"/>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65500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4F22-E8F7-4D00-ACAD-6BDC36E6E814}"/>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B3AAEE-44F2-4276-9A9D-48E75BB9ACF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EC4A27BF-A2DD-47BC-A97A-B27F81D8676A}"/>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6E352E-A7D2-486C-851B-A50038A863D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525EB9F-802A-4A81-9A68-28D4AC7E81EC}"/>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DA1D0C-858F-48BE-88BC-FA42DF8FBD06}"/>
              </a:ext>
            </a:extLst>
          </p:cNvPr>
          <p:cNvSpPr>
            <a:spLocks noGrp="1"/>
          </p:cNvSpPr>
          <p:nvPr>
            <p:ph type="dt" sz="half" idx="10"/>
          </p:nvPr>
        </p:nvSpPr>
        <p:spPr/>
        <p:txBody>
          <a:bodyPr/>
          <a:lstStyle/>
          <a:p>
            <a:fld id="{15318F88-C00F-456D-8418-C22CF1B44A8F}" type="datetime1">
              <a:rPr lang="en-US" smtClean="0"/>
              <a:t>9/8/2020</a:t>
            </a:fld>
            <a:endParaRPr lang="en-US"/>
          </a:p>
        </p:txBody>
      </p:sp>
      <p:sp>
        <p:nvSpPr>
          <p:cNvPr id="8" name="Footer Placeholder 7">
            <a:extLst>
              <a:ext uri="{FF2B5EF4-FFF2-40B4-BE49-F238E27FC236}">
                <a16:creationId xmlns:a16="http://schemas.microsoft.com/office/drawing/2014/main" id="{9A8ECABE-1230-44A9-AA7F-9A8087C575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A7DEA7-655B-4AC2-8CDE-463F6CBCF806}"/>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410087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A1F6-D22A-4CF1-913F-04043C4C88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84D333-C193-4708-A5F7-F3791AD0E63B}"/>
              </a:ext>
            </a:extLst>
          </p:cNvPr>
          <p:cNvSpPr>
            <a:spLocks noGrp="1"/>
          </p:cNvSpPr>
          <p:nvPr>
            <p:ph type="dt" sz="half" idx="10"/>
          </p:nvPr>
        </p:nvSpPr>
        <p:spPr/>
        <p:txBody>
          <a:bodyPr/>
          <a:lstStyle/>
          <a:p>
            <a:fld id="{A4ADBEC1-A4C6-4ECF-97F9-8EEAF88F409C}" type="datetime1">
              <a:rPr lang="en-US" smtClean="0"/>
              <a:t>9/8/2020</a:t>
            </a:fld>
            <a:endParaRPr lang="en-US"/>
          </a:p>
        </p:txBody>
      </p:sp>
      <p:sp>
        <p:nvSpPr>
          <p:cNvPr id="4" name="Footer Placeholder 3">
            <a:extLst>
              <a:ext uri="{FF2B5EF4-FFF2-40B4-BE49-F238E27FC236}">
                <a16:creationId xmlns:a16="http://schemas.microsoft.com/office/drawing/2014/main" id="{0AC65F2A-481E-4922-886C-3C2C587597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1E3F22-EC30-4C4C-B977-8D1561286217}"/>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3959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6D120-A56C-44D4-BCF4-BC41C8558DAC}"/>
              </a:ext>
            </a:extLst>
          </p:cNvPr>
          <p:cNvSpPr>
            <a:spLocks noGrp="1"/>
          </p:cNvSpPr>
          <p:nvPr>
            <p:ph type="dt" sz="half" idx="10"/>
          </p:nvPr>
        </p:nvSpPr>
        <p:spPr/>
        <p:txBody>
          <a:bodyPr/>
          <a:lstStyle/>
          <a:p>
            <a:fld id="{EE2F81DD-A58B-4006-9F4B-52471FDB0474}" type="datetime1">
              <a:rPr lang="en-US" smtClean="0"/>
              <a:t>9/8/2020</a:t>
            </a:fld>
            <a:endParaRPr lang="en-US"/>
          </a:p>
        </p:txBody>
      </p:sp>
      <p:sp>
        <p:nvSpPr>
          <p:cNvPr id="3" name="Footer Placeholder 2">
            <a:extLst>
              <a:ext uri="{FF2B5EF4-FFF2-40B4-BE49-F238E27FC236}">
                <a16:creationId xmlns:a16="http://schemas.microsoft.com/office/drawing/2014/main" id="{8A8A10A8-2D47-4087-833A-7877A4107A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B2448F-4488-44A3-9EA7-78590EADD56C}"/>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42544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CF4E-1C94-4E50-909F-C34F7FE37B8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4D2614-248C-4B92-BF67-A572A3727AD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64C624-7991-41A6-B554-5F62952EB75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32B3E2C-CE0B-4320-93F3-CAD9ACA49216}"/>
              </a:ext>
            </a:extLst>
          </p:cNvPr>
          <p:cNvSpPr>
            <a:spLocks noGrp="1"/>
          </p:cNvSpPr>
          <p:nvPr>
            <p:ph type="dt" sz="half" idx="10"/>
          </p:nvPr>
        </p:nvSpPr>
        <p:spPr/>
        <p:txBody>
          <a:bodyPr/>
          <a:lstStyle/>
          <a:p>
            <a:fld id="{560B594B-FA0F-4042-A096-273FF1F567C9}" type="datetime1">
              <a:rPr lang="en-US" smtClean="0"/>
              <a:t>9/8/2020</a:t>
            </a:fld>
            <a:endParaRPr lang="en-US"/>
          </a:p>
        </p:txBody>
      </p:sp>
      <p:sp>
        <p:nvSpPr>
          <p:cNvPr id="6" name="Footer Placeholder 5">
            <a:extLst>
              <a:ext uri="{FF2B5EF4-FFF2-40B4-BE49-F238E27FC236}">
                <a16:creationId xmlns:a16="http://schemas.microsoft.com/office/drawing/2014/main" id="{72508158-9569-420E-B841-FD295114C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0A105-4996-4B2E-A1FE-0FAAC6AD0748}"/>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36654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0039-30B3-402C-912C-4CD70DDDBD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A8EEAB-E2D7-4BE2-9DBB-20D0FE687CE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8444EA5-25BE-4AE5-A50D-4E2456325FA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EED955E-C71B-46A0-8E4F-12C86D270E30}"/>
              </a:ext>
            </a:extLst>
          </p:cNvPr>
          <p:cNvSpPr>
            <a:spLocks noGrp="1"/>
          </p:cNvSpPr>
          <p:nvPr>
            <p:ph type="dt" sz="half" idx="10"/>
          </p:nvPr>
        </p:nvSpPr>
        <p:spPr/>
        <p:txBody>
          <a:bodyPr/>
          <a:lstStyle/>
          <a:p>
            <a:fld id="{253DAA92-4EAD-4334-9A36-A06C640F52AD}" type="datetime1">
              <a:rPr lang="en-US" smtClean="0"/>
              <a:t>9/8/2020</a:t>
            </a:fld>
            <a:endParaRPr lang="en-US"/>
          </a:p>
        </p:txBody>
      </p:sp>
      <p:sp>
        <p:nvSpPr>
          <p:cNvPr id="6" name="Footer Placeholder 5">
            <a:extLst>
              <a:ext uri="{FF2B5EF4-FFF2-40B4-BE49-F238E27FC236}">
                <a16:creationId xmlns:a16="http://schemas.microsoft.com/office/drawing/2014/main" id="{F44FBD2E-A721-45FC-9251-0A66D79F3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63A3D-0A83-44A6-808A-16D9D4B6CE38}"/>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75473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7B60A-7740-481E-9A47-7156E7844D6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33B7CF-E6B7-4F8C-8779-5173427B375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CE41F-3C1D-44D4-AB4B-84FE96F639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29C9CC8-A701-4FE6-BF44-6BB88A97CFF6}" type="datetime1">
              <a:rPr lang="en-US" smtClean="0"/>
              <a:t>9/8/2020</a:t>
            </a:fld>
            <a:endParaRPr lang="en-US"/>
          </a:p>
        </p:txBody>
      </p:sp>
      <p:sp>
        <p:nvSpPr>
          <p:cNvPr id="5" name="Footer Placeholder 4">
            <a:extLst>
              <a:ext uri="{FF2B5EF4-FFF2-40B4-BE49-F238E27FC236}">
                <a16:creationId xmlns:a16="http://schemas.microsoft.com/office/drawing/2014/main" id="{333A98A2-9C08-40B9-A423-A2A7C6D3A98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826727-C0DA-4505-B69A-9C5F381CC2B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815AC96-4A5A-4699-9DBD-ACAB251D8CBA}" type="slidenum">
              <a:rPr lang="en-US" smtClean="0"/>
              <a:t>‹#›</a:t>
            </a:fld>
            <a:endParaRPr lang="en-US"/>
          </a:p>
        </p:txBody>
      </p:sp>
    </p:spTree>
    <p:extLst>
      <p:ext uri="{BB962C8B-B14F-4D97-AF65-F5344CB8AC3E}">
        <p14:creationId xmlns:p14="http://schemas.microsoft.com/office/powerpoint/2010/main" val="2401973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a:t>
            </a:fld>
            <a:endParaRPr lang="en-US" dirty="0"/>
          </a:p>
        </p:txBody>
      </p:sp>
      <p:sp>
        <p:nvSpPr>
          <p:cNvPr id="5" name="Subtitle 2"/>
          <p:cNvSpPr txBox="1">
            <a:spLocks/>
          </p:cNvSpPr>
          <p:nvPr/>
        </p:nvSpPr>
        <p:spPr>
          <a:xfrm>
            <a:off x="1295400" y="1962150"/>
            <a:ext cx="6400800" cy="887506"/>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2800" b="1">
                <a:solidFill>
                  <a:srgbClr val="353C5F"/>
                </a:solidFill>
                <a:latin typeface="Century Gothic" pitchFamily="34" charset="0"/>
                <a:cs typeface="Times New Roman" pitchFamily="18" charset="0"/>
              </a:rPr>
              <a:t>Topic 1: PRINCIPLE </a:t>
            </a:r>
            <a:r>
              <a:rPr lang="en-US" sz="2800" b="1" dirty="0">
                <a:solidFill>
                  <a:srgbClr val="353C5F"/>
                </a:solidFill>
                <a:latin typeface="Century Gothic" pitchFamily="34" charset="0"/>
                <a:cs typeface="Times New Roman" pitchFamily="18" charset="0"/>
              </a:rPr>
              <a:t>OF OPTIMIZATION</a:t>
            </a:r>
            <a:endParaRPr kumimoji="0" lang="en-US" sz="2800" b="1" i="0" u="none" strike="noStrike" kern="1200" cap="none" spc="0" normalizeH="0" baseline="0" noProof="0" dirty="0">
              <a:ln>
                <a:noFill/>
              </a:ln>
              <a:solidFill>
                <a:srgbClr val="353C5F"/>
              </a:solidFill>
              <a:effectLst/>
              <a:uLnTx/>
              <a:uFillTx/>
              <a:latin typeface="Century Gothic" pitchFamily="34" charset="0"/>
              <a:cs typeface="Times New Roman" pitchFamily="18" charset="0"/>
            </a:endParaRPr>
          </a:p>
        </p:txBody>
      </p:sp>
      <p:sp>
        <p:nvSpPr>
          <p:cNvPr id="6" name="Subtitle 2"/>
          <p:cNvSpPr txBox="1">
            <a:spLocks/>
          </p:cNvSpPr>
          <p:nvPr/>
        </p:nvSpPr>
        <p:spPr>
          <a:xfrm>
            <a:off x="1295400" y="3051368"/>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solidFill>
                  <a:srgbClr val="353C5F"/>
                </a:solidFill>
                <a:latin typeface="Century Gothic" pitchFamily="34" charset="0"/>
                <a:cs typeface="Arial" pitchFamily="34" charset="0"/>
              </a:rPr>
              <a:t>PROF. (DR.) DILIP KUMAR PRATIHAR</a:t>
            </a:r>
            <a:endParaRPr kumimoji="0" lang="en-US" sz="1400" b="1" u="none" strike="noStrike" kern="1200" cap="none" spc="0" normalizeH="0" baseline="0" noProof="0" dirty="0">
              <a:ln>
                <a:noFill/>
              </a:ln>
              <a:solidFill>
                <a:srgbClr val="353C5F"/>
              </a:solidFill>
              <a:effectLst/>
              <a:uLnTx/>
              <a:uFillTx/>
              <a:latin typeface="Century Gothic" pitchFamily="34" charset="0"/>
              <a:cs typeface="Arial"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noProof="0" dirty="0">
                <a:solidFill>
                  <a:schemeClr val="accent2"/>
                </a:solidFill>
                <a:latin typeface="Century Gothic" pitchFamily="34" charset="0"/>
                <a:cs typeface="Arial" pitchFamily="34" charset="0"/>
              </a:rPr>
              <a:t>MECHANICAL ENGINEERING DEPARTMENT, IIT KHARAGPUR</a:t>
            </a:r>
            <a:endParaRPr kumimoji="0" lang="en-US" sz="1200" b="1"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Tree>
    <p:extLst>
      <p:ext uri="{BB962C8B-B14F-4D97-AF65-F5344CB8AC3E}">
        <p14:creationId xmlns:p14="http://schemas.microsoft.com/office/powerpoint/2010/main" val="178618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10</a:t>
            </a:fld>
            <a:endParaRPr lang="en-US"/>
          </a:p>
        </p:txBody>
      </p:sp>
      <p:sp>
        <p:nvSpPr>
          <p:cNvPr id="3" name="Rectangle 2"/>
          <p:cNvSpPr/>
          <p:nvPr/>
        </p:nvSpPr>
        <p:spPr>
          <a:xfrm>
            <a:off x="381000" y="-19050"/>
            <a:ext cx="8001000" cy="4755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Clr>
                <a:srgbClr val="FF0000"/>
              </a:buClr>
              <a:buFont typeface="+mj-lt"/>
              <a:buAutoNum type="arabicPeriod" startAt="3"/>
            </a:pPr>
            <a:r>
              <a:rPr lang="en-US" altLang="en-US" sz="2000" b="1" dirty="0">
                <a:solidFill>
                  <a:schemeClr val="tx1"/>
                </a:solidFill>
                <a:latin typeface="Century Gothic" panose="020B0502020202020204" pitchFamily="34" charset="0"/>
              </a:rPr>
              <a:t>Depending on the nature of the design variables</a:t>
            </a:r>
          </a:p>
          <a:p>
            <a:pPr algn="ctr">
              <a:buClr>
                <a:srgbClr val="FF0000"/>
              </a:buClr>
            </a:pPr>
            <a:endParaRPr lang="en-US" altLang="en-US" sz="2000" b="1" dirty="0">
              <a:solidFill>
                <a:schemeClr val="tx1"/>
              </a:solidFill>
              <a:latin typeface="Century Gothic" panose="020B0502020202020204" pitchFamily="34" charset="0"/>
            </a:endParaRP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Integer Programming Problem: </a:t>
            </a:r>
            <a:r>
              <a:rPr lang="en-US" altLang="en-US" sz="2000" b="1" dirty="0">
                <a:solidFill>
                  <a:schemeClr val="tx1"/>
                </a:solidFill>
                <a:latin typeface="Century Gothic" panose="020B0502020202020204" pitchFamily="34" charset="0"/>
              </a:rPr>
              <a:t>All design variables take integer values</a:t>
            </a:r>
          </a:p>
          <a:p>
            <a:pPr lvl="2">
              <a:buClr>
                <a:srgbClr val="FF0000"/>
              </a:buClr>
            </a:pPr>
            <a:endParaRPr lang="en-US" altLang="en-US" sz="2000" b="1" dirty="0">
              <a:solidFill>
                <a:schemeClr val="tx1"/>
              </a:solidFill>
              <a:latin typeface="Century Gothic" panose="020B0502020202020204" pitchFamily="34" charset="0"/>
            </a:endParaRP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Real-valued Programming Problem: </a:t>
            </a:r>
            <a:r>
              <a:rPr lang="en-US" altLang="en-US" sz="2000" b="1" dirty="0">
                <a:solidFill>
                  <a:schemeClr val="tx1"/>
                </a:solidFill>
                <a:latin typeface="Century Gothic" panose="020B0502020202020204" pitchFamily="34" charset="0"/>
              </a:rPr>
              <a:t>All design variables take real values</a:t>
            </a:r>
          </a:p>
          <a:p>
            <a:pPr lvl="2">
              <a:buClr>
                <a:srgbClr val="FF0000"/>
              </a:buClr>
            </a:pPr>
            <a:endParaRPr lang="en-US" altLang="en-US" sz="2000" b="1" dirty="0">
              <a:solidFill>
                <a:schemeClr val="tx1"/>
              </a:solidFill>
              <a:latin typeface="Century Gothic" panose="020B0502020202020204" pitchFamily="34" charset="0"/>
            </a:endParaRP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Mixed-integer Programming Problem: </a:t>
            </a:r>
            <a:r>
              <a:rPr lang="en-US" altLang="en-US" sz="2000" b="1" dirty="0">
                <a:solidFill>
                  <a:schemeClr val="tx1"/>
                </a:solidFill>
                <a:latin typeface="Century Gothic" panose="020B0502020202020204" pitchFamily="34" charset="0"/>
              </a:rPr>
              <a:t>Some of the variables are integers and the remaining  variables take real values</a:t>
            </a:r>
          </a:p>
          <a:p>
            <a:pPr marL="1257300" lvl="2" indent="-342900">
              <a:buClr>
                <a:srgbClr val="FF0000"/>
              </a:buClr>
              <a:buFont typeface="Wingdings" panose="05000000000000000000" pitchFamily="2" charset="2"/>
              <a:buChar char="v"/>
            </a:pPr>
            <a:endParaRPr lang="en-US" altLang="en-US" sz="2000" b="1" dirty="0">
              <a:solidFill>
                <a:srgbClr val="FF0000"/>
              </a:solidFill>
              <a:latin typeface="Century Gothic" panose="020B0502020202020204" pitchFamily="34" charset="0"/>
            </a:endParaRPr>
          </a:p>
          <a:p>
            <a:pPr lvl="2">
              <a:buClr>
                <a:srgbClr val="FF0000"/>
              </a:buClr>
            </a:pPr>
            <a:endParaRPr lang="en-US" altLang="en-US" sz="2000" b="1" dirty="0">
              <a:solidFill>
                <a:srgbClr val="FF0000"/>
              </a:solidFill>
              <a:latin typeface="Century Gothic" panose="020B0502020202020204" pitchFamily="34" charset="0"/>
            </a:endParaRPr>
          </a:p>
        </p:txBody>
      </p:sp>
    </p:spTree>
    <p:extLst>
      <p:ext uri="{BB962C8B-B14F-4D97-AF65-F5344CB8AC3E}">
        <p14:creationId xmlns:p14="http://schemas.microsoft.com/office/powerpoint/2010/main" val="13045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11</a:t>
            </a:fld>
            <a:endParaRPr lang="en-US"/>
          </a:p>
        </p:txBody>
      </p:sp>
      <p:sp>
        <p:nvSpPr>
          <p:cNvPr id="3" name="Rectangle 2"/>
          <p:cNvSpPr/>
          <p:nvPr/>
        </p:nvSpPr>
        <p:spPr>
          <a:xfrm>
            <a:off x="381000" y="1504949"/>
            <a:ext cx="8001000" cy="1752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lgn="ctr">
              <a:buClr>
                <a:srgbClr val="FF0000"/>
              </a:buClr>
              <a:buFont typeface="+mj-lt"/>
              <a:buAutoNum type="arabicPeriod" startAt="4"/>
            </a:pPr>
            <a:r>
              <a:rPr lang="en-US" altLang="en-US" sz="2200" b="1" dirty="0">
                <a:solidFill>
                  <a:srgbClr val="FF0000"/>
                </a:solidFill>
                <a:latin typeface="Century Gothic" panose="020B0502020202020204" pitchFamily="34" charset="0"/>
              </a:rPr>
              <a:t>Static vs Dynamic Optimization Problems </a:t>
            </a:r>
          </a:p>
          <a:p>
            <a:pPr lvl="1" algn="ctr">
              <a:buClr>
                <a:srgbClr val="FF0000"/>
              </a:buClr>
            </a:pPr>
            <a:r>
              <a:rPr lang="en-US" altLang="en-US" sz="2200" b="1" dirty="0">
                <a:solidFill>
                  <a:srgbClr val="FF0000"/>
                </a:solidFill>
                <a:latin typeface="Century Gothic" panose="020B0502020202020204" pitchFamily="34" charset="0"/>
              </a:rPr>
              <a:t>  </a:t>
            </a:r>
          </a:p>
          <a:p>
            <a:pPr marL="1714500" lvl="3"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Static optimization problem: </a:t>
            </a:r>
            <a:r>
              <a:rPr lang="en-US" altLang="en-US" sz="2000" b="1" dirty="0">
                <a:solidFill>
                  <a:schemeClr val="tx1"/>
                </a:solidFill>
                <a:latin typeface="Century Gothic" panose="020B0502020202020204" pitchFamily="34" charset="0"/>
              </a:rPr>
              <a:t>a, b do not depend on L</a:t>
            </a:r>
          </a:p>
          <a:p>
            <a:pPr marL="1714500" lvl="3"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marL="1714500" lvl="3"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lvl="3">
              <a:buClr>
                <a:srgbClr val="FF0000"/>
              </a:buClr>
            </a:pPr>
            <a:endParaRPr lang="en-US" altLang="en-US" sz="2000" b="1" dirty="0">
              <a:solidFill>
                <a:srgbClr val="0070C0"/>
              </a:solidFill>
              <a:latin typeface="Century Gothic" panose="020B0502020202020204" pitchFamily="34" charset="0"/>
            </a:endParaRPr>
          </a:p>
          <a:p>
            <a:pPr marL="1714500" lvl="3"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lvl="3">
              <a:buClr>
                <a:srgbClr val="FF0000"/>
              </a:buClr>
            </a:pPr>
            <a:endParaRPr lang="en-US" altLang="en-US" sz="2000" b="1" dirty="0">
              <a:solidFill>
                <a:srgbClr val="0070C0"/>
              </a:solidFill>
              <a:latin typeface="Century Gothic" panose="020B0502020202020204" pitchFamily="34" charset="0"/>
            </a:endParaRPr>
          </a:p>
          <a:p>
            <a:pPr lvl="3">
              <a:buClr>
                <a:srgbClr val="FF0000"/>
              </a:buClr>
            </a:pPr>
            <a:endParaRPr lang="en-US" altLang="en-US" sz="2000" b="1" dirty="0">
              <a:solidFill>
                <a:srgbClr val="FF0000"/>
              </a:solidFill>
              <a:latin typeface="Century Gothic" panose="020B0502020202020204" pitchFamily="34" charset="0"/>
            </a:endParaRPr>
          </a:p>
          <a:p>
            <a:pPr lvl="3">
              <a:buClr>
                <a:srgbClr val="FF0000"/>
              </a:buClr>
            </a:pPr>
            <a:endParaRPr lang="en-US" altLang="en-US" sz="2000" b="1" dirty="0">
              <a:solidFill>
                <a:srgbClr val="FF0000"/>
              </a:solidFill>
              <a:latin typeface="Century Gothic" panose="020B0502020202020204" pitchFamily="34" charset="0"/>
            </a:endParaRPr>
          </a:p>
        </p:txBody>
      </p:sp>
      <p:sp>
        <p:nvSpPr>
          <p:cNvPr id="26" name="Rectangle 6"/>
          <p:cNvSpPr>
            <a:spLocks noChangeArrowheads="1"/>
          </p:cNvSpPr>
          <p:nvPr/>
        </p:nvSpPr>
        <p:spPr bwMode="auto">
          <a:xfrm>
            <a:off x="2438400" y="2967781"/>
            <a:ext cx="2514600" cy="457200"/>
          </a:xfrm>
          <a:prstGeom prst="rect">
            <a:avLst/>
          </a:prstGeom>
          <a:solidFill>
            <a:schemeClr val="bg1">
              <a:alpha val="0"/>
            </a:schemeClr>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27" name="Line 9"/>
          <p:cNvSpPr>
            <a:spLocks noChangeShapeType="1"/>
          </p:cNvSpPr>
          <p:nvPr/>
        </p:nvSpPr>
        <p:spPr bwMode="auto">
          <a:xfrm>
            <a:off x="5257800" y="2586781"/>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2"/>
          <p:cNvSpPr>
            <a:spLocks noChangeShapeType="1"/>
          </p:cNvSpPr>
          <p:nvPr/>
        </p:nvSpPr>
        <p:spPr bwMode="auto">
          <a:xfrm>
            <a:off x="2743200" y="2586781"/>
            <a:ext cx="251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3"/>
          <p:cNvSpPr>
            <a:spLocks noChangeShapeType="1"/>
          </p:cNvSpPr>
          <p:nvPr/>
        </p:nvSpPr>
        <p:spPr bwMode="auto">
          <a:xfrm>
            <a:off x="5105400" y="2208576"/>
            <a:ext cx="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17"/>
          <p:cNvSpPr>
            <a:spLocks noChangeShapeType="1"/>
          </p:cNvSpPr>
          <p:nvPr/>
        </p:nvSpPr>
        <p:spPr bwMode="auto">
          <a:xfrm>
            <a:off x="2438400" y="3729781"/>
            <a:ext cx="2514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18"/>
          <p:cNvSpPr txBox="1">
            <a:spLocks noChangeArrowheads="1"/>
          </p:cNvSpPr>
          <p:nvPr/>
        </p:nvSpPr>
        <p:spPr bwMode="auto">
          <a:xfrm>
            <a:off x="3733800" y="2586781"/>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a</a:t>
            </a:r>
          </a:p>
        </p:txBody>
      </p:sp>
      <p:sp>
        <p:nvSpPr>
          <p:cNvPr id="32" name="Text Box 19"/>
          <p:cNvSpPr txBox="1">
            <a:spLocks noChangeArrowheads="1"/>
          </p:cNvSpPr>
          <p:nvPr/>
        </p:nvSpPr>
        <p:spPr bwMode="auto">
          <a:xfrm>
            <a:off x="3810000" y="304398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b</a:t>
            </a:r>
          </a:p>
        </p:txBody>
      </p:sp>
      <p:sp>
        <p:nvSpPr>
          <p:cNvPr id="33" name="Text Box 20"/>
          <p:cNvSpPr txBox="1">
            <a:spLocks noChangeArrowheads="1"/>
          </p:cNvSpPr>
          <p:nvPr/>
        </p:nvSpPr>
        <p:spPr bwMode="auto">
          <a:xfrm>
            <a:off x="5029200" y="205617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P</a:t>
            </a:r>
          </a:p>
        </p:txBody>
      </p:sp>
      <p:sp>
        <p:nvSpPr>
          <p:cNvPr id="34" name="Text Box 21"/>
          <p:cNvSpPr txBox="1">
            <a:spLocks noChangeArrowheads="1"/>
          </p:cNvSpPr>
          <p:nvPr/>
        </p:nvSpPr>
        <p:spPr bwMode="auto">
          <a:xfrm>
            <a:off x="3581400" y="372978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L</a:t>
            </a:r>
          </a:p>
        </p:txBody>
      </p:sp>
      <p:sp>
        <p:nvSpPr>
          <p:cNvPr id="35" name="Line 22"/>
          <p:cNvSpPr>
            <a:spLocks noChangeShapeType="1"/>
          </p:cNvSpPr>
          <p:nvPr/>
        </p:nvSpPr>
        <p:spPr bwMode="auto">
          <a:xfrm flipH="1">
            <a:off x="2286000" y="3043981"/>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23"/>
          <p:cNvSpPr>
            <a:spLocks noChangeShapeType="1"/>
          </p:cNvSpPr>
          <p:nvPr/>
        </p:nvSpPr>
        <p:spPr bwMode="auto">
          <a:xfrm flipH="1">
            <a:off x="2286000" y="3272581"/>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24"/>
          <p:cNvSpPr>
            <a:spLocks noChangeShapeType="1"/>
          </p:cNvSpPr>
          <p:nvPr/>
        </p:nvSpPr>
        <p:spPr bwMode="auto">
          <a:xfrm flipH="1">
            <a:off x="2286000" y="3501181"/>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25"/>
          <p:cNvSpPr>
            <a:spLocks noChangeShapeType="1"/>
          </p:cNvSpPr>
          <p:nvPr/>
        </p:nvSpPr>
        <p:spPr bwMode="auto">
          <a:xfrm flipH="1">
            <a:off x="2286000" y="3729781"/>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26"/>
          <p:cNvSpPr>
            <a:spLocks noChangeShapeType="1"/>
          </p:cNvSpPr>
          <p:nvPr/>
        </p:nvSpPr>
        <p:spPr bwMode="auto">
          <a:xfrm flipH="1">
            <a:off x="2286000" y="2662981"/>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27"/>
          <p:cNvSpPr>
            <a:spLocks noChangeShapeType="1"/>
          </p:cNvSpPr>
          <p:nvPr/>
        </p:nvSpPr>
        <p:spPr bwMode="auto">
          <a:xfrm flipH="1">
            <a:off x="2209800" y="2829668"/>
            <a:ext cx="304800" cy="138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1"/>
          <p:cNvSpPr>
            <a:spLocks noChangeShapeType="1"/>
          </p:cNvSpPr>
          <p:nvPr/>
        </p:nvSpPr>
        <p:spPr bwMode="auto">
          <a:xfrm flipV="1">
            <a:off x="2438400" y="2568955"/>
            <a:ext cx="3048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7"/>
          <p:cNvSpPr>
            <a:spLocks noChangeShapeType="1"/>
          </p:cNvSpPr>
          <p:nvPr/>
        </p:nvSpPr>
        <p:spPr bwMode="auto">
          <a:xfrm>
            <a:off x="2438400" y="2952750"/>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8"/>
          <p:cNvSpPr>
            <a:spLocks noChangeShapeType="1"/>
          </p:cNvSpPr>
          <p:nvPr/>
        </p:nvSpPr>
        <p:spPr bwMode="auto">
          <a:xfrm flipV="1">
            <a:off x="4953000" y="2580663"/>
            <a:ext cx="3048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flipV="1">
            <a:off x="4953000" y="3125163"/>
            <a:ext cx="3048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6"/>
          <p:cNvSpPr>
            <a:spLocks noChangeShapeType="1"/>
          </p:cNvSpPr>
          <p:nvPr/>
        </p:nvSpPr>
        <p:spPr bwMode="auto">
          <a:xfrm>
            <a:off x="4953000" y="3409950"/>
            <a:ext cx="0" cy="3960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14"/>
          <p:cNvSpPr>
            <a:spLocks noChangeShapeType="1"/>
          </p:cNvSpPr>
          <p:nvPr/>
        </p:nvSpPr>
        <p:spPr bwMode="auto">
          <a:xfrm flipH="1">
            <a:off x="3657600" y="2571750"/>
            <a:ext cx="228600" cy="381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Line 15"/>
          <p:cNvSpPr>
            <a:spLocks noChangeShapeType="1"/>
          </p:cNvSpPr>
          <p:nvPr/>
        </p:nvSpPr>
        <p:spPr bwMode="auto">
          <a:xfrm>
            <a:off x="3657600" y="295275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9715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12</a:t>
            </a:fld>
            <a:endParaRPr lang="en-US"/>
          </a:p>
        </p:txBody>
      </p:sp>
      <p:sp>
        <p:nvSpPr>
          <p:cNvPr id="3" name="Rectangle 2"/>
          <p:cNvSpPr/>
          <p:nvPr/>
        </p:nvSpPr>
        <p:spPr>
          <a:xfrm>
            <a:off x="381000" y="-476250"/>
            <a:ext cx="8001000" cy="4114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3"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Dynamic optimization problem : </a:t>
            </a:r>
            <a:r>
              <a:rPr lang="en-US" altLang="en-US" sz="2000" b="1" dirty="0">
                <a:solidFill>
                  <a:schemeClr val="tx1"/>
                </a:solidFill>
                <a:latin typeface="Century Gothic" panose="020B0502020202020204" pitchFamily="34" charset="0"/>
              </a:rPr>
              <a:t>a, b are dependent on L</a:t>
            </a:r>
          </a:p>
          <a:p>
            <a:pPr lvl="3">
              <a:buClr>
                <a:srgbClr val="FF0000"/>
              </a:buClr>
            </a:pPr>
            <a:endParaRPr lang="en-US" altLang="en-US" sz="2000" b="1" dirty="0">
              <a:solidFill>
                <a:srgbClr val="0070C0"/>
              </a:solidFill>
              <a:latin typeface="Century Gothic" panose="020B0502020202020204" pitchFamily="34" charset="0"/>
            </a:endParaRPr>
          </a:p>
          <a:p>
            <a:pPr lvl="3">
              <a:buClr>
                <a:srgbClr val="FF0000"/>
              </a:buClr>
            </a:pPr>
            <a:endParaRPr lang="en-US" altLang="en-US" sz="2000" b="1" dirty="0">
              <a:solidFill>
                <a:srgbClr val="FF0000"/>
              </a:solidFill>
              <a:latin typeface="Century Gothic" panose="020B0502020202020204" pitchFamily="34" charset="0"/>
            </a:endParaRPr>
          </a:p>
          <a:p>
            <a:pPr lvl="3">
              <a:buClr>
                <a:srgbClr val="FF0000"/>
              </a:buClr>
            </a:pPr>
            <a:endParaRPr lang="en-US" altLang="en-US" sz="2000" b="1" dirty="0">
              <a:solidFill>
                <a:srgbClr val="FF0000"/>
              </a:solidFill>
              <a:latin typeface="Century Gothic" panose="020B0502020202020204" pitchFamily="34" charset="0"/>
            </a:endParaRPr>
          </a:p>
        </p:txBody>
      </p:sp>
      <p:pic>
        <p:nvPicPr>
          <p:cNvPr id="24"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28036"/>
            <a:ext cx="3505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31"/>
          <p:cNvSpPr>
            <a:spLocks noChangeShapeType="1"/>
          </p:cNvSpPr>
          <p:nvPr/>
        </p:nvSpPr>
        <p:spPr bwMode="auto">
          <a:xfrm>
            <a:off x="4495800" y="2866236"/>
            <a:ext cx="0" cy="6096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33"/>
          <p:cNvSpPr>
            <a:spLocks noChangeShapeType="1"/>
          </p:cNvSpPr>
          <p:nvPr/>
        </p:nvSpPr>
        <p:spPr bwMode="auto">
          <a:xfrm>
            <a:off x="5257800" y="2332836"/>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Line 35"/>
          <p:cNvSpPr>
            <a:spLocks noChangeShapeType="1"/>
          </p:cNvSpPr>
          <p:nvPr/>
        </p:nvSpPr>
        <p:spPr bwMode="auto">
          <a:xfrm>
            <a:off x="5181600" y="3399636"/>
            <a:ext cx="0" cy="533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36"/>
          <p:cNvSpPr>
            <a:spLocks noChangeShapeType="1"/>
          </p:cNvSpPr>
          <p:nvPr/>
        </p:nvSpPr>
        <p:spPr bwMode="auto">
          <a:xfrm>
            <a:off x="3200400" y="3552036"/>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Text Box 39"/>
          <p:cNvSpPr txBox="1">
            <a:spLocks noChangeArrowheads="1"/>
          </p:cNvSpPr>
          <p:nvPr/>
        </p:nvSpPr>
        <p:spPr bwMode="auto">
          <a:xfrm>
            <a:off x="4038600" y="2332836"/>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a(x)</a:t>
            </a:r>
          </a:p>
        </p:txBody>
      </p:sp>
      <p:sp>
        <p:nvSpPr>
          <p:cNvPr id="50" name="Text Box 40"/>
          <p:cNvSpPr txBox="1">
            <a:spLocks noChangeArrowheads="1"/>
          </p:cNvSpPr>
          <p:nvPr/>
        </p:nvSpPr>
        <p:spPr bwMode="auto">
          <a:xfrm>
            <a:off x="4648200" y="3018636"/>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b(x)</a:t>
            </a:r>
          </a:p>
        </p:txBody>
      </p:sp>
      <p:sp>
        <p:nvSpPr>
          <p:cNvPr id="51" name="Text Box 41"/>
          <p:cNvSpPr txBox="1">
            <a:spLocks noChangeArrowheads="1"/>
          </p:cNvSpPr>
          <p:nvPr/>
        </p:nvSpPr>
        <p:spPr bwMode="auto">
          <a:xfrm>
            <a:off x="5105400" y="202803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t>P</a:t>
            </a:r>
          </a:p>
        </p:txBody>
      </p:sp>
      <p:sp>
        <p:nvSpPr>
          <p:cNvPr id="52" name="Text Box 42"/>
          <p:cNvSpPr txBox="1">
            <a:spLocks noChangeArrowheads="1"/>
          </p:cNvSpPr>
          <p:nvPr/>
        </p:nvSpPr>
        <p:spPr bwMode="auto">
          <a:xfrm>
            <a:off x="3810000" y="3552036"/>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x</a:t>
            </a:r>
          </a:p>
        </p:txBody>
      </p:sp>
      <p:sp>
        <p:nvSpPr>
          <p:cNvPr id="53" name="Text Box 43"/>
          <p:cNvSpPr txBox="1">
            <a:spLocks noChangeArrowheads="1"/>
          </p:cNvSpPr>
          <p:nvPr/>
        </p:nvSpPr>
        <p:spPr bwMode="auto">
          <a:xfrm>
            <a:off x="4343400" y="355203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L</a:t>
            </a:r>
          </a:p>
        </p:txBody>
      </p:sp>
      <p:sp>
        <p:nvSpPr>
          <p:cNvPr id="54" name="Line 45"/>
          <p:cNvSpPr>
            <a:spLocks noChangeShapeType="1"/>
          </p:cNvSpPr>
          <p:nvPr/>
        </p:nvSpPr>
        <p:spPr bwMode="auto">
          <a:xfrm>
            <a:off x="3124200" y="3704436"/>
            <a:ext cx="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38"/>
          <p:cNvSpPr>
            <a:spLocks noChangeShapeType="1"/>
          </p:cNvSpPr>
          <p:nvPr/>
        </p:nvSpPr>
        <p:spPr bwMode="auto">
          <a:xfrm>
            <a:off x="3124200" y="3867150"/>
            <a:ext cx="2057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r>
              <a:rPr lang="en-US" dirty="0"/>
              <a:t>c</a:t>
            </a:r>
          </a:p>
        </p:txBody>
      </p:sp>
      <p:cxnSp>
        <p:nvCxnSpPr>
          <p:cNvPr id="15" name="Straight Connector 14"/>
          <p:cNvCxnSpPr>
            <a:stCxn id="25" idx="1"/>
          </p:cNvCxnSpPr>
          <p:nvPr/>
        </p:nvCxnSpPr>
        <p:spPr>
          <a:xfrm flipH="1">
            <a:off x="4495800" y="3475836"/>
            <a:ext cx="1" cy="7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Line 32"/>
          <p:cNvSpPr>
            <a:spLocks noChangeShapeType="1"/>
          </p:cNvSpPr>
          <p:nvPr/>
        </p:nvSpPr>
        <p:spPr bwMode="auto">
          <a:xfrm flipH="1">
            <a:off x="4495800" y="2571750"/>
            <a:ext cx="76200" cy="3048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9138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13</a:t>
            </a:fld>
            <a:endParaRPr lang="en-US"/>
          </a:p>
        </p:txBody>
      </p:sp>
      <p:sp>
        <p:nvSpPr>
          <p:cNvPr id="5" name="Rectangle 4"/>
          <p:cNvSpPr/>
          <p:nvPr/>
        </p:nvSpPr>
        <p:spPr>
          <a:xfrm>
            <a:off x="609600" y="361950"/>
            <a:ext cx="79248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chemeClr val="tx1"/>
                </a:solidFill>
                <a:latin typeface="Century Gothic" panose="020B0502020202020204" pitchFamily="34" charset="0"/>
              </a:rPr>
              <a:t>How does an optimization tool work?</a:t>
            </a:r>
          </a:p>
          <a:p>
            <a:pPr algn="ctr"/>
            <a:endParaRPr lang="en-US" sz="2400" dirty="0">
              <a:solidFill>
                <a:schemeClr val="tx1"/>
              </a:solidFill>
              <a:latin typeface="Century Gothic" panose="020B0502020202020204" pitchFamily="34" charset="0"/>
            </a:endParaRPr>
          </a:p>
        </p:txBody>
      </p:sp>
      <p:sp>
        <p:nvSpPr>
          <p:cNvPr id="6" name="Rectangle 5"/>
          <p:cNvSpPr/>
          <p:nvPr/>
        </p:nvSpPr>
        <p:spPr>
          <a:xfrm>
            <a:off x="990600" y="819150"/>
            <a:ext cx="7467600" cy="738664"/>
          </a:xfrm>
          <a:prstGeom prst="rect">
            <a:avLst/>
          </a:prstGeom>
        </p:spPr>
        <p:txBody>
          <a:bodyPr wrap="square">
            <a:spAutoFit/>
          </a:bodyPr>
          <a:lstStyle/>
          <a:p>
            <a:pPr algn="ctr">
              <a:buClr>
                <a:srgbClr val="FF0000"/>
              </a:buClr>
            </a:pPr>
            <a:r>
              <a:rPr lang="en-US" altLang="en-US" sz="2200" b="1" dirty="0">
                <a:solidFill>
                  <a:srgbClr val="FF0000"/>
                </a:solidFill>
                <a:latin typeface="Century Gothic" panose="020B0502020202020204" pitchFamily="34" charset="0"/>
              </a:rPr>
              <a:t>Constrained Optimization Problem</a:t>
            </a: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7" name="Text Box 5"/>
              <p:cNvSpPr txBox="1">
                <a:spLocks noChangeArrowheads="1"/>
              </p:cNvSpPr>
              <p:nvPr/>
            </p:nvSpPr>
            <p:spPr bwMode="auto">
              <a:xfrm>
                <a:off x="1143000" y="1222562"/>
                <a:ext cx="7074627" cy="23700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b="1" dirty="0">
                    <a:solidFill>
                      <a:schemeClr val="tx1"/>
                    </a:solidFill>
                    <a:latin typeface="Century Gothic" panose="020B0502020202020204" pitchFamily="34" charset="0"/>
                  </a:rPr>
                  <a:t>Minimize </a:t>
                </a:r>
                <a14:m>
                  <m:oMath xmlns:m="http://schemas.openxmlformats.org/officeDocument/2006/math">
                    <m:r>
                      <a:rPr lang="en-US" altLang="en-US" b="1" i="0" smtClean="0">
                        <a:solidFill>
                          <a:schemeClr val="tx1"/>
                        </a:solidFill>
                        <a:latin typeface="Cambria Math" panose="02040503050406030204" pitchFamily="18" charset="0"/>
                      </a:rPr>
                      <m:t>      </m:t>
                    </m:r>
                    <m:r>
                      <a:rPr lang="en-US" altLang="en-US" b="1" i="1" smtClean="0">
                        <a:solidFill>
                          <a:schemeClr val="tx1"/>
                        </a:solidFill>
                        <a:latin typeface="Cambria Math" panose="02040503050406030204" pitchFamily="18" charset="0"/>
                      </a:rPr>
                      <m:t>𝒚</m:t>
                    </m:r>
                    <m:r>
                      <a:rPr lang="en-US" altLang="en-US" b="1" i="1" smtClean="0">
                        <a:solidFill>
                          <a:schemeClr val="tx1"/>
                        </a:solidFill>
                        <a:latin typeface="Cambria Math" panose="02040503050406030204" pitchFamily="18" charset="0"/>
                      </a:rPr>
                      <m:t>=</m:t>
                    </m:r>
                    <m:r>
                      <a:rPr lang="en-US" altLang="en-US" b="1" i="1" smtClean="0">
                        <a:solidFill>
                          <a:schemeClr val="tx1"/>
                        </a:solidFill>
                        <a:latin typeface="Cambria Math" panose="02040503050406030204" pitchFamily="18" charset="0"/>
                      </a:rPr>
                      <m:t>𝒇</m:t>
                    </m:r>
                    <m:d>
                      <m:dPr>
                        <m:ctrlPr>
                          <a:rPr lang="en-US" altLang="en-US" b="1" i="1" smtClean="0">
                            <a:solidFill>
                              <a:schemeClr val="tx1"/>
                            </a:solidFill>
                            <a:latin typeface="Cambria Math" panose="02040503050406030204" pitchFamily="18" charset="0"/>
                          </a:rPr>
                        </m:ctrlPr>
                      </m:dPr>
                      <m:e>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𝟏</m:t>
                            </m:r>
                          </m:sub>
                        </m:sSub>
                        <m:r>
                          <a:rPr lang="en-US" altLang="en-US" b="1" i="1" smtClean="0">
                            <a:solidFill>
                              <a:schemeClr val="tx1"/>
                            </a:solidFill>
                            <a:latin typeface="Cambria Math" panose="02040503050406030204" pitchFamily="18" charset="0"/>
                          </a:rPr>
                          <m:t>,</m:t>
                        </m:r>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𝟐</m:t>
                            </m:r>
                          </m:sub>
                        </m:sSub>
                      </m:e>
                    </m:d>
                    <m:r>
                      <a:rPr lang="en-US" altLang="en-US" b="1" i="1" smtClean="0">
                        <a:solidFill>
                          <a:schemeClr val="tx1"/>
                        </a:solidFill>
                        <a:latin typeface="Cambria Math" panose="02040503050406030204" pitchFamily="18" charset="0"/>
                      </a:rPr>
                      <m:t>=(</m:t>
                    </m:r>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𝟏</m:t>
                        </m:r>
                      </m:sub>
                    </m:sSub>
                    <m:r>
                      <a:rPr lang="en-US" altLang="en-US" b="1" i="1" smtClean="0">
                        <a:solidFill>
                          <a:schemeClr val="tx1"/>
                        </a:solidFill>
                        <a:latin typeface="Cambria Math" panose="02040503050406030204" pitchFamily="18" charset="0"/>
                      </a:rPr>
                      <m:t>−</m:t>
                    </m:r>
                    <m:r>
                      <a:rPr lang="en-US" altLang="en-US" b="1" i="1" smtClean="0">
                        <a:solidFill>
                          <a:schemeClr val="tx1"/>
                        </a:solidFill>
                        <a:latin typeface="Cambria Math" panose="02040503050406030204" pitchFamily="18" charset="0"/>
                      </a:rPr>
                      <m:t>𝒂</m:t>
                    </m:r>
                    <m:sSup>
                      <m:sSupPr>
                        <m:ctrlPr>
                          <a:rPr lang="en-US" altLang="en-US" b="1" i="1" smtClean="0">
                            <a:solidFill>
                              <a:schemeClr val="tx1"/>
                            </a:solidFill>
                            <a:latin typeface="Cambria Math" panose="02040503050406030204" pitchFamily="18" charset="0"/>
                          </a:rPr>
                        </m:ctrlPr>
                      </m:sSupPr>
                      <m:e>
                        <m:r>
                          <a:rPr lang="en-US" altLang="en-US" b="1" i="1" smtClean="0">
                            <a:solidFill>
                              <a:schemeClr val="tx1"/>
                            </a:solidFill>
                            <a:latin typeface="Cambria Math" panose="02040503050406030204" pitchFamily="18" charset="0"/>
                          </a:rPr>
                          <m:t>)</m:t>
                        </m:r>
                      </m:e>
                      <m:sup>
                        <m:r>
                          <a:rPr lang="en-US" altLang="en-US" b="1" i="1" smtClean="0">
                            <a:solidFill>
                              <a:schemeClr val="tx1"/>
                            </a:solidFill>
                            <a:latin typeface="Cambria Math" panose="02040503050406030204" pitchFamily="18" charset="0"/>
                          </a:rPr>
                          <m:t>𝟐</m:t>
                        </m:r>
                      </m:sup>
                    </m:sSup>
                    <m:r>
                      <a:rPr lang="en-US" altLang="en-US" b="1" i="1" smtClean="0">
                        <a:solidFill>
                          <a:schemeClr val="tx1"/>
                        </a:solidFill>
                        <a:latin typeface="Cambria Math" panose="02040503050406030204" pitchFamily="18" charset="0"/>
                      </a:rPr>
                      <m:t>+(</m:t>
                    </m:r>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𝟐</m:t>
                        </m:r>
                      </m:sub>
                    </m:sSub>
                    <m:r>
                      <a:rPr lang="en-US" altLang="en-US" b="1" i="1" smtClean="0">
                        <a:solidFill>
                          <a:schemeClr val="tx1"/>
                        </a:solidFill>
                        <a:latin typeface="Cambria Math" panose="02040503050406030204" pitchFamily="18" charset="0"/>
                      </a:rPr>
                      <m:t>−</m:t>
                    </m:r>
                    <m:r>
                      <a:rPr lang="en-US" altLang="en-US" b="1" i="1" smtClean="0">
                        <a:solidFill>
                          <a:schemeClr val="tx1"/>
                        </a:solidFill>
                        <a:latin typeface="Cambria Math" panose="02040503050406030204" pitchFamily="18" charset="0"/>
                      </a:rPr>
                      <m:t>𝒃</m:t>
                    </m:r>
                    <m:sSup>
                      <m:sSupPr>
                        <m:ctrlPr>
                          <a:rPr lang="en-US" altLang="en-US" b="1" i="1" smtClean="0">
                            <a:solidFill>
                              <a:schemeClr val="tx1"/>
                            </a:solidFill>
                            <a:latin typeface="Cambria Math" panose="02040503050406030204" pitchFamily="18" charset="0"/>
                          </a:rPr>
                        </m:ctrlPr>
                      </m:sSupPr>
                      <m:e>
                        <m:r>
                          <a:rPr lang="en-US" altLang="en-US" b="1" i="1" smtClean="0">
                            <a:solidFill>
                              <a:schemeClr val="tx1"/>
                            </a:solidFill>
                            <a:latin typeface="Cambria Math" panose="02040503050406030204" pitchFamily="18" charset="0"/>
                          </a:rPr>
                          <m:t>)</m:t>
                        </m:r>
                      </m:e>
                      <m:sup>
                        <m:r>
                          <a:rPr lang="en-US" altLang="en-US" b="1" i="1" smtClean="0">
                            <a:solidFill>
                              <a:schemeClr val="tx1"/>
                            </a:solidFill>
                            <a:latin typeface="Cambria Math" panose="02040503050406030204" pitchFamily="18" charset="0"/>
                          </a:rPr>
                          <m:t>𝟐</m:t>
                        </m:r>
                      </m:sup>
                    </m:sSup>
                  </m:oMath>
                </a14:m>
                <a:endParaRPr lang="en-US" altLang="en-US" b="1" dirty="0">
                  <a:solidFill>
                    <a:schemeClr val="tx1"/>
                  </a:solidFill>
                  <a:latin typeface="Century Gothic" panose="020B0502020202020204" pitchFamily="34" charset="0"/>
                </a:endParaRPr>
              </a:p>
              <a:p>
                <a:pPr eaLnBrk="1" hangingPunct="1"/>
                <a:r>
                  <a:rPr lang="en-US" altLang="en-US" b="1" dirty="0">
                    <a:solidFill>
                      <a:schemeClr val="tx1"/>
                    </a:solidFill>
                    <a:latin typeface="Century Gothic" panose="020B0502020202020204" pitchFamily="34" charset="0"/>
                  </a:rPr>
                  <a:t>subject to    </a:t>
                </a:r>
              </a:p>
              <a:p>
                <a:pPr eaLnBrk="1" hangingPunct="1"/>
                <a:r>
                  <a:rPr lang="en-US" altLang="en-US" b="1" dirty="0">
                    <a:solidFill>
                      <a:schemeClr val="tx1"/>
                    </a:solidFill>
                    <a:latin typeface="Century Gothic" panose="020B0502020202020204" pitchFamily="34" charset="0"/>
                  </a:rPr>
                  <a:t>                    </a:t>
                </a:r>
                <a14:m>
                  <m:oMath xmlns:m="http://schemas.openxmlformats.org/officeDocument/2006/math">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𝒈</m:t>
                        </m:r>
                      </m:e>
                      <m:sub>
                        <m:r>
                          <a:rPr lang="en-US" altLang="en-US" b="1" i="1" smtClean="0">
                            <a:solidFill>
                              <a:schemeClr val="tx1"/>
                            </a:solidFill>
                            <a:latin typeface="Cambria Math" panose="02040503050406030204" pitchFamily="18" charset="0"/>
                          </a:rPr>
                          <m:t>𝒊</m:t>
                        </m:r>
                      </m:sub>
                    </m:sSub>
                    <m:d>
                      <m:dPr>
                        <m:ctrlPr>
                          <a:rPr lang="en-US" altLang="en-US" b="1" i="1" smtClean="0">
                            <a:solidFill>
                              <a:schemeClr val="tx1"/>
                            </a:solidFill>
                            <a:latin typeface="Cambria Math" panose="02040503050406030204" pitchFamily="18" charset="0"/>
                          </a:rPr>
                        </m:ctrlPr>
                      </m:dPr>
                      <m:e>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𝟏</m:t>
                            </m:r>
                          </m:sub>
                        </m:sSub>
                        <m:r>
                          <a:rPr lang="en-US" altLang="en-US" b="1" i="1" smtClean="0">
                            <a:solidFill>
                              <a:schemeClr val="tx1"/>
                            </a:solidFill>
                            <a:latin typeface="Cambria Math" panose="02040503050406030204" pitchFamily="18" charset="0"/>
                          </a:rPr>
                          <m:t>,</m:t>
                        </m:r>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𝟐</m:t>
                            </m:r>
                          </m:sub>
                        </m:sSub>
                      </m:e>
                    </m:d>
                    <m:r>
                      <a:rPr lang="en-US" altLang="en-US" b="1" i="1" smtClean="0">
                        <a:solidFill>
                          <a:schemeClr val="tx1"/>
                        </a:solidFill>
                        <a:latin typeface="Cambria Math" panose="02040503050406030204" pitchFamily="18" charset="0"/>
                        <a:ea typeface="Cambria Math" panose="02040503050406030204" pitchFamily="18" charset="0"/>
                      </a:rPr>
                      <m:t>≤</m:t>
                    </m:r>
                    <m:sSub>
                      <m:sSubPr>
                        <m:ctrlPr>
                          <a:rPr lang="en-US" altLang="en-US" b="1" i="1" smtClean="0">
                            <a:solidFill>
                              <a:schemeClr val="tx1"/>
                            </a:solidFill>
                            <a:latin typeface="Cambria Math" panose="02040503050406030204" pitchFamily="18" charset="0"/>
                            <a:ea typeface="Cambria Math" panose="02040503050406030204" pitchFamily="18" charset="0"/>
                          </a:rPr>
                        </m:ctrlPr>
                      </m:sSubPr>
                      <m:e>
                        <m:r>
                          <a:rPr lang="en-US" altLang="en-US" b="1" i="1" smtClean="0">
                            <a:solidFill>
                              <a:schemeClr val="tx1"/>
                            </a:solidFill>
                            <a:latin typeface="Cambria Math" panose="02040503050406030204" pitchFamily="18" charset="0"/>
                            <a:ea typeface="Cambria Math" panose="02040503050406030204" pitchFamily="18" charset="0"/>
                          </a:rPr>
                          <m:t>𝑪</m:t>
                        </m:r>
                      </m:e>
                      <m:sub>
                        <m:r>
                          <a:rPr lang="en-US" altLang="en-US" b="1" i="1" smtClean="0">
                            <a:solidFill>
                              <a:schemeClr val="tx1"/>
                            </a:solidFill>
                            <a:latin typeface="Cambria Math" panose="02040503050406030204" pitchFamily="18" charset="0"/>
                            <a:ea typeface="Cambria Math" panose="02040503050406030204" pitchFamily="18" charset="0"/>
                          </a:rPr>
                          <m:t>𝒊</m:t>
                        </m:r>
                      </m:sub>
                    </m:sSub>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𝒊</m:t>
                    </m:r>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𝟏</m:t>
                    </m:r>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𝟐</m:t>
                    </m:r>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𝟑</m:t>
                    </m:r>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𝒏</m:t>
                    </m:r>
                  </m:oMath>
                </a14:m>
                <a:endParaRPr lang="en-US" altLang="en-US" b="1" dirty="0">
                  <a:solidFill>
                    <a:schemeClr val="tx1"/>
                  </a:solidFill>
                  <a:latin typeface="Century Gothic" panose="020B0502020202020204" pitchFamily="34" charset="0"/>
                </a:endParaRPr>
              </a:p>
              <a:p>
                <a:pPr eaLnBrk="1" hangingPunct="1"/>
                <a:r>
                  <a:rPr lang="en-US" altLang="en-US" b="1" dirty="0">
                    <a:solidFill>
                      <a:schemeClr val="tx1"/>
                    </a:solidFill>
                    <a:latin typeface="Century Gothic" panose="020B0502020202020204" pitchFamily="34" charset="0"/>
                  </a:rPr>
                  <a:t>and</a:t>
                </a:r>
              </a:p>
              <a:p>
                <a:pPr eaLnBrk="1" hangingPunct="1"/>
                <a:r>
                  <a:rPr lang="en-US" altLang="en-US" b="1" dirty="0">
                    <a:solidFill>
                      <a:schemeClr val="tx1"/>
                    </a:solidFill>
                    <a:latin typeface="Century Gothic" panose="020B0502020202020204" pitchFamily="34" charset="0"/>
                  </a:rPr>
                  <a:t>                    </a:t>
                </a:r>
                <a14:m>
                  <m:oMath xmlns:m="http://schemas.openxmlformats.org/officeDocument/2006/math">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𝟏</m:t>
                        </m:r>
                      </m:sub>
                    </m:sSub>
                    <m:r>
                      <a:rPr lang="en-US" altLang="en-US" b="1" i="1" smtClean="0">
                        <a:solidFill>
                          <a:schemeClr val="tx1"/>
                        </a:solidFill>
                        <a:latin typeface="Cambria Math" panose="02040503050406030204" pitchFamily="18" charset="0"/>
                        <a:ea typeface="Cambria Math" panose="02040503050406030204" pitchFamily="18" charset="0"/>
                      </a:rPr>
                      <m:t>≥</m:t>
                    </m:r>
                    <m:sSubSup>
                      <m:sSubSupPr>
                        <m:ctrlPr>
                          <a:rPr lang="en-US" altLang="en-US" b="1" i="1" smtClean="0">
                            <a:solidFill>
                              <a:schemeClr val="tx1"/>
                            </a:solidFill>
                            <a:latin typeface="Cambria Math" panose="02040503050406030204" pitchFamily="18" charset="0"/>
                            <a:ea typeface="Cambria Math" panose="02040503050406030204" pitchFamily="18" charset="0"/>
                          </a:rPr>
                        </m:ctrlPr>
                      </m:sSubSupPr>
                      <m:e>
                        <m:r>
                          <a:rPr lang="en-US" altLang="en-US" b="1" i="1" smtClean="0">
                            <a:solidFill>
                              <a:schemeClr val="tx1"/>
                            </a:solidFill>
                            <a:latin typeface="Cambria Math" panose="02040503050406030204" pitchFamily="18" charset="0"/>
                            <a:ea typeface="Cambria Math" panose="02040503050406030204" pitchFamily="18" charset="0"/>
                          </a:rPr>
                          <m:t>𝒙</m:t>
                        </m:r>
                      </m:e>
                      <m:sub>
                        <m:r>
                          <a:rPr lang="en-US" altLang="en-US" b="1" i="1" smtClean="0">
                            <a:solidFill>
                              <a:schemeClr val="tx1"/>
                            </a:solidFill>
                            <a:latin typeface="Cambria Math" panose="02040503050406030204" pitchFamily="18" charset="0"/>
                            <a:ea typeface="Cambria Math" panose="02040503050406030204" pitchFamily="18" charset="0"/>
                          </a:rPr>
                          <m:t>𝟏</m:t>
                        </m:r>
                      </m:sub>
                      <m:sup>
                        <m:r>
                          <a:rPr lang="en-US" altLang="en-US" b="1" i="1" smtClean="0">
                            <a:solidFill>
                              <a:schemeClr val="tx1"/>
                            </a:solidFill>
                            <a:latin typeface="Cambria Math" panose="02040503050406030204" pitchFamily="18" charset="0"/>
                            <a:ea typeface="Cambria Math" panose="02040503050406030204" pitchFamily="18" charset="0"/>
                          </a:rPr>
                          <m:t>𝒎𝒊𝒏</m:t>
                        </m:r>
                      </m:sup>
                    </m:sSubSup>
                  </m:oMath>
                </a14:m>
                <a:r>
                  <a:rPr lang="en-US" altLang="en-US" b="1" dirty="0">
                    <a:solidFill>
                      <a:schemeClr val="tx1"/>
                    </a:solidFill>
                    <a:latin typeface="Century Gothic" panose="020B0502020202020204" pitchFamily="34" charset="0"/>
                  </a:rPr>
                  <a:t>,</a:t>
                </a:r>
              </a:p>
              <a:p>
                <a:pPr eaLnBrk="1" hangingPunct="1"/>
                <a:r>
                  <a:rPr lang="en-US" altLang="en-US" b="1" dirty="0">
                    <a:solidFill>
                      <a:schemeClr val="tx1"/>
                    </a:solidFill>
                    <a:latin typeface="Century Gothic" panose="020B0502020202020204" pitchFamily="34" charset="0"/>
                  </a:rPr>
                  <a:t>	         </a:t>
                </a:r>
                <a14:m>
                  <m:oMath xmlns:m="http://schemas.openxmlformats.org/officeDocument/2006/math">
                    <m:sSub>
                      <m:sSubPr>
                        <m:ctrlPr>
                          <a:rPr lang="en-US" altLang="en-US" b="1" i="1">
                            <a:solidFill>
                              <a:schemeClr val="tx1"/>
                            </a:solidFill>
                            <a:latin typeface="Cambria Math" panose="02040503050406030204" pitchFamily="18" charset="0"/>
                          </a:rPr>
                        </m:ctrlPr>
                      </m:sSubPr>
                      <m:e>
                        <m:r>
                          <a:rPr lang="en-US" altLang="en-US" b="1" i="1">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𝟐</m:t>
                        </m:r>
                      </m:sub>
                    </m:sSub>
                    <m:r>
                      <a:rPr lang="en-US" altLang="en-US" b="1" i="1">
                        <a:solidFill>
                          <a:schemeClr val="tx1"/>
                        </a:solidFill>
                        <a:latin typeface="Cambria Math" panose="02040503050406030204" pitchFamily="18" charset="0"/>
                        <a:ea typeface="Cambria Math" panose="02040503050406030204" pitchFamily="18" charset="0"/>
                      </a:rPr>
                      <m:t>≥</m:t>
                    </m:r>
                    <m:sSubSup>
                      <m:sSubSupPr>
                        <m:ctrlPr>
                          <a:rPr lang="en-US" altLang="en-US" b="1" i="1">
                            <a:solidFill>
                              <a:schemeClr val="tx1"/>
                            </a:solidFill>
                            <a:latin typeface="Cambria Math" panose="02040503050406030204" pitchFamily="18" charset="0"/>
                            <a:ea typeface="Cambria Math" panose="02040503050406030204" pitchFamily="18" charset="0"/>
                          </a:rPr>
                        </m:ctrlPr>
                      </m:sSubSupPr>
                      <m:e>
                        <m:r>
                          <a:rPr lang="en-US" altLang="en-US" b="1" i="1">
                            <a:solidFill>
                              <a:schemeClr val="tx1"/>
                            </a:solidFill>
                            <a:latin typeface="Cambria Math" panose="02040503050406030204" pitchFamily="18" charset="0"/>
                            <a:ea typeface="Cambria Math" panose="02040503050406030204" pitchFamily="18" charset="0"/>
                          </a:rPr>
                          <m:t>𝒙</m:t>
                        </m:r>
                      </m:e>
                      <m:sub>
                        <m:r>
                          <a:rPr lang="en-US" altLang="en-US" b="1" i="1" smtClean="0">
                            <a:solidFill>
                              <a:schemeClr val="tx1"/>
                            </a:solidFill>
                            <a:latin typeface="Cambria Math" panose="02040503050406030204" pitchFamily="18" charset="0"/>
                            <a:ea typeface="Cambria Math" panose="02040503050406030204" pitchFamily="18" charset="0"/>
                          </a:rPr>
                          <m:t>𝟐</m:t>
                        </m:r>
                      </m:sub>
                      <m:sup>
                        <m:r>
                          <a:rPr lang="en-US" altLang="en-US" b="1" i="1">
                            <a:solidFill>
                              <a:schemeClr val="tx1"/>
                            </a:solidFill>
                            <a:latin typeface="Cambria Math" panose="02040503050406030204" pitchFamily="18" charset="0"/>
                            <a:ea typeface="Cambria Math" panose="02040503050406030204" pitchFamily="18" charset="0"/>
                          </a:rPr>
                          <m:t>𝒎𝒊𝒏</m:t>
                        </m:r>
                      </m:sup>
                    </m:sSubSup>
                  </m:oMath>
                </a14:m>
                <a:r>
                  <a:rPr lang="en-US" altLang="en-US" b="1" dirty="0">
                    <a:solidFill>
                      <a:schemeClr val="tx1"/>
                    </a:solidFill>
                    <a:latin typeface="Century Gothic" panose="020B0502020202020204" pitchFamily="34" charset="0"/>
                  </a:rPr>
                  <a:t>		</a:t>
                </a:r>
                <a:endParaRPr lang="en-US" altLang="en-US" b="1" baseline="30000" dirty="0">
                  <a:solidFill>
                    <a:schemeClr val="tx1"/>
                  </a:solidFill>
                  <a:latin typeface="Century Gothic" panose="020B0502020202020204" pitchFamily="34" charset="0"/>
                  <a:cs typeface="Times New Roman" panose="02020603050405020304" pitchFamily="18" charset="0"/>
                </a:endParaRPr>
              </a:p>
            </p:txBody>
          </p:sp>
        </mc:Choice>
        <mc:Fallback xmlns="">
          <p:sp>
            <p:nvSpPr>
              <p:cNvPr id="7" name="Text Box 5"/>
              <p:cNvSpPr txBox="1">
                <a:spLocks noRot="1" noChangeAspect="1" noMove="1" noResize="1" noEditPoints="1" noAdjustHandles="1" noChangeArrowheads="1" noChangeShapeType="1" noTextEdit="1"/>
              </p:cNvSpPr>
              <p:nvPr/>
            </p:nvSpPr>
            <p:spPr bwMode="auto">
              <a:xfrm>
                <a:off x="1143000" y="1222562"/>
                <a:ext cx="7074627" cy="2370008"/>
              </a:xfrm>
              <a:prstGeom prst="rect">
                <a:avLst/>
              </a:prstGeom>
              <a:blipFill>
                <a:blip r:embed="rId2"/>
                <a:stretch>
                  <a:fillRect l="-1379" t="-18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26715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r>
              <a:rPr lang="en-US" dirty="0"/>
              <a:t>13</a:t>
            </a: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85750"/>
            <a:ext cx="5715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5" name="Text Box 6"/>
          <p:cNvSpPr txBox="1">
            <a:spLocks noChangeArrowheads="1"/>
          </p:cNvSpPr>
          <p:nvPr/>
        </p:nvSpPr>
        <p:spPr bwMode="auto">
          <a:xfrm>
            <a:off x="6172200" y="1338149"/>
            <a:ext cx="1905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200" b="1" dirty="0">
                <a:solidFill>
                  <a:srgbClr val="FF0000"/>
                </a:solidFill>
                <a:latin typeface="Century Gothic" panose="020B0502020202020204" pitchFamily="34" charset="0"/>
                <a:cs typeface="Arial" charset="0"/>
              </a:rPr>
              <a:t>Principle</a:t>
            </a:r>
            <a:r>
              <a:rPr lang="en-US" altLang="en-US" sz="2200" dirty="0">
                <a:solidFill>
                  <a:srgbClr val="FF0000"/>
                </a:solidFill>
              </a:rPr>
              <a:t> </a:t>
            </a:r>
            <a:r>
              <a:rPr lang="en-US" altLang="en-US" sz="2200" b="1" dirty="0">
                <a:solidFill>
                  <a:srgbClr val="FF0000"/>
                </a:solidFill>
                <a:latin typeface="Century Gothic" panose="020B0502020202020204" pitchFamily="34" charset="0"/>
                <a:cs typeface="Arial" charset="0"/>
              </a:rPr>
              <a:t>of optimization</a:t>
            </a:r>
          </a:p>
        </p:txBody>
      </p:sp>
    </p:spTree>
    <p:extLst>
      <p:ext uri="{BB962C8B-B14F-4D97-AF65-F5344CB8AC3E}">
        <p14:creationId xmlns:p14="http://schemas.microsoft.com/office/powerpoint/2010/main" val="43048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304800" y="666750"/>
            <a:ext cx="8610600" cy="2954655"/>
          </a:xfrm>
          <a:prstGeom prst="rect">
            <a:avLst/>
          </a:prstGeom>
        </p:spPr>
        <p:txBody>
          <a:bodyPr wrap="square">
            <a:spAutoFit/>
          </a:bodyPr>
          <a:lstStyle/>
          <a:p>
            <a:pPr marL="342900" indent="-342900">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Free Points:</a:t>
            </a:r>
            <a:r>
              <a:rPr lang="en-US" sz="1200" b="1" dirty="0">
                <a:solidFill>
                  <a:srgbClr val="0070C0"/>
                </a:solidFill>
                <a:latin typeface="Century Gothic" panose="020B0502020202020204" pitchFamily="34" charset="0"/>
                <a:cs typeface="Arial" charset="0"/>
              </a:rPr>
              <a:t>  </a:t>
            </a:r>
            <a:r>
              <a:rPr lang="en-US" sz="2000" b="1" dirty="0">
                <a:latin typeface="Century Gothic" panose="020B0502020202020204" pitchFamily="34" charset="0"/>
                <a:cs typeface="Arial" charset="0"/>
              </a:rPr>
              <a:t>The points residing the feasible zone are called free points</a:t>
            </a:r>
          </a:p>
          <a:p>
            <a:pPr>
              <a:defRPr/>
            </a:pPr>
            <a:endParaRPr lang="en-US" sz="2000" b="1" dirty="0">
              <a:latin typeface="Century Gothic" panose="020B0502020202020204" pitchFamily="34" charset="0"/>
              <a:cs typeface="Arial" charset="0"/>
            </a:endParaRPr>
          </a:p>
          <a:p>
            <a:pPr marL="342900" indent="-342900">
              <a:buClr>
                <a:srgbClr val="FF0000"/>
              </a:buClr>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Bound points: </a:t>
            </a:r>
            <a:r>
              <a:rPr lang="en-US" altLang="en-US" sz="2000" b="1" dirty="0">
                <a:latin typeface="Century Gothic" panose="020B0502020202020204" pitchFamily="34" charset="0"/>
                <a:cs typeface="Arial" charset="0"/>
              </a:rPr>
              <a:t>The points lying on boundary of the feasible zone are called bound points</a:t>
            </a:r>
          </a:p>
          <a:p>
            <a:pPr>
              <a:buClr>
                <a:srgbClr val="FF0000"/>
              </a:buClr>
              <a:defRPr/>
            </a:pPr>
            <a:endParaRPr lang="en-US" altLang="en-US" sz="2000" b="1" dirty="0">
              <a:latin typeface="Century Gothic" panose="020B0502020202020204" pitchFamily="34" charset="0"/>
              <a:cs typeface="Arial" charset="0"/>
            </a:endParaRPr>
          </a:p>
          <a:p>
            <a:pPr marL="342900" indent="-342900">
              <a:buClr>
                <a:srgbClr val="FF0000"/>
              </a:buClr>
              <a:buFont typeface="Wingdings" panose="05000000000000000000" pitchFamily="2" charset="2"/>
              <a:buChar char="v"/>
              <a:defRPr/>
            </a:pPr>
            <a:r>
              <a:rPr lang="en-US" altLang="en-US" sz="2000" b="1" dirty="0">
                <a:latin typeface="Century Gothic" panose="020B0502020202020204" pitchFamily="34" charset="0"/>
                <a:cs typeface="Arial" charset="0"/>
              </a:rPr>
              <a:t>Note: </a:t>
            </a:r>
            <a:r>
              <a:rPr lang="en-US" altLang="en-US" sz="2000" b="1" dirty="0">
                <a:solidFill>
                  <a:srgbClr val="C00000"/>
                </a:solidFill>
                <a:latin typeface="Century Gothic" panose="020B0502020202020204" pitchFamily="34" charset="0"/>
                <a:cs typeface="Arial" charset="0"/>
              </a:rPr>
              <a:t>Optimal solution can be either a free point or a bound point</a:t>
            </a:r>
            <a:endParaRPr lang="en-US" altLang="en-US" sz="2000" b="1" dirty="0">
              <a:latin typeface="Century Gothic" panose="020B0502020202020204" pitchFamily="34" charset="0"/>
              <a:cs typeface="Arial" charset="0"/>
            </a:endParaRPr>
          </a:p>
          <a:p>
            <a:pPr marL="342900" indent="-342900">
              <a:buClr>
                <a:srgbClr val="FF0000"/>
              </a:buClr>
              <a:buFont typeface="Wingdings" panose="05000000000000000000" pitchFamily="2" charset="2"/>
              <a:buChar char="v"/>
              <a:defRPr/>
            </a:pPr>
            <a:endParaRPr lang="en-US" sz="2200" b="1" dirty="0">
              <a:solidFill>
                <a:srgbClr val="FF0000"/>
              </a:solidFill>
              <a:latin typeface="Century Gothic" panose="020B0502020202020204" pitchFamily="34" charset="0"/>
              <a:cs typeface="Arial" charset="0"/>
            </a:endParaRPr>
          </a:p>
          <a:p>
            <a:pPr>
              <a:defRPr/>
            </a:pPr>
            <a:r>
              <a:rPr lang="en-US" sz="2000" b="1" dirty="0">
                <a:solidFill>
                  <a:srgbClr val="0070C0"/>
                </a:solidFill>
                <a:latin typeface="Century Gothic" panose="020B0502020202020204" pitchFamily="34" charset="0"/>
                <a:cs typeface="Arial" charset="0"/>
              </a:rPr>
              <a:t>                  </a:t>
            </a:r>
            <a:endParaRPr lang="en-US" sz="1200" b="1" baseline="-25000" dirty="0">
              <a:solidFill>
                <a:srgbClr val="0070C0"/>
              </a:solidFill>
              <a:latin typeface="Century Gothic" panose="020B0502020202020204" pitchFamily="34" charset="0"/>
              <a:cs typeface="Arial" charset="0"/>
            </a:endParaRPr>
          </a:p>
        </p:txBody>
      </p:sp>
      <p:sp>
        <p:nvSpPr>
          <p:cNvPr id="9" name="Slide Number Placeholder 3"/>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186623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16</a:t>
            </a:fld>
            <a:endParaRPr lang="en-US" dirty="0"/>
          </a:p>
        </p:txBody>
      </p:sp>
      <p:sp>
        <p:nvSpPr>
          <p:cNvPr id="6" name="Subtitle 2"/>
          <p:cNvSpPr txBox="1">
            <a:spLocks/>
          </p:cNvSpPr>
          <p:nvPr/>
        </p:nvSpPr>
        <p:spPr>
          <a:xfrm>
            <a:off x="1295400" y="3051368"/>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solidFill>
                  <a:srgbClr val="353C5F"/>
                </a:solidFill>
                <a:latin typeface="Century Gothic" pitchFamily="34" charset="0"/>
                <a:cs typeface="Arial" pitchFamily="34" charset="0"/>
              </a:rPr>
              <a:t>PROF. (DR.) DILIP KUMAR PRATIHAR</a:t>
            </a:r>
            <a:endParaRPr kumimoji="0" lang="en-US" sz="1400" b="1" u="none" strike="noStrike" kern="1200" cap="none" spc="0" normalizeH="0" baseline="0" noProof="0" dirty="0">
              <a:ln>
                <a:noFill/>
              </a:ln>
              <a:solidFill>
                <a:srgbClr val="353C5F"/>
              </a:solidFill>
              <a:effectLst/>
              <a:uLnTx/>
              <a:uFillTx/>
              <a:latin typeface="Century Gothic" pitchFamily="34" charset="0"/>
              <a:cs typeface="Arial"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noProof="0" dirty="0">
                <a:solidFill>
                  <a:schemeClr val="accent2"/>
                </a:solidFill>
                <a:latin typeface="Century Gothic" pitchFamily="34" charset="0"/>
                <a:cs typeface="Arial" pitchFamily="34" charset="0"/>
              </a:rPr>
              <a:t>MECHANICAL ENGINEERING DEPARTMENT, IIT KHARAGPUR</a:t>
            </a:r>
            <a:endParaRPr kumimoji="0" lang="en-US" sz="1200" b="1"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
        <p:nvSpPr>
          <p:cNvPr id="7" name="Subtitle 2"/>
          <p:cNvSpPr txBox="1">
            <a:spLocks/>
          </p:cNvSpPr>
          <p:nvPr/>
        </p:nvSpPr>
        <p:spPr>
          <a:xfrm>
            <a:off x="1295400" y="1962150"/>
            <a:ext cx="6400800" cy="887506"/>
          </a:xfrm>
          <a:prstGeom prst="rect">
            <a:avLst/>
          </a:prstGeom>
        </p:spPr>
        <p:txBody>
          <a:bodyPr>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2800" b="1" dirty="0">
                <a:solidFill>
                  <a:srgbClr val="353C5F"/>
                </a:solidFill>
                <a:latin typeface="Century Gothic" pitchFamily="34" charset="0"/>
                <a:cs typeface="Times New Roman" pitchFamily="18" charset="0"/>
              </a:rPr>
              <a:t>Topic 2: TRADITIONAL METHODS OF OPTIMIZATION</a:t>
            </a:r>
            <a:endParaRPr kumimoji="0" lang="en-US" sz="2800" b="1" i="0" u="none" strike="noStrike" kern="1200" cap="none" spc="0" normalizeH="0" baseline="0" noProof="0" dirty="0">
              <a:ln>
                <a:noFill/>
              </a:ln>
              <a:solidFill>
                <a:srgbClr val="353C5F"/>
              </a:solidFill>
              <a:effectLst/>
              <a:uLnTx/>
              <a:uFillTx/>
              <a:latin typeface="Century Gothic" pitchFamily="34" charset="0"/>
              <a:cs typeface="Times New Roman" pitchFamily="18" charset="0"/>
            </a:endParaRPr>
          </a:p>
        </p:txBody>
      </p:sp>
    </p:spTree>
    <p:extLst>
      <p:ext uri="{BB962C8B-B14F-4D97-AF65-F5344CB8AC3E}">
        <p14:creationId xmlns:p14="http://schemas.microsoft.com/office/powerpoint/2010/main" val="34502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2</a:t>
            </a:r>
          </a:p>
        </p:txBody>
      </p:sp>
      <p:sp>
        <p:nvSpPr>
          <p:cNvPr id="5" name="Text Box 4"/>
          <p:cNvSpPr txBox="1">
            <a:spLocks noChangeArrowheads="1"/>
          </p:cNvSpPr>
          <p:nvPr/>
        </p:nvSpPr>
        <p:spPr bwMode="auto">
          <a:xfrm>
            <a:off x="838200" y="361950"/>
            <a:ext cx="6591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b="1" dirty="0">
                <a:solidFill>
                  <a:srgbClr val="FF0000"/>
                </a:solidFill>
                <a:latin typeface="Century Gothic" panose="020B0502020202020204" pitchFamily="34" charset="0"/>
              </a:rPr>
              <a:t>Conventional Optimization Methods</a:t>
            </a:r>
          </a:p>
        </p:txBody>
      </p:sp>
      <p:sp>
        <p:nvSpPr>
          <p:cNvPr id="6" name="Line 5"/>
          <p:cNvSpPr>
            <a:spLocks noChangeShapeType="1"/>
          </p:cNvSpPr>
          <p:nvPr/>
        </p:nvSpPr>
        <p:spPr bwMode="auto">
          <a:xfrm flipH="1">
            <a:off x="4267200" y="680032"/>
            <a:ext cx="5593"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7" name="Line 6"/>
          <p:cNvSpPr>
            <a:spLocks noChangeShapeType="1"/>
          </p:cNvSpPr>
          <p:nvPr/>
        </p:nvSpPr>
        <p:spPr bwMode="auto">
          <a:xfrm>
            <a:off x="1066800" y="1061032"/>
            <a:ext cx="670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8" name="Line 7"/>
          <p:cNvSpPr>
            <a:spLocks noChangeShapeType="1"/>
          </p:cNvSpPr>
          <p:nvPr/>
        </p:nvSpPr>
        <p:spPr bwMode="auto">
          <a:xfrm>
            <a:off x="1066800" y="1061032"/>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9" name="Line 9"/>
          <p:cNvSpPr>
            <a:spLocks noChangeShapeType="1"/>
          </p:cNvSpPr>
          <p:nvPr/>
        </p:nvSpPr>
        <p:spPr bwMode="auto">
          <a:xfrm>
            <a:off x="7772400" y="1061032"/>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0" name="Line 10"/>
          <p:cNvSpPr>
            <a:spLocks noChangeShapeType="1"/>
          </p:cNvSpPr>
          <p:nvPr/>
        </p:nvSpPr>
        <p:spPr bwMode="auto">
          <a:xfrm>
            <a:off x="4267200" y="104775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1" name="Text Box 11"/>
          <p:cNvSpPr txBox="1">
            <a:spLocks noChangeArrowheads="1"/>
          </p:cNvSpPr>
          <p:nvPr/>
        </p:nvSpPr>
        <p:spPr bwMode="auto">
          <a:xfrm>
            <a:off x="152400" y="1428750"/>
            <a:ext cx="275113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00B050"/>
                </a:solidFill>
                <a:latin typeface="Century Gothic" panose="020B0502020202020204" pitchFamily="34" charset="0"/>
              </a:rPr>
              <a:t>Linear Programming</a:t>
            </a:r>
          </a:p>
          <a:p>
            <a:pPr eaLnBrk="1" hangingPunct="1"/>
            <a:r>
              <a:rPr lang="en-US" altLang="en-US" sz="2000" b="1" dirty="0">
                <a:solidFill>
                  <a:srgbClr val="00B050"/>
                </a:solidFill>
                <a:latin typeface="Century Gothic" panose="020B0502020202020204" pitchFamily="34" charset="0"/>
              </a:rPr>
              <a:t>	  Methods</a:t>
            </a:r>
          </a:p>
          <a:p>
            <a:pPr eaLnBrk="1" hangingPunct="1">
              <a:buFontTx/>
              <a:buAutoNum type="arabicPeriod"/>
            </a:pPr>
            <a:r>
              <a:rPr lang="en-US" altLang="en-US" sz="2000" b="1" dirty="0">
                <a:latin typeface="Century Gothic" panose="020B0502020202020204" pitchFamily="34" charset="0"/>
              </a:rPr>
              <a:t>Graphical Method</a:t>
            </a:r>
          </a:p>
          <a:p>
            <a:pPr eaLnBrk="1" hangingPunct="1">
              <a:buFontTx/>
              <a:buAutoNum type="arabicPeriod"/>
            </a:pPr>
            <a:r>
              <a:rPr lang="en-US" altLang="en-US" sz="2000" b="1" dirty="0">
                <a:latin typeface="Century Gothic" panose="020B0502020202020204" pitchFamily="34" charset="0"/>
              </a:rPr>
              <a:t>Simplex Method</a:t>
            </a:r>
          </a:p>
        </p:txBody>
      </p:sp>
      <p:sp>
        <p:nvSpPr>
          <p:cNvPr id="12" name="Text Box 12"/>
          <p:cNvSpPr txBox="1">
            <a:spLocks noChangeArrowheads="1"/>
          </p:cNvSpPr>
          <p:nvPr/>
        </p:nvSpPr>
        <p:spPr bwMode="auto">
          <a:xfrm>
            <a:off x="3200400" y="1428750"/>
            <a:ext cx="2514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2000" b="1" dirty="0">
                <a:solidFill>
                  <a:srgbClr val="002060"/>
                </a:solidFill>
                <a:latin typeface="Century Gothic" panose="020B0502020202020204" pitchFamily="34" charset="0"/>
              </a:rPr>
              <a:t>Non-linear Programming Methods</a:t>
            </a:r>
          </a:p>
        </p:txBody>
      </p:sp>
      <p:sp>
        <p:nvSpPr>
          <p:cNvPr id="13" name="Text Box 13"/>
          <p:cNvSpPr txBox="1">
            <a:spLocks noChangeArrowheads="1"/>
          </p:cNvSpPr>
          <p:nvPr/>
        </p:nvSpPr>
        <p:spPr bwMode="auto">
          <a:xfrm>
            <a:off x="5867400" y="1428750"/>
            <a:ext cx="31242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FF0000"/>
                </a:solidFill>
                <a:latin typeface="Century Gothic" panose="020B0502020202020204" pitchFamily="34" charset="0"/>
              </a:rPr>
              <a:t>Specialized Algorithms</a:t>
            </a:r>
          </a:p>
          <a:p>
            <a:pPr eaLnBrk="1" hangingPunct="1">
              <a:buFontTx/>
              <a:buAutoNum type="arabicPeriod"/>
            </a:pPr>
            <a:r>
              <a:rPr lang="en-US" altLang="en-US" sz="2000" b="1" dirty="0">
                <a:latin typeface="Century Gothic" panose="020B0502020202020204" pitchFamily="34" charset="0"/>
              </a:rPr>
              <a:t>Integer programming</a:t>
            </a:r>
          </a:p>
          <a:p>
            <a:pPr eaLnBrk="1" hangingPunct="1">
              <a:buFontTx/>
              <a:buAutoNum type="arabicPeriod"/>
            </a:pPr>
            <a:r>
              <a:rPr lang="en-US" altLang="en-US" sz="2000" b="1" dirty="0">
                <a:latin typeface="Century Gothic" panose="020B0502020202020204" pitchFamily="34" charset="0"/>
              </a:rPr>
              <a:t>Geometric programming</a:t>
            </a:r>
          </a:p>
          <a:p>
            <a:pPr eaLnBrk="1" hangingPunct="1">
              <a:buFontTx/>
              <a:buAutoNum type="arabicPeriod"/>
            </a:pPr>
            <a:r>
              <a:rPr lang="en-US" altLang="en-US" sz="2000" b="1" dirty="0">
                <a:latin typeface="Century Gothic" panose="020B0502020202020204" pitchFamily="34" charset="0"/>
              </a:rPr>
              <a:t> Dynamic programming</a:t>
            </a:r>
          </a:p>
        </p:txBody>
      </p:sp>
      <p:sp>
        <p:nvSpPr>
          <p:cNvPr id="14" name="Line 14"/>
          <p:cNvSpPr>
            <a:spLocks noChangeShapeType="1"/>
          </p:cNvSpPr>
          <p:nvPr/>
        </p:nvSpPr>
        <p:spPr bwMode="auto">
          <a:xfrm>
            <a:off x="4267200" y="2474298"/>
            <a:ext cx="0" cy="1159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5" name="Freeform 17"/>
          <p:cNvSpPr>
            <a:spLocks/>
          </p:cNvSpPr>
          <p:nvPr/>
        </p:nvSpPr>
        <p:spPr bwMode="auto">
          <a:xfrm>
            <a:off x="3940175" y="3382685"/>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16" name="Freeform 18"/>
          <p:cNvSpPr>
            <a:spLocks/>
          </p:cNvSpPr>
          <p:nvPr/>
        </p:nvSpPr>
        <p:spPr bwMode="auto">
          <a:xfrm>
            <a:off x="3940175" y="3458885"/>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Tree>
    <p:extLst>
      <p:ext uri="{BB962C8B-B14F-4D97-AF65-F5344CB8AC3E}">
        <p14:creationId xmlns:p14="http://schemas.microsoft.com/office/powerpoint/2010/main" val="301214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4705350"/>
            <a:ext cx="2133600" cy="273844"/>
          </a:xfrm>
        </p:spPr>
        <p:txBody>
          <a:bodyPr/>
          <a:lstStyle/>
          <a:p>
            <a:fld id="{F815AC96-4A5A-4699-9DBD-ACAB251D8CBA}" type="slidenum">
              <a:rPr lang="en-US"/>
              <a:pPr/>
              <a:t>18</a:t>
            </a:fld>
            <a:endParaRPr lang="en-US" dirty="0"/>
          </a:p>
        </p:txBody>
      </p:sp>
      <p:sp>
        <p:nvSpPr>
          <p:cNvPr id="5" name="Line 4"/>
          <p:cNvSpPr>
            <a:spLocks noChangeShapeType="1"/>
          </p:cNvSpPr>
          <p:nvPr/>
        </p:nvSpPr>
        <p:spPr bwMode="auto">
          <a:xfrm>
            <a:off x="4495800" y="438150"/>
            <a:ext cx="0" cy="3446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6" name="Freeform 6"/>
          <p:cNvSpPr>
            <a:spLocks/>
          </p:cNvSpPr>
          <p:nvPr/>
        </p:nvSpPr>
        <p:spPr bwMode="auto">
          <a:xfrm>
            <a:off x="4114800" y="554198"/>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7" name="Freeform 7"/>
          <p:cNvSpPr>
            <a:spLocks/>
          </p:cNvSpPr>
          <p:nvPr/>
        </p:nvSpPr>
        <p:spPr bwMode="auto">
          <a:xfrm>
            <a:off x="4114800" y="602609"/>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8" name="Line 8"/>
          <p:cNvSpPr>
            <a:spLocks noChangeShapeType="1"/>
          </p:cNvSpPr>
          <p:nvPr/>
        </p:nvSpPr>
        <p:spPr bwMode="auto">
          <a:xfrm flipV="1">
            <a:off x="1945547" y="782797"/>
            <a:ext cx="502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9" name="Line 9"/>
          <p:cNvSpPr>
            <a:spLocks noChangeShapeType="1"/>
          </p:cNvSpPr>
          <p:nvPr/>
        </p:nvSpPr>
        <p:spPr bwMode="auto">
          <a:xfrm>
            <a:off x="1946244" y="782797"/>
            <a:ext cx="2" cy="2286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1" name="Text Box 11"/>
          <p:cNvSpPr txBox="1">
            <a:spLocks noChangeArrowheads="1"/>
          </p:cNvSpPr>
          <p:nvPr/>
        </p:nvSpPr>
        <p:spPr bwMode="auto">
          <a:xfrm>
            <a:off x="457200" y="916088"/>
            <a:ext cx="3289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C00000"/>
                </a:solidFill>
                <a:latin typeface="Century Gothic" panose="020B0502020202020204" pitchFamily="34" charset="0"/>
              </a:rPr>
              <a:t>Single Variable problems</a:t>
            </a:r>
          </a:p>
        </p:txBody>
      </p:sp>
      <p:sp>
        <p:nvSpPr>
          <p:cNvPr id="12" name="Text Box 12"/>
          <p:cNvSpPr txBox="1">
            <a:spLocks noChangeArrowheads="1"/>
          </p:cNvSpPr>
          <p:nvPr/>
        </p:nvSpPr>
        <p:spPr bwMode="auto">
          <a:xfrm>
            <a:off x="5334000" y="916088"/>
            <a:ext cx="3166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0070C0"/>
                </a:solidFill>
                <a:latin typeface="Century Gothic" panose="020B0502020202020204" pitchFamily="34" charset="0"/>
              </a:rPr>
              <a:t>Multi-Variable problems</a:t>
            </a:r>
          </a:p>
        </p:txBody>
      </p:sp>
      <p:sp>
        <p:nvSpPr>
          <p:cNvPr id="13" name="Line 13"/>
          <p:cNvSpPr>
            <a:spLocks noChangeShapeType="1"/>
          </p:cNvSpPr>
          <p:nvPr/>
        </p:nvSpPr>
        <p:spPr bwMode="auto">
          <a:xfrm>
            <a:off x="1905000" y="1239998"/>
            <a:ext cx="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4" name="Line 14"/>
          <p:cNvSpPr>
            <a:spLocks noChangeShapeType="1"/>
          </p:cNvSpPr>
          <p:nvPr/>
        </p:nvSpPr>
        <p:spPr bwMode="auto">
          <a:xfrm>
            <a:off x="762000" y="1392398"/>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5" name="Line 15"/>
          <p:cNvSpPr>
            <a:spLocks noChangeShapeType="1"/>
          </p:cNvSpPr>
          <p:nvPr/>
        </p:nvSpPr>
        <p:spPr bwMode="auto">
          <a:xfrm>
            <a:off x="762000" y="1392398"/>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6" name="Line 16"/>
          <p:cNvSpPr>
            <a:spLocks noChangeShapeType="1"/>
          </p:cNvSpPr>
          <p:nvPr/>
        </p:nvSpPr>
        <p:spPr bwMode="auto">
          <a:xfrm>
            <a:off x="3200400" y="1392398"/>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7" name="Text Box 17"/>
          <p:cNvSpPr txBox="1">
            <a:spLocks noChangeArrowheads="1"/>
          </p:cNvSpPr>
          <p:nvPr/>
        </p:nvSpPr>
        <p:spPr bwMode="auto">
          <a:xfrm>
            <a:off x="533400" y="2325848"/>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sz="2000" b="1">
              <a:solidFill>
                <a:srgbClr val="0070C0"/>
              </a:solidFill>
              <a:latin typeface="Century Gothic" panose="020B0502020202020204" pitchFamily="34" charset="0"/>
            </a:endParaRPr>
          </a:p>
        </p:txBody>
      </p:sp>
      <p:sp>
        <p:nvSpPr>
          <p:cNvPr id="18" name="Text Box 18"/>
          <p:cNvSpPr txBox="1">
            <a:spLocks noChangeArrowheads="1"/>
          </p:cNvSpPr>
          <p:nvPr/>
        </p:nvSpPr>
        <p:spPr bwMode="auto">
          <a:xfrm>
            <a:off x="152400" y="1598912"/>
            <a:ext cx="1752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00B050"/>
                </a:solidFill>
                <a:latin typeface="Century Gothic" panose="020B0502020202020204" pitchFamily="34" charset="0"/>
              </a:rPr>
              <a:t>Analytical Method</a:t>
            </a:r>
          </a:p>
        </p:txBody>
      </p:sp>
      <p:sp>
        <p:nvSpPr>
          <p:cNvPr id="19" name="Text Box 19"/>
          <p:cNvSpPr txBox="1">
            <a:spLocks noChangeArrowheads="1"/>
          </p:cNvSpPr>
          <p:nvPr/>
        </p:nvSpPr>
        <p:spPr bwMode="auto">
          <a:xfrm>
            <a:off x="2209800" y="1587006"/>
            <a:ext cx="3962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FF0000"/>
                </a:solidFill>
                <a:latin typeface="Century Gothic" panose="020B0502020202020204" pitchFamily="34" charset="0"/>
              </a:rPr>
              <a:t>Numerical Methods</a:t>
            </a:r>
          </a:p>
          <a:p>
            <a:pPr eaLnBrk="1" hangingPunct="1">
              <a:buFontTx/>
              <a:buAutoNum type="arabicPeriod"/>
            </a:pPr>
            <a:r>
              <a:rPr lang="en-US" altLang="en-US" sz="2000" b="1" dirty="0">
                <a:latin typeface="Century Gothic" panose="020B0502020202020204" pitchFamily="34" charset="0"/>
              </a:rPr>
              <a:t>Exhaustive Search</a:t>
            </a:r>
          </a:p>
          <a:p>
            <a:pPr eaLnBrk="1" hangingPunct="1">
              <a:buFontTx/>
              <a:buAutoNum type="arabicPeriod"/>
            </a:pPr>
            <a:r>
              <a:rPr lang="en-US" altLang="en-US" sz="2000" b="1" dirty="0">
                <a:latin typeface="Century Gothic" panose="020B0502020202020204" pitchFamily="34" charset="0"/>
              </a:rPr>
              <a:t>Dichotomous search</a:t>
            </a:r>
          </a:p>
          <a:p>
            <a:pPr eaLnBrk="1" hangingPunct="1">
              <a:buFontTx/>
              <a:buAutoNum type="arabicPeriod"/>
            </a:pPr>
            <a:r>
              <a:rPr lang="en-US" altLang="en-US" sz="2000" b="1" dirty="0">
                <a:latin typeface="Century Gothic" panose="020B0502020202020204" pitchFamily="34" charset="0"/>
              </a:rPr>
              <a:t>Fibonacci Method</a:t>
            </a:r>
          </a:p>
          <a:p>
            <a:pPr eaLnBrk="1" hangingPunct="1">
              <a:buFontTx/>
              <a:buAutoNum type="arabicPeriod"/>
            </a:pPr>
            <a:r>
              <a:rPr lang="en-US" altLang="en-US" sz="2000" b="1" dirty="0">
                <a:latin typeface="Century Gothic" panose="020B0502020202020204" pitchFamily="34" charset="0"/>
              </a:rPr>
              <a:t>Golden section Method</a:t>
            </a:r>
          </a:p>
          <a:p>
            <a:pPr eaLnBrk="1" hangingPunct="1"/>
            <a:endParaRPr lang="en-US" altLang="en-US" sz="2000" b="1" dirty="0">
              <a:latin typeface="Century Gothic" panose="020B0502020202020204" pitchFamily="34" charset="0"/>
            </a:endParaRPr>
          </a:p>
        </p:txBody>
      </p:sp>
      <p:sp>
        <p:nvSpPr>
          <p:cNvPr id="20" name="Line 20"/>
          <p:cNvSpPr>
            <a:spLocks noChangeShapeType="1"/>
          </p:cNvSpPr>
          <p:nvPr/>
        </p:nvSpPr>
        <p:spPr bwMode="auto">
          <a:xfrm>
            <a:off x="6958667" y="1239998"/>
            <a:ext cx="16080" cy="1143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26" name="Line 9"/>
          <p:cNvSpPr>
            <a:spLocks noChangeShapeType="1"/>
          </p:cNvSpPr>
          <p:nvPr/>
        </p:nvSpPr>
        <p:spPr bwMode="auto">
          <a:xfrm flipH="1">
            <a:off x="6962164" y="773883"/>
            <a:ext cx="1"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27" name="Freeform 6"/>
          <p:cNvSpPr>
            <a:spLocks/>
          </p:cNvSpPr>
          <p:nvPr/>
        </p:nvSpPr>
        <p:spPr bwMode="auto">
          <a:xfrm>
            <a:off x="6599342" y="1961597"/>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28" name="Freeform 7"/>
          <p:cNvSpPr>
            <a:spLocks/>
          </p:cNvSpPr>
          <p:nvPr/>
        </p:nvSpPr>
        <p:spPr bwMode="auto">
          <a:xfrm>
            <a:off x="6599342" y="2037797"/>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Tree>
    <p:extLst>
      <p:ext uri="{BB962C8B-B14F-4D97-AF65-F5344CB8AC3E}">
        <p14:creationId xmlns:p14="http://schemas.microsoft.com/office/powerpoint/2010/main" val="538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8" grpId="0"/>
      <p:bldP spid="19" grpId="0"/>
      <p:bldP spid="20"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a:pPr/>
              <a:t>19</a:t>
            </a:fld>
            <a:endParaRPr lang="en-US" dirty="0"/>
          </a:p>
        </p:txBody>
      </p:sp>
      <p:sp>
        <p:nvSpPr>
          <p:cNvPr id="5" name="Line 4"/>
          <p:cNvSpPr>
            <a:spLocks noChangeShapeType="1"/>
          </p:cNvSpPr>
          <p:nvPr/>
        </p:nvSpPr>
        <p:spPr bwMode="auto">
          <a:xfrm>
            <a:off x="4495800" y="51435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6" name="Freeform 6"/>
          <p:cNvSpPr>
            <a:spLocks/>
          </p:cNvSpPr>
          <p:nvPr/>
        </p:nvSpPr>
        <p:spPr bwMode="auto">
          <a:xfrm>
            <a:off x="4114800" y="680033"/>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7" name="Freeform 7"/>
          <p:cNvSpPr>
            <a:spLocks/>
          </p:cNvSpPr>
          <p:nvPr/>
        </p:nvSpPr>
        <p:spPr bwMode="auto">
          <a:xfrm>
            <a:off x="4114800" y="756233"/>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8" name="Line 8"/>
          <p:cNvSpPr>
            <a:spLocks noChangeShapeType="1"/>
          </p:cNvSpPr>
          <p:nvPr/>
        </p:nvSpPr>
        <p:spPr bwMode="auto">
          <a:xfrm flipV="1">
            <a:off x="1921079" y="908633"/>
            <a:ext cx="502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9" name="Line 9"/>
          <p:cNvSpPr>
            <a:spLocks noChangeShapeType="1"/>
          </p:cNvSpPr>
          <p:nvPr/>
        </p:nvSpPr>
        <p:spPr bwMode="auto">
          <a:xfrm>
            <a:off x="1921077" y="908632"/>
            <a:ext cx="2" cy="2286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7" name="Text Box 17"/>
          <p:cNvSpPr txBox="1">
            <a:spLocks noChangeArrowheads="1"/>
          </p:cNvSpPr>
          <p:nvPr/>
        </p:nvSpPr>
        <p:spPr bwMode="auto">
          <a:xfrm>
            <a:off x="533400" y="205740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sz="2000" b="1">
              <a:solidFill>
                <a:srgbClr val="0070C0"/>
              </a:solidFill>
              <a:latin typeface="Century Gothic" panose="020B0502020202020204" pitchFamily="34" charset="0"/>
            </a:endParaRPr>
          </a:p>
        </p:txBody>
      </p:sp>
      <p:sp>
        <p:nvSpPr>
          <p:cNvPr id="24" name="Text Box 24"/>
          <p:cNvSpPr txBox="1">
            <a:spLocks noChangeArrowheads="1"/>
          </p:cNvSpPr>
          <p:nvPr/>
        </p:nvSpPr>
        <p:spPr bwMode="auto">
          <a:xfrm>
            <a:off x="228600" y="1123950"/>
            <a:ext cx="365837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FF0000"/>
                </a:solidFill>
                <a:latin typeface="Century Gothic" panose="020B0502020202020204" pitchFamily="34" charset="0"/>
              </a:rPr>
              <a:t>Direct search Methods</a:t>
            </a:r>
          </a:p>
          <a:p>
            <a:pPr eaLnBrk="1" hangingPunct="1"/>
            <a:endParaRPr lang="en-US" altLang="en-US" sz="2000" b="1" dirty="0">
              <a:solidFill>
                <a:srgbClr val="FF0000"/>
              </a:solidFill>
              <a:latin typeface="Century Gothic" panose="020B0502020202020204" pitchFamily="34" charset="0"/>
            </a:endParaRPr>
          </a:p>
          <a:p>
            <a:pPr eaLnBrk="1" hangingPunct="1">
              <a:buFontTx/>
              <a:buAutoNum type="arabicPeriod"/>
            </a:pPr>
            <a:r>
              <a:rPr lang="en-US" altLang="en-US" sz="2000" b="1" dirty="0">
                <a:latin typeface="Century Gothic" panose="020B0502020202020204" pitchFamily="34" charset="0"/>
              </a:rPr>
              <a:t>Random Search Methods</a:t>
            </a:r>
          </a:p>
          <a:p>
            <a:pPr marL="0" indent="0" eaLnBrk="1" hangingPunct="1"/>
            <a:endParaRPr lang="en-US" altLang="en-US" sz="2000" b="1" dirty="0">
              <a:latin typeface="Century Gothic" panose="020B0502020202020204" pitchFamily="34" charset="0"/>
            </a:endParaRPr>
          </a:p>
          <a:p>
            <a:pPr marL="0" indent="0" eaLnBrk="1" hangingPunct="1"/>
            <a:r>
              <a:rPr lang="en-US" altLang="en-US" sz="2000" b="1" dirty="0">
                <a:latin typeface="Century Gothic" panose="020B0502020202020204" pitchFamily="34" charset="0"/>
              </a:rPr>
              <a:t>2.  Pattern Search Methods</a:t>
            </a:r>
          </a:p>
        </p:txBody>
      </p:sp>
      <p:sp>
        <p:nvSpPr>
          <p:cNvPr id="25" name="Text Box 25"/>
          <p:cNvSpPr txBox="1">
            <a:spLocks noChangeArrowheads="1"/>
          </p:cNvSpPr>
          <p:nvPr/>
        </p:nvSpPr>
        <p:spPr bwMode="auto">
          <a:xfrm>
            <a:off x="4822825" y="1047750"/>
            <a:ext cx="37877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00B050"/>
                </a:solidFill>
                <a:latin typeface="Century Gothic" panose="020B0502020202020204" pitchFamily="34" charset="0"/>
              </a:rPr>
              <a:t>Gradient-based Methods</a:t>
            </a:r>
          </a:p>
          <a:p>
            <a:pPr eaLnBrk="1" hangingPunct="1"/>
            <a:endParaRPr lang="en-US" altLang="en-US" sz="2000" b="1" dirty="0">
              <a:latin typeface="Century Gothic" panose="020B0502020202020204" pitchFamily="34" charset="0"/>
            </a:endParaRPr>
          </a:p>
          <a:p>
            <a:pPr eaLnBrk="1" hangingPunct="1"/>
            <a:r>
              <a:rPr lang="en-US" altLang="en-US" sz="2000" b="1" dirty="0">
                <a:latin typeface="Century Gothic" panose="020B0502020202020204" pitchFamily="34" charset="0"/>
              </a:rPr>
              <a:t>1. Steepest Descent Method etc..</a:t>
            </a:r>
          </a:p>
        </p:txBody>
      </p:sp>
      <p:sp>
        <p:nvSpPr>
          <p:cNvPr id="26" name="Line 9"/>
          <p:cNvSpPr>
            <a:spLocks noChangeShapeType="1"/>
          </p:cNvSpPr>
          <p:nvPr/>
        </p:nvSpPr>
        <p:spPr bwMode="auto">
          <a:xfrm flipH="1">
            <a:off x="6934199" y="908633"/>
            <a:ext cx="1"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Tree>
    <p:extLst>
      <p:ext uri="{BB962C8B-B14F-4D97-AF65-F5344CB8AC3E}">
        <p14:creationId xmlns:p14="http://schemas.microsoft.com/office/powerpoint/2010/main" val="167280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a:t>
            </a:fld>
            <a:endParaRPr lang="en-US"/>
          </a:p>
        </p:txBody>
      </p:sp>
      <p:sp>
        <p:nvSpPr>
          <p:cNvPr id="5" name="Rectangle 4"/>
          <p:cNvSpPr/>
          <p:nvPr/>
        </p:nvSpPr>
        <p:spPr>
          <a:xfrm>
            <a:off x="228600" y="361950"/>
            <a:ext cx="8839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chemeClr val="tx1"/>
                </a:solidFill>
                <a:latin typeface="Century Gothic" panose="020B0502020202020204" pitchFamily="34" charset="0"/>
              </a:rPr>
              <a:t>What do we mean by optimization? Why do we need it?</a:t>
            </a:r>
          </a:p>
          <a:p>
            <a:pPr algn="ctr"/>
            <a:endParaRPr lang="en-US" sz="2400" dirty="0">
              <a:solidFill>
                <a:schemeClr val="tx1"/>
              </a:solidFill>
              <a:latin typeface="Century Gothic" panose="020B0502020202020204" pitchFamily="34" charset="0"/>
            </a:endParaRPr>
          </a:p>
        </p:txBody>
      </p:sp>
      <p:sp>
        <p:nvSpPr>
          <p:cNvPr id="2" name="Rectangle 1"/>
          <p:cNvSpPr/>
          <p:nvPr/>
        </p:nvSpPr>
        <p:spPr>
          <a:xfrm>
            <a:off x="1066800" y="855166"/>
            <a:ext cx="7696200" cy="3200876"/>
          </a:xfrm>
          <a:prstGeom prst="rect">
            <a:avLst/>
          </a:prstGeom>
        </p:spPr>
        <p:txBody>
          <a:bodyPr wrap="square">
            <a:spAutoFit/>
          </a:bodyPr>
          <a:lstStyle/>
          <a:p>
            <a:pPr>
              <a:buClr>
                <a:srgbClr val="FF0000"/>
              </a:buClr>
            </a:pPr>
            <a:endParaRPr lang="en-US" altLang="en-US" sz="2200" b="1" dirty="0">
              <a:solidFill>
                <a:srgbClr val="FF000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solidFill>
                  <a:srgbClr val="C00000"/>
                </a:solidFill>
                <a:latin typeface="Century Gothic" panose="020B0502020202020204" pitchFamily="34" charset="0"/>
              </a:rPr>
              <a:t>Optimization is the process of finding the best solution out of all feasible ones</a:t>
            </a:r>
          </a:p>
          <a:p>
            <a:pPr>
              <a:buClr>
                <a:srgbClr val="FF0000"/>
              </a:buClr>
            </a:pPr>
            <a:r>
              <a:rPr lang="en-US" altLang="en-US" sz="2000" b="1" dirty="0">
                <a:solidFill>
                  <a:schemeClr val="tx1"/>
                </a:solidFill>
                <a:latin typeface="Century Gothic" panose="020B0502020202020204" pitchFamily="34" charset="0"/>
              </a:rPr>
              <a:t>     </a:t>
            </a:r>
            <a:r>
              <a:rPr lang="en-US" altLang="en-US" sz="2000" b="1" dirty="0">
                <a:solidFill>
                  <a:srgbClr val="0070C0"/>
                </a:solidFill>
                <a:latin typeface="Century Gothic" panose="020B0502020202020204" pitchFamily="34" charset="0"/>
              </a:rPr>
              <a:t>Example</a:t>
            </a:r>
            <a:r>
              <a:rPr lang="en-US" altLang="en-US" sz="2000" b="1" dirty="0">
                <a:solidFill>
                  <a:schemeClr val="tx1"/>
                </a:solidFill>
                <a:latin typeface="Century Gothic" panose="020B0502020202020204" pitchFamily="34" charset="0"/>
              </a:rPr>
              <a:t>: </a:t>
            </a:r>
            <a:r>
              <a:rPr lang="en-US" altLang="en-US" sz="2000" b="1" dirty="0">
                <a:latin typeface="Century Gothic" panose="020B0502020202020204" pitchFamily="34" charset="0"/>
              </a:rPr>
              <a:t>Selecting the most appropriate wooden pointer</a:t>
            </a:r>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solidFill>
                  <a:srgbClr val="C00000"/>
                </a:solidFill>
                <a:latin typeface="Century Gothic" panose="020B0502020202020204" pitchFamily="34" charset="0"/>
              </a:rPr>
              <a:t>To get efficient and cost effective design</a:t>
            </a:r>
          </a:p>
          <a:p>
            <a:pPr>
              <a:buClr>
                <a:srgbClr val="FF0000"/>
              </a:buClr>
            </a:pPr>
            <a:endParaRPr lang="en-US" altLang="en-US" sz="2000" dirty="0"/>
          </a:p>
          <a:p>
            <a:pPr>
              <a:buClr>
                <a:srgbClr val="FF0000"/>
              </a:buClr>
            </a:pPr>
            <a:endParaRPr lang="en-US" altLang="en-US" sz="2200" b="1" dirty="0">
              <a:solidFill>
                <a:srgbClr val="C00000"/>
              </a:solidFill>
              <a:latin typeface="Century Gothic" panose="020B0502020202020204" pitchFamily="34" charset="0"/>
            </a:endParaRPr>
          </a:p>
          <a:p>
            <a:pPr>
              <a:buClr>
                <a:srgbClr val="FF0000"/>
              </a:buClr>
            </a:pPr>
            <a:endParaRPr lang="en-US" altLang="en-US" b="1" dirty="0">
              <a:solidFill>
                <a:srgbClr val="FF0000"/>
              </a:solidFill>
              <a:latin typeface="Century Gothic" panose="020B0502020202020204" pitchFamily="34" charset="0"/>
            </a:endParaRPr>
          </a:p>
        </p:txBody>
      </p:sp>
    </p:spTree>
    <p:extLst>
      <p:ext uri="{BB962C8B-B14F-4D97-AF65-F5344CB8AC3E}">
        <p14:creationId xmlns:p14="http://schemas.microsoft.com/office/powerpoint/2010/main" val="14710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20</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Exhaustive Search Method</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609600" y="819150"/>
                <a:ext cx="7315200" cy="1323439"/>
              </a:xfrm>
              <a:prstGeom prst="rect">
                <a:avLst/>
              </a:prstGeom>
            </p:spPr>
            <p:txBody>
              <a:bodyPr wrap="square">
                <a:spAutoFit/>
              </a:bodyPr>
              <a:lstStyle/>
              <a:p>
                <a:r>
                  <a:rPr lang="en-US" altLang="en-US" sz="2000" b="1" dirty="0">
                    <a:solidFill>
                      <a:schemeClr val="tx1"/>
                    </a:solidFill>
                    <a:latin typeface="Century Gothic" panose="020B0502020202020204" pitchFamily="34" charset="0"/>
                  </a:rPr>
                  <a:t>Let us consider an optimization problem as given below.</a:t>
                </a:r>
              </a:p>
              <a:p>
                <a:r>
                  <a:rPr lang="en-US" altLang="en-US" sz="2000" b="1" dirty="0">
                    <a:solidFill>
                      <a:schemeClr val="tx1"/>
                    </a:solidFill>
                    <a:latin typeface="Century Gothic" panose="020B0502020202020204" pitchFamily="34" charset="0"/>
                  </a:rPr>
                  <a:t>		Maximize </a:t>
                </a:r>
                <a14:m>
                  <m:oMath xmlns:m="http://schemas.openxmlformats.org/officeDocument/2006/math">
                    <m:r>
                      <a:rPr lang="en-US" altLang="en-US" sz="2000" b="1" i="1" smtClean="0">
                        <a:solidFill>
                          <a:schemeClr val="tx1"/>
                        </a:solidFill>
                        <a:latin typeface="Cambria Math" panose="02040503050406030204" pitchFamily="18" charset="0"/>
                      </a:rPr>
                      <m:t>𝒚</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𝒙</m:t>
                    </m:r>
                    <m:r>
                      <a:rPr lang="en-US" altLang="en-US" sz="2000" b="1" i="1" smtClean="0">
                        <a:solidFill>
                          <a:schemeClr val="tx1"/>
                        </a:solidFill>
                        <a:latin typeface="Cambria Math" panose="02040503050406030204" pitchFamily="18" charset="0"/>
                      </a:rPr>
                      <m:t>)</m:t>
                    </m:r>
                  </m:oMath>
                </a14:m>
                <a:endParaRPr lang="en-US" altLang="en-US" sz="2000" b="1" dirty="0">
                  <a:solidFill>
                    <a:schemeClr val="tx1"/>
                  </a:solidFill>
                  <a:latin typeface="Century Gothic" panose="020B0502020202020204" pitchFamily="34" charset="0"/>
                </a:endParaRPr>
              </a:p>
              <a:p>
                <a:r>
                  <a:rPr lang="en-US" altLang="en-US" sz="2000" b="1" dirty="0">
                    <a:solidFill>
                      <a:schemeClr val="tx1"/>
                    </a:solidFill>
                    <a:latin typeface="Century Gothic" panose="020B0502020202020204" pitchFamily="34" charset="0"/>
                  </a:rPr>
                  <a:t>subject to </a:t>
                </a:r>
              </a:p>
              <a:p>
                <a:r>
                  <a:rPr lang="en-US" altLang="en-US" sz="2000" b="1" dirty="0">
                    <a:solidFill>
                      <a:schemeClr val="tx1"/>
                    </a:solidFill>
                    <a:latin typeface="Century Gothic" panose="020B0502020202020204" pitchFamily="34" charset="0"/>
                  </a:rPr>
                  <a:t>		</a:t>
                </a:r>
                <a14:m>
                  <m:oMath xmlns:m="http://schemas.openxmlformats.org/officeDocument/2006/math">
                    <m:sSup>
                      <m:sSupPr>
                        <m:ctrlPr>
                          <a:rPr lang="en-US" altLang="en-US" sz="2000" b="1" i="1" dirty="0">
                            <a:solidFill>
                              <a:schemeClr val="tx1"/>
                            </a:solidFill>
                            <a:latin typeface="Cambria Math" panose="02040503050406030204" pitchFamily="18" charset="0"/>
                          </a:rPr>
                        </m:ctrlPr>
                      </m:sSupPr>
                      <m:e>
                        <m:r>
                          <a:rPr lang="en-US" altLang="en-US" sz="2000" b="1" i="1" dirty="0" smtClean="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𝒎𝒊𝒏</m:t>
                        </m:r>
                      </m:sup>
                    </m:sSup>
                  </m:oMath>
                </a14:m>
                <a:r>
                  <a:rPr lang="en-US" altLang="en-US" sz="2000" b="1" dirty="0">
                    <a:solidFill>
                      <a:schemeClr val="tx1"/>
                    </a:solidFill>
                    <a:latin typeface="Century Gothic" panose="020B0502020202020204" pitchFamily="34" charset="0"/>
                  </a:rPr>
                  <a:t> ≤  </a:t>
                </a:r>
                <a14:m>
                  <m:oMath xmlns:m="http://schemas.openxmlformats.org/officeDocument/2006/math">
                    <m:r>
                      <a:rPr lang="en-US" altLang="en-US" sz="2000" b="1" i="1" smtClean="0">
                        <a:solidFill>
                          <a:schemeClr val="tx1"/>
                        </a:solidFill>
                        <a:latin typeface="Cambria Math" panose="02040503050406030204" pitchFamily="18" charset="0"/>
                      </a:rPr>
                      <m:t>𝒙</m:t>
                    </m:r>
                  </m:oMath>
                </a14:m>
                <a:r>
                  <a:rPr lang="en-US" altLang="en-US" sz="2000" b="1" dirty="0">
                    <a:solidFill>
                      <a:schemeClr val="tx1"/>
                    </a:solidFill>
                    <a:latin typeface="Century Gothic" panose="020B0502020202020204" pitchFamily="34" charset="0"/>
                  </a:rPr>
                  <a:t>  ≤ </a:t>
                </a:r>
                <a14:m>
                  <m:oMath xmlns:m="http://schemas.openxmlformats.org/officeDocument/2006/math">
                    <m:sSup>
                      <m:sSupPr>
                        <m:ctrlPr>
                          <a:rPr lang="en-US" altLang="en-US" sz="2000" b="1" i="1" dirty="0">
                            <a:solidFill>
                              <a:schemeClr val="tx1"/>
                            </a:solidFill>
                            <a:latin typeface="Cambria Math" panose="02040503050406030204" pitchFamily="18" charset="0"/>
                          </a:rPr>
                        </m:ctrlPr>
                      </m:sSupPr>
                      <m:e>
                        <m:r>
                          <a:rPr lang="en-US" altLang="en-US" sz="2000" b="1" i="1" dirty="0" smtClean="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m:t>
                        </m:r>
                        <m:r>
                          <a:rPr lang="en-US" altLang="en-US" sz="2000" b="1" i="1" dirty="0" smtClean="0">
                            <a:solidFill>
                              <a:schemeClr val="tx1"/>
                            </a:solidFill>
                            <a:latin typeface="Cambria Math" panose="02040503050406030204" pitchFamily="18" charset="0"/>
                          </a:rPr>
                          <m:t>𝒂𝒙</m:t>
                        </m:r>
                      </m:sup>
                    </m:sSup>
                  </m:oMath>
                </a14:m>
                <a:endParaRPr lang="en-US" altLang="en-US" sz="2000" b="1" dirty="0">
                  <a:solidFill>
                    <a:schemeClr val="tx1"/>
                  </a:solidFill>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09600" y="819150"/>
                <a:ext cx="7315200" cy="1323439"/>
              </a:xfrm>
              <a:prstGeom prst="rect">
                <a:avLst/>
              </a:prstGeom>
              <a:blipFill rotWithShape="0">
                <a:blip r:embed="rId2"/>
                <a:stretch>
                  <a:fillRect l="-833" t="-2304" b="-7834"/>
                </a:stretch>
              </a:blipFill>
            </p:spPr>
            <p:txBody>
              <a:bodyPr/>
              <a:lstStyle/>
              <a:p>
                <a:r>
                  <a:rPr lang="en-US">
                    <a:noFill/>
                  </a:rPr>
                  <a:t> </a:t>
                </a:r>
              </a:p>
            </p:txBody>
          </p:sp>
        </mc:Fallback>
      </mc:AlternateContent>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14549"/>
            <a:ext cx="3429000" cy="226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Rectangle 7"/>
              <p:cNvSpPr/>
              <p:nvPr/>
            </p:nvSpPr>
            <p:spPr>
              <a:xfrm>
                <a:off x="3962400" y="2114550"/>
                <a:ext cx="3733800" cy="1822743"/>
              </a:xfrm>
              <a:prstGeom prst="rect">
                <a:avLst/>
              </a:prstGeom>
            </p:spPr>
            <p:txBody>
              <a:bodyPr wrap="square">
                <a:spAutoFit/>
              </a:bodyPr>
              <a:lstStyle/>
              <a:p>
                <a:r>
                  <a:rPr lang="en-US" altLang="en-US" sz="2000" b="1" dirty="0">
                    <a:solidFill>
                      <a:schemeClr val="tx1"/>
                    </a:solidFill>
                    <a:latin typeface="Century Gothic" panose="020B0502020202020204" pitchFamily="34" charset="0"/>
                  </a:rPr>
                  <a:t>Let the range of </a:t>
                </a:r>
                <a14:m>
                  <m:oMath xmlns:m="http://schemas.openxmlformats.org/officeDocument/2006/math">
                    <m:r>
                      <a:rPr lang="en-US" altLang="en-US" sz="2000" b="1" i="1">
                        <a:solidFill>
                          <a:schemeClr val="tx1"/>
                        </a:solidFill>
                        <a:latin typeface="Cambria Math" panose="02040503050406030204" pitchFamily="18" charset="0"/>
                      </a:rPr>
                      <m:t>𝒙</m:t>
                    </m:r>
                  </m:oMath>
                </a14:m>
                <a:r>
                  <a:rPr lang="en-US" altLang="en-US" sz="2000" b="1" dirty="0">
                    <a:solidFill>
                      <a:schemeClr val="tx1"/>
                    </a:solidFill>
                    <a:latin typeface="Century Gothic" panose="020B0502020202020204" pitchFamily="34" charset="0"/>
                  </a:rPr>
                  <a:t>, that is, </a:t>
                </a:r>
                <a14:m>
                  <m:oMath xmlns:m="http://schemas.openxmlformats.org/officeDocument/2006/math">
                    <m:sSup>
                      <m:sSupPr>
                        <m:ctrlPr>
                          <a:rPr lang="en-US" altLang="en-US" sz="2000" b="1" i="1" dirty="0" smtClean="0">
                            <a:solidFill>
                              <a:schemeClr val="tx1"/>
                            </a:solidFill>
                            <a:latin typeface="Cambria Math" panose="02040503050406030204" pitchFamily="18" charset="0"/>
                          </a:rPr>
                        </m:ctrlPr>
                      </m:sSupPr>
                      <m:e>
                        <m:r>
                          <a:rPr lang="en-US" altLang="en-US" sz="2000" b="1" i="1" dirty="0" smtClean="0">
                            <a:solidFill>
                              <a:schemeClr val="tx1"/>
                            </a:solidFill>
                            <a:latin typeface="Cambria Math" panose="02040503050406030204" pitchFamily="18" charset="0"/>
                          </a:rPr>
                          <m:t>(</m:t>
                        </m:r>
                        <m:r>
                          <a:rPr lang="en-US" altLang="en-US" sz="2000" b="1" i="1" dirty="0" smtClean="0">
                            <a:solidFill>
                              <a:schemeClr val="tx1"/>
                            </a:solidFill>
                            <a:latin typeface="Cambria Math" panose="02040503050406030204" pitchFamily="18" charset="0"/>
                          </a:rPr>
                          <m:t>𝒙</m:t>
                        </m:r>
                      </m:e>
                      <m:sup>
                        <m:r>
                          <a:rPr lang="en-US" altLang="en-US" sz="2000" b="1" i="1" dirty="0" smtClean="0">
                            <a:solidFill>
                              <a:schemeClr val="tx1"/>
                            </a:solidFill>
                            <a:latin typeface="Cambria Math" panose="02040503050406030204" pitchFamily="18" charset="0"/>
                          </a:rPr>
                          <m:t>𝒎𝒂𝒙</m:t>
                        </m:r>
                      </m:sup>
                    </m:sSup>
                    <m:r>
                      <a:rPr lang="en-US" altLang="en-US" sz="2000" b="1" i="1" dirty="0" smtClean="0">
                        <a:solidFill>
                          <a:schemeClr val="tx1"/>
                        </a:solidFill>
                        <a:latin typeface="Cambria Math" panose="02040503050406030204" pitchFamily="18" charset="0"/>
                      </a:rPr>
                      <m:t>−</m:t>
                    </m:r>
                    <m:sSup>
                      <m:sSupPr>
                        <m:ctrlPr>
                          <a:rPr lang="en-US" altLang="en-US" sz="2000" b="1" i="1" dirty="0" smtClean="0">
                            <a:solidFill>
                              <a:schemeClr val="tx1"/>
                            </a:solidFill>
                            <a:latin typeface="Cambria Math" panose="02040503050406030204" pitchFamily="18" charset="0"/>
                          </a:rPr>
                        </m:ctrlPr>
                      </m:sSupPr>
                      <m:e>
                        <m:r>
                          <a:rPr lang="en-US" altLang="en-US" sz="2000" b="1" i="1" dirty="0" smtClean="0">
                            <a:solidFill>
                              <a:schemeClr val="tx1"/>
                            </a:solidFill>
                            <a:latin typeface="Cambria Math" panose="02040503050406030204" pitchFamily="18" charset="0"/>
                          </a:rPr>
                          <m:t>𝒙</m:t>
                        </m:r>
                      </m:e>
                      <m:sup>
                        <m:r>
                          <a:rPr lang="en-US" altLang="en-US" sz="2000" b="1" i="1" dirty="0" smtClean="0">
                            <a:solidFill>
                              <a:schemeClr val="tx1"/>
                            </a:solidFill>
                            <a:latin typeface="Cambria Math" panose="02040503050406030204" pitchFamily="18" charset="0"/>
                          </a:rPr>
                          <m:t>𝒎𝒊𝒏</m:t>
                        </m:r>
                      </m:sup>
                    </m:sSup>
                  </m:oMath>
                </a14:m>
                <a:r>
                  <a:rPr lang="en-US" altLang="en-US" sz="2000" b="1" dirty="0">
                    <a:solidFill>
                      <a:schemeClr val="tx1"/>
                    </a:solidFill>
                    <a:latin typeface="Century Gothic" panose="020B0502020202020204" pitchFamily="34" charset="0"/>
                  </a:rPr>
                  <a:t>) is divided into </a:t>
                </a:r>
                <a14:m>
                  <m:oMath xmlns:m="http://schemas.openxmlformats.org/officeDocument/2006/math">
                    <m:r>
                      <a:rPr lang="en-US" altLang="en-US" sz="2000" b="1" i="1" smtClean="0">
                        <a:solidFill>
                          <a:schemeClr val="tx1"/>
                        </a:solidFill>
                        <a:latin typeface="Cambria Math" panose="02040503050406030204" pitchFamily="18" charset="0"/>
                      </a:rPr>
                      <m:t>𝒏</m:t>
                    </m:r>
                  </m:oMath>
                </a14:m>
                <a:r>
                  <a:rPr lang="en-US" altLang="en-US" sz="2000" b="1" dirty="0">
                    <a:solidFill>
                      <a:schemeClr val="tx1"/>
                    </a:solidFill>
                    <a:latin typeface="Century Gothic" panose="020B0502020202020204" pitchFamily="34" charset="0"/>
                  </a:rPr>
                  <a:t> equal parts. Small change in </a:t>
                </a:r>
                <a14:m>
                  <m:oMath xmlns:m="http://schemas.openxmlformats.org/officeDocument/2006/math">
                    <m:r>
                      <a:rPr lang="en-US" altLang="en-US" sz="2000" b="1" i="1">
                        <a:solidFill>
                          <a:schemeClr val="tx1"/>
                        </a:solidFill>
                        <a:latin typeface="Cambria Math" panose="02040503050406030204" pitchFamily="18" charset="0"/>
                      </a:rPr>
                      <m:t>𝒙</m:t>
                    </m:r>
                  </m:oMath>
                </a14:m>
                <a:r>
                  <a:rPr lang="en-US" altLang="en-US" sz="2000" b="1" dirty="0">
                    <a:solidFill>
                      <a:schemeClr val="tx1"/>
                    </a:solidFill>
                    <a:latin typeface="Century Gothic" panose="020B0502020202020204" pitchFamily="34" charset="0"/>
                  </a:rPr>
                  <a:t>, that is,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𝒙</m:t>
                    </m:r>
                    <m:r>
                      <a:rPr lang="en-US" altLang="en-US" sz="2000" b="1" i="1"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sSup>
                          <m:sSupPr>
                            <m:ctrlPr>
                              <a:rPr lang="en-US" altLang="en-US" sz="2000" b="1" i="1" dirty="0">
                                <a:solidFill>
                                  <a:schemeClr val="tx1"/>
                                </a:solidFill>
                                <a:latin typeface="Cambria Math" panose="02040503050406030204" pitchFamily="18" charset="0"/>
                              </a:rPr>
                            </m:ctrlPr>
                          </m:sSupPr>
                          <m:e>
                            <m:r>
                              <a:rPr lang="en-US" altLang="en-US" sz="2000" b="1" i="1" dirty="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𝒎𝒂𝒙</m:t>
                            </m:r>
                          </m:sup>
                        </m:sSup>
                        <m:r>
                          <a:rPr lang="en-US" altLang="en-US" sz="2000" b="1" i="1" dirty="0" smtClean="0">
                            <a:solidFill>
                              <a:schemeClr val="tx1"/>
                            </a:solidFill>
                            <a:latin typeface="Cambria Math" panose="02040503050406030204" pitchFamily="18" charset="0"/>
                          </a:rPr>
                          <m:t>−</m:t>
                        </m:r>
                        <m:sSup>
                          <m:sSupPr>
                            <m:ctrlPr>
                              <a:rPr lang="en-US" altLang="en-US" sz="2000" b="1" i="1" dirty="0">
                                <a:solidFill>
                                  <a:schemeClr val="tx1"/>
                                </a:solidFill>
                                <a:latin typeface="Cambria Math" panose="02040503050406030204" pitchFamily="18" charset="0"/>
                              </a:rPr>
                            </m:ctrlPr>
                          </m:sSupPr>
                          <m:e>
                            <m:r>
                              <a:rPr lang="en-US" altLang="en-US" sz="2000" b="1" i="1" dirty="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m:t>
                            </m:r>
                            <m:r>
                              <a:rPr lang="en-US" altLang="en-US" sz="2000" b="1" i="1" dirty="0" smtClean="0">
                                <a:solidFill>
                                  <a:schemeClr val="tx1"/>
                                </a:solidFill>
                                <a:latin typeface="Cambria Math" panose="02040503050406030204" pitchFamily="18" charset="0"/>
                              </a:rPr>
                              <m:t>𝒊𝒏</m:t>
                            </m:r>
                          </m:sup>
                        </m:sSup>
                      </m:num>
                      <m:den>
                        <m:r>
                          <a:rPr lang="en-US" altLang="en-US" sz="2000" b="1" i="1" smtClean="0">
                            <a:solidFill>
                              <a:schemeClr val="tx1"/>
                            </a:solidFill>
                            <a:latin typeface="Cambria Math" panose="02040503050406030204" pitchFamily="18" charset="0"/>
                          </a:rPr>
                          <m:t>𝒏</m:t>
                        </m:r>
                      </m:den>
                    </m:f>
                  </m:oMath>
                </a14:m>
                <a:endParaRPr lang="en-US" altLang="en-US" sz="2000" b="1" dirty="0">
                  <a:solidFill>
                    <a:schemeClr val="tx1"/>
                  </a:solidFill>
                  <a:latin typeface="Century Gothic" panose="020B0502020202020204" pitchFamily="34" charset="0"/>
                </a:endParaRPr>
              </a:p>
              <a:p>
                <a:r>
                  <a:rPr lang="en-US" altLang="en-US" sz="2000" dirty="0">
                    <a:solidFill>
                      <a:schemeClr val="tx1"/>
                    </a:solidFill>
                    <a:latin typeface="Century Gothic" panose="020B0502020202020204" pitchFamily="34" charset="0"/>
                  </a:rPr>
                  <a:t>               </a:t>
                </a:r>
              </a:p>
            </p:txBody>
          </p:sp>
        </mc:Choice>
        <mc:Fallback xmlns="">
          <p:sp>
            <p:nvSpPr>
              <p:cNvPr id="8" name="Rectangle 7"/>
              <p:cNvSpPr>
                <a:spLocks noRot="1" noChangeAspect="1" noMove="1" noResize="1" noEditPoints="1" noAdjustHandles="1" noChangeArrowheads="1" noChangeShapeType="1" noTextEdit="1"/>
              </p:cNvSpPr>
              <p:nvPr/>
            </p:nvSpPr>
            <p:spPr>
              <a:xfrm>
                <a:off x="3962400" y="2114550"/>
                <a:ext cx="3733800" cy="1822743"/>
              </a:xfrm>
              <a:prstGeom prst="rect">
                <a:avLst/>
              </a:prstGeom>
              <a:blipFill rotWithShape="0">
                <a:blip r:embed="rId4"/>
                <a:stretch>
                  <a:fillRect l="-1631" t="-2007" r="-2284"/>
                </a:stretch>
              </a:blipFill>
            </p:spPr>
            <p:txBody>
              <a:bodyPr/>
              <a:lstStyle/>
              <a:p>
                <a:r>
                  <a:rPr lang="en-US">
                    <a:noFill/>
                  </a:rPr>
                  <a:t> </a:t>
                </a:r>
              </a:p>
            </p:txBody>
          </p:sp>
        </mc:Fallback>
      </mc:AlternateContent>
    </p:spTree>
    <p:extLst>
      <p:ext uri="{BB962C8B-B14F-4D97-AF65-F5344CB8AC3E}">
        <p14:creationId xmlns:p14="http://schemas.microsoft.com/office/powerpoint/2010/main" val="124009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430232"/>
                <a:ext cx="8610600" cy="3970318"/>
              </a:xfrm>
              <a:prstGeom prst="rect">
                <a:avLst/>
              </a:prstGeom>
            </p:spPr>
            <p:txBody>
              <a:bodyPr wrap="square">
                <a:spAutoFit/>
              </a:bodyPr>
              <a:lstStyle/>
              <a:p>
                <a:pPr marL="342900" indent="-342900">
                  <a:buClr>
                    <a:srgbClr val="FF0000"/>
                  </a:buClr>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Step 1:</a:t>
                </a:r>
                <a:r>
                  <a:rPr lang="en-US" sz="1200" b="1" dirty="0">
                    <a:solidFill>
                      <a:srgbClr val="0070C0"/>
                    </a:solidFill>
                    <a:latin typeface="Century Gothic" panose="020B0502020202020204" pitchFamily="34" charset="0"/>
                    <a:cs typeface="Arial" charset="0"/>
                  </a:rPr>
                  <a:t>  </a:t>
                </a:r>
                <a:r>
                  <a:rPr lang="en-US" sz="2000" b="1" dirty="0">
                    <a:solidFill>
                      <a:schemeClr val="tx1"/>
                    </a:solidFill>
                    <a:latin typeface="Century Gothic" panose="020B0502020202020204" pitchFamily="34" charset="0"/>
                    <a:cs typeface="Arial" charset="0"/>
                  </a:rPr>
                  <a:t>We set</a:t>
                </a: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𝟏</m:t>
                        </m:r>
                      </m:sub>
                    </m:sSub>
                    <m:r>
                      <a:rPr lang="en-US" sz="2000" b="1" i="1" smtClean="0">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𝒎𝒊𝒏</m:t>
                        </m:r>
                      </m:sub>
                    </m:sSub>
                  </m:oMath>
                </a14:m>
                <a:endParaRPr lang="en-US" sz="2000" b="1" baseline="30000" dirty="0">
                  <a:solidFill>
                    <a:schemeClr val="tx1"/>
                  </a:solidFill>
                  <a:latin typeface="Century Gothic" panose="020B0502020202020204" pitchFamily="34" charset="0"/>
                  <a:cs typeface="Arial" charset="0"/>
                </a:endParaRP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smtClean="0">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𝟏</m:t>
                        </m:r>
                      </m:sub>
                    </m:sSub>
                    <m:r>
                      <a:rPr lang="en-US" sz="2000" b="1" i="1" smtClean="0">
                        <a:solidFill>
                          <a:schemeClr val="tx1"/>
                        </a:solidFill>
                        <a:latin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𝒙</m:t>
                    </m:r>
                    <m:r>
                      <a:rPr lang="en-US" sz="2000" b="1" i="1" smtClean="0">
                        <a:solidFill>
                          <a:schemeClr val="tx1"/>
                        </a:solidFill>
                        <a:latin typeface="Cambria Math" panose="02040503050406030204" pitchFamily="18" charset="0"/>
                        <a:ea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ea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ea typeface="Cambria Math" panose="02040503050406030204" pitchFamily="18" charset="0"/>
                            <a:cs typeface="Arial" charset="0"/>
                          </a:rPr>
                          <m:t>𝒙</m:t>
                        </m:r>
                      </m:e>
                      <m:sub>
                        <m:r>
                          <a:rPr lang="en-US" sz="2000" b="1" i="1" smtClean="0">
                            <a:solidFill>
                              <a:schemeClr val="tx1"/>
                            </a:solidFill>
                            <a:latin typeface="Cambria Math"/>
                            <a:ea typeface="Cambria Math" panose="02040503050406030204" pitchFamily="18" charset="0"/>
                            <a:cs typeface="Arial" charset="0"/>
                          </a:rPr>
                          <m:t>𝑰</m:t>
                        </m:r>
                        <m:r>
                          <a:rPr lang="en-US" sz="2000" b="1" i="1" smtClean="0">
                            <a:solidFill>
                              <a:schemeClr val="tx1"/>
                            </a:solidFill>
                            <a:latin typeface="Cambria Math" panose="02040503050406030204" pitchFamily="18" charset="0"/>
                            <a:ea typeface="Cambria Math" panose="02040503050406030204" pitchFamily="18" charset="0"/>
                            <a:cs typeface="Arial" charset="0"/>
                          </a:rPr>
                          <m:t>𝟏</m:t>
                        </m:r>
                      </m:sub>
                    </m:sSub>
                  </m:oMath>
                </a14:m>
                <a:r>
                  <a:rPr lang="en-US" sz="2000" b="1" dirty="0">
                    <a:solidFill>
                      <a:schemeClr val="tx1"/>
                    </a:solidFill>
                    <a:latin typeface="Century Gothic" panose="020B0502020202020204" pitchFamily="34" charset="0"/>
                    <a:cs typeface="Arial" charset="0"/>
                  </a:rPr>
                  <a:t> </a:t>
                </a: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a:solidFill>
                          <a:schemeClr val="tx1"/>
                        </a:solidFill>
                        <a:latin typeface="Cambria Math" panose="02040503050406030204" pitchFamily="18" charset="0"/>
                        <a:cs typeface="Arial" charset="0"/>
                      </a:rPr>
                      <m:t>+</m:t>
                    </m:r>
                    <m:r>
                      <a:rPr lang="en-US" sz="2000" b="1" i="1">
                        <a:solidFill>
                          <a:schemeClr val="tx1"/>
                        </a:solidFill>
                        <a:latin typeface="Cambria Math" panose="02040503050406030204" pitchFamily="18" charset="0"/>
                        <a:ea typeface="Cambria Math" panose="02040503050406030204" pitchFamily="18" charset="0"/>
                        <a:cs typeface="Arial" charset="0"/>
                      </a:rPr>
                      <m:t>∆</m:t>
                    </m:r>
                    <m:r>
                      <a:rPr lang="en-US" sz="2000" b="1" i="1">
                        <a:solidFill>
                          <a:schemeClr val="tx1"/>
                        </a:solidFill>
                        <a:latin typeface="Cambria Math" panose="02040503050406030204" pitchFamily="18" charset="0"/>
                        <a:ea typeface="Cambria Math" panose="02040503050406030204" pitchFamily="18" charset="0"/>
                        <a:cs typeface="Arial" charset="0"/>
                      </a:rPr>
                      <m:t>𝒙</m:t>
                    </m:r>
                    <m:r>
                      <a:rPr lang="en-US" sz="2000" b="1" i="1">
                        <a:solidFill>
                          <a:schemeClr val="tx1"/>
                        </a:solidFill>
                        <a:latin typeface="Cambria Math" panose="02040503050406030204" pitchFamily="18" charset="0"/>
                        <a:ea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ea typeface="Cambria Math" panose="02040503050406030204" pitchFamily="18" charset="0"/>
                            <a:cs typeface="Arial" charset="0"/>
                          </a:rPr>
                        </m:ctrlPr>
                      </m:sSubPr>
                      <m:e>
                        <m:r>
                          <a:rPr lang="en-US" sz="2000" b="1" i="1">
                            <a:solidFill>
                              <a:schemeClr val="tx1"/>
                            </a:solidFill>
                            <a:latin typeface="Cambria Math" panose="02040503050406030204" pitchFamily="18" charset="0"/>
                            <a:ea typeface="Cambria Math" panose="02040503050406030204" pitchFamily="18" charset="0"/>
                            <a:cs typeface="Arial" charset="0"/>
                          </a:rPr>
                          <m:t>𝒙</m:t>
                        </m:r>
                      </m:e>
                      <m:sub>
                        <m:r>
                          <a:rPr lang="en-US" sz="2000" b="1" i="1" smtClean="0">
                            <a:solidFill>
                              <a:schemeClr val="tx1"/>
                            </a:solidFill>
                            <a:latin typeface="Cambria Math"/>
                            <a:ea typeface="Cambria Math" panose="02040503050406030204" pitchFamily="18" charset="0"/>
                            <a:cs typeface="Arial" charset="0"/>
                          </a:rPr>
                          <m:t>𝑰</m:t>
                        </m:r>
                        <m:r>
                          <a:rPr lang="en-US" sz="2000" b="1" i="1" smtClean="0">
                            <a:solidFill>
                              <a:schemeClr val="tx1"/>
                            </a:solidFill>
                            <a:latin typeface="Cambria Math" panose="02040503050406030204" pitchFamily="18" charset="0"/>
                            <a:ea typeface="Cambria Math" panose="02040503050406030204" pitchFamily="18" charset="0"/>
                            <a:cs typeface="Arial" charset="0"/>
                          </a:rPr>
                          <m:t>𝟐</m:t>
                        </m:r>
                      </m:sub>
                    </m:sSub>
                  </m:oMath>
                </a14:m>
                <a:r>
                  <a:rPr lang="en-US" sz="2000" b="1" dirty="0">
                    <a:solidFill>
                      <a:schemeClr val="tx1"/>
                    </a:solidFill>
                    <a:latin typeface="Century Gothic" panose="020B0502020202020204" pitchFamily="34" charset="0"/>
                    <a:cs typeface="Arial" charset="0"/>
                  </a:rPr>
                  <a:t> </a:t>
                </a:r>
              </a:p>
              <a:p>
                <a:pPr marL="342900" indent="-342900">
                  <a:buClr>
                    <a:srgbClr val="FF0000"/>
                  </a:buClr>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Step 2:</a:t>
                </a:r>
                <a:r>
                  <a:rPr lang="en-US" sz="2000" b="1" dirty="0">
                    <a:solidFill>
                      <a:schemeClr val="tx1"/>
                    </a:solidFill>
                    <a:latin typeface="Century Gothic" panose="020B0502020202020204" pitchFamily="34" charset="0"/>
                    <a:cs typeface="Arial" charset="0"/>
                  </a:rPr>
                  <a:t> We calculate the function values, that is, </a:t>
                </a:r>
                <a14:m>
                  <m:oMath xmlns:m="http://schemas.openxmlformats.org/officeDocument/2006/math">
                    <m:r>
                      <a:rPr lang="en-US" sz="2000" b="1" i="1" smtClean="0">
                        <a:solidFill>
                          <a:schemeClr val="tx1"/>
                        </a:solidFill>
                        <a:latin typeface="Cambria Math" panose="02040503050406030204" pitchFamily="18" charset="0"/>
                        <a:cs typeface="Arial" charset="0"/>
                      </a:rPr>
                      <m:t>𝒇</m:t>
                    </m:r>
                    <m:r>
                      <a:rPr lang="en-US" sz="2000" b="1" i="1" smtClean="0">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𝟏</m:t>
                        </m:r>
                      </m:sub>
                    </m:sSub>
                    <m:r>
                      <a:rPr lang="en-US" sz="2000" b="1" i="1" smtClean="0">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a:t>
                </a:r>
                <a:r>
                  <a:rPr lang="en-US" sz="2000" b="1" dirty="0">
                    <a:solidFill>
                      <a:schemeClr val="tx1"/>
                    </a:solidFill>
                    <a:cs typeface="Arial" charset="0"/>
                  </a:rPr>
                  <a:t> </a:t>
                </a:r>
                <a14:m>
                  <m:oMath xmlns:m="http://schemas.openxmlformats.org/officeDocument/2006/math">
                    <m:r>
                      <a:rPr lang="en-US" sz="2000" b="1" i="1">
                        <a:solidFill>
                          <a:schemeClr val="tx1"/>
                        </a:solidFill>
                        <a:latin typeface="Cambria Math" panose="02040503050406030204" pitchFamily="18" charset="0"/>
                        <a:cs typeface="Arial" charset="0"/>
                      </a:rPr>
                      <m:t>𝒇</m:t>
                    </m:r>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a:t>
                </a:r>
                <a:r>
                  <a:rPr lang="en-US" sz="2000" b="1" dirty="0">
                    <a:solidFill>
                      <a:schemeClr val="tx1"/>
                    </a:solidFill>
                    <a:cs typeface="Arial" charset="0"/>
                  </a:rPr>
                  <a:t>  </a:t>
                </a:r>
              </a:p>
              <a:p>
                <a:pPr>
                  <a:buClr>
                    <a:srgbClr val="FF0000"/>
                  </a:buClr>
                  <a:defRPr/>
                </a:pPr>
                <a:r>
                  <a:rPr lang="en-US" sz="2000" b="1" dirty="0">
                    <a:solidFill>
                      <a:schemeClr val="tx1"/>
                    </a:solidFill>
                    <a:cs typeface="Arial" charset="0"/>
                  </a:rPr>
                  <a:t>                       </a:t>
                </a:r>
                <a14:m>
                  <m:oMath xmlns:m="http://schemas.openxmlformats.org/officeDocument/2006/math">
                    <m:r>
                      <a:rPr lang="en-US" sz="2000" b="1" i="1">
                        <a:solidFill>
                          <a:schemeClr val="tx1"/>
                        </a:solidFill>
                        <a:latin typeface="Cambria Math" panose="02040503050406030204" pitchFamily="18" charset="0"/>
                        <a:cs typeface="Arial" charset="0"/>
                      </a:rPr>
                      <m:t>𝒇</m:t>
                    </m:r>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 and check for the maximum point </a:t>
                </a:r>
              </a:p>
              <a:p>
                <a:pPr marL="115888" indent="-115888">
                  <a:defRPr/>
                </a:pPr>
                <a:r>
                  <a:rPr lang="en-US" sz="1200" b="1" dirty="0">
                    <a:solidFill>
                      <a:schemeClr val="tx1"/>
                    </a:solidFill>
                    <a:latin typeface="Century Gothic" panose="020B0502020202020204" pitchFamily="34" charset="0"/>
                    <a:cs typeface="Arial" charset="0"/>
                  </a:rPr>
                  <a:t>                              </a:t>
                </a:r>
                <a14:m>
                  <m:oMath xmlns:m="http://schemas.openxmlformats.org/officeDocument/2006/math">
                    <m:r>
                      <a:rPr lang="en-US" sz="2000" b="1" i="1" smtClean="0">
                        <a:solidFill>
                          <a:schemeClr val="tx1"/>
                        </a:solidFill>
                        <a:latin typeface="Cambria Math" panose="02040503050406030204" pitchFamily="18" charset="0"/>
                        <a:cs typeface="Arial" charset="0"/>
                      </a:rPr>
                      <m:t>𝑰𝒇</m:t>
                    </m:r>
                    <m:r>
                      <a:rPr lang="en-US" sz="2000" b="1" i="1" smtClean="0">
                        <a:solidFill>
                          <a:schemeClr val="tx1"/>
                        </a:solidFill>
                        <a:latin typeface="Cambria Math" panose="02040503050406030204" pitchFamily="18" charset="0"/>
                        <a:cs typeface="Arial" charset="0"/>
                      </a:rPr>
                      <m:t> </m:t>
                    </m:r>
                    <m:r>
                      <a:rPr lang="en-US" sz="2000" b="1" i="1" smtClean="0">
                        <a:solidFill>
                          <a:schemeClr val="tx1"/>
                        </a:solidFill>
                        <a:latin typeface="Cambria Math" panose="02040503050406030204" pitchFamily="18" charset="0"/>
                        <a:cs typeface="Arial" charset="0"/>
                      </a:rPr>
                      <m:t>𝒇</m:t>
                    </m:r>
                    <m:r>
                      <a:rPr lang="en-US" sz="2000" b="1" i="1" smtClean="0">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𝟏</m:t>
                        </m:r>
                      </m:sub>
                    </m:sSub>
                    <m:r>
                      <a:rPr lang="en-US" sz="2000" b="1" i="1" smtClean="0">
                        <a:solidFill>
                          <a:schemeClr val="tx1"/>
                        </a:solidFill>
                        <a:latin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m:t>
                    </m:r>
                    <m:r>
                      <a:rPr lang="en-US" sz="2000" b="1" i="1">
                        <a:solidFill>
                          <a:schemeClr val="tx1"/>
                        </a:solidFill>
                        <a:latin typeface="Cambria Math" panose="02040503050406030204" pitchFamily="18" charset="0"/>
                        <a:cs typeface="Arial" charset="0"/>
                      </a:rPr>
                      <m:t>𝒇</m:t>
                    </m:r>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a:solidFill>
                          <a:schemeClr val="tx1"/>
                        </a:solidFill>
                        <a:latin typeface="Cambria Math" panose="02040503050406030204" pitchFamily="18" charset="0"/>
                        <a:cs typeface="Arial" charset="0"/>
                      </a:rPr>
                      <m:t>)</m:t>
                    </m:r>
                    <m:r>
                      <a:rPr lang="en-US" sz="2000" b="1" i="1">
                        <a:latin typeface="Cambria Math" panose="02040503050406030204" pitchFamily="18" charset="0"/>
                        <a:ea typeface="Cambria Math" panose="02040503050406030204" pitchFamily="18" charset="0"/>
                        <a:cs typeface="Arial" charset="0"/>
                      </a:rPr>
                      <m:t>≥</m:t>
                    </m:r>
                    <m:r>
                      <a:rPr lang="en-US" sz="2000" b="1" i="1">
                        <a:solidFill>
                          <a:schemeClr val="tx1"/>
                        </a:solidFill>
                        <a:latin typeface="Cambria Math" panose="02040503050406030204" pitchFamily="18" charset="0"/>
                        <a:cs typeface="Arial" charset="0"/>
                      </a:rPr>
                      <m:t>𝒇</m:t>
                    </m:r>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 the maximum point lies in the</a:t>
                </a:r>
              </a:p>
              <a:p>
                <a:pPr marL="115888" indent="-115888">
                  <a:defRPr/>
                </a:pPr>
                <a:r>
                  <a:rPr lang="en-US" sz="2000" b="1" dirty="0">
                    <a:solidFill>
                      <a:schemeClr val="tx1"/>
                    </a:solidFill>
                    <a:latin typeface="Century Gothic" panose="020B0502020202020204" pitchFamily="34" charset="0"/>
                    <a:cs typeface="Arial" charset="0"/>
                  </a:rPr>
                  <a:t>                  range of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m:t>
                        </m:r>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𝟏</m:t>
                        </m:r>
                      </m:sub>
                    </m:sSub>
                  </m:oMath>
                </a14:m>
                <a:r>
                  <a:rPr lang="en-US" sz="2000" b="1" dirty="0">
                    <a:solidFill>
                      <a:schemeClr val="tx1"/>
                    </a:solidFill>
                    <a:latin typeface="Century Gothic" panose="020B0502020202020204" pitchFamily="34" charset="0"/>
                    <a:cs typeface="Arial" charset="0"/>
                  </a:rPr>
                  <a:t>,</a:t>
                </a:r>
                <a:r>
                  <a:rPr lang="en-US" sz="2000" b="1" dirty="0">
                    <a:solidFill>
                      <a:schemeClr val="tx1"/>
                    </a:solidFill>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 We terminate the program,</a:t>
                </a:r>
              </a:p>
              <a:p>
                <a:pPr marL="115888" indent="-115888">
                  <a:defRPr/>
                </a:pPr>
                <a:r>
                  <a:rPr lang="en-US" sz="2000" b="1" dirty="0">
                    <a:solidFill>
                      <a:schemeClr val="tx1"/>
                    </a:solidFill>
                    <a:latin typeface="Century Gothic" panose="020B0502020202020204" pitchFamily="34" charset="0"/>
                    <a:cs typeface="Arial" charset="0"/>
                  </a:rPr>
                  <a:t>                  Else</a:t>
                </a:r>
              </a:p>
              <a:p>
                <a:pPr>
                  <a:defRPr/>
                </a:pPr>
                <a:r>
                  <a:rPr lang="en-US" sz="12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𝟏</m:t>
                        </m:r>
                      </m:sub>
                    </m:sSub>
                    <m:r>
                      <a:rPr lang="en-US" sz="2000" b="1" i="1">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smtClean="0">
                        <a:solidFill>
                          <a:schemeClr val="tx1"/>
                        </a:solidFill>
                        <a:latin typeface="Cambria Math" panose="02040503050406030204" pitchFamily="18" charset="0"/>
                        <a:cs typeface="Arial" charset="0"/>
                      </a:rPr>
                      <m:t>(</m:t>
                    </m:r>
                    <m:r>
                      <a:rPr lang="en-US" sz="2000" b="1" i="1" smtClean="0">
                        <a:solidFill>
                          <a:schemeClr val="tx1"/>
                        </a:solidFill>
                        <a:latin typeface="Cambria Math" panose="02040503050406030204" pitchFamily="18" charset="0"/>
                        <a:cs typeface="Arial" charset="0"/>
                      </a:rPr>
                      <m:t>𝒑𝒓𝒆𝒗𝒊𝒐𝒖𝒔</m:t>
                    </m:r>
                    <m:r>
                      <a:rPr lang="en-US" sz="2000" b="1" i="1" smtClean="0">
                        <a:solidFill>
                          <a:schemeClr val="tx1"/>
                        </a:solidFill>
                        <a:latin typeface="Cambria Math" panose="02040503050406030204" pitchFamily="18" charset="0"/>
                        <a:cs typeface="Arial" charset="0"/>
                      </a:rPr>
                      <m:t>)</m:t>
                    </m:r>
                  </m:oMath>
                </a14:m>
                <a:endParaRPr lang="en-US" sz="2000" b="1" dirty="0">
                  <a:solidFill>
                    <a:schemeClr val="tx1"/>
                  </a:solidFill>
                  <a:latin typeface="Century Gothic" panose="020B0502020202020204" pitchFamily="34" charset="0"/>
                  <a:cs typeface="Arial" charset="0"/>
                </a:endParaRP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r>
                      <a:rPr lang="en-US" sz="2000" b="1" i="1">
                        <a:solidFill>
                          <a:schemeClr val="tx1"/>
                        </a:solidFill>
                        <a:latin typeface="Cambria Math" panose="02040503050406030204" pitchFamily="18" charset="0"/>
                        <a:cs typeface="Arial" charset="0"/>
                      </a:rPr>
                      <m:t>𝒑𝒓𝒆𝒗𝒊𝒐𝒖𝒔</m:t>
                    </m:r>
                    <m:r>
                      <a:rPr lang="en-US" sz="2000" b="1" i="1">
                        <a:solidFill>
                          <a:schemeClr val="tx1"/>
                        </a:solidFill>
                        <a:latin typeface="Cambria Math" panose="02040503050406030204" pitchFamily="18" charset="0"/>
                        <a:cs typeface="Arial" charset="0"/>
                      </a:rPr>
                      <m:t>)</m:t>
                    </m:r>
                  </m:oMath>
                </a14:m>
                <a:endParaRPr lang="en-US" sz="2000" b="1" dirty="0">
                  <a:solidFill>
                    <a:schemeClr val="tx1"/>
                  </a:solidFill>
                  <a:latin typeface="Century Gothic" panose="020B0502020202020204" pitchFamily="34" charset="0"/>
                  <a:cs typeface="Arial" charset="0"/>
                </a:endParaRP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𝟐</m:t>
                        </m:r>
                      </m:sub>
                    </m:sSub>
                    <m:d>
                      <m:dPr>
                        <m:ctrlPr>
                          <a:rPr lang="en-US" sz="2000" b="1" i="1">
                            <a:solidFill>
                              <a:schemeClr val="tx1"/>
                            </a:solidFill>
                            <a:latin typeface="Cambria Math" panose="02040503050406030204" pitchFamily="18" charset="0"/>
                            <a:cs typeface="Arial" charset="0"/>
                          </a:rPr>
                        </m:ctrlPr>
                      </m:dPr>
                      <m:e>
                        <m:r>
                          <a:rPr lang="en-US" sz="2000" b="1" i="1">
                            <a:solidFill>
                              <a:schemeClr val="tx1"/>
                            </a:solidFill>
                            <a:latin typeface="Cambria Math" panose="02040503050406030204" pitchFamily="18" charset="0"/>
                            <a:cs typeface="Arial" charset="0"/>
                          </a:rPr>
                          <m:t>𝒑𝒓𝒆</m:t>
                        </m:r>
                        <m:r>
                          <a:rPr lang="en-US" sz="2000" b="1" i="1" smtClean="0">
                            <a:solidFill>
                              <a:schemeClr val="tx1"/>
                            </a:solidFill>
                            <a:latin typeface="Cambria Math" panose="02040503050406030204" pitchFamily="18" charset="0"/>
                            <a:cs typeface="Arial" charset="0"/>
                          </a:rPr>
                          <m:t>𝒔𝒆𝒏𝒕</m:t>
                        </m:r>
                      </m:e>
                    </m:d>
                    <m:r>
                      <a:rPr lang="en-US" sz="2000" b="1" i="1" smtClean="0">
                        <a:solidFill>
                          <a:schemeClr val="tx1"/>
                        </a:solidFill>
                        <a:latin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𝒙</m:t>
                    </m:r>
                  </m:oMath>
                </a14:m>
                <a:endParaRPr lang="en-US" sz="2000" b="1" dirty="0">
                  <a:solidFill>
                    <a:schemeClr val="tx1"/>
                  </a:solidFill>
                  <a:latin typeface="Century Gothic" panose="020B0502020202020204" pitchFamily="34" charset="0"/>
                  <a:cs typeface="Arial" charset="0"/>
                </a:endParaRPr>
              </a:p>
              <a:p>
                <a:pPr>
                  <a:defRPr/>
                </a:pPr>
                <a:endParaRPr lang="en-US" sz="1200" b="1" baseline="-25000" dirty="0">
                  <a:solidFill>
                    <a:schemeClr val="tx1"/>
                  </a:solidFill>
                  <a:latin typeface="Century Gothic" panose="020B0502020202020204" pitchFamily="34" charset="0"/>
                  <a:cs typeface="Arial"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04800" y="430232"/>
                <a:ext cx="8610600" cy="3970318"/>
              </a:xfrm>
              <a:prstGeom prst="rect">
                <a:avLst/>
              </a:prstGeom>
              <a:blipFill rotWithShape="0">
                <a:blip r:embed="rId2"/>
                <a:stretch>
                  <a:fillRect l="-778" t="-1075"/>
                </a:stretch>
              </a:blipFill>
            </p:spPr>
            <p:txBody>
              <a:bodyPr/>
              <a:lstStyle/>
              <a:p>
                <a:r>
                  <a:rPr lang="en-US">
                    <a:noFill/>
                  </a:rPr>
                  <a:t> </a:t>
                </a:r>
              </a:p>
            </p:txBody>
          </p:sp>
        </mc:Fallback>
      </mc:AlternateContent>
      <p:sp>
        <p:nvSpPr>
          <p:cNvPr id="9" name="Slide Number Placeholder 3"/>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79604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1200150"/>
                <a:ext cx="8610600" cy="1669881"/>
              </a:xfrm>
              <a:prstGeom prst="rect">
                <a:avLst/>
              </a:prstGeom>
            </p:spPr>
            <p:txBody>
              <a:bodyPr wrap="square">
                <a:spAutoFit/>
              </a:bodyPr>
              <a:lstStyle/>
              <a:p>
                <a:pPr marL="342900" indent="-342900">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Step 3:</a:t>
                </a:r>
                <a:r>
                  <a:rPr lang="en-US" sz="1200" b="1" dirty="0">
                    <a:solidFill>
                      <a:srgbClr val="0070C0"/>
                    </a:solidFill>
                    <a:latin typeface="Century Gothic" panose="020B0502020202020204" pitchFamily="34" charset="0"/>
                    <a:cs typeface="Arial" charset="0"/>
                  </a:rPr>
                  <a:t>  </a:t>
                </a:r>
                <a:r>
                  <a:rPr lang="en-US" sz="2000" b="1" dirty="0">
                    <a:solidFill>
                      <a:schemeClr val="tx1"/>
                    </a:solidFill>
                    <a:latin typeface="Century Gothic" panose="020B0502020202020204" pitchFamily="34" charset="0"/>
                    <a:cs typeface="Arial" charset="0"/>
                  </a:rPr>
                  <a:t>We check whether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𝟑</m:t>
                        </m:r>
                      </m:sub>
                    </m:sSub>
                  </m:oMath>
                </a14:m>
                <a:r>
                  <a:rPr lang="en-US" sz="2000" b="1" dirty="0">
                    <a:solidFill>
                      <a:schemeClr val="tx1"/>
                    </a:solidFill>
                    <a:latin typeface="Century Gothic" panose="020B0502020202020204" pitchFamily="34" charset="0"/>
                    <a:cs typeface="Arial" charset="0"/>
                  </a:rPr>
                  <a:t> exceeds </a:t>
                </a:r>
                <a14:m>
                  <m:oMath xmlns:m="http://schemas.openxmlformats.org/officeDocument/2006/math">
                    <m:sSup>
                      <m:sSupPr>
                        <m:ctrlPr>
                          <a:rPr lang="en-US" altLang="en-US" sz="2000" b="1" i="1" dirty="0">
                            <a:solidFill>
                              <a:schemeClr val="tx1"/>
                            </a:solidFill>
                            <a:latin typeface="Cambria Math" panose="02040503050406030204" pitchFamily="18" charset="0"/>
                          </a:rPr>
                        </m:ctrlPr>
                      </m:sSupPr>
                      <m:e>
                        <m:r>
                          <a:rPr lang="en-US" altLang="en-US" sz="2000" b="1" i="1" dirty="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𝒎𝒂𝒙</m:t>
                        </m:r>
                      </m:sup>
                    </m:sSup>
                  </m:oMath>
                </a14:m>
                <a:r>
                  <a:rPr lang="en-US" sz="2000" b="1" dirty="0">
                    <a:solidFill>
                      <a:schemeClr val="tx1"/>
                    </a:solidFill>
                    <a:latin typeface="Century Gothic" panose="020B0502020202020204" pitchFamily="34" charset="0"/>
                    <a:cs typeface="Arial" charset="0"/>
                  </a:rPr>
                  <a:t>.</a:t>
                </a:r>
              </a:p>
              <a:p>
                <a:pPr>
                  <a:defRPr/>
                </a:pPr>
                <a:r>
                  <a:rPr lang="en-US" sz="2000" b="1" dirty="0">
                    <a:solidFill>
                      <a:schemeClr val="tx1"/>
                    </a:solidFill>
                    <a:latin typeface="Century Gothic" panose="020B0502020202020204" pitchFamily="34" charset="0"/>
                    <a:cs typeface="Arial" charset="0"/>
                  </a:rPr>
                  <a:t>	      If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𝟑</m:t>
                        </m:r>
                      </m:sub>
                    </m:sSub>
                  </m:oMath>
                </a14:m>
                <a:r>
                  <a:rPr lang="en-US" sz="2000" b="1" dirty="0">
                    <a:solidFill>
                      <a:schemeClr val="tx1"/>
                    </a:solidFill>
                    <a:latin typeface="Century Gothic" panose="020B0502020202020204" pitchFamily="34" charset="0"/>
                    <a:cs typeface="Arial" charset="0"/>
                  </a:rPr>
                  <a:t> does not exceed </a:t>
                </a:r>
                <a14:m>
                  <m:oMath xmlns:m="http://schemas.openxmlformats.org/officeDocument/2006/math">
                    <m:sSup>
                      <m:sSupPr>
                        <m:ctrlPr>
                          <a:rPr lang="en-US" altLang="en-US" sz="2000" b="1" i="1" dirty="0">
                            <a:solidFill>
                              <a:schemeClr val="tx1"/>
                            </a:solidFill>
                            <a:latin typeface="Cambria Math" panose="02040503050406030204" pitchFamily="18" charset="0"/>
                          </a:rPr>
                        </m:ctrlPr>
                      </m:sSupPr>
                      <m:e>
                        <m:r>
                          <a:rPr lang="en-US" altLang="en-US" sz="2000" b="1" i="1" dirty="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𝒎𝒂𝒙</m:t>
                        </m:r>
                      </m:sup>
                    </m:sSup>
                  </m:oMath>
                </a14:m>
                <a:r>
                  <a:rPr lang="en-US" sz="2000" b="1" dirty="0">
                    <a:solidFill>
                      <a:schemeClr val="tx1"/>
                    </a:solidFill>
                    <a:latin typeface="Century Gothic" panose="020B0502020202020204" pitchFamily="34" charset="0"/>
                    <a:cs typeface="Arial" charset="0"/>
                  </a:rPr>
                  <a:t>, we go to step 2,</a:t>
                </a:r>
              </a:p>
              <a:p>
                <a:pPr>
                  <a:defRPr/>
                </a:pPr>
                <a:r>
                  <a:rPr lang="en-US" sz="2000" b="1" dirty="0">
                    <a:solidFill>
                      <a:schemeClr val="tx1"/>
                    </a:solidFill>
                    <a:latin typeface="Century Gothic" panose="020B0502020202020204" pitchFamily="34" charset="0"/>
                    <a:cs typeface="Arial" charset="0"/>
                  </a:rPr>
                  <a:t>	     Else </a:t>
                </a:r>
              </a:p>
              <a:p>
                <a:pPr>
                  <a:defRPr/>
                </a:pPr>
                <a:r>
                  <a:rPr lang="en-US" sz="2000" b="1" dirty="0">
                    <a:solidFill>
                      <a:schemeClr val="tx1"/>
                    </a:solidFill>
                    <a:latin typeface="Century Gothic" panose="020B0502020202020204" pitchFamily="34" charset="0"/>
                    <a:cs typeface="Arial" charset="0"/>
                  </a:rPr>
                  <a:t>                  we say that the maximum does not lie in the range of </a:t>
                </a:r>
              </a:p>
              <a:p>
                <a:pPr marL="115888" indent="-115888">
                  <a:defRPr/>
                </a:pPr>
                <a:r>
                  <a:rPr lang="en-US" sz="2000" b="1" dirty="0">
                    <a:solidFill>
                      <a:schemeClr val="tx1"/>
                    </a:solidFill>
                    <a:latin typeface="Century Gothic" panose="020B0502020202020204" pitchFamily="34" charset="0"/>
                    <a:cs typeface="Arial" charset="0"/>
                  </a:rPr>
                  <a:t>                  </a:t>
                </a:r>
                <a14:m>
                  <m:oMath xmlns:m="http://schemas.openxmlformats.org/officeDocument/2006/math">
                    <m:r>
                      <a:rPr lang="en-US" sz="2000" b="1" i="1" smtClean="0">
                        <a:solidFill>
                          <a:schemeClr val="tx1"/>
                        </a:solidFill>
                        <a:latin typeface="Cambria Math" panose="02040503050406030204" pitchFamily="18" charset="0"/>
                        <a:cs typeface="Arial" charset="0"/>
                      </a:rPr>
                      <m:t>(</m:t>
                    </m:r>
                    <m:sSup>
                      <m:sSupPr>
                        <m:ctrlPr>
                          <a:rPr lang="en-US" sz="2000" b="1" i="1" smtClean="0">
                            <a:solidFill>
                              <a:schemeClr val="tx1"/>
                            </a:solidFill>
                            <a:latin typeface="Cambria Math" panose="02040503050406030204" pitchFamily="18" charset="0"/>
                            <a:cs typeface="Arial" charset="0"/>
                          </a:rPr>
                        </m:ctrlPr>
                      </m:sSupPr>
                      <m:e>
                        <m:r>
                          <a:rPr lang="en-US" sz="2000" b="1" i="1" smtClean="0">
                            <a:solidFill>
                              <a:schemeClr val="tx1"/>
                            </a:solidFill>
                            <a:latin typeface="Cambria Math" panose="02040503050406030204" pitchFamily="18" charset="0"/>
                            <a:cs typeface="Arial" charset="0"/>
                          </a:rPr>
                          <m:t>𝒙</m:t>
                        </m:r>
                      </m:e>
                      <m:sup>
                        <m:r>
                          <a:rPr lang="en-US" sz="2000" b="1" i="1" smtClean="0">
                            <a:solidFill>
                              <a:schemeClr val="tx1"/>
                            </a:solidFill>
                            <a:latin typeface="Cambria Math" panose="02040503050406030204" pitchFamily="18" charset="0"/>
                            <a:cs typeface="Arial" charset="0"/>
                          </a:rPr>
                          <m:t>𝒎𝒊𝒏</m:t>
                        </m:r>
                      </m:sup>
                    </m:sSup>
                    <m:r>
                      <a:rPr lang="en-US" sz="2000" b="1" i="1" smtClean="0">
                        <a:solidFill>
                          <a:schemeClr val="tx1"/>
                        </a:solidFill>
                        <a:latin typeface="Cambria Math" panose="02040503050406030204" pitchFamily="18" charset="0"/>
                        <a:cs typeface="Arial" charset="0"/>
                      </a:rPr>
                      <m:t>,</m:t>
                    </m:r>
                    <m:sSup>
                      <m:sSupPr>
                        <m:ctrlPr>
                          <a:rPr lang="en-US" sz="2000" b="1" i="1" smtClean="0">
                            <a:solidFill>
                              <a:schemeClr val="tx1"/>
                            </a:solidFill>
                            <a:latin typeface="Cambria Math" panose="02040503050406030204" pitchFamily="18" charset="0"/>
                            <a:cs typeface="Arial" charset="0"/>
                          </a:rPr>
                        </m:ctrlPr>
                      </m:sSupPr>
                      <m:e>
                        <m:r>
                          <a:rPr lang="en-US" sz="2000" b="1" i="1" smtClean="0">
                            <a:solidFill>
                              <a:schemeClr val="tx1"/>
                            </a:solidFill>
                            <a:latin typeface="Cambria Math" panose="02040503050406030204" pitchFamily="18" charset="0"/>
                            <a:cs typeface="Arial" charset="0"/>
                          </a:rPr>
                          <m:t>𝒙</m:t>
                        </m:r>
                      </m:e>
                      <m:sup>
                        <m:r>
                          <a:rPr lang="en-US" sz="2000" b="1" i="1" smtClean="0">
                            <a:solidFill>
                              <a:schemeClr val="tx1"/>
                            </a:solidFill>
                            <a:latin typeface="Cambria Math" panose="02040503050406030204" pitchFamily="18" charset="0"/>
                            <a:cs typeface="Arial" charset="0"/>
                          </a:rPr>
                          <m:t>𝒎𝒂𝒙</m:t>
                        </m:r>
                      </m:sup>
                    </m:sSup>
                    <m:r>
                      <a:rPr lang="en-US" sz="2000" b="1" i="1" smtClean="0">
                        <a:solidFill>
                          <a:schemeClr val="tx1"/>
                        </a:solidFill>
                        <a:latin typeface="Cambria Math" panose="02040503050406030204" pitchFamily="18" charset="0"/>
                        <a:cs typeface="Arial" charset="0"/>
                      </a:rPr>
                      <m:t>)</m:t>
                    </m:r>
                  </m:oMath>
                </a14:m>
                <a:endParaRPr lang="en-US" sz="1200" b="1" baseline="-25000" dirty="0">
                  <a:solidFill>
                    <a:schemeClr val="tx1"/>
                  </a:solidFill>
                  <a:latin typeface="Century Gothic" panose="020B0502020202020204" pitchFamily="34" charset="0"/>
                  <a:cs typeface="Arial"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04800" y="1200150"/>
                <a:ext cx="8610600" cy="1669881"/>
              </a:xfrm>
              <a:prstGeom prst="rect">
                <a:avLst/>
              </a:prstGeom>
              <a:blipFill rotWithShape="0">
                <a:blip r:embed="rId2"/>
                <a:stretch>
                  <a:fillRect l="-778" t="-2555" b="-3285"/>
                </a:stretch>
              </a:blipFill>
            </p:spPr>
            <p:txBody>
              <a:bodyPr/>
              <a:lstStyle/>
              <a:p>
                <a:r>
                  <a:rPr lang="en-US">
                    <a:noFill/>
                  </a:rPr>
                  <a:t> </a:t>
                </a:r>
              </a:p>
            </p:txBody>
          </p:sp>
        </mc:Fallback>
      </mc:AlternateContent>
      <p:sp>
        <p:nvSpPr>
          <p:cNvPr id="9" name="Slide Number Placeholder 3"/>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248890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23</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A Numerical Example</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1981200" y="781304"/>
                <a:ext cx="6705600" cy="1268874"/>
              </a:xfrm>
              <a:prstGeom prst="rect">
                <a:avLst/>
              </a:prstGeom>
              <a:noFill/>
            </p:spPr>
            <p:txBody>
              <a:bodyPr wrap="square" rtlCol="0">
                <a:spAutoFit/>
              </a:bodyPr>
              <a:lstStyle/>
              <a:p>
                <a:r>
                  <a:rPr lang="en-US" sz="2000" b="1" dirty="0">
                    <a:latin typeface="Century Gothic" panose="020B0502020202020204" pitchFamily="34" charset="0"/>
                  </a:rPr>
                  <a:t>Maximize     </a:t>
                </a:r>
                <a14:m>
                  <m:oMath xmlns:m="http://schemas.openxmlformats.org/officeDocument/2006/math">
                    <m:r>
                      <a:rPr lang="en-US" sz="2000" b="1" i="0" smtClean="0">
                        <a:latin typeface="Cambria Math" panose="02040503050406030204" pitchFamily="18" charset="0"/>
                      </a:rPr>
                      <m:t> </m:t>
                    </m:r>
                    <m:r>
                      <a:rPr lang="en-US" sz="2000" b="1" i="1" smtClean="0">
                        <a:latin typeface="Cambria Math" panose="02040503050406030204" pitchFamily="18" charset="0"/>
                      </a:rPr>
                      <m:t>𝒚</m:t>
                    </m:r>
                    <m:r>
                      <a:rPr lang="en-US" sz="2000" b="1" i="1" smtClean="0">
                        <a:latin typeface="Cambria Math" panose="02040503050406030204" pitchFamily="18" charset="0"/>
                      </a:rPr>
                      <m:t>=</m:t>
                    </m:r>
                    <m:r>
                      <a:rPr lang="en-US" sz="2000" b="1" i="1">
                        <a:latin typeface="Cambria Math" panose="02040503050406030204" pitchFamily="18" charset="0"/>
                      </a:rPr>
                      <m:t>𝒇</m:t>
                    </m:r>
                    <m:r>
                      <a:rPr lang="en-US" sz="2000" b="1" i="1">
                        <a:latin typeface="Cambria Math" panose="02040503050406030204" pitchFamily="18" charset="0"/>
                      </a:rPr>
                      <m:t>(</m:t>
                    </m:r>
                    <m:r>
                      <a:rPr lang="en-US" sz="2000" b="1" i="1">
                        <a:latin typeface="Cambria Math" panose="02040503050406030204" pitchFamily="18" charset="0"/>
                      </a:rPr>
                      <m:t>𝒙</m:t>
                    </m:r>
                    <m:r>
                      <a:rPr lang="en-US" sz="2000" b="1" i="1">
                        <a:latin typeface="Cambria Math" panose="02040503050406030204" pitchFamily="18" charset="0"/>
                      </a:rPr>
                      <m:t>)=</m:t>
                    </m:r>
                    <m:sSup>
                      <m:sSupPr>
                        <m:ctrlPr>
                          <a:rPr lang="en-US" sz="2000" b="1" i="1">
                            <a:latin typeface="Cambria Math" panose="02040503050406030204" pitchFamily="18" charset="0"/>
                          </a:rPr>
                        </m:ctrlPr>
                      </m:sSupPr>
                      <m:e>
                        <m:r>
                          <a:rPr lang="en-US" sz="2000" b="1" i="1" smtClean="0">
                            <a:latin typeface="Cambria Math" panose="02040503050406030204" pitchFamily="18" charset="0"/>
                          </a:rPr>
                          <m:t>𝟐</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a:latin typeface="Cambria Math" panose="02040503050406030204" pitchFamily="18" charset="0"/>
                          </a:rPr>
                          <m:t>𝒙</m:t>
                        </m:r>
                      </m:e>
                      <m:sup>
                        <m:r>
                          <a:rPr lang="en-US" sz="2000" b="1" i="1">
                            <a:latin typeface="Cambria Math" panose="02040503050406030204" pitchFamily="18" charset="0"/>
                          </a:rPr>
                          <m:t>𝟑</m:t>
                        </m:r>
                        <m:r>
                          <a:rPr lang="en-US" sz="2000" b="1" i="1">
                            <a:latin typeface="Cambria Math" panose="02040503050406030204" pitchFamily="18" charset="0"/>
                          </a:rPr>
                          <m:t> </m:t>
                        </m:r>
                      </m:sup>
                    </m:sSup>
                  </m:oMath>
                </a14:m>
                <a:endParaRPr lang="en-US" sz="2000" b="1" i="1" dirty="0">
                  <a:latin typeface="Cambria Math" panose="02040503050406030204" pitchFamily="18" charset="0"/>
                </a:endParaRPr>
              </a:p>
              <a:p>
                <a:r>
                  <a:rPr lang="en-US" sz="2000" b="1" dirty="0">
                    <a:latin typeface="Century Gothic" panose="020B0502020202020204" pitchFamily="34" charset="0"/>
                  </a:rPr>
                  <a:t>subject to</a:t>
                </a:r>
                <a:r>
                  <a:rPr lang="en-US" dirty="0"/>
                  <a:t>               </a:t>
                </a:r>
                <a14:m>
                  <m:oMath xmlns:m="http://schemas.openxmlformats.org/officeDocument/2006/math">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oMath>
                </a14:m>
                <a:endParaRPr lang="en-US" b="1" dirty="0"/>
              </a:p>
              <a:p>
                <a:endParaRPr lang="en-US" b="1"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981200" y="781304"/>
                <a:ext cx="6705600" cy="1268874"/>
              </a:xfrm>
              <a:prstGeom prst="rect">
                <a:avLst/>
              </a:prstGeom>
              <a:blipFill rotWithShape="0">
                <a:blip r:embed="rId2"/>
                <a:stretch>
                  <a:fillRect l="-909" t="-1923"/>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449235"/>
            <a:ext cx="4724400" cy="2930415"/>
          </a:xfrm>
          <a:prstGeom prst="rect">
            <a:avLst/>
          </a:prstGeom>
        </p:spPr>
      </p:pic>
    </p:spTree>
    <p:extLst>
      <p:ext uri="{BB962C8B-B14F-4D97-AF65-F5344CB8AC3E}">
        <p14:creationId xmlns:p14="http://schemas.microsoft.com/office/powerpoint/2010/main" val="45920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24</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447800" y="590550"/>
                <a:ext cx="1185068" cy="3177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𝒎𝒊𝒏</m:t>
                          </m:r>
                        </m:sup>
                      </m:sSup>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 ;</m:t>
                      </m:r>
                    </m:oMath>
                  </m:oMathPara>
                </a14:m>
                <a:endParaRPr 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1447800" y="590550"/>
                <a:ext cx="1185068" cy="317779"/>
              </a:xfrm>
              <a:prstGeom prst="rect">
                <a:avLst/>
              </a:prstGeom>
              <a:blipFill rotWithShape="0">
                <a:blip r:embed="rId2"/>
                <a:stretch>
                  <a:fillRect l="-3093" t="-1923" r="-3608"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817574" y="590550"/>
                <a:ext cx="14750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𝒎𝒂𝒙</m:t>
                          </m:r>
                        </m:sup>
                      </m:sSup>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 ;</m:t>
                      </m:r>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2817574" y="590550"/>
                <a:ext cx="1475084" cy="307777"/>
              </a:xfrm>
              <a:prstGeom prst="rect">
                <a:avLst/>
              </a:prstGeom>
              <a:blipFill rotWithShape="0">
                <a:blip r:embed="rId3"/>
                <a:stretch>
                  <a:fillRect l="-2066" r="-289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477364" y="634009"/>
                <a:ext cx="86703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1" smtClean="0">
                          <a:latin typeface="Cambria Math" panose="02040503050406030204" pitchFamily="18" charset="0"/>
                        </a:rPr>
                        <m:t>𝟏𝟎</m:t>
                      </m:r>
                    </m:oMath>
                  </m:oMathPara>
                </a14:m>
                <a:endParaRPr 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477364" y="634009"/>
                <a:ext cx="867032" cy="307777"/>
              </a:xfrm>
              <a:prstGeom prst="rect">
                <a:avLst/>
              </a:prstGeom>
              <a:blipFill rotWithShape="0">
                <a:blip r:embed="rId4"/>
                <a:stretch>
                  <a:fillRect l="-4196" r="-6294"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371600" y="1259560"/>
                <a:ext cx="2814617" cy="626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𝒎𝒂𝒙</m:t>
                              </m:r>
                            </m:sup>
                          </m:sSup>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𝒎𝒊𝒏</m:t>
                              </m:r>
                            </m:sup>
                          </m:sSup>
                        </m:num>
                        <m:den>
                          <m:r>
                            <a:rPr lang="en-US" sz="2000" b="1" i="1" smtClean="0">
                              <a:latin typeface="Cambria Math" panose="02040503050406030204" pitchFamily="18" charset="0"/>
                            </a:rPr>
                            <m:t>𝟏𝟎</m:t>
                          </m:r>
                        </m:den>
                      </m:f>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m:t>
                      </m:r>
                    </m:oMath>
                  </m:oMathPara>
                </a14:m>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371600" y="1259560"/>
                <a:ext cx="2814617" cy="626390"/>
              </a:xfrm>
              <a:prstGeom prst="rect">
                <a:avLst/>
              </a:prstGeom>
              <a:blipFill rotWithShape="0">
                <a:blip r:embed="rId5"/>
                <a:stretch>
                  <a:fillRect/>
                </a:stretch>
              </a:blipFill>
            </p:spPr>
            <p:txBody>
              <a:bodyPr/>
              <a:lstStyle/>
              <a:p>
                <a:r>
                  <a:rPr lang="en-US">
                    <a:noFill/>
                  </a:rPr>
                  <a:t> </a:t>
                </a:r>
              </a:p>
            </p:txBody>
          </p:sp>
        </mc:Fallback>
      </mc:AlternateContent>
      <p:sp>
        <p:nvSpPr>
          <p:cNvPr id="9" name="Rectangle 8"/>
          <p:cNvSpPr/>
          <p:nvPr/>
        </p:nvSpPr>
        <p:spPr>
          <a:xfrm>
            <a:off x="838200" y="1902740"/>
            <a:ext cx="1559708"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We set,</a:t>
            </a:r>
          </a:p>
        </p:txBody>
      </p:sp>
      <mc:AlternateContent xmlns:mc="http://schemas.openxmlformats.org/markup-compatibility/2006" xmlns:a14="http://schemas.microsoft.com/office/drawing/2010/main">
        <mc:Choice Requires="a14">
          <p:sp>
            <p:nvSpPr>
              <p:cNvPr id="10" name="TextBox 9"/>
              <p:cNvSpPr txBox="1"/>
              <p:nvPr/>
            </p:nvSpPr>
            <p:spPr>
              <a:xfrm>
                <a:off x="2429288" y="2103686"/>
                <a:ext cx="1923155" cy="315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𝒎𝒊𝒏</m:t>
                          </m:r>
                        </m:sup>
                      </m:sSup>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2429288" y="2103686"/>
                <a:ext cx="1923155" cy="315664"/>
              </a:xfrm>
              <a:prstGeom prst="rect">
                <a:avLst/>
              </a:prstGeom>
              <a:blipFill rotWithShape="0">
                <a:blip r:embed="rId6"/>
                <a:stretch>
                  <a:fillRect l="-1587" t="-1923" r="-2540"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397908" y="2492573"/>
                <a:ext cx="22776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397908" y="2492573"/>
                <a:ext cx="2277611" cy="307777"/>
              </a:xfrm>
              <a:prstGeom prst="rect">
                <a:avLst/>
              </a:prstGeom>
              <a:blipFill rotWithShape="0">
                <a:blip r:embed="rId7"/>
                <a:stretch>
                  <a:fillRect l="-1337" r="-2139"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62200" y="2949773"/>
                <a:ext cx="22776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𝟒</m:t>
                      </m:r>
                    </m:oMath>
                  </m:oMathPara>
                </a14:m>
                <a:endParaRPr lang="en-US" sz="20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2362200" y="2949773"/>
                <a:ext cx="2277611" cy="307777"/>
              </a:xfrm>
              <a:prstGeom prst="rect">
                <a:avLst/>
              </a:prstGeom>
              <a:blipFill rotWithShape="0">
                <a:blip r:embed="rId8"/>
                <a:stretch>
                  <a:fillRect l="-1340" r="-2145" b="-18000"/>
                </a:stretch>
              </a:blipFill>
            </p:spPr>
            <p:txBody>
              <a:bodyPr/>
              <a:lstStyle/>
              <a:p>
                <a:r>
                  <a:rPr lang="en-US">
                    <a:noFill/>
                  </a:rPr>
                  <a:t> </a:t>
                </a:r>
              </a:p>
            </p:txBody>
          </p:sp>
        </mc:Fallback>
      </mc:AlternateContent>
    </p:spTree>
    <p:extLst>
      <p:ext uri="{BB962C8B-B14F-4D97-AF65-F5344CB8AC3E}">
        <p14:creationId xmlns:p14="http://schemas.microsoft.com/office/powerpoint/2010/main" val="55583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25</a:t>
            </a:fld>
            <a:endParaRPr lang="en-US"/>
          </a:p>
        </p:txBody>
      </p:sp>
      <p:sp>
        <p:nvSpPr>
          <p:cNvPr id="13" name="Rectangle 12"/>
          <p:cNvSpPr/>
          <p:nvPr/>
        </p:nvSpPr>
        <p:spPr>
          <a:xfrm>
            <a:off x="0" y="133350"/>
            <a:ext cx="41910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We determine function values:</a:t>
            </a:r>
          </a:p>
        </p:txBody>
      </p:sp>
      <mc:AlternateContent xmlns:mc="http://schemas.openxmlformats.org/markup-compatibility/2006" xmlns:a14="http://schemas.microsoft.com/office/drawing/2010/main">
        <mc:Choice Requires="a14">
          <p:sp>
            <p:nvSpPr>
              <p:cNvPr id="2" name="TextBox 1"/>
              <p:cNvSpPr txBox="1"/>
              <p:nvPr/>
            </p:nvSpPr>
            <p:spPr>
              <a:xfrm>
                <a:off x="2133600" y="819150"/>
                <a:ext cx="25188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e>
                      </m:d>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oMath>
                  </m:oMathPara>
                </a14:m>
                <a:endParaRPr 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133600" y="819150"/>
                <a:ext cx="2518895" cy="307777"/>
              </a:xfrm>
              <a:prstGeom prst="rect">
                <a:avLst/>
              </a:prstGeom>
              <a:blipFill rotWithShape="0">
                <a:blip r:embed="rId2"/>
                <a:stretch>
                  <a:fillRect l="-2906" r="-1695"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133600" y="1349573"/>
                <a:ext cx="282667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m:t>
                          </m:r>
                        </m:e>
                      </m:d>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𝟎𝟕𝟐</m:t>
                      </m:r>
                    </m:oMath>
                  </m:oMathPara>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133600" y="1349573"/>
                <a:ext cx="2826671" cy="307777"/>
              </a:xfrm>
              <a:prstGeom prst="rect">
                <a:avLst/>
              </a:prstGeom>
              <a:blipFill rotWithShape="0">
                <a:blip r:embed="rId3"/>
                <a:stretch>
                  <a:fillRect l="-2586" r="-150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133600" y="1882973"/>
                <a:ext cx="282667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𝟒</m:t>
                          </m:r>
                        </m:e>
                      </m:d>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𝟐𝟓𝟔</m:t>
                      </m:r>
                    </m:oMath>
                  </m:oMathPara>
                </a14:m>
                <a:endParaRPr lang="en-US" sz="20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2133600" y="1882973"/>
                <a:ext cx="2826671" cy="307777"/>
              </a:xfrm>
              <a:prstGeom prst="rect">
                <a:avLst/>
              </a:prstGeom>
              <a:blipFill rotWithShape="0">
                <a:blip r:embed="rId4"/>
                <a:stretch>
                  <a:fillRect l="-2586" r="-1724" b="-34000"/>
                </a:stretch>
              </a:blipFill>
            </p:spPr>
            <p:txBody>
              <a:bodyPr/>
              <a:lstStyle/>
              <a:p>
                <a:r>
                  <a:rPr lang="en-US">
                    <a:noFill/>
                  </a:rPr>
                  <a:t> </a:t>
                </a:r>
              </a:p>
            </p:txBody>
          </p:sp>
        </mc:Fallback>
      </mc:AlternateContent>
      <p:sp>
        <p:nvSpPr>
          <p:cNvPr id="16" name="Rectangle 15"/>
          <p:cNvSpPr/>
          <p:nvPr/>
        </p:nvSpPr>
        <p:spPr>
          <a:xfrm>
            <a:off x="0" y="2207540"/>
            <a:ext cx="21336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Therefore, </a:t>
            </a:r>
          </a:p>
        </p:txBody>
      </p:sp>
      <mc:AlternateContent xmlns:mc="http://schemas.openxmlformats.org/markup-compatibility/2006" xmlns:a14="http://schemas.microsoft.com/office/drawing/2010/main">
        <mc:Choice Requires="a14">
          <p:sp>
            <p:nvSpPr>
              <p:cNvPr id="3" name="TextBox 2"/>
              <p:cNvSpPr txBox="1"/>
              <p:nvPr/>
            </p:nvSpPr>
            <p:spPr>
              <a:xfrm>
                <a:off x="2105637" y="2492573"/>
                <a:ext cx="26059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&lt;</m:t>
                      </m:r>
                      <m:r>
                        <a:rPr lang="en-US" sz="2000" b="1" i="1" smtClean="0">
                          <a:latin typeface="Cambria Math" panose="02040503050406030204" pitchFamily="18" charset="0"/>
                          <a:ea typeface="Cambria Math" panose="02040503050406030204" pitchFamily="18" charset="0"/>
                        </a:rPr>
                        <m:t>𝒇</m:t>
                      </m:r>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𝟐</m:t>
                          </m:r>
                        </m:sub>
                      </m:sSub>
                      <m:r>
                        <a:rPr lang="en-US" sz="2000" b="1" i="1" smtClean="0">
                          <a:latin typeface="Cambria Math" panose="02040503050406030204" pitchFamily="18" charset="0"/>
                          <a:ea typeface="Cambria Math" panose="02040503050406030204" pitchFamily="18" charset="0"/>
                        </a:rPr>
                        <m:t>)&lt;</m:t>
                      </m:r>
                      <m:r>
                        <a:rPr lang="en-US" sz="2000" b="1" i="1" smtClean="0">
                          <a:latin typeface="Cambria Math" panose="02040503050406030204" pitchFamily="18" charset="0"/>
                          <a:ea typeface="Cambria Math" panose="02040503050406030204" pitchFamily="18" charset="0"/>
                        </a:rPr>
                        <m:t>𝒇</m:t>
                      </m:r>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𝟑</m:t>
                          </m:r>
                        </m:sub>
                      </m:sSub>
                      <m:r>
                        <a:rPr lang="en-US" sz="2000" b="1" i="1" smtClean="0">
                          <a:latin typeface="Cambria Math" panose="02040503050406030204" pitchFamily="18" charset="0"/>
                          <a:ea typeface="Cambria Math" panose="02040503050406030204" pitchFamily="18" charset="0"/>
                        </a:rPr>
                        <m:t>)</m:t>
                      </m:r>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105637" y="2492573"/>
                <a:ext cx="2605970" cy="307777"/>
              </a:xfrm>
              <a:prstGeom prst="rect">
                <a:avLst/>
              </a:prstGeom>
              <a:blipFill rotWithShape="0">
                <a:blip r:embed="rId5"/>
                <a:stretch>
                  <a:fillRect l="-2804" t="-2000" r="-3037" b="-36000"/>
                </a:stretch>
              </a:blipFill>
            </p:spPr>
            <p:txBody>
              <a:bodyPr/>
              <a:lstStyle/>
              <a:p>
                <a:r>
                  <a:rPr lang="en-US">
                    <a:noFill/>
                  </a:rPr>
                  <a:t> </a:t>
                </a:r>
              </a:p>
            </p:txBody>
          </p:sp>
        </mc:Fallback>
      </mc:AlternateContent>
      <p:sp>
        <p:nvSpPr>
          <p:cNvPr id="17" name="Rectangle 16"/>
          <p:cNvSpPr/>
          <p:nvPr/>
        </p:nvSpPr>
        <p:spPr>
          <a:xfrm>
            <a:off x="76200" y="3198140"/>
            <a:ext cx="74676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Thus, the maximum does not lie in the interval (0.0, 0.4) </a:t>
            </a:r>
          </a:p>
        </p:txBody>
      </p:sp>
    </p:spTree>
    <p:extLst>
      <p:ext uri="{BB962C8B-B14F-4D97-AF65-F5344CB8AC3E}">
        <p14:creationId xmlns:p14="http://schemas.microsoft.com/office/powerpoint/2010/main" val="15964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P spid="3"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26</a:t>
            </a:fld>
            <a:endParaRPr lang="en-US"/>
          </a:p>
        </p:txBody>
      </p:sp>
      <p:sp>
        <p:nvSpPr>
          <p:cNvPr id="13" name="Rectangle 12"/>
          <p:cNvSpPr/>
          <p:nvPr/>
        </p:nvSpPr>
        <p:spPr>
          <a:xfrm>
            <a:off x="0" y="133350"/>
            <a:ext cx="41910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We set:</a:t>
            </a:r>
          </a:p>
        </p:txBody>
      </p:sp>
      <mc:AlternateContent xmlns:mc="http://schemas.openxmlformats.org/markup-compatibility/2006" xmlns:a14="http://schemas.microsoft.com/office/drawing/2010/main">
        <mc:Choice Requires="a14">
          <p:sp>
            <p:nvSpPr>
              <p:cNvPr id="2" name="TextBox 1"/>
              <p:cNvSpPr txBox="1"/>
              <p:nvPr/>
            </p:nvSpPr>
            <p:spPr>
              <a:xfrm>
                <a:off x="2133600" y="819150"/>
                <a:ext cx="300999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rPr>
                        <m:t>𝒑𝒓𝒆𝒗𝒊𝒐𝒖𝒔</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m:t>
                      </m:r>
                    </m:oMath>
                  </m:oMathPara>
                </a14:m>
                <a:endParaRPr 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133600" y="819150"/>
                <a:ext cx="3009991" cy="307777"/>
              </a:xfrm>
              <a:prstGeom prst="rect">
                <a:avLst/>
              </a:prstGeom>
              <a:blipFill rotWithShape="0">
                <a:blip r:embed="rId2"/>
                <a:stretch>
                  <a:fillRect l="-810" t="-1961" r="-1417" b="-33333"/>
                </a:stretch>
              </a:blipFill>
            </p:spPr>
            <p:txBody>
              <a:bodyPr/>
              <a:lstStyle/>
              <a:p>
                <a:r>
                  <a:rPr lang="en-US">
                    <a:noFill/>
                  </a:rPr>
                  <a:t> </a:t>
                </a:r>
              </a:p>
            </p:txBody>
          </p:sp>
        </mc:Fallback>
      </mc:AlternateContent>
      <p:sp>
        <p:nvSpPr>
          <p:cNvPr id="16" name="Rectangle 15"/>
          <p:cNvSpPr/>
          <p:nvPr/>
        </p:nvSpPr>
        <p:spPr>
          <a:xfrm>
            <a:off x="0" y="203835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Calculate the function values and check. </a:t>
            </a:r>
          </a:p>
        </p:txBody>
      </p:sp>
      <mc:AlternateContent xmlns:mc="http://schemas.openxmlformats.org/markup-compatibility/2006" xmlns:a14="http://schemas.microsoft.com/office/drawing/2010/main">
        <mc:Choice Requires="a14">
          <p:sp>
            <p:nvSpPr>
              <p:cNvPr id="17" name="Rectangle 16"/>
              <p:cNvSpPr/>
              <p:nvPr/>
            </p:nvSpPr>
            <p:spPr>
              <a:xfrm>
                <a:off x="0" y="2732544"/>
                <a:ext cx="5791200" cy="1134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latin typeface="Century Gothic" panose="020B0502020202020204" pitchFamily="34" charset="0"/>
                  </a:rPr>
                  <a:t>      Analytically, we obtain</a:t>
                </a:r>
              </a:p>
              <a:p>
                <a:pPr algn="ctr"/>
                <a:r>
                  <a:rPr lang="en-US" sz="2000" b="1" dirty="0">
                    <a:solidFill>
                      <a:schemeClr val="tx1"/>
                    </a:solidFill>
                    <a:latin typeface="Century Gothic" panose="020B0502020202020204" pitchFamily="34" charset="0"/>
                  </a:rPr>
                  <a:t>Maximum value of the function = 1.185</a:t>
                </a:r>
              </a:p>
              <a:p>
                <a:pPr algn="ctr"/>
                <a:r>
                  <a:rPr lang="en-US" sz="2000" b="1" dirty="0">
                    <a:solidFill>
                      <a:schemeClr val="tx1"/>
                    </a:solidFill>
                    <a:latin typeface="Century Gothic" panose="020B0502020202020204" pitchFamily="34" charset="0"/>
                  </a:rPr>
                  <a:t>at  </a:t>
                </a:r>
                <a14:m>
                  <m:oMath xmlns:m="http://schemas.openxmlformats.org/officeDocument/2006/math">
                    <m:r>
                      <a:rPr lang="en-US" sz="2000" b="1" i="1" smtClean="0">
                        <a:solidFill>
                          <a:schemeClr val="tx1"/>
                        </a:solidFill>
                        <a:latin typeface="Cambria Math" panose="02040503050406030204" pitchFamily="18" charset="0"/>
                      </a:rPr>
                      <m:t>𝒙</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𝟑𝟑𝟑</m:t>
                    </m:r>
                  </m:oMath>
                </a14:m>
                <a:endParaRPr lang="en-US" sz="2000" b="1" dirty="0">
                  <a:solidFill>
                    <a:schemeClr val="tx1"/>
                  </a:solidFill>
                  <a:latin typeface="Century Gothic" panose="020B0502020202020204" pitchFamily="34"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0" y="2732544"/>
                <a:ext cx="5791200" cy="1134605"/>
              </a:xfrm>
              <a:prstGeom prst="rect">
                <a:avLst/>
              </a:prstGeom>
              <a:blipFill rotWithShape="0">
                <a:blip r:embed="rId3"/>
                <a:stretch>
                  <a:fillRect b="-430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133600" y="1349573"/>
                <a:ext cx="300999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m:t>
                      </m:r>
                      <m:r>
                        <a:rPr lang="en-US" sz="2000" b="1" i="1" smtClean="0">
                          <a:latin typeface="Cambria Math" panose="02040503050406030204" pitchFamily="18" charset="0"/>
                        </a:rPr>
                        <m:t>𝒑𝒓𝒆𝒗𝒊𝒐𝒖𝒔</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𝟒</m:t>
                      </m:r>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2133600" y="1349573"/>
                <a:ext cx="3009991" cy="307777"/>
              </a:xfrm>
              <a:prstGeom prst="rect">
                <a:avLst/>
              </a:prstGeom>
              <a:blipFill rotWithShape="0">
                <a:blip r:embed="rId4"/>
                <a:stretch>
                  <a:fillRect l="-810" t="-1961" r="-141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1885950"/>
                <a:ext cx="34715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𝒑𝒓𝒆𝒔𝒆𝒏𝒕</m:t>
                          </m:r>
                        </m:e>
                      </m:d>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𝟔</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1885950"/>
                <a:ext cx="3471528" cy="307777"/>
              </a:xfrm>
              <a:prstGeom prst="rect">
                <a:avLst/>
              </a:prstGeom>
              <a:blipFill rotWithShape="0">
                <a:blip r:embed="rId5"/>
                <a:stretch>
                  <a:fillRect l="-703" r="-1230" b="-29412"/>
                </a:stretch>
              </a:blipFill>
            </p:spPr>
            <p:txBody>
              <a:bodyPr/>
              <a:lstStyle/>
              <a:p>
                <a:r>
                  <a:rPr lang="en-US">
                    <a:noFill/>
                  </a:rPr>
                  <a:t> </a:t>
                </a:r>
              </a:p>
            </p:txBody>
          </p:sp>
        </mc:Fallback>
      </mc:AlternateContent>
    </p:spTree>
    <p:extLst>
      <p:ext uri="{BB962C8B-B14F-4D97-AF65-F5344CB8AC3E}">
        <p14:creationId xmlns:p14="http://schemas.microsoft.com/office/powerpoint/2010/main" val="19705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27</a:t>
            </a:fld>
            <a:endParaRPr lang="en-US"/>
          </a:p>
        </p:txBody>
      </p:sp>
      <p:sp>
        <p:nvSpPr>
          <p:cNvPr id="5" name="Rectangle 4"/>
          <p:cNvSpPr/>
          <p:nvPr/>
        </p:nvSpPr>
        <p:spPr>
          <a:xfrm>
            <a:off x="9906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Random Walk Method</a:t>
            </a:r>
          </a:p>
          <a:p>
            <a:pPr algn="ctr"/>
            <a:endParaRPr lang="en-US" sz="2400" dirty="0">
              <a:solidFill>
                <a:schemeClr val="tx1"/>
              </a:solidFill>
              <a:latin typeface="Century Gothic" panose="020B0502020202020204" pitchFamily="34" charset="0"/>
            </a:endParaRPr>
          </a:p>
        </p:txBody>
      </p:sp>
      <p:sp>
        <p:nvSpPr>
          <p:cNvPr id="6" name="Rectangle 5"/>
          <p:cNvSpPr/>
          <p:nvPr/>
        </p:nvSpPr>
        <p:spPr>
          <a:xfrm>
            <a:off x="990600" y="1166158"/>
            <a:ext cx="7315200" cy="1938992"/>
          </a:xfrm>
          <a:prstGeom prst="rect">
            <a:avLst/>
          </a:prstGeom>
        </p:spPr>
        <p:txBody>
          <a:bodyPr wrap="square">
            <a:spAutoFit/>
          </a:bodyPr>
          <a:lstStyle/>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Direct search method, where the search is carried out using the objective function value</a:t>
            </a:r>
          </a:p>
          <a:p>
            <a:pPr>
              <a:buClr>
                <a:srgbClr val="FF0000"/>
              </a:buClr>
            </a:pPr>
            <a:endParaRPr lang="en-US" altLang="en-US" sz="2000" b="1" dirty="0">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No derivative information is required</a:t>
            </a:r>
          </a:p>
          <a:p>
            <a:pPr>
              <a:buClr>
                <a:srgbClr val="FF0000"/>
              </a:buClr>
            </a:pPr>
            <a:endParaRPr lang="en-US" altLang="en-US" sz="2000" b="1" dirty="0">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Tree>
    <p:extLst>
      <p:ext uri="{BB962C8B-B14F-4D97-AF65-F5344CB8AC3E}">
        <p14:creationId xmlns:p14="http://schemas.microsoft.com/office/powerpoint/2010/main" val="342123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28</a:t>
            </a:fld>
            <a:endParaRPr lang="en-US"/>
          </a:p>
        </p:txBody>
      </p:sp>
      <mc:AlternateContent xmlns:mc="http://schemas.openxmlformats.org/markup-compatibility/2006" xmlns:a14="http://schemas.microsoft.com/office/drawing/2010/main">
        <mc:Choice Requires="a14">
          <p:sp>
            <p:nvSpPr>
              <p:cNvPr id="6" name="Rectangle 5"/>
              <p:cNvSpPr/>
              <p:nvPr/>
            </p:nvSpPr>
            <p:spPr>
              <a:xfrm>
                <a:off x="457200" y="361950"/>
                <a:ext cx="7315200" cy="3902030"/>
              </a:xfrm>
              <a:prstGeom prst="rect">
                <a:avLst/>
              </a:prstGeom>
            </p:spPr>
            <p:txBody>
              <a:bodyPr wrap="square">
                <a:spAutoFit/>
              </a:bodyPr>
              <a:lstStyle/>
              <a:p>
                <a:pPr marL="342900" indent="-342900">
                  <a:buClr>
                    <a:srgbClr val="FF0000"/>
                  </a:buClr>
                  <a:buFont typeface="Wingdings" panose="05000000000000000000" pitchFamily="2" charset="2"/>
                  <a:buChar char="v"/>
                </a:pPr>
                <a:r>
                  <a:rPr lang="en-US" altLang="en-US" sz="2000" b="1" dirty="0">
                    <a:solidFill>
                      <a:schemeClr val="tx1"/>
                    </a:solidFill>
                    <a:latin typeface="Century Gothic" panose="020B0502020202020204" pitchFamily="34" charset="0"/>
                  </a:rPr>
                  <a:t>Present solution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is determined using the previous solution </a:t>
                </a:r>
                <a14:m>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𝑿</m:t>
                        </m:r>
                      </m:e>
                      <m:sub>
                        <m:r>
                          <a:rPr lang="en-US" altLang="en-US" sz="2000" b="1" i="1">
                            <a:solidFill>
                              <a:schemeClr val="tx1"/>
                            </a:solidFill>
                            <a:latin typeface="Cambria Math" panose="02040503050406030204" pitchFamily="18" charset="0"/>
                          </a:rPr>
                          <m:t>𝒊</m:t>
                        </m:r>
                      </m:sub>
                    </m:sSub>
                  </m:oMath>
                </a14:m>
                <a:r>
                  <a:rPr lang="en-US" altLang="en-US" sz="2000" b="1" dirty="0">
                    <a:solidFill>
                      <a:schemeClr val="tx1"/>
                    </a:solidFill>
                    <a:latin typeface="Century Gothic" panose="020B0502020202020204" pitchFamily="34" charset="0"/>
                  </a:rPr>
                  <a:t> as follows:</a:t>
                </a:r>
              </a:p>
              <a:p>
                <a:pPr>
                  <a:buClr>
                    <a:srgbClr val="FF0000"/>
                  </a:buClr>
                </a:pPr>
                <a14:m>
                  <m:oMathPara xmlns:m="http://schemas.openxmlformats.org/officeDocument/2006/math">
                    <m:oMathParaPr>
                      <m:jc m:val="centerGroup"/>
                    </m:oMathParaPr>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𝑿</m:t>
                          </m:r>
                        </m:e>
                        <m:sub>
                          <m:r>
                            <a:rPr lang="en-US" altLang="en-US" sz="2000" b="1" i="1">
                              <a:solidFill>
                                <a:schemeClr val="tx1"/>
                              </a:solidFill>
                              <a:latin typeface="Cambria Math" panose="02040503050406030204" pitchFamily="18" charset="0"/>
                            </a:rPr>
                            <m:t>𝒊</m:t>
                          </m:r>
                          <m:r>
                            <a:rPr lang="en-US" altLang="en-US" sz="2000" b="1" i="1">
                              <a:solidFill>
                                <a:schemeClr val="tx1"/>
                              </a:solidFill>
                              <a:latin typeface="Cambria Math" panose="02040503050406030204" pitchFamily="18" charset="0"/>
                            </a:rPr>
                            <m:t>+</m:t>
                          </m:r>
                          <m:r>
                            <a:rPr lang="en-US" altLang="en-US" sz="2000" b="1" i="1">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𝝀</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𝒖</m:t>
                          </m:r>
                        </m:e>
                        <m:sub>
                          <m:r>
                            <a:rPr lang="en-US" altLang="en-US" sz="2000" b="1" i="1" smtClean="0">
                              <a:solidFill>
                                <a:schemeClr val="tx1"/>
                              </a:solidFill>
                              <a:latin typeface="Cambria Math" panose="02040503050406030204" pitchFamily="18" charset="0"/>
                              <a:ea typeface="Cambria Math" panose="02040503050406030204" pitchFamily="18" charset="0"/>
                            </a:rPr>
                            <m:t>𝒊</m:t>
                          </m:r>
                        </m:sub>
                      </m:sSub>
                    </m:oMath>
                  </m:oMathPara>
                </a14:m>
                <a:endParaRPr lang="en-US" altLang="en-US" sz="2000" b="1" dirty="0">
                  <a:solidFill>
                    <a:schemeClr val="tx1"/>
                  </a:solidFill>
                  <a:latin typeface="Century Gothic" panose="020B0502020202020204" pitchFamily="34" charset="0"/>
                </a:endParaRPr>
              </a:p>
              <a:p>
                <a:pPr>
                  <a:buClr>
                    <a:srgbClr val="FF0000"/>
                  </a:buClr>
                </a:pPr>
                <a:r>
                  <a:rPr lang="en-US" altLang="en-US" sz="2000" b="1" dirty="0">
                    <a:solidFill>
                      <a:schemeClr val="tx1"/>
                    </a:solidFill>
                    <a:latin typeface="Century Gothic" panose="020B0502020202020204" pitchFamily="34" charset="0"/>
                  </a:rPr>
                  <a:t>     where </a:t>
                </a:r>
                <a14:m>
                  <m:oMath xmlns:m="http://schemas.openxmlformats.org/officeDocument/2006/math">
                    <m:r>
                      <a:rPr lang="en-US" altLang="en-US" sz="2000" b="1" i="0" smtClean="0">
                        <a:solidFill>
                          <a:schemeClr val="tx1"/>
                        </a:solidFill>
                        <a:latin typeface="Cambria Math" panose="02040503050406030204" pitchFamily="18" charset="0"/>
                      </a:rPr>
                      <m:t> </m:t>
                    </m:r>
                    <m:r>
                      <a:rPr lang="en-US" altLang="en-US" sz="2000" b="1" i="1" smtClean="0">
                        <a:solidFill>
                          <a:schemeClr val="tx1"/>
                        </a:solidFill>
                        <a:latin typeface="Cambria Math" panose="02040503050406030204" pitchFamily="18" charset="0"/>
                      </a:rPr>
                      <m:t>𝑿</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sub>
                    </m:sSub>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𝒎</m:t>
                            </m:r>
                          </m:sub>
                        </m:sSub>
                        <m:r>
                          <a:rPr lang="en-US" altLang="en-US" sz="2000" b="1" i="1" smtClean="0">
                            <a:solidFill>
                              <a:schemeClr val="tx1"/>
                            </a:solidFill>
                            <a:latin typeface="Cambria Math" panose="02040503050406030204" pitchFamily="18" charset="0"/>
                          </a:rPr>
                          <m:t>)</m:t>
                        </m:r>
                      </m:e>
                      <m:sup>
                        <m:r>
                          <a:rPr lang="en-US" altLang="en-US" sz="2000" b="1" i="1" smtClean="0">
                            <a:solidFill>
                              <a:schemeClr val="tx1"/>
                            </a:solidFill>
                            <a:latin typeface="Cambria Math" panose="02040503050406030204" pitchFamily="18" charset="0"/>
                          </a:rPr>
                          <m:t>𝑻</m:t>
                        </m:r>
                      </m:sup>
                    </m:sSup>
                    <m:r>
                      <a:rPr lang="en-US" altLang="en-US" sz="2000" b="1" i="0" smtClean="0">
                        <a:solidFill>
                          <a:schemeClr val="tx1"/>
                        </a:solidFill>
                        <a:latin typeface="Cambria Math" panose="02040503050406030204" pitchFamily="18" charset="0"/>
                      </a:rPr>
                      <m:t>,</m:t>
                    </m:r>
                  </m:oMath>
                </a14:m>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𝝀</m:t>
                    </m:r>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𝑺𝒕𝒆𝒑</m:t>
                    </m:r>
                    <m:r>
                      <a:rPr lang="en-US" altLang="en-US" sz="2000" b="1" i="1" smtClean="0">
                        <a:solidFill>
                          <a:schemeClr val="tx1"/>
                        </a:solidFill>
                        <a:latin typeface="Cambria Math" panose="02040503050406030204" pitchFamily="18" charset="0"/>
                        <a:ea typeface="Cambria Math" panose="02040503050406030204" pitchFamily="18" charset="0"/>
                      </a:rPr>
                      <m:t> </m:t>
                    </m:r>
                    <m:r>
                      <a:rPr lang="en-US" altLang="en-US" sz="2000" b="1" i="1" smtClean="0">
                        <a:solidFill>
                          <a:schemeClr val="tx1"/>
                        </a:solidFill>
                        <a:latin typeface="Cambria Math" panose="02040503050406030204" pitchFamily="18" charset="0"/>
                        <a:ea typeface="Cambria Math" panose="02040503050406030204" pitchFamily="18" charset="0"/>
                      </a:rPr>
                      <m:t>𝑳𝒆𝒏𝒈𝒕𝒉</m:t>
                    </m:r>
                  </m:oMath>
                </a14:m>
                <a:endParaRPr lang="en-US" altLang="en-US" sz="2000" b="1" dirty="0">
                  <a:solidFill>
                    <a:schemeClr val="tx1"/>
                  </a:solidFill>
                  <a:latin typeface="Century Gothic" panose="020B0502020202020204" pitchFamily="34" charset="0"/>
                </a:endParaRPr>
              </a:p>
              <a:p>
                <a:pPr>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𝒖</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rPr>
                          <m:t>𝟏</m:t>
                        </m:r>
                      </m:num>
                      <m:den>
                        <m:rad>
                          <m:radPr>
                            <m:degHide m:val="on"/>
                            <m:ctrlPr>
                              <a:rPr lang="en-US" altLang="en-US" sz="2000" b="1" i="1" smtClean="0">
                                <a:solidFill>
                                  <a:schemeClr val="tx1"/>
                                </a:solidFill>
                                <a:latin typeface="Cambria Math" panose="02040503050406030204" pitchFamily="18" charset="0"/>
                              </a:rPr>
                            </m:ctrlPr>
                          </m:radPr>
                          <m:deg/>
                          <m:e>
                            <m:d>
                              <m:dPr>
                                <m:ctrlPr>
                                  <a:rPr lang="en-US" altLang="en-US" sz="2000" b="1" i="1" smtClean="0">
                                    <a:solidFill>
                                      <a:schemeClr val="tx1"/>
                                    </a:solidFill>
                                    <a:latin typeface="Cambria Math" panose="02040503050406030204" pitchFamily="18" charset="0"/>
                                  </a:rPr>
                                </m:ctrlPr>
                              </m:dPr>
                              <m:e>
                                <m:sSubSup>
                                  <m:sSubSupPr>
                                    <m:ctrlPr>
                                      <a:rPr lang="en-US" altLang="en-US" sz="2000" b="1" i="1" smtClean="0">
                                        <a:solidFill>
                                          <a:schemeClr val="tx1"/>
                                        </a:solidFill>
                                        <a:latin typeface="Cambria Math" panose="02040503050406030204" pitchFamily="18" charset="0"/>
                                      </a:rPr>
                                    </m:ctrlPr>
                                  </m:sSubSupPr>
                                  <m:e>
                                    <m:r>
                                      <a:rPr lang="en-US" altLang="en-US" sz="2000" b="1" i="1" smtClean="0">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𝟏</m:t>
                                    </m:r>
                                  </m:sub>
                                  <m:sup>
                                    <m:r>
                                      <a:rPr lang="en-US" altLang="en-US" sz="2000" b="1" i="1" smtClean="0">
                                        <a:solidFill>
                                          <a:schemeClr val="tx1"/>
                                        </a:solidFill>
                                        <a:latin typeface="Cambria Math" panose="02040503050406030204" pitchFamily="18" charset="0"/>
                                      </a:rPr>
                                      <m:t>𝟐</m:t>
                                    </m:r>
                                  </m:sup>
                                </m:sSubSup>
                                <m:r>
                                  <a:rPr lang="en-US" altLang="en-US" sz="2000" b="1" i="1" smtClean="0">
                                    <a:solidFill>
                                      <a:schemeClr val="tx1"/>
                                    </a:solidFill>
                                    <a:latin typeface="Cambria Math" panose="02040503050406030204" pitchFamily="18" charset="0"/>
                                  </a:rPr>
                                  <m:t>+</m:t>
                                </m:r>
                                <m:sSubSup>
                                  <m:sSubSupPr>
                                    <m:ctrlPr>
                                      <a:rPr lang="en-US" altLang="en-US" sz="2000" b="1" i="1">
                                        <a:solidFill>
                                          <a:schemeClr val="tx1"/>
                                        </a:solidFill>
                                        <a:latin typeface="Cambria Math" panose="02040503050406030204" pitchFamily="18" charset="0"/>
                                      </a:rPr>
                                    </m:ctrlPr>
                                  </m:sSubSup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𝟐</m:t>
                                    </m:r>
                                  </m:sub>
                                  <m:sup>
                                    <m:r>
                                      <a:rPr lang="en-US" altLang="en-US" sz="2000" b="1" i="1">
                                        <a:solidFill>
                                          <a:schemeClr val="tx1"/>
                                        </a:solidFill>
                                        <a:latin typeface="Cambria Math" panose="02040503050406030204" pitchFamily="18" charset="0"/>
                                      </a:rPr>
                                      <m:t>𝟐</m:t>
                                    </m:r>
                                  </m:sup>
                                </m:sSubSup>
                                <m:r>
                                  <a:rPr lang="en-US" altLang="en-US" sz="2000" b="1" i="1" smtClean="0">
                                    <a:solidFill>
                                      <a:schemeClr val="tx1"/>
                                    </a:solidFill>
                                    <a:latin typeface="Cambria Math" panose="02040503050406030204" pitchFamily="18" charset="0"/>
                                  </a:rPr>
                                  <m:t>+…+</m:t>
                                </m:r>
                                <m:sSubSup>
                                  <m:sSubSupPr>
                                    <m:ctrlPr>
                                      <a:rPr lang="en-US" altLang="en-US" sz="2000" b="1" i="1">
                                        <a:solidFill>
                                          <a:schemeClr val="tx1"/>
                                        </a:solidFill>
                                        <a:latin typeface="Cambria Math" panose="02040503050406030204" pitchFamily="18" charset="0"/>
                                      </a:rPr>
                                    </m:ctrlPr>
                                  </m:sSubSup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𝒏</m:t>
                                    </m:r>
                                  </m:sub>
                                  <m:sup>
                                    <m:r>
                                      <a:rPr lang="en-US" altLang="en-US" sz="2000" b="1" i="1">
                                        <a:solidFill>
                                          <a:schemeClr val="tx1"/>
                                        </a:solidFill>
                                        <a:latin typeface="Cambria Math" panose="02040503050406030204" pitchFamily="18" charset="0"/>
                                      </a:rPr>
                                      <m:t>𝟐</m:t>
                                    </m:r>
                                  </m:sup>
                                </m:sSubSup>
                              </m:e>
                            </m:d>
                          </m:e>
                        </m:rad>
                      </m:den>
                    </m:f>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𝟏</m:t>
                        </m:r>
                      </m:sub>
                    </m:sSub>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𝒏</m:t>
                            </m:r>
                          </m:sub>
                        </m:sSub>
                        <m:r>
                          <a:rPr lang="en-US" altLang="en-US" sz="2000" b="1" i="1" smtClean="0">
                            <a:solidFill>
                              <a:schemeClr val="tx1"/>
                            </a:solidFill>
                            <a:latin typeface="Cambria Math" panose="02040503050406030204" pitchFamily="18" charset="0"/>
                          </a:rPr>
                          <m:t>)</m:t>
                        </m:r>
                      </m:e>
                      <m:sup>
                        <m:r>
                          <a:rPr lang="en-US" altLang="en-US" sz="2000" b="1" i="1" smtClean="0">
                            <a:solidFill>
                              <a:schemeClr val="tx1"/>
                            </a:solidFill>
                            <a:latin typeface="Cambria Math" panose="02040503050406030204" pitchFamily="18" charset="0"/>
                          </a:rPr>
                          <m:t>𝑻</m:t>
                        </m:r>
                      </m:sup>
                    </m:sSup>
                  </m:oMath>
                </a14:m>
                <a:r>
                  <a:rPr lang="en-US" altLang="en-US" sz="2000" b="1" dirty="0">
                    <a:solidFill>
                      <a:schemeClr val="tx1"/>
                    </a:solidFill>
                    <a:latin typeface="Century Gothic" panose="020B0502020202020204" pitchFamily="34" charset="0"/>
                  </a:rPr>
                  <a:t> </a:t>
                </a:r>
              </a:p>
              <a:p>
                <a:pPr>
                  <a:buClr>
                    <a:srgbClr val="FF0000"/>
                  </a:buClr>
                </a:pPr>
                <a:r>
                  <a:rPr lang="en-US" altLang="en-US" sz="2000" b="1" dirty="0">
                    <a:solidFill>
                      <a:schemeClr val="tx1"/>
                    </a:solidFill>
                    <a:latin typeface="Century Gothic" panose="020B0502020202020204" pitchFamily="34" charset="0"/>
                  </a:rPr>
                  <a:t>     where </a:t>
                </a:r>
                <a14:m>
                  <m:oMath xmlns:m="http://schemas.openxmlformats.org/officeDocument/2006/math">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𝒏</m:t>
                        </m:r>
                      </m:sub>
                    </m:sSub>
                    <m:r>
                      <a:rPr lang="en-US" altLang="en-US" sz="2000" b="1" i="1" smtClean="0">
                        <a:solidFill>
                          <a:schemeClr val="tx1"/>
                        </a:solidFill>
                        <a:latin typeface="Cambria Math" panose="02040503050406030204" pitchFamily="18" charset="0"/>
                      </a:rPr>
                      <m:t>)</m:t>
                    </m:r>
                  </m:oMath>
                </a14:m>
                <a:r>
                  <a:rPr lang="en-US" altLang="en-US" sz="2000" b="1" dirty="0">
                    <a:solidFill>
                      <a:schemeClr val="tx1"/>
                    </a:solidFill>
                    <a:latin typeface="Century Gothic" panose="020B0502020202020204" pitchFamily="34" charset="0"/>
                  </a:rPr>
                  <a:t> are the random numbers lying  </a:t>
                </a:r>
              </a:p>
              <a:p>
                <a:pPr>
                  <a:buClr>
                    <a:srgbClr val="FF0000"/>
                  </a:buClr>
                </a:pPr>
                <a:r>
                  <a:rPr lang="en-US" altLang="en-US" sz="2000" b="1" dirty="0">
                    <a:solidFill>
                      <a:schemeClr val="tx1"/>
                    </a:solidFill>
                    <a:latin typeface="Century Gothic" panose="020B0502020202020204" pitchFamily="34" charset="0"/>
                  </a:rPr>
                  <a:t>     between -1.0 and 1.0,  </a:t>
                </a:r>
              </a:p>
              <a:p>
                <a:pPr>
                  <a:buClr>
                    <a:srgbClr val="FF0000"/>
                  </a:buClr>
                </a:pPr>
                <a:endParaRPr lang="en-US" altLang="en-US" sz="2000" b="1" dirty="0">
                  <a:solidFill>
                    <a:schemeClr val="tx1"/>
                  </a:solidFill>
                  <a:latin typeface="Century Gothic" panose="020B0502020202020204" pitchFamily="34" charset="0"/>
                </a:endParaRPr>
              </a:p>
              <a:p>
                <a:pPr>
                  <a:buClr>
                    <a:srgbClr val="FF0000"/>
                  </a:buClr>
                </a:pPr>
                <a:r>
                  <a:rPr lang="en-US" altLang="en-US" sz="2000" b="1" dirty="0">
                    <a:latin typeface="Century Gothic" panose="020B0502020202020204" pitchFamily="34" charset="0"/>
                  </a:rPr>
                  <a:t>    </a:t>
                </a:r>
                <a:r>
                  <a:rPr lang="en-US" altLang="en-US" sz="2200" b="1" dirty="0">
                    <a:solidFill>
                      <a:srgbClr val="FF0000"/>
                    </a:solidFill>
                    <a:latin typeface="Century Gothic" panose="020B0502020202020204" pitchFamily="34" charset="0"/>
                  </a:rPr>
                  <a:t>Note:</a:t>
                </a:r>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rPr>
                      <m:t>𝒏</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𝒎</m:t>
                    </m:r>
                  </m:oMath>
                </a14:m>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57200" y="361950"/>
                <a:ext cx="7315200" cy="3902030"/>
              </a:xfrm>
              <a:prstGeom prst="rect">
                <a:avLst/>
              </a:prstGeom>
              <a:blipFill rotWithShape="0">
                <a:blip r:embed="rId2"/>
                <a:stretch>
                  <a:fillRect l="-750" t="-781"/>
                </a:stretch>
              </a:blipFill>
            </p:spPr>
            <p:txBody>
              <a:bodyPr/>
              <a:lstStyle/>
              <a:p>
                <a:r>
                  <a:rPr lang="en-US">
                    <a:noFill/>
                  </a:rPr>
                  <a:t> </a:t>
                </a:r>
              </a:p>
            </p:txBody>
          </p:sp>
        </mc:Fallback>
      </mc:AlternateContent>
    </p:spTree>
    <p:extLst>
      <p:ext uri="{BB962C8B-B14F-4D97-AF65-F5344CB8AC3E}">
        <p14:creationId xmlns:p14="http://schemas.microsoft.com/office/powerpoint/2010/main" val="9517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85750"/>
                <a:ext cx="8229600" cy="4114800"/>
              </a:xfrm>
            </p:spPr>
            <p:txBody>
              <a:bodyPr>
                <a:noAutofit/>
              </a:bodyPr>
              <a:lstStyle/>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1: </a:t>
                </a:r>
                <a:r>
                  <a:rPr lang="en-US" altLang="en-US" sz="2000" b="1" dirty="0">
                    <a:solidFill>
                      <a:schemeClr val="tx1"/>
                    </a:solidFill>
                    <a:latin typeface="Century Gothic" panose="020B0502020202020204" pitchFamily="34" charset="0"/>
                  </a:rPr>
                  <a:t>Set initial values of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𝝀</m:t>
                    </m:r>
                  </m:oMath>
                </a14:m>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𝝐</m:t>
                    </m:r>
                  </m:oMath>
                </a14:m>
                <a:r>
                  <a:rPr lang="en-US" altLang="en-US" sz="2000" b="1" dirty="0">
                    <a:solidFill>
                      <a:schemeClr val="tx1"/>
                    </a:solidFill>
                    <a:latin typeface="Century Gothic" panose="020B0502020202020204" pitchFamily="34" charset="0"/>
                  </a:rPr>
                  <a:t> (permissible minimum value</a:t>
                </a:r>
              </a:p>
              <a:p>
                <a:pPr marL="0" indent="0">
                  <a:buClr>
                    <a:srgbClr val="FF0000"/>
                  </a:buClr>
                  <a:buNone/>
                </a:pPr>
                <a:r>
                  <a:rPr lang="en-US" altLang="en-US" sz="2000" b="1" dirty="0">
                    <a:solidFill>
                      <a:schemeClr val="tx1"/>
                    </a:solidFill>
                    <a:latin typeface="Century Gothic" panose="020B0502020202020204" pitchFamily="34" charset="0"/>
                  </a:rPr>
                  <a:t>                  of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𝝀</m:t>
                    </m:r>
                  </m:oMath>
                </a14:m>
                <a:r>
                  <a:rPr lang="en-US" altLang="en-US" sz="2000" b="1" dirty="0">
                    <a:solidFill>
                      <a:schemeClr val="tx1"/>
                    </a:solidFill>
                    <a:latin typeface="Century Gothic" panose="020B0502020202020204" pitchFamily="34" charset="0"/>
                  </a:rPr>
                  <a:t>); </a:t>
                </a:r>
              </a:p>
              <a:p>
                <a:pPr marL="0" indent="0">
                  <a:buClr>
                    <a:srgbClr val="FF0000"/>
                  </a:buClr>
                  <a:buNone/>
                </a:pPr>
                <a:r>
                  <a:rPr lang="en-US" altLang="en-US" sz="2000" dirty="0">
                    <a:solidFill>
                      <a:schemeClr val="tx1"/>
                    </a:solidFill>
                  </a:rPr>
                  <a:t>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𝑵</m:t>
                    </m:r>
                  </m:oMath>
                </a14:m>
                <a:r>
                  <a:rPr lang="en-US" altLang="en-US" sz="2000" b="1" dirty="0">
                    <a:solidFill>
                      <a:schemeClr val="tx1"/>
                    </a:solidFill>
                    <a:latin typeface="Century Gothic" panose="020B0502020202020204" pitchFamily="34" charset="0"/>
                  </a:rPr>
                  <a:t> (maximum number of iterations to be tried)</a:t>
                </a:r>
              </a:p>
              <a:p>
                <a:pPr marL="0" indent="0">
                  <a:buClr>
                    <a:srgbClr val="FF0000"/>
                  </a:buClr>
                  <a:buNone/>
                </a:pPr>
                <a:r>
                  <a:rPr lang="en-US" altLang="en-US" sz="2000" b="1" dirty="0">
                    <a:solidFill>
                      <a:schemeClr val="tx1"/>
                    </a:solidFill>
                    <a:latin typeface="Century Gothic" panose="020B0502020202020204" pitchFamily="34" charset="0"/>
                  </a:rPr>
                  <a:t>                  Start with an initial solution </a:t>
                </a:r>
                <a14:m>
                  <m:oMath xmlns:m="http://schemas.openxmlformats.org/officeDocument/2006/math">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𝑿</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created at random</a:t>
                </a:r>
              </a:p>
              <a:p>
                <a:pPr marL="0" indent="0">
                  <a:buClr>
                    <a:srgbClr val="FF0000"/>
                  </a:buClr>
                  <a:buNone/>
                </a:pPr>
                <a:r>
                  <a:rPr lang="en-US" altLang="en-US" sz="2000" b="1" dirty="0">
                    <a:solidFill>
                      <a:schemeClr val="tx1"/>
                    </a:solidFill>
                    <a:latin typeface="Century Gothic" panose="020B0502020202020204" pitchFamily="34" charset="0"/>
                  </a:rPr>
                  <a:t>                  Determine the function value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𝒇</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oMath>
                </a14:m>
                <a:r>
                  <a:rPr lang="en-US" altLang="en-US" sz="2000" b="1" dirty="0">
                    <a:solidFill>
                      <a:schemeClr val="tx1"/>
                    </a:solidFill>
                    <a:latin typeface="Century Gothic" panose="020B0502020202020204" pitchFamily="34" charset="0"/>
                  </a:rPr>
                  <a:t> </a:t>
                </a:r>
              </a:p>
              <a:p>
                <a:pPr marL="0" indent="0">
                  <a:buClr>
                    <a:srgbClr val="FF0000"/>
                  </a:buClr>
                  <a:buNone/>
                </a:pPr>
                <a:endParaRPr lang="en-US" altLang="en-US" sz="2000" b="1" dirty="0">
                  <a:latin typeface="Century Gothic" panose="020B0502020202020204" pitchFamily="34" charset="0"/>
                </a:endParaRPr>
              </a:p>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2: </a:t>
                </a:r>
                <a:r>
                  <a:rPr lang="en-US" altLang="en-US" sz="2000" b="1" dirty="0">
                    <a:solidFill>
                      <a:schemeClr val="tx1"/>
                    </a:solidFill>
                    <a:latin typeface="Century Gothic" panose="020B0502020202020204" pitchFamily="34" charset="0"/>
                  </a:rPr>
                  <a:t>Generate a set of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𝒏</m:t>
                    </m:r>
                  </m:oMath>
                </a14:m>
                <a:r>
                  <a:rPr lang="en-US" altLang="en-US" sz="2000" b="1" dirty="0">
                    <a:solidFill>
                      <a:schemeClr val="tx1"/>
                    </a:solidFill>
                    <a:latin typeface="Century Gothic" panose="020B0502020202020204" pitchFamily="34" charset="0"/>
                  </a:rPr>
                  <a:t> random numbers lying between </a:t>
                </a:r>
              </a:p>
              <a:p>
                <a:pPr marL="0" indent="0">
                  <a:buClr>
                    <a:srgbClr val="FF0000"/>
                  </a:buClr>
                  <a:buNone/>
                </a:pPr>
                <a:r>
                  <a:rPr lang="en-US" altLang="en-US" sz="2000" b="1" dirty="0">
                    <a:solidFill>
                      <a:schemeClr val="tx1"/>
                    </a:solidFill>
                    <a:latin typeface="Century Gothic" panose="020B0502020202020204" pitchFamily="34" charset="0"/>
                  </a:rPr>
                  <a:t>                 –1.0 to 1.0 and calculate </a:t>
                </a:r>
                <a14:m>
                  <m:oMath xmlns:m="http://schemas.openxmlformats.org/officeDocument/2006/math">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𝒖</m:t>
                        </m:r>
                      </m:e>
                      <m:sub>
                        <m:r>
                          <a:rPr lang="en-US" altLang="en-US" sz="2000" b="1" i="1">
                            <a:solidFill>
                              <a:schemeClr val="tx1"/>
                            </a:solidFill>
                            <a:latin typeface="Cambria Math" panose="02040503050406030204" pitchFamily="18" charset="0"/>
                            <a:ea typeface="Cambria Math" panose="02040503050406030204" pitchFamily="18" charset="0"/>
                          </a:rPr>
                          <m:t>𝟏</m:t>
                        </m:r>
                      </m:sub>
                    </m:sSub>
                  </m:oMath>
                </a14:m>
                <a:endParaRPr lang="en-US" altLang="en-US" sz="2000" b="1" dirty="0">
                  <a:solidFill>
                    <a:srgbClr val="0070C0"/>
                  </a:solidFill>
                  <a:latin typeface="Century Gothic" panose="020B0502020202020204" pitchFamily="34" charset="0"/>
                </a:endParaRPr>
              </a:p>
              <a:p>
                <a:pPr marL="0" indent="0">
                  <a:buClr>
                    <a:srgbClr val="FF0000"/>
                  </a:buClr>
                  <a:buNone/>
                </a:pPr>
                <a:r>
                  <a:rPr lang="en-US" altLang="en-US" sz="2000" b="1" dirty="0">
                    <a:solidFill>
                      <a:srgbClr val="0070C0"/>
                    </a:solidFill>
                    <a:latin typeface="Century Gothic" panose="020B0502020202020204" pitchFamily="34" charset="0"/>
                  </a:rPr>
                  <a:t>                 </a:t>
                </a:r>
              </a:p>
              <a:p>
                <a:pPr marL="0" indent="0">
                  <a:buClr>
                    <a:srgbClr val="FF0000"/>
                  </a:buClr>
                  <a:buNone/>
                </a:pPr>
                <a:endParaRPr lang="en-US" sz="20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85750"/>
                <a:ext cx="8229600" cy="4114800"/>
              </a:xfrm>
              <a:blipFill rotWithShape="0">
                <a:blip r:embed="rId2"/>
                <a:stretch>
                  <a:fillRect l="-667" t="-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29</a:t>
            </a:fld>
            <a:endParaRPr lang="en-US"/>
          </a:p>
        </p:txBody>
      </p:sp>
    </p:spTree>
    <p:extLst>
      <p:ext uri="{BB962C8B-B14F-4D97-AF65-F5344CB8AC3E}">
        <p14:creationId xmlns:p14="http://schemas.microsoft.com/office/powerpoint/2010/main" val="222050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a:t>
            </a:fld>
            <a:endParaRPr lang="en-US"/>
          </a:p>
        </p:txBody>
      </p:sp>
      <mc:AlternateContent xmlns:mc="http://schemas.openxmlformats.org/markup-compatibility/2006" xmlns:a14="http://schemas.microsoft.com/office/drawing/2010/main">
        <mc:Choice Requires="a14">
          <p:sp>
            <p:nvSpPr>
              <p:cNvPr id="2" name="Rectangle 1"/>
              <p:cNvSpPr/>
              <p:nvPr/>
            </p:nvSpPr>
            <p:spPr>
              <a:xfrm>
                <a:off x="1066800" y="819150"/>
                <a:ext cx="7696200" cy="3170099"/>
              </a:xfrm>
              <a:prstGeom prst="rect">
                <a:avLst/>
              </a:prstGeom>
            </p:spPr>
            <p:txBody>
              <a:bodyPr wrap="square">
                <a:spAutoFit/>
              </a:bodyPr>
              <a:lstStyle/>
              <a:p>
                <a:pPr marL="342900" indent="-342900">
                  <a:buClr>
                    <a:srgbClr val="FF0000"/>
                  </a:buClr>
                  <a:buFont typeface="Wingdings" panose="05000000000000000000" pitchFamily="2" charset="2"/>
                  <a:buChar char="v"/>
                </a:pPr>
                <a:r>
                  <a:rPr lang="en-US" altLang="en-US" sz="2000" b="1" dirty="0">
                    <a:solidFill>
                      <a:schemeClr val="tx1"/>
                    </a:solidFill>
                    <a:latin typeface="Century Gothic" panose="020B0502020202020204" pitchFamily="34" charset="0"/>
                  </a:rPr>
                  <a:t>Mathematically, if </a:t>
                </a:r>
                <a14:m>
                  <m:oMath xmlns:m="http://schemas.openxmlformats.org/officeDocument/2006/math">
                    <m:r>
                      <a:rPr lang="en-US" altLang="en-US" sz="2000" b="1" i="1" smtClean="0">
                        <a:solidFill>
                          <a:schemeClr val="tx1"/>
                        </a:solidFill>
                        <a:latin typeface="Cambria Math" panose="02040503050406030204" pitchFamily="18" charset="0"/>
                      </a:rPr>
                      <m:t>𝒚</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d>
                      <m:dPr>
                        <m:ctrlPr>
                          <a:rPr lang="en-US" altLang="en-US" sz="2000" b="1" i="1" smtClean="0">
                            <a:solidFill>
                              <a:schemeClr val="tx1"/>
                            </a:solidFill>
                            <a:latin typeface="Cambria Math" panose="02040503050406030204" pitchFamily="18" charset="0"/>
                          </a:rPr>
                        </m:ctrlPr>
                      </m:dPr>
                      <m:e>
                        <m:r>
                          <a:rPr lang="en-US" altLang="en-US" sz="2000" b="1" i="1" smtClean="0">
                            <a:solidFill>
                              <a:schemeClr val="tx1"/>
                            </a:solidFill>
                            <a:latin typeface="Cambria Math" panose="02040503050406030204" pitchFamily="18" charset="0"/>
                          </a:rPr>
                          <m:t>𝒙</m:t>
                        </m:r>
                      </m:e>
                    </m:d>
                  </m:oMath>
                </a14:m>
                <a:r>
                  <a:rPr lang="en-US" altLang="en-US" sz="2000" b="1" dirty="0">
                    <a:solidFill>
                      <a:schemeClr val="tx1"/>
                    </a:solidFill>
                    <a:latin typeface="Century Gothic" panose="020B0502020202020204" pitchFamily="34" charset="0"/>
                  </a:rPr>
                  <a:t> and </a:t>
                </a:r>
                <a14:m>
                  <m:oMath xmlns:m="http://schemas.openxmlformats.org/officeDocument/2006/math">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a:rPr>
                      <m:t>′</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𝒙</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𝟎</m:t>
                    </m:r>
                  </m:oMath>
                </a14:m>
                <a:r>
                  <a:rPr lang="en-US" altLang="en-US" sz="2000" b="1" dirty="0">
                    <a:solidFill>
                      <a:schemeClr val="tx1"/>
                    </a:solidFill>
                    <a:latin typeface="Century Gothic" panose="020B0502020202020204" pitchFamily="34" charset="0"/>
                  </a:rPr>
                  <a:t> at a point </a:t>
                </a:r>
                <a:endParaRPr lang="en-US" altLang="en-US" sz="2000" b="1" i="1" dirty="0">
                  <a:solidFill>
                    <a:schemeClr val="tx1"/>
                  </a:solidFill>
                  <a:latin typeface="Cambria Math" panose="02040503050406030204" pitchFamily="18" charset="0"/>
                </a:endParaRPr>
              </a:p>
              <a:p>
                <a:pPr>
                  <a:buClr>
                    <a:srgbClr val="FF0000"/>
                  </a:buClr>
                </a:pPr>
                <a14:m>
                  <m:oMath xmlns:m="http://schemas.openxmlformats.org/officeDocument/2006/math">
                    <m:r>
                      <a:rPr lang="en-US" altLang="en-US" sz="2000" b="1" i="1" smtClean="0">
                        <a:solidFill>
                          <a:schemeClr val="tx1"/>
                        </a:solidFill>
                        <a:latin typeface="Cambria Math" panose="02040503050406030204" pitchFamily="18" charset="0"/>
                      </a:rPr>
                      <m:t>      </m:t>
                    </m:r>
                    <m:r>
                      <a:rPr lang="en-US" altLang="en-US" sz="2000" b="1" i="1" smtClean="0">
                        <a:solidFill>
                          <a:schemeClr val="tx1"/>
                        </a:solidFill>
                        <a:latin typeface="Cambria Math" panose="02040503050406030204" pitchFamily="18" charset="0"/>
                      </a:rPr>
                      <m:t>𝒙</m:t>
                    </m:r>
                    <m:r>
                      <a:rPr lang="en-US" altLang="en-US" sz="2000" b="1" i="1" smtClean="0">
                        <a:solidFill>
                          <a:schemeClr val="tx1"/>
                        </a:solidFill>
                        <a:latin typeface="Cambria Math" panose="02040503050406030204" pitchFamily="18" charset="0"/>
                      </a:rPr>
                      <m:t>=</m:t>
                    </m:r>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𝒙</m:t>
                        </m:r>
                      </m:e>
                      <m:sup>
                        <m:r>
                          <a:rPr lang="en-US" altLang="en-US" sz="2000" b="1" i="1" smtClean="0">
                            <a:solidFill>
                              <a:schemeClr val="tx1"/>
                            </a:solidFill>
                            <a:latin typeface="Cambria Math" panose="02040503050406030204" pitchFamily="18" charset="0"/>
                            <a:ea typeface="Cambria Math" panose="02040503050406030204" pitchFamily="18" charset="0"/>
                          </a:rPr>
                          <m:t>∗</m:t>
                        </m:r>
                      </m:sup>
                    </m:sSup>
                  </m:oMath>
                </a14:m>
                <a:r>
                  <a:rPr lang="en-US" altLang="en-US" sz="2000" b="1" dirty="0">
                    <a:solidFill>
                      <a:schemeClr val="tx1"/>
                    </a:solidFill>
                    <a:latin typeface="Century Gothic" panose="020B0502020202020204" pitchFamily="34" charset="0"/>
                  </a:rPr>
                  <a:t>, we say that either the optimum (minimum or</a:t>
                </a:r>
              </a:p>
              <a:p>
                <a:pPr>
                  <a:buClr>
                    <a:srgbClr val="FF0000"/>
                  </a:buClr>
                </a:pPr>
                <a:r>
                  <a:rPr lang="en-US" altLang="en-US" sz="2000" b="1" dirty="0">
                    <a:solidFill>
                      <a:schemeClr val="tx1"/>
                    </a:solidFill>
                    <a:latin typeface="Century Gothic" panose="020B0502020202020204" pitchFamily="34" charset="0"/>
                  </a:rPr>
                  <a:t>    maximum) or inflection point exists at that point</a:t>
                </a:r>
              </a:p>
              <a:p>
                <a:pPr>
                  <a:buClr>
                    <a:srgbClr val="FF0000"/>
                  </a:buClr>
                </a:pPr>
                <a:endParaRPr lang="en-US" altLang="en-US" sz="2000" b="1" dirty="0">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solidFill>
                      <a:srgbClr val="C00000"/>
                    </a:solidFill>
                    <a:latin typeface="Century Gothic" panose="020B0502020202020204" pitchFamily="34" charset="0"/>
                  </a:rPr>
                  <a:t>Inflection/Saddle point is a point that is neither a maximum nor a minimum</a:t>
                </a:r>
              </a:p>
              <a:p>
                <a:pPr>
                  <a:buClr>
                    <a:srgbClr val="FF0000"/>
                  </a:buClr>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endParaRPr lang="en-US" altLang="en-US" sz="2200" b="1" dirty="0">
                  <a:solidFill>
                    <a:srgbClr val="FF0000"/>
                  </a:solidFill>
                  <a:latin typeface="Century Gothic" panose="020B0502020202020204" pitchFamily="34" charset="0"/>
                </a:endParaRPr>
              </a:p>
              <a:p>
                <a:pPr>
                  <a:buClr>
                    <a:srgbClr val="FF0000"/>
                  </a:buClr>
                </a:pPr>
                <a:endParaRPr lang="en-US" altLang="en-US" b="1" dirty="0">
                  <a:solidFill>
                    <a:srgbClr val="FF0000"/>
                  </a:solidFill>
                  <a:latin typeface="Century Gothic" panose="020B0502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066800" y="819150"/>
                <a:ext cx="7696200" cy="3170099"/>
              </a:xfrm>
              <a:prstGeom prst="rect">
                <a:avLst/>
              </a:prstGeom>
              <a:blipFill rotWithShape="1">
                <a:blip r:embed="rId2"/>
                <a:stretch>
                  <a:fillRect l="-633" t="-962"/>
                </a:stretch>
              </a:blipFill>
            </p:spPr>
            <p:txBody>
              <a:bodyPr/>
              <a:lstStyle/>
              <a:p>
                <a:r>
                  <a:rPr lang="en-US">
                    <a:noFill/>
                  </a:rPr>
                  <a:t> </a:t>
                </a:r>
              </a:p>
            </p:txBody>
          </p:sp>
        </mc:Fallback>
      </mc:AlternateContent>
    </p:spTree>
    <p:extLst>
      <p:ext uri="{BB962C8B-B14F-4D97-AF65-F5344CB8AC3E}">
        <p14:creationId xmlns:p14="http://schemas.microsoft.com/office/powerpoint/2010/main" val="398576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85750"/>
                <a:ext cx="8229600" cy="4114800"/>
              </a:xfrm>
            </p:spPr>
            <p:txBody>
              <a:bodyPr>
                <a:noAutofit/>
              </a:bodyPr>
              <a:lstStyle/>
              <a:p>
                <a:pPr marL="0" indent="0">
                  <a:buClr>
                    <a:srgbClr val="FF0000"/>
                  </a:buClr>
                  <a:buNone/>
                </a:pPr>
                <a:endParaRPr lang="en-US" altLang="en-US" sz="2000" b="1" dirty="0">
                  <a:solidFill>
                    <a:srgbClr val="0070C0"/>
                  </a:solidFill>
                  <a:latin typeface="Century Gothic" panose="020B0502020202020204" pitchFamily="34" charset="0"/>
                </a:endParaRPr>
              </a:p>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3: </a:t>
                </a:r>
                <a:r>
                  <a:rPr lang="en-US" altLang="en-US" sz="2000" b="1" dirty="0">
                    <a:solidFill>
                      <a:schemeClr val="tx1"/>
                    </a:solidFill>
                    <a:latin typeface="Century Gothic" panose="020B0502020202020204" pitchFamily="34" charset="0"/>
                  </a:rPr>
                  <a:t>Determine the function value </a:t>
                </a:r>
                <a14:m>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𝒇</m:t>
                        </m:r>
                      </m:e>
                      <m:sub>
                        <m:r>
                          <a:rPr lang="en-US" altLang="en-US" sz="2000" b="1" i="1" smtClean="0">
                            <a:solidFill>
                              <a:schemeClr val="tx1"/>
                            </a:solidFill>
                            <a:latin typeface="Cambria Math"/>
                          </a:rPr>
                          <m:t>𝟐</m:t>
                        </m:r>
                      </m:sub>
                    </m:sSub>
                    <m:r>
                      <a:rPr lang="en-US" altLang="en-US" sz="2000" b="1" i="1">
                        <a:solidFill>
                          <a:schemeClr val="tx1"/>
                        </a:solidFill>
                        <a:latin typeface="Cambria Math" panose="02040503050406030204" pitchFamily="18" charset="0"/>
                      </a:rPr>
                      <m:t>=</m:t>
                    </m:r>
                    <m:r>
                      <a:rPr lang="en-US" altLang="en-US" sz="2000" b="1" i="1">
                        <a:solidFill>
                          <a:schemeClr val="tx1"/>
                        </a:solidFill>
                        <a:latin typeface="Cambria Math" panose="02040503050406030204" pitchFamily="18" charset="0"/>
                      </a:rPr>
                      <m:t>𝒇</m:t>
                    </m:r>
                    <m:d>
                      <m:dPr>
                        <m:ctrlPr>
                          <a:rPr lang="en-US" altLang="en-US" sz="2000" b="1" i="1">
                            <a:solidFill>
                              <a:schemeClr val="tx1"/>
                            </a:solidFill>
                            <a:latin typeface="Cambria Math" panose="02040503050406030204" pitchFamily="18" charset="0"/>
                          </a:rPr>
                        </m:ctrlPr>
                      </m:dPr>
                      <m:e>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𝟐</m:t>
                            </m:r>
                          </m:sub>
                        </m:sSub>
                      </m:e>
                    </m:d>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𝝀</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𝒖</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oMath>
                </a14:m>
                <a:r>
                  <a:rPr lang="en-US" altLang="en-US" sz="2000" b="1" dirty="0">
                    <a:solidFill>
                      <a:schemeClr val="tx1"/>
                    </a:solidFill>
                    <a:latin typeface="Century Gothic" panose="020B0502020202020204" pitchFamily="34" charset="0"/>
                  </a:rPr>
                  <a:t> </a:t>
                </a:r>
              </a:p>
              <a:p>
                <a:pPr marL="0" indent="0">
                  <a:buClr>
                    <a:srgbClr val="FF0000"/>
                  </a:buClr>
                  <a:buNone/>
                </a:pPr>
                <a:endParaRPr lang="en-US" altLang="en-US" sz="2000" b="1" dirty="0">
                  <a:solidFill>
                    <a:schemeClr val="tx1"/>
                  </a:solidFill>
                  <a:latin typeface="Century Gothic" panose="020B0502020202020204" pitchFamily="34" charset="0"/>
                </a:endParaRPr>
              </a:p>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4: </a:t>
                </a:r>
                <a14:m>
                  <m:oMath xmlns:m="http://schemas.openxmlformats.org/officeDocument/2006/math">
                    <m:r>
                      <a:rPr lang="en-US" sz="2000" b="1" i="1" smtClean="0">
                        <a:solidFill>
                          <a:schemeClr val="tx1"/>
                        </a:solidFill>
                        <a:latin typeface="Cambria Math" panose="02040503050406030204" pitchFamily="18" charset="0"/>
                      </a:rPr>
                      <m:t>𝒊𝒇</m:t>
                    </m:r>
                    <m:r>
                      <a:rPr lang="en-US" sz="2000" b="1" i="1" smtClean="0">
                        <a:solidFill>
                          <a:schemeClr val="tx1"/>
                        </a:solidFill>
                        <a:latin typeface="Cambria Math" panose="02040503050406030204" pitchFamily="18" charset="0"/>
                      </a:rPr>
                      <m:t> </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ea typeface="Cambria Math" panose="02040503050406030204" pitchFamily="18" charset="0"/>
                      </a:rPr>
                      <m:t>&lt;</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𝒇</m:t>
                        </m:r>
                      </m:e>
                      <m:sub>
                        <m:r>
                          <a:rPr lang="en-US" sz="2000" b="1" i="1" smtClean="0">
                            <a:solidFill>
                              <a:schemeClr val="tx1"/>
                            </a:solidFill>
                            <a:latin typeface="Cambria Math" panose="02040503050406030204" pitchFamily="18" charset="0"/>
                            <a:ea typeface="Cambria Math" panose="02040503050406030204" pitchFamily="18" charset="0"/>
                          </a:rPr>
                          <m:t>𝟏</m:t>
                        </m:r>
                      </m:sub>
                    </m:sSub>
                    <m:r>
                      <a:rPr lang="en-US" sz="2000" b="1" i="1" smtClean="0">
                        <a:solidFill>
                          <a:schemeClr val="tx1"/>
                        </a:solidFill>
                        <a:latin typeface="Cambria Math" panose="02040503050406030204" pitchFamily="18" charset="0"/>
                        <a:ea typeface="Cambria Math" panose="02040503050406030204" pitchFamily="18" charset="0"/>
                      </a:rPr>
                      <m:t> ,</m:t>
                    </m:r>
                    <m:r>
                      <a:rPr lang="en-US" sz="2000" b="1" i="1" smtClean="0">
                        <a:solidFill>
                          <a:schemeClr val="tx1"/>
                        </a:solidFill>
                        <a:latin typeface="Cambria Math" panose="02040503050406030204" pitchFamily="18" charset="0"/>
                      </a:rPr>
                      <m:t> </m:t>
                    </m:r>
                  </m:oMath>
                </a14:m>
                <a:r>
                  <a:rPr lang="en-US" altLang="en-US" sz="2000" b="1" dirty="0">
                    <a:solidFill>
                      <a:schemeClr val="tx1"/>
                    </a:solidFill>
                    <a:latin typeface="Century Gothic" panose="020B0502020202020204" pitchFamily="34" charset="0"/>
                  </a:rPr>
                  <a:t>then we set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𝑿</m:t>
                        </m:r>
                      </m:e>
                      <m:sub>
                        <m:r>
                          <a:rPr lang="en-US" altLang="en-US" sz="2000" b="1" i="1">
                            <a:solidFill>
                              <a:schemeClr val="tx1"/>
                            </a:solidFill>
                            <a:latin typeface="Cambria Math" panose="02040503050406030204" pitchFamily="18" charset="0"/>
                          </a:rPr>
                          <m:t>𝟏</m:t>
                        </m:r>
                      </m:sub>
                    </m:sSub>
                    <m:r>
                      <a:rPr lang="en-US" altLang="en-US" sz="2000" b="1" i="1">
                        <a:solidFill>
                          <a:schemeClr val="tx1"/>
                        </a:solidFill>
                        <a:latin typeface="Cambria Math" panose="02040503050406030204" pitchFamily="18" charset="0"/>
                      </a:rPr>
                      <m:t>+</m:t>
                    </m:r>
                    <m:r>
                      <a:rPr lang="en-US" altLang="en-US" sz="2000" b="1" i="1">
                        <a:solidFill>
                          <a:schemeClr val="tx1"/>
                        </a:solidFill>
                        <a:latin typeface="Cambria Math" panose="02040503050406030204" pitchFamily="18" charset="0"/>
                        <a:ea typeface="Cambria Math" panose="02040503050406030204" pitchFamily="18" charset="0"/>
                      </a:rPr>
                      <m:t>𝝀</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a:solidFill>
                              <a:schemeClr val="tx1"/>
                            </a:solidFill>
                            <a:latin typeface="Cambria Math" panose="02040503050406030204" pitchFamily="18" charset="0"/>
                            <a:ea typeface="Cambria Math" panose="02040503050406030204" pitchFamily="18" charset="0"/>
                          </a:rPr>
                          <m:t>𝒖</m:t>
                        </m:r>
                      </m:e>
                      <m:sub>
                        <m:r>
                          <a:rPr lang="en-US" altLang="en-US" sz="2000" b="1" i="1">
                            <a:solidFill>
                              <a:schemeClr val="tx1"/>
                            </a:solidFill>
                            <a:latin typeface="Cambria Math" panose="02040503050406030204" pitchFamily="18" charset="0"/>
                            <a:ea typeface="Cambria Math" panose="02040503050406030204" pitchFamily="18" charset="0"/>
                          </a:rPr>
                          <m:t>𝟏</m:t>
                        </m:r>
                      </m:sub>
                    </m:sSub>
                    <m:r>
                      <a:rPr lang="en-US" altLang="en-US" sz="2000" b="0" i="0" smtClean="0">
                        <a:solidFill>
                          <a:schemeClr val="tx1"/>
                        </a:solidFill>
                        <a:latin typeface="Cambria Math" panose="02040503050406030204" pitchFamily="18" charset="0"/>
                        <a:ea typeface="Cambria Math" panose="02040503050406030204" pitchFamily="18" charset="0"/>
                      </a:rPr>
                      <m:t>;</m:t>
                    </m:r>
                  </m:oMath>
                </a14:m>
                <a:r>
                  <a:rPr lang="en-US" altLang="en-US" sz="2000" dirty="0">
                    <a:solidFill>
                      <a:schemeClr val="tx1"/>
                    </a:solidFill>
                  </a:rPr>
                  <a:t> </a:t>
                </a:r>
                <a14:m>
                  <m:oMath xmlns:m="http://schemas.openxmlformats.org/officeDocument/2006/math">
                    <m:sSub>
                      <m:sSubPr>
                        <m:ctrlPr>
                          <a:rPr lang="en-US" altLang="en-US" sz="2000" b="1" i="1" dirty="0" smtClean="0">
                            <a:solidFill>
                              <a:schemeClr val="tx1"/>
                            </a:solidFill>
                            <a:latin typeface="Cambria Math" panose="02040503050406030204" pitchFamily="18" charset="0"/>
                          </a:rPr>
                        </m:ctrlPr>
                      </m:sSubPr>
                      <m:e>
                        <m:r>
                          <a:rPr lang="en-US" altLang="en-US" sz="2000" b="1" i="1" dirty="0" smtClean="0">
                            <a:solidFill>
                              <a:schemeClr val="tx1"/>
                            </a:solidFill>
                            <a:latin typeface="Cambria Math"/>
                          </a:rPr>
                          <m:t>𝒇</m:t>
                        </m:r>
                      </m:e>
                      <m:sub>
                        <m:r>
                          <a:rPr lang="en-US" altLang="en-US" sz="2000" b="1" i="1" dirty="0" smtClean="0">
                            <a:solidFill>
                              <a:schemeClr val="tx1"/>
                            </a:solidFill>
                            <a:latin typeface="Cambria Math" panose="02040503050406030204" pitchFamily="18" charset="0"/>
                          </a:rPr>
                          <m:t>𝟏</m:t>
                        </m:r>
                      </m:sub>
                    </m:sSub>
                    <m:r>
                      <a:rPr lang="en-US" altLang="en-US" sz="2000" b="1" i="1" dirty="0">
                        <a:solidFill>
                          <a:schemeClr val="tx1"/>
                        </a:solidFill>
                        <a:latin typeface="Cambria Math" panose="02040503050406030204" pitchFamily="18" charset="0"/>
                      </a:rPr>
                      <m:t>=</m:t>
                    </m:r>
                    <m:sSub>
                      <m:sSubPr>
                        <m:ctrlPr>
                          <a:rPr lang="en-US" altLang="en-US" sz="2000" b="1" i="1" dirty="0">
                            <a:solidFill>
                              <a:schemeClr val="tx1"/>
                            </a:solidFill>
                            <a:latin typeface="Cambria Math" panose="02040503050406030204" pitchFamily="18" charset="0"/>
                          </a:rPr>
                        </m:ctrlPr>
                      </m:sSubPr>
                      <m:e>
                        <m:r>
                          <a:rPr lang="en-US" altLang="en-US" sz="2000" b="1" i="1" dirty="0" smtClean="0">
                            <a:solidFill>
                              <a:schemeClr val="tx1"/>
                            </a:solidFill>
                            <a:latin typeface="Cambria Math"/>
                          </a:rPr>
                          <m:t>𝒇</m:t>
                        </m:r>
                      </m:e>
                      <m:sub>
                        <m:r>
                          <a:rPr lang="en-US" altLang="en-US" sz="2000" b="1" i="1" dirty="0" smtClean="0">
                            <a:solidFill>
                              <a:schemeClr val="tx1"/>
                            </a:solidFill>
                            <a:latin typeface="Cambria Math" panose="02040503050406030204" pitchFamily="18" charset="0"/>
                          </a:rPr>
                          <m:t>𝟐</m:t>
                        </m:r>
                      </m:sub>
                    </m:sSub>
                  </m:oMath>
                </a14:m>
                <a:r>
                  <a:rPr lang="en-US" altLang="en-US" sz="2000" b="1" dirty="0">
                    <a:solidFill>
                      <a:schemeClr val="tx1"/>
                    </a:solidFill>
                    <a:latin typeface="Century Gothic" panose="020B0502020202020204" pitchFamily="34" charset="0"/>
                  </a:rPr>
                  <a:t>, and </a:t>
                </a:r>
              </a:p>
              <a:p>
                <a:pPr marL="0" indent="0">
                  <a:buNone/>
                </a:pPr>
                <a:r>
                  <a:rPr lang="en-US" altLang="en-US" sz="2000" b="1" dirty="0">
                    <a:solidFill>
                      <a:schemeClr val="tx1"/>
                    </a:solidFill>
                    <a:latin typeface="Century Gothic" panose="020B0502020202020204" pitchFamily="34" charset="0"/>
                  </a:rPr>
                  <a:t>                 repeat the steps 2 through 4</a:t>
                </a:r>
              </a:p>
              <a:p>
                <a:pPr marL="0" indent="0">
                  <a:buClr>
                    <a:srgbClr val="FF0000"/>
                  </a:buClr>
                  <a:buNone/>
                </a:pPr>
                <a:r>
                  <a:rPr lang="en-US" altLang="en-US" sz="2000" b="1" dirty="0">
                    <a:solidFill>
                      <a:schemeClr val="tx1"/>
                    </a:solidFill>
                    <a:latin typeface="Century Gothic" panose="020B0502020202020204" pitchFamily="34" charset="0"/>
                  </a:rPr>
                  <a:t>                 Else</a:t>
                </a:r>
              </a:p>
              <a:p>
                <a:pPr marL="0" indent="0">
                  <a:buNone/>
                </a:pPr>
                <a:r>
                  <a:rPr lang="en-US" altLang="en-US" sz="2000" b="1" dirty="0">
                    <a:latin typeface="Century Gothic" panose="020B0502020202020204" pitchFamily="34" charset="0"/>
                  </a:rPr>
                  <a:t>                 </a:t>
                </a:r>
                <a:r>
                  <a:rPr lang="en-US" altLang="en-US" sz="2000" b="1" dirty="0">
                    <a:solidFill>
                      <a:schemeClr val="tx1"/>
                    </a:solidFill>
                    <a:latin typeface="Century Gothic" panose="020B0502020202020204" pitchFamily="34" charset="0"/>
                  </a:rPr>
                  <a:t>Repeat steps 2 through 4, up to the maximum number </a:t>
                </a:r>
              </a:p>
              <a:p>
                <a:pPr marL="0" indent="0">
                  <a:buNone/>
                </a:pPr>
                <a:r>
                  <a:rPr lang="en-US" altLang="en-US" sz="2000" b="1" dirty="0">
                    <a:solidFill>
                      <a:schemeClr val="tx1"/>
                    </a:solidFill>
                    <a:latin typeface="Century Gothic" panose="020B0502020202020204" pitchFamily="34" charset="0"/>
                  </a:rPr>
                  <a:t>                 of iterations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𝑵</m:t>
                    </m:r>
                  </m:oMath>
                </a14:m>
                <a:endParaRPr lang="en-US" altLang="en-US" sz="2000" b="1" dirty="0">
                  <a:solidFill>
                    <a:schemeClr val="tx1"/>
                  </a:solidFill>
                  <a:latin typeface="Century Gothic" panose="020B0502020202020204" pitchFamily="34" charset="0"/>
                </a:endParaRPr>
              </a:p>
              <a:p>
                <a:pPr marL="0" indent="0">
                  <a:buNone/>
                </a:pPr>
                <a:endParaRPr lang="en-US" altLang="en-US" sz="2000" b="1" dirty="0">
                  <a:solidFill>
                    <a:schemeClr val="tx1"/>
                  </a:solidFill>
                  <a:latin typeface="Century Gothic" panose="020B0502020202020204" pitchFamily="34" charset="0"/>
                </a:endParaRPr>
              </a:p>
              <a:p>
                <a:pPr marL="0" indent="0">
                  <a:buClr>
                    <a:srgbClr val="FF0000"/>
                  </a:buClr>
                  <a:buNone/>
                </a:pPr>
                <a:endParaRPr lang="en-US" altLang="en-US" sz="2000" b="1" dirty="0">
                  <a:solidFill>
                    <a:schemeClr val="tx1"/>
                  </a:solidFill>
                  <a:latin typeface="Century Gothic" panose="020B0502020202020204" pitchFamily="34" charset="0"/>
                </a:endParaRPr>
              </a:p>
              <a:p>
                <a:pPr marL="0" indent="0">
                  <a:buClr>
                    <a:srgbClr val="FF0000"/>
                  </a:buClr>
                  <a:buNone/>
                </a:pPr>
                <a:r>
                  <a:rPr lang="en-US" altLang="en-US" sz="2000" b="1" dirty="0">
                    <a:solidFill>
                      <a:srgbClr val="0070C0"/>
                    </a:solidFill>
                    <a:latin typeface="Century Gothic" panose="020B0502020202020204" pitchFamily="34" charset="0"/>
                  </a:rPr>
                  <a:t>                 </a:t>
                </a:r>
              </a:p>
              <a:p>
                <a:pPr marL="0" indent="0">
                  <a:buClr>
                    <a:srgbClr val="FF0000"/>
                  </a:buClr>
                  <a:buNone/>
                </a:pPr>
                <a:endParaRPr lang="en-US" sz="20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85750"/>
                <a:ext cx="8229600" cy="4114800"/>
              </a:xfrm>
              <a:blipFill rotWithShape="0">
                <a:blip r:embed="rId2"/>
                <a:stretch>
                  <a:fillRect l="-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30</a:t>
            </a:fld>
            <a:endParaRPr lang="en-US"/>
          </a:p>
        </p:txBody>
      </p:sp>
    </p:spTree>
    <p:extLst>
      <p:ext uri="{BB962C8B-B14F-4D97-AF65-F5344CB8AC3E}">
        <p14:creationId xmlns:p14="http://schemas.microsoft.com/office/powerpoint/2010/main" val="2552962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90550"/>
                <a:ext cx="8229600" cy="3962400"/>
              </a:xfrm>
            </p:spPr>
            <p:txBody>
              <a:bodyPr>
                <a:noAutofit/>
              </a:bodyPr>
              <a:lstStyle/>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5: </a:t>
                </a:r>
                <a:r>
                  <a:rPr lang="en-US" altLang="en-US" sz="2000" b="1" dirty="0">
                    <a:solidFill>
                      <a:schemeClr val="tx1"/>
                    </a:solidFill>
                    <a:latin typeface="Century Gothic" panose="020B0502020202020204" pitchFamily="34" charset="0"/>
                  </a:rPr>
                  <a:t>If a better point </a:t>
                </a:r>
                <a14:m>
                  <m:oMath xmlns:m="http://schemas.openxmlformats.org/officeDocument/2006/math">
                    <m:sSub>
                      <m:sSubPr>
                        <m:ctrlPr>
                          <a:rPr lang="en-US" altLang="en-US" sz="2000" b="1" i="1" dirty="0">
                            <a:solidFill>
                              <a:schemeClr val="tx1"/>
                            </a:solidFill>
                            <a:latin typeface="Cambria Math" panose="02040503050406030204" pitchFamily="18" charset="0"/>
                          </a:rPr>
                        </m:ctrlPr>
                      </m:sSubPr>
                      <m:e>
                        <m:r>
                          <a:rPr lang="en-US" altLang="en-US" sz="2000" b="1" i="1" dirty="0">
                            <a:solidFill>
                              <a:schemeClr val="tx1"/>
                            </a:solidFill>
                            <a:latin typeface="Cambria Math" panose="02040503050406030204" pitchFamily="18" charset="0"/>
                          </a:rPr>
                          <m:t>𝑿</m:t>
                        </m:r>
                      </m:e>
                      <m:sub>
                        <m:r>
                          <a:rPr lang="en-US" altLang="en-US" sz="2000" b="1" i="1" dirty="0" smtClean="0">
                            <a:solidFill>
                              <a:schemeClr val="tx1"/>
                            </a:solidFill>
                            <a:latin typeface="Cambria Math" panose="02040503050406030204" pitchFamily="18" charset="0"/>
                          </a:rPr>
                          <m:t>𝒊</m:t>
                        </m:r>
                        <m:r>
                          <a:rPr lang="en-US" altLang="en-US" sz="2000" b="1" i="1" dirty="0" smtClean="0">
                            <a:solidFill>
                              <a:schemeClr val="tx1"/>
                            </a:solidFill>
                            <a:latin typeface="Cambria Math" panose="02040503050406030204" pitchFamily="18" charset="0"/>
                          </a:rPr>
                          <m:t>+</m:t>
                        </m:r>
                        <m:r>
                          <a:rPr lang="en-US" altLang="en-US" sz="2000" b="1" i="1" dirty="0">
                            <a:solidFill>
                              <a:schemeClr val="tx1"/>
                            </a:solidFill>
                            <a:latin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is not obtained after running the</a:t>
                </a:r>
              </a:p>
              <a:p>
                <a:pPr marL="0" indent="0">
                  <a:buClr>
                    <a:srgbClr val="FF0000"/>
                  </a:buClr>
                  <a:buNone/>
                </a:pPr>
                <a:r>
                  <a:rPr lang="en-US" altLang="en-US" sz="2000" b="1" dirty="0">
                    <a:solidFill>
                      <a:schemeClr val="tx1"/>
                    </a:solidFill>
                    <a:latin typeface="Century Gothic" panose="020B0502020202020204" pitchFamily="34" charset="0"/>
                  </a:rPr>
                  <a:t>                 program for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𝑵</m:t>
                    </m:r>
                  </m:oMath>
                </a14:m>
                <a:r>
                  <a:rPr lang="en-US" altLang="en-US" sz="2000" b="1" dirty="0">
                    <a:solidFill>
                      <a:schemeClr val="tx1"/>
                    </a:solidFill>
                    <a:latin typeface="Century Gothic" panose="020B0502020202020204" pitchFamily="34" charset="0"/>
                  </a:rPr>
                  <a:t> iterations, reduce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𝝀</m:t>
                    </m:r>
                  </m:oMath>
                </a14:m>
                <a:r>
                  <a:rPr lang="en-US" altLang="en-US" sz="2000" b="1" dirty="0">
                    <a:solidFill>
                      <a:schemeClr val="tx1"/>
                    </a:solidFill>
                    <a:latin typeface="Century Gothic" panose="020B0502020202020204" pitchFamily="34" charset="0"/>
                  </a:rPr>
                  <a:t> to</a:t>
                </a:r>
                <a:r>
                  <a:rPr lang="en-US" altLang="en-US" sz="2000" b="1" dirty="0">
                    <a:solidFill>
                      <a:schemeClr val="tx1"/>
                    </a:solidFill>
                    <a:ea typeface="Cambria Math" panose="02040503050406030204" pitchFamily="18" charset="0"/>
                  </a:rPr>
                  <a:t> </a:t>
                </a:r>
                <a14:m>
                  <m:oMath xmlns:m="http://schemas.openxmlformats.org/officeDocument/2006/math">
                    <m:r>
                      <a:rPr lang="en-US" altLang="en-US" sz="2000" b="1" i="0" smtClean="0">
                        <a:solidFill>
                          <a:schemeClr val="tx1"/>
                        </a:solidFill>
                        <a:latin typeface="Cambria Math" panose="02040503050406030204" pitchFamily="18" charset="0"/>
                        <a:ea typeface="Cambria Math" panose="02040503050406030204" pitchFamily="18" charset="0"/>
                      </a:rPr>
                      <m:t>𝟎</m:t>
                    </m:r>
                    <m:r>
                      <a:rPr lang="en-US" altLang="en-US" sz="2000" b="1" i="0" smtClean="0">
                        <a:solidFill>
                          <a:schemeClr val="tx1"/>
                        </a:solidFill>
                        <a:latin typeface="Cambria Math" panose="02040503050406030204" pitchFamily="18" charset="0"/>
                        <a:ea typeface="Cambria Math" panose="02040503050406030204" pitchFamily="18" charset="0"/>
                      </a:rPr>
                      <m:t>.</m:t>
                    </m:r>
                    <m:r>
                      <a:rPr lang="en-US" altLang="en-US" sz="2000" b="1" i="0" smtClean="0">
                        <a:solidFill>
                          <a:schemeClr val="tx1"/>
                        </a:solidFill>
                        <a:latin typeface="Cambria Math" panose="02040503050406030204" pitchFamily="18" charset="0"/>
                        <a:ea typeface="Cambria Math" panose="02040503050406030204" pitchFamily="18" charset="0"/>
                      </a:rPr>
                      <m:t>𝟓</m:t>
                    </m:r>
                    <m:r>
                      <a:rPr lang="en-US" altLang="en-US" sz="2000" b="1" i="1">
                        <a:solidFill>
                          <a:schemeClr val="tx1"/>
                        </a:solidFill>
                        <a:latin typeface="Cambria Math" panose="02040503050406030204" pitchFamily="18" charset="0"/>
                        <a:ea typeface="Cambria Math" panose="02040503050406030204" pitchFamily="18" charset="0"/>
                      </a:rPr>
                      <m:t>𝝀</m:t>
                    </m:r>
                  </m:oMath>
                </a14:m>
                <a:endParaRPr lang="en-US" altLang="en-US" sz="2000" b="1" dirty="0">
                  <a:solidFill>
                    <a:schemeClr val="tx1"/>
                  </a:solidFill>
                  <a:latin typeface="Century Gothic" panose="020B0502020202020204" pitchFamily="34" charset="0"/>
                </a:endParaRPr>
              </a:p>
              <a:p>
                <a:pPr marL="0" indent="0">
                  <a:buClr>
                    <a:srgbClr val="FF0000"/>
                  </a:buClr>
                  <a:buNone/>
                </a:pPr>
                <a:endParaRPr lang="en-US" altLang="en-US" sz="2000" b="1" dirty="0">
                  <a:solidFill>
                    <a:srgbClr val="0070C0"/>
                  </a:solidFill>
                  <a:latin typeface="Century Gothic" panose="020B0502020202020204" pitchFamily="34" charset="0"/>
                </a:endParaRPr>
              </a:p>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6: </a:t>
                </a:r>
                <a:r>
                  <a:rPr lang="en-US" altLang="en-US" sz="2000" b="1" dirty="0">
                    <a:solidFill>
                      <a:schemeClr val="tx1"/>
                    </a:solidFill>
                    <a:latin typeface="Century Gothic" panose="020B0502020202020204" pitchFamily="34" charset="0"/>
                  </a:rPr>
                  <a:t>Is the modified (new)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𝝀</m:t>
                    </m:r>
                    <m:r>
                      <a:rPr lang="en-US" altLang="en-US" sz="2000" b="1" i="1" smtClean="0">
                        <a:solidFill>
                          <a:schemeClr val="tx1"/>
                        </a:solidFill>
                        <a:latin typeface="Cambria Math" panose="02040503050406030204" pitchFamily="18" charset="0"/>
                        <a:ea typeface="Cambria Math" panose="02040503050406030204" pitchFamily="18" charset="0"/>
                      </a:rPr>
                      <m:t>&lt;</m:t>
                    </m:r>
                    <m:r>
                      <a:rPr lang="en-US" altLang="en-US" sz="2000" b="1" i="1" smtClean="0">
                        <a:solidFill>
                          <a:schemeClr val="tx1"/>
                        </a:solidFill>
                        <a:latin typeface="Cambria Math" panose="02040503050406030204" pitchFamily="18" charset="0"/>
                        <a:ea typeface="Cambria Math" panose="02040503050406030204" pitchFamily="18" charset="0"/>
                      </a:rPr>
                      <m:t>𝝐</m:t>
                    </m:r>
                  </m:oMath>
                </a14:m>
                <a:r>
                  <a:rPr lang="en-US" altLang="en-US" sz="2000" b="1" dirty="0">
                    <a:solidFill>
                      <a:schemeClr val="tx1"/>
                    </a:solidFill>
                    <a:latin typeface="Century Gothic" panose="020B0502020202020204" pitchFamily="34" charset="0"/>
                  </a:rPr>
                  <a:t> ? </a:t>
                </a:r>
              </a:p>
              <a:p>
                <a:pPr marL="0" indent="0">
                  <a:buNone/>
                </a:pPr>
                <a:r>
                  <a:rPr lang="en-US" altLang="en-US" sz="2000" b="1" dirty="0">
                    <a:solidFill>
                      <a:schemeClr val="tx1"/>
                    </a:solidFill>
                    <a:latin typeface="Century Gothic" panose="020B0502020202020204" pitchFamily="34" charset="0"/>
                  </a:rPr>
                  <a:t>                 If no, go to step 2,</a:t>
                </a:r>
              </a:p>
              <a:p>
                <a:pPr marL="0" indent="0">
                  <a:buClr>
                    <a:srgbClr val="FF0000"/>
                  </a:buClr>
                  <a:buNone/>
                </a:pPr>
                <a:r>
                  <a:rPr lang="en-US" altLang="en-US" sz="2000" b="1" dirty="0">
                    <a:solidFill>
                      <a:schemeClr val="tx1"/>
                    </a:solidFill>
                    <a:latin typeface="Century Gothic" panose="020B0502020202020204" pitchFamily="34" charset="0"/>
                  </a:rPr>
                  <a:t>                 Else </a:t>
                </a:r>
              </a:p>
              <a:p>
                <a:pPr marL="0" indent="0">
                  <a:buClr>
                    <a:srgbClr val="FF0000"/>
                  </a:buClr>
                  <a:buNone/>
                </a:pPr>
                <a:r>
                  <a:rPr lang="en-US" altLang="en-US" sz="2000" b="1" dirty="0">
                    <a:solidFill>
                      <a:schemeClr val="tx1"/>
                    </a:solidFill>
                    <a:latin typeface="Century Gothic" panose="020B0502020202020204" pitchFamily="34" charset="0"/>
                  </a:rPr>
                  <a:t>                 we declare </a:t>
                </a:r>
                <a14:m>
                  <m:oMath xmlns:m="http://schemas.openxmlformats.org/officeDocument/2006/math">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𝑿</m:t>
                        </m:r>
                      </m:e>
                      <m:sup>
                        <m:r>
                          <a:rPr lang="en-US" altLang="en-US" sz="2000" b="1" i="1" smtClean="0">
                            <a:solidFill>
                              <a:schemeClr val="tx1"/>
                            </a:solidFill>
                            <a:latin typeface="Cambria Math" panose="02040503050406030204" pitchFamily="18" charset="0"/>
                            <a:ea typeface="Cambria Math" panose="02040503050406030204" pitchFamily="18" charset="0"/>
                          </a:rPr>
                          <m:t>∗</m:t>
                        </m:r>
                      </m:sup>
                    </m:sSup>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a:t>
                </a:r>
                <a14:m>
                  <m:oMath xmlns:m="http://schemas.openxmlformats.org/officeDocument/2006/math">
                    <m:sSup>
                      <m:sSupPr>
                        <m:ctrlPr>
                          <a:rPr lang="en-US" altLang="en-US" sz="2000" b="1" i="1">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𝒇</m:t>
                        </m:r>
                      </m:e>
                      <m:sup>
                        <m:r>
                          <a:rPr lang="en-US" altLang="en-US" sz="2000" b="1" i="1">
                            <a:solidFill>
                              <a:schemeClr val="tx1"/>
                            </a:solidFill>
                            <a:latin typeface="Cambria Math" panose="02040503050406030204" pitchFamily="18" charset="0"/>
                            <a:ea typeface="Cambria Math" panose="02040503050406030204" pitchFamily="18" charset="0"/>
                          </a:rPr>
                          <m:t>∗</m:t>
                        </m:r>
                      </m:sup>
                    </m:sSup>
                    <m:r>
                      <a:rPr lang="en-US" altLang="en-US" sz="2000" b="1" i="1">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𝒇</m:t>
                        </m:r>
                      </m:e>
                      <m:sub>
                        <m:r>
                          <a:rPr lang="en-US" altLang="en-US" sz="2000" b="1" i="1">
                            <a:solidFill>
                              <a:schemeClr val="tx1"/>
                            </a:solidFill>
                            <a:latin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and terminate the</a:t>
                </a:r>
              </a:p>
              <a:p>
                <a:pPr marL="0" indent="0">
                  <a:buClr>
                    <a:srgbClr val="FF0000"/>
                  </a:buClr>
                  <a:buNone/>
                </a:pPr>
                <a:r>
                  <a:rPr lang="en-US" altLang="en-US" sz="2000" b="1" dirty="0">
                    <a:solidFill>
                      <a:schemeClr val="tx1"/>
                    </a:solidFill>
                    <a:latin typeface="Century Gothic" panose="020B0502020202020204" pitchFamily="34" charset="0"/>
                  </a:rPr>
                  <a:t>                 program.</a:t>
                </a:r>
              </a:p>
              <a:p>
                <a:pPr marL="0" indent="0">
                  <a:buClr>
                    <a:srgbClr val="FF0000"/>
                  </a:buClr>
                  <a:buNone/>
                </a:pPr>
                <a:r>
                  <a:rPr lang="en-US" altLang="en-US" sz="2000" b="1" dirty="0">
                    <a:solidFill>
                      <a:srgbClr val="0070C0"/>
                    </a:solidFill>
                    <a:latin typeface="Century Gothic" panose="020B0502020202020204" pitchFamily="34" charset="0"/>
                  </a:rPr>
                  <a:t>              </a:t>
                </a:r>
              </a:p>
              <a:p>
                <a:pPr marL="0" indent="0">
                  <a:buClr>
                    <a:srgbClr val="FF0000"/>
                  </a:buClr>
                  <a:buNone/>
                </a:pPr>
                <a:endParaRPr lang="en-US" sz="20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90550"/>
                <a:ext cx="8229600" cy="3962400"/>
              </a:xfrm>
              <a:blipFill rotWithShape="0">
                <a:blip r:embed="rId2"/>
                <a:stretch>
                  <a:fillRect l="-667" t="-9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31</a:t>
            </a:fld>
            <a:endParaRPr lang="en-US"/>
          </a:p>
        </p:txBody>
      </p:sp>
    </p:spTree>
    <p:extLst>
      <p:ext uri="{BB962C8B-B14F-4D97-AF65-F5344CB8AC3E}">
        <p14:creationId xmlns:p14="http://schemas.microsoft.com/office/powerpoint/2010/main" val="69600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32</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FF0000"/>
                </a:solidFill>
                <a:latin typeface="Century Gothic" panose="020B0502020202020204" pitchFamily="34" charset="0"/>
              </a:rPr>
              <a:t>A Numerical Example</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3352800" y="781304"/>
                <a:ext cx="5334000" cy="2482090"/>
              </a:xfrm>
              <a:prstGeom prst="rect">
                <a:avLst/>
              </a:prstGeom>
              <a:noFill/>
            </p:spPr>
            <p:txBody>
              <a:bodyPr wrap="square" rtlCol="0">
                <a:spAutoFit/>
              </a:bodyPr>
              <a:lstStyle/>
              <a:p>
                <a:r>
                  <a:rPr lang="en-US" sz="2000" b="1" dirty="0">
                    <a:latin typeface="Century Gothic" panose="020B0502020202020204" pitchFamily="34" charset="0"/>
                  </a:rPr>
                  <a:t>Minimize     </a:t>
                </a:r>
                <a14:m>
                  <m:oMath xmlns:m="http://schemas.openxmlformats.org/officeDocument/2006/math">
                    <m:r>
                      <a:rPr lang="en-US" sz="2000" b="1" i="0" smtClean="0">
                        <a:latin typeface="Cambria Math" panose="02040503050406030204" pitchFamily="18" charset="0"/>
                      </a:rPr>
                      <m:t> </m:t>
                    </m:r>
                  </m:oMath>
                </a14:m>
                <a:endParaRPr lang="en-US" sz="2000" b="1"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𝒇</m:t>
                      </m:r>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a:latin typeface="Cambria Math" panose="02040503050406030204" pitchFamily="18" charset="0"/>
                        </a:rPr>
                        <m:t>)=</m:t>
                      </m:r>
                      <m:sSup>
                        <m:sSupPr>
                          <m:ctrlPr>
                            <a:rPr lang="en-US" sz="2000" i="1">
                              <a:latin typeface="Cambria Math" panose="02040503050406030204" pitchFamily="18" charset="0"/>
                            </a:rPr>
                          </m:ctrlPr>
                        </m:sSupPr>
                        <m:e>
                          <m:r>
                            <a:rPr lang="en-US" sz="2000" b="1" i="1" smtClean="0">
                              <a:latin typeface="Cambria Math" panose="02040503050406030204" pitchFamily="18" charset="0"/>
                            </a:rPr>
                            <m:t>𝟒</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𝟑</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rPr>
                            <m:t>𝟒</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e>
                        <m:sup>
                          <m:r>
                            <a:rPr lang="en-US" sz="2000" b="0" i="1">
                              <a:latin typeface="Cambria Math" panose="02040503050406030204" pitchFamily="18" charset="0"/>
                            </a:rPr>
                            <m:t> </m:t>
                          </m:r>
                        </m:sup>
                      </m:sSup>
                    </m:oMath>
                  </m:oMathPara>
                </a14:m>
                <a:endParaRPr lang="en-US" sz="2000" i="1" dirty="0">
                  <a:latin typeface="Cambria Math" panose="02040503050406030204" pitchFamily="18" charset="0"/>
                </a:endParaRPr>
              </a:p>
              <a:p>
                <a:endParaRPr lang="en-US" sz="2000" b="1" dirty="0">
                  <a:latin typeface="Century Gothic" panose="020B0502020202020204" pitchFamily="34" charset="0"/>
                </a:endParaRPr>
              </a:p>
              <a:p>
                <a:r>
                  <a:rPr lang="en-US" sz="2000" b="1" dirty="0">
                    <a:latin typeface="Century Gothic" panose="020B0502020202020204" pitchFamily="34" charset="0"/>
                  </a:rPr>
                  <a:t>subject to</a:t>
                </a:r>
                <a:r>
                  <a:rPr lang="en-US" dirty="0"/>
                  <a:t>                </a:t>
                </a:r>
                <a14:m>
                  <m:oMath xmlns:m="http://schemas.openxmlformats.org/officeDocument/2006/math">
                    <m:r>
                      <a:rPr lang="en-US" sz="2000" b="0" i="0" smtClean="0">
                        <a:latin typeface="Cambria Math" panose="02040503050406030204" pitchFamily="18" charset="0"/>
                      </a:rPr>
                      <m:t>−</m:t>
                    </m:r>
                    <m:r>
                      <a:rPr lang="en-US" sz="2000" b="1" i="0" smtClean="0">
                        <a:latin typeface="Cambria Math" panose="02040503050406030204" pitchFamily="18" charset="0"/>
                      </a:rPr>
                      <m:t>𝟏</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𝟏</m:t>
                        </m:r>
                      </m:sub>
                    </m:sSub>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𝟐</m:t>
                        </m:r>
                      </m:sub>
                    </m:sSub>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oMath>
                </a14:m>
                <a:endParaRPr lang="en-US" b="1" dirty="0"/>
              </a:p>
              <a:p>
                <a:endParaRPr lang="en-US" b="1" dirty="0">
                  <a:latin typeface="Century Gothic" panose="020B0502020202020204" pitchFamily="34" charset="0"/>
                </a:endParaRPr>
              </a:p>
              <a:p>
                <a:r>
                  <a:rPr lang="en-US" b="1" dirty="0">
                    <a:latin typeface="Century Gothic" panose="020B0502020202020204" pitchFamily="34" charset="0"/>
                  </a:rPr>
                  <a:t>Take</a:t>
                </a:r>
                <a:r>
                  <a:rPr lang="en-US" dirty="0"/>
                  <a:t>               </a:t>
                </a:r>
                <a14:m>
                  <m:oMath xmlns:m="http://schemas.openxmlformats.org/officeDocument/2006/math">
                    <m:r>
                      <a:rPr lang="el-GR" sz="2000" b="1" i="1" smtClean="0">
                        <a:latin typeface="Cambria Math" panose="02040503050406030204" pitchFamily="18" charset="0"/>
                        <a:ea typeface="Cambria Math" panose="02040503050406030204" pitchFamily="18" charset="0"/>
                      </a:rPr>
                      <m:t>𝝀</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𝟎𝟕𝟓</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𝑵</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𝟏𝟎𝟎</m:t>
                    </m:r>
                  </m:oMath>
                </a14:m>
                <a:endParaRPr lang="en-US" sz="2000" b="1" dirty="0"/>
              </a:p>
              <a:p>
                <a:endParaRPr lang="en-US" b="1"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352800" y="781304"/>
                <a:ext cx="5334000" cy="2482090"/>
              </a:xfrm>
              <a:prstGeom prst="rect">
                <a:avLst/>
              </a:prstGeom>
              <a:blipFill rotWithShape="0">
                <a:blip r:embed="rId2"/>
                <a:stretch>
                  <a:fillRect l="-1143" t="-1229"/>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19150"/>
            <a:ext cx="2667000" cy="3545939"/>
          </a:xfrm>
          <a:prstGeom prst="rect">
            <a:avLst/>
          </a:prstGeom>
        </p:spPr>
      </p:pic>
    </p:spTree>
    <p:extLst>
      <p:ext uri="{BB962C8B-B14F-4D97-AF65-F5344CB8AC3E}">
        <p14:creationId xmlns:p14="http://schemas.microsoft.com/office/powerpoint/2010/main" val="426995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33</a:t>
            </a:fld>
            <a:endParaRPr lang="en-US"/>
          </a:p>
        </p:txBody>
      </p:sp>
      <p:sp>
        <p:nvSpPr>
          <p:cNvPr id="13" name="Rectangle 12"/>
          <p:cNvSpPr/>
          <p:nvPr/>
        </p:nvSpPr>
        <p:spPr>
          <a:xfrm>
            <a:off x="0" y="133350"/>
            <a:ext cx="41910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latin typeface="Century Gothic" panose="020B0502020202020204" pitchFamily="34" charset="0"/>
              </a:rPr>
              <a:t>Iteration 1:</a:t>
            </a:r>
          </a:p>
        </p:txBody>
      </p:sp>
      <mc:AlternateContent xmlns:mc="http://schemas.openxmlformats.org/markup-compatibility/2006" xmlns:a14="http://schemas.microsoft.com/office/drawing/2010/main">
        <mc:Choice Requires="a14">
          <p:sp>
            <p:nvSpPr>
              <p:cNvPr id="16" name="Rectangle 15"/>
              <p:cNvSpPr/>
              <p:nvPr/>
            </p:nvSpPr>
            <p:spPr>
              <a:xfrm>
                <a:off x="0" y="43815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Take random initial solution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num>
                          <m:den>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den>
                        </m:f>
                      </m:e>
                    </m:d>
                  </m:oMath>
                </a14:m>
                <a:r>
                  <a:rPr lang="en-US" sz="2000" b="1" dirty="0">
                    <a:solidFill>
                      <a:schemeClr val="tx1"/>
                    </a:solidFill>
                    <a:latin typeface="Century Gothic" panose="020B0502020202020204" pitchFamily="34" charset="0"/>
                  </a:rPr>
                  <a:t> </a:t>
                </a:r>
              </a:p>
            </p:txBody>
          </p:sp>
        </mc:Choice>
        <mc:Fallback xmlns="">
          <p:sp>
            <p:nvSpPr>
              <p:cNvPr id="16" name="Rectangle 15"/>
              <p:cNvSpPr>
                <a:spLocks noRot="1" noChangeAspect="1" noMove="1" noResize="1" noEditPoints="1" noAdjustHandles="1" noChangeArrowheads="1" noChangeShapeType="1" noTextEdit="1"/>
              </p:cNvSpPr>
              <p:nvPr/>
            </p:nvSpPr>
            <p:spPr>
              <a:xfrm>
                <a:off x="0" y="438150"/>
                <a:ext cx="6019800" cy="745210"/>
              </a:xfrm>
              <a:prstGeom prst="rect">
                <a:avLst/>
              </a:prstGeom>
              <a:blipFill rotWithShape="0">
                <a:blip r:embed="rId2"/>
                <a:stretch>
                  <a:fillRect/>
                </a:stretch>
              </a:blipFill>
              <a:ln>
                <a:noFill/>
              </a:ln>
            </p:spPr>
            <p:txBody>
              <a:bodyPr/>
              <a:lstStyle/>
              <a:p>
                <a:r>
                  <a:rPr lang="en-US">
                    <a:noFill/>
                  </a:rPr>
                  <a:t> </a:t>
                </a:r>
              </a:p>
            </p:txBody>
          </p:sp>
        </mc:Fallback>
      </mc:AlternateContent>
      <p:sp>
        <p:nvSpPr>
          <p:cNvPr id="17" name="Rectangle 16"/>
          <p:cNvSpPr/>
          <p:nvPr/>
        </p:nvSpPr>
        <p:spPr>
          <a:xfrm>
            <a:off x="0" y="2744255"/>
            <a:ext cx="5791200" cy="407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Unit random vector</a:t>
            </a:r>
          </a:p>
        </p:txBody>
      </p:sp>
      <mc:AlternateContent xmlns:mc="http://schemas.openxmlformats.org/markup-compatibility/2006" xmlns:a14="http://schemas.microsoft.com/office/drawing/2010/main">
        <mc:Choice Requires="a14">
          <p:sp>
            <p:nvSpPr>
              <p:cNvPr id="9" name="Rectangle 8"/>
              <p:cNvSpPr/>
              <p:nvPr/>
            </p:nvSpPr>
            <p:spPr>
              <a:xfrm>
                <a:off x="0" y="91214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Function value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d>
                      <m:dPr>
                        <m:ctrlPr>
                          <a:rPr lang="en-US" sz="2000" b="1" i="1" smtClean="0">
                            <a:solidFill>
                              <a:schemeClr val="tx1"/>
                            </a:solidFill>
                            <a:latin typeface="Cambria Math" panose="02040503050406030204" pitchFamily="18" charset="0"/>
                          </a:rPr>
                        </m:ctrlPr>
                      </m:d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oMath>
                </a14:m>
                <a:r>
                  <a:rPr lang="en-US" sz="2000" b="1" dirty="0">
                    <a:solidFill>
                      <a:schemeClr val="tx1"/>
                    </a:solidFill>
                    <a:latin typeface="Century Gothic" panose="020B0502020202020204" pitchFamily="34" charset="0"/>
                  </a:rPr>
                  <a:t> </a:t>
                </a:r>
              </a:p>
            </p:txBody>
          </p:sp>
        </mc:Choice>
        <mc:Fallback xmlns="">
          <p:sp>
            <p:nvSpPr>
              <p:cNvPr id="9" name="Rectangle 8"/>
              <p:cNvSpPr>
                <a:spLocks noRot="1" noChangeAspect="1" noMove="1" noResize="1" noEditPoints="1" noAdjustHandles="1" noChangeArrowheads="1" noChangeShapeType="1" noTextEdit="1"/>
              </p:cNvSpPr>
              <p:nvPr/>
            </p:nvSpPr>
            <p:spPr>
              <a:xfrm>
                <a:off x="0" y="912140"/>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57200" y="1369340"/>
                <a:ext cx="73914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T</a:t>
                </a:r>
                <a14:m>
                  <m:oMath xmlns:m="http://schemas.openxmlformats.org/officeDocument/2006/math">
                    <m:r>
                      <a:rPr lang="en-US" sz="2000" b="1">
                        <a:solidFill>
                          <a:schemeClr val="tx1"/>
                        </a:solidFill>
                        <a:latin typeface="Cambria Math" panose="02040503050406030204" pitchFamily="18" charset="0"/>
                      </a:rPr>
                      <m:t>𝐚𝐤𝐞</m:t>
                    </m:r>
                    <m:r>
                      <a:rPr lang="en-US" sz="2000" b="1">
                        <a:solidFill>
                          <a:schemeClr val="tx1"/>
                        </a:solidFill>
                        <a:latin typeface="Cambria Math" panose="02040503050406030204" pitchFamily="18" charset="0"/>
                      </a:rPr>
                      <m:t> </m:t>
                    </m:r>
                    <m:r>
                      <a:rPr lang="en-US" sz="2000" b="1">
                        <a:solidFill>
                          <a:schemeClr val="tx1"/>
                        </a:solidFill>
                        <a:latin typeface="Cambria Math" panose="02040503050406030204" pitchFamily="18" charset="0"/>
                      </a:rPr>
                      <m:t>𝐭𝐰𝐨</m:t>
                    </m:r>
                    <m:r>
                      <a:rPr lang="en-US" sz="2000" b="1">
                        <a:solidFill>
                          <a:schemeClr val="tx1"/>
                        </a:solidFill>
                        <a:latin typeface="Cambria Math" panose="02040503050406030204" pitchFamily="18" charset="0"/>
                      </a:rPr>
                      <m:t> </m:t>
                    </m:r>
                    <m:r>
                      <a:rPr lang="en-US" sz="2000" b="1">
                        <a:solidFill>
                          <a:schemeClr val="tx1"/>
                        </a:solidFill>
                        <a:latin typeface="Cambria Math" panose="02040503050406030204" pitchFamily="18" charset="0"/>
                      </a:rPr>
                      <m:t>𝐫𝐚𝐧𝐝𝐨𝐦</m:t>
                    </m:r>
                    <m:r>
                      <a:rPr lang="en-US" sz="2000" b="1">
                        <a:solidFill>
                          <a:schemeClr val="tx1"/>
                        </a:solidFill>
                        <a:latin typeface="Cambria Math" panose="02040503050406030204" pitchFamily="18" charset="0"/>
                      </a:rPr>
                      <m:t> </m:t>
                    </m:r>
                    <m:r>
                      <a:rPr lang="en-US" sz="2000" b="1">
                        <a:solidFill>
                          <a:schemeClr val="tx1"/>
                        </a:solidFill>
                        <a:latin typeface="Cambria Math" panose="02040503050406030204" pitchFamily="18" charset="0"/>
                      </a:rPr>
                      <m:t>𝐧𝐮𝐦𝐛𝐞𝐫</m:t>
                    </m:r>
                    <m:r>
                      <a:rPr lang="en-US" sz="2000" b="1">
                        <a:solidFill>
                          <a:schemeClr val="tx1"/>
                        </a:solidFill>
                        <a:latin typeface="Cambria Math" panose="02040503050406030204" pitchFamily="18" charset="0"/>
                      </a:rPr>
                      <m:t> </m:t>
                    </m:r>
                  </m:oMath>
                </a14:m>
                <a:r>
                  <a:rPr lang="en-US" sz="2000" b="1" dirty="0">
                    <a:solidFill>
                      <a:schemeClr val="tx1"/>
                    </a:solidFill>
                    <a:latin typeface="Century Gothic" panose="020B0502020202020204" pitchFamily="34" charset="0"/>
                  </a:rPr>
                  <a:t>lying between -1.0  and 1.0 </a:t>
                </a:r>
              </a:p>
            </p:txBody>
          </p:sp>
        </mc:Choice>
        <mc:Fallback xmlns="">
          <p:sp>
            <p:nvSpPr>
              <p:cNvPr id="12" name="Rectangle 11"/>
              <p:cNvSpPr>
                <a:spLocks noRot="1" noChangeAspect="1" noMove="1" noResize="1" noEditPoints="1" noAdjustHandles="1" noChangeArrowheads="1" noChangeShapeType="1" noTextEdit="1"/>
              </p:cNvSpPr>
              <p:nvPr/>
            </p:nvSpPr>
            <p:spPr>
              <a:xfrm>
                <a:off x="457200" y="1369340"/>
                <a:ext cx="7391400" cy="745210"/>
              </a:xfrm>
              <a:prstGeom prst="rect">
                <a:avLst/>
              </a:prstGeom>
              <a:blipFill rotWithShape="0">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464213" y="2052719"/>
                <a:ext cx="18376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𝟏</m:t>
                                  </m:r>
                                </m:sub>
                              </m:sSub>
                            </m:num>
                            <m:den>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𝟐</m:t>
                                  </m:r>
                                </m:sub>
                              </m:sSub>
                            </m:den>
                          </m:f>
                        </m:e>
                      </m:d>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m:t>
                              </m:r>
                            </m:den>
                          </m:f>
                        </m:e>
                      </m:d>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464213" y="2052719"/>
                <a:ext cx="1837683" cy="6915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97772" y="3166586"/>
                <a:ext cx="4196790" cy="994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𝒖</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𝟏</m:t>
                          </m:r>
                        </m:num>
                        <m:den>
                          <m:rad>
                            <m:radPr>
                              <m:degHide m:val="on"/>
                              <m:ctrlPr>
                                <a:rPr lang="en-US" sz="2000" b="1" i="1" smtClean="0">
                                  <a:latin typeface="Cambria Math" panose="02040503050406030204" pitchFamily="18" charset="0"/>
                                </a:rPr>
                              </m:ctrlPr>
                            </m:radPr>
                            <m:deg/>
                            <m:e>
                              <m:r>
                                <a:rPr lang="en-US" sz="2000" b="1" i="1" smtClean="0">
                                  <a:latin typeface="Cambria Math" panose="02040503050406030204" pitchFamily="18" charset="0"/>
                                </a:rPr>
                                <m:t>(</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𝒓</m:t>
                                  </m:r>
                                </m:e>
                                <m:sub>
                                  <m:r>
                                    <a:rPr lang="en-US" sz="2000" b="1" i="1" smtClean="0">
                                      <a:latin typeface="Cambria Math" panose="02040503050406030204" pitchFamily="18" charset="0"/>
                                    </a:rPr>
                                    <m:t>𝟏</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𝒓</m:t>
                                  </m:r>
                                </m:e>
                                <m:sub>
                                  <m:r>
                                    <a:rPr lang="en-US" sz="2000" b="1" i="1" smtClean="0">
                                      <a:latin typeface="Cambria Math" panose="02040503050406030204" pitchFamily="18" charset="0"/>
                                    </a:rPr>
                                    <m:t>𝟐</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e>
                          </m:rad>
                        </m:den>
                      </m:f>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𝟏</m:t>
                                  </m:r>
                                </m:sub>
                              </m:sSub>
                            </m:num>
                            <m:den>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𝟐</m:t>
                                  </m:r>
                                </m:sub>
                              </m:sSub>
                            </m:den>
                          </m:f>
                        </m:e>
                      </m:d>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𝟗𝟐𝟖𝟓</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𝟑𝟕𝟏𝟒</m:t>
                              </m:r>
                            </m:den>
                          </m:f>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197772" y="3166586"/>
                <a:ext cx="4196790" cy="994183"/>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17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9" grpId="0"/>
      <p:bldP spid="12" grpId="0"/>
      <p:bldP spid="3"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34</a:t>
            </a:fld>
            <a:endParaRPr lang="en-US"/>
          </a:p>
        </p:txBody>
      </p:sp>
      <mc:AlternateContent xmlns:mc="http://schemas.openxmlformats.org/markup-compatibility/2006" xmlns:a14="http://schemas.microsoft.com/office/drawing/2010/main">
        <mc:Choice Requires="a14">
          <p:sp>
            <p:nvSpPr>
              <p:cNvPr id="16" name="Rectangle 15"/>
              <p:cNvSpPr/>
              <p:nvPr/>
            </p:nvSpPr>
            <p:spPr>
              <a:xfrm>
                <a:off x="0" y="89535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Function value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d>
                      <m:dPr>
                        <m:ctrlPr>
                          <a:rPr lang="en-US" sz="2000" b="1" i="1" smtClean="0">
                            <a:solidFill>
                              <a:schemeClr val="tx1"/>
                            </a:solidFill>
                            <a:latin typeface="Cambria Math" panose="02040503050406030204" pitchFamily="18" charset="0"/>
                          </a:rPr>
                        </m:ctrlPr>
                      </m:d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r>
                      <a:rPr lang="en-US" sz="2000" b="1"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𝝀</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𝒖</m:t>
                        </m:r>
                      </m:e>
                      <m:sub>
                        <m:r>
                          <a:rPr lang="en-US" sz="2000" b="1" i="1" smtClean="0">
                            <a:solidFill>
                              <a:schemeClr val="tx1"/>
                            </a:solidFill>
                            <a:latin typeface="Cambria Math" panose="02040503050406030204" pitchFamily="18" charset="0"/>
                            <a:ea typeface="Cambria Math" panose="02040503050406030204" pitchFamily="18" charset="0"/>
                          </a:rPr>
                          <m:t>𝟏</m:t>
                        </m:r>
                      </m:sub>
                    </m:sSub>
                    <m:r>
                      <a:rPr lang="en-US" sz="2000" b="1" i="1" smtClean="0">
                        <a:solidFill>
                          <a:schemeClr val="tx1"/>
                        </a:solidFill>
                        <a:latin typeface="Cambria Math" panose="02040503050406030204" pitchFamily="18" charset="0"/>
                      </a:rPr>
                      <m:t>)</m:t>
                    </m:r>
                  </m:oMath>
                </a14:m>
                <a:r>
                  <a:rPr lang="en-US" sz="2000" b="1" dirty="0">
                    <a:solidFill>
                      <a:schemeClr val="tx1"/>
                    </a:solidFill>
                    <a:latin typeface="Century Gothic" panose="020B0502020202020204" pitchFamily="34" charset="0"/>
                  </a:rPr>
                  <a:t> </a:t>
                </a:r>
              </a:p>
            </p:txBody>
          </p:sp>
        </mc:Choice>
        <mc:Fallback xmlns="">
          <p:sp>
            <p:nvSpPr>
              <p:cNvPr id="16" name="Rectangle 15"/>
              <p:cNvSpPr>
                <a:spLocks noRot="1" noChangeAspect="1" noMove="1" noResize="1" noEditPoints="1" noAdjustHandles="1" noChangeArrowheads="1" noChangeShapeType="1" noTextEdit="1"/>
              </p:cNvSpPr>
              <p:nvPr/>
            </p:nvSpPr>
            <p:spPr>
              <a:xfrm>
                <a:off x="0" y="895350"/>
                <a:ext cx="6019800" cy="745210"/>
              </a:xfrm>
              <a:prstGeom prst="rect">
                <a:avLst/>
              </a:prstGeom>
              <a:blipFill rotWithShape="0">
                <a:blip r:embed="rId2"/>
                <a:stretch>
                  <a:fillRect/>
                </a:stretch>
              </a:blipFill>
              <a:ln>
                <a:noFill/>
              </a:ln>
            </p:spPr>
            <p:txBody>
              <a:bodyPr/>
              <a:lstStyle/>
              <a:p>
                <a:r>
                  <a:rPr lang="en-US">
                    <a:noFill/>
                  </a:rPr>
                  <a:t> </a:t>
                </a:r>
              </a:p>
            </p:txBody>
          </p:sp>
        </mc:Fallback>
      </mc:AlternateContent>
      <p:sp>
        <p:nvSpPr>
          <p:cNvPr id="17" name="Rectangle 16"/>
          <p:cNvSpPr/>
          <p:nvPr/>
        </p:nvSpPr>
        <p:spPr>
          <a:xfrm>
            <a:off x="727046" y="2952750"/>
            <a:ext cx="5791200" cy="407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Go to the next iteration</a:t>
            </a:r>
          </a:p>
        </p:txBody>
      </p:sp>
      <mc:AlternateContent xmlns:mc="http://schemas.openxmlformats.org/markup-compatibility/2006" xmlns:a14="http://schemas.microsoft.com/office/drawing/2010/main">
        <mc:Choice Requires="a14">
          <p:sp>
            <p:nvSpPr>
              <p:cNvPr id="9" name="Rectangle 8"/>
              <p:cNvSpPr/>
              <p:nvPr/>
            </p:nvSpPr>
            <p:spPr>
              <a:xfrm>
                <a:off x="2057400" y="144554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𝟏𝟏𝟒𝟐</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𝟒𝟒𝟓𝟕</m:t>
                          </m:r>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𝟏𝟐</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𝟗𝟗𝟖𝟏</m:t>
                      </m:r>
                    </m:oMath>
                  </m:oMathPara>
                </a14:m>
                <a:endParaRPr lang="en-US" sz="2000" b="1" dirty="0">
                  <a:solidFill>
                    <a:schemeClr val="tx1"/>
                  </a:solidFill>
                  <a:latin typeface="Century Gothic" panose="020B0502020202020204"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2057400" y="1445540"/>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57200" y="2055140"/>
                <a:ext cx="73914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As </a:t>
                </a:r>
                <a14:m>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𝒇</m:t>
                        </m:r>
                      </m:e>
                      <m:sub>
                        <m:r>
                          <a:rPr lang="en-US" sz="2000" b="1" i="1">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ea typeface="Cambria Math" panose="02040503050406030204" pitchFamily="18" charset="0"/>
                      </a:rPr>
                      <m:t>&gt;</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𝒇</m:t>
                        </m:r>
                      </m:e>
                      <m:sub>
                        <m:r>
                          <a:rPr lang="en-US" sz="2000" b="1" i="1" smtClean="0">
                            <a:solidFill>
                              <a:schemeClr val="tx1"/>
                            </a:solidFill>
                            <a:latin typeface="Cambria Math" panose="02040503050406030204" pitchFamily="18" charset="0"/>
                            <a:ea typeface="Cambria Math" panose="02040503050406030204" pitchFamily="18" charset="0"/>
                          </a:rPr>
                          <m:t>𝟏</m:t>
                        </m:r>
                      </m:sub>
                    </m:sSub>
                    <m:r>
                      <a:rPr lang="en-US" sz="2000" b="1" i="1" smtClean="0">
                        <a:solidFill>
                          <a:schemeClr val="tx1"/>
                        </a:solidFill>
                        <a:latin typeface="Cambria Math" panose="02040503050406030204" pitchFamily="18" charset="0"/>
                        <a:ea typeface="Cambria Math" panose="02040503050406030204" pitchFamily="18" charset="0"/>
                      </a:rPr>
                      <m:t> ,  </m:t>
                    </m:r>
                    <m:d>
                      <m:dPr>
                        <m:ctrlPr>
                          <a:rPr lang="en-US" sz="2000" b="1" i="1" smtClean="0">
                            <a:solidFill>
                              <a:schemeClr val="tx1"/>
                            </a:solidFill>
                            <a:latin typeface="Cambria Math" panose="02040503050406030204" pitchFamily="18" charset="0"/>
                            <a:ea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ea typeface="Cambria Math" panose="02040503050406030204" pitchFamily="18" charset="0"/>
                              </a:rPr>
                            </m:ctrlPr>
                          </m:fPr>
                          <m:num>
                            <m:r>
                              <a:rPr lang="en-US" sz="2000" b="1" i="1" smtClean="0">
                                <a:solidFill>
                                  <a:schemeClr val="tx1"/>
                                </a:solidFill>
                                <a:latin typeface="Cambria Math" panose="02040503050406030204" pitchFamily="18" charset="0"/>
                                <a:ea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𝟏</m:t>
                            </m:r>
                            <m:r>
                              <a:rPr lang="en-US" sz="2000" b="1" i="1" smtClean="0">
                                <a:solidFill>
                                  <a:schemeClr val="tx1"/>
                                </a:solidFill>
                                <a:latin typeface="Cambria Math" panose="02040503050406030204" pitchFamily="18" charset="0"/>
                                <a:ea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𝟏𝟏𝟒𝟐</m:t>
                            </m:r>
                          </m:num>
                          <m:den>
                            <m:r>
                              <a:rPr lang="en-US" sz="2000" b="1" i="1" smtClean="0">
                                <a:solidFill>
                                  <a:schemeClr val="tx1"/>
                                </a:solidFill>
                                <a:latin typeface="Cambria Math" panose="02040503050406030204" pitchFamily="18" charset="0"/>
                                <a:ea typeface="Cambria Math" panose="02040503050406030204" pitchFamily="18" charset="0"/>
                              </a:rPr>
                              <m:t>𝟎</m:t>
                            </m:r>
                            <m:r>
                              <a:rPr lang="en-US" sz="2000" b="1" i="1" smtClean="0">
                                <a:solidFill>
                                  <a:schemeClr val="tx1"/>
                                </a:solidFill>
                                <a:latin typeface="Cambria Math" panose="02040503050406030204" pitchFamily="18" charset="0"/>
                                <a:ea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𝟒𝟒𝟓𝟕</m:t>
                            </m:r>
                          </m:den>
                        </m:f>
                      </m:e>
                    </m:d>
                  </m:oMath>
                </a14:m>
                <a:r>
                  <a:rPr lang="en-US" sz="2000" b="1" dirty="0">
                    <a:solidFill>
                      <a:schemeClr val="tx1"/>
                    </a:solidFill>
                    <a:latin typeface="Century Gothic" panose="020B0502020202020204" pitchFamily="34" charset="0"/>
                  </a:rPr>
                  <a:t> cannot be considered as </a:t>
                </a:r>
                <a14:m>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𝑿</m:t>
                        </m:r>
                      </m:e>
                      <m:sub>
                        <m:r>
                          <a:rPr lang="en-US" sz="2000" b="1" i="1">
                            <a:solidFill>
                              <a:schemeClr val="tx1"/>
                            </a:solidFill>
                            <a:latin typeface="Cambria Math" panose="02040503050406030204" pitchFamily="18" charset="0"/>
                          </a:rPr>
                          <m:t>𝟐</m:t>
                        </m:r>
                      </m:sub>
                    </m:sSub>
                  </m:oMath>
                </a14:m>
                <a:endParaRPr lang="en-US" sz="2000" b="1" dirty="0">
                  <a:solidFill>
                    <a:schemeClr val="tx1"/>
                  </a:solidFill>
                  <a:latin typeface="Century Gothic" panose="020B050202020202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57200" y="2055140"/>
                <a:ext cx="7391400" cy="745210"/>
              </a:xfrm>
              <a:prstGeom prst="rect">
                <a:avLst/>
              </a:prstGeom>
              <a:blipFill rotWithShape="0">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032826" y="511373"/>
                <a:ext cx="173271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𝝀</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𝒖</m:t>
                          </m:r>
                        </m:e>
                        <m:sub>
                          <m:r>
                            <a:rPr lang="en-US" sz="2000" b="1" i="1" smtClean="0">
                              <a:latin typeface="Cambria Math" panose="02040503050406030204" pitchFamily="18" charset="0"/>
                              <a:ea typeface="Cambria Math" panose="02040503050406030204" pitchFamily="18" charset="0"/>
                            </a:rPr>
                            <m:t>𝟏</m:t>
                          </m:r>
                        </m:sub>
                      </m:sSub>
                    </m:oMath>
                  </m:oMathPara>
                </a14:m>
                <a:endParaRPr 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032826" y="511373"/>
                <a:ext cx="1732718" cy="307777"/>
              </a:xfrm>
              <a:prstGeom prst="rect">
                <a:avLst/>
              </a:prstGeom>
              <a:blipFill rotWithShape="0">
                <a:blip r:embed="rId5"/>
                <a:stretch>
                  <a:fillRect l="-2807" r="-1053" b="-18000"/>
                </a:stretch>
              </a:blipFill>
            </p:spPr>
            <p:txBody>
              <a:bodyPr/>
              <a:lstStyle/>
              <a:p>
                <a:r>
                  <a:rPr lang="en-US">
                    <a:noFill/>
                  </a:rPr>
                  <a:t> </a:t>
                </a:r>
              </a:p>
            </p:txBody>
          </p:sp>
        </mc:Fallback>
      </mc:AlternateContent>
    </p:spTree>
    <p:extLst>
      <p:ext uri="{BB962C8B-B14F-4D97-AF65-F5344CB8AC3E}">
        <p14:creationId xmlns:p14="http://schemas.microsoft.com/office/powerpoint/2010/main" val="404434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9"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35</a:t>
            </a:fld>
            <a:endParaRPr lang="en-US"/>
          </a:p>
        </p:txBody>
      </p:sp>
      <p:sp>
        <p:nvSpPr>
          <p:cNvPr id="5" name="Rectangle 4"/>
          <p:cNvSpPr/>
          <p:nvPr/>
        </p:nvSpPr>
        <p:spPr>
          <a:xfrm>
            <a:off x="1752600" y="438150"/>
            <a:ext cx="55626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FF0000"/>
                </a:solidFill>
                <a:latin typeface="Century Gothic" panose="020B0502020202020204" pitchFamily="34" charset="0"/>
              </a:rPr>
              <a:t>Steepest Descent Method</a:t>
            </a:r>
          </a:p>
          <a:p>
            <a:pPr algn="ctr"/>
            <a:endParaRPr lang="en-US" sz="2400" dirty="0">
              <a:solidFill>
                <a:schemeClr val="tx1"/>
              </a:solidFill>
              <a:latin typeface="Century Gothic" panose="020B0502020202020204" pitchFamily="34" charset="0"/>
            </a:endParaRPr>
          </a:p>
        </p:txBody>
      </p:sp>
      <p:sp>
        <p:nvSpPr>
          <p:cNvPr id="6" name="Rectangle 5"/>
          <p:cNvSpPr/>
          <p:nvPr/>
        </p:nvSpPr>
        <p:spPr>
          <a:xfrm>
            <a:off x="990600" y="1242358"/>
            <a:ext cx="7467600" cy="1938992"/>
          </a:xfrm>
          <a:prstGeom prst="rect">
            <a:avLst/>
          </a:prstGeom>
        </p:spPr>
        <p:txBody>
          <a:bodyPr wrap="square">
            <a:spAutoFit/>
          </a:bodyPr>
          <a:lstStyle/>
          <a:p>
            <a:pPr marL="1257300" lvl="2" indent="-342900">
              <a:buClr>
                <a:srgbClr val="FF0000"/>
              </a:buClr>
              <a:buFont typeface="Wingdings" panose="05000000000000000000" pitchFamily="2" charset="2"/>
              <a:buChar char="v"/>
            </a:pPr>
            <a:r>
              <a:rPr lang="en-US" altLang="en-US" sz="2000" b="1" dirty="0">
                <a:latin typeface="Century Gothic" panose="020B0502020202020204" pitchFamily="34" charset="0"/>
              </a:rPr>
              <a:t>It is the gradient-based method</a:t>
            </a:r>
          </a:p>
          <a:p>
            <a:pPr>
              <a:buClr>
                <a:srgbClr val="FF0000"/>
              </a:buClr>
            </a:pPr>
            <a:r>
              <a:rPr lang="en-US" altLang="en-US" sz="2000" b="1" dirty="0">
                <a:latin typeface="Century Gothic" panose="020B0502020202020204" pitchFamily="34" charset="0"/>
              </a:rPr>
              <a:t> </a:t>
            </a:r>
          </a:p>
          <a:p>
            <a:pPr marL="342900" indent="-342900" algn="ctr">
              <a:buClr>
                <a:srgbClr val="FF0000"/>
              </a:buClr>
              <a:buFont typeface="Wingdings" panose="05000000000000000000" pitchFamily="2" charset="2"/>
              <a:buChar char="v"/>
            </a:pPr>
            <a:r>
              <a:rPr lang="en-US" altLang="en-US" sz="2000" b="1" dirty="0">
                <a:latin typeface="Century Gothic" panose="020B0502020202020204" pitchFamily="34" charset="0"/>
              </a:rPr>
              <a:t>Not applicable to a discontinuous function</a:t>
            </a:r>
          </a:p>
          <a:p>
            <a:pPr algn="ct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Tree>
    <p:extLst>
      <p:ext uri="{BB962C8B-B14F-4D97-AF65-F5344CB8AC3E}">
        <p14:creationId xmlns:p14="http://schemas.microsoft.com/office/powerpoint/2010/main" val="120520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36</a:t>
            </a:fld>
            <a:endParaRPr lang="en-US"/>
          </a:p>
        </p:txBody>
      </p:sp>
      <mc:AlternateContent xmlns:mc="http://schemas.openxmlformats.org/markup-compatibility/2006" xmlns:a14="http://schemas.microsoft.com/office/drawing/2010/main">
        <mc:Choice Requires="a14">
          <p:sp>
            <p:nvSpPr>
              <p:cNvPr id="6" name="Rectangle 5"/>
              <p:cNvSpPr/>
              <p:nvPr/>
            </p:nvSpPr>
            <p:spPr>
              <a:xfrm>
                <a:off x="990600" y="514350"/>
                <a:ext cx="7467600" cy="3750129"/>
              </a:xfrm>
              <a:prstGeom prst="rect">
                <a:avLst/>
              </a:prstGeom>
            </p:spPr>
            <p:txBody>
              <a:bodyPr wrap="square">
                <a:spAutoFit/>
              </a:bodyPr>
              <a:lstStyle/>
              <a:p>
                <a:pPr>
                  <a:buClr>
                    <a:srgbClr val="FF0000"/>
                  </a:buClr>
                </a:pPr>
                <a:r>
                  <a:rPr lang="en-US" altLang="en-US" sz="2200" b="1" dirty="0">
                    <a:solidFill>
                      <a:srgbClr val="FF0000"/>
                    </a:solidFill>
                    <a:latin typeface="Century Gothic" panose="020B0502020202020204" pitchFamily="34" charset="0"/>
                  </a:rPr>
                  <a:t>Gradient of a function</a:t>
                </a:r>
              </a:p>
              <a:p>
                <a:pPr>
                  <a:buClr>
                    <a:srgbClr val="FF0000"/>
                  </a:buClr>
                </a:pPr>
                <a:r>
                  <a:rPr lang="en-US" altLang="en-US" sz="2200" b="1" dirty="0">
                    <a:solidFill>
                      <a:srgbClr val="FF0000"/>
                    </a:solidFill>
                    <a:latin typeface="Century Gothic" panose="020B0502020202020204" pitchFamily="34" charset="0"/>
                  </a:rPr>
                  <a:t>    </a:t>
                </a:r>
                <a:r>
                  <a:rPr lang="en-US" altLang="en-US" sz="2000" b="1" dirty="0">
                    <a:solidFill>
                      <a:schemeClr val="tx1"/>
                    </a:solidFill>
                    <a:latin typeface="Century Gothic" panose="020B0502020202020204" pitchFamily="34" charset="0"/>
                  </a:rPr>
                  <a:t>Let us consider a function</a:t>
                </a:r>
              </a:p>
              <a:p>
                <a:pPr>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rPr>
                      <m:t>𝒚</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d>
                      <m:dPr>
                        <m:ctrlPr>
                          <a:rPr lang="en-US" altLang="en-US" sz="2000" b="1" i="1" smtClean="0">
                            <a:solidFill>
                              <a:schemeClr val="tx1"/>
                            </a:solidFill>
                            <a:latin typeface="Cambria Math" panose="02040503050406030204" pitchFamily="18" charset="0"/>
                          </a:rPr>
                        </m:ctrlPr>
                      </m:dPr>
                      <m:e>
                        <m:r>
                          <a:rPr lang="en-US" altLang="en-US" sz="2000" b="1" i="1" smtClean="0">
                            <a:solidFill>
                              <a:schemeClr val="tx1"/>
                            </a:solidFill>
                            <a:latin typeface="Cambria Math" panose="02040503050406030204" pitchFamily="18" charset="0"/>
                          </a:rPr>
                          <m:t>𝑿</m:t>
                        </m:r>
                      </m:e>
                    </m:d>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𝒎</m:t>
                        </m:r>
                      </m:sub>
                    </m:sSub>
                    <m:r>
                      <a:rPr lang="en-US" altLang="en-US" sz="2000" b="1" i="1" smtClean="0">
                        <a:solidFill>
                          <a:schemeClr val="tx1"/>
                        </a:solidFill>
                        <a:latin typeface="Cambria Math" panose="02040503050406030204" pitchFamily="18" charset="0"/>
                      </a:rPr>
                      <m:t>)</m:t>
                    </m:r>
                  </m:oMath>
                </a14:m>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a:buClr>
                    <a:srgbClr val="FF0000"/>
                  </a:buClr>
                </a:pPr>
                <a:r>
                  <a:rPr lang="en-US" altLang="en-US" sz="2000" b="1" dirty="0">
                    <a:solidFill>
                      <a:schemeClr val="tx1"/>
                    </a:solidFill>
                    <a:latin typeface="Century Gothic" panose="020B0502020202020204" pitchFamily="34" charset="0"/>
                  </a:rPr>
                  <a:t>    Gradient of the function </a:t>
                </a:r>
              </a:p>
              <a:p>
                <a:pPr>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𝒇</m:t>
                    </m:r>
                    <m:r>
                      <a:rPr lang="en-US" altLang="en-US" sz="2000" b="1" i="1"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𝒇</m:t>
                        </m:r>
                      </m:num>
                      <m:den>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den>
                    </m:f>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m:t>
                        </m:r>
                        <m:f>
                          <m:fPr>
                            <m:ctrlPr>
                              <a:rPr lang="en-US" altLang="en-US" sz="2000" b="1" i="1">
                                <a:solidFill>
                                  <a:schemeClr val="tx1"/>
                                </a:solidFill>
                                <a:latin typeface="Cambria Math" panose="02040503050406030204" pitchFamily="18" charset="0"/>
                              </a:rPr>
                            </m:ctrlPr>
                          </m:fPr>
                          <m:num>
                            <m:r>
                              <a:rPr lang="en-US" altLang="en-US" sz="2000" b="1" i="1">
                                <a:solidFill>
                                  <a:schemeClr val="tx1"/>
                                </a:solidFill>
                                <a:latin typeface="Cambria Math" panose="02040503050406030204" pitchFamily="18" charset="0"/>
                                <a:ea typeface="Cambria Math" panose="02040503050406030204" pitchFamily="18" charset="0"/>
                              </a:rPr>
                              <m:t>𝝏</m:t>
                            </m:r>
                            <m:r>
                              <a:rPr lang="en-US" altLang="en-US" sz="2000" b="1" i="1">
                                <a:solidFill>
                                  <a:schemeClr val="tx1"/>
                                </a:solidFill>
                                <a:latin typeface="Cambria Math" panose="02040503050406030204" pitchFamily="18" charset="0"/>
                                <a:ea typeface="Cambria Math" panose="02040503050406030204" pitchFamily="18" charset="0"/>
                              </a:rPr>
                              <m:t>𝒇</m:t>
                            </m:r>
                          </m:num>
                          <m:den>
                            <m:r>
                              <a:rPr lang="en-US" altLang="en-US" sz="2000" b="1" i="1">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𝟐</m:t>
                                </m:r>
                              </m:sub>
                            </m:sSub>
                          </m:den>
                        </m:f>
                        <m:r>
                          <a:rPr lang="en-US" altLang="en-US" sz="2000" b="1" i="1" smtClean="0">
                            <a:solidFill>
                              <a:schemeClr val="tx1"/>
                            </a:solidFill>
                            <a:latin typeface="Cambria Math" panose="02040503050406030204" pitchFamily="18" charset="0"/>
                            <a:ea typeface="Cambria Math" panose="02040503050406030204" pitchFamily="18" charset="0"/>
                          </a:rPr>
                          <m:t>,…,</m:t>
                        </m:r>
                        <m:f>
                          <m:fPr>
                            <m:ctrlPr>
                              <a:rPr lang="en-US" altLang="en-US" sz="2000" b="1" i="1">
                                <a:solidFill>
                                  <a:schemeClr val="tx1"/>
                                </a:solidFill>
                                <a:latin typeface="Cambria Math" panose="02040503050406030204" pitchFamily="18" charset="0"/>
                              </a:rPr>
                            </m:ctrlPr>
                          </m:fPr>
                          <m:num>
                            <m:r>
                              <a:rPr lang="en-US" altLang="en-US" sz="2000" b="1" i="1">
                                <a:solidFill>
                                  <a:schemeClr val="tx1"/>
                                </a:solidFill>
                                <a:latin typeface="Cambria Math" panose="02040503050406030204" pitchFamily="18" charset="0"/>
                                <a:ea typeface="Cambria Math" panose="02040503050406030204" pitchFamily="18" charset="0"/>
                              </a:rPr>
                              <m:t>𝝏</m:t>
                            </m:r>
                            <m:r>
                              <a:rPr lang="en-US" altLang="en-US" sz="2000" b="1" i="1">
                                <a:solidFill>
                                  <a:schemeClr val="tx1"/>
                                </a:solidFill>
                                <a:latin typeface="Cambria Math" panose="02040503050406030204" pitchFamily="18" charset="0"/>
                                <a:ea typeface="Cambria Math" panose="02040503050406030204" pitchFamily="18" charset="0"/>
                              </a:rPr>
                              <m:t>𝒇</m:t>
                            </m:r>
                          </m:num>
                          <m:den>
                            <m:r>
                              <a:rPr lang="en-US" altLang="en-US" sz="2000" b="1" i="1">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𝒎</m:t>
                                </m:r>
                              </m:sub>
                            </m:sSub>
                          </m:den>
                        </m:f>
                        <m:r>
                          <a:rPr lang="en-US" altLang="en-US" sz="2000" b="1" i="1" smtClean="0">
                            <a:solidFill>
                              <a:schemeClr val="tx1"/>
                            </a:solidFill>
                            <a:latin typeface="Cambria Math" panose="02040503050406030204" pitchFamily="18" charset="0"/>
                          </a:rPr>
                          <m:t>)</m:t>
                        </m:r>
                      </m:e>
                      <m:sup>
                        <m:r>
                          <a:rPr lang="en-US" altLang="en-US" sz="2000" b="1" i="1" smtClean="0">
                            <a:solidFill>
                              <a:schemeClr val="tx1"/>
                            </a:solidFill>
                            <a:latin typeface="Cambria Math" panose="02040503050406030204" pitchFamily="18" charset="0"/>
                          </a:rPr>
                          <m:t>𝑻</m:t>
                        </m:r>
                      </m:sup>
                    </m:sSup>
                  </m:oMath>
                </a14:m>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r>
                  <a:rPr lang="en-US" altLang="en-US" sz="2200" b="1" dirty="0">
                    <a:solidFill>
                      <a:srgbClr val="FF0000"/>
                    </a:solidFill>
                    <a:latin typeface="Century Gothic" panose="020B0502020202020204" pitchFamily="34" charset="0"/>
                  </a:rPr>
                  <a:t>Note:</a:t>
                </a:r>
                <a:r>
                  <a:rPr lang="en-US" altLang="en-US" sz="2000" dirty="0"/>
                  <a:t> </a:t>
                </a:r>
                <a:r>
                  <a:rPr lang="en-US" altLang="en-US" sz="2000" b="1" dirty="0">
                    <a:latin typeface="Century Gothic" panose="020B0502020202020204" pitchFamily="34" charset="0"/>
                  </a:rPr>
                  <a:t>Gradient direction is the direction of steepest ascent.</a:t>
                </a: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990600" y="514350"/>
                <a:ext cx="7467600" cy="3750129"/>
              </a:xfrm>
              <a:prstGeom prst="rect">
                <a:avLst/>
              </a:prstGeom>
              <a:blipFill rotWithShape="0">
                <a:blip r:embed="rId2"/>
                <a:stretch>
                  <a:fillRect l="-1061" t="-974" r="-571"/>
                </a:stretch>
              </a:blipFill>
            </p:spPr>
            <p:txBody>
              <a:bodyPr/>
              <a:lstStyle/>
              <a:p>
                <a:r>
                  <a:rPr lang="en-US">
                    <a:noFill/>
                  </a:rPr>
                  <a:t> </a:t>
                </a:r>
              </a:p>
            </p:txBody>
          </p:sp>
        </mc:Fallback>
      </mc:AlternateContent>
    </p:spTree>
    <p:extLst>
      <p:ext uri="{BB962C8B-B14F-4D97-AF65-F5344CB8AC3E}">
        <p14:creationId xmlns:p14="http://schemas.microsoft.com/office/powerpoint/2010/main" val="107313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37</a:t>
            </a:fld>
            <a:endParaRPr lang="en-US"/>
          </a:p>
        </p:txBody>
      </p:sp>
      <mc:AlternateContent xmlns:mc="http://schemas.openxmlformats.org/markup-compatibility/2006" xmlns:a14="http://schemas.microsoft.com/office/drawing/2010/main">
        <mc:Choice Requires="a14">
          <p:sp>
            <p:nvSpPr>
              <p:cNvPr id="6" name="Rectangle 5"/>
              <p:cNvSpPr/>
              <p:nvPr/>
            </p:nvSpPr>
            <p:spPr>
              <a:xfrm>
                <a:off x="990600" y="285750"/>
                <a:ext cx="7467600" cy="3508653"/>
              </a:xfrm>
              <a:prstGeom prst="rect">
                <a:avLst/>
              </a:prstGeom>
            </p:spPr>
            <p:txBody>
              <a:bodyPr wrap="square">
                <a:spAutoFit/>
              </a:bodyPr>
              <a:lstStyle/>
              <a:p>
                <a:r>
                  <a:rPr lang="en-US" altLang="en-US" sz="2200" b="1" dirty="0">
                    <a:solidFill>
                      <a:srgbClr val="FF0000"/>
                    </a:solidFill>
                    <a:latin typeface="Century Gothic" panose="020B0502020202020204" pitchFamily="34" charset="0"/>
                  </a:rPr>
                  <a:t>Principle of the Method</a:t>
                </a:r>
              </a:p>
              <a:p>
                <a:pPr>
                  <a:buClr>
                    <a:srgbClr val="FF0000"/>
                  </a:buClr>
                </a:pPr>
                <a:r>
                  <a:rPr lang="en-US" sz="2000" b="1" dirty="0">
                    <a:solidFill>
                      <a:schemeClr val="tx1"/>
                    </a:solidFill>
                    <a:latin typeface="Century Gothic" panose="020B0502020202020204" pitchFamily="34" charset="0"/>
                  </a:rPr>
                  <a:t>Start with an initial random solution </a:t>
                </a:r>
                <a14:m>
                  <m:oMath xmlns:m="http://schemas.openxmlformats.org/officeDocument/2006/math">
                    <m:sSub>
                      <m:sSubPr>
                        <m:ctrlPr>
                          <a:rPr lang="en-US" altLang="en-US" sz="2000" b="1" i="1" dirty="0">
                            <a:solidFill>
                              <a:schemeClr val="tx1"/>
                            </a:solidFill>
                            <a:latin typeface="Cambria Math" panose="02040503050406030204" pitchFamily="18" charset="0"/>
                          </a:rPr>
                        </m:ctrlPr>
                      </m:sSubPr>
                      <m:e>
                        <m:r>
                          <a:rPr lang="en-US" altLang="en-US" sz="2000" b="1" i="1" dirty="0">
                            <a:solidFill>
                              <a:schemeClr val="tx1"/>
                            </a:solidFill>
                            <a:latin typeface="Cambria Math" panose="02040503050406030204" pitchFamily="18" charset="0"/>
                          </a:rPr>
                          <m:t>𝑿</m:t>
                        </m:r>
                      </m:e>
                      <m:sub>
                        <m:r>
                          <a:rPr lang="en-US" altLang="en-US" sz="2000" b="1" i="1" dirty="0">
                            <a:solidFill>
                              <a:schemeClr val="tx1"/>
                            </a:solidFill>
                            <a:latin typeface="Cambria Math" panose="02040503050406030204" pitchFamily="18" charset="0"/>
                          </a:rPr>
                          <m:t>𝟏</m:t>
                        </m:r>
                      </m:sub>
                    </m:sSub>
                  </m:oMath>
                </a14:m>
                <a:r>
                  <a:rPr lang="en-US" sz="2000" b="1" dirty="0">
                    <a:solidFill>
                      <a:schemeClr val="tx1"/>
                    </a:solidFill>
                    <a:latin typeface="Century Gothic" panose="020B0502020202020204" pitchFamily="34" charset="0"/>
                  </a:rPr>
                  <a:t> and move along the search direction according to the rule given below.</a:t>
                </a:r>
              </a:p>
              <a:p>
                <a:pPr algn="just">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𝝀</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𝑺</m:t>
                        </m:r>
                      </m:e>
                      <m:sub>
                        <m:r>
                          <a:rPr lang="en-US" altLang="en-US" sz="2000" b="1" i="1" smtClean="0">
                            <a:solidFill>
                              <a:schemeClr val="tx1"/>
                            </a:solidFill>
                            <a:latin typeface="Cambria Math" panose="02040503050406030204" pitchFamily="18" charset="0"/>
                            <a:ea typeface="Cambria Math" panose="02040503050406030204" pitchFamily="18" charset="0"/>
                          </a:rPr>
                          <m:t>𝒊</m:t>
                        </m:r>
                      </m:sub>
                    </m:sSub>
                  </m:oMath>
                </a14:m>
                <a:r>
                  <a:rPr lang="en-US" altLang="en-US" sz="2000" b="1" dirty="0">
                    <a:solidFill>
                      <a:schemeClr val="tx1"/>
                    </a:solidFill>
                    <a:latin typeface="Century Gothic" panose="020B0502020202020204" pitchFamily="34" charset="0"/>
                  </a:rPr>
                  <a:t> ,</a:t>
                </a:r>
              </a:p>
              <a:p>
                <a:pPr algn="just">
                  <a:buClr>
                    <a:srgbClr val="FF0000"/>
                  </a:buClr>
                </a:pPr>
                <a:r>
                  <a:rPr lang="en-US" sz="2000" b="1" dirty="0">
                    <a:solidFill>
                      <a:schemeClr val="tx1"/>
                    </a:solidFill>
                    <a:latin typeface="Century Gothic" panose="020B0502020202020204" pitchFamily="34" charset="0"/>
                  </a:rPr>
                  <a:t>where the search direction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𝑺</m:t>
                        </m:r>
                      </m:e>
                      <m:sub>
                        <m:r>
                          <a:rPr lang="en-US" sz="2000" b="1" i="1" smtClean="0">
                            <a:solidFill>
                              <a:schemeClr val="tx1"/>
                            </a:solidFill>
                            <a:latin typeface="Cambria Math" panose="02040503050406030204" pitchFamily="18" charset="0"/>
                          </a:rPr>
                          <m:t>𝒊</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𝒇</m:t>
                        </m:r>
                      </m:e>
                      <m:sub>
                        <m:r>
                          <a:rPr lang="en-US" sz="2000" b="1" i="1" smtClean="0">
                            <a:solidFill>
                              <a:schemeClr val="tx1"/>
                            </a:solidFill>
                            <a:latin typeface="Cambria Math" panose="02040503050406030204" pitchFamily="18" charset="0"/>
                            <a:ea typeface="Cambria Math" panose="02040503050406030204" pitchFamily="18" charset="0"/>
                          </a:rPr>
                          <m:t>𝒊</m:t>
                        </m:r>
                      </m:sub>
                    </m:sSub>
                  </m:oMath>
                </a14:m>
                <a:endParaRPr lang="en-US" sz="2000" b="1" dirty="0">
                  <a:solidFill>
                    <a:schemeClr val="tx1"/>
                  </a:solidFill>
                  <a:latin typeface="Century Gothic" panose="020B0502020202020204" pitchFamily="34" charset="0"/>
                </a:endParaRPr>
              </a:p>
              <a:p>
                <a:pPr algn="just">
                  <a:buClr>
                    <a:srgbClr val="FF0000"/>
                  </a:buClr>
                </a:pPr>
                <a:endParaRPr lang="en-US" sz="2000" b="1" dirty="0">
                  <a:solidFill>
                    <a:srgbClr val="0070C0"/>
                  </a:solidFill>
                  <a:latin typeface="Century Gothic" panose="020B0502020202020204" pitchFamily="34" charset="0"/>
                </a:endParaRPr>
              </a:p>
              <a:p>
                <a:pPr algn="just">
                  <a:buClr>
                    <a:srgbClr val="FF0000"/>
                  </a:buClr>
                </a:pPr>
                <a:endParaRPr lang="en-US" altLang="en-US" sz="2000" b="1" dirty="0">
                  <a:solidFill>
                    <a:srgbClr val="0070C0"/>
                  </a:solidFill>
                  <a:latin typeface="Century Gothic" panose="020B0502020202020204" pitchFamily="34" charset="0"/>
                </a:endParaRPr>
              </a:p>
              <a:p>
                <a:pPr algn="just">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990600" y="285750"/>
                <a:ext cx="7467600" cy="3508653"/>
              </a:xfrm>
              <a:prstGeom prst="rect">
                <a:avLst/>
              </a:prstGeom>
              <a:blipFill rotWithShape="0">
                <a:blip r:embed="rId2"/>
                <a:stretch>
                  <a:fillRect l="-1061" t="-1217" r="-653"/>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1885950"/>
            <a:ext cx="3441277" cy="2514600"/>
          </a:xfrm>
          <a:prstGeom prst="rect">
            <a:avLst/>
          </a:prstGeom>
        </p:spPr>
      </p:pic>
    </p:spTree>
    <p:extLst>
      <p:ext uri="{BB962C8B-B14F-4D97-AF65-F5344CB8AC3E}">
        <p14:creationId xmlns:p14="http://schemas.microsoft.com/office/powerpoint/2010/main" val="209217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38</a:t>
            </a:fld>
            <a:endParaRPr lang="en-US"/>
          </a:p>
        </p:txBody>
      </p:sp>
      <mc:AlternateContent xmlns:mc="http://schemas.openxmlformats.org/markup-compatibility/2006" xmlns:a14="http://schemas.microsoft.com/office/drawing/2010/main">
        <mc:Choice Requires="a14">
          <p:sp>
            <p:nvSpPr>
              <p:cNvPr id="6" name="Rectangle 5"/>
              <p:cNvSpPr/>
              <p:nvPr/>
            </p:nvSpPr>
            <p:spPr>
              <a:xfrm>
                <a:off x="990600" y="285750"/>
                <a:ext cx="7467600" cy="3634585"/>
              </a:xfrm>
              <a:prstGeom prst="rect">
                <a:avLst/>
              </a:prstGeom>
            </p:spPr>
            <p:txBody>
              <a:bodyPr wrap="square">
                <a:spAutoFit/>
              </a:bodyPr>
              <a:lstStyle/>
              <a:p>
                <a:pPr algn="just">
                  <a:buClr>
                    <a:srgbClr val="FF0000"/>
                  </a:buClr>
                </a:pPr>
                <a:endParaRPr lang="en-US" sz="2000" b="1" dirty="0">
                  <a:solidFill>
                    <a:srgbClr val="0070C0"/>
                  </a:solidFill>
                  <a:latin typeface="Century Gothic" panose="020B0502020202020204" pitchFamily="34" charset="0"/>
                </a:endParaRPr>
              </a:p>
              <a:p>
                <a:pPr algn="just">
                  <a:buClr>
                    <a:srgbClr val="FF0000"/>
                  </a:buClr>
                </a:pPr>
                <a:r>
                  <a:rPr lang="en-US" altLang="en-US" sz="2200" b="1" dirty="0">
                    <a:solidFill>
                      <a:srgbClr val="FF0000"/>
                    </a:solidFill>
                    <a:latin typeface="Century Gothic" panose="020B0502020202020204" pitchFamily="34" charset="0"/>
                  </a:rPr>
                  <a:t>Termination Criteria</a:t>
                </a:r>
              </a:p>
              <a:p>
                <a:pPr algn="just">
                  <a:buClr>
                    <a:srgbClr val="FF0000"/>
                  </a:buClr>
                </a:pPr>
                <a:endParaRPr lang="en-US" altLang="en-US" sz="2200" b="1" dirty="0">
                  <a:solidFill>
                    <a:srgbClr val="FF0000"/>
                  </a:solidFill>
                  <a:latin typeface="Century Gothic" panose="020B0502020202020204" pitchFamily="34" charset="0"/>
                </a:endParaRPr>
              </a:p>
              <a:p>
                <a:pPr marL="342900" indent="-342900" algn="just">
                  <a:buClr>
                    <a:srgbClr val="FF0000"/>
                  </a:buClr>
                  <a:buFont typeface="Wingdings" panose="05000000000000000000" pitchFamily="2" charset="2"/>
                  <a:buChar char="q"/>
                </a:pPr>
                <a:r>
                  <a:rPr lang="en-US" sz="2000" b="1" dirty="0">
                    <a:solidFill>
                      <a:schemeClr val="tx1"/>
                    </a:solidFill>
                    <a:latin typeface="Century Gothic" panose="020B0502020202020204" pitchFamily="34" charset="0"/>
                  </a:rPr>
                  <a:t>Rate of change of the function value</a:t>
                </a:r>
              </a:p>
              <a:p>
                <a:pPr algn="just">
                  <a:buClr>
                    <a:srgbClr val="FF0000"/>
                  </a:buClr>
                </a:pPr>
                <a:r>
                  <a:rPr lang="en-US" altLang="en-US" sz="2200" b="1" dirty="0">
                    <a:solidFill>
                      <a:schemeClr val="tx1"/>
                    </a:solidFill>
                    <a:latin typeface="Century Gothic" panose="020B0502020202020204" pitchFamily="34" charset="0"/>
                  </a:rPr>
                  <a:t>                             </a:t>
                </a:r>
                <a14:m>
                  <m:oMath xmlns:m="http://schemas.openxmlformats.org/officeDocument/2006/math">
                    <m:r>
                      <a:rPr lang="en-US" altLang="en-US" sz="2000" b="1" i="0"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rPr>
                          <m:t>𝒇</m:t>
                        </m:r>
                        <m:d>
                          <m:dPr>
                            <m:ctrlPr>
                              <a:rPr lang="en-US" altLang="en-US" sz="2000" b="1" i="1" smtClean="0">
                                <a:solidFill>
                                  <a:schemeClr val="tx1"/>
                                </a:solidFill>
                                <a:latin typeface="Cambria Math" panose="02040503050406030204" pitchFamily="18" charset="0"/>
                              </a:rPr>
                            </m:ctrlPr>
                          </m:dPr>
                          <m:e>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𝟏</m:t>
                                </m:r>
                              </m:sub>
                            </m:sSub>
                          </m:e>
                        </m:d>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num>
                      <m:den>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den>
                    </m:f>
                    <m:r>
                      <a:rPr lang="en-US" altLang="en-US" sz="2000" b="1" i="0"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𝜺</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oMath>
                </a14:m>
                <a:endParaRPr lang="en-US" altLang="en-US" sz="2000" b="1" dirty="0">
                  <a:solidFill>
                    <a:srgbClr val="0070C0"/>
                  </a:solidFill>
                  <a:latin typeface="Century Gothic" panose="020B0502020202020204" pitchFamily="34" charset="0"/>
                </a:endParaRPr>
              </a:p>
              <a:p>
                <a:pPr marL="342900" indent="-342900" algn="just">
                  <a:buClr>
                    <a:srgbClr val="FF0000"/>
                  </a:buClr>
                  <a:buFont typeface="Wingdings" panose="05000000000000000000" pitchFamily="2" charset="2"/>
                  <a:buChar char="q"/>
                </a:pPr>
                <a:r>
                  <a:rPr lang="en-US" altLang="en-US" sz="2000" b="1" dirty="0">
                    <a:solidFill>
                      <a:srgbClr val="0070C0"/>
                    </a:solidFill>
                  </a:rPr>
                  <a:t>                                                  </a:t>
                </a:r>
                <a14:m>
                  <m:oMath xmlns:m="http://schemas.openxmlformats.org/officeDocument/2006/math">
                    <m:r>
                      <a:rPr lang="en-US" altLang="en-US" sz="2000" b="1" i="0"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𝒇</m:t>
                        </m:r>
                      </m:num>
                      <m:den>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𝒋</m:t>
                            </m:r>
                          </m:sub>
                        </m:sSub>
                      </m:den>
                    </m:f>
                    <m:r>
                      <a:rPr lang="en-US" altLang="en-US" sz="2000" b="1" i="0"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a:solidFill>
                              <a:schemeClr val="tx1"/>
                            </a:solidFill>
                            <a:latin typeface="Cambria Math" panose="02040503050406030204" pitchFamily="18" charset="0"/>
                            <a:ea typeface="Cambria Math" panose="02040503050406030204" pitchFamily="18" charset="0"/>
                          </a:rPr>
                          <m:t>𝜺</m:t>
                        </m:r>
                      </m:e>
                      <m:sub>
                        <m:r>
                          <a:rPr lang="en-US" altLang="en-US" sz="2000" b="1" i="1" smtClean="0">
                            <a:solidFill>
                              <a:schemeClr val="tx1"/>
                            </a:solidFill>
                            <a:latin typeface="Cambria Math" panose="02040503050406030204" pitchFamily="18" charset="0"/>
                            <a:ea typeface="Cambria Math" panose="02040503050406030204" pitchFamily="18" charset="0"/>
                          </a:rPr>
                          <m:t>𝟐</m:t>
                        </m:r>
                      </m:sub>
                    </m:sSub>
                  </m:oMath>
                </a14:m>
                <a:endParaRPr lang="en-US" altLang="en-US" sz="2000" b="1" dirty="0">
                  <a:solidFill>
                    <a:srgbClr val="0070C0"/>
                  </a:solidFill>
                  <a:latin typeface="Century Gothic" panose="020B0502020202020204" pitchFamily="34" charset="0"/>
                </a:endParaRPr>
              </a:p>
              <a:p>
                <a:pPr algn="just">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990600" y="285750"/>
                <a:ext cx="7467600" cy="3634585"/>
              </a:xfrm>
              <a:prstGeom prst="rect">
                <a:avLst/>
              </a:prstGeom>
              <a:blipFill rotWithShape="0">
                <a:blip r:embed="rId2"/>
                <a:stretch>
                  <a:fillRect l="-1061"/>
                </a:stretch>
              </a:blipFill>
            </p:spPr>
            <p:txBody>
              <a:bodyPr/>
              <a:lstStyle/>
              <a:p>
                <a:r>
                  <a:rPr lang="en-US">
                    <a:noFill/>
                  </a:rPr>
                  <a:t> </a:t>
                </a:r>
              </a:p>
            </p:txBody>
          </p:sp>
        </mc:Fallback>
      </mc:AlternateContent>
    </p:spTree>
    <p:extLst>
      <p:ext uri="{BB962C8B-B14F-4D97-AF65-F5344CB8AC3E}">
        <p14:creationId xmlns:p14="http://schemas.microsoft.com/office/powerpoint/2010/main" val="2463204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39</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FF0000"/>
                </a:solidFill>
                <a:latin typeface="Century Gothic" panose="020B0502020202020204" pitchFamily="34" charset="0"/>
              </a:rPr>
              <a:t>A Numerical Example</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3352800" y="1235637"/>
                <a:ext cx="5334000" cy="2174313"/>
              </a:xfrm>
              <a:prstGeom prst="rect">
                <a:avLst/>
              </a:prstGeom>
              <a:noFill/>
            </p:spPr>
            <p:txBody>
              <a:bodyPr wrap="square" rtlCol="0">
                <a:spAutoFit/>
              </a:bodyPr>
              <a:lstStyle/>
              <a:p>
                <a:r>
                  <a:rPr lang="en-US" sz="2000" b="1" dirty="0">
                    <a:latin typeface="Century Gothic" panose="020B0502020202020204" pitchFamily="34" charset="0"/>
                  </a:rPr>
                  <a:t>Minimize     </a:t>
                </a:r>
                <a14:m>
                  <m:oMath xmlns:m="http://schemas.openxmlformats.org/officeDocument/2006/math">
                    <m:r>
                      <a:rPr lang="en-US" sz="2000" b="1" i="0" smtClean="0">
                        <a:latin typeface="Cambria Math" panose="02040503050406030204" pitchFamily="18" charset="0"/>
                      </a:rPr>
                      <m:t> </m:t>
                    </m:r>
                  </m:oMath>
                </a14:m>
                <a:endParaRPr lang="en-US" sz="2000" b="1"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𝒇</m:t>
                      </m:r>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a:latin typeface="Cambria Math" panose="02040503050406030204" pitchFamily="18" charset="0"/>
                        </a:rPr>
                        <m:t>)=</m:t>
                      </m:r>
                      <m:sSup>
                        <m:sSupPr>
                          <m:ctrlPr>
                            <a:rPr lang="en-US" sz="2000" i="1">
                              <a:latin typeface="Cambria Math" panose="02040503050406030204" pitchFamily="18" charset="0"/>
                            </a:rPr>
                          </m:ctrlPr>
                        </m:sSupPr>
                        <m:e>
                          <m:r>
                            <a:rPr lang="en-US" sz="2000" b="1" i="1" smtClean="0">
                              <a:latin typeface="Cambria Math" panose="02040503050406030204" pitchFamily="18" charset="0"/>
                            </a:rPr>
                            <m:t>𝟒</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𝟑</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rPr>
                            <m:t>𝟒</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e>
                        <m:sup>
                          <m:r>
                            <a:rPr lang="en-US" sz="2000" b="0" i="1">
                              <a:latin typeface="Cambria Math" panose="02040503050406030204" pitchFamily="18" charset="0"/>
                            </a:rPr>
                            <m:t> </m:t>
                          </m:r>
                        </m:sup>
                      </m:sSup>
                    </m:oMath>
                  </m:oMathPara>
                </a14:m>
                <a:endParaRPr lang="en-US" sz="2000" i="1" dirty="0">
                  <a:latin typeface="Cambria Math" panose="02040503050406030204" pitchFamily="18" charset="0"/>
                </a:endParaRPr>
              </a:p>
              <a:p>
                <a:endParaRPr lang="en-US" sz="2000" b="1" dirty="0">
                  <a:latin typeface="Century Gothic" panose="020B0502020202020204" pitchFamily="34" charset="0"/>
                </a:endParaRPr>
              </a:p>
              <a:p>
                <a:r>
                  <a:rPr lang="en-US" sz="2000" b="1" dirty="0">
                    <a:latin typeface="Century Gothic" panose="020B0502020202020204" pitchFamily="34" charset="0"/>
                  </a:rPr>
                  <a:t>subject to</a:t>
                </a:r>
                <a:r>
                  <a:rPr lang="en-US" dirty="0"/>
                  <a:t>               </a:t>
                </a:r>
                <a14:m>
                  <m:oMath xmlns:m="http://schemas.openxmlformats.org/officeDocument/2006/math">
                    <m:r>
                      <a:rPr lang="en-US" sz="2000" b="0" i="0" smtClean="0">
                        <a:latin typeface="Cambria Math" panose="02040503050406030204" pitchFamily="18" charset="0"/>
                      </a:rPr>
                      <m:t>−</m:t>
                    </m:r>
                    <m:r>
                      <a:rPr lang="en-US" sz="2000" b="1" i="0" smtClean="0">
                        <a:latin typeface="Cambria Math" panose="02040503050406030204" pitchFamily="18" charset="0"/>
                      </a:rPr>
                      <m:t>𝟏</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𝟏</m:t>
                        </m:r>
                      </m:sub>
                    </m:sSub>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𝟐</m:t>
                        </m:r>
                      </m:sub>
                    </m:sSub>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oMath>
                </a14:m>
                <a:endParaRPr lang="en-US" b="1" dirty="0"/>
              </a:p>
              <a:p>
                <a:endParaRPr lang="en-US" b="1" dirty="0">
                  <a:latin typeface="Century Gothic" panose="020B0502020202020204" pitchFamily="34" charset="0"/>
                </a:endParaRPr>
              </a:p>
              <a:p>
                <a:endParaRPr lang="en-US" b="1"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352800" y="1235637"/>
                <a:ext cx="5334000" cy="2174313"/>
              </a:xfrm>
              <a:prstGeom prst="rect">
                <a:avLst/>
              </a:prstGeom>
              <a:blipFill rotWithShape="0">
                <a:blip r:embed="rId2"/>
                <a:stretch>
                  <a:fillRect l="-1143" t="-1685"/>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50" y="819150"/>
            <a:ext cx="2774950" cy="3581400"/>
          </a:xfrm>
          <a:prstGeom prst="rect">
            <a:avLst/>
          </a:prstGeom>
        </p:spPr>
      </p:pic>
    </p:spTree>
    <p:extLst>
      <p:ext uri="{BB962C8B-B14F-4D97-AF65-F5344CB8AC3E}">
        <p14:creationId xmlns:p14="http://schemas.microsoft.com/office/powerpoint/2010/main" val="417766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304800" y="430232"/>
            <a:ext cx="8382000" cy="4093428"/>
          </a:xfrm>
          <a:prstGeom prst="rect">
            <a:avLst/>
          </a:prstGeom>
        </p:spPr>
        <p:txBody>
          <a:bodyPr wrap="square">
            <a:spAutoFit/>
          </a:bodyPr>
          <a:lstStyle/>
          <a:p>
            <a:pPr marL="800100" lvl="1" indent="-342900">
              <a:buClr>
                <a:srgbClr val="FF0000"/>
              </a:buClr>
              <a:buFont typeface="Wingdings" panose="05000000000000000000" pitchFamily="2" charset="2"/>
              <a:buChar char="v"/>
            </a:pPr>
            <a:r>
              <a:rPr lang="en-US" altLang="en-US" sz="2000" b="1" dirty="0">
                <a:latin typeface="Century Gothic" panose="020B0502020202020204" pitchFamily="34" charset="0"/>
                <a:cs typeface="Arial" charset="0"/>
              </a:rPr>
              <a:t>For further investigation of the nature of the point, let n be the first non-zero higher order derivative</a:t>
            </a:r>
          </a:p>
          <a:p>
            <a:pPr>
              <a:buClr>
                <a:srgbClr val="FF0000"/>
              </a:buClr>
            </a:pPr>
            <a:endParaRPr lang="en-US" altLang="en-US" sz="2000" b="1" dirty="0">
              <a:latin typeface="Century Gothic" panose="020B0502020202020204" pitchFamily="34" charset="0"/>
              <a:cs typeface="Arial" charset="0"/>
            </a:endParaRPr>
          </a:p>
          <a:p>
            <a:pPr>
              <a:defRPr/>
            </a:pPr>
            <a:r>
              <a:rPr lang="en-US" altLang="en-US" sz="2000" b="1" dirty="0">
                <a:solidFill>
                  <a:srgbClr val="FF0000"/>
                </a:solidFill>
                <a:latin typeface="Century Gothic" panose="020B0502020202020204" pitchFamily="34" charset="0"/>
              </a:rPr>
              <a:t>           Two Cases:</a:t>
            </a:r>
          </a:p>
          <a:p>
            <a:pPr marL="1428750" lvl="2" indent="-514350">
              <a:buClr>
                <a:srgbClr val="FF0000"/>
              </a:buClr>
              <a:buFont typeface="+mj-lt"/>
              <a:buAutoNum type="romanLcPeriod"/>
              <a:defRPr/>
            </a:pPr>
            <a:r>
              <a:rPr lang="en-US" altLang="en-US" sz="2000" b="1" dirty="0">
                <a:latin typeface="Century Gothic" panose="020B0502020202020204" pitchFamily="34" charset="0"/>
                <a:cs typeface="Arial" charset="0"/>
              </a:rPr>
              <a:t>If n is odd, x* is an inflection point,</a:t>
            </a:r>
          </a:p>
          <a:p>
            <a:pPr marL="1428750" lvl="2" indent="-514350">
              <a:buClr>
                <a:srgbClr val="FF0000"/>
              </a:buClr>
              <a:buFont typeface="+mj-lt"/>
              <a:buAutoNum type="romanLcPeriod"/>
              <a:defRPr/>
            </a:pPr>
            <a:r>
              <a:rPr lang="en-US" altLang="en-US" sz="2000" b="1" dirty="0">
                <a:latin typeface="Century Gothic" panose="020B0502020202020204" pitchFamily="34" charset="0"/>
                <a:cs typeface="Arial" charset="0"/>
              </a:rPr>
              <a:t>If n is found to be an even number </a:t>
            </a:r>
          </a:p>
          <a:p>
            <a:pPr lvl="1">
              <a:buClr>
                <a:srgbClr val="FF0000"/>
              </a:buClr>
              <a:defRPr/>
            </a:pPr>
            <a:r>
              <a:rPr lang="en-US" altLang="en-US" sz="2000" b="1" dirty="0">
                <a:latin typeface="Century Gothic" panose="020B0502020202020204" pitchFamily="34" charset="0"/>
                <a:cs typeface="Arial" charset="0"/>
              </a:rPr>
              <a:t>     </a:t>
            </a:r>
          </a:p>
          <a:p>
            <a:pPr marL="1714500" lvl="3" indent="-342900" algn="just">
              <a:buClr>
                <a:srgbClr val="FF0000"/>
              </a:buClr>
              <a:buFont typeface="Wingdings" panose="05000000000000000000" pitchFamily="2" charset="2"/>
              <a:buChar char="q"/>
              <a:defRPr/>
            </a:pPr>
            <a:r>
              <a:rPr lang="en-US" altLang="en-US" sz="2000" b="1" dirty="0">
                <a:solidFill>
                  <a:srgbClr val="0070C0"/>
                </a:solidFill>
                <a:latin typeface="Century Gothic" panose="020B0502020202020204" pitchFamily="34" charset="0"/>
                <a:cs typeface="Arial" charset="0"/>
              </a:rPr>
              <a:t>  </a:t>
            </a:r>
            <a:r>
              <a:rPr lang="en-US" altLang="en-US" sz="2000" b="1" dirty="0">
                <a:latin typeface="Century Gothic" panose="020B0502020202020204" pitchFamily="34" charset="0"/>
                <a:cs typeface="Arial" charset="0"/>
              </a:rPr>
              <a:t>If the value of derivative is seen to be positive </a:t>
            </a:r>
          </a:p>
          <a:p>
            <a:pPr lvl="3" algn="just">
              <a:buClr>
                <a:srgbClr val="FF0000"/>
              </a:buClr>
              <a:defRPr/>
            </a:pPr>
            <a:r>
              <a:rPr lang="en-US" altLang="en-US" sz="2000" b="1" dirty="0">
                <a:latin typeface="Century Gothic" panose="020B0502020202020204" pitchFamily="34" charset="0"/>
                <a:cs typeface="Arial" charset="0"/>
              </a:rPr>
              <a:t>       → x* is a local minimum point,</a:t>
            </a:r>
          </a:p>
          <a:p>
            <a:pPr marL="1714500" lvl="3" indent="-342900" algn="just">
              <a:buClr>
                <a:srgbClr val="FF0000"/>
              </a:buClr>
              <a:buFont typeface="Wingdings" panose="05000000000000000000" pitchFamily="2" charset="2"/>
              <a:buChar char="q"/>
              <a:defRPr/>
            </a:pPr>
            <a:r>
              <a:rPr lang="en-US" altLang="en-US" sz="2000" b="1" dirty="0">
                <a:latin typeface="Century Gothic" panose="020B0502020202020204" pitchFamily="34" charset="0"/>
                <a:cs typeface="Arial" charset="0"/>
              </a:rPr>
              <a:t>  If the value of the derivative is found to be negative</a:t>
            </a:r>
          </a:p>
          <a:p>
            <a:pPr lvl="3" algn="just">
              <a:buClr>
                <a:srgbClr val="FF0000"/>
              </a:buClr>
              <a:defRPr/>
            </a:pPr>
            <a:r>
              <a:rPr lang="en-US" altLang="en-US" sz="2000" b="1" dirty="0">
                <a:latin typeface="Century Gothic" panose="020B0502020202020204" pitchFamily="34" charset="0"/>
                <a:cs typeface="Arial" charset="0"/>
              </a:rPr>
              <a:t>       → x* is a local maximum point.</a:t>
            </a:r>
          </a:p>
          <a:p>
            <a:pPr lvl="3" algn="just">
              <a:buClr>
                <a:srgbClr val="FF0000"/>
              </a:buClr>
              <a:defRPr/>
            </a:pPr>
            <a:r>
              <a:rPr lang="en-US" altLang="en-US" sz="2000" b="1" dirty="0">
                <a:solidFill>
                  <a:srgbClr val="0070C0"/>
                </a:solidFill>
                <a:latin typeface="Century Gothic" panose="020B0502020202020204" pitchFamily="34" charset="0"/>
                <a:cs typeface="Arial" charset="0"/>
              </a:rPr>
              <a:t>     </a:t>
            </a:r>
            <a:r>
              <a:rPr lang="en-US" altLang="en-US" sz="2000" b="1" dirty="0">
                <a:solidFill>
                  <a:srgbClr val="FF0000"/>
                </a:solidFill>
                <a:latin typeface="Century Gothic" panose="020B0502020202020204" pitchFamily="34" charset="0"/>
              </a:rPr>
              <a:t>                    </a:t>
            </a:r>
          </a:p>
          <a:p>
            <a:pPr>
              <a:defRPr/>
            </a:pPr>
            <a:r>
              <a:rPr lang="en-US" sz="2000" b="1" dirty="0">
                <a:solidFill>
                  <a:srgbClr val="0070C0"/>
                </a:solidFill>
                <a:latin typeface="Century Gothic" panose="020B0502020202020204" pitchFamily="34" charset="0"/>
                <a:cs typeface="Arial" charset="0"/>
              </a:rPr>
              <a:t>	</a:t>
            </a:r>
            <a:endParaRPr lang="en-US" sz="1200" b="1" baseline="-25000" dirty="0">
              <a:solidFill>
                <a:srgbClr val="0070C0"/>
              </a:solidFill>
              <a:latin typeface="Century Gothic" panose="020B0502020202020204" pitchFamily="34" charset="0"/>
              <a:cs typeface="Arial" charset="0"/>
            </a:endParaRPr>
          </a:p>
        </p:txBody>
      </p:sp>
      <p:sp>
        <p:nvSpPr>
          <p:cNvPr id="9" name="Slide Number Placeholder 3"/>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58025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40</a:t>
            </a:fld>
            <a:endParaRPr lang="en-US"/>
          </a:p>
        </p:txBody>
      </p:sp>
      <p:sp>
        <p:nvSpPr>
          <p:cNvPr id="13" name="Rectangle 12"/>
          <p:cNvSpPr/>
          <p:nvPr/>
        </p:nvSpPr>
        <p:spPr>
          <a:xfrm>
            <a:off x="0" y="133350"/>
            <a:ext cx="41910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latin typeface="Century Gothic" panose="020B0502020202020204" pitchFamily="34" charset="0"/>
              </a:rPr>
              <a:t>             Iteration 1:</a:t>
            </a:r>
          </a:p>
        </p:txBody>
      </p:sp>
      <mc:AlternateContent xmlns:mc="http://schemas.openxmlformats.org/markup-compatibility/2006" xmlns:a14="http://schemas.microsoft.com/office/drawing/2010/main">
        <mc:Choice Requires="a14">
          <p:sp>
            <p:nvSpPr>
              <p:cNvPr id="16" name="Rectangle 15"/>
              <p:cNvSpPr/>
              <p:nvPr/>
            </p:nvSpPr>
            <p:spPr>
              <a:xfrm>
                <a:off x="0" y="438150"/>
                <a:ext cx="70104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a:t>
                </a:r>
              </a:p>
              <a:p>
                <a:pPr algn="ctr"/>
                <a:r>
                  <a:rPr lang="en-US" sz="2000" b="1" dirty="0">
                    <a:solidFill>
                      <a:schemeClr val="tx1"/>
                    </a:solidFill>
                    <a:latin typeface="Century Gothic" panose="020B0502020202020204" pitchFamily="34" charset="0"/>
                  </a:rPr>
                  <a:t>Take initial random solution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num>
                          <m:den>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den>
                        </m:f>
                      </m:e>
                    </m:d>
                  </m:oMath>
                </a14:m>
                <a:r>
                  <a:rPr lang="en-US" sz="2000" b="1" dirty="0">
                    <a:solidFill>
                      <a:schemeClr val="tx1"/>
                    </a:solidFill>
                    <a:latin typeface="Century Gothic" panose="020B0502020202020204" pitchFamily="34" charset="0"/>
                  </a:rPr>
                  <a:t> </a:t>
                </a:r>
              </a:p>
            </p:txBody>
          </p:sp>
        </mc:Choice>
        <mc:Fallback xmlns="">
          <p:sp>
            <p:nvSpPr>
              <p:cNvPr id="16" name="Rectangle 15"/>
              <p:cNvSpPr>
                <a:spLocks noRot="1" noChangeAspect="1" noMove="1" noResize="1" noEditPoints="1" noAdjustHandles="1" noChangeArrowheads="1" noChangeShapeType="1" noTextEdit="1"/>
              </p:cNvSpPr>
              <p:nvPr/>
            </p:nvSpPr>
            <p:spPr>
              <a:xfrm>
                <a:off x="0" y="438150"/>
                <a:ext cx="7010400" cy="745210"/>
              </a:xfrm>
              <a:prstGeom prst="rect">
                <a:avLst/>
              </a:prstGeom>
              <a:blipFill rotWithShape="0">
                <a:blip r:embed="rId2"/>
                <a:stretch>
                  <a:fillRect b="-1147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0" y="91214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Function value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d>
                      <m:dPr>
                        <m:ctrlPr>
                          <a:rPr lang="en-US" sz="2000" b="1" i="1" smtClean="0">
                            <a:solidFill>
                              <a:schemeClr val="tx1"/>
                            </a:solidFill>
                            <a:latin typeface="Cambria Math" panose="02040503050406030204" pitchFamily="18" charset="0"/>
                          </a:rPr>
                        </m:ctrlPr>
                      </m:d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oMath>
                </a14:m>
                <a:r>
                  <a:rPr lang="en-US" sz="2000" b="1" dirty="0">
                    <a:solidFill>
                      <a:schemeClr val="tx1"/>
                    </a:solidFill>
                    <a:latin typeface="Century Gothic" panose="020B0502020202020204" pitchFamily="34" charset="0"/>
                  </a:rPr>
                  <a:t> </a:t>
                </a:r>
              </a:p>
            </p:txBody>
          </p:sp>
        </mc:Choice>
        <mc:Fallback xmlns="">
          <p:sp>
            <p:nvSpPr>
              <p:cNvPr id="9" name="Rectangle 8"/>
              <p:cNvSpPr>
                <a:spLocks noRot="1" noChangeAspect="1" noMove="1" noResize="1" noEditPoints="1" noAdjustHandles="1" noChangeArrowheads="1" noChangeShapeType="1" noTextEdit="1"/>
              </p:cNvSpPr>
              <p:nvPr/>
            </p:nvSpPr>
            <p:spPr>
              <a:xfrm>
                <a:off x="0" y="912140"/>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p:sp>
        <p:nvSpPr>
          <p:cNvPr id="12" name="Rectangle 11"/>
          <p:cNvSpPr/>
          <p:nvPr/>
        </p:nvSpPr>
        <p:spPr>
          <a:xfrm>
            <a:off x="457200" y="1369340"/>
            <a:ext cx="3844696"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a:t>
            </a:r>
            <a:r>
              <a:rPr lang="en-US" sz="2000" b="1" dirty="0">
                <a:solidFill>
                  <a:srgbClr val="002060"/>
                </a:solidFill>
                <a:latin typeface="Century Gothic" panose="020B0502020202020204" pitchFamily="34" charset="0"/>
              </a:rPr>
              <a:t>Gradient of the function</a:t>
            </a:r>
          </a:p>
        </p:txBody>
      </p:sp>
      <mc:AlternateContent xmlns:mc="http://schemas.openxmlformats.org/markup-compatibility/2006" xmlns:a14="http://schemas.microsoft.com/office/drawing/2010/main">
        <mc:Choice Requires="a14">
          <p:sp>
            <p:nvSpPr>
              <p:cNvPr id="3" name="TextBox 2"/>
              <p:cNvSpPr txBox="1"/>
              <p:nvPr/>
            </p:nvSpPr>
            <p:spPr>
              <a:xfrm>
                <a:off x="1676400" y="2052719"/>
                <a:ext cx="3776868" cy="1166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𝒇</m:t>
                      </m:r>
                      <m:r>
                        <a:rPr lang="en-US" sz="2000" b="1" i="1" smtClean="0">
                          <a:latin typeface="Cambria Math" panose="02040503050406030204" pitchFamily="18" charset="0"/>
                          <a:ea typeface="Cambria Math" panose="02040503050406030204" pitchFamily="18" charset="0"/>
                        </a:rPr>
                        <m:t>=</m:t>
                      </m:r>
                      <m:d>
                        <m:dPr>
                          <m:ctrlPr>
                            <a:rPr lang="en-US" sz="2000" b="1" i="1" smtClean="0">
                              <a:latin typeface="Cambria Math" panose="02040503050406030204" pitchFamily="18" charset="0"/>
                              <a:ea typeface="Cambria Math" panose="02040503050406030204" pitchFamily="18" charset="0"/>
                            </a:rPr>
                          </m:ctrlPr>
                        </m:dPr>
                        <m:e>
                          <m:f>
                            <m:fPr>
                              <m:type m:val="noBar"/>
                              <m:ctrlPr>
                                <a:rPr lang="en-US" sz="2000" b="1" i="1" smtClean="0">
                                  <a:latin typeface="Cambria Math" panose="02040503050406030204" pitchFamily="18" charset="0"/>
                                  <a:ea typeface="Cambria Math" panose="02040503050406030204" pitchFamily="18" charset="0"/>
                                </a:rPr>
                              </m:ctrlPr>
                            </m:fPr>
                            <m:num>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𝒇</m:t>
                                  </m:r>
                                </m:num>
                                <m:den>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𝟏</m:t>
                                      </m:r>
                                    </m:sub>
                                  </m:sSub>
                                </m:den>
                              </m:f>
                            </m:num>
                            <m:den>
                              <m:f>
                                <m:fPr>
                                  <m:ctrlPr>
                                    <a:rPr lang="en-US" sz="2000" b="1" i="1">
                                      <a:latin typeface="Cambria Math" panose="02040503050406030204" pitchFamily="18" charset="0"/>
                                      <a:ea typeface="Cambria Math" panose="02040503050406030204" pitchFamily="18" charset="0"/>
                                    </a:rPr>
                                  </m:ctrlPr>
                                </m:fPr>
                                <m:num>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𝒇</m:t>
                                  </m:r>
                                </m:num>
                                <m:den>
                                  <m:r>
                                    <a:rPr lang="en-US" sz="2000" b="1" i="1">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𝟐</m:t>
                                      </m:r>
                                    </m:sub>
                                  </m:sSub>
                                </m:den>
                              </m:f>
                            </m:den>
                          </m:f>
                        </m:e>
                      </m:d>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r>
                                <a:rPr lang="en-US" sz="2000" b="1" i="1" smtClean="0">
                                  <a:latin typeface="Cambria Math" panose="02040503050406030204" pitchFamily="18" charset="0"/>
                                </a:rPr>
                                <m:t>𝟖</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rPr>
                                <m:t>𝟒</m:t>
                              </m:r>
                            </m:num>
                            <m:den>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den>
                          </m:f>
                        </m:e>
                      </m:d>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676400" y="2052719"/>
                <a:ext cx="3776868" cy="116628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743011" y="3494278"/>
                <a:ext cx="2598468" cy="583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𝒇</m:t>
                          </m:r>
                        </m:e>
                        <m:sub>
                          <m:r>
                            <a:rPr lang="en-US" sz="2000" b="1" i="1" smtClean="0">
                              <a:latin typeface="Cambria Math" panose="02040503050406030204" pitchFamily="18" charset="0"/>
                              <a:ea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𝒇</m:t>
                      </m:r>
                      <m:d>
                        <m:dPr>
                          <m:ctrlPr>
                            <a:rPr lang="en-US" sz="2000" b="1" i="1" smtClean="0">
                              <a:latin typeface="Cambria Math" panose="02040503050406030204" pitchFamily="18" charset="0"/>
                              <a:ea typeface="Cambria Math" panose="02040503050406030204" pitchFamily="18" charset="0"/>
                            </a:rPr>
                          </m:ctrlPr>
                        </m:dPr>
                        <m:e>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𝑿</m:t>
                              </m:r>
                            </m:e>
                            <m:sub>
                              <m:r>
                                <a:rPr lang="en-US" sz="2000" b="1" i="1" smtClean="0">
                                  <a:latin typeface="Cambria Math" panose="02040503050406030204" pitchFamily="18" charset="0"/>
                                  <a:ea typeface="Cambria Math" panose="02040503050406030204" pitchFamily="18" charset="0"/>
                                </a:rPr>
                                <m:t>𝟏</m:t>
                              </m:r>
                            </m:sub>
                          </m:sSub>
                        </m:e>
                      </m:d>
                      <m:r>
                        <a:rPr lang="en-US" sz="2000" b="1" i="1" smtClean="0">
                          <a:latin typeface="Cambria Math" panose="02040503050406030204" pitchFamily="18" charset="0"/>
                          <a:ea typeface="Cambria Math" panose="02040503050406030204" pitchFamily="18" charset="0"/>
                        </a:rPr>
                        <m:t>=</m:t>
                      </m:r>
                      <m:d>
                        <m:dPr>
                          <m:ctrlPr>
                            <a:rPr lang="en-US" sz="2000" b="1" i="1" smtClean="0">
                              <a:latin typeface="Cambria Math" panose="02040503050406030204" pitchFamily="18" charset="0"/>
                              <a:ea typeface="Cambria Math" panose="02040503050406030204" pitchFamily="18" charset="0"/>
                            </a:rPr>
                          </m:ctrlPr>
                        </m:dPr>
                        <m:e>
                          <m:f>
                            <m:fPr>
                              <m:type m:val="noBa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𝟒</m:t>
                              </m:r>
                            </m:num>
                            <m:den>
                              <m:r>
                                <a:rPr lang="en-US" sz="2000" b="1" i="1" smtClean="0">
                                  <a:latin typeface="Cambria Math" panose="02040503050406030204" pitchFamily="18" charset="0"/>
                                  <a:ea typeface="Cambria Math" panose="02040503050406030204" pitchFamily="18" charset="0"/>
                                </a:rPr>
                                <m:t>𝟎</m:t>
                              </m:r>
                            </m:den>
                          </m:f>
                        </m:e>
                      </m:d>
                    </m:oMath>
                  </m:oMathPara>
                </a14:m>
                <a:endParaRPr 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743011" y="3494278"/>
                <a:ext cx="2598468" cy="583558"/>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62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41</a:t>
            </a:fld>
            <a:endParaRPr lang="en-US"/>
          </a:p>
        </p:txBody>
      </p:sp>
      <mc:AlternateContent xmlns:mc="http://schemas.openxmlformats.org/markup-compatibility/2006" xmlns:a14="http://schemas.microsoft.com/office/drawing/2010/main">
        <mc:Choice Requires="a14">
          <p:sp>
            <p:nvSpPr>
              <p:cNvPr id="16" name="Rectangle 15"/>
              <p:cNvSpPr/>
              <p:nvPr/>
            </p:nvSpPr>
            <p:spPr>
              <a:xfrm>
                <a:off x="0" y="36195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a:t>
                </a:r>
                <a:r>
                  <a:rPr lang="en-US" sz="2000" b="1" dirty="0">
                    <a:solidFill>
                      <a:srgbClr val="C00000"/>
                    </a:solidFill>
                    <a:latin typeface="Century Gothic" panose="020B0502020202020204" pitchFamily="34" charset="0"/>
                  </a:rPr>
                  <a:t>Search direction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𝑺</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𝒇</m:t>
                        </m:r>
                      </m:e>
                      <m:sub>
                        <m:r>
                          <a:rPr lang="en-US" sz="2000" b="1" i="1" smtClean="0">
                            <a:solidFill>
                              <a:schemeClr val="tx1"/>
                            </a:solidFill>
                            <a:latin typeface="Cambria Math" panose="02040503050406030204" pitchFamily="18" charset="0"/>
                            <a:ea typeface="Cambria Math" panose="02040503050406030204" pitchFamily="18" charset="0"/>
                          </a:rPr>
                          <m:t>𝟏</m:t>
                        </m:r>
                      </m:sub>
                    </m:sSub>
                    <m:r>
                      <a:rPr lang="en-US" sz="2000" b="1" i="1" smtClean="0">
                        <a:solidFill>
                          <a:schemeClr val="tx1"/>
                        </a:solidFill>
                        <a:latin typeface="Cambria Math" panose="02040503050406030204" pitchFamily="18" charset="0"/>
                        <a:ea typeface="Cambria Math" panose="02040503050406030204" pitchFamily="18" charset="0"/>
                      </a:rPr>
                      <m:t>=</m:t>
                    </m:r>
                    <m:d>
                      <m:dPr>
                        <m:ctrlPr>
                          <a:rPr lang="en-US" sz="2000" b="1" i="1" smtClean="0">
                            <a:solidFill>
                              <a:schemeClr val="tx1"/>
                            </a:solidFill>
                            <a:latin typeface="Cambria Math" panose="02040503050406030204" pitchFamily="18" charset="0"/>
                            <a:ea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ea typeface="Cambria Math" panose="02040503050406030204" pitchFamily="18" charset="0"/>
                              </a:rPr>
                            </m:ctrlPr>
                          </m:fPr>
                          <m:num>
                            <m:r>
                              <a:rPr lang="en-US" sz="2000" b="1" i="1" smtClean="0">
                                <a:solidFill>
                                  <a:schemeClr val="tx1"/>
                                </a:solidFill>
                                <a:latin typeface="Cambria Math" panose="02040503050406030204" pitchFamily="18" charset="0"/>
                                <a:ea typeface="Cambria Math" panose="02040503050406030204" pitchFamily="18" charset="0"/>
                              </a:rPr>
                              <m:t>𝟒</m:t>
                            </m:r>
                          </m:num>
                          <m:den>
                            <m:r>
                              <a:rPr lang="en-US" sz="2000" b="1" i="1" smtClean="0">
                                <a:solidFill>
                                  <a:schemeClr val="tx1"/>
                                </a:solidFill>
                                <a:latin typeface="Cambria Math" panose="02040503050406030204" pitchFamily="18" charset="0"/>
                                <a:ea typeface="Cambria Math" panose="02040503050406030204" pitchFamily="18" charset="0"/>
                              </a:rPr>
                              <m:t>𝟎</m:t>
                            </m:r>
                          </m:den>
                        </m:f>
                      </m:e>
                    </m:d>
                  </m:oMath>
                </a14:m>
                <a:endParaRPr lang="en-US" sz="2000" b="1" dirty="0">
                  <a:solidFill>
                    <a:schemeClr val="tx1"/>
                  </a:solidFill>
                  <a:latin typeface="Century Gothic" panose="020B0502020202020204"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0" y="361950"/>
                <a:ext cx="6019800" cy="745210"/>
              </a:xfrm>
              <a:prstGeom prst="rect">
                <a:avLst/>
              </a:prstGeom>
              <a:blipFill rotWithShape="0">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43000" y="861125"/>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sSubSup>
                        <m:sSubSupPr>
                          <m:ctrlPr>
                            <a:rPr lang="en-US" sz="2000" b="1" i="1" smtClean="0">
                              <a:solidFill>
                                <a:schemeClr val="tx1"/>
                              </a:solidFill>
                              <a:latin typeface="Cambria Math" panose="02040503050406030204" pitchFamily="18" charset="0"/>
                            </a:rPr>
                          </m:ctrlPr>
                        </m:sSubSupPr>
                        <m:e>
                          <m:r>
                            <a:rPr lang="en-US" sz="2000" b="1" i="1" smtClean="0">
                              <a:solidFill>
                                <a:schemeClr val="tx1"/>
                              </a:solidFill>
                              <a:latin typeface="Cambria Math" panose="02040503050406030204" pitchFamily="18" charset="0"/>
                              <a:ea typeface="Cambria Math" panose="02040503050406030204" pitchFamily="18" charset="0"/>
                            </a:rPr>
                            <m:t>𝝀</m:t>
                          </m:r>
                        </m:e>
                        <m:sub>
                          <m:r>
                            <a:rPr lang="en-US" sz="2000" b="1" i="1" smtClean="0">
                              <a:solidFill>
                                <a:schemeClr val="tx1"/>
                              </a:solidFill>
                              <a:latin typeface="Cambria Math" panose="02040503050406030204" pitchFamily="18" charset="0"/>
                            </a:rPr>
                            <m:t>𝟏</m:t>
                          </m:r>
                        </m:sub>
                        <m:sup>
                          <m:r>
                            <a:rPr lang="en-US" sz="2000" b="1" i="1" smtClean="0">
                              <a:solidFill>
                                <a:schemeClr val="tx1"/>
                              </a:solidFill>
                              <a:latin typeface="Cambria Math" panose="02040503050406030204" pitchFamily="18" charset="0"/>
                              <a:ea typeface="Cambria Math" panose="02040503050406030204" pitchFamily="18" charset="0"/>
                            </a:rPr>
                            <m:t>∗</m:t>
                          </m:r>
                        </m:sup>
                      </m:sSubSup>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𝑺</m:t>
                          </m:r>
                        </m:e>
                        <m:sub>
                          <m:r>
                            <a:rPr lang="en-US" sz="2000" b="1" i="1" smtClean="0">
                              <a:solidFill>
                                <a:schemeClr val="tx1"/>
                              </a:solidFill>
                              <a:latin typeface="Cambria Math" panose="02040503050406030204" pitchFamily="18" charset="0"/>
                              <a:ea typeface="Cambria Math" panose="02040503050406030204" pitchFamily="18" charset="0"/>
                            </a:rPr>
                            <m:t>𝟏</m:t>
                          </m:r>
                        </m:sub>
                      </m:sSub>
                    </m:oMath>
                  </m:oMathPara>
                </a14:m>
                <a:endParaRPr lang="en-US" sz="2000" b="1" dirty="0">
                  <a:solidFill>
                    <a:schemeClr val="tx1"/>
                  </a:solidFill>
                  <a:latin typeface="Century Gothic" panose="020B0502020202020204"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1143000" y="861125"/>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57200" y="1504951"/>
                <a:ext cx="7391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To determine optimal step length </a:t>
                </a:r>
                <a14:m>
                  <m:oMath xmlns:m="http://schemas.openxmlformats.org/officeDocument/2006/math">
                    <m:sSubSup>
                      <m:sSubSupPr>
                        <m:ctrlPr>
                          <a:rPr lang="en-US" sz="2000" b="1" i="1">
                            <a:solidFill>
                              <a:schemeClr val="tx1"/>
                            </a:solidFill>
                            <a:latin typeface="Cambria Math" panose="02040503050406030204" pitchFamily="18" charset="0"/>
                          </a:rPr>
                        </m:ctrlPr>
                      </m:sSubSupPr>
                      <m:e>
                        <m:r>
                          <a:rPr lang="en-US" sz="2000" b="1" i="1">
                            <a:solidFill>
                              <a:schemeClr val="tx1"/>
                            </a:solidFill>
                            <a:latin typeface="Cambria Math" panose="02040503050406030204" pitchFamily="18" charset="0"/>
                            <a:ea typeface="Cambria Math" panose="02040503050406030204" pitchFamily="18" charset="0"/>
                          </a:rPr>
                          <m:t>𝝀</m:t>
                        </m:r>
                      </m:e>
                      <m:sub>
                        <m:r>
                          <a:rPr lang="en-US" sz="2000" b="1" i="1">
                            <a:solidFill>
                              <a:schemeClr val="tx1"/>
                            </a:solidFill>
                            <a:latin typeface="Cambria Math" panose="02040503050406030204" pitchFamily="18" charset="0"/>
                          </a:rPr>
                          <m:t>𝟏</m:t>
                        </m:r>
                      </m:sub>
                      <m:sup>
                        <m:r>
                          <a:rPr lang="en-US" sz="2000" b="1" i="1">
                            <a:solidFill>
                              <a:schemeClr val="tx1"/>
                            </a:solidFill>
                            <a:latin typeface="Cambria Math" panose="02040503050406030204" pitchFamily="18" charset="0"/>
                            <a:ea typeface="Cambria Math" panose="02040503050406030204" pitchFamily="18" charset="0"/>
                          </a:rPr>
                          <m:t>∗</m:t>
                        </m:r>
                      </m:sup>
                    </m:sSubSup>
                  </m:oMath>
                </a14:m>
                <a:r>
                  <a:rPr lang="en-US" sz="2000" b="1" dirty="0">
                    <a:solidFill>
                      <a:schemeClr val="tx1"/>
                    </a:solidFill>
                    <a:latin typeface="Century Gothic" panose="020B0502020202020204" pitchFamily="34" charset="0"/>
                  </a:rPr>
                  <a:t> </a:t>
                </a:r>
              </a:p>
              <a:p>
                <a:pPr algn="ctr"/>
                <a:endParaRPr lang="en-US" sz="2000" b="1" dirty="0">
                  <a:solidFill>
                    <a:schemeClr val="tx1"/>
                  </a:solidFill>
                  <a:latin typeface="Century Gothic" panose="020B050202020202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57200" y="1504951"/>
                <a:ext cx="7391400" cy="762000"/>
              </a:xfrm>
              <a:prstGeom prst="rect">
                <a:avLst/>
              </a:prstGeom>
              <a:blipFill rotWithShape="0">
                <a:blip r:embed="rId4"/>
                <a:stretch>
                  <a:fillRect t="-16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286000" y="2017814"/>
                <a:ext cx="39680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𝑺</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r>
                        <a:rPr lang="en-US" sz="2000" b="1" i="1" smtClean="0">
                          <a:latin typeface="Cambria Math" panose="02040503050406030204" pitchFamily="18" charset="0"/>
                        </a:rPr>
                        <m:t>(</m:t>
                      </m:r>
                      <m:r>
                        <a:rPr lang="en-US" sz="2000" b="1" i="1" smtClean="0">
                          <a:latin typeface="Cambria Math" panose="02040503050406030204" pitchFamily="18" charset="0"/>
                        </a:rPr>
                        <m:t>𝟒</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 , </m:t>
                      </m:r>
                      <m:r>
                        <a:rPr lang="en-US" sz="2000" b="1" i="1" smtClean="0">
                          <a:latin typeface="Cambria Math" panose="02040503050406030204" pitchFamily="18" charset="0"/>
                        </a:rPr>
                        <m:t>𝟎</m:t>
                      </m:r>
                      <m:r>
                        <a:rPr lang="en-US" sz="2000" b="1" i="1" smtClean="0">
                          <a:latin typeface="Cambria Math" panose="02040503050406030204" pitchFamily="18" charset="0"/>
                        </a:rPr>
                        <m:t>)</m:t>
                      </m:r>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286000" y="2017814"/>
                <a:ext cx="3968009" cy="307777"/>
              </a:xfrm>
              <a:prstGeom prst="rect">
                <a:avLst/>
              </a:prstGeom>
              <a:blipFill rotWithShape="0">
                <a:blip r:embed="rId5"/>
                <a:stretch>
                  <a:fillRect l="-1690" t="-2000" r="-1843"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000113" y="2443370"/>
                <a:ext cx="1889684" cy="3276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𝟔𝟒</m:t>
                      </m:r>
                      <m:r>
                        <a:rPr lang="en-US" sz="2000" b="1" i="1" smtClean="0">
                          <a:latin typeface="Cambria Math" panose="02040503050406030204" pitchFamily="18" charset="0"/>
                        </a:rPr>
                        <m:t> </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𝟏𝟔</m:t>
                      </m:r>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oMath>
                  </m:oMathPara>
                </a14:m>
                <a:endParaRPr 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000113" y="2443370"/>
                <a:ext cx="1889684" cy="327654"/>
              </a:xfrm>
              <a:prstGeom prst="rect">
                <a:avLst/>
              </a:prstGeom>
              <a:blipFill rotWithShape="0">
                <a:blip r:embed="rId6"/>
                <a:stretch>
                  <a:fillRect l="-968" t="-1852" r="-1290"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86000" y="2724150"/>
                <a:ext cx="2656433" cy="6354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𝒅𝒇</m:t>
                          </m:r>
                        </m:num>
                        <m:den>
                          <m:r>
                            <a:rPr lang="en-US" sz="2000" b="1" i="1" smtClean="0">
                              <a:latin typeface="Cambria Math" panose="02040503050406030204" pitchFamily="18" charset="0"/>
                            </a:rPr>
                            <m:t>𝒅</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den>
                      </m:f>
                      <m:r>
                        <a:rPr lang="en-US" sz="2000" b="1" i="1" smtClean="0">
                          <a:latin typeface="Cambria Math" panose="02040503050406030204" pitchFamily="18" charset="0"/>
                        </a:rPr>
                        <m:t>=</m:t>
                      </m:r>
                      <m:r>
                        <a:rPr lang="en-US" sz="2000" b="1" i="1" smtClean="0">
                          <a:latin typeface="Cambria Math" panose="02040503050406030204" pitchFamily="18" charset="0"/>
                        </a:rPr>
                        <m:t>𝟏𝟐𝟖</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rPr>
                        <m:t>𝟏𝟔</m:t>
                      </m:r>
                      <m:r>
                        <a:rPr lang="en-US" sz="2000" b="1" i="1" smtClean="0">
                          <a:latin typeface="Cambria Math" panose="02040503050406030204" pitchFamily="18" charset="0"/>
                        </a:rPr>
                        <m:t>=</m:t>
                      </m:r>
                      <m:r>
                        <a:rPr lang="en-US" sz="2000" b="1" i="1" smtClean="0">
                          <a:latin typeface="Cambria Math" panose="02040503050406030204" pitchFamily="18" charset="0"/>
                        </a:rPr>
                        <m:t>𝟎</m:t>
                      </m:r>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2286000" y="2724150"/>
                <a:ext cx="2656433" cy="63543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74390" y="3483470"/>
                <a:ext cx="1960216" cy="57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 </m:t>
                      </m:r>
                      <m:sSubSup>
                        <m:sSubSupPr>
                          <m:ctrlPr>
                            <a:rPr lang="en-US" sz="2000" b="1" i="1" smtClean="0">
                              <a:latin typeface="Cambria Math" panose="02040503050406030204" pitchFamily="18" charset="0"/>
                              <a:ea typeface="Cambria Math" panose="02040503050406030204" pitchFamily="18" charset="0"/>
                            </a:rPr>
                          </m:ctrlPr>
                        </m:sSubSup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ea typeface="Cambria Math" panose="02040503050406030204" pitchFamily="18" charset="0"/>
                            </a:rPr>
                            <m:t>𝟏</m:t>
                          </m:r>
                        </m:sub>
                        <m:sup>
                          <m:r>
                            <a:rPr lang="en-US" sz="2000" b="1" i="1" smtClean="0">
                              <a:latin typeface="Cambria Math" panose="02040503050406030204" pitchFamily="18" charset="0"/>
                              <a:ea typeface="Cambria Math" panose="02040503050406030204" pitchFamily="18" charset="0"/>
                            </a:rPr>
                            <m:t>∗</m:t>
                          </m:r>
                        </m:sup>
                      </m:sSubSup>
                      <m:r>
                        <a:rPr lang="en-US" sz="2000" b="1" i="1" smtClean="0">
                          <a:latin typeface="Cambria Math" panose="02040503050406030204" pitchFamily="18" charset="0"/>
                          <a:ea typeface="Cambria Math" panose="02040503050406030204" pitchFamily="18" charset="0"/>
                        </a:rPr>
                        <m:t>=</m:t>
                      </m: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𝟏𝟔</m:t>
                          </m:r>
                        </m:num>
                        <m:den>
                          <m:r>
                            <a:rPr lang="en-US" sz="2000" b="1" i="1" smtClean="0">
                              <a:latin typeface="Cambria Math" panose="02040503050406030204" pitchFamily="18" charset="0"/>
                              <a:ea typeface="Cambria Math" panose="02040503050406030204" pitchFamily="18" charset="0"/>
                            </a:rPr>
                            <m:t>𝟏𝟐𝟖</m:t>
                          </m:r>
                        </m:den>
                      </m:f>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𝟏</m:t>
                          </m:r>
                        </m:num>
                        <m:den>
                          <m:r>
                            <a:rPr lang="en-US" sz="2000" b="1" i="1" smtClean="0">
                              <a:latin typeface="Cambria Math" panose="02040503050406030204" pitchFamily="18" charset="0"/>
                            </a:rPr>
                            <m:t>𝟖</m:t>
                          </m:r>
                        </m:den>
                      </m:f>
                    </m:oMath>
                  </m:oMathPara>
                </a14:m>
                <a:endParaRPr 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2174390" y="3483470"/>
                <a:ext cx="1960216" cy="578300"/>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085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5"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42</a:t>
            </a:fld>
            <a:endParaRPr lang="en-US"/>
          </a:p>
        </p:txBody>
      </p:sp>
      <mc:AlternateContent xmlns:mc="http://schemas.openxmlformats.org/markup-compatibility/2006" xmlns:a14="http://schemas.microsoft.com/office/drawing/2010/main">
        <mc:Choice Requires="a14">
          <p:sp>
            <p:nvSpPr>
              <p:cNvPr id="16" name="Rectangle 15"/>
              <p:cNvSpPr/>
              <p:nvPr/>
            </p:nvSpPr>
            <p:spPr>
              <a:xfrm>
                <a:off x="609600" y="361950"/>
                <a:ext cx="54102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Now,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𝟎</m:t>
                            </m:r>
                          </m:num>
                          <m:den>
                            <m:r>
                              <a:rPr lang="en-US" sz="2000" b="1" i="1" smtClean="0">
                                <a:solidFill>
                                  <a:schemeClr val="tx1"/>
                                </a:solidFill>
                                <a:latin typeface="Cambria Math" panose="02040503050406030204" pitchFamily="18" charset="0"/>
                              </a:rPr>
                              <m:t>𝟎</m:t>
                            </m:r>
                          </m:den>
                        </m:f>
                      </m:e>
                    </m:d>
                    <m:r>
                      <a:rPr lang="en-US" sz="2000" b="1" i="1" smtClean="0">
                        <a:solidFill>
                          <a:schemeClr val="tx1"/>
                        </a:solidFill>
                        <a:latin typeface="Cambria Math" panose="02040503050406030204" pitchFamily="18" charset="0"/>
                      </a:rPr>
                      <m:t>+</m:t>
                    </m:r>
                    <m:f>
                      <m:fP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𝟏</m:t>
                        </m:r>
                      </m:num>
                      <m:den>
                        <m:r>
                          <a:rPr lang="en-US" sz="2000" b="1" i="1" smtClean="0">
                            <a:solidFill>
                              <a:schemeClr val="tx1"/>
                            </a:solidFill>
                            <a:latin typeface="Cambria Math" panose="02040503050406030204" pitchFamily="18" charset="0"/>
                          </a:rPr>
                          <m:t>𝟖</m:t>
                        </m:r>
                      </m:den>
                    </m:f>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𝟒</m:t>
                            </m:r>
                          </m:num>
                          <m:den>
                            <m:r>
                              <a:rPr lang="en-US" sz="2000" b="1" i="1" smtClean="0">
                                <a:solidFill>
                                  <a:schemeClr val="tx1"/>
                                </a:solidFill>
                                <a:latin typeface="Cambria Math" panose="02040503050406030204" pitchFamily="18" charset="0"/>
                              </a:rPr>
                              <m:t>𝟎</m:t>
                            </m:r>
                          </m:den>
                        </m:f>
                      </m:e>
                    </m:d>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f>
                              <m:fP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𝟏</m:t>
                                </m:r>
                              </m:num>
                              <m:den>
                                <m:r>
                                  <a:rPr lang="en-US" sz="2000" b="1" i="1" smtClean="0">
                                    <a:solidFill>
                                      <a:schemeClr val="tx1"/>
                                    </a:solidFill>
                                    <a:latin typeface="Cambria Math" panose="02040503050406030204" pitchFamily="18" charset="0"/>
                                  </a:rPr>
                                  <m:t>𝟐</m:t>
                                </m:r>
                              </m:den>
                            </m:f>
                          </m:num>
                          <m:den>
                            <m:r>
                              <a:rPr lang="en-US" sz="2000" b="1" i="1" smtClean="0">
                                <a:solidFill>
                                  <a:schemeClr val="tx1"/>
                                </a:solidFill>
                                <a:latin typeface="Cambria Math" panose="02040503050406030204" pitchFamily="18" charset="0"/>
                              </a:rPr>
                              <m:t>𝟎</m:t>
                            </m:r>
                          </m:den>
                        </m:f>
                      </m:e>
                    </m:d>
                  </m:oMath>
                </a14:m>
                <a:endParaRPr lang="en-US" sz="2000" b="1" dirty="0">
                  <a:solidFill>
                    <a:schemeClr val="tx1"/>
                  </a:solidFill>
                  <a:latin typeface="Century Gothic" panose="020B0502020202020204"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609600" y="361950"/>
                <a:ext cx="5410200" cy="745210"/>
              </a:xfrm>
              <a:prstGeom prst="rect">
                <a:avLst/>
              </a:prstGeom>
              <a:blipFill rotWithShape="0">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04800" y="91214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oMath>
                  </m:oMathPara>
                </a14:m>
                <a:endParaRPr lang="en-US" sz="2000" b="1" dirty="0">
                  <a:solidFill>
                    <a:schemeClr val="tx1"/>
                  </a:solidFill>
                  <a:latin typeface="Century Gothic" panose="020B0502020202020204"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304800" y="912140"/>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57200" y="1504951"/>
                <a:ext cx="7391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a:t>
                </a:r>
                <a:r>
                  <a:rPr lang="en-US" sz="2000" b="1" dirty="0">
                    <a:solidFill>
                      <a:srgbClr val="C00000"/>
                    </a:solidFill>
                    <a:latin typeface="Century Gothic" panose="020B0502020202020204" pitchFamily="34" charset="0"/>
                  </a:rPr>
                  <a:t>G</a:t>
                </a:r>
                <a14:m>
                  <m:oMath xmlns:m="http://schemas.openxmlformats.org/officeDocument/2006/math">
                    <m:r>
                      <a:rPr lang="en-US" sz="2000" b="1" i="0" smtClean="0">
                        <a:solidFill>
                          <a:srgbClr val="C00000"/>
                        </a:solidFill>
                        <a:latin typeface="Cambria Math" panose="02040503050406030204" pitchFamily="18" charset="0"/>
                      </a:rPr>
                      <m:t>𝐫𝐚𝐝𝐢𝐞𝐧𝐭</m:t>
                    </m:r>
                    <m:r>
                      <a:rPr lang="en-US" sz="2000" b="1" i="0" smtClean="0">
                        <a:solidFill>
                          <a:srgbClr val="C00000"/>
                        </a:solidFill>
                        <a:latin typeface="Cambria Math" panose="02040503050406030204" pitchFamily="18" charset="0"/>
                      </a:rPr>
                      <m:t> </m:t>
                    </m:r>
                    <m:r>
                      <a:rPr lang="en-US" sz="2000" b="1" i="0" smtClean="0">
                        <a:solidFill>
                          <a:srgbClr val="C00000"/>
                        </a:solidFill>
                        <a:latin typeface="Cambria Math" panose="02040503050406030204" pitchFamily="18" charset="0"/>
                      </a:rPr>
                      <m:t>𝐨𝐟</m:t>
                    </m:r>
                    <m:r>
                      <a:rPr lang="en-US" sz="2000" b="1" i="0" smtClean="0">
                        <a:solidFill>
                          <a:srgbClr val="C00000"/>
                        </a:solidFill>
                        <a:latin typeface="Cambria Math" panose="02040503050406030204" pitchFamily="18" charset="0"/>
                      </a:rPr>
                      <m:t> </m:t>
                    </m:r>
                    <m:r>
                      <a:rPr lang="en-US" sz="2000" b="1" i="0" smtClean="0">
                        <a:solidFill>
                          <a:srgbClr val="C00000"/>
                        </a:solidFill>
                        <a:latin typeface="Cambria Math" panose="02040503050406030204" pitchFamily="18" charset="0"/>
                      </a:rPr>
                      <m:t>𝐭𝐡𝐞</m:t>
                    </m:r>
                    <m:r>
                      <a:rPr lang="en-US" sz="2000" b="1" i="0" smtClean="0">
                        <a:solidFill>
                          <a:srgbClr val="C00000"/>
                        </a:solidFill>
                        <a:latin typeface="Cambria Math" panose="02040503050406030204" pitchFamily="18" charset="0"/>
                      </a:rPr>
                      <m:t> </m:t>
                    </m:r>
                    <m:r>
                      <a:rPr lang="en-US" sz="2000" b="1" i="0" smtClean="0">
                        <a:solidFill>
                          <a:srgbClr val="C00000"/>
                        </a:solidFill>
                        <a:latin typeface="Cambria Math" panose="02040503050406030204" pitchFamily="18" charset="0"/>
                      </a:rPr>
                      <m:t>𝐟𝐮𝐧𝐜𝐭𝐢𝐨𝐧</m:t>
                    </m:r>
                    <m:r>
                      <a:rPr lang="en-US" sz="2000" b="1" i="0" smtClean="0">
                        <a:solidFill>
                          <a:srgbClr val="C00000"/>
                        </a:solidFill>
                        <a:latin typeface="Cambria Math" panose="02040503050406030204" pitchFamily="18" charset="0"/>
                      </a:rPr>
                      <m:t> </m:t>
                    </m:r>
                    <m:r>
                      <a:rPr lang="en-US" sz="2000" b="1" i="0" smtClean="0">
                        <a:solidFill>
                          <a:srgbClr val="C00000"/>
                        </a:solidFill>
                        <a:latin typeface="Cambria Math" panose="02040503050406030204" pitchFamily="18" charset="0"/>
                      </a:rPr>
                      <m:t>𝐚𝐭</m:t>
                    </m:r>
                    <m:r>
                      <a:rPr lang="en-US" sz="2000" b="1" i="0" smtClean="0">
                        <a:solidFill>
                          <a:srgbClr val="C00000"/>
                        </a:solidFill>
                        <a:latin typeface="Cambria Math" panose="02040503050406030204" pitchFamily="18" charset="0"/>
                      </a:rPr>
                      <m:t> </m:t>
                    </m:r>
                    <m:sSub>
                      <m:sSubPr>
                        <m:ctrlPr>
                          <a:rPr lang="en-US" sz="2000" b="1" i="1" smtClean="0">
                            <a:solidFill>
                              <a:srgbClr val="C00000"/>
                            </a:solidFill>
                            <a:latin typeface="Cambria Math" panose="02040503050406030204" pitchFamily="18" charset="0"/>
                          </a:rPr>
                        </m:ctrlPr>
                      </m:sSubPr>
                      <m:e>
                        <m:r>
                          <a:rPr lang="en-US" sz="2000" b="1" i="1" smtClean="0">
                            <a:solidFill>
                              <a:srgbClr val="C00000"/>
                            </a:solidFill>
                            <a:latin typeface="Cambria Math" panose="02040503050406030204" pitchFamily="18" charset="0"/>
                          </a:rPr>
                          <m:t>𝑿</m:t>
                        </m:r>
                      </m:e>
                      <m:sub>
                        <m:r>
                          <a:rPr lang="en-US" sz="2000" b="1" i="1" smtClean="0">
                            <a:solidFill>
                              <a:srgbClr val="C00000"/>
                            </a:solidFill>
                            <a:latin typeface="Cambria Math" panose="02040503050406030204" pitchFamily="18" charset="0"/>
                          </a:rPr>
                          <m:t>𝟐</m:t>
                        </m:r>
                      </m:sub>
                    </m:sSub>
                  </m:oMath>
                </a14:m>
                <a:endParaRPr lang="en-US" sz="2000" b="1" dirty="0">
                  <a:solidFill>
                    <a:schemeClr val="tx1"/>
                  </a:solidFill>
                  <a:latin typeface="Century Gothic" panose="020B0502020202020204" pitchFamily="34" charset="0"/>
                </a:endParaRPr>
              </a:p>
              <a:p>
                <a:pPr algn="ctr"/>
                <a:endParaRPr lang="en-US" sz="2000" b="1" dirty="0">
                  <a:solidFill>
                    <a:schemeClr val="tx1"/>
                  </a:solidFill>
                  <a:latin typeface="Century Gothic" panose="020B050202020202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57200" y="1504951"/>
                <a:ext cx="7391400" cy="762000"/>
              </a:xfrm>
              <a:prstGeom prst="rect">
                <a:avLst/>
              </a:prstGeom>
              <a:blipFill rotWithShape="0">
                <a:blip r:embed="rId4"/>
                <a:stretch>
                  <a:fillRect t="-8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133600" y="2032614"/>
                <a:ext cx="3491212"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𝒇</m:t>
                          </m:r>
                        </m:e>
                        <m:sub>
                          <m:r>
                            <a:rPr lang="en-US" sz="2000" b="1" i="1" smtClean="0">
                              <a:latin typeface="Cambria Math" panose="02040503050406030204" pitchFamily="18" charset="0"/>
                              <a:ea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e>
                      </m:d>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r>
                                <a:rPr lang="en-US" sz="2000" b="1" i="1" smtClean="0">
                                  <a:latin typeface="Cambria Math" panose="02040503050406030204" pitchFamily="18" charset="0"/>
                                </a:rPr>
                                <m:t>𝟎</m:t>
                              </m:r>
                            </m:num>
                            <m:den>
                              <m:r>
                                <a:rPr lang="en-US" sz="2000" b="1" i="1" smtClean="0">
                                  <a:latin typeface="Cambria Math" panose="02040503050406030204" pitchFamily="18" charset="0"/>
                                </a:rPr>
                                <m:t>−</m:t>
                              </m:r>
                              <m:r>
                                <a:rPr lang="en-US" sz="2000" b="1" i="1" smtClean="0">
                                  <a:latin typeface="Cambria Math" panose="02040503050406030204" pitchFamily="18" charset="0"/>
                                </a:rPr>
                                <m:t>𝟑</m:t>
                              </m:r>
                            </m:den>
                          </m:f>
                        </m:e>
                      </m:d>
                      <m:r>
                        <a:rPr lang="en-US" sz="2000" b="1" i="1" smtClean="0">
                          <a:latin typeface="Cambria Math" panose="02040503050406030204" pitchFamily="18" charset="0"/>
                          <a:ea typeface="Cambria Math" panose="02040503050406030204" pitchFamily="18" charset="0"/>
                        </a:rPr>
                        <m:t>≠</m:t>
                      </m:r>
                      <m:d>
                        <m:dPr>
                          <m:ctrlPr>
                            <a:rPr lang="en-US" sz="2000" b="1" i="1" smtClean="0">
                              <a:latin typeface="Cambria Math" panose="02040503050406030204" pitchFamily="18" charset="0"/>
                              <a:ea typeface="Cambria Math" panose="02040503050406030204" pitchFamily="18" charset="0"/>
                            </a:rPr>
                          </m:ctrlPr>
                        </m:dPr>
                        <m:e>
                          <m:f>
                            <m:fPr>
                              <m:type m:val="noBa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𝟎</m:t>
                              </m:r>
                            </m:num>
                            <m:den>
                              <m:r>
                                <a:rPr lang="en-US" sz="2000" b="1" i="1" smtClean="0">
                                  <a:latin typeface="Cambria Math" panose="02040503050406030204" pitchFamily="18" charset="0"/>
                                  <a:ea typeface="Cambria Math" panose="02040503050406030204" pitchFamily="18" charset="0"/>
                                </a:rPr>
                                <m:t>𝟎</m:t>
                              </m:r>
                            </m:den>
                          </m:f>
                        </m:e>
                      </m:d>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133600" y="2032614"/>
                <a:ext cx="3491212" cy="6915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4800" y="3105150"/>
                <a:ext cx="7391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Therefore,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oMath>
                </a14:m>
                <a:r>
                  <a:rPr lang="en-US" sz="2000" b="1" dirty="0">
                    <a:solidFill>
                      <a:schemeClr val="tx1"/>
                    </a:solidFill>
                    <a:latin typeface="Century Gothic" panose="020B0502020202020204" pitchFamily="34" charset="0"/>
                  </a:rPr>
                  <a:t> is not the desired optimum point and </a:t>
                </a:r>
              </a:p>
              <a:p>
                <a:r>
                  <a:rPr lang="en-US" sz="2000" b="1" dirty="0">
                    <a:solidFill>
                      <a:schemeClr val="tx1"/>
                    </a:solidFill>
                    <a:latin typeface="Century Gothic" panose="020B0502020202020204" pitchFamily="34" charset="0"/>
                  </a:rPr>
                  <a:t>       we go to the next iteration</a:t>
                </a:r>
              </a:p>
              <a:p>
                <a:pPr algn="ctr"/>
                <a:endParaRPr lang="en-US" sz="2000" b="1" dirty="0">
                  <a:solidFill>
                    <a:schemeClr val="tx1"/>
                  </a:solidFill>
                  <a:latin typeface="Century Gothic" panose="020B0502020202020204"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04800" y="3105150"/>
                <a:ext cx="7391400" cy="762000"/>
              </a:xfrm>
              <a:prstGeom prst="rect">
                <a:avLst/>
              </a:prstGeom>
              <a:blipFill rotWithShape="0">
                <a:blip r:embed="rId6"/>
                <a:stretch>
                  <a:fillRect t="-200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7022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3"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43</a:t>
            </a:fld>
            <a:endParaRPr lang="en-US"/>
          </a:p>
        </p:txBody>
      </p:sp>
      <p:sp>
        <p:nvSpPr>
          <p:cNvPr id="6" name="Rectangle 5"/>
          <p:cNvSpPr/>
          <p:nvPr/>
        </p:nvSpPr>
        <p:spPr>
          <a:xfrm>
            <a:off x="990600" y="285750"/>
            <a:ext cx="7467600" cy="3908762"/>
          </a:xfrm>
          <a:prstGeom prst="rect">
            <a:avLst/>
          </a:prstGeom>
        </p:spPr>
        <p:txBody>
          <a:bodyPr wrap="square">
            <a:spAutoFit/>
          </a:bodyPr>
          <a:lstStyle/>
          <a:p>
            <a:endParaRPr lang="en-US" altLang="en-US" sz="2200" b="1" dirty="0">
              <a:solidFill>
                <a:srgbClr val="FF0000"/>
              </a:solidFill>
              <a:latin typeface="Century Gothic" panose="020B0502020202020204" pitchFamily="34" charset="0"/>
            </a:endParaRPr>
          </a:p>
          <a:p>
            <a:r>
              <a:rPr lang="en-US" altLang="en-US" sz="2200" b="1" dirty="0">
                <a:solidFill>
                  <a:srgbClr val="FF0000"/>
                </a:solidFill>
                <a:latin typeface="Century Gothic" panose="020B0502020202020204" pitchFamily="34" charset="0"/>
              </a:rPr>
              <a:t>Advantages</a:t>
            </a: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It has a faster convergence rate</a:t>
            </a: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This algorithm is simple and easy to understand and implement</a:t>
            </a:r>
          </a:p>
          <a:p>
            <a:pPr marL="342900" indent="-342900">
              <a:buClr>
                <a:srgbClr val="FF0000"/>
              </a:buClr>
              <a:buFont typeface="Wingdings" panose="05000000000000000000" pitchFamily="2" charset="2"/>
              <a:buChar char="v"/>
            </a:pPr>
            <a:endParaRPr lang="en-US" sz="2000" b="1" dirty="0">
              <a:solidFill>
                <a:srgbClr val="0070C0"/>
              </a:solidFill>
              <a:latin typeface="Century Gothic" panose="020B0502020202020204" pitchFamily="34" charset="0"/>
            </a:endParaRPr>
          </a:p>
          <a:p>
            <a:r>
              <a:rPr lang="en-US" altLang="en-US" sz="2200" b="1" dirty="0">
                <a:solidFill>
                  <a:srgbClr val="FF0000"/>
                </a:solidFill>
                <a:latin typeface="Century Gothic" panose="020B0502020202020204" pitchFamily="34" charset="0"/>
              </a:rPr>
              <a:t>Limitation of the Algorithm</a:t>
            </a: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There is a chance of the solutions of this algorithm for being trapped into the local minima</a:t>
            </a:r>
          </a:p>
          <a:p>
            <a:pPr marL="342900" indent="-342900">
              <a:buClr>
                <a:srgbClr val="FF0000"/>
              </a:buClr>
              <a:buFont typeface="Wingdings" panose="05000000000000000000" pitchFamily="2" charset="2"/>
              <a:buChar char="v"/>
            </a:pPr>
            <a:endParaRPr lang="en-US" altLang="en-US" sz="2200" b="1" dirty="0">
              <a:solidFill>
                <a:srgbClr val="FF000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Tree>
    <p:extLst>
      <p:ext uri="{BB962C8B-B14F-4D97-AF65-F5344CB8AC3E}">
        <p14:creationId xmlns:p14="http://schemas.microsoft.com/office/powerpoint/2010/main" val="79309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44</a:t>
            </a:fld>
            <a:endParaRPr lang="en-US"/>
          </a:p>
        </p:txBody>
      </p:sp>
      <p:sp>
        <p:nvSpPr>
          <p:cNvPr id="6" name="Rectangle 5"/>
          <p:cNvSpPr/>
          <p:nvPr/>
        </p:nvSpPr>
        <p:spPr>
          <a:xfrm>
            <a:off x="990600" y="377369"/>
            <a:ext cx="7467600" cy="3662541"/>
          </a:xfrm>
          <a:prstGeom prst="rect">
            <a:avLst/>
          </a:prstGeom>
        </p:spPr>
        <p:txBody>
          <a:bodyPr wrap="square">
            <a:spAutoFit/>
          </a:bodyPr>
          <a:lstStyle/>
          <a:p>
            <a:endParaRPr lang="en-US" altLang="en-US" sz="2200" b="1" dirty="0">
              <a:solidFill>
                <a:srgbClr val="FF0000"/>
              </a:solidFill>
              <a:latin typeface="Century Gothic" panose="020B0502020202020204" pitchFamily="34" charset="0"/>
            </a:endParaRPr>
          </a:p>
          <a:p>
            <a:endParaRPr lang="en-US" altLang="en-US" sz="2200" b="1" dirty="0">
              <a:solidFill>
                <a:srgbClr val="FF0000"/>
              </a:solidFill>
              <a:latin typeface="Century Gothic" panose="020B0502020202020204" pitchFamily="34" charset="0"/>
            </a:endParaRPr>
          </a:p>
          <a:p>
            <a:pPr marL="342900" indent="-342900">
              <a:lnSpc>
                <a:spcPct val="80000"/>
              </a:lnSpc>
              <a:buClr>
                <a:srgbClr val="FF0000"/>
              </a:buClr>
              <a:buFont typeface="Wingdings" panose="05000000000000000000" pitchFamily="2" charset="2"/>
              <a:buChar char="v"/>
            </a:pPr>
            <a:r>
              <a:rPr lang="en-US" altLang="en-US" sz="2000" b="1" dirty="0">
                <a:latin typeface="Century Gothic" panose="020B0502020202020204" pitchFamily="34" charset="0"/>
              </a:rPr>
              <a:t>Final solution of an optimization problem depends on the randomly chosen initial solution. If the initial solution lies in the local basin, the final solution will get stuck at local optimum</a:t>
            </a:r>
          </a:p>
          <a:p>
            <a:pPr>
              <a:lnSpc>
                <a:spcPct val="80000"/>
              </a:lnSpc>
              <a:buClr>
                <a:srgbClr val="FF0000"/>
              </a:buClr>
            </a:pPr>
            <a:endParaRPr lang="en-US" altLang="en-US" sz="2000" b="1" dirty="0">
              <a:solidFill>
                <a:srgbClr val="0070C0"/>
              </a:solidFill>
              <a:latin typeface="Century Gothic" panose="020B0502020202020204" pitchFamily="34" charset="0"/>
            </a:endParaRPr>
          </a:p>
          <a:p>
            <a:pPr>
              <a:lnSpc>
                <a:spcPct val="80000"/>
              </a:lnSpc>
              <a:buClr>
                <a:srgbClr val="FF0000"/>
              </a:buClr>
            </a:pPr>
            <a:endParaRPr lang="en-US" altLang="en-US" sz="2000" b="1" dirty="0">
              <a:solidFill>
                <a:srgbClr val="0070C0"/>
              </a:solidFill>
              <a:latin typeface="Century Gothic" panose="020B0502020202020204" pitchFamily="34" charset="0"/>
            </a:endParaRPr>
          </a:p>
          <a:p>
            <a:pPr marL="342900" indent="-342900">
              <a:lnSpc>
                <a:spcPct val="80000"/>
              </a:lnSpc>
              <a:buClr>
                <a:srgbClr val="FF0000"/>
              </a:buClr>
              <a:buFont typeface="Wingdings" panose="05000000000000000000" pitchFamily="2" charset="2"/>
              <a:buChar char="v"/>
            </a:pPr>
            <a:r>
              <a:rPr lang="en-US" altLang="en-US" sz="2000" b="1" dirty="0">
                <a:latin typeface="Century Gothic" panose="020B0502020202020204" pitchFamily="34" charset="0"/>
              </a:rPr>
              <a:t>Gradient-based methods cannot be used for discontinuous objective function</a:t>
            </a: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
        <p:nvSpPr>
          <p:cNvPr id="5" name="Rectangle 4"/>
          <p:cNvSpPr/>
          <p:nvPr/>
        </p:nvSpPr>
        <p:spPr>
          <a:xfrm>
            <a:off x="1143000" y="361950"/>
            <a:ext cx="72390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en-US" sz="2400" b="1" dirty="0">
                <a:solidFill>
                  <a:srgbClr val="C00000"/>
                </a:solidFill>
                <a:latin typeface="Century Gothic" panose="020B0502020202020204" pitchFamily="34" charset="0"/>
              </a:rPr>
              <a:t>Drawbacks of Traditional Optimization Methods</a:t>
            </a:r>
            <a:endParaRPr lang="en-US" sz="2400" b="1"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8015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45</a:t>
            </a:fld>
            <a:endParaRPr lang="en-US"/>
          </a:p>
        </p:txBody>
      </p:sp>
      <p:pic>
        <p:nvPicPr>
          <p:cNvPr id="5" name="Picture 4"/>
          <p:cNvPicPr>
            <a:picLocks noChangeAspect="1"/>
          </p:cNvPicPr>
          <p:nvPr/>
        </p:nvPicPr>
        <p:blipFill>
          <a:blip r:embed="rId2"/>
          <a:stretch>
            <a:fillRect/>
          </a:stretch>
        </p:blipFill>
        <p:spPr>
          <a:xfrm>
            <a:off x="2133600" y="514350"/>
            <a:ext cx="4801644" cy="3505200"/>
          </a:xfrm>
          <a:prstGeom prst="rect">
            <a:avLst/>
          </a:prstGeom>
        </p:spPr>
      </p:pic>
    </p:spTree>
    <p:extLst>
      <p:ext uri="{BB962C8B-B14F-4D97-AF65-F5344CB8AC3E}">
        <p14:creationId xmlns:p14="http://schemas.microsoft.com/office/powerpoint/2010/main" val="209394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46</a:t>
            </a:fld>
            <a:endParaRPr lang="en-US"/>
          </a:p>
        </p:txBody>
      </p:sp>
      <p:sp>
        <p:nvSpPr>
          <p:cNvPr id="6" name="Rectangle 5"/>
          <p:cNvSpPr/>
          <p:nvPr/>
        </p:nvSpPr>
        <p:spPr>
          <a:xfrm>
            <a:off x="990600" y="477143"/>
            <a:ext cx="7467600" cy="3847207"/>
          </a:xfrm>
          <a:prstGeom prst="rect">
            <a:avLst/>
          </a:prstGeom>
        </p:spPr>
        <p:txBody>
          <a:bodyPr wrap="square">
            <a:spAutoFit/>
          </a:bodyPr>
          <a:lstStyle/>
          <a:p>
            <a:endParaRPr lang="en-US" altLang="en-US" sz="2200" b="1" dirty="0">
              <a:solidFill>
                <a:srgbClr val="FF0000"/>
              </a:solidFill>
              <a:latin typeface="Century Gothic" panose="020B0502020202020204" pitchFamily="34" charset="0"/>
            </a:endParaRPr>
          </a:p>
          <a:p>
            <a:endParaRPr lang="en-US" altLang="en-US" sz="2200" b="1" dirty="0">
              <a:solidFill>
                <a:srgbClr val="FF000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There is a chance of the solutions of a gradient-based optimization method for being trapped into the local minima</a:t>
            </a: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These methods may not be suitable for parallel- computing</a:t>
            </a: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
        <p:nvSpPr>
          <p:cNvPr id="7" name="Rectangle 6"/>
          <p:cNvSpPr/>
          <p:nvPr/>
        </p:nvSpPr>
        <p:spPr>
          <a:xfrm>
            <a:off x="1143000" y="361950"/>
            <a:ext cx="7315200" cy="7620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b="1" dirty="0">
                <a:solidFill>
                  <a:srgbClr val="C00000"/>
                </a:solidFill>
                <a:latin typeface="Century Gothic" panose="020B0502020202020204" pitchFamily="34" charset="0"/>
              </a:rPr>
              <a:t>Drawbacks of Traditional Optimization Methods </a:t>
            </a:r>
            <a:r>
              <a:rPr lang="en-US" sz="2400" b="1" dirty="0">
                <a:solidFill>
                  <a:srgbClr val="C00000"/>
                </a:solidFill>
                <a:latin typeface="Century Gothic" panose="020B0502020202020204" pitchFamily="34" charset="0"/>
              </a:rPr>
              <a:t>(Cont.)</a:t>
            </a:r>
          </a:p>
        </p:txBody>
      </p:sp>
    </p:spTree>
    <p:extLst>
      <p:ext uri="{BB962C8B-B14F-4D97-AF65-F5344CB8AC3E}">
        <p14:creationId xmlns:p14="http://schemas.microsoft.com/office/powerpoint/2010/main" val="58869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47</a:t>
            </a:fld>
            <a:endParaRPr lang="en-US"/>
          </a:p>
        </p:txBody>
      </p:sp>
      <p:sp>
        <p:nvSpPr>
          <p:cNvPr id="6" name="Rectangle 5"/>
          <p:cNvSpPr/>
          <p:nvPr/>
        </p:nvSpPr>
        <p:spPr>
          <a:xfrm>
            <a:off x="990600" y="556320"/>
            <a:ext cx="7467600" cy="3539430"/>
          </a:xfrm>
          <a:prstGeom prst="rect">
            <a:avLst/>
          </a:prstGeom>
        </p:spPr>
        <p:txBody>
          <a:bodyPr wrap="square">
            <a:spAutoFit/>
          </a:bodyPr>
          <a:lstStyle/>
          <a:p>
            <a:endParaRPr lang="en-US" altLang="en-US" sz="2200" b="1" dirty="0">
              <a:solidFill>
                <a:srgbClr val="FF0000"/>
              </a:solidFill>
              <a:latin typeface="Century Gothic" panose="020B0502020202020204" pitchFamily="34" charset="0"/>
            </a:endParaRPr>
          </a:p>
          <a:p>
            <a:endParaRPr lang="en-US" altLang="en-US" sz="2200" b="1" dirty="0">
              <a:solidFill>
                <a:srgbClr val="FF000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Discrete/integer variables are difficult to handle using the traditional methods of optimization</a:t>
            </a: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A particular traditional method of optimization may not be suitable to solve a variety of problems</a:t>
            </a: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
        <p:nvSpPr>
          <p:cNvPr id="7" name="Rectangle 6"/>
          <p:cNvSpPr/>
          <p:nvPr/>
        </p:nvSpPr>
        <p:spPr>
          <a:xfrm>
            <a:off x="1143000" y="361950"/>
            <a:ext cx="7315200" cy="7620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b="1" dirty="0">
                <a:solidFill>
                  <a:srgbClr val="C00000"/>
                </a:solidFill>
                <a:latin typeface="Century Gothic" panose="020B0502020202020204" pitchFamily="34" charset="0"/>
              </a:rPr>
              <a:t>Drawbacks of Traditional Optimization Methods </a:t>
            </a:r>
            <a:r>
              <a:rPr lang="en-US" sz="2400" b="1" dirty="0">
                <a:solidFill>
                  <a:srgbClr val="C00000"/>
                </a:solidFill>
                <a:latin typeface="Century Gothic" panose="020B0502020202020204" pitchFamily="34" charset="0"/>
              </a:rPr>
              <a:t>(Cont.)</a:t>
            </a:r>
          </a:p>
        </p:txBody>
      </p:sp>
    </p:spTree>
    <p:extLst>
      <p:ext uri="{BB962C8B-B14F-4D97-AF65-F5344CB8AC3E}">
        <p14:creationId xmlns:p14="http://schemas.microsoft.com/office/powerpoint/2010/main" val="145137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Content Placeholder 3"/>
          <p:cNvSpPr>
            <a:spLocks noGrp="1"/>
          </p:cNvSpPr>
          <p:nvPr>
            <p:ph idx="1"/>
          </p:nvPr>
        </p:nvSpPr>
        <p:spPr>
          <a:xfrm>
            <a:off x="457200" y="403412"/>
            <a:ext cx="8229600" cy="4108075"/>
          </a:xfrm>
        </p:spPr>
        <p:txBody>
          <a:bodyPr>
            <a:normAutofit/>
          </a:bodyPr>
          <a:lstStyle/>
          <a:p>
            <a:pPr marL="0" indent="0">
              <a:buNone/>
            </a:pPr>
            <a:endParaRPr lang="en-US" dirty="0">
              <a:latin typeface="Century Gothic" pitchFamily="34" charset="0"/>
            </a:endParaRPr>
          </a:p>
          <a:p>
            <a:r>
              <a:rPr lang="en-US" sz="2000" dirty="0">
                <a:solidFill>
                  <a:srgbClr val="00B050"/>
                </a:solidFill>
                <a:latin typeface="Century Gothic" pitchFamily="34" charset="0"/>
              </a:rPr>
              <a:t>Genetic Algorithms (GA)</a:t>
            </a:r>
          </a:p>
          <a:p>
            <a:r>
              <a:rPr lang="en-US" sz="2000" dirty="0">
                <a:latin typeface="Century Gothic" pitchFamily="34" charset="0"/>
              </a:rPr>
              <a:t>Genetic Programming (GP)</a:t>
            </a:r>
          </a:p>
          <a:p>
            <a:r>
              <a:rPr lang="en-US" sz="2000" dirty="0">
                <a:solidFill>
                  <a:srgbClr val="00B050"/>
                </a:solidFill>
                <a:latin typeface="Century Gothic" pitchFamily="34" charset="0"/>
              </a:rPr>
              <a:t>Simulated Annealing (SA)</a:t>
            </a:r>
          </a:p>
          <a:p>
            <a:r>
              <a:rPr lang="en-US" sz="2000" dirty="0">
                <a:latin typeface="Century Gothic" pitchFamily="34" charset="0"/>
              </a:rPr>
              <a:t>Evolution Strategies (ES)</a:t>
            </a:r>
          </a:p>
          <a:p>
            <a:r>
              <a:rPr lang="en-US" sz="2000" dirty="0">
                <a:latin typeface="Century Gothic" pitchFamily="34" charset="0"/>
              </a:rPr>
              <a:t>Evolutionary Programming (EP)</a:t>
            </a:r>
          </a:p>
          <a:p>
            <a:r>
              <a:rPr lang="en-US" sz="2000" dirty="0">
                <a:latin typeface="Century Gothic" pitchFamily="34" charset="0"/>
              </a:rPr>
              <a:t>Ant Colony Optimization (ACO)</a:t>
            </a:r>
          </a:p>
          <a:p>
            <a:r>
              <a:rPr lang="en-US" sz="2000" dirty="0">
                <a:latin typeface="Century Gothic" pitchFamily="34" charset="0"/>
              </a:rPr>
              <a:t>Differential Evolution (DE)</a:t>
            </a:r>
          </a:p>
          <a:p>
            <a:r>
              <a:rPr lang="en-US" sz="2000" dirty="0">
                <a:solidFill>
                  <a:srgbClr val="00B050"/>
                </a:solidFill>
                <a:latin typeface="Century Gothic" pitchFamily="34" charset="0"/>
              </a:rPr>
              <a:t>Particle Swarm Optimization (PSO)</a:t>
            </a:r>
          </a:p>
          <a:p>
            <a:r>
              <a:rPr lang="en-US" sz="2000" dirty="0">
                <a:latin typeface="Century Gothic" pitchFamily="34" charset="0"/>
              </a:rPr>
              <a:t>Cultural Algorithm (CA), and others</a:t>
            </a:r>
          </a:p>
          <a:p>
            <a:endParaRPr lang="en-US" dirty="0">
              <a:latin typeface="Century Gothic" pitchFamily="34" charset="0"/>
            </a:endParaRPr>
          </a:p>
          <a:p>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48</a:t>
            </a:fld>
            <a:endParaRPr lang="en-US"/>
          </a:p>
        </p:txBody>
      </p:sp>
      <p:sp>
        <p:nvSpPr>
          <p:cNvPr id="6" name="Rectangle 5"/>
          <p:cNvSpPr/>
          <p:nvPr/>
        </p:nvSpPr>
        <p:spPr>
          <a:xfrm>
            <a:off x="1752600" y="438150"/>
            <a:ext cx="54864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entury Gothic" panose="020B0502020202090204" pitchFamily="34" charset="0"/>
                <a:cs typeface="Times New Roman" panose="02020603050405020304" pitchFamily="18" charset="0"/>
              </a:rPr>
              <a:t>Non-Traditional Optimization Tools</a:t>
            </a:r>
          </a:p>
        </p:txBody>
      </p:sp>
    </p:spTree>
    <p:extLst>
      <p:ext uri="{BB962C8B-B14F-4D97-AF65-F5344CB8AC3E}">
        <p14:creationId xmlns:p14="http://schemas.microsoft.com/office/powerpoint/2010/main" val="1632491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49</a:t>
            </a:fld>
            <a:endParaRPr lang="en-US" dirty="0"/>
          </a:p>
        </p:txBody>
      </p:sp>
      <p:sp>
        <p:nvSpPr>
          <p:cNvPr id="6" name="Subtitle 2"/>
          <p:cNvSpPr txBox="1">
            <a:spLocks/>
          </p:cNvSpPr>
          <p:nvPr/>
        </p:nvSpPr>
        <p:spPr>
          <a:xfrm>
            <a:off x="1295400" y="3051368"/>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solidFill>
                  <a:srgbClr val="353C5F"/>
                </a:solidFill>
                <a:latin typeface="Century Gothic" pitchFamily="34" charset="0"/>
                <a:cs typeface="Arial" pitchFamily="34" charset="0"/>
              </a:rPr>
              <a:t>PROF. (DR.) DILIP KUMAR PRATIHAR</a:t>
            </a:r>
            <a:endParaRPr kumimoji="0" lang="en-US" sz="1400" b="1" u="none" strike="noStrike" kern="1200" cap="none" spc="0" normalizeH="0" baseline="0" noProof="0" dirty="0">
              <a:ln>
                <a:noFill/>
              </a:ln>
              <a:solidFill>
                <a:srgbClr val="353C5F"/>
              </a:solidFill>
              <a:effectLst/>
              <a:uLnTx/>
              <a:uFillTx/>
              <a:latin typeface="Century Gothic" pitchFamily="34" charset="0"/>
              <a:cs typeface="Arial"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noProof="0" dirty="0">
                <a:solidFill>
                  <a:schemeClr val="accent2"/>
                </a:solidFill>
                <a:latin typeface="Century Gothic" pitchFamily="34" charset="0"/>
                <a:cs typeface="Arial" pitchFamily="34" charset="0"/>
              </a:rPr>
              <a:t>MECHANICAL ENGINEERING DEPARTMENT, IIT KHARAGPUR</a:t>
            </a:r>
            <a:endParaRPr kumimoji="0" lang="en-US" sz="1200" b="1"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
        <p:nvSpPr>
          <p:cNvPr id="5" name="Subtitle 2"/>
          <p:cNvSpPr txBox="1">
            <a:spLocks/>
          </p:cNvSpPr>
          <p:nvPr/>
        </p:nvSpPr>
        <p:spPr>
          <a:xfrm>
            <a:off x="1295400" y="1962150"/>
            <a:ext cx="6400800" cy="887506"/>
          </a:xfrm>
          <a:prstGeom prst="rect">
            <a:avLst/>
          </a:prstGeom>
        </p:spPr>
        <p:txBody>
          <a:bodyPr>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2800" b="1" dirty="0">
                <a:solidFill>
                  <a:srgbClr val="353C5F"/>
                </a:solidFill>
                <a:latin typeface="Century Gothic" pitchFamily="34" charset="0"/>
                <a:cs typeface="Times New Roman" pitchFamily="18" charset="0"/>
              </a:rPr>
              <a:t>Topic 3: BINARY-CODED GENETIC ALGORITHM (BCGA)</a:t>
            </a:r>
            <a:endParaRPr kumimoji="0" lang="en-US" sz="2800" b="1" i="0" u="none" strike="noStrike" kern="1200" cap="none" spc="0" normalizeH="0" baseline="0" noProof="0" dirty="0">
              <a:ln>
                <a:noFill/>
              </a:ln>
              <a:solidFill>
                <a:srgbClr val="353C5F"/>
              </a:solidFill>
              <a:effectLst/>
              <a:uLnTx/>
              <a:uFillTx/>
              <a:latin typeface="Century Gothic" pitchFamily="34"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2000" b="1" i="0"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Tree>
    <p:extLst>
      <p:ext uri="{BB962C8B-B14F-4D97-AF65-F5344CB8AC3E}">
        <p14:creationId xmlns:p14="http://schemas.microsoft.com/office/powerpoint/2010/main" val="80825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71550"/>
                <a:ext cx="8534400" cy="381000"/>
              </a:xfrm>
            </p:spPr>
            <p:txBody>
              <a:bodyPr>
                <a:normAutofit fontScale="25000" lnSpcReduction="20000"/>
              </a:bodyPr>
              <a:lstStyle/>
              <a:p>
                <a:pPr>
                  <a:buClr>
                    <a:srgbClr val="FF0000"/>
                  </a:buClr>
                  <a:buFont typeface="Wingdings" panose="05000000000000000000" pitchFamily="2" charset="2"/>
                  <a:buChar char="v"/>
                </a:pPr>
                <a:r>
                  <a:rPr lang="en-US" sz="8000" b="1" dirty="0">
                    <a:latin typeface="Century Gothic" panose="020B0502020202020204" pitchFamily="34" charset="0"/>
                  </a:rPr>
                  <a:t>Determine the minimum/ maximum/ inflection point of </a:t>
                </a:r>
                <a14:m>
                  <m:oMath xmlns:m="http://schemas.openxmlformats.org/officeDocument/2006/math">
                    <m:r>
                      <a:rPr lang="en-US" sz="8000" b="1" i="1">
                        <a:latin typeface="Cambria Math" panose="02040503050406030204" pitchFamily="18" charset="0"/>
                      </a:rPr>
                      <m:t>𝒇</m:t>
                    </m:r>
                    <m:r>
                      <a:rPr lang="en-US" sz="8000" b="1" i="1">
                        <a:latin typeface="Cambria Math" panose="02040503050406030204" pitchFamily="18" charset="0"/>
                      </a:rPr>
                      <m:t>(</m:t>
                    </m:r>
                    <m:r>
                      <a:rPr lang="en-US" sz="8000" b="1" i="1">
                        <a:latin typeface="Cambria Math" panose="02040503050406030204" pitchFamily="18" charset="0"/>
                      </a:rPr>
                      <m:t>𝒙</m:t>
                    </m:r>
                    <m:r>
                      <a:rPr lang="en-US" sz="8000" b="1" i="1">
                        <a:latin typeface="Cambria Math" panose="02040503050406030204" pitchFamily="18" charset="0"/>
                      </a:rPr>
                      <m:t>)=</m:t>
                    </m:r>
                    <m:sSup>
                      <m:sSupPr>
                        <m:ctrlPr>
                          <a:rPr lang="en-US" sz="8000" b="1" i="1">
                            <a:latin typeface="Cambria Math" panose="02040503050406030204" pitchFamily="18" charset="0"/>
                          </a:rPr>
                        </m:ctrlPr>
                      </m:sSupPr>
                      <m:e>
                        <m:r>
                          <a:rPr lang="en-US" sz="8000" b="1" i="1">
                            <a:latin typeface="Cambria Math" panose="02040503050406030204" pitchFamily="18" charset="0"/>
                          </a:rPr>
                          <m:t>𝒙</m:t>
                        </m:r>
                      </m:e>
                      <m:sup>
                        <m:r>
                          <a:rPr lang="en-US" sz="8000" b="1" i="1">
                            <a:latin typeface="Cambria Math" panose="02040503050406030204" pitchFamily="18" charset="0"/>
                          </a:rPr>
                          <m:t>𝟑</m:t>
                        </m:r>
                        <m:r>
                          <a:rPr lang="en-US" sz="8000" b="1" i="1">
                            <a:latin typeface="Cambria Math" panose="02040503050406030204" pitchFamily="18" charset="0"/>
                          </a:rPr>
                          <m:t> </m:t>
                        </m:r>
                      </m:sup>
                    </m:sSup>
                  </m:oMath>
                </a14:m>
                <a:r>
                  <a:rPr lang="en-US" sz="8000" b="1" i="1" baseline="30000" dirty="0">
                    <a:latin typeface="Century Gothic" panose="020B0502020202020204" pitchFamily="34" charset="0"/>
                    <a:cs typeface="Times New Roman" panose="02020603050405020304" pitchFamily="18" charset="0"/>
                  </a:rPr>
                  <a:t> </a:t>
                </a:r>
              </a:p>
              <a:p>
                <a:pPr marL="0" indent="0">
                  <a:buClr>
                    <a:srgbClr val="FF0000"/>
                  </a:buClr>
                  <a:buNone/>
                </a:pPr>
                <a:endParaRPr lang="en-US" sz="8000" b="1" i="1" baseline="30000" dirty="0">
                  <a:latin typeface="Century Gothic" panose="020B0502020202020204" pitchFamily="34" charset="0"/>
                  <a:cs typeface="Times New Roman" panose="02020603050405020304" pitchFamily="18" charset="0"/>
                </a:endParaRPr>
              </a:p>
              <a:p>
                <a:pPr marL="0" indent="0">
                  <a:buClr>
                    <a:srgbClr val="FF0000"/>
                  </a:buClr>
                  <a:buNone/>
                </a:pPr>
                <a:endParaRPr lang="en-US" sz="8000" b="1" i="1" baseline="30000" dirty="0">
                  <a:latin typeface="Century Gothic" panose="020B0502020202020204" pitchFamily="34" charset="0"/>
                  <a:cs typeface="Times New Roman" panose="02020603050405020304" pitchFamily="18" charset="0"/>
                </a:endParaRPr>
              </a:p>
              <a:p>
                <a:pPr marL="0" indent="0">
                  <a:buClr>
                    <a:srgbClr val="FF0000"/>
                  </a:buClr>
                  <a:buNone/>
                </a:pPr>
                <a:endParaRPr lang="en-US" sz="2000" b="1" i="1" baseline="30000" dirty="0">
                  <a:latin typeface="Times New Roman" panose="02020603050405020304" pitchFamily="18" charset="0"/>
                  <a:cs typeface="Times New Roman" panose="02020603050405020304" pitchFamily="18" charset="0"/>
                </a:endParaRPr>
              </a:p>
              <a:p>
                <a:pPr marL="0" indent="0">
                  <a:buClr>
                    <a:srgbClr val="FF0000"/>
                  </a:buClr>
                  <a:buNone/>
                </a:pPr>
                <a:r>
                  <a:rPr lang="en-US" sz="2000" b="1" i="1" baseline="300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71550"/>
                <a:ext cx="8534400" cy="381000"/>
              </a:xfrm>
              <a:blipFill rotWithShape="1">
                <a:blip r:embed="rId2"/>
                <a:stretch>
                  <a:fillRect l="-571" t="-22222" b="-174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5</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A Numerical Example</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304800" y="1352550"/>
                <a:ext cx="3962400" cy="33995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𝒚</m:t>
                      </m:r>
                      <m:r>
                        <a:rPr lang="en-US" sz="2000" b="1" i="1" smtClean="0">
                          <a:latin typeface="Cambria Math"/>
                        </a:rPr>
                        <m:t>=</m:t>
                      </m:r>
                      <m:r>
                        <a:rPr lang="en-US" sz="2000" b="1" i="1">
                          <a:latin typeface="Cambria Math" panose="02040503050406030204" pitchFamily="18" charset="0"/>
                        </a:rPr>
                        <m:t>𝒇</m:t>
                      </m:r>
                      <m:r>
                        <a:rPr lang="en-US" sz="2000" b="1" i="1">
                          <a:latin typeface="Cambria Math" panose="02040503050406030204" pitchFamily="18" charset="0"/>
                        </a:rPr>
                        <m:t>(</m:t>
                      </m:r>
                      <m:r>
                        <a:rPr lang="en-US" sz="2000" b="1" i="1">
                          <a:latin typeface="Cambria Math" panose="02040503050406030204" pitchFamily="18" charset="0"/>
                        </a:rPr>
                        <m:t>𝒙</m:t>
                      </m:r>
                      <m:r>
                        <a:rPr lang="en-US" sz="2000" b="1" i="1">
                          <a:latin typeface="Cambria Math" panose="02040503050406030204" pitchFamily="18" charset="0"/>
                        </a:rPr>
                        <m:t>)=</m:t>
                      </m:r>
                      <m:sSup>
                        <m:sSupPr>
                          <m:ctrlPr>
                            <a:rPr lang="en-US" sz="2000" b="1" i="1">
                              <a:latin typeface="Cambria Math" panose="02040503050406030204" pitchFamily="18" charset="0"/>
                            </a:rPr>
                          </m:ctrlPr>
                        </m:sSupPr>
                        <m:e>
                          <m:r>
                            <a:rPr lang="en-US" sz="2000" b="1" i="1">
                              <a:latin typeface="Cambria Math" panose="02040503050406030204" pitchFamily="18" charset="0"/>
                            </a:rPr>
                            <m:t>𝒙</m:t>
                          </m:r>
                        </m:e>
                        <m:sup>
                          <m:r>
                            <a:rPr lang="en-US" sz="2000" b="1" i="1">
                              <a:latin typeface="Cambria Math" panose="02040503050406030204" pitchFamily="18" charset="0"/>
                            </a:rPr>
                            <m:t>𝟑</m:t>
                          </m:r>
                          <m:r>
                            <a:rPr lang="en-US" sz="2000" b="1" i="1">
                              <a:latin typeface="Cambria Math" panose="02040503050406030204" pitchFamily="18" charset="0"/>
                            </a:rPr>
                            <m:t> </m:t>
                          </m:r>
                        </m:sup>
                      </m:sSup>
                    </m:oMath>
                  </m:oMathPara>
                </a14:m>
                <a:endParaRPr lang="en-US" sz="2000" b="1" i="1" dirty="0">
                  <a:latin typeface="Cambria Math" panose="02040503050406030204" pitchFamily="18" charset="0"/>
                </a:endParaRPr>
              </a:p>
              <a:p>
                <a:r>
                  <a:rPr lang="en-US" sz="2000" b="1" dirty="0">
                    <a:latin typeface="Century Gothic" panose="020B0502020202020204" pitchFamily="34" charset="0"/>
                  </a:rPr>
                  <a:t>Put,</a:t>
                </a:r>
                <a:r>
                  <a:rPr lang="en-US" dirty="0"/>
                  <a:t>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𝒇</m:t>
                        </m:r>
                      </m:e>
                      <m:sup>
                        <m:r>
                          <a:rPr lang="en-US" sz="2000" b="1" i="1">
                            <a:latin typeface="Cambria Math" panose="02040503050406030204" pitchFamily="18" charset="0"/>
                          </a:rPr>
                          <m:t>′</m:t>
                        </m:r>
                      </m:sup>
                    </m:sSup>
                    <m:d>
                      <m:dPr>
                        <m:ctrlPr>
                          <a:rPr lang="en-US" sz="2000" b="1" i="1">
                            <a:latin typeface="Cambria Math" panose="02040503050406030204" pitchFamily="18" charset="0"/>
                          </a:rPr>
                        </m:ctrlPr>
                      </m:dPr>
                      <m:e>
                        <m:r>
                          <a:rPr lang="en-US" sz="2000" b="1" i="1">
                            <a:latin typeface="Cambria Math" panose="02040503050406030204" pitchFamily="18" charset="0"/>
                          </a:rPr>
                          <m:t>𝒙</m:t>
                        </m:r>
                      </m:e>
                    </m:d>
                    <m:r>
                      <a:rPr lang="en-US" sz="2000" b="1" i="1">
                        <a:latin typeface="Cambria Math" panose="02040503050406030204" pitchFamily="18" charset="0"/>
                      </a:rPr>
                      <m:t>=</m:t>
                    </m:r>
                    <m:r>
                      <a:rPr lang="en-US" sz="2000" b="1" i="1">
                        <a:latin typeface="Cambria Math" panose="02040503050406030204" pitchFamily="18" charset="0"/>
                      </a:rPr>
                      <m:t>𝟑</m:t>
                    </m:r>
                    <m:sSup>
                      <m:sSupPr>
                        <m:ctrlPr>
                          <a:rPr lang="en-US" sz="2000" b="1" i="1">
                            <a:latin typeface="Cambria Math" panose="02040503050406030204" pitchFamily="18" charset="0"/>
                          </a:rPr>
                        </m:ctrlPr>
                      </m:sSupPr>
                      <m:e>
                        <m:r>
                          <a:rPr lang="en-US" sz="2000" b="1" i="1">
                            <a:latin typeface="Cambria Math" panose="02040503050406030204" pitchFamily="18" charset="0"/>
                          </a:rPr>
                          <m:t>𝒙</m:t>
                        </m:r>
                      </m:e>
                      <m:sup>
                        <m:r>
                          <a:rPr lang="en-US" sz="2000" b="1" i="1">
                            <a:latin typeface="Cambria Math" panose="02040503050406030204" pitchFamily="18" charset="0"/>
                          </a:rPr>
                          <m:t>𝟐</m:t>
                        </m:r>
                      </m:sup>
                    </m:sSup>
                    <m:r>
                      <a:rPr lang="en-US" sz="2000" b="1" i="1">
                        <a:latin typeface="Cambria Math" panose="02040503050406030204" pitchFamily="18" charset="0"/>
                      </a:rPr>
                      <m:t>=</m:t>
                    </m:r>
                    <m:r>
                      <a:rPr lang="en-US" sz="2000" b="1" i="1">
                        <a:latin typeface="Cambria Math" panose="02040503050406030204" pitchFamily="18" charset="0"/>
                      </a:rPr>
                      <m:t>𝟎</m:t>
                    </m:r>
                  </m:oMath>
                </a14:m>
                <a:endParaRPr lang="en-US" sz="2000" b="1" i="1" dirty="0">
                  <a:latin typeface="Cambria Math" panose="02040503050406030204" pitchFamily="18" charset="0"/>
                </a:endParaRPr>
              </a:p>
              <a:p>
                <a:r>
                  <a:rPr lang="en-US" sz="2000" b="1" i="1" dirty="0">
                    <a:latin typeface="Cambria Math" panose="02040503050406030204" pitchFamily="18" charset="0"/>
                  </a:rPr>
                  <a:t>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m:t>
                        </m:r>
                        <m:r>
                          <a:rPr lang="en-US" sz="2000" b="1" i="1">
                            <a:latin typeface="Cambria Math" panose="02040503050406030204" pitchFamily="18" charset="0"/>
                          </a:rPr>
                          <m:t>𝒙</m:t>
                        </m:r>
                      </m:e>
                      <m:sup>
                        <m:r>
                          <a:rPr lang="en-US" sz="2000" b="1" i="1">
                            <a:latin typeface="Cambria Math" panose="02040503050406030204" pitchFamily="18" charset="0"/>
                          </a:rPr>
                          <m:t>∗</m:t>
                        </m:r>
                      </m:sup>
                    </m:sSup>
                    <m:r>
                      <a:rPr lang="en-US" sz="2000" b="1" i="1">
                        <a:latin typeface="Cambria Math" panose="02040503050406030204" pitchFamily="18" charset="0"/>
                      </a:rPr>
                      <m:t>=</m:t>
                    </m:r>
                    <m:r>
                      <a:rPr lang="en-US" sz="2000" b="1" i="1">
                        <a:latin typeface="Cambria Math" panose="02040503050406030204" pitchFamily="18" charset="0"/>
                      </a:rPr>
                      <m:t>𝟎</m:t>
                    </m:r>
                  </m:oMath>
                </a14:m>
                <a:endParaRPr lang="en-US" sz="2000" b="1" i="1" dirty="0">
                  <a:latin typeface="Cambria Math" panose="02040503050406030204" pitchFamily="18" charset="0"/>
                </a:endParaRPr>
              </a:p>
              <a:p>
                <a:r>
                  <a:rPr lang="en-US" sz="2000" b="1" dirty="0">
                    <a:latin typeface="Century Gothic" panose="020B0502020202020204" pitchFamily="34" charset="0"/>
                  </a:rPr>
                  <a:t>Now,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 </m:t>
                        </m:r>
                        <m:r>
                          <a:rPr lang="en-US" sz="2000" b="1" i="1">
                            <a:latin typeface="Cambria Math" panose="02040503050406030204" pitchFamily="18" charset="0"/>
                          </a:rPr>
                          <m:t>𝒇</m:t>
                        </m:r>
                      </m:e>
                      <m:sup>
                        <m:r>
                          <a:rPr lang="en-US" sz="2000" b="1" i="1">
                            <a:latin typeface="Cambria Math" panose="02040503050406030204" pitchFamily="18" charset="0"/>
                          </a:rPr>
                          <m:t>′′</m:t>
                        </m:r>
                      </m:sup>
                    </m:sSup>
                    <m:d>
                      <m:dPr>
                        <m:ctrlPr>
                          <a:rPr lang="en-US" sz="2000" b="1" i="1">
                            <a:latin typeface="Cambria Math" panose="02040503050406030204" pitchFamily="18" charset="0"/>
                          </a:rPr>
                        </m:ctrlPr>
                      </m:dPr>
                      <m:e>
                        <m:r>
                          <a:rPr lang="en-US" sz="2000" b="1" i="1">
                            <a:latin typeface="Cambria Math" panose="02040503050406030204" pitchFamily="18" charset="0"/>
                          </a:rPr>
                          <m:t>𝒙</m:t>
                        </m:r>
                      </m:e>
                    </m:d>
                    <m:r>
                      <a:rPr lang="en-US" sz="2000" b="1" i="1">
                        <a:latin typeface="Cambria Math" panose="02040503050406030204" pitchFamily="18" charset="0"/>
                      </a:rPr>
                      <m:t>=</m:t>
                    </m:r>
                    <m:r>
                      <a:rPr lang="en-US" sz="2000" b="1" i="1">
                        <a:latin typeface="Cambria Math" panose="02040503050406030204" pitchFamily="18" charset="0"/>
                      </a:rPr>
                      <m:t>𝟔</m:t>
                    </m:r>
                    <m:r>
                      <a:rPr lang="en-US" sz="2000" b="1" i="1">
                        <a:latin typeface="Cambria Math" panose="02040503050406030204" pitchFamily="18" charset="0"/>
                      </a:rPr>
                      <m:t>𝒙</m:t>
                    </m:r>
                  </m:oMath>
                </a14:m>
                <a:endParaRPr lang="en-US" sz="2000" b="1" i="1" dirty="0">
                  <a:latin typeface="Cambria Math" panose="02040503050406030204" pitchFamily="18" charset="0"/>
                </a:endParaRPr>
              </a:p>
              <a:p>
                <a:r>
                  <a:rPr lang="en-US" sz="2000" b="1" i="1" dirty="0">
                    <a:latin typeface="Cambria Math" panose="02040503050406030204" pitchFamily="18" charset="0"/>
                  </a:rPr>
                  <a:t>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 </m:t>
                        </m:r>
                        <m:r>
                          <a:rPr lang="en-US" sz="2000" b="1" i="1">
                            <a:latin typeface="Cambria Math" panose="02040503050406030204" pitchFamily="18" charset="0"/>
                          </a:rPr>
                          <m:t>𝒇</m:t>
                        </m:r>
                      </m:e>
                      <m:sup>
                        <m:r>
                          <a:rPr lang="en-US" sz="2000" b="1" i="1">
                            <a:latin typeface="Cambria Math" panose="02040503050406030204" pitchFamily="18" charset="0"/>
                          </a:rPr>
                          <m:t>′′′</m:t>
                        </m:r>
                      </m:sup>
                    </m:sSup>
                    <m:d>
                      <m:dPr>
                        <m:ctrlPr>
                          <a:rPr lang="en-US" sz="2000" b="1" i="1">
                            <a:latin typeface="Cambria Math" panose="02040503050406030204" pitchFamily="18" charset="0"/>
                          </a:rPr>
                        </m:ctrlPr>
                      </m:dPr>
                      <m:e>
                        <m:r>
                          <a:rPr lang="en-US" sz="2000" b="1" i="1">
                            <a:latin typeface="Cambria Math" panose="02040503050406030204" pitchFamily="18" charset="0"/>
                          </a:rPr>
                          <m:t>𝒙</m:t>
                        </m:r>
                      </m:e>
                    </m:d>
                    <m:r>
                      <a:rPr lang="en-US" sz="2000" b="1" i="1">
                        <a:latin typeface="Cambria Math" panose="02040503050406030204" pitchFamily="18" charset="0"/>
                      </a:rPr>
                      <m:t>=</m:t>
                    </m:r>
                    <m:r>
                      <a:rPr lang="en-US" sz="2000" b="1" i="1">
                        <a:latin typeface="Cambria Math" panose="02040503050406030204" pitchFamily="18" charset="0"/>
                      </a:rPr>
                      <m:t>𝟔</m:t>
                    </m:r>
                    <m:r>
                      <a:rPr lang="en-US" sz="2000" b="1" i="1">
                        <a:latin typeface="Cambria Math" panose="02040503050406030204" pitchFamily="18" charset="0"/>
                      </a:rPr>
                      <m:t>≠</m:t>
                    </m:r>
                    <m:r>
                      <a:rPr lang="en-US" sz="2000" b="1" i="1">
                        <a:latin typeface="Cambria Math" panose="02040503050406030204" pitchFamily="18" charset="0"/>
                      </a:rPr>
                      <m:t>𝟎</m:t>
                    </m:r>
                  </m:oMath>
                </a14:m>
                <a:endParaRPr lang="en-US" sz="2000" b="1" i="1" dirty="0">
                  <a:latin typeface="Cambria Math" panose="02040503050406030204" pitchFamily="18" charset="0"/>
                </a:endParaRPr>
              </a:p>
              <a:p>
                <a:r>
                  <a:rPr lang="en-US" sz="2000" b="1" dirty="0">
                    <a:latin typeface="Century Gothic" panose="020B0502020202020204" pitchFamily="34" charset="0"/>
                  </a:rPr>
                  <a:t>Here,   </a:t>
                </a:r>
                <a14:m>
                  <m:oMath xmlns:m="http://schemas.openxmlformats.org/officeDocument/2006/math">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𝟑</m:t>
                    </m:r>
                  </m:oMath>
                </a14:m>
                <a:r>
                  <a:rPr lang="en-US" sz="2000" b="1" i="1" dirty="0">
                    <a:latin typeface="Cambria Math" panose="02040503050406030204" pitchFamily="18" charset="0"/>
                  </a:rPr>
                  <a:t>  </a:t>
                </a:r>
                <a:r>
                  <a:rPr lang="en-US" sz="2000" b="1" dirty="0">
                    <a:latin typeface="Century Gothic" panose="020B0502020202020204" pitchFamily="34" charset="0"/>
                  </a:rPr>
                  <a:t>(odd number)</a:t>
                </a:r>
              </a:p>
              <a:p>
                <a:endParaRPr lang="en-US" sz="2000" b="1" dirty="0">
                  <a:latin typeface="Century Gothic" panose="020B0502020202020204" pitchFamily="34" charset="0"/>
                </a:endParaRPr>
              </a:p>
              <a:p>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𝒙</m:t>
                        </m:r>
                      </m:e>
                      <m:sup>
                        <m:r>
                          <a:rPr lang="en-US" sz="2000" b="1" i="1">
                            <a:latin typeface="Cambria Math" panose="02040503050406030204" pitchFamily="18" charset="0"/>
                          </a:rPr>
                          <m:t>∗</m:t>
                        </m:r>
                      </m:sup>
                    </m:sSup>
                    <m:r>
                      <a:rPr lang="en-US" sz="2000" b="1" i="1">
                        <a:latin typeface="Cambria Math" panose="02040503050406030204" pitchFamily="18" charset="0"/>
                      </a:rPr>
                      <m:t>=</m:t>
                    </m:r>
                    <m:r>
                      <a:rPr lang="en-US" sz="2000" b="1" i="1">
                        <a:latin typeface="Cambria Math" panose="02040503050406030204" pitchFamily="18" charset="0"/>
                      </a:rPr>
                      <m:t>𝟎</m:t>
                    </m:r>
                  </m:oMath>
                </a14:m>
                <a:r>
                  <a:rPr lang="en-US" sz="2000" b="1" i="1" dirty="0">
                    <a:latin typeface="Cambria Math" panose="02040503050406030204" pitchFamily="18" charset="0"/>
                  </a:rPr>
                  <a:t> </a:t>
                </a:r>
                <a:r>
                  <a:rPr lang="en-US" sz="2000" b="1" dirty="0">
                    <a:latin typeface="Century Gothic" panose="020B0502020202020204" pitchFamily="34" charset="0"/>
                  </a:rPr>
                  <a:t>is an inflection point</a:t>
                </a:r>
              </a:p>
              <a:p>
                <a:endParaRPr lang="en-US" b="1" dirty="0"/>
              </a:p>
              <a:p>
                <a:endParaRPr lang="en-US" b="1"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04800" y="1352550"/>
                <a:ext cx="3962400" cy="3399520"/>
              </a:xfrm>
              <a:prstGeom prst="rect">
                <a:avLst/>
              </a:prstGeom>
              <a:blipFill rotWithShape="1">
                <a:blip r:embed="rId3"/>
                <a:stretch>
                  <a:fillRect l="-1538"/>
                </a:stretch>
              </a:blipFill>
            </p:spPr>
            <p:txBody>
              <a:bodyPr/>
              <a:lstStyle/>
              <a:p>
                <a:r>
                  <a:rPr lang="en-US">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1352550"/>
            <a:ext cx="2895600" cy="2667000"/>
          </a:xfrm>
          <a:prstGeom prst="rect">
            <a:avLst/>
          </a:prstGeom>
        </p:spPr>
      </p:pic>
    </p:spTree>
    <p:extLst>
      <p:ext uri="{BB962C8B-B14F-4D97-AF65-F5344CB8AC3E}">
        <p14:creationId xmlns:p14="http://schemas.microsoft.com/office/powerpoint/2010/main" val="156429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34678"/>
            <a:ext cx="8077200" cy="3394472"/>
          </a:xfrm>
        </p:spPr>
        <p:txBody>
          <a:bodyPr>
            <a:noAutofit/>
          </a:bodyPr>
          <a:lstStyle/>
          <a:p>
            <a:pPr algn="just"/>
            <a:r>
              <a:rPr lang="en-US" sz="2000" b="1" dirty="0">
                <a:latin typeface="Century Gothic" panose="020B0502020202090204" pitchFamily="34" charset="0"/>
                <a:cs typeface="Times New Roman" panose="02020603050405020304" pitchFamily="18" charset="0"/>
              </a:rPr>
              <a:t>Genetic Algorithm(GA) is a population-based probabilistic search and optimization technique, which works based on the Darwin’s principle of natural selection</a:t>
            </a:r>
          </a:p>
          <a:p>
            <a:pPr algn="just"/>
            <a:r>
              <a:rPr lang="en-US" sz="2000" b="1" dirty="0">
                <a:latin typeface="Century Gothic" panose="020B0502020202090204" pitchFamily="34" charset="0"/>
                <a:cs typeface="Times New Roman" panose="02020603050405020304" pitchFamily="18" charset="0"/>
              </a:rPr>
              <a:t>An iterative search technique working based on the concept of probability </a:t>
            </a:r>
          </a:p>
          <a:p>
            <a:pPr algn="just"/>
            <a:r>
              <a:rPr lang="en-US" sz="2000" b="1" dirty="0">
                <a:latin typeface="Century Gothic" panose="020B0502020202090204" pitchFamily="34" charset="0"/>
                <a:cs typeface="Times New Roman" panose="02020603050405020304" pitchFamily="18" charset="0"/>
              </a:rPr>
              <a:t>Introduced by Prof. John Holland of the University of Michigan, USA, in 1965</a:t>
            </a:r>
          </a:p>
          <a:p>
            <a:pPr marL="0" indent="0">
              <a:buNone/>
            </a:pPr>
            <a:endParaRPr lang="en-US" sz="2000" dirty="0"/>
          </a:p>
        </p:txBody>
      </p:sp>
      <p:sp>
        <p:nvSpPr>
          <p:cNvPr id="4" name="Slide Number Placeholder 3"/>
          <p:cNvSpPr>
            <a:spLocks noGrp="1"/>
          </p:cNvSpPr>
          <p:nvPr>
            <p:ph type="sldNum" sz="quarter" idx="12"/>
          </p:nvPr>
        </p:nvSpPr>
        <p:spPr/>
        <p:txBody>
          <a:bodyPr/>
          <a:lstStyle/>
          <a:p>
            <a:fld id="{F815AC96-4A5A-4699-9DBD-ACAB251D8CBA}" type="slidenum">
              <a:rPr lang="en-US" smtClean="0"/>
              <a:t>50</a:t>
            </a:fld>
            <a:endParaRPr lang="en-US"/>
          </a:p>
        </p:txBody>
      </p:sp>
      <p:sp>
        <p:nvSpPr>
          <p:cNvPr id="5" name="Rectangle 4"/>
          <p:cNvSpPr/>
          <p:nvPr/>
        </p:nvSpPr>
        <p:spPr>
          <a:xfrm>
            <a:off x="1752600" y="438150"/>
            <a:ext cx="54864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entury Gothic" panose="020B0502020202090204" pitchFamily="34" charset="0"/>
                <a:cs typeface="Times New Roman" panose="02020603050405020304" pitchFamily="18" charset="0"/>
              </a:rPr>
              <a:t>Introduction to Genetic Algorithms</a:t>
            </a:r>
          </a:p>
        </p:txBody>
      </p:sp>
    </p:spTree>
    <p:extLst>
      <p:ext uri="{BB962C8B-B14F-4D97-AF65-F5344CB8AC3E}">
        <p14:creationId xmlns:p14="http://schemas.microsoft.com/office/powerpoint/2010/main" val="159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51</a:t>
            </a:fld>
            <a:endParaRPr lang="en-US"/>
          </a:p>
        </p:txBody>
      </p:sp>
      <p:sp>
        <p:nvSpPr>
          <p:cNvPr id="96" name="Rectangle 95"/>
          <p:cNvSpPr/>
          <p:nvPr/>
        </p:nvSpPr>
        <p:spPr>
          <a:xfrm>
            <a:off x="304800" y="361950"/>
            <a:ext cx="2286000" cy="838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Century Gothic" panose="020B0502020202090204" pitchFamily="34" charset="0"/>
                <a:cs typeface="Times New Roman" panose="02020603050405020304" pitchFamily="18" charset="0"/>
              </a:rPr>
              <a:t>Working cycle of a GA</a:t>
            </a:r>
          </a:p>
        </p:txBody>
      </p:sp>
      <p:grpSp>
        <p:nvGrpSpPr>
          <p:cNvPr id="134" name="Group 133"/>
          <p:cNvGrpSpPr/>
          <p:nvPr/>
        </p:nvGrpSpPr>
        <p:grpSpPr>
          <a:xfrm>
            <a:off x="2895600" y="438150"/>
            <a:ext cx="4267200" cy="3886200"/>
            <a:chOff x="3875724" y="514350"/>
            <a:chExt cx="4404712" cy="4038600"/>
          </a:xfrm>
        </p:grpSpPr>
        <p:grpSp>
          <p:nvGrpSpPr>
            <p:cNvPr id="95" name="Group 94"/>
            <p:cNvGrpSpPr/>
            <p:nvPr/>
          </p:nvGrpSpPr>
          <p:grpSpPr>
            <a:xfrm>
              <a:off x="3875724" y="514350"/>
              <a:ext cx="4404712" cy="4038600"/>
              <a:chOff x="3796626" y="552450"/>
              <a:chExt cx="5623125" cy="4438592"/>
            </a:xfrm>
          </p:grpSpPr>
          <p:sp>
            <p:nvSpPr>
              <p:cNvPr id="2" name="Oval 1"/>
              <p:cNvSpPr/>
              <p:nvPr/>
            </p:nvSpPr>
            <p:spPr>
              <a:xfrm>
                <a:off x="5074617" y="552450"/>
                <a:ext cx="1070059" cy="342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Start</a:t>
                </a:r>
              </a:p>
            </p:txBody>
          </p:sp>
          <p:sp>
            <p:nvSpPr>
              <p:cNvPr id="11" name="Rectangle 10"/>
              <p:cNvSpPr/>
              <p:nvPr/>
            </p:nvSpPr>
            <p:spPr>
              <a:xfrm>
                <a:off x="7020178" y="2671561"/>
                <a:ext cx="2399573" cy="477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Assign fitness to all solutions in the population</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7603847" y="3405146"/>
                <a:ext cx="1414252" cy="2459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Reproduction</a:t>
                </a:r>
              </a:p>
            </p:txBody>
          </p:sp>
          <p:sp>
            <p:nvSpPr>
              <p:cNvPr id="13" name="Rectangle 12"/>
              <p:cNvSpPr/>
              <p:nvPr/>
            </p:nvSpPr>
            <p:spPr>
              <a:xfrm>
                <a:off x="7717209" y="3907629"/>
                <a:ext cx="1151254" cy="2459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Crossover</a:t>
                </a:r>
              </a:p>
            </p:txBody>
          </p:sp>
          <p:sp>
            <p:nvSpPr>
              <p:cNvPr id="14" name="Rectangle 13"/>
              <p:cNvSpPr/>
              <p:nvPr/>
            </p:nvSpPr>
            <p:spPr>
              <a:xfrm>
                <a:off x="7701125" y="4404813"/>
                <a:ext cx="1167338"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Mutation</a:t>
                </a:r>
              </a:p>
            </p:txBody>
          </p:sp>
          <p:sp>
            <p:nvSpPr>
              <p:cNvPr id="15" name="Rectangle 14"/>
              <p:cNvSpPr/>
              <p:nvPr/>
            </p:nvSpPr>
            <p:spPr>
              <a:xfrm>
                <a:off x="5050278" y="4756686"/>
                <a:ext cx="1386231" cy="2343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Gen = Gen+1</a:t>
                </a:r>
              </a:p>
            </p:txBody>
          </p:sp>
          <p:sp>
            <p:nvSpPr>
              <p:cNvPr id="9" name="Rectangle 8"/>
              <p:cNvSpPr/>
              <p:nvPr/>
            </p:nvSpPr>
            <p:spPr>
              <a:xfrm>
                <a:off x="4601599" y="1123950"/>
                <a:ext cx="2029467"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Initialize a population of solutions </a:t>
                </a:r>
              </a:p>
              <a:p>
                <a:pPr algn="ctr"/>
                <a:r>
                  <a:rPr lang="en-US" sz="1200" dirty="0">
                    <a:solidFill>
                      <a:schemeClr val="tx1"/>
                    </a:solidFill>
                    <a:latin typeface="Times New Roman" panose="02020603050405020304" pitchFamily="18" charset="0"/>
                    <a:cs typeface="Times New Roman" panose="02020603050405020304" pitchFamily="18" charset="0"/>
                  </a:rPr>
                  <a:t>Gen = 0</a:t>
                </a:r>
              </a:p>
            </p:txBody>
          </p:sp>
          <p:sp>
            <p:nvSpPr>
              <p:cNvPr id="10" name="Diamond 9"/>
              <p:cNvSpPr/>
              <p:nvPr/>
            </p:nvSpPr>
            <p:spPr>
              <a:xfrm>
                <a:off x="4588225" y="2044167"/>
                <a:ext cx="2140119" cy="76945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Gen &gt;= </a:t>
                </a:r>
                <a:r>
                  <a:rPr lang="en-US" sz="1200" dirty="0" err="1">
                    <a:solidFill>
                      <a:schemeClr val="tx1"/>
                    </a:solidFill>
                    <a:latin typeface="Times New Roman" panose="02020603050405020304" pitchFamily="18" charset="0"/>
                    <a:cs typeface="Times New Roman" panose="02020603050405020304" pitchFamily="18" charset="0"/>
                  </a:rPr>
                  <a:t>Max_gen</a:t>
                </a: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a:t>
                </a:r>
              </a:p>
            </p:txBody>
          </p:sp>
          <p:sp>
            <p:nvSpPr>
              <p:cNvPr id="16" name="Oval 15"/>
              <p:cNvSpPr/>
              <p:nvPr/>
            </p:nvSpPr>
            <p:spPr>
              <a:xfrm>
                <a:off x="5202407" y="3163386"/>
                <a:ext cx="880836" cy="3599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End</a:t>
                </a:r>
              </a:p>
            </p:txBody>
          </p:sp>
          <p:cxnSp>
            <p:nvCxnSpPr>
              <p:cNvPr id="20" name="Straight Arrow Connector 19"/>
              <p:cNvCxnSpPr>
                <a:stCxn id="2" idx="4"/>
                <a:endCxn id="9" idx="0"/>
              </p:cNvCxnSpPr>
              <p:nvPr/>
            </p:nvCxnSpPr>
            <p:spPr>
              <a:xfrm>
                <a:off x="5609646" y="895350"/>
                <a:ext cx="6686" cy="228600"/>
              </a:xfrm>
              <a:prstGeom prst="straightConnector1">
                <a:avLst/>
              </a:prstGeom>
              <a:ln w="15875">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653519" y="1809750"/>
                <a:ext cx="4766" cy="235459"/>
              </a:xfrm>
              <a:prstGeom prst="straightConnector1">
                <a:avLst/>
              </a:prstGeom>
              <a:ln w="15875">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0" idx="3"/>
              </p:cNvCxnSpPr>
              <p:nvPr/>
            </p:nvCxnSpPr>
            <p:spPr>
              <a:xfrm>
                <a:off x="6728344" y="2428893"/>
                <a:ext cx="1556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284794" y="2428893"/>
                <a:ext cx="0" cy="21905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84793" y="3163386"/>
                <a:ext cx="0" cy="228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8284794" y="3673731"/>
                <a:ext cx="0" cy="228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8284794" y="4176213"/>
                <a:ext cx="0" cy="228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658283" y="2800350"/>
                <a:ext cx="0" cy="3482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5" idx="3"/>
              </p:cNvCxnSpPr>
              <p:nvPr/>
            </p:nvCxnSpPr>
            <p:spPr>
              <a:xfrm>
                <a:off x="6436509" y="4873864"/>
                <a:ext cx="1848284" cy="0"/>
              </a:xfrm>
              <a:prstGeom prst="line">
                <a:avLst/>
              </a:prstGeom>
              <a:ln w="127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5" idx="1"/>
              </p:cNvCxnSpPr>
              <p:nvPr/>
            </p:nvCxnSpPr>
            <p:spPr>
              <a:xfrm flipH="1">
                <a:off x="3810000" y="4873864"/>
                <a:ext cx="12402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810000" y="2415623"/>
                <a:ext cx="0" cy="24582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10" idx="1"/>
              </p:cNvCxnSpPr>
              <p:nvPr/>
            </p:nvCxnSpPr>
            <p:spPr>
              <a:xfrm>
                <a:off x="3796626" y="2428893"/>
                <a:ext cx="791599"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697999" y="2799356"/>
                <a:ext cx="40812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Yes</a:t>
                </a:r>
                <a:endParaRPr lang="en-US" sz="1600" dirty="0">
                  <a:latin typeface="Times New Roman" panose="02020603050405020304" pitchFamily="18" charset="0"/>
                  <a:cs typeface="Times New Roman" panose="02020603050405020304" pitchFamily="18" charset="0"/>
                </a:endParaRPr>
              </a:p>
            </p:txBody>
          </p:sp>
          <p:sp>
            <p:nvSpPr>
              <p:cNvPr id="92" name="TextBox 91"/>
              <p:cNvSpPr txBox="1"/>
              <p:nvPr/>
            </p:nvSpPr>
            <p:spPr>
              <a:xfrm>
                <a:off x="7240100" y="2138624"/>
                <a:ext cx="37221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p:txBody>
          </p:sp>
        </p:grpSp>
        <p:cxnSp>
          <p:nvCxnSpPr>
            <p:cNvPr id="124" name="Straight Connector 123"/>
            <p:cNvCxnSpPr>
              <a:stCxn id="14" idx="2"/>
            </p:cNvCxnSpPr>
            <p:nvPr/>
          </p:nvCxnSpPr>
          <p:spPr>
            <a:xfrm>
              <a:off x="7391400" y="4227549"/>
              <a:ext cx="0" cy="2187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286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42950"/>
            <a:ext cx="8229600" cy="3394472"/>
          </a:xfrm>
        </p:spPr>
        <p:txBody>
          <a:bodyPr>
            <a:normAutofit/>
          </a:bodyPr>
          <a:lstStyle/>
          <a:p>
            <a:pPr>
              <a:buFont typeface="Wingdings" panose="05000000000000000000" pitchFamily="2" charset="2"/>
              <a:buChar char="Ø"/>
            </a:pPr>
            <a:r>
              <a:rPr lang="en-US" sz="2000" b="1" dirty="0">
                <a:latin typeface="Century Gothic" panose="020B0502020202090204" pitchFamily="34" charset="0"/>
                <a:cs typeface="Times New Roman" panose="02020603050405020304" pitchFamily="18" charset="0"/>
              </a:rPr>
              <a:t>Starts with a population of random initial solutions</a:t>
            </a:r>
          </a:p>
          <a:p>
            <a:pPr>
              <a:buFont typeface="Wingdings" panose="05000000000000000000" pitchFamily="2" charset="2"/>
              <a:buChar char="Ø"/>
            </a:pPr>
            <a:endParaRPr lang="en-US" sz="1000" b="1" dirty="0">
              <a:latin typeface="Century Gothic" panose="020B0502020202090204" pitchFamily="34" charset="0"/>
              <a:cs typeface="Times New Roman" panose="02020603050405020304" pitchFamily="18" charset="0"/>
            </a:endParaRPr>
          </a:p>
          <a:p>
            <a:pPr>
              <a:buFont typeface="Wingdings" panose="05000000000000000000" pitchFamily="2" charset="2"/>
              <a:buChar char="Ø"/>
            </a:pPr>
            <a:r>
              <a:rPr lang="en-US" sz="2000" b="1" dirty="0">
                <a:latin typeface="Century Gothic" panose="020B0502020202090204" pitchFamily="34" charset="0"/>
                <a:cs typeface="Times New Roman" panose="02020603050405020304" pitchFamily="18" charset="0"/>
              </a:rPr>
              <a:t>Fitness/goodness value (that is, objective function value in case of maximization problem) of each solution in the population is calculated</a:t>
            </a:r>
          </a:p>
          <a:p>
            <a:pPr>
              <a:buFont typeface="Wingdings" panose="05000000000000000000" pitchFamily="2" charset="2"/>
              <a:buChar char="Ø"/>
            </a:pPr>
            <a:endParaRPr lang="en-US" sz="1000" b="1" dirty="0">
              <a:latin typeface="Century Gothic" panose="020B0502020202090204" pitchFamily="34" charset="0"/>
              <a:cs typeface="Times New Roman" panose="02020603050405020304" pitchFamily="18" charset="0"/>
            </a:endParaRPr>
          </a:p>
          <a:p>
            <a:pPr>
              <a:buFont typeface="Wingdings" panose="05000000000000000000" pitchFamily="2" charset="2"/>
              <a:buChar char="Ø"/>
            </a:pPr>
            <a:r>
              <a:rPr lang="en-US" sz="2000" b="1" dirty="0">
                <a:latin typeface="Century Gothic" panose="020B0502020202090204" pitchFamily="34" charset="0"/>
                <a:cs typeface="Times New Roman" panose="02020603050405020304" pitchFamily="18" charset="0"/>
              </a:rPr>
              <a:t>On principle, a GA solves a  maximization problem</a:t>
            </a:r>
          </a:p>
          <a:p>
            <a:pPr>
              <a:buFont typeface="Wingdings" panose="05000000000000000000" pitchFamily="2" charset="2"/>
              <a:buChar char="Ø"/>
            </a:pPr>
            <a:endParaRPr lang="en-US" sz="1000" b="1" dirty="0">
              <a:latin typeface="Century Gothic" panose="020B0502020202090204" pitchFamily="34" charset="0"/>
              <a:cs typeface="Times New Roman" panose="02020603050405020304" pitchFamily="18" charset="0"/>
            </a:endParaRPr>
          </a:p>
          <a:p>
            <a:pPr>
              <a:buFont typeface="Wingdings" panose="05000000000000000000" pitchFamily="2" charset="2"/>
              <a:buChar char="Ø"/>
            </a:pPr>
            <a:r>
              <a:rPr lang="en-US" sz="2000" b="1" dirty="0">
                <a:latin typeface="Century Gothic" panose="020B0502020202090204" pitchFamily="34" charset="0"/>
                <a:cs typeface="Times New Roman" panose="02020603050405020304" pitchFamily="18" charset="0"/>
              </a:rPr>
              <a:t>Minimization problem is converted into a maximization problem as given below</a:t>
            </a:r>
          </a:p>
          <a:p>
            <a:pPr marL="0" indent="0">
              <a:buNone/>
            </a:pPr>
            <a:endParaRPr lang="en-US" sz="20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52</a:t>
            </a:fld>
            <a:endParaRPr lang="en-US"/>
          </a:p>
        </p:txBody>
      </p:sp>
    </p:spTree>
    <p:extLst>
      <p:ext uri="{BB962C8B-B14F-4D97-AF65-F5344CB8AC3E}">
        <p14:creationId xmlns:p14="http://schemas.microsoft.com/office/powerpoint/2010/main" val="265745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082" y="438150"/>
                <a:ext cx="8229600" cy="3962400"/>
              </a:xfrm>
            </p:spPr>
            <p:txBody>
              <a:bodyPr>
                <a:normAutofit fontScale="85000" lnSpcReduction="20000"/>
              </a:bodyPr>
              <a:lstStyle/>
              <a:p>
                <a:pPr marL="0" indent="0" algn="ctr">
                  <a:lnSpc>
                    <a:spcPct val="120000"/>
                  </a:lnSpc>
                  <a:buNone/>
                </a:pPr>
                <a:r>
                  <a:rPr lang="en-US" b="1" dirty="0">
                    <a:solidFill>
                      <a:srgbClr val="C00000"/>
                    </a:solidFill>
                    <a:latin typeface="Century Gothic" panose="020B0502020202090204" pitchFamily="34" charset="0"/>
                    <a:cs typeface="Times New Roman" panose="02020603050405020304" pitchFamily="18" charset="0"/>
                  </a:rPr>
                  <a:t>Minimize </a:t>
                </a:r>
                <a:r>
                  <a:rPr lang="en-US" b="1" i="1" dirty="0">
                    <a:solidFill>
                      <a:srgbClr val="C00000"/>
                    </a:solidFill>
                    <a:latin typeface="Times New Roman" panose="02020603050405020304" pitchFamily="18" charset="0"/>
                    <a:cs typeface="Times New Roman" panose="02020603050405020304" pitchFamily="18" charset="0"/>
                  </a:rPr>
                  <a:t>f(x)</a:t>
                </a:r>
              </a:p>
              <a:p>
                <a:pPr marL="0" indent="0" algn="ctr">
                  <a:lnSpc>
                    <a:spcPct val="120000"/>
                  </a:lnSpc>
                  <a:buNone/>
                </a:pPr>
                <a:r>
                  <a:rPr lang="en-US" b="1" dirty="0">
                    <a:solidFill>
                      <a:srgbClr val="C00000"/>
                    </a:solidFill>
                    <a:latin typeface="Century Gothic" panose="020B0502020202090204" pitchFamily="34" charset="0"/>
                    <a:cs typeface="Times New Roman" panose="02020603050405020304" pitchFamily="18" charset="0"/>
                  </a:rPr>
                  <a:t>			</a:t>
                </a:r>
                <a:r>
                  <a:rPr lang="en-US" b="1" dirty="0">
                    <a:latin typeface="Century Gothic" panose="020B0502020202090204" pitchFamily="34" charset="0"/>
                    <a:cs typeface="Times New Roman" panose="02020603050405020304" pitchFamily="18" charset="0"/>
                  </a:rPr>
                  <a:t>             </a:t>
                </a:r>
              </a:p>
              <a:p>
                <a:pPr marL="0" indent="0" algn="ctr">
                  <a:lnSpc>
                    <a:spcPct val="120000"/>
                  </a:lnSpc>
                  <a:buNone/>
                </a:pPr>
                <a:r>
                  <a:rPr lang="en-US" b="1" dirty="0">
                    <a:latin typeface="Century Gothic" panose="020B0502020202090204" pitchFamily="34" charset="0"/>
                    <a:cs typeface="Times New Roman" panose="02020603050405020304" pitchFamily="18" charset="0"/>
                  </a:rPr>
                  <a:t>			</a:t>
                </a:r>
              </a:p>
              <a:p>
                <a:pPr marL="0" indent="0" algn="ctr">
                  <a:lnSpc>
                    <a:spcPct val="120000"/>
                  </a:lnSpc>
                  <a:buNone/>
                </a:pPr>
                <a:r>
                  <a:rPr lang="en-US" b="1" dirty="0">
                    <a:latin typeface="Century Gothic" panose="020B0502020202090204" pitchFamily="34" charset="0"/>
                    <a:cs typeface="Times New Roman" panose="02020603050405020304" pitchFamily="18" charset="0"/>
                  </a:rPr>
                  <a:t>Either Maximize </a:t>
                </a:r>
                <a:r>
                  <a:rPr lang="en-US" b="1" i="1" dirty="0">
                    <a:latin typeface="Times New Roman" panose="02020603050405020304" pitchFamily="18" charset="0"/>
                    <a:ea typeface="Cambria Math" panose="02040503050406030204" pitchFamily="18" charset="0"/>
                    <a:cs typeface="Times New Roman" panose="02020603050405020304" pitchFamily="18" charset="0"/>
                  </a:rPr>
                  <a:t>–f(x), </a:t>
                </a:r>
                <a:r>
                  <a:rPr lang="en-US" b="1" dirty="0">
                    <a:latin typeface="Century Gothic" panose="020B0502020202090204" pitchFamily="34" charset="0"/>
                    <a:cs typeface="Times New Roman" panose="02020603050405020304" pitchFamily="18" charset="0"/>
                  </a:rPr>
                  <a:t>Duality principle  </a:t>
                </a:r>
              </a:p>
              <a:p>
                <a:pPr marL="0" indent="0" algn="ctr">
                  <a:lnSpc>
                    <a:spcPct val="120000"/>
                  </a:lnSpc>
                  <a:buNone/>
                </a:pPr>
                <a:r>
                  <a:rPr lang="en-US" b="1" dirty="0">
                    <a:latin typeface="Century Gothic" panose="020B0502020202090204" pitchFamily="34" charset="0"/>
                    <a:cs typeface="Times New Roman" panose="02020603050405020304" pitchFamily="18" charset="0"/>
                  </a:rPr>
                  <a:t>                                            </a:t>
                </a:r>
              </a:p>
              <a:p>
                <a:pPr marL="0" indent="0">
                  <a:lnSpc>
                    <a:spcPct val="120000"/>
                  </a:lnSpc>
                  <a:buNone/>
                </a:pPr>
                <a:r>
                  <a:rPr lang="en-US" b="1" dirty="0">
                    <a:latin typeface="Century Gothic" panose="020B0502020202090204" pitchFamily="34"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Century Gothic" panose="020B0502020202090204" pitchFamily="34" charset="0"/>
                    <a:cs typeface="Times New Roman" panose="02020603050405020304" pitchFamily="18" charset="0"/>
                  </a:rPr>
                  <a:t>	                 or  Maximize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𝟏</m:t>
                        </m:r>
                      </m:num>
                      <m:den>
                        <m:d>
                          <m:dPr>
                            <m:begChr m:val=""/>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e>
                        </m:d>
                      </m:den>
                    </m:f>
                    <m:r>
                      <a:rPr lang="en-US" b="1" i="1">
                        <a:latin typeface="Cambria Math" panose="02040503050406030204" pitchFamily="18" charset="0"/>
                      </a:rPr>
                      <m:t> </m:t>
                    </m:r>
                  </m:oMath>
                </a14:m>
                <a:r>
                  <a:rPr lang="en-US" b="1" dirty="0">
                    <a:latin typeface="Cambria" panose="020405030504060302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b="1" dirty="0">
                    <a:latin typeface="Century Gothic" panose="020B0502020202090204" pitchFamily="34" charset="0"/>
                    <a:cs typeface="Times New Roman" panose="02020603050405020304" pitchFamily="18" charset="0"/>
                  </a:rPr>
                  <a:t> for </a:t>
                </a:r>
                <a:r>
                  <a:rPr lang="en-US" b="1" i="1" dirty="0">
                    <a:latin typeface="Times New Roman" panose="02020603050405020304" pitchFamily="18" charset="0"/>
                    <a:cs typeface="Times New Roman" panose="02020603050405020304" pitchFamily="18" charset="0"/>
                  </a:rPr>
                  <a:t>f(x) ≥ 0</a:t>
                </a:r>
                <a:r>
                  <a:rPr lang="en-US" b="1" dirty="0">
                    <a:latin typeface="Times New Roman" panose="02020603050405020304" pitchFamily="18" charset="0"/>
                    <a:cs typeface="Times New Roman" panose="02020603050405020304" pitchFamily="18" charset="0"/>
                  </a:rPr>
                  <a:t>,</a:t>
                </a:r>
              </a:p>
              <a:p>
                <a:pPr marL="0" indent="0">
                  <a:lnSpc>
                    <a:spcPct val="120000"/>
                  </a:lnSpc>
                  <a:buNone/>
                </a:pPr>
                <a:endParaRPr lang="en-US" b="1" dirty="0">
                  <a:latin typeface="Century Gothic" panose="020B0502020202090204" pitchFamily="34" charset="0"/>
                  <a:cs typeface="Times New Roman" panose="02020603050405020304" pitchFamily="18" charset="0"/>
                </a:endParaRPr>
              </a:p>
              <a:p>
                <a:pPr marL="0" indent="0">
                  <a:lnSpc>
                    <a:spcPct val="120000"/>
                  </a:lnSpc>
                  <a:buNone/>
                </a:pPr>
                <a:r>
                  <a:rPr lang="en-US" b="1" dirty="0">
                    <a:latin typeface="Century Gothic" panose="020B0502020202090204" pitchFamily="34" charset="0"/>
                    <a:cs typeface="Times New Roman" panose="02020603050405020304" pitchFamily="18" charset="0"/>
                  </a:rPr>
                  <a:t>		</a:t>
                </a:r>
              </a:p>
              <a:p>
                <a:pPr marL="0" indent="0">
                  <a:lnSpc>
                    <a:spcPct val="120000"/>
                  </a:lnSpc>
                  <a:buNone/>
                </a:pPr>
                <a:r>
                  <a:rPr lang="en-US" b="1" dirty="0">
                    <a:latin typeface="Century Gothic" panose="020B0502020202090204" pitchFamily="34" charset="0"/>
                    <a:cs typeface="Times New Roman" panose="02020603050405020304" pitchFamily="18" charset="0"/>
                  </a:rPr>
                  <a:t>                                                </a:t>
                </a:r>
              </a:p>
              <a:p>
                <a:pPr marL="0" indent="0">
                  <a:lnSpc>
                    <a:spcPct val="120000"/>
                  </a:lnSpc>
                  <a:buNone/>
                </a:pPr>
                <a:endParaRPr lang="en-US" b="1" dirty="0">
                  <a:latin typeface="Century Gothic" panose="020B050202020209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082" y="438150"/>
                <a:ext cx="8229600" cy="3962400"/>
              </a:xfrm>
              <a:blipFill>
                <a:blip r:embed="rId2"/>
                <a:stretch>
                  <a:fillRect t="-107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53</a:t>
            </a:fld>
            <a:endParaRPr lang="en-US"/>
          </a:p>
        </p:txBody>
      </p:sp>
      <p:cxnSp>
        <p:nvCxnSpPr>
          <p:cNvPr id="6" name="Straight Arrow Connector 5"/>
          <p:cNvCxnSpPr/>
          <p:nvPr/>
        </p:nvCxnSpPr>
        <p:spPr>
          <a:xfrm>
            <a:off x="4343400" y="819150"/>
            <a:ext cx="0" cy="609600"/>
          </a:xfrm>
          <a:prstGeom prst="straightConnector1">
            <a:avLst/>
          </a:prstGeom>
          <a:ln w="1905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62882" y="907018"/>
            <a:ext cx="2026517" cy="400110"/>
          </a:xfrm>
          <a:prstGeom prst="rect">
            <a:avLst/>
          </a:prstGeom>
          <a:noFill/>
        </p:spPr>
        <p:txBody>
          <a:bodyPr wrap="none" rtlCol="0">
            <a:spAutoFit/>
          </a:bodyPr>
          <a:lstStyle/>
          <a:p>
            <a:r>
              <a:rPr lang="en-US" sz="2000" b="1" dirty="0">
                <a:latin typeface="Century Gothic" panose="020B0502020202090204" pitchFamily="34" charset="0"/>
              </a:rPr>
              <a:t>converted into</a:t>
            </a:r>
          </a:p>
        </p:txBody>
      </p:sp>
      <mc:AlternateContent xmlns:mc="http://schemas.openxmlformats.org/markup-compatibility/2006" xmlns:a14="http://schemas.microsoft.com/office/drawing/2010/main">
        <mc:Choice Requires="a14">
          <p:sp>
            <p:nvSpPr>
              <p:cNvPr id="2" name="Rectangle 1"/>
              <p:cNvSpPr/>
              <p:nvPr/>
            </p:nvSpPr>
            <p:spPr>
              <a:xfrm>
                <a:off x="2477915" y="2110222"/>
                <a:ext cx="3969933" cy="576825"/>
              </a:xfrm>
              <a:prstGeom prst="rect">
                <a:avLst/>
              </a:prstGeom>
            </p:spPr>
            <p:txBody>
              <a:bodyPr wrap="none">
                <a:spAutoFit/>
              </a:bodyPr>
              <a:lstStyle/>
              <a:p>
                <a:r>
                  <a:rPr lang="en-US" sz="2000" b="1" dirty="0">
                    <a:latin typeface="Century Gothic" panose="020B0502020202090204" pitchFamily="34" charset="0"/>
                  </a:rPr>
                  <a:t>or Maximize </a:t>
                </a:r>
                <a14:m>
                  <m:oMath xmlns:m="http://schemas.openxmlformats.org/officeDocument/2006/math">
                    <m:r>
                      <a:rPr lang="en-US" sz="2000" b="1" i="0" smtClean="0">
                        <a:latin typeface="Cambria Math" panose="02040503050406030204" pitchFamily="18" charset="0"/>
                      </a:rPr>
                      <m:t> </m:t>
                    </m:r>
                    <m:f>
                      <m:fPr>
                        <m:ctrlPr>
                          <a:rPr lang="en-US" sz="2000" b="1" i="1">
                            <a:latin typeface="Cambria Math" panose="02040503050406030204" pitchFamily="18" charset="0"/>
                          </a:rPr>
                        </m:ctrlPr>
                      </m:fPr>
                      <m:num>
                        <m:r>
                          <a:rPr lang="en-US" sz="2000" b="1" i="1">
                            <a:latin typeface="Cambria Math" panose="02040503050406030204" pitchFamily="18" charset="0"/>
                          </a:rPr>
                          <m:t>𝟏</m:t>
                        </m:r>
                      </m:num>
                      <m:den>
                        <m:d>
                          <m:dPr>
                            <m:begChr m:val=""/>
                            <m:ctrlPr>
                              <a:rPr lang="en-US" sz="2000" b="1" i="1">
                                <a:latin typeface="Cambria Math" panose="02040503050406030204" pitchFamily="18" charset="0"/>
                              </a:rPr>
                            </m:ctrlPr>
                          </m:dPr>
                          <m:e>
                            <m:r>
                              <a:rPr lang="en-US" sz="2000" b="1" i="1">
                                <a:latin typeface="Cambria Math" panose="02040503050406030204" pitchFamily="18" charset="0"/>
                              </a:rPr>
                              <m:t>𝒇</m:t>
                            </m:r>
                            <m:r>
                              <a:rPr lang="en-US" sz="2000" b="1" i="0">
                                <a:latin typeface="Cambria Math" panose="02040503050406030204" pitchFamily="18" charset="0"/>
                              </a:rPr>
                              <m:t>(</m:t>
                            </m:r>
                            <m:r>
                              <a:rPr lang="en-US" sz="2000" b="1" i="1">
                                <a:latin typeface="Cambria Math" panose="02040503050406030204" pitchFamily="18" charset="0"/>
                              </a:rPr>
                              <m:t>𝒙</m:t>
                            </m:r>
                          </m:e>
                        </m:d>
                      </m:den>
                    </m:f>
                    <m:r>
                      <a:rPr lang="en-US" sz="2000" b="1" i="1" smtClean="0">
                        <a:latin typeface="Cambria Math" panose="02040503050406030204" pitchFamily="18" charset="0"/>
                      </a:rPr>
                      <m:t>  </m:t>
                    </m:r>
                  </m:oMath>
                </a14:m>
                <a:r>
                  <a:rPr lang="en-US" sz="2000" b="1" dirty="0">
                    <a:latin typeface="Times New Roman" panose="02020603050405020304" pitchFamily="18" charset="0"/>
                    <a:cs typeface="Times New Roman" panose="02020603050405020304" pitchFamily="18" charset="0"/>
                  </a:rPr>
                  <a:t>,</a:t>
                </a:r>
                <a:r>
                  <a:rPr lang="en-US" sz="2000" b="1" dirty="0">
                    <a:latin typeface="Century Gothic" panose="020B0502020202090204" pitchFamily="34" charset="0"/>
                  </a:rPr>
                  <a:t> for </a:t>
                </a:r>
                <a14:m>
                  <m:oMath xmlns:m="http://schemas.openxmlformats.org/officeDocument/2006/math">
                    <m:r>
                      <a:rPr lang="en-US" sz="2000" b="1" i="1">
                        <a:latin typeface="Cambria Math" panose="02040503050406030204" pitchFamily="18" charset="0"/>
                      </a:rPr>
                      <m:t>𝒇</m:t>
                    </m:r>
                    <m:r>
                      <a:rPr lang="en-US" sz="2000" b="1">
                        <a:latin typeface="Cambria Math" panose="02040503050406030204" pitchFamily="18" charset="0"/>
                      </a:rPr>
                      <m:t>(</m:t>
                    </m:r>
                    <m:r>
                      <a:rPr lang="en-US" sz="2000" b="1" i="1">
                        <a:latin typeface="Cambria Math" panose="02040503050406030204" pitchFamily="18" charset="0"/>
                      </a:rPr>
                      <m:t>𝒙</m:t>
                    </m:r>
                    <m:r>
                      <a:rPr lang="en-US" sz="2000" b="1">
                        <a:latin typeface="Cambria Math" panose="02040503050406030204" pitchFamily="18" charset="0"/>
                      </a:rPr>
                      <m:t>)≠</m:t>
                    </m:r>
                    <m:r>
                      <a:rPr lang="en-US" sz="2000" b="1" i="1">
                        <a:latin typeface="Cambria Math" panose="02040503050406030204" pitchFamily="18" charset="0"/>
                      </a:rPr>
                      <m:t>𝟎</m:t>
                    </m:r>
                  </m:oMath>
                </a14:m>
                <a:r>
                  <a:rPr lang="en-US" sz="2000" b="1" dirty="0">
                    <a:latin typeface="Times New Roman" panose="02020603050405020304" pitchFamily="18" charset="0"/>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2477915" y="2110222"/>
                <a:ext cx="3969933" cy="576825"/>
              </a:xfrm>
              <a:prstGeom prst="rect">
                <a:avLst/>
              </a:prstGeom>
              <a:blipFill rotWithShape="0">
                <a:blip r:embed="rId3"/>
                <a:stretch>
                  <a:fillRect l="-15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514600" y="3255386"/>
                <a:ext cx="2767617" cy="576825"/>
              </a:xfrm>
              <a:prstGeom prst="rect">
                <a:avLst/>
              </a:prstGeom>
            </p:spPr>
            <p:txBody>
              <a:bodyPr wrap="none">
                <a:spAutoFit/>
              </a:bodyPr>
              <a:lstStyle/>
              <a:p>
                <a:r>
                  <a:rPr lang="en-US" sz="2000" b="1" dirty="0">
                    <a:latin typeface="Century Gothic" panose="020B0502020202090204" pitchFamily="34" charset="0"/>
                    <a:cs typeface="Times New Roman" panose="02020603050405020304" pitchFamily="18" charset="0"/>
                  </a:rPr>
                  <a:t>or  Maximize  </a:t>
                </a:r>
                <a14:m>
                  <m:oMath xmlns:m="http://schemas.openxmlformats.org/officeDocument/2006/math">
                    <m:f>
                      <m:fPr>
                        <m:ctrlPr>
                          <a:rPr lang="en-US" sz="2000" b="1" i="1">
                            <a:latin typeface="Cambria Math" panose="02040503050406030204" pitchFamily="18" charset="0"/>
                          </a:rPr>
                        </m:ctrlPr>
                      </m:fPr>
                      <m:num>
                        <m:r>
                          <a:rPr lang="en-US" sz="2000" b="1" i="1">
                            <a:latin typeface="Cambria Math" panose="02040503050406030204" pitchFamily="18" charset="0"/>
                          </a:rPr>
                          <m:t>𝟏</m:t>
                        </m:r>
                      </m:num>
                      <m:den>
                        <m:r>
                          <a:rPr lang="en-US" sz="2000" b="1" i="0">
                            <a:latin typeface="Cambria Math" panose="02040503050406030204" pitchFamily="18" charset="0"/>
                          </a:rPr>
                          <m:t>𝟏</m:t>
                        </m:r>
                        <m:r>
                          <a:rPr lang="en-US" sz="2000" b="1" i="0">
                            <a:latin typeface="Cambria Math" panose="02040503050406030204" pitchFamily="18" charset="0"/>
                          </a:rPr>
                          <m:t>+</m:t>
                        </m:r>
                        <m:sSup>
                          <m:sSupPr>
                            <m:ctrlPr>
                              <a:rPr lang="en-US" sz="2000" b="1" i="1">
                                <a:latin typeface="Cambria Math" panose="02040503050406030204" pitchFamily="18" charset="0"/>
                              </a:rPr>
                            </m:ctrlPr>
                          </m:sSupPr>
                          <m:e>
                            <m:d>
                              <m:dPr>
                                <m:begChr m:val="{"/>
                                <m:endChr m:val="}"/>
                                <m:ctrlPr>
                                  <a:rPr lang="en-US" sz="2000" b="1" i="1">
                                    <a:latin typeface="Cambria Math" panose="02040503050406030204" pitchFamily="18" charset="0"/>
                                  </a:rPr>
                                </m:ctrlPr>
                              </m:dPr>
                              <m:e>
                                <m:r>
                                  <a:rPr lang="en-US" sz="2000" b="1" i="1">
                                    <a:latin typeface="Cambria Math" panose="02040503050406030204" pitchFamily="18" charset="0"/>
                                  </a:rPr>
                                  <m:t>𝒇</m:t>
                                </m:r>
                                <m:r>
                                  <a:rPr lang="en-US" sz="2000" b="1" i="0">
                                    <a:latin typeface="Cambria Math" panose="02040503050406030204" pitchFamily="18" charset="0"/>
                                  </a:rPr>
                                  <m:t>(</m:t>
                                </m:r>
                                <m:r>
                                  <a:rPr lang="en-US" sz="2000" b="1" i="1">
                                    <a:latin typeface="Cambria Math" panose="02040503050406030204" pitchFamily="18" charset="0"/>
                                  </a:rPr>
                                  <m:t>𝒙</m:t>
                                </m:r>
                                <m:r>
                                  <a:rPr lang="en-US" sz="2000" b="1" i="0">
                                    <a:latin typeface="Cambria Math" panose="02040503050406030204" pitchFamily="18" charset="0"/>
                                  </a:rPr>
                                  <m:t>)</m:t>
                                </m:r>
                              </m:e>
                            </m:d>
                          </m:e>
                          <m:sup>
                            <m:r>
                              <a:rPr lang="en-US" sz="2000" b="1" i="0">
                                <a:latin typeface="Cambria Math" panose="02040503050406030204" pitchFamily="18" charset="0"/>
                              </a:rPr>
                              <m:t>𝟐</m:t>
                            </m:r>
                          </m:sup>
                        </m:sSup>
                      </m:den>
                    </m:f>
                  </m:oMath>
                </a14:m>
                <a:endParaRPr lang="en-US" b="1" dirty="0"/>
              </a:p>
            </p:txBody>
          </p:sp>
        </mc:Choice>
        <mc:Fallback xmlns="">
          <p:sp>
            <p:nvSpPr>
              <p:cNvPr id="8" name="Rectangle 7"/>
              <p:cNvSpPr>
                <a:spLocks noRot="1" noChangeAspect="1" noMove="1" noResize="1" noEditPoints="1" noAdjustHandles="1" noChangeArrowheads="1" noChangeShapeType="1" noTextEdit="1"/>
              </p:cNvSpPr>
              <p:nvPr/>
            </p:nvSpPr>
            <p:spPr>
              <a:xfrm>
                <a:off x="2514600" y="3255386"/>
                <a:ext cx="2767617" cy="576825"/>
              </a:xfrm>
              <a:prstGeom prst="rect">
                <a:avLst/>
              </a:prstGeom>
              <a:blipFill rotWithShape="0">
                <a:blip r:embed="rId4"/>
                <a:stretch>
                  <a:fillRect l="-2423"/>
                </a:stretch>
              </a:blipFill>
            </p:spPr>
            <p:txBody>
              <a:bodyPr/>
              <a:lstStyle/>
              <a:p>
                <a:r>
                  <a:rPr lang="en-US">
                    <a:noFill/>
                  </a:rPr>
                  <a:t> </a:t>
                </a:r>
              </a:p>
            </p:txBody>
          </p:sp>
        </mc:Fallback>
      </mc:AlternateContent>
    </p:spTree>
    <p:extLst>
      <p:ext uri="{BB962C8B-B14F-4D97-AF65-F5344CB8AC3E}">
        <p14:creationId xmlns:p14="http://schemas.microsoft.com/office/powerpoint/2010/main" val="35604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947" y="971550"/>
            <a:ext cx="8343053" cy="2743200"/>
          </a:xfrm>
        </p:spPr>
        <p:txBody>
          <a:bodyPr>
            <a:normAutofit fontScale="40000" lnSpcReduction="20000"/>
          </a:bodyPr>
          <a:lstStyle/>
          <a:p>
            <a:pPr marL="460375" indent="-460375" algn="just">
              <a:buFont typeface="Wingdings" panose="05000000000000000000" pitchFamily="2" charset="2"/>
              <a:buChar char="q"/>
            </a:pPr>
            <a:r>
              <a:rPr lang="en-US" sz="5000" b="1" dirty="0">
                <a:latin typeface="Century Gothic" panose="020B0502020202090204" pitchFamily="34" charset="0"/>
                <a:cs typeface="Times New Roman" panose="02020603050405020304" pitchFamily="18" charset="0"/>
              </a:rPr>
              <a:t>The population of solutions is then modified using different operators: </a:t>
            </a:r>
            <a:r>
              <a:rPr lang="en-US" sz="5000" b="1" i="1" dirty="0">
                <a:solidFill>
                  <a:srgbClr val="C00000"/>
                </a:solidFill>
                <a:latin typeface="Century Gothic" panose="020B0502020202090204" pitchFamily="34" charset="0"/>
                <a:cs typeface="Times New Roman" panose="02020603050405020304" pitchFamily="18" charset="0"/>
              </a:rPr>
              <a:t>reproduction, crossover, mutation</a:t>
            </a:r>
            <a:r>
              <a:rPr lang="en-US" sz="5000" b="1" i="1" dirty="0">
                <a:latin typeface="Century Gothic" panose="020B0502020202090204" pitchFamily="34" charset="0"/>
                <a:cs typeface="Times New Roman" panose="02020603050405020304" pitchFamily="18" charset="0"/>
              </a:rPr>
              <a:t>, </a:t>
            </a:r>
            <a:r>
              <a:rPr lang="en-US" sz="5000" b="1" dirty="0">
                <a:latin typeface="Century Gothic" panose="020B0502020202090204" pitchFamily="34" charset="0"/>
                <a:cs typeface="Times New Roman" panose="02020603050405020304" pitchFamily="18" charset="0"/>
              </a:rPr>
              <a:t>and others</a:t>
            </a:r>
          </a:p>
          <a:p>
            <a:pPr marL="344488" indent="0" algn="just">
              <a:buNone/>
            </a:pPr>
            <a:endParaRPr lang="en-US" sz="6200" dirty="0">
              <a:latin typeface="Century Gothic" panose="020B0502020202090204" pitchFamily="34" charset="0"/>
              <a:cs typeface="Times New Roman" panose="02020603050405020304" pitchFamily="18" charset="0"/>
            </a:endParaRPr>
          </a:p>
          <a:p>
            <a:r>
              <a:rPr lang="en-US" sz="5500" b="1" dirty="0">
                <a:solidFill>
                  <a:srgbClr val="C00000"/>
                </a:solidFill>
                <a:latin typeface="Century Gothic" panose="020B0502020202090204" pitchFamily="34" charset="0"/>
                <a:cs typeface="Times New Roman" panose="02020603050405020304" pitchFamily="18" charset="0"/>
              </a:rPr>
              <a:t>Reproduction</a:t>
            </a:r>
          </a:p>
          <a:p>
            <a:pPr marL="400050" indent="0" algn="just">
              <a:buNone/>
            </a:pPr>
            <a:r>
              <a:rPr lang="en-US" sz="5000" b="1" dirty="0">
                <a:latin typeface="Century Gothic" panose="020B0502020202090204" pitchFamily="34" charset="0"/>
                <a:cs typeface="Times New Roman" panose="02020603050405020304" pitchFamily="18" charset="0"/>
              </a:rPr>
              <a:t>It forms a </a:t>
            </a:r>
            <a:r>
              <a:rPr lang="en-US" sz="5000" b="1" i="1" dirty="0">
                <a:solidFill>
                  <a:srgbClr val="C00000"/>
                </a:solidFill>
                <a:latin typeface="Century Gothic" panose="020B0502020202090204" pitchFamily="34" charset="0"/>
                <a:cs typeface="Times New Roman" panose="02020603050405020304" pitchFamily="18" charset="0"/>
              </a:rPr>
              <a:t>mating pool </a:t>
            </a:r>
            <a:r>
              <a:rPr lang="en-US" sz="5000" b="1" dirty="0">
                <a:latin typeface="Century Gothic" panose="020B0502020202090204" pitchFamily="34" charset="0"/>
                <a:cs typeface="Times New Roman" panose="02020603050405020304" pitchFamily="18" charset="0"/>
              </a:rPr>
              <a:t>consisting of good solutions probabilistically various reproduction schemes: </a:t>
            </a:r>
            <a:r>
              <a:rPr lang="en-US" sz="5000" b="1" i="1" dirty="0">
                <a:solidFill>
                  <a:srgbClr val="C00000"/>
                </a:solidFill>
                <a:latin typeface="Century Gothic" panose="020B0502020202090204" pitchFamily="34" charset="0"/>
                <a:cs typeface="Times New Roman" panose="02020603050405020304" pitchFamily="18" charset="0"/>
              </a:rPr>
              <a:t>proportionate selection(such as Roulette-Wheel selection), ranking selection, tournament selection,</a:t>
            </a:r>
            <a:r>
              <a:rPr lang="en-US" sz="5000" b="1" dirty="0">
                <a:solidFill>
                  <a:srgbClr val="C00000"/>
                </a:solidFill>
                <a:latin typeface="Century Gothic" panose="020B0502020202090204" pitchFamily="34" charset="0"/>
                <a:cs typeface="Times New Roman" panose="02020603050405020304" pitchFamily="18" charset="0"/>
              </a:rPr>
              <a:t> </a:t>
            </a:r>
            <a:r>
              <a:rPr lang="en-US" sz="5000" b="1" dirty="0">
                <a:latin typeface="Century Gothic" panose="020B0502020202090204" pitchFamily="34" charset="0"/>
                <a:cs typeface="Times New Roman" panose="02020603050405020304" pitchFamily="18" charset="0"/>
              </a:rPr>
              <a:t>and others.</a:t>
            </a:r>
          </a:p>
          <a:p>
            <a:pPr marL="344488" indent="0" algn="just">
              <a:buNone/>
            </a:pPr>
            <a:endParaRPr lang="en-US" sz="6200" dirty="0">
              <a:latin typeface="Century Gothic" panose="020B0502020202090204" pitchFamily="34" charset="0"/>
              <a:cs typeface="Times New Roman" panose="02020603050405020304" pitchFamily="18" charset="0"/>
            </a:endParaRPr>
          </a:p>
          <a:p>
            <a:pPr marL="0" indent="0">
              <a:buNone/>
            </a:pPr>
            <a:endParaRPr lang="en-US" sz="4000" b="1" dirty="0">
              <a:solidFill>
                <a:schemeClr val="hlink"/>
              </a:solidFill>
              <a:latin typeface="Century Gothic" panose="020B0502020202090204" pitchFamily="34" charset="0"/>
              <a:cs typeface="Times New Roman" panose="02020603050405020304" pitchFamily="18" charset="0"/>
            </a:endParaRPr>
          </a:p>
          <a:p>
            <a:pPr marL="0" indent="0">
              <a:buNone/>
            </a:pPr>
            <a:endParaRPr lang="en-US" sz="20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54</a:t>
            </a:fld>
            <a:endParaRPr lang="en-US"/>
          </a:p>
        </p:txBody>
      </p:sp>
    </p:spTree>
    <p:extLst>
      <p:ext uri="{BB962C8B-B14F-4D97-AF65-F5344CB8AC3E}">
        <p14:creationId xmlns:p14="http://schemas.microsoft.com/office/powerpoint/2010/main" val="2081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55</a:t>
            </a:fld>
            <a:endParaRPr lang="en-US"/>
          </a:p>
        </p:txBody>
      </p:sp>
      <p:sp>
        <p:nvSpPr>
          <p:cNvPr id="3" name="Rectangle 2"/>
          <p:cNvSpPr/>
          <p:nvPr/>
        </p:nvSpPr>
        <p:spPr>
          <a:xfrm>
            <a:off x="533400" y="1123950"/>
            <a:ext cx="7924800" cy="1969770"/>
          </a:xfrm>
          <a:prstGeom prst="rect">
            <a:avLst/>
          </a:prstGeom>
        </p:spPr>
        <p:txBody>
          <a:bodyPr wrap="square">
            <a:spAutoFit/>
          </a:bodyPr>
          <a:lstStyle/>
          <a:p>
            <a:pPr marL="346075" indent="-342900">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Crossover</a:t>
            </a:r>
          </a:p>
          <a:p>
            <a:pPr marL="344488" indent="1588"/>
            <a:endParaRPr lang="en-US" sz="2000" b="1" dirty="0">
              <a:solidFill>
                <a:srgbClr val="C00000"/>
              </a:solidFill>
              <a:latin typeface="Century Gothic" panose="020B0502020202090204" pitchFamily="34" charset="0"/>
              <a:cs typeface="Times New Roman" panose="02020603050405020304" pitchFamily="18" charset="0"/>
            </a:endParaRPr>
          </a:p>
          <a:p>
            <a:pPr marL="344488" indent="0" algn="just">
              <a:buNone/>
            </a:pPr>
            <a:r>
              <a:rPr lang="en-US" sz="2000" b="1" dirty="0">
                <a:latin typeface="Century Gothic" panose="020B0502020202090204" pitchFamily="34" charset="0"/>
                <a:cs typeface="Times New Roman" panose="02020603050405020304" pitchFamily="18" charset="0"/>
              </a:rPr>
              <a:t>There is an exchange of properties between the parents and as a result of which, new children solutions are created. Various crossover schemes: </a:t>
            </a:r>
            <a:r>
              <a:rPr lang="en-US" sz="2000" b="1" i="1" dirty="0">
                <a:solidFill>
                  <a:srgbClr val="C00000"/>
                </a:solidFill>
                <a:latin typeface="Century Gothic" panose="020B0502020202090204" pitchFamily="34" charset="0"/>
                <a:cs typeface="Times New Roman" panose="02020603050405020304" pitchFamily="18" charset="0"/>
              </a:rPr>
              <a:t>single-point, two-point, multi-point, uniform crossovers</a:t>
            </a:r>
          </a:p>
        </p:txBody>
      </p:sp>
    </p:spTree>
    <p:extLst>
      <p:ext uri="{BB962C8B-B14F-4D97-AF65-F5344CB8AC3E}">
        <p14:creationId xmlns:p14="http://schemas.microsoft.com/office/powerpoint/2010/main" val="240867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42950"/>
            <a:ext cx="8382000" cy="3394472"/>
          </a:xfrm>
        </p:spPr>
        <p:txBody>
          <a:bodyPr>
            <a:normAutofit/>
          </a:bodyPr>
          <a:lstStyle/>
          <a:p>
            <a:pPr marL="0" indent="0">
              <a:buNone/>
            </a:pPr>
            <a:endParaRPr lang="en-US" sz="20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56</a:t>
            </a:fld>
            <a:endParaRPr lang="en-US"/>
          </a:p>
        </p:txBody>
      </p:sp>
      <p:sp>
        <p:nvSpPr>
          <p:cNvPr id="3" name="TextBox 2"/>
          <p:cNvSpPr txBox="1"/>
          <p:nvPr/>
        </p:nvSpPr>
        <p:spPr>
          <a:xfrm>
            <a:off x="228600" y="666750"/>
            <a:ext cx="8610600" cy="3447098"/>
          </a:xfrm>
          <a:prstGeom prst="rect">
            <a:avLst/>
          </a:prstGeom>
          <a:noFill/>
        </p:spPr>
        <p:txBody>
          <a:bodyPr wrap="square" rtlCol="0">
            <a:spAutoFit/>
          </a:bodyPr>
          <a:lstStyle/>
          <a:p>
            <a:pPr marL="285750" indent="-285750">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Mutation</a:t>
            </a:r>
          </a:p>
          <a:p>
            <a:pPr marL="285750" indent="-285750">
              <a:buFont typeface="Arial" panose="020B0604020202020204" pitchFamily="34" charset="0"/>
              <a:buChar char="•"/>
            </a:pPr>
            <a:endParaRPr lang="en-US" sz="1400" b="1" dirty="0">
              <a:solidFill>
                <a:schemeClr val="hlink"/>
              </a:solidFill>
              <a:latin typeface="Century Gothic" panose="020B0502020202090204" pitchFamily="34" charset="0"/>
              <a:cs typeface="Times New Roman" panose="02020603050405020304" pitchFamily="18" charset="0"/>
            </a:endParaRPr>
          </a:p>
          <a:p>
            <a:pPr marL="288925" algn="just"/>
            <a:r>
              <a:rPr lang="en-US" sz="2000" b="1" dirty="0">
                <a:latin typeface="Century Gothic" panose="020B0502020202090204" pitchFamily="34" charset="0"/>
                <a:cs typeface="Times New Roman" panose="02020603050405020304" pitchFamily="18" charset="0"/>
              </a:rPr>
              <a:t>In biology, it means a sudden change of parameter. It may help to overcome the local minima problems.</a:t>
            </a:r>
          </a:p>
          <a:p>
            <a:pPr marL="288925" algn="just"/>
            <a:endParaRPr lang="en-US" b="1" dirty="0">
              <a:latin typeface="Century Gothic" panose="020B0502020202090204" pitchFamily="34"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One generation of the GA includes reproduction, crossover and mutation.</a:t>
            </a:r>
          </a:p>
          <a:p>
            <a:pPr marL="285750" indent="-285750" algn="just">
              <a:buFont typeface="Arial" panose="020B0604020202020204" pitchFamily="34" charset="0"/>
              <a:buChar char="•"/>
            </a:pPr>
            <a:endParaRPr lang="en-US" sz="800" b="1" dirty="0">
              <a:latin typeface="Century Gothic" panose="020B0502020202090204" pitchFamily="34"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Termination criteria: maximum number of generation, desired accuracy in the solution</a:t>
            </a:r>
          </a:p>
          <a:p>
            <a:pPr marL="288925"/>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1511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42950"/>
            <a:ext cx="8382000" cy="3394472"/>
          </a:xfrm>
        </p:spPr>
        <p:txBody>
          <a:bodyPr>
            <a:normAutofit/>
          </a:bodyPr>
          <a:lstStyle/>
          <a:p>
            <a:pPr marL="0" indent="0">
              <a:buNone/>
            </a:pPr>
            <a:endParaRPr lang="en-US" sz="20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57</a:t>
            </a:fld>
            <a:endParaRPr lang="en-US"/>
          </a:p>
        </p:txBody>
      </p:sp>
      <p:sp>
        <p:nvSpPr>
          <p:cNvPr id="7" name="TextBox 6"/>
          <p:cNvSpPr txBox="1"/>
          <p:nvPr/>
        </p:nvSpPr>
        <p:spPr>
          <a:xfrm>
            <a:off x="1028700" y="1332190"/>
            <a:ext cx="7239000" cy="29238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Let us consider an optimization problem</a:t>
            </a:r>
          </a:p>
          <a:p>
            <a:endParaRPr lang="en-US" sz="8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Maximize </a:t>
            </a:r>
            <a:r>
              <a:rPr lang="en-US" sz="2000" b="1" i="1" dirty="0">
                <a:latin typeface="Times New Roman" panose="02020603050405020304" pitchFamily="18" charset="0"/>
                <a:cs typeface="Times New Roman" panose="02020603050405020304" pitchFamily="18" charset="0"/>
              </a:rPr>
              <a:t>y = f(x</a:t>
            </a:r>
            <a:r>
              <a:rPr lang="en-US" sz="2000" b="1" i="1" baseline="-25000" dirty="0">
                <a:latin typeface="Times New Roman" panose="02020603050405020304" pitchFamily="18" charset="0"/>
                <a:cs typeface="Times New Roman" panose="02020603050405020304" pitchFamily="18" charset="0"/>
              </a:rPr>
              <a:t>1</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cs typeface="Times New Roman" panose="02020603050405020304" pitchFamily="18" charset="0"/>
              </a:rPr>
              <a:t>2</a:t>
            </a:r>
            <a:r>
              <a:rPr lang="en-US" sz="2000" b="1" i="1" dirty="0">
                <a:latin typeface="Times New Roman" panose="02020603050405020304" pitchFamily="18" charset="0"/>
                <a:cs typeface="Times New Roman" panose="02020603050405020304" pitchFamily="18" charset="0"/>
              </a:rPr>
              <a:t>)</a:t>
            </a:r>
          </a:p>
          <a:p>
            <a:endParaRPr lang="en-US" sz="20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subject to </a:t>
            </a:r>
          </a:p>
          <a:p>
            <a:r>
              <a:rPr lang="en-US" sz="2000" b="1" dirty="0">
                <a:latin typeface="Century Gothic" panose="020B0502020202090204" pitchFamily="34"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1</a:t>
            </a:r>
            <a:r>
              <a:rPr lang="en-US" sz="2000" b="1" i="1" baseline="30000" dirty="0">
                <a:latin typeface="Times New Roman" panose="02020603050405020304" pitchFamily="18" charset="0"/>
                <a:cs typeface="Times New Roman" panose="02020603050405020304" pitchFamily="18" charset="0"/>
              </a:rPr>
              <a:t>min</a:t>
            </a:r>
            <a:r>
              <a:rPr lang="en-US" sz="2000" b="1" i="1" dirty="0">
                <a:latin typeface="Times New Roman" panose="02020603050405020304" pitchFamily="18" charset="0"/>
                <a:cs typeface="Times New Roman" panose="02020603050405020304" pitchFamily="18" charset="0"/>
              </a:rPr>
              <a:t> ≤ x</a:t>
            </a:r>
            <a:r>
              <a:rPr lang="en-US" sz="2000" b="1" i="1" baseline="-25000" dirty="0">
                <a:latin typeface="Times New Roman" panose="02020603050405020304" pitchFamily="18" charset="0"/>
                <a:cs typeface="Times New Roman" panose="02020603050405020304" pitchFamily="18" charset="0"/>
              </a:rPr>
              <a:t>1 </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cs typeface="Times New Roman" panose="02020603050405020304" pitchFamily="18" charset="0"/>
              </a:rPr>
              <a:t>1</a:t>
            </a:r>
            <a:r>
              <a:rPr lang="en-US" sz="2000" b="1" i="1" baseline="30000" dirty="0">
                <a:latin typeface="Times New Roman" panose="02020603050405020304" pitchFamily="18" charset="0"/>
                <a:cs typeface="Times New Roman" panose="02020603050405020304" pitchFamily="18" charset="0"/>
              </a:rPr>
              <a:t>max</a:t>
            </a:r>
            <a:r>
              <a:rPr lang="en-US" sz="2000" b="1" dirty="0">
                <a:latin typeface="Times New Roman" panose="02020603050405020304" pitchFamily="18" charset="0"/>
                <a:cs typeface="Times New Roman" panose="02020603050405020304" pitchFamily="18" charset="0"/>
              </a:rPr>
              <a:t>,</a:t>
            </a:r>
          </a:p>
          <a:p>
            <a:r>
              <a:rPr lang="en-US" sz="2000" b="1" dirty="0">
                <a:latin typeface="Century Gothic" panose="020B0502020202090204" pitchFamily="34"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2</a:t>
            </a:r>
            <a:r>
              <a:rPr lang="en-US" sz="2000" b="1" i="1" baseline="30000" dirty="0">
                <a:latin typeface="Times New Roman" panose="02020603050405020304" pitchFamily="18" charset="0"/>
                <a:cs typeface="Times New Roman" panose="02020603050405020304" pitchFamily="18" charset="0"/>
              </a:rPr>
              <a:t>min</a:t>
            </a:r>
            <a:r>
              <a:rPr lang="en-US" sz="2000" b="1" i="1" dirty="0">
                <a:latin typeface="Times New Roman" panose="02020603050405020304" pitchFamily="18" charset="0"/>
                <a:cs typeface="Times New Roman" panose="02020603050405020304" pitchFamily="18" charset="0"/>
              </a:rPr>
              <a:t> ≤ x</a:t>
            </a:r>
            <a:r>
              <a:rPr lang="en-US" sz="2000" b="1" i="1" baseline="-25000" dirty="0">
                <a:latin typeface="Times New Roman" panose="02020603050405020304" pitchFamily="18" charset="0"/>
                <a:cs typeface="Times New Roman" panose="02020603050405020304" pitchFamily="18" charset="0"/>
              </a:rPr>
              <a:t>2</a:t>
            </a:r>
            <a:r>
              <a:rPr lang="en-US" sz="2000" b="1" i="1" dirty="0">
                <a:latin typeface="Times New Roman" panose="02020603050405020304" pitchFamily="18" charset="0"/>
                <a:cs typeface="Times New Roman" panose="02020603050405020304" pitchFamily="18" charset="0"/>
              </a:rPr>
              <a:t> ≤ x</a:t>
            </a:r>
            <a:r>
              <a:rPr lang="en-US" sz="2000" b="1" i="1" baseline="-25000" dirty="0">
                <a:latin typeface="Times New Roman" panose="02020603050405020304" pitchFamily="18" charset="0"/>
                <a:cs typeface="Times New Roman" panose="02020603050405020304" pitchFamily="18" charset="0"/>
              </a:rPr>
              <a:t>2</a:t>
            </a:r>
            <a:r>
              <a:rPr lang="en-US" sz="2000" b="1" i="1" baseline="30000" dirty="0">
                <a:latin typeface="Times New Roman" panose="02020603050405020304" pitchFamily="18" charset="0"/>
                <a:cs typeface="Times New Roman" panose="02020603050405020304" pitchFamily="18" charset="0"/>
              </a:rPr>
              <a:t>max</a:t>
            </a:r>
            <a:r>
              <a:rPr lang="en-US" sz="2000" b="1" i="1" dirty="0">
                <a:latin typeface="Times New Roman" panose="02020603050405020304" pitchFamily="18" charset="0"/>
                <a:cs typeface="Times New Roman" panose="02020603050405020304" pitchFamily="18" charset="0"/>
              </a:rPr>
              <a:t>,</a:t>
            </a:r>
          </a:p>
          <a:p>
            <a:endParaRPr lang="en-US" b="1" i="1" dirty="0">
              <a:latin typeface="Times New Roman" panose="02020603050405020304" pitchFamily="18"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where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2</a:t>
            </a:r>
            <a:r>
              <a:rPr lang="en-US" sz="2000" b="1" dirty="0">
                <a:latin typeface="Century Gothic" panose="020B0502020202090204" pitchFamily="34" charset="0"/>
                <a:cs typeface="Times New Roman" panose="02020603050405020304" pitchFamily="18" charset="0"/>
              </a:rPr>
              <a:t> are the real variables</a:t>
            </a:r>
          </a:p>
          <a:p>
            <a:endParaRPr lang="en-US" dirty="0"/>
          </a:p>
        </p:txBody>
      </p:sp>
      <p:sp>
        <p:nvSpPr>
          <p:cNvPr id="6" name="Rectangle 5"/>
          <p:cNvSpPr/>
          <p:nvPr/>
        </p:nvSpPr>
        <p:spPr>
          <a:xfrm>
            <a:off x="2895600" y="473749"/>
            <a:ext cx="28956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entury Gothic" panose="020B0502020202090204" pitchFamily="34" charset="0"/>
                <a:cs typeface="Times New Roman" panose="02020603050405020304" pitchFamily="18" charset="0"/>
              </a:rPr>
              <a:t>Binary-Coded GA</a:t>
            </a:r>
          </a:p>
        </p:txBody>
      </p:sp>
    </p:spTree>
    <p:extLst>
      <p:ext uri="{BB962C8B-B14F-4D97-AF65-F5344CB8AC3E}">
        <p14:creationId xmlns:p14="http://schemas.microsoft.com/office/powerpoint/2010/main" val="320216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58</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457200" y="361950"/>
                <a:ext cx="8153400" cy="5393464"/>
              </a:xfrm>
              <a:prstGeom prst="rect">
                <a:avLst/>
              </a:prstGeom>
              <a:noFill/>
            </p:spPr>
            <p:txBody>
              <a:bodyPr wrap="square" rtlCol="0">
                <a:spAutoFit/>
              </a:bodyPr>
              <a:lstStyle/>
              <a:p>
                <a:pPr marL="285750" indent="-285750">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Step1:</a:t>
                </a:r>
                <a:r>
                  <a:rPr lang="en-US" sz="2200" dirty="0">
                    <a:solidFill>
                      <a:srgbClr val="C00000"/>
                    </a:solidFill>
                    <a:latin typeface="Century Gothic" panose="020B0502020202090204" pitchFamily="34" charset="0"/>
                  </a:rPr>
                  <a:t> </a:t>
                </a:r>
                <a:r>
                  <a:rPr lang="en-US" sz="2200" b="1" dirty="0">
                    <a:solidFill>
                      <a:srgbClr val="C00000"/>
                    </a:solidFill>
                    <a:latin typeface="Century Gothic" panose="020B0502020202090204" pitchFamily="34" charset="0"/>
                    <a:cs typeface="Times New Roman" panose="02020603050405020304" pitchFamily="18" charset="0"/>
                  </a:rPr>
                  <a:t>Generation of a population of solutions at random</a:t>
                </a:r>
              </a:p>
              <a:p>
                <a:r>
                  <a:rPr lang="en-US" sz="2400" dirty="0">
                    <a:latin typeface="Century Gothic" panose="020B0502020202090204" pitchFamily="34" charset="0"/>
                    <a:cs typeface="Times New Roman" panose="02020603050405020304" pitchFamily="18" charset="0"/>
                  </a:rPr>
                  <a:t> </a:t>
                </a:r>
                <a:endParaRPr lang="en-US" dirty="0">
                  <a:latin typeface="Century Gothic" panose="020B0502020202090204" pitchFamily="34" charset="0"/>
                  <a:cs typeface="Times New Roman" panose="02020603050405020304" pitchFamily="18" charset="0"/>
                </a:endParaRPr>
              </a:p>
              <a:p>
                <a:pPr marL="400050" indent="-400050" algn="just">
                  <a:buAutoNum type="romanLcParenR"/>
                </a:pPr>
                <a:r>
                  <a:rPr lang="en-US" b="1" dirty="0">
                    <a:latin typeface="Century Gothic" panose="020B0502020202090204" pitchFamily="34" charset="0"/>
                    <a:cs typeface="Times New Roman" panose="02020603050405020304" pitchFamily="18" charset="0"/>
                  </a:rPr>
                  <a:t>The solutions are represented in the form of binary strings composed of 1's and 0's</a:t>
                </a:r>
              </a:p>
              <a:p>
                <a:pPr marL="400050" indent="-400050" algn="just">
                  <a:buAutoNum type="romanLcParenR"/>
                </a:pPr>
                <a:endParaRPr lang="en-US" sz="800" b="1" dirty="0">
                  <a:latin typeface="Century Gothic" panose="020B0502020202090204" pitchFamily="34" charset="0"/>
                  <a:cs typeface="Times New Roman" panose="02020603050405020304" pitchFamily="18" charset="0"/>
                </a:endParaRPr>
              </a:p>
              <a:p>
                <a:pPr marL="400050" indent="-400050" algn="just">
                  <a:buFontTx/>
                  <a:buAutoNum type="romanLcParenR"/>
                </a:pPr>
                <a:r>
                  <a:rPr lang="en-US" b="1" dirty="0">
                    <a:latin typeface="Century Gothic" panose="020B0502020202090204" pitchFamily="34" charset="0"/>
                    <a:cs typeface="Times New Roman" panose="02020603050405020304" pitchFamily="18" charset="0"/>
                  </a:rPr>
                  <a:t>Population size </a:t>
                </a:r>
                <a:r>
                  <a:rPr lang="en-US" b="1" dirty="0">
                    <a:latin typeface="Cambria Math" panose="02040503050406030204" pitchFamily="18" charset="0"/>
                    <a:ea typeface="Cambria Math" panose="02040503050406030204" pitchFamily="18" charset="0"/>
                    <a:cs typeface="Times New Roman" panose="02020603050405020304" pitchFamily="18" charset="0"/>
                  </a:rPr>
                  <a:t>N</a:t>
                </a:r>
                <a:r>
                  <a:rPr lang="en-US" b="1" dirty="0">
                    <a:latin typeface="Century Gothic" panose="020B0502020202090204" pitchFamily="34" charset="0"/>
                    <a:cs typeface="Times New Roman" panose="02020603050405020304" pitchFamily="18" charset="0"/>
                  </a:rPr>
                  <a:t> depends on the complexity of the problem</a:t>
                </a:r>
              </a:p>
              <a:p>
                <a:pPr marL="400050" indent="-400050" algn="just">
                  <a:buFontTx/>
                  <a:buAutoNum type="romanLcParenR"/>
                </a:pPr>
                <a:endParaRPr lang="en-US" sz="800" b="1" dirty="0">
                  <a:latin typeface="Century Gothic" panose="020B0502020202090204" pitchFamily="34" charset="0"/>
                  <a:cs typeface="Times New Roman" panose="02020603050405020304" pitchFamily="18" charset="0"/>
                </a:endParaRPr>
              </a:p>
              <a:p>
                <a:pPr marL="400050" indent="-400050" algn="just">
                  <a:buFontTx/>
                  <a:buAutoNum type="romanLcParenR"/>
                </a:pPr>
                <a:r>
                  <a:rPr lang="en-US" b="1" dirty="0">
                    <a:latin typeface="Century Gothic" panose="020B0502020202090204" pitchFamily="34" charset="0"/>
                    <a:cs typeface="Times New Roman" panose="02020603050405020304" pitchFamily="18" charset="0"/>
                  </a:rPr>
                  <a:t>A binary string can be compared to a biological chromosome  and each bit of the string is nothing but a gene value</a:t>
                </a:r>
              </a:p>
              <a:p>
                <a:pPr marL="400050" indent="-400050" algn="just">
                  <a:buFontTx/>
                  <a:buAutoNum type="romanLcParenR"/>
                </a:pPr>
                <a:endParaRPr lang="en-US" sz="800" b="1" dirty="0">
                  <a:latin typeface="Century Gothic" panose="020B0502020202090204" pitchFamily="34" charset="0"/>
                  <a:cs typeface="Times New Roman" panose="02020603050405020304" pitchFamily="18" charset="0"/>
                </a:endParaRPr>
              </a:p>
              <a:p>
                <a:pPr marL="400050" indent="-400050" algn="just">
                  <a:buFontTx/>
                  <a:buAutoNum type="romanLcParenR"/>
                </a:pPr>
                <a:r>
                  <a:rPr lang="en-US" b="1" dirty="0">
                    <a:latin typeface="Century Gothic" panose="020B0502020202090204" pitchFamily="34" charset="0"/>
                    <a:cs typeface="Times New Roman" panose="02020603050405020304" pitchFamily="18" charset="0"/>
                  </a:rPr>
                  <a:t>The length of a binary sub-string is decided based on the desired accuracy as follows:</a:t>
                </a:r>
              </a:p>
              <a:p>
                <a:pPr algn="just"/>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𝒍</m:t>
                      </m:r>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𝐥𝐨𝐠</m:t>
                          </m:r>
                        </m:e>
                        <m:sub>
                          <m:r>
                            <a:rPr lang="en-US" sz="2000" b="1">
                              <a:latin typeface="Cambria Math" panose="02040503050406030204" pitchFamily="18" charset="0"/>
                            </a:rPr>
                            <m:t>𝟐</m:t>
                          </m:r>
                        </m:sub>
                      </m:sSub>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a:latin typeface="Cambria Math" panose="02040503050406030204" pitchFamily="18" charset="0"/>
                                    </a:rPr>
                                    <m:t>𝟏</m:t>
                                  </m:r>
                                </m:sub>
                                <m:sup>
                                  <m:r>
                                    <a:rPr lang="en-US" sz="2000" b="1">
                                      <a:latin typeface="Cambria Math" panose="02040503050406030204" pitchFamily="18" charset="0"/>
                                    </a:rPr>
                                    <m:t>𝐦𝐚𝐱</m:t>
                                  </m:r>
                                </m:sup>
                              </m:sSubSup>
                              <m:r>
                                <a:rPr lang="en-US" sz="2000" b="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a:latin typeface="Cambria Math" panose="02040503050406030204" pitchFamily="18" charset="0"/>
                                    </a:rPr>
                                    <m:t>𝟏</m:t>
                                  </m:r>
                                </m:sub>
                                <m:sup>
                                  <m:r>
                                    <a:rPr lang="en-US" sz="2000" b="1">
                                      <a:latin typeface="Cambria Math" panose="02040503050406030204" pitchFamily="18" charset="0"/>
                                    </a:rPr>
                                    <m:t>𝐦𝐢𝐧</m:t>
                                  </m:r>
                                </m:sup>
                              </m:sSubSup>
                            </m:num>
                            <m:den>
                              <m:r>
                                <a:rPr lang="en-US" sz="2000" b="1">
                                  <a:latin typeface="Cambria Math" panose="02040503050406030204" pitchFamily="18" charset="0"/>
                                </a:rPr>
                                <m:t>∈</m:t>
                              </m:r>
                            </m:den>
                          </m:f>
                        </m:e>
                      </m:d>
                    </m:oMath>
                  </m:oMathPara>
                </a14:m>
                <a:endParaRPr lang="en-US" b="1" dirty="0">
                  <a:latin typeface="Century Gothic" panose="020B0502020202090204" pitchFamily="34" charset="0"/>
                  <a:cs typeface="Times New Roman" panose="02020603050405020304" pitchFamily="18" charset="0"/>
                </a:endParaRPr>
              </a:p>
              <a:p>
                <a:pPr marL="400050" indent="-400050">
                  <a:buFontTx/>
                  <a:buAutoNum type="romanLcParenR"/>
                </a:pPr>
                <a:endParaRPr lang="en-US" sz="12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cs typeface="Times New Roman" panose="02020603050405020304" pitchFamily="18" charset="0"/>
                </a:endParaRPr>
              </a:p>
              <a:p>
                <a:pPr>
                  <a:buFont typeface="Franklin Gothic Medium" panose="020B0603020102020204" pitchFamily="34" charset="0"/>
                  <a:buChar char="•"/>
                </a:pPr>
                <a:endParaRPr lang="en-US" dirty="0">
                  <a:latin typeface="Century Gothic" panose="020B0502020202090204" pitchFamily="34" charset="0"/>
                  <a:cs typeface="Times New Roman" panose="02020603050405020304" pitchFamily="18" charset="0"/>
                </a:endParaRPr>
              </a:p>
              <a:p>
                <a:pPr>
                  <a:buFont typeface="Franklin Gothic Medium" panose="020B0603020102020204" pitchFamily="34" charset="0"/>
                  <a:buChar char="•"/>
                </a:pPr>
                <a:endParaRPr lang="en-US"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cs typeface="Times New Roman" panose="02020603050405020304" pitchFamily="18" charset="0"/>
                </a:endParaRPr>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57200" y="361950"/>
                <a:ext cx="8153400" cy="5393464"/>
              </a:xfrm>
              <a:prstGeom prst="rect">
                <a:avLst/>
              </a:prstGeom>
              <a:blipFill rotWithShape="0">
                <a:blip r:embed="rId2"/>
                <a:stretch>
                  <a:fillRect l="-822" t="-678" r="-523"/>
                </a:stretch>
              </a:blipFill>
            </p:spPr>
            <p:txBody>
              <a:bodyPr/>
              <a:lstStyle/>
              <a:p>
                <a:r>
                  <a:rPr lang="en-US">
                    <a:noFill/>
                  </a:rPr>
                  <a:t> </a:t>
                </a:r>
              </a:p>
            </p:txBody>
          </p:sp>
        </mc:Fallback>
      </mc:AlternateContent>
    </p:spTree>
    <p:extLst>
      <p:ext uri="{BB962C8B-B14F-4D97-AF65-F5344CB8AC3E}">
        <p14:creationId xmlns:p14="http://schemas.microsoft.com/office/powerpoint/2010/main" val="39776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59</a:t>
            </a:fld>
            <a:endParaRPr lang="en-US"/>
          </a:p>
        </p:txBody>
      </p:sp>
      <p:sp>
        <p:nvSpPr>
          <p:cNvPr id="2" name="TextBox 1"/>
          <p:cNvSpPr txBox="1"/>
          <p:nvPr/>
        </p:nvSpPr>
        <p:spPr>
          <a:xfrm>
            <a:off x="533400" y="438150"/>
            <a:ext cx="8305800" cy="2462213"/>
          </a:xfrm>
          <a:prstGeom prst="rect">
            <a:avLst/>
          </a:prstGeom>
          <a:noFill/>
        </p:spPr>
        <p:txBody>
          <a:bodyPr wrap="square" rtlCol="0">
            <a:spAutoFit/>
          </a:bodyPr>
          <a:lstStyle/>
          <a:p>
            <a:pPr marL="400050" indent="-400050"/>
            <a:r>
              <a:rPr lang="en-US" b="1" dirty="0">
                <a:latin typeface="Century Gothic" panose="020B0502020202090204" pitchFamily="34" charset="0"/>
                <a:cs typeface="Times New Roman" panose="02020603050405020304" pitchFamily="18" charset="0"/>
              </a:rPr>
              <a:t>v)   </a:t>
            </a:r>
            <a:r>
              <a:rPr lang="en-US" sz="2000" b="1" dirty="0">
                <a:latin typeface="Century Gothic" panose="020B0502020202090204" pitchFamily="34" charset="0"/>
                <a:cs typeface="Times New Roman" panose="02020603050405020304" pitchFamily="18" charset="0"/>
              </a:rPr>
              <a:t>Computational complexity: </a:t>
            </a:r>
            <a:r>
              <a:rPr lang="en-US" sz="2000" b="1" i="1" dirty="0">
                <a:latin typeface="Times New Roman" panose="02020603050405020304" pitchFamily="18" charset="0"/>
                <a:cs typeface="Times New Roman" panose="02020603050405020304" pitchFamily="18" charset="0"/>
              </a:rPr>
              <a:t>L log L</a:t>
            </a:r>
            <a:r>
              <a:rPr lang="en-US" sz="2000" b="1" dirty="0">
                <a:latin typeface="Century Gothic" panose="020B0502020202090204" pitchFamily="34" charset="0"/>
                <a:cs typeface="Times New Roman" panose="02020603050405020304" pitchFamily="18" charset="0"/>
              </a:rPr>
              <a:t>, where </a:t>
            </a:r>
            <a:r>
              <a:rPr lang="en-US" sz="2000" b="1" i="1" dirty="0">
                <a:latin typeface="Times New Roman" panose="02020603050405020304" pitchFamily="18" charset="0"/>
                <a:cs typeface="Times New Roman" panose="02020603050405020304" pitchFamily="18" charset="0"/>
              </a:rPr>
              <a:t>L</a:t>
            </a:r>
            <a:r>
              <a:rPr lang="en-US" sz="2000" b="1" dirty="0">
                <a:latin typeface="Century Gothic" panose="020B0502020202090204" pitchFamily="34" charset="0"/>
                <a:cs typeface="Times New Roman" panose="02020603050405020304" pitchFamily="18" charset="0"/>
              </a:rPr>
              <a:t> represents the  string length </a:t>
            </a:r>
          </a:p>
          <a:p>
            <a:endParaRPr lang="en-US" sz="1200" b="1" dirty="0">
              <a:latin typeface="Century Gothic" panose="020B0502020202090204" pitchFamily="34" charset="0"/>
              <a:cs typeface="Times New Roman" panose="02020603050405020304" pitchFamily="18" charset="0"/>
            </a:endParaRPr>
          </a:p>
          <a:p>
            <a:pPr marL="514350" indent="-514350">
              <a:buAutoNum type="romanLcParenR" startAt="6"/>
            </a:pPr>
            <a:r>
              <a:rPr lang="en-US" sz="2000" b="1" dirty="0">
                <a:latin typeface="Century Gothic" panose="020B0502020202090204" pitchFamily="34" charset="0"/>
                <a:cs typeface="Times New Roman" panose="02020603050405020304" pitchFamily="18" charset="0"/>
              </a:rPr>
              <a:t>Let us consider 10 bits for each variable</a:t>
            </a:r>
          </a:p>
          <a:p>
            <a:endParaRPr lang="en-US" sz="10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Initial population of GA-strings</a:t>
            </a:r>
          </a:p>
          <a:p>
            <a:r>
              <a:rPr lang="en-US" sz="2000" b="1" dirty="0">
                <a:latin typeface="Century Gothic" panose="020B0502020202090204" pitchFamily="34" charset="0"/>
                <a:cs typeface="Times New Roman" panose="02020603050405020304" pitchFamily="18" charset="0"/>
              </a:rPr>
              <a:t>            </a:t>
            </a:r>
          </a:p>
          <a:p>
            <a:endParaRPr lang="en-US" sz="1200" b="1" dirty="0">
              <a:latin typeface="Century Gothic" panose="020B0502020202090204" pitchFamily="34" charset="0"/>
              <a:cs typeface="Times New Roman" panose="02020603050405020304" pitchFamily="18" charset="0"/>
            </a:endParaRPr>
          </a:p>
          <a:p>
            <a:endParaRPr lang="en-US" dirty="0"/>
          </a:p>
        </p:txBody>
      </p:sp>
      <p:sp>
        <p:nvSpPr>
          <p:cNvPr id="3" name="Rectangle 2"/>
          <p:cNvSpPr/>
          <p:nvPr/>
        </p:nvSpPr>
        <p:spPr>
          <a:xfrm>
            <a:off x="3200400" y="2077581"/>
            <a:ext cx="2438400" cy="2246769"/>
          </a:xfrm>
          <a:prstGeom prst="rect">
            <a:avLst/>
          </a:prstGeom>
        </p:spPr>
        <p:txBody>
          <a:bodyPr wrap="square">
            <a:spAutoFit/>
          </a:bodyPr>
          <a:lstStyle/>
          <a:p>
            <a:pPr algn="ctr"/>
            <a:r>
              <a:rPr lang="en-US" b="1" dirty="0">
                <a:latin typeface="Century Gothic" panose="020B0502020202090204" pitchFamily="34" charset="0"/>
                <a:cs typeface="Times New Roman" panose="02020603050405020304" pitchFamily="18" charset="0"/>
              </a:rPr>
              <a:t>  </a:t>
            </a:r>
            <a:r>
              <a:rPr lang="en-US" sz="2000" b="1" dirty="0">
                <a:latin typeface="Cambria Math" panose="02040503050406030204" pitchFamily="18" charset="0"/>
                <a:ea typeface="Cambria Math" panose="02040503050406030204" pitchFamily="18" charset="0"/>
                <a:cs typeface="Times New Roman" panose="02020603050405020304" pitchFamily="18" charset="0"/>
              </a:rPr>
              <a:t>1 0 0 - - - - - - - - 1</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0 1 1 - - - - - - - - 0</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1 1 1 - - - - - - - - 0</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0 0 1 - - - - - - - - 1</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  -  - - - - - - - - - -</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  -  - - - - - - - - - -</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1 0 1 - - - - - - - - </a:t>
            </a:r>
            <a:r>
              <a:rPr lang="en-US" b="1" dirty="0">
                <a:latin typeface="Cambria Math" panose="02040503050406030204" pitchFamily="18" charset="0"/>
                <a:ea typeface="Cambria Math" panose="02040503050406030204" pitchFamily="18" charset="0"/>
                <a:cs typeface="Times New Roman" panose="02020603050405020304" pitchFamily="18" charset="0"/>
              </a:rPr>
              <a:t>1</a:t>
            </a:r>
          </a:p>
        </p:txBody>
      </p:sp>
    </p:spTree>
    <p:extLst>
      <p:ext uri="{BB962C8B-B14F-4D97-AF65-F5344CB8AC3E}">
        <p14:creationId xmlns:p14="http://schemas.microsoft.com/office/powerpoint/2010/main" val="196947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1066800" y="819150"/>
            <a:ext cx="7696200" cy="1661993"/>
          </a:xfrm>
          <a:prstGeom prst="rect">
            <a:avLst/>
          </a:prstGeom>
        </p:spPr>
        <p:txBody>
          <a:bodyPr wrap="square">
            <a:spAutoFit/>
          </a:bodyPr>
          <a:lstStyle/>
          <a:p>
            <a:pPr>
              <a:buClr>
                <a:srgbClr val="FF0000"/>
              </a:buClr>
            </a:pPr>
            <a:r>
              <a:rPr lang="en-US" altLang="en-US" sz="2200" b="1" dirty="0">
                <a:solidFill>
                  <a:srgbClr val="FF0000"/>
                </a:solidFill>
                <a:latin typeface="Century Gothic" panose="020B0502020202020204" pitchFamily="34" charset="0"/>
              </a:rPr>
              <a:t>Wooden Pointer</a:t>
            </a:r>
          </a:p>
          <a:p>
            <a:pPr>
              <a:buClr>
                <a:srgbClr val="FF0000"/>
              </a:buClr>
            </a:pPr>
            <a:endParaRPr lang="en-US" altLang="en-US" sz="2000" dirty="0"/>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endParaRPr lang="en-US" altLang="en-US" sz="2200" b="1" dirty="0">
              <a:solidFill>
                <a:srgbClr val="FF0000"/>
              </a:solidFill>
              <a:latin typeface="Century Gothic" panose="020B0502020202020204" pitchFamily="34" charset="0"/>
            </a:endParaRPr>
          </a:p>
          <a:p>
            <a:pPr>
              <a:buClr>
                <a:srgbClr val="FF0000"/>
              </a:buClr>
            </a:pPr>
            <a:endParaRPr lang="en-US" altLang="en-US" b="1" dirty="0">
              <a:solidFill>
                <a:srgbClr val="FF0000"/>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6</a:t>
            </a:fld>
            <a:endParaRPr lang="en-US"/>
          </a:p>
        </p:txBody>
      </p:sp>
      <p:sp>
        <p:nvSpPr>
          <p:cNvPr id="5" name="Rectangle 4"/>
          <p:cNvSpPr/>
          <p:nvPr/>
        </p:nvSpPr>
        <p:spPr>
          <a:xfrm>
            <a:off x="533400" y="361950"/>
            <a:ext cx="81534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chemeClr val="tx1"/>
                </a:solidFill>
                <a:latin typeface="Century Gothic" panose="020B0502020202020204" pitchFamily="34" charset="0"/>
              </a:rPr>
              <a:t>How can we represent an optimization problem?</a:t>
            </a:r>
          </a:p>
          <a:p>
            <a:pPr algn="ctr"/>
            <a:endParaRPr lang="en-US" sz="2400" dirty="0">
              <a:solidFill>
                <a:schemeClr val="tx1"/>
              </a:solidFill>
              <a:latin typeface="Century Gothic" panose="020B0502020202020204" pitchFamily="34" charset="0"/>
            </a:endParaRPr>
          </a:p>
        </p:txBody>
      </p:sp>
      <p:sp>
        <p:nvSpPr>
          <p:cNvPr id="6" name="Line 7"/>
          <p:cNvSpPr>
            <a:spLocks noChangeShapeType="1"/>
          </p:cNvSpPr>
          <p:nvPr/>
        </p:nvSpPr>
        <p:spPr bwMode="auto">
          <a:xfrm>
            <a:off x="2438400" y="16002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8"/>
          <p:cNvSpPr>
            <a:spLocks noChangeShapeType="1"/>
          </p:cNvSpPr>
          <p:nvPr/>
        </p:nvSpPr>
        <p:spPr bwMode="auto">
          <a:xfrm>
            <a:off x="2438400" y="1600200"/>
            <a:ext cx="2743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9"/>
          <p:cNvSpPr>
            <a:spLocks noChangeShapeType="1"/>
          </p:cNvSpPr>
          <p:nvPr/>
        </p:nvSpPr>
        <p:spPr bwMode="auto">
          <a:xfrm flipV="1">
            <a:off x="2438400" y="2057400"/>
            <a:ext cx="2743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1"/>
          <p:cNvSpPr>
            <a:spLocks noChangeShapeType="1"/>
          </p:cNvSpPr>
          <p:nvPr/>
        </p:nvSpPr>
        <p:spPr bwMode="auto">
          <a:xfrm flipH="1">
            <a:off x="1676400" y="1600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3"/>
          <p:cNvSpPr>
            <a:spLocks noChangeShapeType="1"/>
          </p:cNvSpPr>
          <p:nvPr/>
        </p:nvSpPr>
        <p:spPr bwMode="auto">
          <a:xfrm>
            <a:off x="1905000" y="1600200"/>
            <a:ext cx="0" cy="914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4"/>
          <p:cNvSpPr>
            <a:spLocks noChangeShapeType="1"/>
          </p:cNvSpPr>
          <p:nvPr/>
        </p:nvSpPr>
        <p:spPr bwMode="auto">
          <a:xfrm>
            <a:off x="2438400" y="2667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6"/>
          <p:cNvSpPr>
            <a:spLocks noChangeShapeType="1"/>
          </p:cNvSpPr>
          <p:nvPr/>
        </p:nvSpPr>
        <p:spPr bwMode="auto">
          <a:xfrm flipH="1">
            <a:off x="2057400" y="2057400"/>
            <a:ext cx="3429000" cy="0"/>
          </a:xfrm>
          <a:prstGeom prst="line">
            <a:avLst/>
          </a:prstGeom>
          <a:noFill/>
          <a:ln w="158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7"/>
          <p:cNvSpPr>
            <a:spLocks noChangeShapeType="1"/>
          </p:cNvSpPr>
          <p:nvPr/>
        </p:nvSpPr>
        <p:spPr bwMode="auto">
          <a:xfrm flipV="1">
            <a:off x="2438400" y="2819400"/>
            <a:ext cx="2743200" cy="76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Text Box 18"/>
          <p:cNvSpPr txBox="1">
            <a:spLocks noChangeArrowheads="1"/>
          </p:cNvSpPr>
          <p:nvPr/>
        </p:nvSpPr>
        <p:spPr bwMode="auto">
          <a:xfrm>
            <a:off x="1447800" y="1828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dirty="0"/>
              <a:t>d</a:t>
            </a:r>
          </a:p>
        </p:txBody>
      </p:sp>
      <p:sp>
        <p:nvSpPr>
          <p:cNvPr id="15" name="Text Box 19"/>
          <p:cNvSpPr txBox="1">
            <a:spLocks noChangeArrowheads="1"/>
          </p:cNvSpPr>
          <p:nvPr/>
        </p:nvSpPr>
        <p:spPr bwMode="auto">
          <a:xfrm>
            <a:off x="3657600" y="2438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L</a:t>
            </a:r>
          </a:p>
        </p:txBody>
      </p:sp>
      <p:sp>
        <p:nvSpPr>
          <p:cNvPr id="3" name="Rectangle 2"/>
          <p:cNvSpPr/>
          <p:nvPr/>
        </p:nvSpPr>
        <p:spPr>
          <a:xfrm>
            <a:off x="1371600" y="3181350"/>
            <a:ext cx="70104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Conditions: </a:t>
            </a:r>
            <a:r>
              <a:rPr lang="en-US" altLang="en-US" sz="2000" b="1" dirty="0">
                <a:solidFill>
                  <a:schemeClr val="tx1"/>
                </a:solidFill>
                <a:latin typeface="Century Gothic" panose="020B0502020202020204" pitchFamily="34" charset="0"/>
              </a:rPr>
              <a:t>Light in weight ; No mechanical breakage ; Deflection of pointing end is negligible</a:t>
            </a:r>
          </a:p>
          <a:p>
            <a:pPr marL="342900" indent="-342900">
              <a:buClr>
                <a:srgbClr val="FF0000"/>
              </a:buClr>
              <a:buFont typeface="Wingdings" panose="05000000000000000000" pitchFamily="2" charset="2"/>
              <a:buChar char="v"/>
            </a:pPr>
            <a:r>
              <a:rPr lang="en-US" altLang="en-US" sz="2000" b="1" dirty="0">
                <a:solidFill>
                  <a:schemeClr val="tx1"/>
                </a:solidFill>
                <a:latin typeface="Century Gothic" panose="020B0502020202020204" pitchFamily="34" charset="0"/>
              </a:rPr>
              <a:t>Here, d and L : Design/Decision variables;  </a:t>
            </a:r>
          </a:p>
          <a:p>
            <a:pPr>
              <a:buClr>
                <a:srgbClr val="FF0000"/>
              </a:buClr>
            </a:pPr>
            <a:r>
              <a:rPr lang="en-US" altLang="en-US" sz="2000" b="1" dirty="0">
                <a:solidFill>
                  <a:schemeClr val="tx1"/>
                </a:solidFill>
                <a:latin typeface="Century Gothic" panose="020B0502020202020204" pitchFamily="34" charset="0"/>
              </a:rPr>
              <a:t>     </a:t>
            </a:r>
            <a:r>
              <a:rPr lang="el-GR" altLang="en-US" sz="2000" b="1" dirty="0">
                <a:solidFill>
                  <a:schemeClr val="tx1"/>
                </a:solidFill>
                <a:latin typeface="Century Gothic" panose="020B0502020202020204" pitchFamily="34" charset="0"/>
              </a:rPr>
              <a:t>ρ</a:t>
            </a:r>
            <a:r>
              <a:rPr lang="en-US" altLang="en-US" sz="2000" b="1" dirty="0">
                <a:solidFill>
                  <a:schemeClr val="tx1"/>
                </a:solidFill>
                <a:latin typeface="Century Gothic" panose="020B0502020202020204" pitchFamily="34" charset="0"/>
              </a:rPr>
              <a:t> : pre-assigned parameter</a:t>
            </a:r>
            <a:endParaRPr lang="el-GR" altLang="en-US" sz="2000" b="1" dirty="0">
              <a:solidFill>
                <a:schemeClr val="tx1"/>
              </a:solidFill>
              <a:latin typeface="Century Gothic" panose="020B0502020202020204" pitchFamily="34" charset="0"/>
            </a:endParaRPr>
          </a:p>
          <a:p>
            <a:pPr marL="285750" indent="-285750">
              <a:buClr>
                <a:srgbClr val="FF0000"/>
              </a:buClr>
              <a:buFont typeface="Wingdings" panose="05000000000000000000" pitchFamily="2" charset="2"/>
              <a:buChar char="v"/>
            </a:pPr>
            <a:endParaRPr lang="en-US" sz="2000" b="1" dirty="0">
              <a:solidFill>
                <a:srgbClr val="0070C0"/>
              </a:solidFill>
              <a:latin typeface="Century Gothic" panose="020B0502020202020204" pitchFamily="34" charset="0"/>
            </a:endParaRPr>
          </a:p>
        </p:txBody>
      </p:sp>
      <p:sp>
        <p:nvSpPr>
          <p:cNvPr id="16" name="Line 12"/>
          <p:cNvSpPr>
            <a:spLocks noChangeShapeType="1"/>
          </p:cNvSpPr>
          <p:nvPr/>
        </p:nvSpPr>
        <p:spPr bwMode="auto">
          <a:xfrm flipH="1">
            <a:off x="1676400" y="2514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5181600" y="2590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6969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animBg="1"/>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60</a:t>
            </a:fld>
            <a:endParaRPr lang="en-US"/>
          </a:p>
        </p:txBody>
      </p:sp>
      <p:sp>
        <p:nvSpPr>
          <p:cNvPr id="2" name="TextBox 1"/>
          <p:cNvSpPr txBox="1"/>
          <p:nvPr/>
        </p:nvSpPr>
        <p:spPr>
          <a:xfrm>
            <a:off x="533400" y="438150"/>
            <a:ext cx="8382000" cy="3713837"/>
          </a:xfrm>
          <a:prstGeom prst="rect">
            <a:avLst/>
          </a:prstGeom>
          <a:noFill/>
        </p:spPr>
        <p:txBody>
          <a:bodyPr wrap="square" rtlCol="0">
            <a:spAutoFit/>
          </a:bodyPr>
          <a:lstStyle/>
          <a:p>
            <a:pPr marL="227013" indent="-227013">
              <a:buFont typeface="Arial" panose="020B0604020202020204" pitchFamily="34" charset="0"/>
              <a:buChar char="•"/>
            </a:pPr>
            <a:r>
              <a:rPr lang="en-US" dirty="0">
                <a:solidFill>
                  <a:srgbClr val="C00000"/>
                </a:solidFill>
                <a:latin typeface="Century Gothic" panose="020B0502020202090204" pitchFamily="34"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Step 2:</a:t>
            </a:r>
            <a:r>
              <a:rPr lang="en-US" sz="2200" dirty="0">
                <a:solidFill>
                  <a:srgbClr val="C00000"/>
                </a:solidFill>
                <a:latin typeface="Century Gothic" panose="020B0502020202090204" pitchFamily="34"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Fitness Evaluation</a:t>
            </a:r>
          </a:p>
          <a:p>
            <a:endParaRPr lang="en-US" sz="2200" b="1" dirty="0">
              <a:solidFill>
                <a:schemeClr val="hlink"/>
              </a:solidFill>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i)   Use </a:t>
            </a:r>
            <a:r>
              <a:rPr lang="en-US" sz="2000" b="1" dirty="0">
                <a:solidFill>
                  <a:srgbClr val="C00000"/>
                </a:solidFill>
                <a:latin typeface="Century Gothic" panose="020B0502020202090204" pitchFamily="34" charset="0"/>
                <a:cs typeface="Times New Roman" panose="02020603050405020304" pitchFamily="18" charset="0"/>
              </a:rPr>
              <a:t>Linear Mapping rule </a:t>
            </a:r>
            <a:r>
              <a:rPr lang="en-US" sz="2000" b="1" dirty="0">
                <a:latin typeface="Century Gothic" panose="020B0502020202090204" pitchFamily="34" charset="0"/>
                <a:cs typeface="Times New Roman" panose="02020603050405020304" pitchFamily="18" charset="0"/>
              </a:rPr>
              <a:t>to determine real values of the </a:t>
            </a:r>
          </a:p>
          <a:p>
            <a:r>
              <a:rPr lang="en-US" sz="2000" b="1" dirty="0">
                <a:latin typeface="Century Gothic" panose="020B0502020202090204" pitchFamily="34" charset="0"/>
                <a:cs typeface="Times New Roman" panose="02020603050405020304" pitchFamily="18" charset="0"/>
              </a:rPr>
              <a:t>     variables: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2</a:t>
            </a:r>
            <a:endParaRPr lang="en-US" sz="2000" b="1" i="1" dirty="0">
              <a:latin typeface="Times New Roman" panose="02020603050405020304" pitchFamily="18" charset="0"/>
              <a:cs typeface="Times New Roman" panose="02020603050405020304" pitchFamily="18" charset="0"/>
            </a:endParaRPr>
          </a:p>
          <a:p>
            <a:endParaRPr lang="en-US" sz="2000" b="1" baseline="-25000" dirty="0">
              <a:latin typeface="Century Gothic" panose="020B0502020202090204" pitchFamily="34" charset="0"/>
              <a:cs typeface="Times New Roman" panose="02020603050405020304" pitchFamily="18" charset="0"/>
            </a:endParaRPr>
          </a:p>
          <a:p>
            <a:r>
              <a:rPr lang="en-US" sz="2000" b="1" baseline="-25000"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  </a:t>
            </a:r>
          </a:p>
          <a:p>
            <a:r>
              <a:rPr lang="en-US" sz="2000" b="1" dirty="0">
                <a:latin typeface="Century Gothic" panose="020B0502020202090204" pitchFamily="34" charset="0"/>
                <a:cs typeface="Times New Roman" panose="02020603050405020304" pitchFamily="18" charset="0"/>
              </a:rPr>
              <a:t>                                                                                 </a:t>
            </a:r>
          </a:p>
          <a:p>
            <a:r>
              <a:rPr lang="en-US" sz="2000" b="1" dirty="0">
                <a:latin typeface="Century Gothic" panose="020B0502020202090204" pitchFamily="34" charset="0"/>
                <a:cs typeface="Times New Roman" panose="02020603050405020304" pitchFamily="18" charset="0"/>
              </a:rPr>
              <a:t> </a:t>
            </a:r>
            <a:r>
              <a:rPr lang="en-US" sz="2000" b="1" baseline="-25000" dirty="0">
                <a:latin typeface="Century Gothic" panose="020B0502020202090204" pitchFamily="34" charset="0"/>
                <a:cs typeface="Times New Roman" panose="02020603050405020304" pitchFamily="18" charset="0"/>
              </a:rPr>
              <a:t>		     </a:t>
            </a:r>
            <a:endParaRPr lang="en-US" sz="20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where </a:t>
            </a:r>
          </a:p>
          <a:p>
            <a:r>
              <a:rPr lang="en-US" sz="2000" b="1" dirty="0">
                <a:latin typeface="Century Gothic" panose="020B0502020202090204" pitchFamily="34" charset="0"/>
                <a:cs typeface="Times New Roman" panose="02020603050405020304" pitchFamily="18" charset="0"/>
              </a:rPr>
              <a:t>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l</a:t>
            </a:r>
            <a:r>
              <a:rPr lang="en-US" sz="2000" b="1" dirty="0">
                <a:latin typeface="Century Gothic" panose="020B0502020202090204" pitchFamily="34" charset="0"/>
                <a:cs typeface="Times New Roman" panose="02020603050405020304" pitchFamily="18" charset="0"/>
              </a:rPr>
              <a:t>: Length of the sub-string used to represent</a:t>
            </a:r>
          </a:p>
          <a:p>
            <a:r>
              <a:rPr lang="en-US" sz="2000" b="1" dirty="0">
                <a:latin typeface="Century Gothic" panose="020B0502020202090204" pitchFamily="34"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D</a:t>
            </a:r>
            <a:r>
              <a:rPr lang="en-US" sz="2000" b="1" dirty="0">
                <a:latin typeface="Century Gothic" panose="020B0502020202090204" pitchFamily="34" charset="0"/>
                <a:cs typeface="Times New Roman" panose="02020603050405020304" pitchFamily="18" charset="0"/>
              </a:rPr>
              <a:t>: Decoded value</a:t>
            </a:r>
          </a:p>
          <a:p>
            <a:endParaRPr lang="en-US" dirty="0"/>
          </a:p>
        </p:txBody>
      </p:sp>
      <mc:AlternateContent xmlns:mc="http://schemas.openxmlformats.org/markup-compatibility/2006" xmlns:a14="http://schemas.microsoft.com/office/drawing/2010/main">
        <mc:Choice Requires="a14">
          <p:sp>
            <p:nvSpPr>
              <p:cNvPr id="3" name="Rectangle 2"/>
              <p:cNvSpPr/>
              <p:nvPr/>
            </p:nvSpPr>
            <p:spPr>
              <a:xfrm>
                <a:off x="2971800" y="1965009"/>
                <a:ext cx="3486532" cy="7294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rPr>
                            <m:t>𝒙</m:t>
                          </m:r>
                        </m:e>
                        <m:sub>
                          <m:r>
                            <a:rPr lang="en-US" sz="2000" b="1" i="0">
                              <a:latin typeface="Cambria Math" panose="02040503050406030204" pitchFamily="18" charset="0"/>
                            </a:rPr>
                            <m:t>𝟏</m:t>
                          </m:r>
                        </m:sub>
                      </m:sSub>
                      <m:r>
                        <a:rPr lang="en-US" sz="2000" b="1" i="0">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0">
                              <a:latin typeface="Cambria Math" panose="02040503050406030204" pitchFamily="18" charset="0"/>
                            </a:rPr>
                            <m:t>𝟏</m:t>
                          </m:r>
                        </m:sub>
                        <m:sup>
                          <m:r>
                            <a:rPr lang="en-US" sz="2000" b="1" i="0">
                              <a:latin typeface="Cambria Math" panose="02040503050406030204" pitchFamily="18" charset="0"/>
                            </a:rPr>
                            <m:t>𝐦𝐢𝐧</m:t>
                          </m:r>
                        </m:sup>
                      </m:sSubSup>
                      <m:r>
                        <a:rPr lang="en-US" sz="2000" b="1" i="0">
                          <a:latin typeface="Cambria Math" panose="02040503050406030204" pitchFamily="18" charset="0"/>
                        </a:rPr>
                        <m:t>+</m:t>
                      </m:r>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0">
                                  <a:latin typeface="Cambria Math" panose="02040503050406030204" pitchFamily="18" charset="0"/>
                                </a:rPr>
                                <m:t>𝟏</m:t>
                              </m:r>
                            </m:sub>
                            <m:sup>
                              <m:r>
                                <a:rPr lang="en-US" sz="2000" b="1" i="0">
                                  <a:latin typeface="Cambria Math" panose="02040503050406030204" pitchFamily="18" charset="0"/>
                                </a:rPr>
                                <m:t>𝐦𝐚𝐱</m:t>
                              </m:r>
                            </m:sup>
                          </m:sSubSup>
                          <m:r>
                            <a:rPr lang="en-US" sz="2000" b="1" i="0">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0">
                                  <a:latin typeface="Cambria Math" panose="02040503050406030204" pitchFamily="18" charset="0"/>
                                </a:rPr>
                                <m:t>𝟏</m:t>
                              </m:r>
                            </m:sub>
                            <m:sup>
                              <m:r>
                                <a:rPr lang="en-US" sz="2000" b="1" i="0">
                                  <a:latin typeface="Cambria Math" panose="02040503050406030204" pitchFamily="18" charset="0"/>
                                </a:rPr>
                                <m:t>𝐦𝐢𝐧</m:t>
                              </m:r>
                            </m:sup>
                          </m:sSubSup>
                        </m:num>
                        <m:den>
                          <m:sSup>
                            <m:sSupPr>
                              <m:ctrlPr>
                                <a:rPr lang="en-US" sz="2000" b="1" i="1">
                                  <a:latin typeface="Cambria Math" panose="02040503050406030204" pitchFamily="18" charset="0"/>
                                </a:rPr>
                              </m:ctrlPr>
                            </m:sSupPr>
                            <m:e>
                              <m:r>
                                <a:rPr lang="en-US" sz="2000" b="1" i="0">
                                  <a:latin typeface="Cambria Math" panose="02040503050406030204" pitchFamily="18" charset="0"/>
                                </a:rPr>
                                <m:t>𝟐</m:t>
                              </m:r>
                            </m:e>
                            <m:sup>
                              <m:r>
                                <a:rPr lang="en-US" sz="2000" b="1" i="1">
                                  <a:latin typeface="Cambria Math" panose="02040503050406030204" pitchFamily="18" charset="0"/>
                                </a:rPr>
                                <m:t>𝒍</m:t>
                              </m:r>
                            </m:sup>
                          </m:sSup>
                          <m:r>
                            <a:rPr lang="en-US" sz="2000" b="1" i="0">
                              <a:latin typeface="Cambria Math" panose="02040503050406030204" pitchFamily="18" charset="0"/>
                            </a:rPr>
                            <m:t>−</m:t>
                          </m:r>
                          <m:r>
                            <a:rPr lang="en-US" sz="2000" b="1" i="0">
                              <a:latin typeface="Cambria Math" panose="02040503050406030204" pitchFamily="18" charset="0"/>
                            </a:rPr>
                            <m:t>𝟏</m:t>
                          </m:r>
                        </m:den>
                      </m:f>
                      <m:r>
                        <a:rPr lang="en-US" sz="2000" b="1" i="1" smtClean="0">
                          <a:latin typeface="Cambria Math"/>
                        </a:rPr>
                        <m:t>×</m:t>
                      </m:r>
                      <m:r>
                        <a:rPr lang="en-US" sz="2000" b="1" i="1">
                          <a:latin typeface="Cambria Math" panose="02040503050406030204" pitchFamily="18" charset="0"/>
                        </a:rPr>
                        <m:t>𝑫</m:t>
                      </m:r>
                    </m:oMath>
                  </m:oMathPara>
                </a14:m>
                <a:endParaRPr lang="en-US" sz="2000" b="1" dirty="0"/>
              </a:p>
            </p:txBody>
          </p:sp>
        </mc:Choice>
        <mc:Fallback xmlns="">
          <p:sp>
            <p:nvSpPr>
              <p:cNvPr id="3" name="Rectangle 2"/>
              <p:cNvSpPr>
                <a:spLocks noRot="1" noChangeAspect="1" noMove="1" noResize="1" noEditPoints="1" noAdjustHandles="1" noChangeArrowheads="1" noChangeShapeType="1" noTextEdit="1"/>
              </p:cNvSpPr>
              <p:nvPr/>
            </p:nvSpPr>
            <p:spPr>
              <a:xfrm>
                <a:off x="2971800" y="1965009"/>
                <a:ext cx="3486532" cy="729430"/>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00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61</a:t>
            </a:fld>
            <a:endParaRPr lang="en-US"/>
          </a:p>
        </p:txBody>
      </p:sp>
      <p:sp>
        <p:nvSpPr>
          <p:cNvPr id="3" name="TextBox 2"/>
          <p:cNvSpPr txBox="1"/>
          <p:nvPr/>
        </p:nvSpPr>
        <p:spPr>
          <a:xfrm>
            <a:off x="360826" y="742950"/>
            <a:ext cx="8478374" cy="3344505"/>
          </a:xfrm>
          <a:prstGeom prst="rect">
            <a:avLst/>
          </a:prstGeom>
          <a:noFill/>
        </p:spPr>
        <p:txBody>
          <a:bodyPr wrap="square" rtlCol="0">
            <a:spAutoFit/>
          </a:bodyPr>
          <a:lstStyle/>
          <a:p>
            <a:pPr marL="344488" indent="-344488"/>
            <a:r>
              <a:rPr lang="en-US" sz="2000" b="1" dirty="0">
                <a:latin typeface="Century Gothic" panose="020B0502020202090204" pitchFamily="34" charset="0"/>
                <a:cs typeface="Times New Roman" panose="02020603050405020304" pitchFamily="18" charset="0"/>
              </a:rPr>
              <a:t>ii)  Function value </a:t>
            </a:r>
            <a:r>
              <a:rPr lang="en-US" sz="2000" b="1" i="1" dirty="0">
                <a:latin typeface="Times New Roman" panose="02020603050405020304" pitchFamily="18" charset="0"/>
                <a:cs typeface="Times New Roman" panose="02020603050405020304" pitchFamily="18" charset="0"/>
              </a:rPr>
              <a:t>f(x</a:t>
            </a:r>
            <a:r>
              <a:rPr lang="en-US" sz="2000" b="1" i="1" baseline="-25000" dirty="0">
                <a:latin typeface="Times New Roman" panose="02020603050405020304" pitchFamily="18" charset="0"/>
                <a:cs typeface="Times New Roman" panose="02020603050405020304" pitchFamily="18" charset="0"/>
              </a:rPr>
              <a:t>1</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cs typeface="Times New Roman" panose="02020603050405020304" pitchFamily="18" charset="0"/>
              </a:rPr>
              <a:t>2</a:t>
            </a:r>
            <a:r>
              <a:rPr lang="en-US" sz="2000" b="1" i="1" dirty="0">
                <a:latin typeface="Times New Roman" panose="02020603050405020304" pitchFamily="18"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can be calculated knowing the values of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2</a:t>
            </a:r>
          </a:p>
          <a:p>
            <a:endParaRPr lang="en-US" sz="2000" b="1" baseline="-25000"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a:t>
            </a:r>
            <a:r>
              <a:rPr lang="en-US" sz="2000" b="1" dirty="0">
                <a:latin typeface="Cambria Math" panose="02040503050406030204" pitchFamily="18" charset="0"/>
                <a:ea typeface="Cambria Math" panose="02040503050406030204" pitchFamily="18" charset="0"/>
                <a:cs typeface="Times New Roman" panose="02020603050405020304" pitchFamily="18" charset="0"/>
              </a:rPr>
              <a:t>              1 0 0 - - - - - - - - 1 →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1</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0 1 1 - - - - - - - - 0 →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2</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1 1 1 - - - - - - - - 0 →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3</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0 0 1 - - - - - - - - 1 →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4</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  -  - - - - - - - - - -</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  -  - - - - - - - - - -</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1 0 1 - - - - - - - - 1 → </a:t>
            </a:r>
            <a:r>
              <a:rPr lang="en-US" sz="2000" b="1" i="1" dirty="0" err="1">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err="1">
                <a:latin typeface="Times New Roman" panose="02020603050405020304" pitchFamily="18" charset="0"/>
                <a:ea typeface="Cambria Math" panose="02040503050406030204" pitchFamily="18" charset="0"/>
                <a:cs typeface="Times New Roman" panose="02020603050405020304" pitchFamily="18" charset="0"/>
              </a:rPr>
              <a:t>N</a:t>
            </a:r>
            <a:endPar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485659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62</a:t>
            </a:fld>
            <a:endParaRPr lang="en-US"/>
          </a:p>
        </p:txBody>
      </p:sp>
      <p:sp>
        <p:nvSpPr>
          <p:cNvPr id="3" name="TextBox 2"/>
          <p:cNvSpPr txBox="1"/>
          <p:nvPr/>
        </p:nvSpPr>
        <p:spPr>
          <a:xfrm>
            <a:off x="1018738" y="405696"/>
            <a:ext cx="7376058" cy="2062103"/>
          </a:xfrm>
          <a:prstGeom prst="rect">
            <a:avLst/>
          </a:prstGeom>
          <a:noFill/>
        </p:spPr>
        <p:txBody>
          <a:bodyPr wrap="none" rtlCol="0">
            <a:spAutoFit/>
          </a:bodyPr>
          <a:lstStyle/>
          <a:p>
            <a:pPr marL="342900" indent="-342900">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Step 3: Reproduction Scheme</a:t>
            </a:r>
          </a:p>
          <a:p>
            <a:endParaRPr lang="en-US" sz="800" b="1" dirty="0">
              <a:solidFill>
                <a:srgbClr val="C00000"/>
              </a:solidFill>
              <a:latin typeface="Century Gothic" panose="020B0502020202090204" pitchFamily="34" charset="0"/>
              <a:cs typeface="Times New Roman" panose="02020603050405020304" pitchFamily="18" charset="0"/>
            </a:endParaRPr>
          </a:p>
          <a:p>
            <a:r>
              <a:rPr lang="en-US" sz="2000" b="1" i="1" dirty="0" err="1">
                <a:solidFill>
                  <a:srgbClr val="002060"/>
                </a:solidFill>
                <a:latin typeface="Century Gothic" panose="020B0502020202090204" pitchFamily="34" charset="0"/>
                <a:cs typeface="Times New Roman" panose="02020603050405020304" pitchFamily="18" charset="0"/>
              </a:rPr>
              <a:t>i</a:t>
            </a:r>
            <a:r>
              <a:rPr lang="en-US" sz="2000" b="1" dirty="0">
                <a:solidFill>
                  <a:srgbClr val="002060"/>
                </a:solidFill>
                <a:latin typeface="Century Gothic" panose="020B0502020202090204" pitchFamily="34" charset="0"/>
                <a:cs typeface="Times New Roman" panose="02020603050405020304" pitchFamily="18" charset="0"/>
              </a:rPr>
              <a:t>)  Proportionate selection/Roulette-Wheel selection</a:t>
            </a:r>
            <a:endParaRPr lang="en-US" sz="2200" b="1" dirty="0">
              <a:solidFill>
                <a:srgbClr val="002060"/>
              </a:solidFill>
              <a:latin typeface="Century Gothic" panose="020B0502020202090204" pitchFamily="34" charset="0"/>
              <a:cs typeface="Times New Roman" panose="02020603050405020304" pitchFamily="18" charset="0"/>
            </a:endParaRPr>
          </a:p>
          <a:p>
            <a:pPr marL="284163" indent="-284163">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Probability of getting selected in a mating pool </a:t>
            </a:r>
            <a:r>
              <a:rPr lang="el-GR" sz="2000" b="1" dirty="0">
                <a:latin typeface="Cambria Math" panose="02040503050406030204" pitchFamily="18" charset="0"/>
                <a:ea typeface="Cambria Math" panose="02040503050406030204" pitchFamily="18" charset="0"/>
                <a:cs typeface="Times New Roman" panose="02020603050405020304" pitchFamily="18" charset="0"/>
              </a:rPr>
              <a:t>α</a:t>
            </a:r>
            <a:r>
              <a:rPr lang="en-US" sz="2000" b="1" dirty="0">
                <a:latin typeface="Century Gothic" panose="020B0502020202090204" pitchFamily="34" charset="0"/>
                <a:cs typeface="Times New Roman" panose="02020603050405020304" pitchFamily="18" charset="0"/>
              </a:rPr>
              <a:t> fitness</a:t>
            </a:r>
          </a:p>
          <a:p>
            <a:pPr marL="284163" indent="-284163">
              <a:lnSpc>
                <a:spcPct val="150000"/>
              </a:lnSpc>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 Implemented with the help of a Roulette-Wheel</a:t>
            </a:r>
          </a:p>
          <a:p>
            <a:endParaRPr lang="en-US" dirty="0"/>
          </a:p>
        </p:txBody>
      </p:sp>
      <p:grpSp>
        <p:nvGrpSpPr>
          <p:cNvPr id="5" name="Group 4"/>
          <p:cNvGrpSpPr/>
          <p:nvPr/>
        </p:nvGrpSpPr>
        <p:grpSpPr>
          <a:xfrm>
            <a:off x="2647951" y="2190750"/>
            <a:ext cx="1642618" cy="2102554"/>
            <a:chOff x="3581401" y="2190750"/>
            <a:chExt cx="1642618" cy="2102554"/>
          </a:xfrm>
        </p:grpSpPr>
        <p:sp>
          <p:nvSpPr>
            <p:cNvPr id="7" name="Oval 6"/>
            <p:cNvSpPr/>
            <p:nvPr/>
          </p:nvSpPr>
          <p:spPr>
            <a:xfrm>
              <a:off x="3581401" y="2736850"/>
              <a:ext cx="1642618" cy="1556454"/>
            </a:xfrm>
            <a:prstGeom prst="ellipse">
              <a:avLst/>
            </a:prstGeom>
            <a:solidFill>
              <a:schemeClr val="bg1">
                <a:alpha val="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rot="5400000" flipH="1" flipV="1">
              <a:off x="4133850" y="3041650"/>
              <a:ext cx="7620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438650" y="3270250"/>
              <a:ext cx="7620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905250" y="3727450"/>
              <a:ext cx="7620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3600450" y="349885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a:spLocks noChangeArrowheads="1"/>
            </p:cNvSpPr>
            <p:nvPr/>
          </p:nvSpPr>
          <p:spPr bwMode="auto">
            <a:xfrm rot="10800000">
              <a:off x="4133850" y="2355850"/>
              <a:ext cx="533400" cy="381000"/>
            </a:xfrm>
            <a:prstGeom prst="triangle">
              <a:avLst>
                <a:gd name="adj" fmla="val 50000"/>
              </a:avLst>
            </a:prstGeom>
            <a:solidFill>
              <a:schemeClr val="bg1">
                <a:alpha val="0"/>
              </a:schemeClr>
            </a:solidFill>
            <a:ln w="25400" algn="ctr">
              <a:solidFill>
                <a:schemeClr val="tx1"/>
              </a:solidFill>
              <a:miter lim="800000"/>
              <a:headEnd/>
              <a:tailEnd/>
            </a:ln>
          </p:spPr>
          <p:txBody>
            <a:bodyPr rot="10800000" anchor="ctr"/>
            <a:lstStyle/>
            <a:p>
              <a:pPr algn="ctr">
                <a:defRPr/>
              </a:pPr>
              <a:endParaRPr lang="en-US" dirty="0">
                <a:solidFill>
                  <a:schemeClr val="lt1"/>
                </a:solidFill>
                <a:latin typeface="+mn-lt"/>
              </a:endParaRPr>
            </a:p>
          </p:txBody>
        </p:sp>
        <p:cxnSp>
          <p:nvCxnSpPr>
            <p:cNvPr id="13" name="Straight Connector 12"/>
            <p:cNvCxnSpPr>
              <a:stCxn id="12" idx="4"/>
            </p:cNvCxnSpPr>
            <p:nvPr/>
          </p:nvCxnSpPr>
          <p:spPr>
            <a:xfrm rot="5400000" flipH="1" flipV="1">
              <a:off x="4133850" y="219075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4267200" y="219075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4419600" y="219075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4572000" y="219075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24"/>
            <p:cNvSpPr txBox="1">
              <a:spLocks noChangeArrowheads="1"/>
            </p:cNvSpPr>
            <p:nvPr/>
          </p:nvSpPr>
          <p:spPr bwMode="auto">
            <a:xfrm>
              <a:off x="3829050" y="3041650"/>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p>
          </p:txBody>
        </p:sp>
        <p:sp>
          <p:nvSpPr>
            <p:cNvPr id="18" name="TextBox 25"/>
            <p:cNvSpPr txBox="1">
              <a:spLocks noChangeArrowheads="1"/>
            </p:cNvSpPr>
            <p:nvPr/>
          </p:nvSpPr>
          <p:spPr bwMode="auto">
            <a:xfrm>
              <a:off x="3905250" y="3651250"/>
              <a:ext cx="354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2</a:t>
              </a:r>
            </a:p>
          </p:txBody>
        </p:sp>
        <p:sp>
          <p:nvSpPr>
            <p:cNvPr id="19" name="Arc 18"/>
            <p:cNvSpPr/>
            <p:nvPr/>
          </p:nvSpPr>
          <p:spPr>
            <a:xfrm rot="5840952">
              <a:off x="3588350" y="2627400"/>
              <a:ext cx="1609670" cy="1429409"/>
            </a:xfrm>
            <a:prstGeom prst="arc">
              <a:avLst>
                <a:gd name="adj1" fmla="val 16278137"/>
                <a:gd name="adj2" fmla="val 0"/>
              </a:avLst>
            </a:prstGeom>
            <a:ln cap="rnd">
              <a:solidFill>
                <a:schemeClr val="tx1"/>
              </a:solidFill>
              <a:prstDash val="dash"/>
              <a:beve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 name="TextBox 27"/>
            <p:cNvSpPr txBox="1">
              <a:spLocks noChangeArrowheads="1"/>
            </p:cNvSpPr>
            <p:nvPr/>
          </p:nvSpPr>
          <p:spPr bwMode="auto">
            <a:xfrm>
              <a:off x="4591050" y="2889250"/>
              <a:ext cx="393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err="1">
                  <a:latin typeface="Times New Roman" panose="02020603050405020304" pitchFamily="18" charset="0"/>
                  <a:cs typeface="Times New Roman" panose="02020603050405020304" pitchFamily="18" charset="0"/>
                </a:rPr>
                <a:t>f</a:t>
              </a:r>
              <a:r>
                <a:rPr lang="en-US" sz="2000" b="1" i="1" baseline="-25000" dirty="0" err="1">
                  <a:latin typeface="Times New Roman" panose="02020603050405020304" pitchFamily="18" charset="0"/>
                  <a:cs typeface="Times New Roman" panose="02020603050405020304" pitchFamily="18" charset="0"/>
                </a:rPr>
                <a:t>N</a:t>
              </a:r>
              <a:endParaRPr lang="en-US" sz="2000" b="1" i="1" baseline="-250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 name="Rectangle 1"/>
              <p:cNvSpPr/>
              <p:nvPr/>
            </p:nvSpPr>
            <p:spPr>
              <a:xfrm>
                <a:off x="4648200" y="2952750"/>
                <a:ext cx="1519262" cy="763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𝑷</m:t>
                      </m:r>
                      <m:r>
                        <a:rPr lang="en-US" sz="2000" b="1" i="0">
                          <a:latin typeface="Cambria Math" panose="02040503050406030204" pitchFamily="18" charset="0"/>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panose="02040503050406030204" pitchFamily="18" charset="0"/>
                                </a:rPr>
                                <m:t>𝒇</m:t>
                              </m:r>
                            </m:e>
                            <m:sub>
                              <m:r>
                                <a:rPr lang="en-US" sz="2000" b="1" i="1">
                                  <a:latin typeface="Cambria Math" panose="02040503050406030204" pitchFamily="18" charset="0"/>
                                </a:rPr>
                                <m:t>𝒊</m:t>
                              </m:r>
                            </m:sub>
                          </m:sSub>
                        </m:num>
                        <m:den>
                          <m:nary>
                            <m:naryPr>
                              <m:chr m:val="∑"/>
                              <m:limLoc m:val="undOvr"/>
                              <m:grow m:val="on"/>
                              <m:ctrlPr>
                                <a:rPr lang="en-US" sz="2000" b="1" i="1">
                                  <a:latin typeface="Cambria Math" panose="02040503050406030204" pitchFamily="18" charset="0"/>
                                </a:rPr>
                              </m:ctrlPr>
                            </m:naryPr>
                            <m:sub>
                              <m:r>
                                <a:rPr lang="en-US" sz="2000" b="1" i="1">
                                  <a:latin typeface="Cambria Math" panose="02040503050406030204" pitchFamily="18" charset="0"/>
                                </a:rPr>
                                <m:t>𝒊</m:t>
                              </m:r>
                              <m:r>
                                <a:rPr lang="en-US" sz="2000" b="1" i="0">
                                  <a:latin typeface="Cambria Math" panose="02040503050406030204" pitchFamily="18" charset="0"/>
                                </a:rPr>
                                <m:t>=</m:t>
                              </m:r>
                              <m:r>
                                <a:rPr lang="en-US" sz="2000" b="1" i="0">
                                  <a:latin typeface="Cambria Math" panose="02040503050406030204" pitchFamily="18" charset="0"/>
                                </a:rPr>
                                <m:t>𝟏</m:t>
                              </m:r>
                            </m:sub>
                            <m:sup>
                              <m:r>
                                <a:rPr lang="en-US" sz="2000" b="1" i="1">
                                  <a:latin typeface="Cambria Math" panose="02040503050406030204" pitchFamily="18" charset="0"/>
                                </a:rPr>
                                <m:t>𝑵</m:t>
                              </m:r>
                            </m:sup>
                            <m:e>
                              <m:sSub>
                                <m:sSubPr>
                                  <m:ctrlPr>
                                    <a:rPr lang="en-US" sz="2000" b="1" i="1">
                                      <a:latin typeface="Cambria Math" panose="02040503050406030204" pitchFamily="18" charset="0"/>
                                    </a:rPr>
                                  </m:ctrlPr>
                                </m:sSubPr>
                                <m:e>
                                  <m:r>
                                    <a:rPr lang="en-US" sz="2000" b="1" i="1">
                                      <a:latin typeface="Cambria Math" panose="02040503050406030204" pitchFamily="18" charset="0"/>
                                    </a:rPr>
                                    <m:t>𝒇</m:t>
                                  </m:r>
                                </m:e>
                                <m:sub>
                                  <m:r>
                                    <a:rPr lang="en-US" sz="2000" b="1" i="1">
                                      <a:latin typeface="Cambria Math" panose="02040503050406030204" pitchFamily="18" charset="0"/>
                                    </a:rPr>
                                    <m:t>𝒊</m:t>
                                  </m:r>
                                </m:sub>
                              </m:sSub>
                            </m:e>
                          </m:nary>
                        </m:den>
                      </m:f>
                    </m:oMath>
                  </m:oMathPara>
                </a14:m>
                <a:endParaRPr lang="en-US" sz="2000" b="1" dirty="0"/>
              </a:p>
            </p:txBody>
          </p:sp>
        </mc:Choice>
        <mc:Fallback xmlns="">
          <p:sp>
            <p:nvSpPr>
              <p:cNvPr id="2" name="Rectangle 1"/>
              <p:cNvSpPr>
                <a:spLocks noRot="1" noChangeAspect="1" noMove="1" noResize="1" noEditPoints="1" noAdjustHandles="1" noChangeArrowheads="1" noChangeShapeType="1" noTextEdit="1"/>
              </p:cNvSpPr>
              <p:nvPr/>
            </p:nvSpPr>
            <p:spPr>
              <a:xfrm>
                <a:off x="4648200" y="2952750"/>
                <a:ext cx="1519262" cy="763542"/>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396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63</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nvGraphicFramePr>
            <p:xfrm>
              <a:off x="1524000" y="361950"/>
              <a:ext cx="6096000" cy="3879596"/>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entury Gothic" panose="020B0502020202090204" pitchFamily="34" charset="0"/>
                            </a:rPr>
                            <a:t>GA-strings</a:t>
                          </a:r>
                        </a:p>
                      </a:txBody>
                      <a:tcPr anchor="ctr"/>
                    </a:tc>
                    <a:tc>
                      <a:txBody>
                        <a:bodyPr/>
                        <a:lstStyle/>
                        <a:p>
                          <a:pPr algn="ctr"/>
                          <a:r>
                            <a:rPr lang="en-US" sz="2000" dirty="0">
                              <a:latin typeface="Century Gothic" panose="020B0502020202090204" pitchFamily="34" charset="0"/>
                            </a:rPr>
                            <a:t>Fitness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entury Gothic" panose="020B0502020202090204" pitchFamily="34" charset="0"/>
                            </a:rPr>
                            <a:t>Probability</a:t>
                          </a:r>
                          <a:r>
                            <a:rPr lang="en-US" sz="2000" baseline="0" dirty="0">
                              <a:latin typeface="Century Gothic" panose="020B0502020202090204" pitchFamily="34" charset="0"/>
                            </a:rPr>
                            <a:t> of being selected</a:t>
                          </a:r>
                          <a:endParaRPr lang="en-US" sz="2000" dirty="0">
                            <a:latin typeface="Century Gothic" panose="020B0502020202090204" pitchFamily="34" charset="0"/>
                          </a:endParaRPr>
                        </a:p>
                      </a:txBody>
                      <a:tcPr anchor="ct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ambria Math" panose="02040503050406030204" pitchFamily="18" charset="0"/>
                              <a:ea typeface="Cambria Math" panose="02040503050406030204" pitchFamily="18" charset="0"/>
                            </a:rPr>
                            <a:t>1 0 0 -</a:t>
                          </a:r>
                          <a:r>
                            <a:rPr lang="en-US" sz="2000" b="1" baseline="0" dirty="0">
                              <a:latin typeface="Cambria Math" panose="02040503050406030204" pitchFamily="18" charset="0"/>
                              <a:ea typeface="Cambria Math" panose="02040503050406030204" pitchFamily="18" charset="0"/>
                            </a:rPr>
                            <a:t> - - - - 1</a:t>
                          </a:r>
                          <a:endParaRPr lang="en-US" sz="2000" b="1" dirty="0">
                            <a:latin typeface="Cambria Math" panose="02040503050406030204" pitchFamily="18" charset="0"/>
                            <a:ea typeface="Cambria Math" panose="02040503050406030204" pitchFamily="18" charset="0"/>
                          </a:endParaRPr>
                        </a:p>
                      </a:txBody>
                      <a:tcPr anchor="ctr"/>
                    </a:tc>
                    <a:tc>
                      <a:txBody>
                        <a:bodyPr/>
                        <a:lstStyle/>
                        <a:p>
                          <a:pPr algn="ctr"/>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p>
                      </a:txBody>
                      <a:tcPr anchor="ctr"/>
                    </a:tc>
                    <a:tc>
                      <a:txBody>
                        <a:bodyPr/>
                        <a:lstStyle/>
                        <a:p>
                          <a:pPr/>
                          <a14:m>
                            <m:oMathPara xmlns:m="http://schemas.openxmlformats.org/officeDocument/2006/math">
                              <m:oMathParaPr>
                                <m:jc m:val="centerGroup"/>
                              </m:oMathParaPr>
                              <m:oMath xmlns:m="http://schemas.openxmlformats.org/officeDocument/2006/math">
                                <m:f>
                                  <m:fPr>
                                    <m:type m:val="lin"/>
                                    <m:ctrlPr>
                                      <a:rPr lang="en-US" sz="1400" b="1" i="1" kern="1200" smtClean="0">
                                        <a:solidFill>
                                          <a:schemeClr val="dk1"/>
                                        </a:solidFill>
                                        <a:latin typeface="Cambria Math" panose="02040503050406030204" pitchFamily="18" charset="0"/>
                                        <a:ea typeface="+mn-ea"/>
                                        <a:cs typeface="+mn-cs"/>
                                      </a:rPr>
                                    </m:ctrlPr>
                                  </m:fPr>
                                  <m:num>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0" kern="1200">
                                            <a:solidFill>
                                              <a:schemeClr val="dk1"/>
                                            </a:solidFill>
                                            <a:latin typeface="Cambria Math" panose="02040503050406030204" pitchFamily="18" charset="0"/>
                                            <a:ea typeface="+mn-ea"/>
                                            <a:cs typeface="+mn-cs"/>
                                          </a:rPr>
                                          <m:t>𝟏</m:t>
                                        </m:r>
                                      </m:sub>
                                    </m:sSub>
                                  </m:num>
                                  <m:den>
                                    <m:nary>
                                      <m:naryPr>
                                        <m:chr m:val="∑"/>
                                        <m:limLoc m:val="undOvr"/>
                                        <m:grow m:val="on"/>
                                        <m:ctrlPr>
                                          <a:rPr lang="en-US" sz="1400" b="1" i="1" kern="1200">
                                            <a:solidFill>
                                              <a:schemeClr val="dk1"/>
                                            </a:solidFill>
                                            <a:latin typeface="Cambria Math" panose="02040503050406030204" pitchFamily="18" charset="0"/>
                                            <a:ea typeface="+mn-ea"/>
                                            <a:cs typeface="+mn-cs"/>
                                          </a:rPr>
                                        </m:ctrlPr>
                                      </m:naryPr>
                                      <m:sub>
                                        <m:r>
                                          <a:rPr lang="en-US" sz="1400" b="1" i="1" kern="1200">
                                            <a:solidFill>
                                              <a:schemeClr val="dk1"/>
                                            </a:solidFill>
                                            <a:latin typeface="Cambria Math" panose="02040503050406030204" pitchFamily="18" charset="0"/>
                                            <a:ea typeface="+mn-ea"/>
                                            <a:cs typeface="+mn-cs"/>
                                          </a:rPr>
                                          <m:t>𝒊</m:t>
                                        </m:r>
                                        <m:r>
                                          <a:rPr lang="en-US" sz="1400" b="1" i="0" kern="1200">
                                            <a:solidFill>
                                              <a:schemeClr val="dk1"/>
                                            </a:solidFill>
                                            <a:latin typeface="Cambria Math" panose="02040503050406030204" pitchFamily="18" charset="0"/>
                                            <a:ea typeface="+mn-ea"/>
                                            <a:cs typeface="+mn-cs"/>
                                          </a:rPr>
                                          <m:t>=</m:t>
                                        </m:r>
                                        <m:r>
                                          <a:rPr lang="en-US" sz="1400" b="1" i="0" kern="1200">
                                            <a:solidFill>
                                              <a:schemeClr val="dk1"/>
                                            </a:solidFill>
                                            <a:latin typeface="Cambria Math" panose="02040503050406030204" pitchFamily="18" charset="0"/>
                                            <a:ea typeface="+mn-ea"/>
                                            <a:cs typeface="+mn-cs"/>
                                          </a:rPr>
                                          <m:t>𝟏</m:t>
                                        </m:r>
                                      </m:sub>
                                      <m:sup>
                                        <m:r>
                                          <a:rPr lang="en-US" sz="1400" b="1" i="1" kern="1200">
                                            <a:solidFill>
                                              <a:schemeClr val="dk1"/>
                                            </a:solidFill>
                                            <a:latin typeface="Cambria Math" panose="02040503050406030204" pitchFamily="18" charset="0"/>
                                            <a:ea typeface="+mn-ea"/>
                                            <a:cs typeface="+mn-cs"/>
                                          </a:rPr>
                                          <m:t>𝑵</m:t>
                                        </m:r>
                                      </m:sup>
                                      <m:e>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1" kern="1200">
                                                <a:solidFill>
                                                  <a:schemeClr val="dk1"/>
                                                </a:solidFill>
                                                <a:latin typeface="Cambria Math" panose="02040503050406030204" pitchFamily="18" charset="0"/>
                                                <a:ea typeface="+mn-ea"/>
                                                <a:cs typeface="+mn-cs"/>
                                              </a:rPr>
                                              <m:t>𝒊</m:t>
                                            </m:r>
                                          </m:sub>
                                        </m:sSub>
                                      </m:e>
                                    </m:nary>
                                  </m:den>
                                </m:f>
                              </m:oMath>
                            </m:oMathPara>
                          </a14:m>
                          <a:endParaRPr lang="en-US" b="1" dirty="0">
                            <a:latin typeface="Century Gothic" panose="020B0502020202090204" pitchFamily="34" charset="0"/>
                          </a:endParaRP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ambria Math" panose="02040503050406030204" pitchFamily="18" charset="0"/>
                              <a:ea typeface="Cambria Math" panose="02040503050406030204" pitchFamily="18" charset="0"/>
                              <a:cs typeface="Times New Roman" panose="02020603050405020304" pitchFamily="18" charset="0"/>
                            </a:rPr>
                            <a:t>0</a:t>
                          </a:r>
                          <a:r>
                            <a:rPr lang="en-US" sz="2000" b="1" baseline="0" dirty="0">
                              <a:latin typeface="Cambria Math" panose="02040503050406030204" pitchFamily="18" charset="0"/>
                              <a:ea typeface="Cambria Math" panose="02040503050406030204" pitchFamily="18" charset="0"/>
                              <a:cs typeface="Times New Roman" panose="02020603050405020304" pitchFamily="18" charset="0"/>
                            </a:rPr>
                            <a:t> 1 1- - - - - 0</a:t>
                          </a:r>
                          <a:endParaRPr lang="en-US" sz="2000" b="1" dirty="0">
                            <a:latin typeface="Cambria Math" panose="02040503050406030204" pitchFamily="18" charset="0"/>
                            <a:ea typeface="Cambria Math" panose="02040503050406030204" pitchFamily="18" charset="0"/>
                            <a:cs typeface="Times New Roman" panose="02020603050405020304" pitchFamily="18" charset="0"/>
                          </a:endParaRPr>
                        </a:p>
                      </a:txBody>
                      <a:tcPr anchor="ctr"/>
                    </a:tc>
                    <a:tc>
                      <a:txBody>
                        <a:bodyPr/>
                        <a:lstStyle/>
                        <a:p>
                          <a:pPr algn="ctr"/>
                          <a:r>
                            <a:rPr lang="en-US" sz="2000" b="1" i="1" baseline="0"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2</a:t>
                          </a:r>
                        </a:p>
                        <a:p>
                          <a:pPr algn="ctr"/>
                          <a:endParaRPr lang="en-US" sz="2000" b="1" baseline="-25000" dirty="0">
                            <a:latin typeface="Century Gothic" panose="020B050202020209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type m:val="lin"/>
                                    <m:ctrlPr>
                                      <a:rPr lang="en-US" sz="1400" b="1" i="1" kern="1200" smtClean="0">
                                        <a:solidFill>
                                          <a:schemeClr val="dk1"/>
                                        </a:solidFill>
                                        <a:latin typeface="Cambria Math" panose="02040503050406030204" pitchFamily="18" charset="0"/>
                                        <a:ea typeface="+mn-ea"/>
                                        <a:cs typeface="+mn-cs"/>
                                      </a:rPr>
                                    </m:ctrlPr>
                                  </m:fPr>
                                  <m:num>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0" kern="1200" smtClean="0">
                                            <a:solidFill>
                                              <a:schemeClr val="dk1"/>
                                            </a:solidFill>
                                            <a:latin typeface="Cambria Math" panose="02040503050406030204" pitchFamily="18" charset="0"/>
                                            <a:ea typeface="+mn-ea"/>
                                            <a:cs typeface="+mn-cs"/>
                                          </a:rPr>
                                          <m:t>𝟐</m:t>
                                        </m:r>
                                      </m:sub>
                                    </m:sSub>
                                  </m:num>
                                  <m:den>
                                    <m:nary>
                                      <m:naryPr>
                                        <m:chr m:val="∑"/>
                                        <m:limLoc m:val="undOvr"/>
                                        <m:grow m:val="on"/>
                                        <m:ctrlPr>
                                          <a:rPr lang="en-US" sz="1400" b="1" i="1" kern="1200">
                                            <a:solidFill>
                                              <a:schemeClr val="dk1"/>
                                            </a:solidFill>
                                            <a:latin typeface="Cambria Math" panose="02040503050406030204" pitchFamily="18" charset="0"/>
                                            <a:ea typeface="+mn-ea"/>
                                            <a:cs typeface="+mn-cs"/>
                                          </a:rPr>
                                        </m:ctrlPr>
                                      </m:naryPr>
                                      <m:sub>
                                        <m:r>
                                          <a:rPr lang="en-US" sz="1400" b="1" i="1" kern="1200">
                                            <a:solidFill>
                                              <a:schemeClr val="dk1"/>
                                            </a:solidFill>
                                            <a:latin typeface="Cambria Math" panose="02040503050406030204" pitchFamily="18" charset="0"/>
                                            <a:ea typeface="+mn-ea"/>
                                            <a:cs typeface="+mn-cs"/>
                                          </a:rPr>
                                          <m:t>𝒊</m:t>
                                        </m:r>
                                        <m:r>
                                          <a:rPr lang="en-US" sz="1400" b="1" i="0" kern="1200">
                                            <a:solidFill>
                                              <a:schemeClr val="dk1"/>
                                            </a:solidFill>
                                            <a:latin typeface="Cambria Math" panose="02040503050406030204" pitchFamily="18" charset="0"/>
                                            <a:ea typeface="+mn-ea"/>
                                            <a:cs typeface="+mn-cs"/>
                                          </a:rPr>
                                          <m:t>=</m:t>
                                        </m:r>
                                        <m:r>
                                          <a:rPr lang="en-US" sz="1400" b="1" i="0" kern="1200">
                                            <a:solidFill>
                                              <a:schemeClr val="dk1"/>
                                            </a:solidFill>
                                            <a:latin typeface="Cambria Math" panose="02040503050406030204" pitchFamily="18" charset="0"/>
                                            <a:ea typeface="+mn-ea"/>
                                            <a:cs typeface="+mn-cs"/>
                                          </a:rPr>
                                          <m:t>𝟏</m:t>
                                        </m:r>
                                      </m:sub>
                                      <m:sup>
                                        <m:r>
                                          <a:rPr lang="en-US" sz="1400" b="1" i="1" kern="1200">
                                            <a:solidFill>
                                              <a:schemeClr val="dk1"/>
                                            </a:solidFill>
                                            <a:latin typeface="Cambria Math" panose="02040503050406030204" pitchFamily="18" charset="0"/>
                                            <a:ea typeface="+mn-ea"/>
                                            <a:cs typeface="+mn-cs"/>
                                          </a:rPr>
                                          <m:t>𝑵</m:t>
                                        </m:r>
                                      </m:sup>
                                      <m:e>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1" kern="1200">
                                                <a:solidFill>
                                                  <a:schemeClr val="dk1"/>
                                                </a:solidFill>
                                                <a:latin typeface="Cambria Math" panose="02040503050406030204" pitchFamily="18" charset="0"/>
                                                <a:ea typeface="+mn-ea"/>
                                                <a:cs typeface="+mn-cs"/>
                                              </a:rPr>
                                              <m:t>𝒊</m:t>
                                            </m:r>
                                          </m:sub>
                                        </m:sSub>
                                      </m:e>
                                    </m:nary>
                                  </m:den>
                                </m:f>
                              </m:oMath>
                            </m:oMathPara>
                          </a14:m>
                          <a:endParaRPr lang="en-US" b="1" dirty="0"/>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ambria Math" panose="02040503050406030204" pitchFamily="18" charset="0"/>
                              <a:ea typeface="Cambria Math" panose="02040503050406030204" pitchFamily="18" charset="0"/>
                            </a:rPr>
                            <a:t>1 1 1 - - - - - 0</a:t>
                          </a:r>
                        </a:p>
                      </a:txBody>
                      <a:tcPr anchor="ctr"/>
                    </a:tc>
                    <a:tc>
                      <a:txBody>
                        <a:bodyPr/>
                        <a:lstStyle/>
                        <a:p>
                          <a:pPr algn="ctr"/>
                          <a:r>
                            <a:rPr lang="en-US" sz="2000" b="1" i="1" baseline="0"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3</a:t>
                          </a:r>
                        </a:p>
                        <a:p>
                          <a:pPr algn="ctr"/>
                          <a:endParaRPr lang="en-US" sz="2000" b="1" baseline="-25000" dirty="0">
                            <a:latin typeface="Century Gothic" panose="020B050202020209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type m:val="lin"/>
                                    <m:ctrlPr>
                                      <a:rPr lang="en-US" sz="1400" b="1" i="1" kern="1200" smtClean="0">
                                        <a:solidFill>
                                          <a:schemeClr val="dk1"/>
                                        </a:solidFill>
                                        <a:latin typeface="Cambria Math" panose="02040503050406030204" pitchFamily="18" charset="0"/>
                                        <a:ea typeface="+mn-ea"/>
                                        <a:cs typeface="+mn-cs"/>
                                      </a:rPr>
                                    </m:ctrlPr>
                                  </m:fPr>
                                  <m:num>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0" kern="1200" smtClean="0">
                                            <a:solidFill>
                                              <a:schemeClr val="dk1"/>
                                            </a:solidFill>
                                            <a:latin typeface="Cambria Math" panose="02040503050406030204" pitchFamily="18" charset="0"/>
                                            <a:ea typeface="+mn-ea"/>
                                            <a:cs typeface="+mn-cs"/>
                                          </a:rPr>
                                          <m:t>𝟑</m:t>
                                        </m:r>
                                      </m:sub>
                                    </m:sSub>
                                  </m:num>
                                  <m:den>
                                    <m:nary>
                                      <m:naryPr>
                                        <m:chr m:val="∑"/>
                                        <m:limLoc m:val="undOvr"/>
                                        <m:grow m:val="on"/>
                                        <m:ctrlPr>
                                          <a:rPr lang="en-US" sz="1400" b="1" i="1" kern="1200">
                                            <a:solidFill>
                                              <a:schemeClr val="dk1"/>
                                            </a:solidFill>
                                            <a:latin typeface="Cambria Math" panose="02040503050406030204" pitchFamily="18" charset="0"/>
                                            <a:ea typeface="+mn-ea"/>
                                            <a:cs typeface="+mn-cs"/>
                                          </a:rPr>
                                        </m:ctrlPr>
                                      </m:naryPr>
                                      <m:sub>
                                        <m:r>
                                          <a:rPr lang="en-US" sz="1400" b="1" i="1" kern="1200">
                                            <a:solidFill>
                                              <a:schemeClr val="dk1"/>
                                            </a:solidFill>
                                            <a:latin typeface="Cambria Math" panose="02040503050406030204" pitchFamily="18" charset="0"/>
                                            <a:ea typeface="+mn-ea"/>
                                            <a:cs typeface="+mn-cs"/>
                                          </a:rPr>
                                          <m:t>𝒊</m:t>
                                        </m:r>
                                        <m:r>
                                          <a:rPr lang="en-US" sz="1400" b="1" i="0" kern="1200">
                                            <a:solidFill>
                                              <a:schemeClr val="dk1"/>
                                            </a:solidFill>
                                            <a:latin typeface="Cambria Math" panose="02040503050406030204" pitchFamily="18" charset="0"/>
                                            <a:ea typeface="+mn-ea"/>
                                            <a:cs typeface="+mn-cs"/>
                                          </a:rPr>
                                          <m:t>=</m:t>
                                        </m:r>
                                        <m:r>
                                          <a:rPr lang="en-US" sz="1400" b="1" i="0" kern="1200">
                                            <a:solidFill>
                                              <a:schemeClr val="dk1"/>
                                            </a:solidFill>
                                            <a:latin typeface="Cambria Math" panose="02040503050406030204" pitchFamily="18" charset="0"/>
                                            <a:ea typeface="+mn-ea"/>
                                            <a:cs typeface="+mn-cs"/>
                                          </a:rPr>
                                          <m:t>𝟏</m:t>
                                        </m:r>
                                      </m:sub>
                                      <m:sup>
                                        <m:r>
                                          <a:rPr lang="en-US" sz="1400" b="1" i="1" kern="1200">
                                            <a:solidFill>
                                              <a:schemeClr val="dk1"/>
                                            </a:solidFill>
                                            <a:latin typeface="Cambria Math" panose="02040503050406030204" pitchFamily="18" charset="0"/>
                                            <a:ea typeface="+mn-ea"/>
                                            <a:cs typeface="+mn-cs"/>
                                          </a:rPr>
                                          <m:t>𝑵</m:t>
                                        </m:r>
                                      </m:sup>
                                      <m:e>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1" kern="1200">
                                                <a:solidFill>
                                                  <a:schemeClr val="dk1"/>
                                                </a:solidFill>
                                                <a:latin typeface="Cambria Math" panose="02040503050406030204" pitchFamily="18" charset="0"/>
                                                <a:ea typeface="+mn-ea"/>
                                                <a:cs typeface="+mn-cs"/>
                                              </a:rPr>
                                              <m:t>𝒊</m:t>
                                            </m:r>
                                          </m:sub>
                                        </m:sSub>
                                      </m:e>
                                    </m:nary>
                                  </m:den>
                                </m:f>
                              </m:oMath>
                            </m:oMathPara>
                          </a14:m>
                          <a:endParaRPr lang="en-US" b="1" dirty="0"/>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 - - - - - - - - </a:t>
                          </a:r>
                        </a:p>
                      </a:txBody>
                      <a:tcPr anchor="ctr"/>
                    </a:tc>
                    <a:tc>
                      <a:txBody>
                        <a:bodyPr/>
                        <a:lstStyle/>
                        <a:p>
                          <a:pPr algn="ctr"/>
                          <a:r>
                            <a:rPr lang="en-US" sz="2000" b="1" dirty="0">
                              <a:latin typeface="Times New Roman" panose="02020603050405020304" pitchFamily="18" charset="0"/>
                              <a:cs typeface="Times New Roman" panose="02020603050405020304" pitchFamily="18" charset="0"/>
                            </a:rPr>
                            <a:t>---</a:t>
                          </a:r>
                        </a:p>
                      </a:txBody>
                      <a:tcPr anchor="ctr"/>
                    </a:tc>
                    <a:tc>
                      <a:txBody>
                        <a:bodyPr/>
                        <a:lstStyle/>
                        <a:p>
                          <a:pPr algn="ctr"/>
                          <a:r>
                            <a:rPr lang="en-US" b="1" dirty="0"/>
                            <a:t>---</a:t>
                          </a:r>
                        </a:p>
                      </a:txBody>
                      <a:tcPr anchor="ct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ambria Math" panose="02040503050406030204" pitchFamily="18" charset="0"/>
                              <a:ea typeface="Cambria Math" panose="02040503050406030204" pitchFamily="18" charset="0"/>
                            </a:rPr>
                            <a:t>1 0 1</a:t>
                          </a:r>
                          <a:r>
                            <a:rPr lang="en-US" sz="2000" b="1" baseline="0" dirty="0">
                              <a:latin typeface="Cambria Math" panose="02040503050406030204" pitchFamily="18" charset="0"/>
                              <a:ea typeface="Cambria Math" panose="02040503050406030204" pitchFamily="18" charset="0"/>
                            </a:rPr>
                            <a:t> - - - - - 1</a:t>
                          </a:r>
                          <a:endParaRPr lang="en-US" sz="2000" b="1" dirty="0">
                            <a:latin typeface="Cambria Math" panose="02040503050406030204" pitchFamily="18" charset="0"/>
                            <a:ea typeface="Cambria Math" panose="02040503050406030204" pitchFamily="18" charset="0"/>
                          </a:endParaRPr>
                        </a:p>
                      </a:txBody>
                      <a:tcPr anchor="ctr"/>
                    </a:tc>
                    <a:tc>
                      <a:txBody>
                        <a:bodyPr/>
                        <a:lstStyle/>
                        <a:p>
                          <a:pPr algn="ctr"/>
                          <a:r>
                            <a:rPr lang="en-US" sz="2000" b="1" i="1" dirty="0" err="1">
                              <a:latin typeface="Times New Roman" panose="02020603050405020304" pitchFamily="18" charset="0"/>
                              <a:cs typeface="Times New Roman" panose="02020603050405020304" pitchFamily="18" charset="0"/>
                            </a:rPr>
                            <a:t>f</a:t>
                          </a:r>
                          <a:r>
                            <a:rPr lang="en-US" sz="2000" b="1" i="1" baseline="-25000" dirty="0" err="1">
                              <a:latin typeface="Times New Roman" panose="02020603050405020304" pitchFamily="18" charset="0"/>
                              <a:cs typeface="Times New Roman" panose="02020603050405020304" pitchFamily="18" charset="0"/>
                            </a:rPr>
                            <a:t>N</a:t>
                          </a:r>
                          <a:endParaRPr lang="en-US" sz="2000" b="1" i="1" baseline="-25000" dirty="0">
                            <a:latin typeface="Times New Roman" panose="02020603050405020304" pitchFamily="18" charset="0"/>
                            <a:cs typeface="Times New Roman" panose="02020603050405020304" pitchFamily="18" charset="0"/>
                          </a:endParaRPr>
                        </a:p>
                        <a:p>
                          <a:pPr algn="ctr"/>
                          <a:endParaRPr lang="en-US" sz="2000" b="1" baseline="-25000" dirty="0">
                            <a:latin typeface="Century Gothic" panose="020B050202020209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type m:val="lin"/>
                                    <m:ctrlPr>
                                      <a:rPr lang="en-US" sz="1400" b="1" i="1" kern="1200" smtClean="0">
                                        <a:solidFill>
                                          <a:schemeClr val="dk1"/>
                                        </a:solidFill>
                                        <a:latin typeface="Cambria Math" panose="02040503050406030204" pitchFamily="18" charset="0"/>
                                        <a:ea typeface="+mn-ea"/>
                                        <a:cs typeface="+mn-cs"/>
                                      </a:rPr>
                                    </m:ctrlPr>
                                  </m:fPr>
                                  <m:num>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0" kern="1200" smtClean="0">
                                            <a:solidFill>
                                              <a:schemeClr val="dk1"/>
                                            </a:solidFill>
                                            <a:latin typeface="Cambria Math" panose="02040503050406030204" pitchFamily="18" charset="0"/>
                                            <a:ea typeface="+mn-ea"/>
                                            <a:cs typeface="+mn-cs"/>
                                          </a:rPr>
                                          <m:t>𝐍</m:t>
                                        </m:r>
                                      </m:sub>
                                    </m:sSub>
                                  </m:num>
                                  <m:den>
                                    <m:nary>
                                      <m:naryPr>
                                        <m:chr m:val="∑"/>
                                        <m:limLoc m:val="undOvr"/>
                                        <m:grow m:val="on"/>
                                        <m:ctrlPr>
                                          <a:rPr lang="en-US" sz="1400" b="1" i="1" kern="1200">
                                            <a:solidFill>
                                              <a:schemeClr val="dk1"/>
                                            </a:solidFill>
                                            <a:latin typeface="Cambria Math" panose="02040503050406030204" pitchFamily="18" charset="0"/>
                                            <a:ea typeface="+mn-ea"/>
                                            <a:cs typeface="+mn-cs"/>
                                          </a:rPr>
                                        </m:ctrlPr>
                                      </m:naryPr>
                                      <m:sub>
                                        <m:r>
                                          <a:rPr lang="en-US" sz="1400" b="1" i="1" kern="1200">
                                            <a:solidFill>
                                              <a:schemeClr val="dk1"/>
                                            </a:solidFill>
                                            <a:latin typeface="Cambria Math" panose="02040503050406030204" pitchFamily="18" charset="0"/>
                                            <a:ea typeface="+mn-ea"/>
                                            <a:cs typeface="+mn-cs"/>
                                          </a:rPr>
                                          <m:t>𝒊</m:t>
                                        </m:r>
                                        <m:r>
                                          <a:rPr lang="en-US" sz="1400" b="1" i="0" kern="1200">
                                            <a:solidFill>
                                              <a:schemeClr val="dk1"/>
                                            </a:solidFill>
                                            <a:latin typeface="Cambria Math" panose="02040503050406030204" pitchFamily="18" charset="0"/>
                                            <a:ea typeface="+mn-ea"/>
                                            <a:cs typeface="+mn-cs"/>
                                          </a:rPr>
                                          <m:t>=</m:t>
                                        </m:r>
                                        <m:r>
                                          <a:rPr lang="en-US" sz="1400" b="1" i="0" kern="1200">
                                            <a:solidFill>
                                              <a:schemeClr val="dk1"/>
                                            </a:solidFill>
                                            <a:latin typeface="Cambria Math" panose="02040503050406030204" pitchFamily="18" charset="0"/>
                                            <a:ea typeface="+mn-ea"/>
                                            <a:cs typeface="+mn-cs"/>
                                          </a:rPr>
                                          <m:t>𝟏</m:t>
                                        </m:r>
                                      </m:sub>
                                      <m:sup>
                                        <m:r>
                                          <a:rPr lang="en-US" sz="1400" b="1" i="1" kern="1200">
                                            <a:solidFill>
                                              <a:schemeClr val="dk1"/>
                                            </a:solidFill>
                                            <a:latin typeface="Cambria Math" panose="02040503050406030204" pitchFamily="18" charset="0"/>
                                            <a:ea typeface="+mn-ea"/>
                                            <a:cs typeface="+mn-cs"/>
                                          </a:rPr>
                                          <m:t>𝑵</m:t>
                                        </m:r>
                                      </m:sup>
                                      <m:e>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1" kern="1200">
                                                <a:solidFill>
                                                  <a:schemeClr val="dk1"/>
                                                </a:solidFill>
                                                <a:latin typeface="Cambria Math" panose="02040503050406030204" pitchFamily="18" charset="0"/>
                                                <a:ea typeface="+mn-ea"/>
                                                <a:cs typeface="+mn-cs"/>
                                              </a:rPr>
                                              <m:t>𝒊</m:t>
                                            </m:r>
                                          </m:sub>
                                        </m:sSub>
                                      </m:e>
                                    </m:nary>
                                  </m:den>
                                </m:f>
                              </m:oMath>
                            </m:oMathPara>
                          </a14:m>
                          <a:endParaRPr lang="en-US" b="1"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2" name="Table 1"/>
              <p:cNvGraphicFramePr>
                <a:graphicFrameLocks noGrp="1"/>
              </p:cNvGraphicFramePr>
              <p:nvPr>
                <p:extLst/>
              </p:nvPr>
            </p:nvGraphicFramePr>
            <p:xfrm>
              <a:off x="1524000" y="361950"/>
              <a:ext cx="6096000" cy="3879596"/>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xmlns="" xmlns:a14="http://schemas.microsoft.com/office/drawing/2010/main" val="20000"/>
                        </a:ext>
                      </a:extLst>
                    </a:gridCol>
                    <a:gridCol w="1905000">
                      <a:extLst>
                        <a:ext uri="{9D8B030D-6E8A-4147-A177-3AD203B41FA5}">
                          <a16:colId xmlns:a16="http://schemas.microsoft.com/office/drawing/2014/main" xmlns="" xmlns:a14="http://schemas.microsoft.com/office/drawing/2010/main" val="20001"/>
                        </a:ext>
                      </a:extLst>
                    </a:gridCol>
                    <a:gridCol w="2286000">
                      <a:extLst>
                        <a:ext uri="{9D8B030D-6E8A-4147-A177-3AD203B41FA5}">
                          <a16:colId xmlns:a16="http://schemas.microsoft.com/office/drawing/2014/main" xmlns="" xmlns:a14="http://schemas.microsoft.com/office/drawing/2010/main" val="20002"/>
                        </a:ext>
                      </a:extLst>
                    </a:gridCol>
                  </a:tblGrid>
                  <a:tr h="701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Century Gothic" panose="020B0502020202090204" pitchFamily="34" charset="0"/>
                            </a:rPr>
                            <a:t>GA-strings</a:t>
                          </a:r>
                        </a:p>
                      </a:txBody>
                      <a:tcPr anchor="ctr"/>
                    </a:tc>
                    <a:tc>
                      <a:txBody>
                        <a:bodyPr/>
                        <a:lstStyle/>
                        <a:p>
                          <a:pPr algn="ctr"/>
                          <a:r>
                            <a:rPr lang="en-US" sz="2000" dirty="0" smtClean="0">
                              <a:latin typeface="Century Gothic" panose="020B0502020202090204" pitchFamily="34" charset="0"/>
                            </a:rPr>
                            <a:t>Fitness</a:t>
                          </a:r>
                          <a:endParaRPr lang="en-US" sz="2000" dirty="0">
                            <a:latin typeface="Century Gothic" panose="020B050202020209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Century Gothic" panose="020B0502020202090204" pitchFamily="34" charset="0"/>
                            </a:rPr>
                            <a:t>Probability</a:t>
                          </a:r>
                          <a:r>
                            <a:rPr lang="en-US" sz="2000" baseline="0" dirty="0" smtClean="0">
                              <a:latin typeface="Century Gothic" panose="020B0502020202090204" pitchFamily="34" charset="0"/>
                            </a:rPr>
                            <a:t> of being selected</a:t>
                          </a:r>
                          <a:endParaRPr lang="en-US" sz="2000" dirty="0" smtClean="0">
                            <a:latin typeface="Century Gothic" panose="020B0502020202090204" pitchFamily="34" charset="0"/>
                          </a:endParaRPr>
                        </a:p>
                      </a:txBody>
                      <a:tcPr anchor="ctr"/>
                    </a:tc>
                    <a:extLst>
                      <a:ext uri="{0D108BD9-81ED-4DB2-BD59-A6C34878D82A}">
                        <a16:rowId xmlns:a16="http://schemas.microsoft.com/office/drawing/2014/main" xmlns="" xmlns:a14="http://schemas.microsoft.com/office/drawing/2010/main" val="10000"/>
                      </a:ext>
                    </a:extLst>
                  </a:tr>
                  <a:tr h="6955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Math" panose="02040503050406030204" pitchFamily="18" charset="0"/>
                              <a:ea typeface="Cambria Math" panose="02040503050406030204" pitchFamily="18" charset="0"/>
                            </a:rPr>
                            <a:t>1 0 0 -</a:t>
                          </a:r>
                          <a:r>
                            <a:rPr lang="en-US" sz="2000" b="1" baseline="0" dirty="0" smtClean="0">
                              <a:latin typeface="Cambria Math" panose="02040503050406030204" pitchFamily="18" charset="0"/>
                              <a:ea typeface="Cambria Math" panose="02040503050406030204" pitchFamily="18" charset="0"/>
                            </a:rPr>
                            <a:t> - - - - 1</a:t>
                          </a:r>
                          <a:endParaRPr lang="en-US" sz="2000" b="1" dirty="0" smtClean="0">
                            <a:latin typeface="Cambria Math" panose="02040503050406030204" pitchFamily="18" charset="0"/>
                            <a:ea typeface="Cambria Math" panose="02040503050406030204" pitchFamily="18" charset="0"/>
                          </a:endParaRPr>
                        </a:p>
                      </a:txBody>
                      <a:tcPr anchor="ctr"/>
                    </a:tc>
                    <a:tc>
                      <a:txBody>
                        <a:bodyPr/>
                        <a:lstStyle/>
                        <a:p>
                          <a:pPr algn="ctr"/>
                          <a:r>
                            <a:rPr lang="en-US" sz="2000" b="1" i="1" dirty="0" smtClean="0">
                              <a:latin typeface="Times New Roman" panose="02020603050405020304" pitchFamily="18" charset="0"/>
                              <a:cs typeface="Times New Roman" panose="02020603050405020304" pitchFamily="18" charset="0"/>
                            </a:rPr>
                            <a:t>f</a:t>
                          </a:r>
                          <a:r>
                            <a:rPr lang="en-US" sz="2000" b="1" i="1" baseline="-25000" dirty="0" smtClean="0">
                              <a:latin typeface="Times New Roman" panose="02020603050405020304" pitchFamily="18" charset="0"/>
                              <a:cs typeface="Times New Roman" panose="02020603050405020304" pitchFamily="18" charset="0"/>
                            </a:rPr>
                            <a:t>1</a:t>
                          </a:r>
                          <a:endParaRPr lang="en-US" sz="2000" b="1" i="1" baseline="-250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rotWithShape="0">
                          <a:blip r:embed="rId2"/>
                          <a:stretch>
                            <a:fillRect l="-167200" t="-105263" r="-1333" b="-359649"/>
                          </a:stretch>
                        </a:blipFill>
                      </a:tcPr>
                    </a:tc>
                    <a:extLst>
                      <a:ext uri="{0D108BD9-81ED-4DB2-BD59-A6C34878D82A}">
                        <a16:rowId xmlns:a16="http://schemas.microsoft.com/office/drawing/2014/main" xmlns="" xmlns:a14="http://schemas.microsoft.com/office/drawing/2010/main" val="10001"/>
                      </a:ext>
                    </a:extLst>
                  </a:tr>
                  <a:tr h="6955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Math" panose="02040503050406030204" pitchFamily="18" charset="0"/>
                              <a:ea typeface="Cambria Math" panose="02040503050406030204" pitchFamily="18" charset="0"/>
                              <a:cs typeface="Times New Roman" panose="02020603050405020304" pitchFamily="18" charset="0"/>
                            </a:rPr>
                            <a:t>0</a:t>
                          </a:r>
                          <a:r>
                            <a:rPr lang="en-US" sz="2000" b="1" baseline="0" dirty="0" smtClean="0">
                              <a:latin typeface="Cambria Math" panose="02040503050406030204" pitchFamily="18" charset="0"/>
                              <a:ea typeface="Cambria Math" panose="02040503050406030204" pitchFamily="18" charset="0"/>
                              <a:cs typeface="Times New Roman" panose="02020603050405020304" pitchFamily="18" charset="0"/>
                            </a:rPr>
                            <a:t> 1 1- - - - - 0</a:t>
                          </a:r>
                          <a:endParaRPr lang="en-US" sz="2000" b="1" dirty="0" smtClean="0">
                            <a:latin typeface="Cambria Math" panose="02040503050406030204" pitchFamily="18" charset="0"/>
                            <a:ea typeface="Cambria Math" panose="02040503050406030204" pitchFamily="18" charset="0"/>
                            <a:cs typeface="Times New Roman" panose="02020603050405020304" pitchFamily="18" charset="0"/>
                          </a:endParaRPr>
                        </a:p>
                      </a:txBody>
                      <a:tcPr anchor="ctr"/>
                    </a:tc>
                    <a:tc>
                      <a:txBody>
                        <a:bodyPr/>
                        <a:lstStyle/>
                        <a:p>
                          <a:pPr algn="ctr"/>
                          <a:r>
                            <a:rPr lang="en-US" sz="2000" b="1" i="1" baseline="0" dirty="0" smtClean="0">
                              <a:latin typeface="Times New Roman" panose="02020603050405020304" pitchFamily="18" charset="0"/>
                              <a:cs typeface="Times New Roman" panose="02020603050405020304" pitchFamily="18" charset="0"/>
                            </a:rPr>
                            <a:t>f</a:t>
                          </a:r>
                          <a:r>
                            <a:rPr lang="en-US" sz="2000" b="1" i="1" baseline="-25000" dirty="0" smtClean="0">
                              <a:latin typeface="Times New Roman" panose="02020603050405020304" pitchFamily="18" charset="0"/>
                              <a:cs typeface="Times New Roman" panose="02020603050405020304" pitchFamily="18" charset="0"/>
                            </a:rPr>
                            <a:t>2</a:t>
                          </a:r>
                        </a:p>
                        <a:p>
                          <a:pPr algn="ctr"/>
                          <a:endParaRPr lang="en-US" sz="2000" b="1" baseline="-25000" dirty="0">
                            <a:latin typeface="Century Gothic" panose="020B0502020202090204" pitchFamily="34" charset="0"/>
                          </a:endParaRPr>
                        </a:p>
                      </a:txBody>
                      <a:tcPr anchor="ctr"/>
                    </a:tc>
                    <a:tc>
                      <a:txBody>
                        <a:bodyPr/>
                        <a:lstStyle/>
                        <a:p>
                          <a:endParaRPr lang="en-US"/>
                        </a:p>
                      </a:txBody>
                      <a:tcPr anchor="ctr">
                        <a:blipFill rotWithShape="0">
                          <a:blip r:embed="rId2"/>
                          <a:stretch>
                            <a:fillRect l="-167200" t="-203478" r="-1333" b="-256522"/>
                          </a:stretch>
                        </a:blipFill>
                      </a:tcPr>
                    </a:tc>
                    <a:extLst>
                      <a:ext uri="{0D108BD9-81ED-4DB2-BD59-A6C34878D82A}">
                        <a16:rowId xmlns:a16="http://schemas.microsoft.com/office/drawing/2014/main" xmlns="" xmlns:a14="http://schemas.microsoft.com/office/drawing/2010/main" val="10002"/>
                      </a:ext>
                    </a:extLst>
                  </a:tr>
                  <a:tr h="6955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Math" panose="02040503050406030204" pitchFamily="18" charset="0"/>
                              <a:ea typeface="Cambria Math" panose="02040503050406030204" pitchFamily="18" charset="0"/>
                            </a:rPr>
                            <a:t>1 1 1 - - - - - 0</a:t>
                          </a:r>
                        </a:p>
                      </a:txBody>
                      <a:tcPr anchor="ctr"/>
                    </a:tc>
                    <a:tc>
                      <a:txBody>
                        <a:bodyPr/>
                        <a:lstStyle/>
                        <a:p>
                          <a:pPr algn="ctr"/>
                          <a:r>
                            <a:rPr lang="en-US" sz="2000" b="1" i="1" baseline="0" dirty="0" smtClean="0">
                              <a:latin typeface="Times New Roman" panose="02020603050405020304" pitchFamily="18" charset="0"/>
                              <a:cs typeface="Times New Roman" panose="02020603050405020304" pitchFamily="18" charset="0"/>
                            </a:rPr>
                            <a:t>f</a:t>
                          </a:r>
                          <a:r>
                            <a:rPr lang="en-US" sz="2000" b="1" i="1" baseline="-25000" dirty="0" smtClean="0">
                              <a:latin typeface="Times New Roman" panose="02020603050405020304" pitchFamily="18" charset="0"/>
                              <a:cs typeface="Times New Roman" panose="02020603050405020304" pitchFamily="18" charset="0"/>
                            </a:rPr>
                            <a:t>3</a:t>
                          </a:r>
                        </a:p>
                        <a:p>
                          <a:pPr algn="ctr"/>
                          <a:endParaRPr lang="en-US" sz="2000" b="1" baseline="-25000" dirty="0">
                            <a:latin typeface="Century Gothic" panose="020B0502020202090204" pitchFamily="34" charset="0"/>
                          </a:endParaRPr>
                        </a:p>
                      </a:txBody>
                      <a:tcPr anchor="ctr"/>
                    </a:tc>
                    <a:tc>
                      <a:txBody>
                        <a:bodyPr/>
                        <a:lstStyle/>
                        <a:p>
                          <a:endParaRPr lang="en-US"/>
                        </a:p>
                      </a:txBody>
                      <a:tcPr anchor="ctr">
                        <a:blipFill rotWithShape="0">
                          <a:blip r:embed="rId2"/>
                          <a:stretch>
                            <a:fillRect l="-167200" t="-306140" r="-1333" b="-158772"/>
                          </a:stretch>
                        </a:blipFill>
                      </a:tcPr>
                    </a:tc>
                    <a:extLst>
                      <a:ext uri="{0D108BD9-81ED-4DB2-BD59-A6C34878D82A}">
                        <a16:rowId xmlns:a16="http://schemas.microsoft.com/office/drawing/2014/main" xmlns="" xmlns:a14="http://schemas.microsoft.com/office/drawing/2010/main" val="10003"/>
                      </a:ext>
                    </a:extLst>
                  </a:tr>
                  <a:tr h="3962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 - - - - - - - - </a:t>
                          </a: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smtClean="0"/>
                            <a:t>---</a:t>
                          </a:r>
                          <a:endParaRPr lang="en-US" b="1" dirty="0"/>
                        </a:p>
                      </a:txBody>
                      <a:tcPr anchor="ctr"/>
                    </a:tc>
                    <a:extLst>
                      <a:ext uri="{0D108BD9-81ED-4DB2-BD59-A6C34878D82A}">
                        <a16:rowId xmlns:a16="http://schemas.microsoft.com/office/drawing/2014/main" xmlns="" xmlns:a14="http://schemas.microsoft.com/office/drawing/2010/main" val="10004"/>
                      </a:ext>
                    </a:extLst>
                  </a:tr>
                  <a:tr h="6955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Math" panose="02040503050406030204" pitchFamily="18" charset="0"/>
                              <a:ea typeface="Cambria Math" panose="02040503050406030204" pitchFamily="18" charset="0"/>
                            </a:rPr>
                            <a:t>1 0 1</a:t>
                          </a:r>
                          <a:r>
                            <a:rPr lang="en-US" sz="2000" b="1" baseline="0" dirty="0" smtClean="0">
                              <a:latin typeface="Cambria Math" panose="02040503050406030204" pitchFamily="18" charset="0"/>
                              <a:ea typeface="Cambria Math" panose="02040503050406030204" pitchFamily="18" charset="0"/>
                            </a:rPr>
                            <a:t> - - - - - 1</a:t>
                          </a:r>
                          <a:endParaRPr lang="en-US" sz="2000" b="1" dirty="0" smtClean="0">
                            <a:latin typeface="Cambria Math" panose="02040503050406030204" pitchFamily="18" charset="0"/>
                            <a:ea typeface="Cambria Math" panose="02040503050406030204" pitchFamily="18" charset="0"/>
                          </a:endParaRPr>
                        </a:p>
                      </a:txBody>
                      <a:tcPr anchor="ctr"/>
                    </a:tc>
                    <a:tc>
                      <a:txBody>
                        <a:bodyPr/>
                        <a:lstStyle/>
                        <a:p>
                          <a:pPr algn="ctr"/>
                          <a:r>
                            <a:rPr lang="en-US" sz="2000" b="1" i="1" dirty="0" err="1" smtClean="0">
                              <a:latin typeface="Times New Roman" panose="02020603050405020304" pitchFamily="18" charset="0"/>
                              <a:cs typeface="Times New Roman" panose="02020603050405020304" pitchFamily="18" charset="0"/>
                            </a:rPr>
                            <a:t>f</a:t>
                          </a:r>
                          <a:r>
                            <a:rPr lang="en-US" sz="2000" b="1" i="1" baseline="-25000" dirty="0" err="1" smtClean="0">
                              <a:latin typeface="Times New Roman" panose="02020603050405020304" pitchFamily="18" charset="0"/>
                              <a:cs typeface="Times New Roman" panose="02020603050405020304" pitchFamily="18" charset="0"/>
                            </a:rPr>
                            <a:t>N</a:t>
                          </a:r>
                          <a:endParaRPr lang="en-US" sz="2000" b="1" i="1" baseline="-25000" dirty="0" smtClean="0">
                            <a:latin typeface="Times New Roman" panose="02020603050405020304" pitchFamily="18" charset="0"/>
                            <a:cs typeface="Times New Roman" panose="02020603050405020304" pitchFamily="18" charset="0"/>
                          </a:endParaRPr>
                        </a:p>
                        <a:p>
                          <a:pPr algn="ctr"/>
                          <a:endParaRPr lang="en-US" sz="2000" b="1" baseline="-25000" dirty="0">
                            <a:latin typeface="Century Gothic" panose="020B0502020202090204" pitchFamily="34" charset="0"/>
                          </a:endParaRPr>
                        </a:p>
                      </a:txBody>
                      <a:tcPr anchor="ctr"/>
                    </a:tc>
                    <a:tc>
                      <a:txBody>
                        <a:bodyPr/>
                        <a:lstStyle/>
                        <a:p>
                          <a:endParaRPr lang="en-US"/>
                        </a:p>
                      </a:txBody>
                      <a:tcPr anchor="ctr">
                        <a:blipFill rotWithShape="0">
                          <a:blip r:embed="rId2"/>
                          <a:stretch>
                            <a:fillRect l="-167200" t="-463158" r="-1333" b="-1754"/>
                          </a:stretch>
                        </a:blipFill>
                      </a:tcPr>
                    </a:tc>
                    <a:extLst>
                      <a:ext uri="{0D108BD9-81ED-4DB2-BD59-A6C34878D82A}">
                        <a16:rowId xmlns:a16="http://schemas.microsoft.com/office/drawing/2014/main" xmlns="" xmlns:a14="http://schemas.microsoft.com/office/drawing/2010/main" val="10005"/>
                      </a:ext>
                    </a:extLst>
                  </a:tr>
                </a:tbl>
              </a:graphicData>
            </a:graphic>
          </p:graphicFrame>
        </mc:Fallback>
      </mc:AlternateContent>
    </p:spTree>
    <p:extLst>
      <p:ext uri="{BB962C8B-B14F-4D97-AF65-F5344CB8AC3E}">
        <p14:creationId xmlns:p14="http://schemas.microsoft.com/office/powerpoint/2010/main" val="1327250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64</a:t>
            </a:fld>
            <a:endParaRPr lang="en-US"/>
          </a:p>
        </p:txBody>
      </p:sp>
      <p:sp>
        <p:nvSpPr>
          <p:cNvPr id="3" name="TextBox 2"/>
          <p:cNvSpPr txBox="1"/>
          <p:nvPr/>
        </p:nvSpPr>
        <p:spPr>
          <a:xfrm>
            <a:off x="457200" y="1123950"/>
            <a:ext cx="8382000" cy="2123658"/>
          </a:xfrm>
          <a:prstGeom prst="rect">
            <a:avLst/>
          </a:prstGeom>
          <a:noFill/>
        </p:spPr>
        <p:txBody>
          <a:bodyPr wrap="square" rtlCol="0">
            <a:spAutoFit/>
          </a:bodyPr>
          <a:lstStyle/>
          <a:p>
            <a:r>
              <a:rPr lang="en-US" sz="2400" b="1" dirty="0">
                <a:solidFill>
                  <a:srgbClr val="C00000"/>
                </a:solidFill>
                <a:latin typeface="Century Gothic" panose="020B0502020202090204" pitchFamily="34" charset="0"/>
                <a:cs typeface="Times New Roman" panose="02020603050405020304" pitchFamily="18" charset="0"/>
              </a:rPr>
              <a:t>Note:</a:t>
            </a:r>
          </a:p>
          <a:p>
            <a:endParaRPr lang="en-US" sz="2000" dirty="0">
              <a:latin typeface="Century Gothic" panose="020B0502020202090204" pitchFamily="34" charset="0"/>
              <a:cs typeface="Times New Roman" panose="02020603050405020304" pitchFamily="18" charset="0"/>
            </a:endParaRPr>
          </a:p>
          <a:p>
            <a:pPr marL="342900" indent="-342900">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GA-search depends on the factors like </a:t>
            </a:r>
            <a:r>
              <a:rPr lang="en-US" sz="2000" b="1" dirty="0">
                <a:solidFill>
                  <a:srgbClr val="002060"/>
                </a:solidFill>
                <a:latin typeface="Century Gothic" panose="020B0502020202090204" pitchFamily="34" charset="0"/>
                <a:cs typeface="Times New Roman" panose="02020603050405020304" pitchFamily="18" charset="0"/>
              </a:rPr>
              <a:t>population diversity (exploration) </a:t>
            </a:r>
            <a:r>
              <a:rPr lang="en-US" sz="2000" b="1" dirty="0">
                <a:latin typeface="Century Gothic" panose="020B0502020202090204" pitchFamily="34" charset="0"/>
                <a:cs typeface="Times New Roman" panose="02020603050405020304" pitchFamily="18" charset="0"/>
              </a:rPr>
              <a:t>and </a:t>
            </a:r>
            <a:r>
              <a:rPr lang="en-US" sz="2000" b="1" dirty="0">
                <a:solidFill>
                  <a:srgbClr val="FF0000"/>
                </a:solidFill>
                <a:latin typeface="Century Gothic" panose="020B0502020202090204" pitchFamily="34" charset="0"/>
                <a:cs typeface="Times New Roman" panose="02020603050405020304" pitchFamily="18" charset="0"/>
              </a:rPr>
              <a:t>selection pressure (exploitation)</a:t>
            </a:r>
          </a:p>
          <a:p>
            <a:pPr marL="342900" indent="-342900">
              <a:buFont typeface="Arial" panose="020B0604020202020204" pitchFamily="34" charset="0"/>
              <a:buChar char="•"/>
            </a:pPr>
            <a:endParaRPr lang="en-US" sz="1000" b="1" dirty="0">
              <a:latin typeface="Century Gothic" panose="020B0502020202090204" pitchFamily="34" charset="0"/>
              <a:cs typeface="Times New Roman" panose="02020603050405020304" pitchFamily="18" charset="0"/>
            </a:endParaRPr>
          </a:p>
          <a:p>
            <a:pPr marL="342900" indent="-342900">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Chance of </a:t>
            </a:r>
            <a:r>
              <a:rPr lang="en-US" sz="2000" b="1" dirty="0">
                <a:solidFill>
                  <a:srgbClr val="00B050"/>
                </a:solidFill>
                <a:latin typeface="Century Gothic" panose="020B0502020202090204" pitchFamily="34" charset="0"/>
                <a:cs typeface="Times New Roman" panose="02020603050405020304" pitchFamily="18" charset="0"/>
              </a:rPr>
              <a:t>premature convergence </a:t>
            </a:r>
            <a:r>
              <a:rPr lang="en-US" sz="2000" b="1" dirty="0">
                <a:latin typeface="Century Gothic" panose="020B0502020202090204" pitchFamily="34" charset="0"/>
                <a:cs typeface="Times New Roman" panose="02020603050405020304" pitchFamily="18" charset="0"/>
              </a:rPr>
              <a:t>and </a:t>
            </a:r>
            <a:r>
              <a:rPr lang="en-US" sz="2000" b="1" dirty="0">
                <a:solidFill>
                  <a:srgbClr val="002060"/>
                </a:solidFill>
                <a:latin typeface="Century Gothic" panose="020B0502020202090204" pitchFamily="34" charset="0"/>
                <a:cs typeface="Times New Roman" panose="02020603050405020304" pitchFamily="18" charset="0"/>
              </a:rPr>
              <a:t>stagnation</a:t>
            </a:r>
          </a:p>
          <a:p>
            <a:endParaRPr lang="en-US" dirty="0"/>
          </a:p>
        </p:txBody>
      </p:sp>
    </p:spTree>
    <p:extLst>
      <p:ext uri="{BB962C8B-B14F-4D97-AF65-F5344CB8AC3E}">
        <p14:creationId xmlns:p14="http://schemas.microsoft.com/office/powerpoint/2010/main" val="335748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65</a:t>
            </a:fld>
            <a:endParaRPr lang="en-US"/>
          </a:p>
        </p:txBody>
      </p:sp>
      <p:sp>
        <p:nvSpPr>
          <p:cNvPr id="3" name="TextBox 2"/>
          <p:cNvSpPr txBox="1"/>
          <p:nvPr/>
        </p:nvSpPr>
        <p:spPr>
          <a:xfrm>
            <a:off x="381000" y="438150"/>
            <a:ext cx="8382000" cy="461665"/>
          </a:xfrm>
          <a:prstGeom prst="rect">
            <a:avLst/>
          </a:prstGeom>
          <a:noFill/>
        </p:spPr>
        <p:txBody>
          <a:bodyPr wrap="square" rtlCol="0">
            <a:spAutoFit/>
          </a:bodyPr>
          <a:lstStyle/>
          <a:p>
            <a:r>
              <a:rPr lang="en-US" sz="2400" b="1" dirty="0">
                <a:latin typeface="Century Gothic" panose="020B0502020202090204" pitchFamily="34" charset="0"/>
                <a:cs typeface="Times New Roman" panose="02020603050405020304" pitchFamily="18" charset="0"/>
              </a:rPr>
              <a:t>ii)  </a:t>
            </a:r>
            <a:r>
              <a:rPr lang="en-US" sz="2200" b="1" dirty="0">
                <a:solidFill>
                  <a:srgbClr val="C00000"/>
                </a:solidFill>
                <a:latin typeface="Century Gothic" panose="020B0502020202090204" pitchFamily="34" charset="0"/>
                <a:cs typeface="Times New Roman" panose="02020603050405020304" pitchFamily="18" charset="0"/>
              </a:rPr>
              <a:t>Ranking selection</a:t>
            </a:r>
          </a:p>
        </p:txBody>
      </p:sp>
      <p:grpSp>
        <p:nvGrpSpPr>
          <p:cNvPr id="5" name="Group 4"/>
          <p:cNvGrpSpPr/>
          <p:nvPr/>
        </p:nvGrpSpPr>
        <p:grpSpPr>
          <a:xfrm>
            <a:off x="750917" y="1428750"/>
            <a:ext cx="2395725" cy="2667000"/>
            <a:chOff x="1295400" y="3187700"/>
            <a:chExt cx="2395725" cy="2667000"/>
          </a:xfrm>
        </p:grpSpPr>
        <p:sp>
          <p:nvSpPr>
            <p:cNvPr id="6" name="Oval 5"/>
            <p:cNvSpPr/>
            <p:nvPr/>
          </p:nvSpPr>
          <p:spPr>
            <a:xfrm>
              <a:off x="2057399" y="3733800"/>
              <a:ext cx="1633725" cy="1524000"/>
            </a:xfrm>
            <a:prstGeom prst="ellipse">
              <a:avLst/>
            </a:prstGeom>
            <a:solidFill>
              <a:schemeClr val="bg1">
                <a:alpha val="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7" name="Straight Connector 6"/>
            <p:cNvCxnSpPr/>
            <p:nvPr/>
          </p:nvCxnSpPr>
          <p:spPr>
            <a:xfrm flipV="1">
              <a:off x="2209800" y="4495800"/>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95600" y="4483100"/>
              <a:ext cx="273208" cy="749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362200" y="4648200"/>
              <a:ext cx="6858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075109" y="4495800"/>
              <a:ext cx="820492" cy="238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Isosceles Triangle 10"/>
            <p:cNvSpPr>
              <a:spLocks noChangeArrowheads="1"/>
            </p:cNvSpPr>
            <p:nvPr/>
          </p:nvSpPr>
          <p:spPr bwMode="auto">
            <a:xfrm rot="10800000">
              <a:off x="2590800" y="3352800"/>
              <a:ext cx="533400" cy="381000"/>
            </a:xfrm>
            <a:prstGeom prst="triangle">
              <a:avLst>
                <a:gd name="adj" fmla="val 50000"/>
              </a:avLst>
            </a:prstGeom>
            <a:solidFill>
              <a:schemeClr val="bg1">
                <a:alpha val="0"/>
              </a:schemeClr>
            </a:solidFill>
            <a:ln w="25400" algn="ctr">
              <a:solidFill>
                <a:schemeClr val="tx1"/>
              </a:solidFill>
              <a:miter lim="800000"/>
              <a:headEnd/>
              <a:tailEnd/>
            </a:ln>
          </p:spPr>
          <p:txBody>
            <a:bodyPr rot="10800000" anchor="ctr"/>
            <a:lstStyle/>
            <a:p>
              <a:pPr algn="ctr">
                <a:defRPr/>
              </a:pPr>
              <a:endParaRPr lang="en-US" dirty="0">
                <a:solidFill>
                  <a:schemeClr val="lt1"/>
                </a:solidFill>
                <a:latin typeface="+mn-lt"/>
              </a:endParaRPr>
            </a:p>
          </p:txBody>
        </p:sp>
        <p:cxnSp>
          <p:nvCxnSpPr>
            <p:cNvPr id="12" name="Straight Connector 11"/>
            <p:cNvCxnSpPr>
              <a:stCxn id="11" idx="4"/>
            </p:cNvCxnSpPr>
            <p:nvPr/>
          </p:nvCxnSpPr>
          <p:spPr>
            <a:xfrm rot="5400000" flipH="1" flipV="1">
              <a:off x="2590800" y="31877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30480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27432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28956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26"/>
            <p:cNvSpPr txBox="1">
              <a:spLocks noChangeArrowheads="1"/>
            </p:cNvSpPr>
            <p:nvPr/>
          </p:nvSpPr>
          <p:spPr bwMode="auto">
            <a:xfrm>
              <a:off x="2895600" y="4038600"/>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p>
          </p:txBody>
        </p:sp>
        <p:sp>
          <p:nvSpPr>
            <p:cNvPr id="17" name="TextBox 27"/>
            <p:cNvSpPr txBox="1">
              <a:spLocks noChangeArrowheads="1"/>
            </p:cNvSpPr>
            <p:nvPr/>
          </p:nvSpPr>
          <p:spPr bwMode="auto">
            <a:xfrm>
              <a:off x="2678083" y="4768790"/>
              <a:ext cx="380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2</a:t>
              </a:r>
            </a:p>
          </p:txBody>
        </p:sp>
        <p:sp>
          <p:nvSpPr>
            <p:cNvPr id="18" name="TextBox 29"/>
            <p:cNvSpPr txBox="1">
              <a:spLocks noChangeArrowheads="1"/>
            </p:cNvSpPr>
            <p:nvPr/>
          </p:nvSpPr>
          <p:spPr bwMode="auto">
            <a:xfrm rot="3591778">
              <a:off x="2140937" y="4549745"/>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4</a:t>
              </a:r>
            </a:p>
          </p:txBody>
        </p:sp>
        <p:sp>
          <p:nvSpPr>
            <p:cNvPr id="19" name="TextBox 39"/>
            <p:cNvSpPr txBox="1">
              <a:spLocks noChangeArrowheads="1"/>
            </p:cNvSpPr>
            <p:nvPr/>
          </p:nvSpPr>
          <p:spPr bwMode="auto">
            <a:xfrm rot="2282398">
              <a:off x="2385983" y="4700554"/>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3</a:t>
              </a:r>
            </a:p>
          </p:txBody>
        </p:sp>
        <p:cxnSp>
          <p:nvCxnSpPr>
            <p:cNvPr id="20" name="Straight Connector 19"/>
            <p:cNvCxnSpPr/>
            <p:nvPr/>
          </p:nvCxnSpPr>
          <p:spPr>
            <a:xfrm rot="10800000" flipV="1">
              <a:off x="1992283" y="5016500"/>
              <a:ext cx="38100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flipV="1">
              <a:off x="1763683" y="4800600"/>
              <a:ext cx="4572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43"/>
            <p:cNvSpPr txBox="1">
              <a:spLocks noChangeArrowheads="1"/>
            </p:cNvSpPr>
            <p:nvPr/>
          </p:nvSpPr>
          <p:spPr bwMode="auto">
            <a:xfrm>
              <a:off x="3048000" y="4419600"/>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80%</a:t>
              </a:r>
            </a:p>
          </p:txBody>
        </p:sp>
        <p:sp>
          <p:nvSpPr>
            <p:cNvPr id="23" name="TextBox 44"/>
            <p:cNvSpPr txBox="1">
              <a:spLocks noChangeArrowheads="1"/>
            </p:cNvSpPr>
            <p:nvPr/>
          </p:nvSpPr>
          <p:spPr bwMode="auto">
            <a:xfrm>
              <a:off x="1295400" y="4800600"/>
              <a:ext cx="5132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3%</a:t>
              </a:r>
            </a:p>
          </p:txBody>
        </p:sp>
        <p:sp>
          <p:nvSpPr>
            <p:cNvPr id="24" name="TextBox 45"/>
            <p:cNvSpPr txBox="1">
              <a:spLocks noChangeArrowheads="1"/>
            </p:cNvSpPr>
            <p:nvPr/>
          </p:nvSpPr>
          <p:spPr bwMode="auto">
            <a:xfrm>
              <a:off x="2525683" y="5485368"/>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10%</a:t>
              </a:r>
            </a:p>
          </p:txBody>
        </p:sp>
        <p:sp>
          <p:nvSpPr>
            <p:cNvPr id="25" name="TextBox 46"/>
            <p:cNvSpPr txBox="1">
              <a:spLocks noChangeArrowheads="1"/>
            </p:cNvSpPr>
            <p:nvPr/>
          </p:nvSpPr>
          <p:spPr bwMode="auto">
            <a:xfrm>
              <a:off x="1576358" y="5245100"/>
              <a:ext cx="5132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7%</a:t>
              </a:r>
            </a:p>
          </p:txBody>
        </p:sp>
        <p:cxnSp>
          <p:nvCxnSpPr>
            <p:cNvPr id="26" name="Straight Connector 25"/>
            <p:cNvCxnSpPr/>
            <p:nvPr/>
          </p:nvCxnSpPr>
          <p:spPr>
            <a:xfrm>
              <a:off x="2830483" y="5168900"/>
              <a:ext cx="5541"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ight Arrow 26"/>
          <p:cNvSpPr/>
          <p:nvPr/>
        </p:nvSpPr>
        <p:spPr>
          <a:xfrm>
            <a:off x="4116730" y="2479675"/>
            <a:ext cx="762000" cy="381000"/>
          </a:xfrm>
          <a:prstGeom prst="rightArrow">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nvGrpSpPr>
          <p:cNvPr id="28" name="Group 27"/>
          <p:cNvGrpSpPr/>
          <p:nvPr/>
        </p:nvGrpSpPr>
        <p:grpSpPr>
          <a:xfrm>
            <a:off x="5547361" y="1428750"/>
            <a:ext cx="1648964" cy="2070100"/>
            <a:chOff x="5623561" y="3187700"/>
            <a:chExt cx="1648964" cy="2070100"/>
          </a:xfrm>
        </p:grpSpPr>
        <p:sp>
          <p:nvSpPr>
            <p:cNvPr id="29" name="Oval 28"/>
            <p:cNvSpPr/>
            <p:nvPr/>
          </p:nvSpPr>
          <p:spPr>
            <a:xfrm>
              <a:off x="5623561" y="3733800"/>
              <a:ext cx="1648964" cy="1524000"/>
            </a:xfrm>
            <a:prstGeom prst="ellipse">
              <a:avLst/>
            </a:prstGeom>
            <a:solidFill>
              <a:schemeClr val="bg1">
                <a:alpha val="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0" name="Straight Connector 29"/>
            <p:cNvCxnSpPr/>
            <p:nvPr/>
          </p:nvCxnSpPr>
          <p:spPr>
            <a:xfrm flipV="1">
              <a:off x="6030913" y="4495800"/>
              <a:ext cx="446087" cy="65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V="1">
              <a:off x="6019800" y="4038600"/>
              <a:ext cx="7620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77000" y="4495800"/>
              <a:ext cx="762000" cy="238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638799" y="4296654"/>
              <a:ext cx="838201" cy="199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Isosceles Triangle 33"/>
            <p:cNvSpPr>
              <a:spLocks noChangeArrowheads="1"/>
            </p:cNvSpPr>
            <p:nvPr/>
          </p:nvSpPr>
          <p:spPr bwMode="auto">
            <a:xfrm rot="10800000">
              <a:off x="6172200" y="3352800"/>
              <a:ext cx="533400" cy="381000"/>
            </a:xfrm>
            <a:prstGeom prst="triangle">
              <a:avLst>
                <a:gd name="adj" fmla="val 50000"/>
              </a:avLst>
            </a:prstGeom>
            <a:solidFill>
              <a:schemeClr val="bg1">
                <a:alpha val="0"/>
              </a:schemeClr>
            </a:solidFill>
            <a:ln w="25400" algn="ctr">
              <a:solidFill>
                <a:schemeClr val="tx1"/>
              </a:solidFill>
              <a:miter lim="800000"/>
              <a:headEnd/>
              <a:tailEnd/>
            </a:ln>
          </p:spPr>
          <p:txBody>
            <a:bodyPr rot="10800000" anchor="ctr"/>
            <a:lstStyle/>
            <a:p>
              <a:pPr algn="ctr">
                <a:defRPr/>
              </a:pPr>
              <a:endParaRPr lang="en-US" dirty="0">
                <a:solidFill>
                  <a:schemeClr val="lt1"/>
                </a:solidFill>
                <a:latin typeface="+mn-lt"/>
              </a:endParaRPr>
            </a:p>
          </p:txBody>
        </p:sp>
        <p:cxnSp>
          <p:nvCxnSpPr>
            <p:cNvPr id="35" name="Straight Connector 34"/>
            <p:cNvCxnSpPr>
              <a:stCxn id="34" idx="4"/>
            </p:cNvCxnSpPr>
            <p:nvPr/>
          </p:nvCxnSpPr>
          <p:spPr>
            <a:xfrm rot="5400000" flipH="1" flipV="1">
              <a:off x="6172200" y="31877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66294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63246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64770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26"/>
            <p:cNvSpPr txBox="1">
              <a:spLocks noChangeArrowheads="1"/>
            </p:cNvSpPr>
            <p:nvPr/>
          </p:nvSpPr>
          <p:spPr bwMode="auto">
            <a:xfrm>
              <a:off x="6553200" y="3886200"/>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p>
          </p:txBody>
        </p:sp>
        <p:sp>
          <p:nvSpPr>
            <p:cNvPr id="40" name="TextBox 27"/>
            <p:cNvSpPr txBox="1">
              <a:spLocks noChangeArrowheads="1"/>
            </p:cNvSpPr>
            <p:nvPr/>
          </p:nvSpPr>
          <p:spPr bwMode="auto">
            <a:xfrm>
              <a:off x="6400800" y="4572000"/>
              <a:ext cx="455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2</a:t>
              </a:r>
            </a:p>
          </p:txBody>
        </p:sp>
        <p:sp>
          <p:nvSpPr>
            <p:cNvPr id="41" name="TextBox 29"/>
            <p:cNvSpPr txBox="1">
              <a:spLocks noChangeArrowheads="1"/>
            </p:cNvSpPr>
            <p:nvPr/>
          </p:nvSpPr>
          <p:spPr bwMode="auto">
            <a:xfrm>
              <a:off x="6030913" y="3763254"/>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4</a:t>
              </a:r>
            </a:p>
          </p:txBody>
        </p:sp>
        <p:sp>
          <p:nvSpPr>
            <p:cNvPr id="42" name="TextBox 39"/>
            <p:cNvSpPr txBox="1">
              <a:spLocks noChangeArrowheads="1"/>
            </p:cNvSpPr>
            <p:nvPr/>
          </p:nvSpPr>
          <p:spPr bwMode="auto">
            <a:xfrm>
              <a:off x="5715000" y="4296654"/>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3</a:t>
              </a:r>
            </a:p>
          </p:txBody>
        </p:sp>
        <p:sp>
          <p:nvSpPr>
            <p:cNvPr id="43" name="TextBox 43"/>
            <p:cNvSpPr txBox="1">
              <a:spLocks noChangeArrowheads="1"/>
            </p:cNvSpPr>
            <p:nvPr/>
          </p:nvSpPr>
          <p:spPr bwMode="auto">
            <a:xfrm>
              <a:off x="6629400" y="4191000"/>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40%</a:t>
              </a:r>
            </a:p>
          </p:txBody>
        </p:sp>
        <p:sp>
          <p:nvSpPr>
            <p:cNvPr id="44" name="TextBox 44"/>
            <p:cNvSpPr txBox="1">
              <a:spLocks noChangeArrowheads="1"/>
            </p:cNvSpPr>
            <p:nvPr/>
          </p:nvSpPr>
          <p:spPr bwMode="auto">
            <a:xfrm>
              <a:off x="5791200" y="4038600"/>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10%</a:t>
              </a:r>
            </a:p>
          </p:txBody>
        </p:sp>
        <p:sp>
          <p:nvSpPr>
            <p:cNvPr id="45" name="TextBox 45"/>
            <p:cNvSpPr txBox="1">
              <a:spLocks noChangeArrowheads="1"/>
            </p:cNvSpPr>
            <p:nvPr/>
          </p:nvSpPr>
          <p:spPr bwMode="auto">
            <a:xfrm>
              <a:off x="6248400" y="4876800"/>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30%</a:t>
              </a:r>
            </a:p>
          </p:txBody>
        </p:sp>
        <p:sp>
          <p:nvSpPr>
            <p:cNvPr id="46" name="TextBox 46"/>
            <p:cNvSpPr txBox="1">
              <a:spLocks noChangeArrowheads="1"/>
            </p:cNvSpPr>
            <p:nvPr/>
          </p:nvSpPr>
          <p:spPr bwMode="auto">
            <a:xfrm>
              <a:off x="5715000" y="4612566"/>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20%</a:t>
              </a:r>
            </a:p>
          </p:txBody>
        </p:sp>
      </p:grpSp>
      <p:sp>
        <p:nvSpPr>
          <p:cNvPr id="47" name="TextBox 114"/>
          <p:cNvSpPr txBox="1">
            <a:spLocks noChangeArrowheads="1"/>
          </p:cNvSpPr>
          <p:nvPr/>
        </p:nvSpPr>
        <p:spPr bwMode="auto">
          <a:xfrm>
            <a:off x="5319255" y="3649212"/>
            <a:ext cx="2148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rPr>
              <a:t>Ranking selection</a:t>
            </a:r>
          </a:p>
        </p:txBody>
      </p:sp>
    </p:spTree>
    <p:extLst>
      <p:ext uri="{BB962C8B-B14F-4D97-AF65-F5344CB8AC3E}">
        <p14:creationId xmlns:p14="http://schemas.microsoft.com/office/powerpoint/2010/main" val="151740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7"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66</a:t>
            </a:fld>
            <a:endParaRPr lang="en-US"/>
          </a:p>
        </p:txBody>
      </p:sp>
      <p:sp>
        <p:nvSpPr>
          <p:cNvPr id="3" name="TextBox 2"/>
          <p:cNvSpPr txBox="1"/>
          <p:nvPr/>
        </p:nvSpPr>
        <p:spPr>
          <a:xfrm>
            <a:off x="533399" y="937558"/>
            <a:ext cx="8001001" cy="2462213"/>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Strings are arranged in an ascending order of their fitness values (that is, </a:t>
            </a:r>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4</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3</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2</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a:t>
            </a:r>
          </a:p>
          <a:p>
            <a:pPr marL="342900" indent="-342900" algn="just">
              <a:buFont typeface="Arial" panose="020B0604020202020204" pitchFamily="34" charset="0"/>
              <a:buChar char="•"/>
            </a:pPr>
            <a:endParaRPr lang="en-US" sz="1400" b="1" dirty="0">
              <a:latin typeface="Century Gothic" panose="020B0502020202090204" pitchFamily="34"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The strings having </a:t>
            </a:r>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4</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3</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2 </a:t>
            </a:r>
            <a:r>
              <a:rPr lang="en-US" sz="2000" b="1" dirty="0">
                <a:latin typeface="Century Gothic" panose="020B0502020202090204" pitchFamily="34" charset="0"/>
                <a:cs typeface="Times New Roman" panose="02020603050405020304" pitchFamily="18" charset="0"/>
              </a:rPr>
              <a:t>and </a:t>
            </a:r>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will be assigned ranks 1,2,3 and 4</a:t>
            </a:r>
          </a:p>
          <a:p>
            <a:pPr marL="342900" indent="-342900" algn="just">
              <a:buFont typeface="Arial" panose="020B0604020202020204" pitchFamily="34" charset="0"/>
              <a:buChar char="•"/>
            </a:pPr>
            <a:endParaRPr lang="en-US" sz="1400" b="1" dirty="0">
              <a:latin typeface="Century Gothic" panose="020B0502020202090204" pitchFamily="34"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Apply a proportionate selection scheme based on the assigned ranks </a:t>
            </a:r>
          </a:p>
        </p:txBody>
      </p:sp>
    </p:spTree>
    <p:extLst>
      <p:ext uri="{BB962C8B-B14F-4D97-AF65-F5344CB8AC3E}">
        <p14:creationId xmlns:p14="http://schemas.microsoft.com/office/powerpoint/2010/main" val="15917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67</a:t>
            </a:fld>
            <a:endParaRPr lang="en-US"/>
          </a:p>
        </p:txBody>
      </p:sp>
      <p:sp>
        <p:nvSpPr>
          <p:cNvPr id="3" name="Rectangle 2"/>
          <p:cNvSpPr/>
          <p:nvPr/>
        </p:nvSpPr>
        <p:spPr>
          <a:xfrm>
            <a:off x="762000" y="971550"/>
            <a:ext cx="7620000" cy="2246769"/>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The strings having f</a:t>
            </a:r>
            <a:r>
              <a:rPr lang="en-US" sz="2000" b="1" baseline="-25000" dirty="0">
                <a:latin typeface="Century Gothic" panose="020B0502020202090204" pitchFamily="34"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f</a:t>
            </a:r>
            <a:r>
              <a:rPr lang="en-US" sz="2000" b="1" baseline="-25000" dirty="0">
                <a:latin typeface="Century Gothic" panose="020B0502020202090204" pitchFamily="34" charset="0"/>
                <a:cs typeface="Times New Roman" panose="02020603050405020304" pitchFamily="18" charset="0"/>
              </a:rPr>
              <a:t>2</a:t>
            </a:r>
            <a:r>
              <a:rPr lang="en-US" sz="2000" b="1" dirty="0">
                <a:latin typeface="Century Gothic" panose="020B0502020202090204" pitchFamily="34" charset="0"/>
                <a:cs typeface="Times New Roman" panose="02020603050405020304" pitchFamily="18" charset="0"/>
              </a:rPr>
              <a:t>, f</a:t>
            </a:r>
            <a:r>
              <a:rPr lang="en-US" sz="2000" b="1" baseline="-25000" dirty="0">
                <a:latin typeface="Century Gothic" panose="020B0502020202090204" pitchFamily="34" charset="0"/>
                <a:cs typeface="Times New Roman" panose="02020603050405020304" pitchFamily="18" charset="0"/>
              </a:rPr>
              <a:t>3</a:t>
            </a:r>
            <a:r>
              <a:rPr lang="en-US" sz="2000" b="1" dirty="0">
                <a:latin typeface="Century Gothic" panose="020B0502020202090204" pitchFamily="34" charset="0"/>
                <a:cs typeface="Times New Roman" panose="02020603050405020304" pitchFamily="18" charset="0"/>
              </a:rPr>
              <a:t> and f</a:t>
            </a:r>
            <a:r>
              <a:rPr lang="en-US" sz="2000" b="1" baseline="-25000" dirty="0">
                <a:latin typeface="Century Gothic" panose="020B0502020202090204" pitchFamily="34" charset="0"/>
                <a:cs typeface="Times New Roman" panose="02020603050405020304" pitchFamily="18" charset="0"/>
              </a:rPr>
              <a:t>4</a:t>
            </a:r>
            <a:r>
              <a:rPr lang="en-US" sz="2000" b="1" dirty="0">
                <a:latin typeface="Century Gothic" panose="020B0502020202090204" pitchFamily="34" charset="0"/>
                <a:cs typeface="Times New Roman" panose="02020603050405020304" pitchFamily="18" charset="0"/>
              </a:rPr>
              <a:t> will occupy 40%, 30%, 20% and 10% of the total area, respectively </a:t>
            </a:r>
          </a:p>
          <a:p>
            <a:pPr algn="just"/>
            <a:endParaRPr lang="en-US" sz="2000" b="1" dirty="0">
              <a:latin typeface="Century Gothic" panose="020B0502020202090204" pitchFamily="34" charset="0"/>
              <a:cs typeface="Times New Roman" panose="02020603050405020304" pitchFamily="18" charset="0"/>
            </a:endParaRPr>
          </a:p>
          <a:p>
            <a:pPr algn="just"/>
            <a:endParaRPr lang="en-US" sz="2000" b="1" dirty="0">
              <a:latin typeface="Century Gothic" panose="020B0502020202090204" pitchFamily="34" charset="0"/>
              <a:cs typeface="Times New Roman" panose="02020603050405020304" pitchFamily="18" charset="0"/>
            </a:endParaRPr>
          </a:p>
          <a:p>
            <a:pPr algn="just"/>
            <a:r>
              <a:rPr lang="en-US" sz="2000" b="1" dirty="0">
                <a:latin typeface="Century Gothic" panose="020B0502020202090204" pitchFamily="34" charset="0"/>
                <a:cs typeface="Times New Roman" panose="02020603050405020304" pitchFamily="18" charset="0"/>
              </a:rPr>
              <a:t>Note : </a:t>
            </a:r>
            <a:r>
              <a:rPr lang="en-US" sz="2000" b="1" dirty="0">
                <a:solidFill>
                  <a:srgbClr val="002060"/>
                </a:solidFill>
                <a:latin typeface="Century Gothic" panose="020B0502020202090204" pitchFamily="34" charset="0"/>
                <a:cs typeface="Times New Roman" panose="02020603050405020304" pitchFamily="18" charset="0"/>
              </a:rPr>
              <a:t>Rank-based proportionate selection scheme</a:t>
            </a:r>
            <a:r>
              <a:rPr lang="en-US" sz="2000" b="1" dirty="0">
                <a:latin typeface="Century Gothic" panose="020B0502020202090204" pitchFamily="34" charset="0"/>
                <a:cs typeface="Times New Roman" panose="02020603050405020304" pitchFamily="18" charset="0"/>
              </a:rPr>
              <a:t> is expected to perform better than the </a:t>
            </a:r>
            <a:r>
              <a:rPr lang="en-US" sz="2000" b="1" dirty="0">
                <a:solidFill>
                  <a:srgbClr val="00B050"/>
                </a:solidFill>
                <a:latin typeface="Century Gothic" panose="020B0502020202090204" pitchFamily="34" charset="0"/>
                <a:cs typeface="Times New Roman" panose="02020603050405020304" pitchFamily="18" charset="0"/>
              </a:rPr>
              <a:t>fitness-based proportionate selection</a:t>
            </a:r>
          </a:p>
        </p:txBody>
      </p:sp>
    </p:spTree>
    <p:extLst>
      <p:ext uri="{BB962C8B-B14F-4D97-AF65-F5344CB8AC3E}">
        <p14:creationId xmlns:p14="http://schemas.microsoft.com/office/powerpoint/2010/main" val="14157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68</a:t>
            </a:fld>
            <a:endParaRPr lang="en-US"/>
          </a:p>
        </p:txBody>
      </p:sp>
      <p:sp>
        <p:nvSpPr>
          <p:cNvPr id="3" name="TextBox 2"/>
          <p:cNvSpPr txBox="1"/>
          <p:nvPr/>
        </p:nvSpPr>
        <p:spPr>
          <a:xfrm>
            <a:off x="339969" y="438150"/>
            <a:ext cx="8382000" cy="3570208"/>
          </a:xfrm>
          <a:prstGeom prst="rect">
            <a:avLst/>
          </a:prstGeom>
          <a:noFill/>
        </p:spPr>
        <p:txBody>
          <a:bodyPr wrap="square" rtlCol="0">
            <a:spAutoFit/>
          </a:bodyPr>
          <a:lstStyle/>
          <a:p>
            <a:r>
              <a:rPr lang="en-US" sz="2000" b="1" dirty="0">
                <a:latin typeface="Century Gothic" panose="020B0502020202090204" pitchFamily="34"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iii)  Tournament Selection</a:t>
            </a:r>
            <a:r>
              <a:rPr lang="en-US" sz="2200" dirty="0">
                <a:solidFill>
                  <a:srgbClr val="C00000"/>
                </a:solidFill>
                <a:latin typeface="Century Gothic" panose="020B0502020202090204" pitchFamily="34" charset="0"/>
                <a:cs typeface="Times New Roman" panose="02020603050405020304" pitchFamily="18" charset="0"/>
              </a:rPr>
              <a:t> </a:t>
            </a:r>
          </a:p>
          <a:p>
            <a:endParaRPr lang="en-US" sz="1600" dirty="0">
              <a:latin typeface="Century Gothic" panose="020B0502020202090204" pitchFamily="34" charset="0"/>
              <a:cs typeface="Times New Roman" panose="02020603050405020304" pitchFamily="18" charset="0"/>
            </a:endParaRPr>
          </a:p>
          <a:p>
            <a:pPr marL="225425" indent="-225425">
              <a:buFont typeface="Arial" charset="0"/>
              <a:buChar char="•"/>
              <a:defRPr/>
            </a:pPr>
            <a:r>
              <a:rPr lang="en-US" sz="2000" b="1" dirty="0">
                <a:latin typeface="Century Gothic" panose="020B0502020202090204" pitchFamily="34" charset="0"/>
                <a:cs typeface="Times New Roman" panose="02020603050405020304" pitchFamily="18" charset="0"/>
              </a:rPr>
              <a:t>Select tournament size </a:t>
            </a:r>
            <a:r>
              <a:rPr lang="en-US" sz="2000" b="1" dirty="0">
                <a:latin typeface="Cambria Math" panose="02040503050406030204" pitchFamily="18" charset="0"/>
                <a:ea typeface="Cambria Math" panose="02040503050406030204" pitchFamily="18" charset="0"/>
                <a:cs typeface="Times New Roman" panose="02020603050405020304" pitchFamily="18" charset="0"/>
              </a:rPr>
              <a:t>n</a:t>
            </a:r>
          </a:p>
          <a:p>
            <a:pPr marL="225425" indent="-225425">
              <a:buFont typeface="Arial" charset="0"/>
              <a:buChar char="•"/>
              <a:defRPr/>
            </a:pPr>
            <a:endParaRPr lang="en-US" sz="800" b="1" dirty="0">
              <a:latin typeface="Century Gothic" panose="020B0502020202090204" pitchFamily="34" charset="0"/>
              <a:cs typeface="Times New Roman" panose="02020603050405020304" pitchFamily="18" charset="0"/>
            </a:endParaRPr>
          </a:p>
          <a:p>
            <a:pPr marL="225425" indent="-225425">
              <a:buFont typeface="Arial" charset="0"/>
              <a:buChar char="•"/>
              <a:defRPr/>
            </a:pPr>
            <a:r>
              <a:rPr lang="en-US" sz="2000" b="1" dirty="0">
                <a:latin typeface="Century Gothic" panose="020B0502020202090204" pitchFamily="34" charset="0"/>
                <a:cs typeface="Times New Roman" panose="02020603050405020304" pitchFamily="18" charset="0"/>
              </a:rPr>
              <a:t>Pick </a:t>
            </a:r>
            <a:r>
              <a:rPr lang="en-US" sz="2000" b="1" dirty="0">
                <a:latin typeface="Cambria Math" panose="02040503050406030204" pitchFamily="18" charset="0"/>
                <a:ea typeface="Cambria Math" panose="02040503050406030204" pitchFamily="18" charset="0"/>
                <a:cs typeface="Times New Roman" panose="02020603050405020304" pitchFamily="18" charset="0"/>
              </a:rPr>
              <a:t>n</a:t>
            </a:r>
            <a:r>
              <a:rPr lang="en-US" sz="2000" b="1" dirty="0">
                <a:latin typeface="Century Gothic" panose="020B0502020202090204" pitchFamily="34" charset="0"/>
                <a:cs typeface="Times New Roman" panose="02020603050405020304" pitchFamily="18" charset="0"/>
              </a:rPr>
              <a:t> strings from the population at random and select the best one in terms of fitness value </a:t>
            </a:r>
          </a:p>
          <a:p>
            <a:pPr marL="225425" indent="-225425">
              <a:buFont typeface="Arial" charset="0"/>
              <a:buChar char="•"/>
              <a:defRPr/>
            </a:pPr>
            <a:endParaRPr lang="en-US" sz="800" b="1" dirty="0">
              <a:latin typeface="Century Gothic" panose="020B0502020202090204" pitchFamily="34" charset="0"/>
              <a:cs typeface="Times New Roman" panose="02020603050405020304" pitchFamily="18" charset="0"/>
            </a:endParaRPr>
          </a:p>
          <a:p>
            <a:pPr marL="225425" indent="-225425">
              <a:buFont typeface="Arial" charset="0"/>
              <a:buChar char="•"/>
              <a:defRPr/>
            </a:pPr>
            <a:r>
              <a:rPr lang="en-US" sz="2000" b="1" dirty="0">
                <a:latin typeface="Century Gothic" panose="020B0502020202090204" pitchFamily="34" charset="0"/>
                <a:cs typeface="Times New Roman" panose="02020603050405020304" pitchFamily="18" charset="0"/>
              </a:rPr>
              <a:t>After copying the best string into the mating pool, all </a:t>
            </a:r>
            <a:r>
              <a:rPr lang="en-US" sz="2000" b="1" dirty="0">
                <a:latin typeface="Cambria Math" panose="02040503050406030204" pitchFamily="18" charset="0"/>
                <a:ea typeface="Cambria Math" panose="02040503050406030204" pitchFamily="18" charset="0"/>
                <a:cs typeface="Times New Roman" panose="02020603050405020304" pitchFamily="18" charset="0"/>
              </a:rPr>
              <a:t>n</a:t>
            </a:r>
            <a:r>
              <a:rPr lang="en-US" sz="2000" b="1" dirty="0">
                <a:latin typeface="Century Gothic" panose="020B0502020202090204" pitchFamily="34" charset="0"/>
                <a:cs typeface="Times New Roman" panose="02020603050405020304" pitchFamily="18" charset="0"/>
              </a:rPr>
              <a:t> strings are returned to the population</a:t>
            </a:r>
          </a:p>
          <a:p>
            <a:pPr marL="225425" indent="-225425">
              <a:buFont typeface="Arial" charset="0"/>
              <a:buChar char="•"/>
              <a:defRPr/>
            </a:pPr>
            <a:endParaRPr lang="en-US" sz="800" b="1" dirty="0">
              <a:latin typeface="Century Gothic" panose="020B0502020202090204" pitchFamily="34" charset="0"/>
              <a:cs typeface="Times New Roman" panose="02020603050405020304" pitchFamily="18" charset="0"/>
            </a:endParaRPr>
          </a:p>
          <a:p>
            <a:pPr marL="225425" indent="-225425">
              <a:buFont typeface="Arial" charset="0"/>
              <a:buChar char="•"/>
              <a:defRPr/>
            </a:pPr>
            <a:r>
              <a:rPr lang="en-US" sz="2000" b="1" dirty="0">
                <a:latin typeface="Century Gothic" panose="020B0502020202090204" pitchFamily="34" charset="0"/>
                <a:cs typeface="Times New Roman" panose="02020603050405020304" pitchFamily="18" charset="0"/>
              </a:rPr>
              <a:t>Computationally faster than Roulette Wheel selection and Ranking selection</a:t>
            </a:r>
          </a:p>
          <a:p>
            <a:endParaRPr lang="en-US" sz="2000" dirty="0">
              <a:latin typeface="Century Gothic" panose="020B0502020202090204" pitchFamily="34" charset="0"/>
              <a:cs typeface="Times New Roman" panose="02020603050405020304" pitchFamily="18" charset="0"/>
            </a:endParaRPr>
          </a:p>
        </p:txBody>
      </p:sp>
    </p:spTree>
    <p:extLst>
      <p:ext uri="{BB962C8B-B14F-4D97-AF65-F5344CB8AC3E}">
        <p14:creationId xmlns:p14="http://schemas.microsoft.com/office/powerpoint/2010/main" val="195582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69</a:t>
            </a:fld>
            <a:endParaRPr lang="en-US"/>
          </a:p>
        </p:txBody>
      </p:sp>
      <p:sp>
        <p:nvSpPr>
          <p:cNvPr id="3" name="TextBox 2"/>
          <p:cNvSpPr txBox="1"/>
          <p:nvPr/>
        </p:nvSpPr>
        <p:spPr>
          <a:xfrm>
            <a:off x="609600" y="971550"/>
            <a:ext cx="7924800" cy="2862322"/>
          </a:xfrm>
          <a:prstGeom prst="rect">
            <a:avLst/>
          </a:prstGeom>
          <a:noFill/>
        </p:spPr>
        <p:txBody>
          <a:bodyPr wrap="square" rtlCol="0">
            <a:spAutoFit/>
          </a:bodyPr>
          <a:lstStyle/>
          <a:p>
            <a:r>
              <a:rPr lang="en-US" sz="2200" b="1" dirty="0">
                <a:solidFill>
                  <a:srgbClr val="C00000"/>
                </a:solidFill>
                <a:latin typeface="Century Gothic" panose="020B0502020202090204" pitchFamily="34" charset="0"/>
                <a:cs typeface="Times New Roman" panose="02020603050405020304" pitchFamily="18" charset="0"/>
              </a:rPr>
              <a:t>Step4: Crossover</a:t>
            </a:r>
          </a:p>
          <a:p>
            <a:endParaRPr lang="en-US" sz="2000" b="1" dirty="0">
              <a:solidFill>
                <a:schemeClr val="hlink"/>
              </a:solidFill>
              <a:latin typeface="Century Gothic" panose="020B0502020202090204" pitchFamily="34" charset="0"/>
              <a:cs typeface="Times New Roman" panose="02020603050405020304" pitchFamily="18" charset="0"/>
            </a:endParaRPr>
          </a:p>
          <a:p>
            <a:pPr marL="461963" indent="-461963" algn="just">
              <a:buFontTx/>
              <a:buAutoNum type="romanLcParenBoth"/>
              <a:defRPr/>
            </a:pPr>
            <a:r>
              <a:rPr lang="en-US" sz="2000" b="1" dirty="0">
                <a:latin typeface="Century Gothic" panose="020B0502020202090204" pitchFamily="34" charset="0"/>
                <a:cs typeface="Times New Roman" pitchFamily="18" charset="0"/>
              </a:rPr>
              <a:t>Exchange of properties between two parents and     consequently, two children solutions are produced</a:t>
            </a:r>
          </a:p>
          <a:p>
            <a:pPr marL="461963" indent="-461963" algn="just">
              <a:buFontTx/>
              <a:buAutoNum type="romanLcParenBoth"/>
              <a:defRPr/>
            </a:pPr>
            <a:endParaRPr lang="en-US" sz="1000" b="1" dirty="0">
              <a:latin typeface="Century Gothic" panose="020B0502020202090204" pitchFamily="34" charset="0"/>
              <a:cs typeface="Times New Roman" pitchFamily="18" charset="0"/>
            </a:endParaRPr>
          </a:p>
          <a:p>
            <a:pPr marL="461963" indent="-461963" algn="just">
              <a:buFontTx/>
              <a:buAutoNum type="romanLcParenBoth"/>
              <a:defRPr/>
            </a:pPr>
            <a:r>
              <a:rPr lang="en-US" sz="2000" b="1" dirty="0">
                <a:latin typeface="Cambria Math" panose="02040503050406030204" pitchFamily="18" charset="0"/>
                <a:ea typeface="Cambria Math" panose="02040503050406030204" pitchFamily="18" charset="0"/>
                <a:cs typeface="Times New Roman" pitchFamily="18" charset="0"/>
              </a:rPr>
              <a:t>N/2</a:t>
            </a:r>
            <a:r>
              <a:rPr lang="en-US" sz="2000" b="1" dirty="0">
                <a:latin typeface="Century Gothic" panose="020B0502020202090204" pitchFamily="34" charset="0"/>
                <a:cs typeface="Times New Roman" pitchFamily="18" charset="0"/>
              </a:rPr>
              <a:t> Mating pairs/Parents are selected at random from a mating pool of size </a:t>
            </a:r>
            <a:r>
              <a:rPr lang="en-US" sz="2000" b="1" dirty="0">
                <a:latin typeface="Cambria Math" panose="02040503050406030204" pitchFamily="18" charset="0"/>
                <a:ea typeface="Cambria Math" panose="02040503050406030204" pitchFamily="18" charset="0"/>
                <a:cs typeface="Times New Roman" pitchFamily="18" charset="0"/>
              </a:rPr>
              <a:t>N</a:t>
            </a:r>
          </a:p>
          <a:p>
            <a:pPr marL="461963" indent="-461963" algn="just">
              <a:buFontTx/>
              <a:buAutoNum type="romanLcParenBoth"/>
              <a:defRPr/>
            </a:pPr>
            <a:endParaRPr lang="en-US" sz="800" b="1" dirty="0">
              <a:latin typeface="Century Gothic" panose="020B0502020202090204" pitchFamily="34" charset="0"/>
              <a:cs typeface="Times New Roman" pitchFamily="18" charset="0"/>
            </a:endParaRPr>
          </a:p>
          <a:p>
            <a:pPr>
              <a:defRPr/>
            </a:pPr>
            <a:endParaRPr lang="en-US" sz="2000" dirty="0">
              <a:latin typeface="Century Gothic" panose="020B0502020202090204" pitchFamily="34" charset="0"/>
              <a:cs typeface="Times New Roman" pitchFamily="18" charset="0"/>
            </a:endParaRPr>
          </a:p>
          <a:p>
            <a:endParaRPr lang="en-US" sz="2000" dirty="0">
              <a:latin typeface="Century Gothic" panose="020B0502020202090204" pitchFamily="34" charset="0"/>
              <a:cs typeface="Times New Roman" pitchFamily="18" charset="0"/>
            </a:endParaRPr>
          </a:p>
        </p:txBody>
      </p:sp>
    </p:spTree>
    <p:extLst>
      <p:ext uri="{BB962C8B-B14F-4D97-AF65-F5344CB8AC3E}">
        <p14:creationId xmlns:p14="http://schemas.microsoft.com/office/powerpoint/2010/main" val="296906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7</a:t>
            </a:fld>
            <a:endParaRPr lang="en-US"/>
          </a:p>
        </p:txBody>
      </p:sp>
      <p:sp>
        <p:nvSpPr>
          <p:cNvPr id="5" name="Rectangle 4"/>
          <p:cNvSpPr/>
          <p:nvPr/>
        </p:nvSpPr>
        <p:spPr>
          <a:xfrm>
            <a:off x="10668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Mathematical Formulation</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2" name="Rectangle 1"/>
              <p:cNvSpPr/>
              <p:nvPr/>
            </p:nvSpPr>
            <p:spPr>
              <a:xfrm>
                <a:off x="1066800" y="819150"/>
                <a:ext cx="7696200" cy="2763577"/>
              </a:xfrm>
              <a:prstGeom prst="rect">
                <a:avLst/>
              </a:prstGeom>
            </p:spPr>
            <p:txBody>
              <a:bodyPr wrap="square">
                <a:spAutoFit/>
              </a:bodyPr>
              <a:lstStyle/>
              <a:p>
                <a:r>
                  <a:rPr lang="en-US" altLang="en-US" sz="2000" b="1" dirty="0">
                    <a:solidFill>
                      <a:schemeClr val="tx1"/>
                    </a:solidFill>
                    <a:latin typeface="Century Gothic" panose="020B0502020202020204" pitchFamily="34" charset="0"/>
                  </a:rPr>
                  <a:t>Minimize Mass</a:t>
                </a:r>
                <a:r>
                  <a:rPr lang="en-US" altLang="en-US" sz="2400" dirty="0">
                    <a:solidFill>
                      <a:schemeClr val="tx1"/>
                    </a:solidFill>
                  </a:rPr>
                  <a:t>    </a:t>
                </a:r>
                <a14:m>
                  <m:oMath xmlns:m="http://schemas.openxmlformats.org/officeDocument/2006/math">
                    <m:r>
                      <a:rPr lang="en-US" altLang="en-US" sz="2000" b="1" i="1">
                        <a:solidFill>
                          <a:schemeClr val="tx1"/>
                        </a:solidFill>
                        <a:latin typeface="Cambria Math" panose="02040503050406030204" pitchFamily="18" charset="0"/>
                      </a:rPr>
                      <m:t>𝑴</m:t>
                    </m:r>
                    <m:r>
                      <a:rPr lang="en-US" altLang="en-US" sz="2000" b="1">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𝝅</m:t>
                        </m:r>
                        <m:sSup>
                          <m:sSupPr>
                            <m:ctrlPr>
                              <a:rPr lang="en-US" altLang="en-US" sz="2000" b="1" i="1" smtClean="0">
                                <a:solidFill>
                                  <a:schemeClr val="tx1"/>
                                </a:solidFill>
                                <a:latin typeface="Cambria Math" panose="02040503050406030204" pitchFamily="18" charset="0"/>
                                <a:ea typeface="Cambria Math" panose="02040503050406030204" pitchFamily="18" charset="0"/>
                              </a:rPr>
                            </m:ctrlPr>
                          </m:sSupPr>
                          <m:e>
                            <m:r>
                              <a:rPr lang="en-US" altLang="en-US" sz="2000" b="1" i="1" smtClean="0">
                                <a:solidFill>
                                  <a:schemeClr val="tx1"/>
                                </a:solidFill>
                                <a:latin typeface="Cambria Math" panose="02040503050406030204" pitchFamily="18" charset="0"/>
                                <a:ea typeface="Cambria Math" panose="02040503050406030204" pitchFamily="18" charset="0"/>
                              </a:rPr>
                              <m:t>𝒅</m:t>
                            </m:r>
                          </m:e>
                          <m:sup>
                            <m:r>
                              <a:rPr lang="en-US" altLang="en-US" sz="2000" b="1" i="1" smtClean="0">
                                <a:solidFill>
                                  <a:schemeClr val="tx1"/>
                                </a:solidFill>
                                <a:latin typeface="Cambria Math" panose="02040503050406030204" pitchFamily="18" charset="0"/>
                                <a:ea typeface="Cambria Math" panose="02040503050406030204" pitchFamily="18" charset="0"/>
                              </a:rPr>
                              <m:t>𝟐</m:t>
                            </m:r>
                          </m:sup>
                        </m:sSup>
                        <m:r>
                          <a:rPr lang="en-US" altLang="en-US" sz="2000" b="1" i="1" smtClean="0">
                            <a:solidFill>
                              <a:schemeClr val="tx1"/>
                            </a:solidFill>
                            <a:latin typeface="Cambria Math" panose="02040503050406030204" pitchFamily="18" charset="0"/>
                            <a:ea typeface="Cambria Math" panose="02040503050406030204" pitchFamily="18" charset="0"/>
                          </a:rPr>
                          <m:t>𝑳</m:t>
                        </m:r>
                        <m:r>
                          <a:rPr lang="en-US" altLang="en-US" sz="2000" b="1" i="1" smtClean="0">
                            <a:solidFill>
                              <a:schemeClr val="tx1"/>
                            </a:solidFill>
                            <a:latin typeface="Cambria Math" panose="02040503050406030204" pitchFamily="18" charset="0"/>
                            <a:ea typeface="Cambria Math" panose="02040503050406030204" pitchFamily="18" charset="0"/>
                          </a:rPr>
                          <m:t>𝝆</m:t>
                        </m:r>
                        <m:r>
                          <a:rPr lang="en-US" altLang="en-US" sz="2000" b="1" i="1" smtClean="0">
                            <a:solidFill>
                              <a:schemeClr val="tx1"/>
                            </a:solidFill>
                            <a:latin typeface="Cambria Math" panose="02040503050406030204" pitchFamily="18" charset="0"/>
                          </a:rPr>
                          <m:t>)</m:t>
                        </m:r>
                      </m:num>
                      <m:den>
                        <m:r>
                          <a:rPr lang="en-US" altLang="en-US" sz="2000" b="1" i="1" smtClean="0">
                            <a:solidFill>
                              <a:schemeClr val="tx1"/>
                            </a:solidFill>
                            <a:latin typeface="Cambria Math" panose="02040503050406030204" pitchFamily="18" charset="0"/>
                          </a:rPr>
                          <m:t>𝟏𝟐</m:t>
                        </m:r>
                      </m:den>
                    </m:f>
                    <m:r>
                      <a:rPr lang="en-US" altLang="en-US" sz="2000" b="1" i="1" smtClean="0">
                        <a:solidFill>
                          <a:schemeClr val="tx1"/>
                        </a:solidFill>
                        <a:latin typeface="Cambria Math" panose="02040503050406030204" pitchFamily="18" charset="0"/>
                      </a:rPr>
                      <m:t>                  </m:t>
                    </m:r>
                  </m:oMath>
                </a14:m>
                <a:r>
                  <a:rPr lang="en-US" altLang="en-US" sz="2000" b="1" dirty="0">
                    <a:solidFill>
                      <a:schemeClr val="tx1"/>
                    </a:solidFill>
                    <a:latin typeface="Century Gothic" panose="020B0502020202020204" pitchFamily="34" charset="0"/>
                  </a:rPr>
                  <a:t>}    objective function</a:t>
                </a:r>
              </a:p>
              <a:p>
                <a:pPr>
                  <a:buClr>
                    <a:srgbClr val="FF0000"/>
                  </a:buClr>
                </a:pPr>
                <a:endParaRPr lang="en-US" altLang="en-US" sz="2000" b="1" dirty="0">
                  <a:solidFill>
                    <a:schemeClr val="tx1"/>
                  </a:solidFill>
                  <a:latin typeface="Century Gothic" panose="020B0502020202020204" pitchFamily="34" charset="0"/>
                </a:endParaRPr>
              </a:p>
              <a:p>
                <a:r>
                  <a:rPr lang="en-US" altLang="en-US" sz="2000" b="1" dirty="0">
                    <a:latin typeface="Century Gothic" panose="020B0502020202020204" pitchFamily="34" charset="0"/>
                  </a:rPr>
                  <a:t>s</a:t>
                </a:r>
                <a:r>
                  <a:rPr lang="en-US" altLang="en-US" sz="2000" b="1" dirty="0">
                    <a:solidFill>
                      <a:schemeClr val="tx1"/>
                    </a:solidFill>
                    <a:latin typeface="Century Gothic" panose="020B0502020202020204" pitchFamily="34" charset="0"/>
                  </a:rPr>
                  <a:t>ubject to </a:t>
                </a:r>
              </a:p>
              <a:p>
                <a:r>
                  <a:rPr lang="en-US" altLang="en-US" sz="2000" b="1" dirty="0">
                    <a:solidFill>
                      <a:schemeClr val="tx1"/>
                    </a:solidFill>
                    <a:latin typeface="Century Gothic" panose="020B0502020202020204" pitchFamily="34" charset="0"/>
                  </a:rPr>
                  <a:t>	deflection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𝜹</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𝜹</m:t>
                        </m:r>
                      </m:e>
                      <m:sub>
                        <m:r>
                          <a:rPr lang="en-US" altLang="en-US" sz="2000" b="1" i="1" smtClean="0">
                            <a:solidFill>
                              <a:schemeClr val="tx1"/>
                            </a:solidFill>
                            <a:latin typeface="Cambria Math" panose="02040503050406030204" pitchFamily="18" charset="0"/>
                          </a:rPr>
                          <m:t>𝒂𝒍𝒍𝒐𝒘𝒂𝒃𝒍𝒆</m:t>
                        </m:r>
                      </m:sub>
                    </m:sSub>
                  </m:oMath>
                </a14:m>
                <a:r>
                  <a:rPr lang="en-US" altLang="en-US" sz="2000" b="1" dirty="0">
                    <a:solidFill>
                      <a:schemeClr val="tx1"/>
                    </a:solidFill>
                    <a:latin typeface="Century Gothic" panose="020B0502020202020204" pitchFamily="34" charset="0"/>
                  </a:rPr>
                  <a:t>		        </a:t>
                </a:r>
              </a:p>
              <a:p>
                <a:r>
                  <a:rPr lang="en-US" altLang="en-US" sz="2000" b="1" dirty="0">
                    <a:solidFill>
                      <a:schemeClr val="tx1"/>
                    </a:solidFill>
                    <a:latin typeface="Century Gothic" panose="020B0502020202020204" pitchFamily="34" charset="0"/>
                  </a:rPr>
                  <a:t>	strength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𝒔</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𝒔</m:t>
                        </m:r>
                      </m:e>
                      <m:sub>
                        <m:r>
                          <a:rPr lang="en-US" altLang="en-US" sz="2000" b="1" i="1" smtClean="0">
                            <a:solidFill>
                              <a:schemeClr val="tx1"/>
                            </a:solidFill>
                            <a:latin typeface="Cambria Math" panose="02040503050406030204" pitchFamily="18" charset="0"/>
                          </a:rPr>
                          <m:t>𝒓𝒆𝒒𝒖𝒊𝒓𝒆𝒅</m:t>
                        </m:r>
                      </m:sub>
                    </m:sSub>
                  </m:oMath>
                </a14:m>
                <a:r>
                  <a:rPr lang="en-US" altLang="en-US" sz="2000" b="1" dirty="0">
                    <a:solidFill>
                      <a:schemeClr val="tx1"/>
                    </a:solidFill>
                    <a:latin typeface="Century Gothic" panose="020B0502020202020204" pitchFamily="34" charset="0"/>
                  </a:rPr>
                  <a:t>  </a:t>
                </a:r>
              </a:p>
              <a:p>
                <a:r>
                  <a:rPr lang="en-US" altLang="en-US" sz="2000" b="1" dirty="0">
                    <a:solidFill>
                      <a:schemeClr val="tx1"/>
                    </a:solidFill>
                    <a:latin typeface="Century Gothic" panose="020B0502020202020204" pitchFamily="34" charset="0"/>
                  </a:rPr>
                  <a:t>and</a:t>
                </a:r>
              </a:p>
              <a:p>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𝒅</m:t>
                        </m:r>
                      </m:e>
                      <m:sub>
                        <m:r>
                          <a:rPr lang="en-US" altLang="en-US" sz="2000" b="1" i="1" smtClean="0">
                            <a:solidFill>
                              <a:schemeClr val="tx1"/>
                            </a:solidFill>
                            <a:latin typeface="Cambria Math" panose="02040503050406030204" pitchFamily="18" charset="0"/>
                          </a:rPr>
                          <m:t>𝒎𝒊𝒏</m:t>
                        </m:r>
                      </m:sub>
                    </m:sSub>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𝒅</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𝒅</m:t>
                        </m:r>
                      </m:e>
                      <m:sub>
                        <m:r>
                          <a:rPr lang="en-US" altLang="en-US" sz="2000" b="1" i="1" smtClean="0">
                            <a:solidFill>
                              <a:schemeClr val="tx1"/>
                            </a:solidFill>
                            <a:latin typeface="Cambria Math" panose="02040503050406030204" pitchFamily="18" charset="0"/>
                            <a:ea typeface="Cambria Math" panose="02040503050406030204" pitchFamily="18" charset="0"/>
                          </a:rPr>
                          <m:t>𝒎𝒂𝒙</m:t>
                        </m:r>
                      </m:sub>
                    </m:sSub>
                  </m:oMath>
                </a14:m>
                <a:endParaRPr lang="en-US" altLang="en-US" sz="2000" b="1" dirty="0">
                  <a:solidFill>
                    <a:schemeClr val="tx1"/>
                  </a:solidFill>
                  <a:latin typeface="Century Gothic" panose="020B0502020202020204" pitchFamily="34" charset="0"/>
                </a:endParaRPr>
              </a:p>
              <a:p>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𝑳</m:t>
                        </m:r>
                      </m:e>
                      <m:sub>
                        <m:r>
                          <a:rPr lang="en-US" altLang="en-US" sz="2000" b="1" i="1">
                            <a:solidFill>
                              <a:schemeClr val="tx1"/>
                            </a:solidFill>
                            <a:latin typeface="Cambria Math" panose="02040503050406030204" pitchFamily="18" charset="0"/>
                          </a:rPr>
                          <m:t>𝒎𝒊𝒏</m:t>
                        </m:r>
                      </m:sub>
                    </m:sSub>
                    <m:r>
                      <a:rPr lang="en-US" altLang="en-US" sz="2000" b="1" i="1">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𝑳</m:t>
                    </m:r>
                    <m:r>
                      <a:rPr lang="en-US" altLang="en-US" sz="2000" b="1" i="1">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𝑳</m:t>
                        </m:r>
                      </m:e>
                      <m:sub>
                        <m:r>
                          <a:rPr lang="en-US" altLang="en-US" sz="2000" b="1" i="1">
                            <a:solidFill>
                              <a:schemeClr val="tx1"/>
                            </a:solidFill>
                            <a:latin typeface="Cambria Math" panose="02040503050406030204" pitchFamily="18" charset="0"/>
                            <a:ea typeface="Cambria Math" panose="02040503050406030204" pitchFamily="18" charset="0"/>
                          </a:rPr>
                          <m:t>𝒎𝒂𝒙</m:t>
                        </m:r>
                      </m:sub>
                    </m:sSub>
                  </m:oMath>
                </a14:m>
                <a:endParaRPr lang="en-US" altLang="en-US" b="1" dirty="0">
                  <a:solidFill>
                    <a:schemeClr val="tx1"/>
                  </a:solidFill>
                  <a:latin typeface="Century Gothic" panose="020B0502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066800" y="819150"/>
                <a:ext cx="7696200" cy="2763577"/>
              </a:xfrm>
              <a:prstGeom prst="rect">
                <a:avLst/>
              </a:prstGeom>
              <a:blipFill rotWithShape="1">
                <a:blip r:embed="rId2"/>
                <a:stretch>
                  <a:fillRect l="-792"/>
                </a:stretch>
              </a:blipFill>
            </p:spPr>
            <p:txBody>
              <a:bodyPr/>
              <a:lstStyle/>
              <a:p>
                <a:r>
                  <a:rPr lang="en-US">
                    <a:noFill/>
                  </a:rPr>
                  <a:t> </a:t>
                </a:r>
              </a:p>
            </p:txBody>
          </p:sp>
        </mc:Fallback>
      </mc:AlternateContent>
      <p:sp>
        <p:nvSpPr>
          <p:cNvPr id="16" name="Rectangle 15"/>
          <p:cNvSpPr/>
          <p:nvPr/>
        </p:nvSpPr>
        <p:spPr>
          <a:xfrm>
            <a:off x="5334000" y="1733550"/>
            <a:ext cx="409202" cy="923330"/>
          </a:xfrm>
          <a:prstGeom prst="rect">
            <a:avLst/>
          </a:prstGeom>
        </p:spPr>
        <p:txBody>
          <a:bodyPr wrap="square">
            <a:spAutoFit/>
          </a:bodyPr>
          <a:lstStyle/>
          <a:p>
            <a:r>
              <a:rPr lang="en-US" altLang="en-US" sz="5400" dirty="0"/>
              <a:t>}</a:t>
            </a:r>
          </a:p>
        </p:txBody>
      </p:sp>
      <p:sp>
        <p:nvSpPr>
          <p:cNvPr id="17" name="Rectangle 16"/>
          <p:cNvSpPr/>
          <p:nvPr/>
        </p:nvSpPr>
        <p:spPr>
          <a:xfrm>
            <a:off x="5334000" y="2791420"/>
            <a:ext cx="409202" cy="923330"/>
          </a:xfrm>
          <a:prstGeom prst="rect">
            <a:avLst/>
          </a:prstGeom>
        </p:spPr>
        <p:txBody>
          <a:bodyPr wrap="square">
            <a:spAutoFit/>
          </a:bodyPr>
          <a:lstStyle/>
          <a:p>
            <a:r>
              <a:rPr lang="en-US" altLang="en-US" sz="5400" dirty="0"/>
              <a:t>}</a:t>
            </a:r>
          </a:p>
        </p:txBody>
      </p:sp>
      <p:sp>
        <p:nvSpPr>
          <p:cNvPr id="18" name="Text Box 7"/>
          <p:cNvSpPr txBox="1">
            <a:spLocks noChangeArrowheads="1"/>
          </p:cNvSpPr>
          <p:nvPr/>
        </p:nvSpPr>
        <p:spPr bwMode="auto">
          <a:xfrm>
            <a:off x="5768040" y="1940064"/>
            <a:ext cx="26901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latin typeface="Century Gothic" panose="020B0502020202020204" pitchFamily="34" charset="0"/>
                <a:cs typeface="+mn-cs"/>
              </a:rPr>
              <a:t>Functional or</a:t>
            </a:r>
          </a:p>
          <a:p>
            <a:pPr eaLnBrk="1" hangingPunct="1"/>
            <a:r>
              <a:rPr lang="en-US" altLang="en-US" sz="2000" b="1" dirty="0">
                <a:latin typeface="Century Gothic" panose="020B0502020202020204" pitchFamily="34" charset="0"/>
                <a:cs typeface="+mn-cs"/>
              </a:rPr>
              <a:t>behavior constraints</a:t>
            </a:r>
          </a:p>
        </p:txBody>
      </p:sp>
      <p:sp>
        <p:nvSpPr>
          <p:cNvPr id="19" name="Text Box 8"/>
          <p:cNvSpPr txBox="1">
            <a:spLocks noChangeArrowheads="1"/>
          </p:cNvSpPr>
          <p:nvPr/>
        </p:nvSpPr>
        <p:spPr bwMode="auto">
          <a:xfrm>
            <a:off x="5726132" y="2800350"/>
            <a:ext cx="24272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latin typeface="Century Gothic" panose="020B0502020202020204" pitchFamily="34" charset="0"/>
                <a:cs typeface="+mn-cs"/>
              </a:rPr>
              <a:t>Geometric or</a:t>
            </a:r>
          </a:p>
          <a:p>
            <a:pPr eaLnBrk="1" hangingPunct="1"/>
            <a:r>
              <a:rPr lang="en-US" altLang="en-US" sz="2000" b="1" dirty="0">
                <a:latin typeface="Century Gothic" panose="020B0502020202020204" pitchFamily="34" charset="0"/>
                <a:cs typeface="+mn-cs"/>
              </a:rPr>
              <a:t>Side constraints or</a:t>
            </a:r>
          </a:p>
          <a:p>
            <a:pPr eaLnBrk="1" hangingPunct="1"/>
            <a:r>
              <a:rPr lang="en-US" altLang="en-US" sz="2000" b="1" dirty="0">
                <a:latin typeface="Century Gothic" panose="020B0502020202020204" pitchFamily="34" charset="0"/>
                <a:cs typeface="+mn-cs"/>
              </a:rPr>
              <a:t>Variables’ ranges</a:t>
            </a:r>
          </a:p>
        </p:txBody>
      </p:sp>
    </p:spTree>
    <p:extLst>
      <p:ext uri="{BB962C8B-B14F-4D97-AF65-F5344CB8AC3E}">
        <p14:creationId xmlns:p14="http://schemas.microsoft.com/office/powerpoint/2010/main" val="17589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70</a:t>
            </a:fld>
            <a:endParaRPr lang="en-US"/>
          </a:p>
        </p:txBody>
      </p:sp>
      <p:sp>
        <p:nvSpPr>
          <p:cNvPr id="3" name="Rectangle 2"/>
          <p:cNvSpPr/>
          <p:nvPr/>
        </p:nvSpPr>
        <p:spPr>
          <a:xfrm>
            <a:off x="609600" y="971550"/>
            <a:ext cx="7848600" cy="2246769"/>
          </a:xfrm>
          <a:prstGeom prst="rect">
            <a:avLst/>
          </a:prstGeom>
        </p:spPr>
        <p:txBody>
          <a:bodyPr wrap="square">
            <a:spAutoFit/>
          </a:bodyPr>
          <a:lstStyle/>
          <a:p>
            <a:pPr marL="461963" indent="-461963" algn="just">
              <a:buFontTx/>
              <a:buAutoNum type="romanLcParenBoth"/>
              <a:defRPr/>
            </a:pPr>
            <a:r>
              <a:rPr lang="en-US" sz="2000" b="1" dirty="0">
                <a:latin typeface="Century Gothic" panose="020B0502020202090204" pitchFamily="34" charset="0"/>
                <a:cs typeface="Times New Roman" pitchFamily="18" charset="0"/>
              </a:rPr>
              <a:t>Coin tossing with a probability of appearing head (</a:t>
            </a:r>
            <a:r>
              <a:rPr lang="en-US" sz="2000" b="1" dirty="0">
                <a:latin typeface="Cambria Math" panose="02040503050406030204" pitchFamily="18" charset="0"/>
                <a:ea typeface="Cambria Math" panose="02040503050406030204" pitchFamily="18" charset="0"/>
                <a:cs typeface="Times New Roman" pitchFamily="18" charset="0"/>
              </a:rPr>
              <a:t>p</a:t>
            </a:r>
            <a:r>
              <a:rPr lang="en-US" sz="2000" b="1" baseline="-25000" dirty="0">
                <a:latin typeface="Cambria Math" panose="02040503050406030204" pitchFamily="18" charset="0"/>
                <a:ea typeface="Cambria Math" panose="02040503050406030204" pitchFamily="18" charset="0"/>
                <a:cs typeface="Times New Roman" pitchFamily="18" charset="0"/>
              </a:rPr>
              <a:t>c</a:t>
            </a:r>
            <a:r>
              <a:rPr lang="en-US" sz="2000" b="1" dirty="0">
                <a:latin typeface="Century Gothic" panose="020B0502020202090204" pitchFamily="34" charset="0"/>
                <a:cs typeface="Times New Roman" pitchFamily="18" charset="0"/>
              </a:rPr>
              <a:t>)→ to decide whether a particular mating pair will participate in crossover</a:t>
            </a:r>
          </a:p>
          <a:p>
            <a:pPr marL="461963" indent="-461963" algn="just">
              <a:buFontTx/>
              <a:buAutoNum type="romanLcParenBoth"/>
              <a:defRPr/>
            </a:pPr>
            <a:endParaRPr lang="en-US" sz="1000" b="1" dirty="0">
              <a:latin typeface="Century Gothic" panose="020B0502020202090204" pitchFamily="34" charset="0"/>
              <a:cs typeface="Times New Roman" pitchFamily="18" charset="0"/>
            </a:endParaRPr>
          </a:p>
          <a:p>
            <a:pPr algn="just"/>
            <a:r>
              <a:rPr lang="en-US" sz="2000" b="1" dirty="0">
                <a:latin typeface="Century Gothic" panose="020B0502020202090204" pitchFamily="34" charset="0"/>
                <a:cs typeface="Times New Roman" panose="02020603050405020304" pitchFamily="18" charset="0"/>
              </a:rPr>
              <a:t>(iv) </a:t>
            </a:r>
            <a:r>
              <a:rPr lang="en-US" sz="2000" b="1" dirty="0">
                <a:latin typeface="Cambria Math" panose="02040503050406030204" pitchFamily="18" charset="0"/>
                <a:ea typeface="Cambria Math" panose="02040503050406030204" pitchFamily="18" charset="0"/>
                <a:cs typeface="Times New Roman" panose="02020603050405020304" pitchFamily="18" charset="0"/>
              </a:rPr>
              <a:t>p</a:t>
            </a:r>
            <a:r>
              <a:rPr lang="en-US" sz="2000" b="1" baseline="-25000" dirty="0">
                <a:latin typeface="Cambria Math" panose="02040503050406030204" pitchFamily="18" charset="0"/>
                <a:ea typeface="Cambria Math" panose="02040503050406030204" pitchFamily="18" charset="0"/>
                <a:cs typeface="Times New Roman" panose="02020603050405020304" pitchFamily="18" charset="0"/>
              </a:rPr>
              <a:t>c</a:t>
            </a:r>
            <a:r>
              <a:rPr lang="en-US" sz="2000" b="1" dirty="0">
                <a:latin typeface="Century Gothic" panose="020B0502020202090204" pitchFamily="34" charset="0"/>
                <a:cs typeface="Times New Roman" panose="02020603050405020304" pitchFamily="18" charset="0"/>
              </a:rPr>
              <a:t> is generally kept near to </a:t>
            </a:r>
            <a:r>
              <a:rPr lang="en-US" sz="2000" b="1" dirty="0">
                <a:latin typeface="Cambria Math" panose="02040503050406030204" pitchFamily="18" charset="0"/>
                <a:ea typeface="Cambria Math" panose="02040503050406030204" pitchFamily="18" charset="0"/>
                <a:cs typeface="Times New Roman" panose="02020603050405020304" pitchFamily="18" charset="0"/>
              </a:rPr>
              <a:t>1.0</a:t>
            </a:r>
          </a:p>
          <a:p>
            <a:pPr algn="just"/>
            <a:endParaRPr lang="en-US" sz="1000" b="1" dirty="0">
              <a:latin typeface="Century Gothic" panose="020B0502020202090204" pitchFamily="34" charset="0"/>
              <a:cs typeface="Times New Roman" panose="02020603050405020304" pitchFamily="18" charset="0"/>
            </a:endParaRPr>
          </a:p>
          <a:p>
            <a:pPr marL="514350" indent="-514350" algn="just"/>
            <a:r>
              <a:rPr lang="en-US" sz="2000" b="1" dirty="0">
                <a:latin typeface="Century Gothic" panose="020B0502020202090204" pitchFamily="34" charset="0"/>
                <a:cs typeface="Times New Roman" panose="02020603050405020304" pitchFamily="18" charset="0"/>
              </a:rPr>
              <a:t>(v)  No. of individuals participating in crossover </a:t>
            </a:r>
            <a:r>
              <a:rPr lang="en-US" sz="2000" b="1" dirty="0">
                <a:latin typeface="Cambria Math" panose="02040503050406030204" pitchFamily="18" charset="0"/>
                <a:ea typeface="Cambria Math" panose="02040503050406030204" pitchFamily="18" charset="0"/>
                <a:cs typeface="Times New Roman" panose="02020603050405020304" pitchFamily="18" charset="0"/>
              </a:rPr>
              <a:t>=  (N/2)×2×p</a:t>
            </a:r>
            <a:r>
              <a:rPr lang="en-US" sz="2000" b="1" baseline="-25000" dirty="0">
                <a:latin typeface="Cambria Math" panose="02040503050406030204" pitchFamily="18" charset="0"/>
                <a:ea typeface="Cambria Math" panose="02040503050406030204" pitchFamily="18" charset="0"/>
                <a:cs typeface="Times New Roman" panose="02020603050405020304" pitchFamily="18" charset="0"/>
              </a:rPr>
              <a:t>c</a:t>
            </a:r>
            <a:r>
              <a:rPr lang="en-US" sz="2000" b="1" dirty="0">
                <a:latin typeface="Cambria Math" panose="02040503050406030204" pitchFamily="18" charset="0"/>
                <a:ea typeface="Cambria Math" panose="02040503050406030204" pitchFamily="18" charset="0"/>
                <a:cs typeface="Times New Roman" panose="02020603050405020304" pitchFamily="18" charset="0"/>
              </a:rPr>
              <a:t> = </a:t>
            </a:r>
            <a:r>
              <a:rPr lang="en-US" sz="2000" b="1" dirty="0" err="1">
                <a:latin typeface="Cambria Math" panose="02040503050406030204" pitchFamily="18" charset="0"/>
                <a:ea typeface="Cambria Math" panose="02040503050406030204" pitchFamily="18" charset="0"/>
                <a:cs typeface="Times New Roman" panose="02020603050405020304" pitchFamily="18" charset="0"/>
              </a:rPr>
              <a:t>Np</a:t>
            </a:r>
            <a:r>
              <a:rPr lang="en-US" sz="2000" b="1" baseline="-25000" dirty="0" err="1">
                <a:latin typeface="Cambria Math" panose="02040503050406030204" pitchFamily="18" charset="0"/>
                <a:ea typeface="Cambria Math" panose="02040503050406030204" pitchFamily="18" charset="0"/>
                <a:cs typeface="Times New Roman" panose="02020603050405020304" pitchFamily="18" charset="0"/>
              </a:rPr>
              <a:t>c</a:t>
            </a:r>
            <a:endParaRPr lang="en-US" sz="2000" b="1" baseline="-25000" dirty="0">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1597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71</a:t>
            </a:fld>
            <a:endParaRPr lang="en-US"/>
          </a:p>
        </p:txBody>
      </p:sp>
      <p:sp>
        <p:nvSpPr>
          <p:cNvPr id="3" name="TextBox 2"/>
          <p:cNvSpPr txBox="1">
            <a:spLocks noChangeArrowheads="1"/>
          </p:cNvSpPr>
          <p:nvPr/>
        </p:nvSpPr>
        <p:spPr bwMode="auto">
          <a:xfrm>
            <a:off x="751840" y="500295"/>
            <a:ext cx="44101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ctr" eaLnBrk="1" hangingPunct="1">
              <a:buFont typeface="Wingdings" panose="05000000000000000000" pitchFamily="2" charset="2"/>
              <a:buChar char="q"/>
            </a:pPr>
            <a:r>
              <a:rPr lang="en-US" sz="2200" b="1" dirty="0">
                <a:solidFill>
                  <a:srgbClr val="C00000"/>
                </a:solidFill>
                <a:latin typeface="Century Gothic" panose="020B0502020202090204" pitchFamily="34" charset="0"/>
                <a:cs typeface="Times New Roman" panose="02020603050405020304" pitchFamily="18" charset="0"/>
              </a:rPr>
              <a:t>Various Crossover Operators</a:t>
            </a:r>
          </a:p>
        </p:txBody>
      </p:sp>
      <p:sp>
        <p:nvSpPr>
          <p:cNvPr id="4" name="Rectangle 3"/>
          <p:cNvSpPr/>
          <p:nvPr/>
        </p:nvSpPr>
        <p:spPr>
          <a:xfrm>
            <a:off x="751840" y="1047750"/>
            <a:ext cx="5867400" cy="2554545"/>
          </a:xfrm>
          <a:prstGeom prst="rect">
            <a:avLst/>
          </a:prstGeom>
        </p:spPr>
        <p:txBody>
          <a:bodyPr wrap="square">
            <a:spAutoFit/>
          </a:bodyPr>
          <a:lstStyle/>
          <a:p>
            <a:pPr marL="285750" indent="-285750">
              <a:buFont typeface="Arial" panose="020B0604020202020204" pitchFamily="34" charset="0"/>
              <a:buChar char="•"/>
            </a:pPr>
            <a:r>
              <a:rPr lang="en-US" sz="2000" b="1" dirty="0">
                <a:solidFill>
                  <a:srgbClr val="C00000"/>
                </a:solidFill>
                <a:latin typeface="Century Gothic" panose="020B0502020202090204" pitchFamily="34" charset="0"/>
                <a:cs typeface="Times New Roman" panose="02020603050405020304" pitchFamily="18" charset="0"/>
              </a:rPr>
              <a:t>Single-point Crossover</a:t>
            </a:r>
          </a:p>
          <a:p>
            <a:endParaRPr lang="en-US" sz="20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0 1 0 1 1 0 1 0 1 1 1 0  0 1 1 0 1 0 0 1</a:t>
            </a:r>
          </a:p>
          <a:p>
            <a:r>
              <a:rPr lang="en-US" sz="2000" b="1" dirty="0">
                <a:latin typeface="Century Gothic" panose="020B0502020202090204" pitchFamily="34" charset="0"/>
                <a:cs typeface="Times New Roman" panose="02020603050405020304" pitchFamily="18" charset="0"/>
              </a:rPr>
              <a:t>	0 0 1 1 0 1 0 0 1 0 1 1  1 0 1 0 0 1 0 1</a:t>
            </a:r>
          </a:p>
          <a:p>
            <a:endParaRPr lang="en-US" sz="2000" b="1" dirty="0">
              <a:latin typeface="Century Gothic" panose="020B0502020202090204" pitchFamily="34" charset="0"/>
              <a:cs typeface="Times New Roman" panose="02020603050405020304" pitchFamily="18" charset="0"/>
            </a:endParaRPr>
          </a:p>
          <a:p>
            <a:endParaRPr lang="en-US" sz="11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0 1 0 1 1 0 1 0 1 1 1 0  1 0 1 0 0 1 0 1</a:t>
            </a:r>
          </a:p>
          <a:p>
            <a:r>
              <a:rPr lang="en-US" sz="2000" b="1" dirty="0">
                <a:latin typeface="Century Gothic" panose="020B0502020202090204" pitchFamily="34" charset="0"/>
                <a:cs typeface="Times New Roman" panose="02020603050405020304" pitchFamily="18" charset="0"/>
              </a:rPr>
              <a:t>	0 0 1 1 0 1 0 0 1 0 </a:t>
            </a:r>
            <a:r>
              <a:rPr lang="en-US" sz="2000" b="1">
                <a:latin typeface="Century Gothic" panose="020B0502020202090204" pitchFamily="34" charset="0"/>
                <a:cs typeface="Times New Roman" panose="02020603050405020304" pitchFamily="18" charset="0"/>
              </a:rPr>
              <a:t>1 1  </a:t>
            </a:r>
            <a:r>
              <a:rPr lang="en-US" sz="2000" b="1" dirty="0">
                <a:latin typeface="Century Gothic" panose="020B0502020202090204" pitchFamily="34" charset="0"/>
                <a:cs typeface="Times New Roman" panose="02020603050405020304" pitchFamily="18" charset="0"/>
              </a:rPr>
              <a:t>0 1 1 0 1 0 0 1</a:t>
            </a:r>
          </a:p>
          <a:p>
            <a:endParaRPr lang="en-US" sz="900" b="1" dirty="0">
              <a:latin typeface="Century Gothic" panose="020B0502020202090204" pitchFamily="34" charset="0"/>
              <a:cs typeface="Times New Roman" panose="02020603050405020304" pitchFamily="18" charset="0"/>
            </a:endParaRPr>
          </a:p>
        </p:txBody>
      </p:sp>
      <p:sp>
        <p:nvSpPr>
          <p:cNvPr id="7" name="Right Brace 6"/>
          <p:cNvSpPr/>
          <p:nvPr/>
        </p:nvSpPr>
        <p:spPr>
          <a:xfrm>
            <a:off x="6096000" y="2948285"/>
            <a:ext cx="533400" cy="309265"/>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8" name="Right Brace 7"/>
          <p:cNvSpPr/>
          <p:nvPr/>
        </p:nvSpPr>
        <p:spPr>
          <a:xfrm>
            <a:off x="6096000" y="1850467"/>
            <a:ext cx="533400" cy="304801"/>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TextBox 7"/>
          <p:cNvSpPr txBox="1">
            <a:spLocks noChangeArrowheads="1"/>
          </p:cNvSpPr>
          <p:nvPr/>
        </p:nvSpPr>
        <p:spPr bwMode="auto">
          <a:xfrm>
            <a:off x="6629400" y="1790640"/>
            <a:ext cx="10871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Parents</a:t>
            </a:r>
          </a:p>
        </p:txBody>
      </p:sp>
      <p:sp>
        <p:nvSpPr>
          <p:cNvPr id="13" name="TextBox 8"/>
          <p:cNvSpPr txBox="1">
            <a:spLocks noChangeArrowheads="1"/>
          </p:cNvSpPr>
          <p:nvPr/>
        </p:nvSpPr>
        <p:spPr bwMode="auto">
          <a:xfrm>
            <a:off x="6629400" y="2876550"/>
            <a:ext cx="12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Children</a:t>
            </a:r>
          </a:p>
        </p:txBody>
      </p:sp>
      <p:sp>
        <p:nvSpPr>
          <p:cNvPr id="14" name="Line 16"/>
          <p:cNvSpPr>
            <a:spLocks noChangeShapeType="1"/>
          </p:cNvSpPr>
          <p:nvPr/>
        </p:nvSpPr>
        <p:spPr bwMode="auto">
          <a:xfrm>
            <a:off x="4343400" y="1733550"/>
            <a:ext cx="0" cy="6096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6"/>
          <p:cNvSpPr>
            <a:spLocks noChangeShapeType="1"/>
          </p:cNvSpPr>
          <p:nvPr/>
        </p:nvSpPr>
        <p:spPr bwMode="auto">
          <a:xfrm>
            <a:off x="4343400" y="2800350"/>
            <a:ext cx="0" cy="6096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1369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p:bldP spid="13" grpId="0"/>
      <p:bldP spid="14" grpId="0" animBg="1"/>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72</a:t>
            </a:fld>
            <a:endParaRPr lang="en-US"/>
          </a:p>
        </p:txBody>
      </p:sp>
      <p:sp>
        <p:nvSpPr>
          <p:cNvPr id="3" name="Rectangle 2"/>
          <p:cNvSpPr/>
          <p:nvPr/>
        </p:nvSpPr>
        <p:spPr>
          <a:xfrm>
            <a:off x="838200" y="615991"/>
            <a:ext cx="5562600" cy="2585323"/>
          </a:xfrm>
          <a:prstGeom prst="rect">
            <a:avLst/>
          </a:prstGeom>
        </p:spPr>
        <p:txBody>
          <a:bodyPr wrap="square">
            <a:spAutoFit/>
          </a:bodyPr>
          <a:lstStyle/>
          <a:p>
            <a:pPr marL="227013" indent="-227013">
              <a:buFont typeface="Arial" panose="020B0604020202020204" pitchFamily="34" charset="0"/>
              <a:buChar char="•"/>
            </a:pPr>
            <a:r>
              <a:rPr lang="en-US" b="1" dirty="0">
                <a:solidFill>
                  <a:srgbClr val="C00000"/>
                </a:solidFill>
                <a:latin typeface="Century Gothic" panose="020B0502020202090204" pitchFamily="34"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Two-point Crossover</a:t>
            </a:r>
          </a:p>
          <a:p>
            <a:endParaRPr lang="en-US" b="1" dirty="0">
              <a:latin typeface="Century Gothic" panose="020B0502020202090204" pitchFamily="34" charset="0"/>
              <a:cs typeface="Times New Roman" panose="02020603050405020304" pitchFamily="18" charset="0"/>
            </a:endParaRPr>
          </a:p>
          <a:p>
            <a:r>
              <a:rPr lang="en-US"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1 0 1 0 1 1  1 0 0 1 1  0 1 0 0 1 0 1 0 0 </a:t>
            </a:r>
          </a:p>
          <a:p>
            <a:r>
              <a:rPr lang="en-US" sz="2000" b="1" dirty="0">
                <a:latin typeface="Century Gothic" panose="020B0502020202090204" pitchFamily="34" charset="0"/>
                <a:cs typeface="Times New Roman" panose="02020603050405020304" pitchFamily="18" charset="0"/>
              </a:rPr>
              <a:t>	0 1 0 0 1 0  1 1 1 0 1  0 0 0 1 1 0 0 1 1 </a:t>
            </a:r>
          </a:p>
          <a:p>
            <a:endParaRPr lang="en-US" sz="2000" dirty="0">
              <a:latin typeface="Century Gothic" panose="020B0502020202090204" pitchFamily="34" charset="0"/>
              <a:cs typeface="Times New Roman" panose="02020603050405020304" pitchFamily="18" charset="0"/>
            </a:endParaRPr>
          </a:p>
          <a:p>
            <a:endParaRPr lang="en-US" sz="2000" dirty="0">
              <a:latin typeface="Century Gothic" panose="020B0502020202090204" pitchFamily="34" charset="0"/>
              <a:cs typeface="Times New Roman" panose="02020603050405020304" pitchFamily="18" charset="0"/>
            </a:endParaRPr>
          </a:p>
          <a:p>
            <a:r>
              <a:rPr lang="en-US" sz="2000"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1 0 1 0 1 1  1 1 1 0 1  0 1 0 0 1 0 1 0 0</a:t>
            </a:r>
          </a:p>
          <a:p>
            <a:r>
              <a:rPr lang="en-US" sz="2000" b="1" dirty="0">
                <a:latin typeface="Century Gothic" panose="020B0502020202090204" pitchFamily="34" charset="0"/>
                <a:cs typeface="Times New Roman" panose="02020603050405020304" pitchFamily="18" charset="0"/>
              </a:rPr>
              <a:t>	0 1 0 0 1 0  1 0 0 1 1  0 0 0 1 1 0 0 1 1 </a:t>
            </a:r>
          </a:p>
        </p:txBody>
      </p:sp>
      <p:sp>
        <p:nvSpPr>
          <p:cNvPr id="4" name="Line 16"/>
          <p:cNvSpPr>
            <a:spLocks noChangeShapeType="1"/>
          </p:cNvSpPr>
          <p:nvPr/>
        </p:nvSpPr>
        <p:spPr bwMode="auto">
          <a:xfrm>
            <a:off x="3124200" y="1200150"/>
            <a:ext cx="0" cy="7620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16"/>
          <p:cNvSpPr>
            <a:spLocks noChangeShapeType="1"/>
          </p:cNvSpPr>
          <p:nvPr/>
        </p:nvSpPr>
        <p:spPr bwMode="auto">
          <a:xfrm>
            <a:off x="4267200" y="1200150"/>
            <a:ext cx="0" cy="7620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6"/>
          <p:cNvSpPr>
            <a:spLocks noChangeShapeType="1"/>
          </p:cNvSpPr>
          <p:nvPr/>
        </p:nvSpPr>
        <p:spPr bwMode="auto">
          <a:xfrm>
            <a:off x="3124200" y="2419350"/>
            <a:ext cx="0" cy="7620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6"/>
          <p:cNvSpPr>
            <a:spLocks noChangeShapeType="1"/>
          </p:cNvSpPr>
          <p:nvPr/>
        </p:nvSpPr>
        <p:spPr bwMode="auto">
          <a:xfrm>
            <a:off x="4267200" y="2419350"/>
            <a:ext cx="0" cy="7620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ight Brace 9"/>
          <p:cNvSpPr/>
          <p:nvPr/>
        </p:nvSpPr>
        <p:spPr>
          <a:xfrm>
            <a:off x="6324600" y="1428750"/>
            <a:ext cx="533400" cy="346688"/>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TextBox 7"/>
          <p:cNvSpPr txBox="1">
            <a:spLocks noChangeArrowheads="1"/>
          </p:cNvSpPr>
          <p:nvPr/>
        </p:nvSpPr>
        <p:spPr bwMode="auto">
          <a:xfrm>
            <a:off x="6870677" y="1409640"/>
            <a:ext cx="10871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Parents</a:t>
            </a:r>
          </a:p>
        </p:txBody>
      </p:sp>
      <p:sp>
        <p:nvSpPr>
          <p:cNvPr id="9" name="Right Brace 8"/>
          <p:cNvSpPr/>
          <p:nvPr/>
        </p:nvSpPr>
        <p:spPr>
          <a:xfrm>
            <a:off x="6324600" y="2647950"/>
            <a:ext cx="533400" cy="308382"/>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TextBox 8"/>
          <p:cNvSpPr txBox="1">
            <a:spLocks noChangeArrowheads="1"/>
          </p:cNvSpPr>
          <p:nvPr/>
        </p:nvSpPr>
        <p:spPr bwMode="auto">
          <a:xfrm>
            <a:off x="6858000" y="2571750"/>
            <a:ext cx="12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Children</a:t>
            </a:r>
          </a:p>
        </p:txBody>
      </p:sp>
    </p:spTree>
    <p:extLst>
      <p:ext uri="{BB962C8B-B14F-4D97-AF65-F5344CB8AC3E}">
        <p14:creationId xmlns:p14="http://schemas.microsoft.com/office/powerpoint/2010/main" val="10439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p:bldP spid="9" grpId="0" animBg="1"/>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73</a:t>
            </a:fld>
            <a:endParaRPr lang="en-US"/>
          </a:p>
        </p:txBody>
      </p:sp>
      <p:sp>
        <p:nvSpPr>
          <p:cNvPr id="3" name="Rectangle 2"/>
          <p:cNvSpPr/>
          <p:nvPr/>
        </p:nvSpPr>
        <p:spPr>
          <a:xfrm>
            <a:off x="654039" y="958850"/>
            <a:ext cx="5486400" cy="2862322"/>
          </a:xfrm>
          <a:prstGeom prst="rect">
            <a:avLst/>
          </a:prstGeom>
        </p:spPr>
        <p:txBody>
          <a:bodyPr wrap="square">
            <a:spAutoFit/>
          </a:bodyPr>
          <a:lstStyle/>
          <a:p>
            <a:r>
              <a:rPr lang="en-US" sz="2000" b="1" dirty="0">
                <a:latin typeface="Century Gothic" panose="020B0502020202090204" pitchFamily="34" charset="0"/>
                <a:cs typeface="Times New Roman" panose="02020603050405020304" pitchFamily="18" charset="0"/>
              </a:rPr>
              <a:t>Here, the bits lying between alternate pairs of sites are interchanged.</a:t>
            </a:r>
          </a:p>
          <a:p>
            <a:endParaRPr lang="en-US" sz="2000" dirty="0">
              <a:latin typeface="Century Gothic" panose="020B0502020202090204" pitchFamily="34" charset="0"/>
              <a:cs typeface="Times New Roman" panose="02020603050405020304" pitchFamily="18" charset="0"/>
            </a:endParaRPr>
          </a:p>
          <a:p>
            <a:r>
              <a:rPr lang="en-US" sz="2000"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1 0 1 1 0 0 0  0 1 1 1  0 0 1 1  0 1 1 1 0</a:t>
            </a:r>
          </a:p>
          <a:p>
            <a:r>
              <a:rPr lang="en-US" sz="2000" b="1" dirty="0">
                <a:latin typeface="Century Gothic" panose="020B0502020202090204" pitchFamily="34" charset="0"/>
                <a:cs typeface="Times New Roman" panose="02020603050405020304" pitchFamily="18" charset="0"/>
              </a:rPr>
              <a:t>        0 1 1 1 0 1 1  0 0 0 1  1 0 0 0  1 0 1 0 0 </a:t>
            </a:r>
          </a:p>
          <a:p>
            <a:endParaRPr lang="en-US" sz="2000" dirty="0">
              <a:latin typeface="Century Gothic" panose="020B0502020202090204" pitchFamily="34" charset="0"/>
              <a:cs typeface="Times New Roman" panose="02020603050405020304" pitchFamily="18" charset="0"/>
            </a:endParaRPr>
          </a:p>
          <a:p>
            <a:endParaRPr lang="en-US" sz="2000" dirty="0">
              <a:latin typeface="Century Gothic" panose="020B0502020202090204" pitchFamily="34" charset="0"/>
              <a:cs typeface="Times New Roman" panose="02020603050405020304" pitchFamily="18" charset="0"/>
            </a:endParaRPr>
          </a:p>
          <a:p>
            <a:r>
              <a:rPr lang="en-US" sz="2000"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1 0 1 1 0 1 1  0 1 1 1  1 0 0 0  0 1 1 0 0</a:t>
            </a:r>
          </a:p>
          <a:p>
            <a:r>
              <a:rPr lang="en-US" sz="2000" b="1" dirty="0">
                <a:latin typeface="Century Gothic" panose="020B0502020202090204" pitchFamily="34" charset="0"/>
                <a:cs typeface="Times New Roman" panose="02020603050405020304" pitchFamily="18" charset="0"/>
              </a:rPr>
              <a:t>        0 1 1 1 0 0 0  0 0 0 1  0 0 1 1  1 0 1 1 0</a:t>
            </a:r>
          </a:p>
        </p:txBody>
      </p:sp>
      <p:sp>
        <p:nvSpPr>
          <p:cNvPr id="4" name="TextBox 1"/>
          <p:cNvSpPr txBox="1">
            <a:spLocks noChangeArrowheads="1"/>
          </p:cNvSpPr>
          <p:nvPr/>
        </p:nvSpPr>
        <p:spPr bwMode="auto">
          <a:xfrm>
            <a:off x="304800" y="361950"/>
            <a:ext cx="329609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317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Multi-point Crossover</a:t>
            </a:r>
          </a:p>
        </p:txBody>
      </p:sp>
      <p:cxnSp>
        <p:nvCxnSpPr>
          <p:cNvPr id="5" name="Straight Connector 4"/>
          <p:cNvCxnSpPr/>
          <p:nvPr/>
        </p:nvCxnSpPr>
        <p:spPr>
          <a:xfrm>
            <a:off x="1910990" y="1885638"/>
            <a:ext cx="14170" cy="643296"/>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19400" y="1885638"/>
            <a:ext cx="1" cy="634258"/>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709942" y="1874442"/>
            <a:ext cx="6876" cy="654494"/>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641919" y="1874442"/>
            <a:ext cx="1590" cy="645456"/>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333999" y="1874443"/>
            <a:ext cx="1589" cy="654493"/>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3999" y="3098574"/>
            <a:ext cx="0" cy="639180"/>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1919" y="3098574"/>
            <a:ext cx="0" cy="639180"/>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709943" y="3098574"/>
            <a:ext cx="6875" cy="692378"/>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28793" y="3098576"/>
            <a:ext cx="0" cy="692374"/>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25160" y="3098574"/>
            <a:ext cx="0" cy="692376"/>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847043" y="2019240"/>
            <a:ext cx="1620557" cy="400110"/>
            <a:chOff x="6248400" y="1404189"/>
            <a:chExt cx="1620557" cy="400110"/>
          </a:xfrm>
        </p:grpSpPr>
        <p:sp>
          <p:nvSpPr>
            <p:cNvPr id="16" name="Right Brace 15"/>
            <p:cNvSpPr/>
            <p:nvPr/>
          </p:nvSpPr>
          <p:spPr>
            <a:xfrm>
              <a:off x="6248400" y="1423298"/>
              <a:ext cx="533400" cy="351741"/>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7" name="TextBox 7"/>
            <p:cNvSpPr txBox="1">
              <a:spLocks noChangeArrowheads="1"/>
            </p:cNvSpPr>
            <p:nvPr/>
          </p:nvSpPr>
          <p:spPr bwMode="auto">
            <a:xfrm>
              <a:off x="6781800" y="1404189"/>
              <a:ext cx="10871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Parents</a:t>
              </a:r>
            </a:p>
          </p:txBody>
        </p:sp>
      </p:grpSp>
      <p:grpSp>
        <p:nvGrpSpPr>
          <p:cNvPr id="18" name="Group 17"/>
          <p:cNvGrpSpPr/>
          <p:nvPr/>
        </p:nvGrpSpPr>
        <p:grpSpPr>
          <a:xfrm>
            <a:off x="5821851" y="3238440"/>
            <a:ext cx="1732573" cy="400110"/>
            <a:chOff x="6248400" y="2626457"/>
            <a:chExt cx="1732573" cy="400110"/>
          </a:xfrm>
        </p:grpSpPr>
        <p:sp>
          <p:nvSpPr>
            <p:cNvPr id="19" name="Right Brace 18"/>
            <p:cNvSpPr/>
            <p:nvPr/>
          </p:nvSpPr>
          <p:spPr>
            <a:xfrm>
              <a:off x="6248400" y="2645567"/>
              <a:ext cx="533400" cy="332269"/>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 name="TextBox 8"/>
            <p:cNvSpPr txBox="1">
              <a:spLocks noChangeArrowheads="1"/>
            </p:cNvSpPr>
            <p:nvPr/>
          </p:nvSpPr>
          <p:spPr bwMode="auto">
            <a:xfrm>
              <a:off x="6751149" y="2626457"/>
              <a:ext cx="12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Children</a:t>
              </a:r>
            </a:p>
          </p:txBody>
        </p:sp>
      </p:grpSp>
    </p:spTree>
    <p:extLst>
      <p:ext uri="{BB962C8B-B14F-4D97-AF65-F5344CB8AC3E}">
        <p14:creationId xmlns:p14="http://schemas.microsoft.com/office/powerpoint/2010/main" val="80958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74</a:t>
            </a:fld>
            <a:endParaRPr lang="en-US"/>
          </a:p>
        </p:txBody>
      </p:sp>
      <p:sp>
        <p:nvSpPr>
          <p:cNvPr id="3" name="TextBox 29"/>
          <p:cNvSpPr txBox="1">
            <a:spLocks noChangeArrowheads="1"/>
          </p:cNvSpPr>
          <p:nvPr/>
        </p:nvSpPr>
        <p:spPr bwMode="auto">
          <a:xfrm>
            <a:off x="381000" y="666750"/>
            <a:ext cx="2893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14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Uniform Crossover</a:t>
            </a:r>
          </a:p>
        </p:txBody>
      </p:sp>
      <p:sp>
        <p:nvSpPr>
          <p:cNvPr id="4" name="Rectangle 3"/>
          <p:cNvSpPr/>
          <p:nvPr/>
        </p:nvSpPr>
        <p:spPr>
          <a:xfrm>
            <a:off x="533400" y="1428750"/>
            <a:ext cx="7848600" cy="1323439"/>
          </a:xfrm>
          <a:prstGeom prst="rect">
            <a:avLst/>
          </a:prstGeom>
        </p:spPr>
        <p:txBody>
          <a:bodyPr wrap="square">
            <a:spAutoFit/>
          </a:bodyPr>
          <a:lstStyle/>
          <a:p>
            <a:r>
              <a:rPr lang="en-US" sz="2000" b="1" dirty="0">
                <a:latin typeface="Century Gothic" panose="020B0502020202090204" pitchFamily="34" charset="0"/>
                <a:cs typeface="Times New Roman" panose="02020603050405020304" pitchFamily="18" charset="0"/>
              </a:rPr>
              <a:t>At each bit position of the parent strings, we toss a coin (with a probability of 0.5 for appearing head) to decide whether there will be interchanging of the bits. If the head appears there will be a swapping of bits among the parent strings.</a:t>
            </a:r>
          </a:p>
        </p:txBody>
      </p:sp>
    </p:spTree>
    <p:extLst>
      <p:ext uri="{BB962C8B-B14F-4D97-AF65-F5344CB8AC3E}">
        <p14:creationId xmlns:p14="http://schemas.microsoft.com/office/powerpoint/2010/main" val="351479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75</a:t>
            </a:fld>
            <a:endParaRPr lang="en-US"/>
          </a:p>
        </p:txBody>
      </p:sp>
      <p:sp>
        <p:nvSpPr>
          <p:cNvPr id="3" name="TextBox 2"/>
          <p:cNvSpPr txBox="1"/>
          <p:nvPr/>
        </p:nvSpPr>
        <p:spPr>
          <a:xfrm>
            <a:off x="228600" y="209550"/>
            <a:ext cx="8763000" cy="3847207"/>
          </a:xfrm>
          <a:prstGeom prst="rect">
            <a:avLst/>
          </a:prstGeom>
          <a:noFill/>
          <a:ln>
            <a:noFill/>
          </a:ln>
        </p:spPr>
        <p:txBody>
          <a:bodyPr wrap="square">
            <a:spAutoFit/>
          </a:bodyPr>
          <a:lstStyle/>
          <a:p>
            <a:pPr>
              <a:defRPr/>
            </a:pPr>
            <a:endParaRPr lang="en-US" sz="2400" dirty="0">
              <a:latin typeface="Century Gothic" panose="020B0502020202090204" pitchFamily="34" charset="0"/>
              <a:cs typeface="Times New Roman" pitchFamily="18" charset="0"/>
            </a:endParaRPr>
          </a:p>
          <a:p>
            <a:pPr>
              <a:defRPr/>
            </a:pPr>
            <a:r>
              <a:rPr lang="en-US" sz="2000" b="1" dirty="0">
                <a:latin typeface="Century Gothic" panose="020B0502020202090204" pitchFamily="34" charset="0"/>
                <a:cs typeface="Times New Roman" pitchFamily="18" charset="0"/>
              </a:rPr>
              <a:t>                1 0 1 1 0 0 0 0 1 1 1 0 0 1 1 0 1 1 1 0</a:t>
            </a:r>
          </a:p>
          <a:p>
            <a:pPr>
              <a:defRPr/>
            </a:pPr>
            <a:r>
              <a:rPr lang="en-US" sz="2000" b="1" dirty="0">
                <a:latin typeface="Century Gothic" panose="020B0502020202090204" pitchFamily="34" charset="0"/>
                <a:cs typeface="Times New Roman" pitchFamily="18" charset="0"/>
              </a:rPr>
              <a:t>                0 1 1 1 0 1 1 0 0 0 1 1 0 0 0 1 0 1 0 0</a:t>
            </a:r>
          </a:p>
          <a:p>
            <a:pPr>
              <a:defRPr/>
            </a:pPr>
            <a:endParaRPr lang="en-US" sz="2000" dirty="0">
              <a:latin typeface="Century Gothic" panose="020B0502020202090204" pitchFamily="34" charset="0"/>
              <a:cs typeface="Times New Roman" pitchFamily="18" charset="0"/>
            </a:endParaRPr>
          </a:p>
          <a:p>
            <a:pPr>
              <a:defRPr/>
            </a:pPr>
            <a:endParaRPr lang="en-US" sz="1200" dirty="0">
              <a:latin typeface="Century Gothic" panose="020B0502020202090204" pitchFamily="34" charset="0"/>
              <a:cs typeface="Times New Roman" pitchFamily="18" charset="0"/>
            </a:endParaRPr>
          </a:p>
          <a:p>
            <a:pPr>
              <a:defRPr/>
            </a:pPr>
            <a:r>
              <a:rPr lang="en-US" sz="2000" b="1" dirty="0">
                <a:latin typeface="Century Gothic" panose="020B0502020202090204" pitchFamily="34" charset="0"/>
                <a:cs typeface="Times New Roman" pitchFamily="18" charset="0"/>
              </a:rPr>
              <a:t>Let us assume that 2</a:t>
            </a:r>
            <a:r>
              <a:rPr lang="en-US" sz="2000" b="1" baseline="30000" dirty="0">
                <a:latin typeface="Century Gothic" panose="020B0502020202090204" pitchFamily="34" charset="0"/>
                <a:cs typeface="Times New Roman" pitchFamily="18" charset="0"/>
              </a:rPr>
              <a:t>nd</a:t>
            </a:r>
            <a:r>
              <a:rPr lang="en-US" sz="2000" b="1" dirty="0">
                <a:latin typeface="Century Gothic" panose="020B0502020202090204" pitchFamily="34" charset="0"/>
                <a:cs typeface="Times New Roman" pitchFamily="18" charset="0"/>
              </a:rPr>
              <a:t>, 4</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5</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8</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9</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,12</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18</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and 20</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bit positions are selected for swapping.</a:t>
            </a:r>
          </a:p>
          <a:p>
            <a:pPr>
              <a:defRPr/>
            </a:pPr>
            <a:endParaRPr lang="en-US" sz="2000" dirty="0">
              <a:latin typeface="Century Gothic" panose="020B0502020202090204" pitchFamily="34" charset="0"/>
              <a:cs typeface="Times New Roman" pitchFamily="18" charset="0"/>
            </a:endParaRPr>
          </a:p>
          <a:p>
            <a:pPr>
              <a:defRPr/>
            </a:pPr>
            <a:endParaRPr lang="en-US" sz="1200" dirty="0">
              <a:latin typeface="Century Gothic" panose="020B0502020202090204" pitchFamily="34" charset="0"/>
              <a:cs typeface="Times New Roman" pitchFamily="18" charset="0"/>
            </a:endParaRPr>
          </a:p>
          <a:p>
            <a:pPr>
              <a:defRPr/>
            </a:pPr>
            <a:r>
              <a:rPr lang="en-US" sz="2000" dirty="0">
                <a:latin typeface="Century Gothic" panose="020B0502020202090204" pitchFamily="34" charset="0"/>
                <a:cs typeface="Times New Roman" pitchFamily="18" charset="0"/>
              </a:rPr>
              <a:t>               </a:t>
            </a:r>
            <a:r>
              <a:rPr lang="en-US" sz="2000" b="1" dirty="0">
                <a:latin typeface="Century Gothic" panose="020B0502020202090204" pitchFamily="34" charset="0"/>
                <a:cs typeface="Times New Roman" pitchFamily="18" charset="0"/>
              </a:rPr>
              <a:t>1 1 1 1 0 0 0 0 0 1 1 1 0 1 1 0 1 1 1 0</a:t>
            </a:r>
          </a:p>
          <a:p>
            <a:pPr>
              <a:defRPr/>
            </a:pPr>
            <a:r>
              <a:rPr lang="en-US" sz="2000" b="1" dirty="0">
                <a:latin typeface="Century Gothic" panose="020B0502020202090204" pitchFamily="34" charset="0"/>
                <a:cs typeface="Times New Roman" pitchFamily="18" charset="0"/>
              </a:rPr>
              <a:t>               0 0 1 1 0 1 1 0 1 0 1 0 0 0 0 1 0 1 0 0</a:t>
            </a:r>
          </a:p>
          <a:p>
            <a:pPr>
              <a:defRPr/>
            </a:pPr>
            <a:endParaRPr lang="en-US" sz="1200" dirty="0">
              <a:latin typeface="Century Gothic" panose="020B0502020202090204" pitchFamily="34" charset="0"/>
              <a:cs typeface="Times New Roman" pitchFamily="18" charset="0"/>
            </a:endParaRPr>
          </a:p>
          <a:p>
            <a:pPr>
              <a:defRPr/>
            </a:pPr>
            <a:endParaRPr lang="en-US" sz="2400" dirty="0">
              <a:latin typeface="Century Gothic" panose="020B0502020202090204" pitchFamily="34" charset="0"/>
              <a:cs typeface="Times New Roman" pitchFamily="18" charset="0"/>
            </a:endParaRPr>
          </a:p>
        </p:txBody>
      </p:sp>
      <p:sp>
        <p:nvSpPr>
          <p:cNvPr id="4" name="Right Brace 3"/>
          <p:cNvSpPr/>
          <p:nvPr/>
        </p:nvSpPr>
        <p:spPr>
          <a:xfrm>
            <a:off x="5791200" y="742950"/>
            <a:ext cx="533400" cy="381000"/>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 name="TextBox 16"/>
          <p:cNvSpPr txBox="1">
            <a:spLocks noChangeArrowheads="1"/>
          </p:cNvSpPr>
          <p:nvPr/>
        </p:nvSpPr>
        <p:spPr bwMode="auto">
          <a:xfrm>
            <a:off x="6369222" y="742950"/>
            <a:ext cx="10983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Parents</a:t>
            </a:r>
          </a:p>
        </p:txBody>
      </p:sp>
      <p:sp>
        <p:nvSpPr>
          <p:cNvPr id="6" name="Right Brace 5"/>
          <p:cNvSpPr/>
          <p:nvPr/>
        </p:nvSpPr>
        <p:spPr>
          <a:xfrm>
            <a:off x="5715000" y="2933640"/>
            <a:ext cx="533400" cy="400110"/>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7" name="TextBox 17"/>
          <p:cNvSpPr txBox="1">
            <a:spLocks noChangeArrowheads="1"/>
          </p:cNvSpPr>
          <p:nvPr/>
        </p:nvSpPr>
        <p:spPr bwMode="auto">
          <a:xfrm>
            <a:off x="6237776" y="2876550"/>
            <a:ext cx="12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Children</a:t>
            </a:r>
          </a:p>
        </p:txBody>
      </p:sp>
      <p:cxnSp>
        <p:nvCxnSpPr>
          <p:cNvPr id="13" name="Straight Arrow Connector 12"/>
          <p:cNvCxnSpPr/>
          <p:nvPr/>
        </p:nvCxnSpPr>
        <p:spPr>
          <a:xfrm>
            <a:off x="16764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574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956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100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054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864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242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06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76</a:t>
            </a:fld>
            <a:endParaRPr lang="en-US"/>
          </a:p>
        </p:txBody>
      </p:sp>
      <p:sp>
        <p:nvSpPr>
          <p:cNvPr id="3" name="Rectangle 2"/>
          <p:cNvSpPr/>
          <p:nvPr/>
        </p:nvSpPr>
        <p:spPr>
          <a:xfrm>
            <a:off x="609600" y="1581150"/>
            <a:ext cx="8077200" cy="1015663"/>
          </a:xfrm>
          <a:prstGeom prst="rect">
            <a:avLst/>
          </a:prstGeom>
        </p:spPr>
        <p:txBody>
          <a:bodyPr wrap="square">
            <a:spAutoFit/>
          </a:bodyPr>
          <a:lstStyle/>
          <a:p>
            <a:pPr marL="798513" indent="-798513" algn="just">
              <a:defRPr/>
            </a:pPr>
            <a:r>
              <a:rPr lang="en-US" sz="2000" b="1" dirty="0">
                <a:solidFill>
                  <a:srgbClr val="C00000"/>
                </a:solidFill>
                <a:latin typeface="Century Gothic" panose="020B0502020202090204" pitchFamily="34" charset="0"/>
                <a:cs typeface="Times New Roman" pitchFamily="18" charset="0"/>
              </a:rPr>
              <a:t>Note: </a:t>
            </a:r>
            <a:r>
              <a:rPr lang="en-US" sz="2000" b="1" dirty="0">
                <a:latin typeface="Century Gothic" panose="020B0502020202090204" pitchFamily="34" charset="0"/>
                <a:cs typeface="Times New Roman" pitchFamily="18" charset="0"/>
              </a:rPr>
              <a:t>For a large search space, uniform crossover is found to perform better than both single-point and two-point crossovers.</a:t>
            </a:r>
          </a:p>
        </p:txBody>
      </p:sp>
    </p:spTree>
    <p:extLst>
      <p:ext uri="{BB962C8B-B14F-4D97-AF65-F5344CB8AC3E}">
        <p14:creationId xmlns:p14="http://schemas.microsoft.com/office/powerpoint/2010/main" val="40211024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77</a:t>
            </a:fld>
            <a:endParaRPr lang="en-US"/>
          </a:p>
        </p:txBody>
      </p:sp>
      <mc:AlternateContent xmlns:mc="http://schemas.openxmlformats.org/markup-compatibility/2006" xmlns:a14="http://schemas.microsoft.com/office/drawing/2010/main">
        <mc:Choice Requires="a14">
          <p:sp>
            <p:nvSpPr>
              <p:cNvPr id="3" name="Rectangle 2"/>
              <p:cNvSpPr/>
              <p:nvPr/>
            </p:nvSpPr>
            <p:spPr>
              <a:xfrm>
                <a:off x="381000" y="506670"/>
                <a:ext cx="8305800" cy="3900170"/>
              </a:xfrm>
              <a:prstGeom prst="rect">
                <a:avLst/>
              </a:prstGeom>
            </p:spPr>
            <p:txBody>
              <a:bodyPr wrap="square">
                <a:spAutoFit/>
              </a:bodyPr>
              <a:lstStyle/>
              <a:p>
                <a:pPr marL="342900" indent="-342900">
                  <a:buFont typeface="Arial" panose="020B0604020202020204" pitchFamily="34" charset="0"/>
                  <a:buChar char="•"/>
                  <a:defRPr/>
                </a:pPr>
                <a:r>
                  <a:rPr lang="en-US" sz="2200" b="1" dirty="0">
                    <a:solidFill>
                      <a:srgbClr val="C00000"/>
                    </a:solidFill>
                    <a:latin typeface="Century Gothic" panose="020B0502020202090204" pitchFamily="34" charset="0"/>
                    <a:cs typeface="Times New Roman" pitchFamily="18" charset="0"/>
                  </a:rPr>
                  <a:t>Step5: Mutation</a:t>
                </a:r>
              </a:p>
              <a:p>
                <a:pPr indent="168275">
                  <a:buFont typeface="Arial" pitchFamily="34" charset="0"/>
                  <a:buChar char="•"/>
                  <a:defRPr/>
                </a:pPr>
                <a:endParaRPr lang="en-US" sz="2400" b="1" dirty="0">
                  <a:solidFill>
                    <a:srgbClr val="C00000"/>
                  </a:solidFill>
                  <a:latin typeface="Century Gothic" panose="020B0502020202090204" pitchFamily="34" charset="0"/>
                  <a:cs typeface="Times New Roman" pitchFamily="18" charset="0"/>
                </a:endParaRPr>
              </a:p>
              <a:p>
                <a:pPr indent="168275">
                  <a:defRPr/>
                </a:pPr>
                <a:r>
                  <a:rPr lang="en-US" sz="2000" b="1" dirty="0">
                    <a:latin typeface="Century Gothic" panose="020B0502020202090204" pitchFamily="34" charset="0"/>
                    <a:cs typeface="Times New Roman" pitchFamily="18" charset="0"/>
                  </a:rPr>
                  <a:t> (</a:t>
                </a:r>
                <a:r>
                  <a:rPr lang="en-US" sz="2000" b="1" dirty="0" err="1">
                    <a:latin typeface="Century Gothic" panose="020B0502020202090204" pitchFamily="34" charset="0"/>
                    <a:cs typeface="Times New Roman" pitchFamily="18" charset="0"/>
                  </a:rPr>
                  <a:t>i</a:t>
                </a:r>
                <a:r>
                  <a:rPr lang="en-US" sz="2000" b="1" dirty="0">
                    <a:latin typeface="Century Gothic" panose="020B0502020202090204" pitchFamily="34" charset="0"/>
                    <a:cs typeface="Times New Roman" pitchFamily="18" charset="0"/>
                  </a:rPr>
                  <a:t>)     Bring a local change over the current solution</a:t>
                </a:r>
              </a:p>
              <a:p>
                <a:pPr indent="168275">
                  <a:defRPr/>
                </a:pPr>
                <a:endParaRPr lang="en-US" sz="800" b="1" dirty="0">
                  <a:latin typeface="Century Gothic" panose="020B0502020202090204" pitchFamily="34" charset="0"/>
                  <a:cs typeface="Times New Roman" pitchFamily="18" charset="0"/>
                </a:endParaRPr>
              </a:p>
              <a:p>
                <a:pPr indent="168275">
                  <a:defRPr/>
                </a:pPr>
                <a:r>
                  <a:rPr lang="en-US" sz="2000" b="1" dirty="0">
                    <a:latin typeface="Century Gothic" panose="020B0502020202090204" pitchFamily="34" charset="0"/>
                    <a:cs typeface="Times New Roman" pitchFamily="18" charset="0"/>
                  </a:rPr>
                  <a:t> (ii)    1 is converted into 0 and vice-versa</a:t>
                </a:r>
              </a:p>
              <a:p>
                <a:pPr indent="168275">
                  <a:defRPr/>
                </a:pPr>
                <a:endParaRPr lang="en-US" sz="800" b="1" dirty="0">
                  <a:latin typeface="Century Gothic" panose="020B0502020202090204" pitchFamily="34" charset="0"/>
                  <a:cs typeface="Times New Roman" pitchFamily="18" charset="0"/>
                </a:endParaRPr>
              </a:p>
              <a:p>
                <a:pPr indent="168275">
                  <a:defRPr/>
                </a:pPr>
                <a:r>
                  <a:rPr lang="en-US" sz="2000" b="1" dirty="0">
                    <a:latin typeface="Century Gothic" panose="020B0502020202090204" pitchFamily="34" charset="0"/>
                    <a:cs typeface="Times New Roman" pitchFamily="18" charset="0"/>
                  </a:rPr>
                  <a:t> (iii)    Helps the GA to search the globally optimal solution</a:t>
                </a:r>
              </a:p>
              <a:p>
                <a:pPr indent="168275">
                  <a:defRPr/>
                </a:pPr>
                <a:endParaRPr lang="en-US" sz="800" b="1" dirty="0">
                  <a:latin typeface="Century Gothic" panose="020B0502020202090204" pitchFamily="34" charset="0"/>
                  <a:cs typeface="Times New Roman" pitchFamily="18" charset="0"/>
                </a:endParaRPr>
              </a:p>
              <a:p>
                <a:pPr indent="168275">
                  <a:defRPr/>
                </a:pPr>
                <a:r>
                  <a:rPr lang="en-US" sz="2000" b="1" dirty="0">
                    <a:latin typeface="Century Gothic" panose="020B0502020202090204" pitchFamily="34" charset="0"/>
                    <a:cs typeface="Times New Roman" pitchFamily="18" charset="0"/>
                  </a:rPr>
                  <a:t> (iv)    Mutation probability </a:t>
                </a:r>
                <a:r>
                  <a:rPr lang="en-US" sz="2000" b="1" i="1" dirty="0">
                    <a:latin typeface="Times New Roman" panose="02020603050405020304" pitchFamily="18" charset="0"/>
                    <a:cs typeface="Times New Roman" panose="02020603050405020304" pitchFamily="18" charset="0"/>
                  </a:rPr>
                  <a:t>p</a:t>
                </a:r>
                <a:r>
                  <a:rPr lang="en-US" sz="2000" b="1" i="1" baseline="-25000" dirty="0">
                    <a:latin typeface="Times New Roman" panose="02020603050405020304" pitchFamily="18" charset="0"/>
                    <a:cs typeface="Times New Roman" panose="02020603050405020304" pitchFamily="18" charset="0"/>
                  </a:rPr>
                  <a:t>m</a:t>
                </a:r>
                <a:r>
                  <a:rPr lang="en-US" sz="2000" b="1" dirty="0">
                    <a:latin typeface="Century Gothic" panose="020B0502020202090204" pitchFamily="34" charset="0"/>
                    <a:cs typeface="Times New Roman" pitchFamily="18" charset="0"/>
                  </a:rPr>
                  <a:t> is generally kept to a low value</a:t>
                </a:r>
              </a:p>
              <a:p>
                <a:pPr indent="168275">
                  <a:defRPr/>
                </a:pPr>
                <a:endParaRPr lang="en-US" sz="2000" b="1" dirty="0">
                  <a:latin typeface="Century Gothic" panose="020B0502020202090204" pitchFamily="34" charset="0"/>
                  <a:cs typeface="Times New Roman" pitchFamily="18" charset="0"/>
                </a:endParaRPr>
              </a:p>
              <a:p>
                <a:pPr indent="168275">
                  <a:defRPr/>
                </a:pPr>
                <a14:m>
                  <m:oMathPara xmlns:m="http://schemas.openxmlformats.org/officeDocument/2006/math">
                    <m:oMathParaPr>
                      <m:jc m:val="centerGroup"/>
                    </m:oMathParaPr>
                    <m:oMath xmlns:m="http://schemas.openxmlformats.org/officeDocument/2006/math">
                      <m:f>
                        <m:fPr>
                          <m:ctrlPr>
                            <a:rPr lang="en-US" sz="2000" b="1" i="1">
                              <a:latin typeface="Cambria Math" panose="02040503050406030204" pitchFamily="18" charset="0"/>
                            </a:rPr>
                          </m:ctrlPr>
                        </m:fPr>
                        <m:num>
                          <m:r>
                            <a:rPr lang="en-US" sz="2000" b="1" i="1">
                              <a:latin typeface="Cambria Math" panose="02040503050406030204" pitchFamily="18" charset="0"/>
                            </a:rPr>
                            <m:t>𝟎</m:t>
                          </m:r>
                          <m:r>
                            <a:rPr lang="en-US" sz="2000" b="1">
                              <a:latin typeface="Cambria Math" panose="02040503050406030204" pitchFamily="18" charset="0"/>
                            </a:rPr>
                            <m:t>.</m:t>
                          </m:r>
                          <m:r>
                            <a:rPr lang="en-US" sz="2000" b="1" i="1">
                              <a:latin typeface="Cambria Math" panose="02040503050406030204" pitchFamily="18" charset="0"/>
                            </a:rPr>
                            <m:t>𝟏</m:t>
                          </m:r>
                        </m:num>
                        <m:den>
                          <m:r>
                            <a:rPr lang="en-US" sz="2000" b="1" i="1">
                              <a:latin typeface="Cambria Math" panose="02040503050406030204" pitchFamily="18" charset="0"/>
                            </a:rPr>
                            <m:t>𝑳</m:t>
                          </m:r>
                        </m:den>
                      </m:f>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𝒎</m:t>
                          </m:r>
                        </m:sub>
                      </m:sSub>
                      <m:r>
                        <a:rPr lang="en-US" sz="2000" b="1">
                          <a:latin typeface="Cambria Math" panose="02040503050406030204" pitchFamily="18" charset="0"/>
                        </a:rPr>
                        <m:t>≤</m:t>
                      </m:r>
                      <m:f>
                        <m:fPr>
                          <m:ctrlPr>
                            <a:rPr lang="en-US" sz="2000" b="1" i="1">
                              <a:latin typeface="Cambria Math" panose="02040503050406030204" pitchFamily="18" charset="0"/>
                            </a:rPr>
                          </m:ctrlPr>
                        </m:fPr>
                        <m:num>
                          <m:r>
                            <a:rPr lang="en-US" sz="2000" b="1">
                              <a:latin typeface="Cambria Math" panose="02040503050406030204" pitchFamily="18" charset="0"/>
                            </a:rPr>
                            <m:t>𝟏</m:t>
                          </m:r>
                        </m:num>
                        <m:den>
                          <m:r>
                            <a:rPr lang="en-US" sz="2000" b="1" i="1">
                              <a:latin typeface="Cambria Math" panose="02040503050406030204" pitchFamily="18" charset="0"/>
                            </a:rPr>
                            <m:t>𝑳</m:t>
                          </m:r>
                        </m:den>
                      </m:f>
                    </m:oMath>
                  </m:oMathPara>
                </a14:m>
                <a:endParaRPr lang="en-US" sz="2000" b="1" dirty="0"/>
              </a:p>
              <a:p>
                <a:pPr indent="168275">
                  <a:defRPr/>
                </a:pPr>
                <a:endParaRPr lang="en-US" sz="2000" b="1" dirty="0">
                  <a:latin typeface="Century Gothic" panose="020B0502020202090204" pitchFamily="34" charset="0"/>
                  <a:cs typeface="Times New Roman" pitchFamily="18" charset="0"/>
                </a:endParaRPr>
              </a:p>
              <a:p>
                <a:pPr indent="346075">
                  <a:defRPr/>
                </a:pPr>
                <a:endParaRPr lang="en-US" sz="2000" dirty="0">
                  <a:latin typeface="Century Gothic" panose="020B0502020202090204" pitchFamily="34" charset="0"/>
                  <a:cs typeface="Times New Roman"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506670"/>
                <a:ext cx="8305800" cy="3900170"/>
              </a:xfrm>
              <a:prstGeom prst="rect">
                <a:avLst/>
              </a:prstGeom>
              <a:blipFill rotWithShape="0">
                <a:blip r:embed="rId2"/>
                <a:stretch>
                  <a:fillRect l="-881" t="-1094"/>
                </a:stretch>
              </a:blipFill>
            </p:spPr>
            <p:txBody>
              <a:bodyPr/>
              <a:lstStyle/>
              <a:p>
                <a:r>
                  <a:rPr lang="en-US">
                    <a:noFill/>
                  </a:rPr>
                  <a:t> </a:t>
                </a:r>
              </a:p>
            </p:txBody>
          </p:sp>
        </mc:Fallback>
      </mc:AlternateContent>
    </p:spTree>
    <p:extLst>
      <p:ext uri="{BB962C8B-B14F-4D97-AF65-F5344CB8AC3E}">
        <p14:creationId xmlns:p14="http://schemas.microsoft.com/office/powerpoint/2010/main" val="168276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78</a:t>
            </a:fld>
            <a:endParaRPr lang="en-US"/>
          </a:p>
        </p:txBody>
      </p:sp>
      <p:pic>
        <p:nvPicPr>
          <p:cNvPr id="5" name="Picture 4"/>
          <p:cNvPicPr>
            <a:picLocks noChangeAspect="1"/>
          </p:cNvPicPr>
          <p:nvPr/>
        </p:nvPicPr>
        <p:blipFill>
          <a:blip r:embed="rId2"/>
          <a:stretch>
            <a:fillRect/>
          </a:stretch>
        </p:blipFill>
        <p:spPr>
          <a:xfrm>
            <a:off x="2133600" y="514350"/>
            <a:ext cx="4801644" cy="3505200"/>
          </a:xfrm>
          <a:prstGeom prst="rect">
            <a:avLst/>
          </a:prstGeom>
        </p:spPr>
      </p:pic>
    </p:spTree>
    <p:extLst>
      <p:ext uri="{BB962C8B-B14F-4D97-AF65-F5344CB8AC3E}">
        <p14:creationId xmlns:p14="http://schemas.microsoft.com/office/powerpoint/2010/main" val="212036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79</a:t>
            </a:fld>
            <a:endParaRPr lang="en-US"/>
          </a:p>
        </p:txBody>
      </p:sp>
      <p:sp>
        <p:nvSpPr>
          <p:cNvPr id="3" name="Rectangle 2"/>
          <p:cNvSpPr/>
          <p:nvPr/>
        </p:nvSpPr>
        <p:spPr>
          <a:xfrm>
            <a:off x="533400" y="1276350"/>
            <a:ext cx="8153400" cy="2492990"/>
          </a:xfrm>
          <a:prstGeom prst="rect">
            <a:avLst/>
          </a:prstGeom>
        </p:spPr>
        <p:txBody>
          <a:bodyPr wrap="square">
            <a:spAutoFit/>
          </a:bodyPr>
          <a:lstStyle/>
          <a:p>
            <a:pPr marL="285750" indent="-285750" algn="just">
              <a:buFont typeface="Arial" panose="020B0604020202020204" pitchFamily="34" charset="0"/>
              <a:buChar char="•"/>
              <a:defRPr/>
            </a:pPr>
            <a:r>
              <a:rPr lang="en-US" sz="2000" b="1" dirty="0">
                <a:latin typeface="Century Gothic" panose="020B0502020202090204" pitchFamily="34" charset="0"/>
                <a:cs typeface="Times New Roman" pitchFamily="18" charset="0"/>
              </a:rPr>
              <a:t>A genetic operator has to perform two potential roles: disruption and construction</a:t>
            </a:r>
          </a:p>
          <a:p>
            <a:pPr marL="285750" indent="-285750" algn="just">
              <a:buFont typeface="Arial" panose="020B0604020202020204" pitchFamily="34" charset="0"/>
              <a:buChar char="•"/>
              <a:defRPr/>
            </a:pPr>
            <a:endParaRPr lang="en-US" sz="800" b="1" dirty="0">
              <a:latin typeface="Century Gothic" panose="020B0502020202090204" pitchFamily="34" charset="0"/>
              <a:cs typeface="Times New Roman" pitchFamily="18" charset="0"/>
            </a:endParaRPr>
          </a:p>
          <a:p>
            <a:pPr marL="285750" indent="-285750" algn="just">
              <a:buFont typeface="Arial" panose="020B0604020202020204" pitchFamily="34" charset="0"/>
              <a:buChar char="•"/>
              <a:defRPr/>
            </a:pPr>
            <a:r>
              <a:rPr lang="en-US" sz="2000" b="1" dirty="0">
                <a:latin typeface="Century Gothic" panose="020B0502020202090204" pitchFamily="34" charset="0"/>
                <a:cs typeface="Times New Roman" pitchFamily="18" charset="0"/>
              </a:rPr>
              <a:t>Mutation is more powerful than crossover in terms of its disruption capability, whereas crossover outperforms mutation in terms of construction capability</a:t>
            </a:r>
          </a:p>
          <a:p>
            <a:pPr marL="285750" indent="-285750" algn="just">
              <a:buFont typeface="Arial" panose="020B0604020202020204" pitchFamily="34" charset="0"/>
              <a:buChar char="•"/>
              <a:defRPr/>
            </a:pPr>
            <a:endParaRPr lang="en-US" sz="800" b="1" dirty="0">
              <a:latin typeface="Century Gothic" panose="020B0502020202090204" pitchFamily="34" charset="0"/>
              <a:cs typeface="Times New Roman" pitchFamily="18" charset="0"/>
            </a:endParaRPr>
          </a:p>
          <a:p>
            <a:pPr marL="285750" indent="-285750" algn="just">
              <a:buFont typeface="Arial" panose="020B0604020202020204" pitchFamily="34" charset="0"/>
              <a:buChar char="•"/>
              <a:defRPr/>
            </a:pPr>
            <a:r>
              <a:rPr lang="en-US" sz="2000" b="1" dirty="0">
                <a:latin typeface="Century Gothic" panose="020B0502020202090204" pitchFamily="34" charset="0"/>
                <a:cs typeface="Times New Roman" pitchFamily="18" charset="0"/>
              </a:rPr>
              <a:t>GA, GP rely more on crossover, whereas ES, EP give more weightage on mutation</a:t>
            </a:r>
          </a:p>
        </p:txBody>
      </p:sp>
      <p:sp>
        <p:nvSpPr>
          <p:cNvPr id="4" name="TextBox 1"/>
          <p:cNvSpPr txBox="1">
            <a:spLocks noChangeArrowheads="1"/>
          </p:cNvSpPr>
          <p:nvPr/>
        </p:nvSpPr>
        <p:spPr bwMode="auto">
          <a:xfrm>
            <a:off x="545253" y="590550"/>
            <a:ext cx="33169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200" b="1" dirty="0">
                <a:solidFill>
                  <a:srgbClr val="C00000"/>
                </a:solidFill>
                <a:latin typeface="Century Gothic" panose="020B0502020202090204" pitchFamily="34" charset="0"/>
                <a:cs typeface="Times New Roman" panose="02020603050405020304" pitchFamily="18" charset="0"/>
              </a:rPr>
              <a:t>Crossover or Mutation?</a:t>
            </a:r>
          </a:p>
        </p:txBody>
      </p:sp>
    </p:spTree>
    <p:extLst>
      <p:ext uri="{BB962C8B-B14F-4D97-AF65-F5344CB8AC3E}">
        <p14:creationId xmlns:p14="http://schemas.microsoft.com/office/powerpoint/2010/main" val="251968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8</a:t>
            </a:fld>
            <a:endParaRPr lang="en-US"/>
          </a:p>
        </p:txBody>
      </p:sp>
      <p:sp>
        <p:nvSpPr>
          <p:cNvPr id="5" name="Rectangle 4"/>
          <p:cNvSpPr/>
          <p:nvPr/>
        </p:nvSpPr>
        <p:spPr>
          <a:xfrm>
            <a:off x="10668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Classification of Optimization Problems</a:t>
            </a:r>
          </a:p>
          <a:p>
            <a:pPr algn="ctr"/>
            <a:endParaRPr lang="en-US" sz="2400" dirty="0">
              <a:solidFill>
                <a:srgbClr val="C00000"/>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1066800" y="742950"/>
                <a:ext cx="73152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Clr>
                    <a:srgbClr val="FF0000"/>
                  </a:buClr>
                  <a:buFont typeface="+mj-lt"/>
                  <a:buAutoNum type="arabicPeriod"/>
                </a:pPr>
                <a:r>
                  <a:rPr lang="en-US" altLang="en-US" sz="2000" b="1" dirty="0">
                    <a:solidFill>
                      <a:schemeClr val="tx1"/>
                    </a:solidFill>
                    <a:latin typeface="Century Gothic" panose="020B0502020202020204" pitchFamily="34" charset="0"/>
                  </a:rPr>
                  <a:t>Depending on the nature of equations involved</a:t>
                </a:r>
              </a:p>
              <a:p>
                <a:pPr algn="ctr">
                  <a:buClr>
                    <a:srgbClr val="FF0000"/>
                  </a:buClr>
                </a:pPr>
                <a:r>
                  <a:rPr lang="en-US" altLang="en-US" sz="2000" b="1" dirty="0">
                    <a:solidFill>
                      <a:schemeClr val="tx1"/>
                    </a:solidFill>
                    <a:latin typeface="Century Gothic" panose="020B0502020202020204" pitchFamily="34" charset="0"/>
                  </a:rPr>
                  <a:t>→Linear or Non-linear optimization problems</a:t>
                </a:r>
              </a:p>
              <a:p>
                <a:pPr algn="ctr">
                  <a:buClr>
                    <a:srgbClr val="FF0000"/>
                  </a:buClr>
                </a:pPr>
                <a:endParaRPr lang="en-US" altLang="en-US" sz="2000" b="1" dirty="0">
                  <a:solidFill>
                    <a:schemeClr val="tx1"/>
                  </a:solidFill>
                  <a:latin typeface="Century Gothic" panose="020B0502020202020204" pitchFamily="34" charset="0"/>
                </a:endParaRPr>
              </a:p>
              <a:p>
                <a:pPr marL="800100" lvl="1"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Linear optimization</a:t>
                </a:r>
              </a:p>
              <a:p>
                <a:pPr lvl="1">
                  <a:buClr>
                    <a:srgbClr val="FF0000"/>
                  </a:buClr>
                </a:pPr>
                <a:r>
                  <a:rPr lang="en-US" altLang="en-US" sz="2000" b="1" dirty="0">
                    <a:solidFill>
                      <a:srgbClr val="FF0000"/>
                    </a:solidFill>
                    <a:latin typeface="Century Gothic" panose="020B0502020202020204" pitchFamily="34" charset="0"/>
                  </a:rPr>
                  <a:t>     </a:t>
                </a:r>
                <a:r>
                  <a:rPr lang="en-US" altLang="en-US" sz="2000" b="1" dirty="0">
                    <a:solidFill>
                      <a:schemeClr val="tx1"/>
                    </a:solidFill>
                    <a:latin typeface="Century Gothic" panose="020B0502020202020204" pitchFamily="34" charset="0"/>
                  </a:rPr>
                  <a:t>Maximize   </a:t>
                </a:r>
                <a14:m>
                  <m:oMath xmlns:m="http://schemas.openxmlformats.org/officeDocument/2006/math">
                    <m:r>
                      <a:rPr lang="en-US" altLang="en-US" sz="2000" b="1" i="1" smtClean="0">
                        <a:solidFill>
                          <a:schemeClr val="tx1"/>
                        </a:solidFill>
                        <a:latin typeface="Cambria Math" panose="02040503050406030204" pitchFamily="18" charset="0"/>
                      </a:rPr>
                      <m:t>𝒚</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d>
                      <m:dPr>
                        <m:ctrlPr>
                          <a:rPr lang="en-US" altLang="en-US" sz="2000" b="1" i="1" smtClean="0">
                            <a:solidFill>
                              <a:schemeClr val="tx1"/>
                            </a:solidFill>
                            <a:latin typeface="Cambria Math" panose="02040503050406030204" pitchFamily="18" charset="0"/>
                          </a:rPr>
                        </m:ctrlPr>
                      </m:dPr>
                      <m:e>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e>
                    </m:d>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𝟐</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𝟐</m:t>
                        </m:r>
                      </m:sub>
                    </m:sSub>
                  </m:oMath>
                </a14:m>
                <a:endParaRPr lang="en-US" altLang="en-US" sz="2000" b="1" dirty="0">
                  <a:solidFill>
                    <a:schemeClr val="tx1"/>
                  </a:solidFill>
                  <a:latin typeface="Century Gothic" panose="020B0502020202020204" pitchFamily="34" charset="0"/>
                </a:endParaRPr>
              </a:p>
              <a:p>
                <a:pPr lvl="1">
                  <a:buClr>
                    <a:srgbClr val="FF0000"/>
                  </a:buClr>
                </a:pPr>
                <a:r>
                  <a:rPr lang="en-US" altLang="en-US" sz="2000" b="1" dirty="0">
                    <a:solidFill>
                      <a:schemeClr val="tx1"/>
                    </a:solidFill>
                    <a:latin typeface="Century Gothic" panose="020B0502020202020204" pitchFamily="34" charset="0"/>
                  </a:rPr>
                  <a:t>     subject to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rPr>
                      <m:t>𝟑</m:t>
                    </m:r>
                  </m:oMath>
                </a14:m>
                <a:r>
                  <a:rPr lang="en-US" altLang="en-US" sz="2000" b="1" dirty="0">
                    <a:solidFill>
                      <a:schemeClr val="tx1"/>
                    </a:solidFill>
                    <a:latin typeface="Century Gothic" panose="020B0502020202020204" pitchFamily="34" charset="0"/>
                  </a:rPr>
                  <a:t>,</a:t>
                </a:r>
              </a:p>
              <a:p>
                <a:pPr lvl="1">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𝟓</m:t>
                        </m:r>
                        <m:r>
                          <a:rPr lang="en-US" altLang="en-US" sz="2000" b="1" i="1">
                            <a:solidFill>
                              <a:schemeClr val="tx1"/>
                            </a:solidFill>
                            <a:latin typeface="Cambria Math" panose="02040503050406030204" pitchFamily="18" charset="0"/>
                          </a:rPr>
                          <m:t>𝒙</m:t>
                        </m:r>
                      </m:e>
                      <m:sub>
                        <m:r>
                          <a:rPr lang="en-US" altLang="en-US" sz="2000" b="1" i="1">
                            <a:solidFill>
                              <a:schemeClr val="tx1"/>
                            </a:solidFill>
                            <a:latin typeface="Cambria Math" panose="02040503050406030204" pitchFamily="18" charset="0"/>
                          </a:rPr>
                          <m:t>𝟏</m:t>
                        </m:r>
                      </m:sub>
                    </m:sSub>
                    <m:r>
                      <a:rPr lang="en-US" altLang="en-US" sz="2000" b="1" i="1">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𝟐</m:t>
                        </m:r>
                        <m:r>
                          <a:rPr lang="en-US" altLang="en-US" sz="2000" b="1" i="1">
                            <a:solidFill>
                              <a:schemeClr val="tx1"/>
                            </a:solidFill>
                            <a:latin typeface="Cambria Math" panose="02040503050406030204" pitchFamily="18" charset="0"/>
                          </a:rPr>
                          <m:t>𝒙</m:t>
                        </m:r>
                      </m:e>
                      <m:sub>
                        <m:r>
                          <a:rPr lang="en-US" altLang="en-US" sz="2000" b="1" i="1">
                            <a:solidFill>
                              <a:schemeClr val="tx1"/>
                            </a:solidFill>
                            <a:latin typeface="Cambria Math" panose="02040503050406030204" pitchFamily="18" charset="0"/>
                          </a:rPr>
                          <m:t>𝟐</m:t>
                        </m:r>
                      </m:sub>
                    </m:sSub>
                    <m:r>
                      <a:rPr lang="en-US" altLang="en-US" sz="2000" b="1" i="1">
                        <a:solidFill>
                          <a:schemeClr val="tx1"/>
                        </a:solidFill>
                        <a:latin typeface="Cambria Math" panose="02040503050406030204" pitchFamily="18" charset="0"/>
                        <a:ea typeface="Cambria Math" panose="02040503050406030204" pitchFamily="18" charset="0"/>
                      </a:rPr>
                      <m:t>≤</m:t>
                    </m:r>
                  </m:oMath>
                </a14:m>
                <a:r>
                  <a:rPr lang="en-US" altLang="en-US" sz="2000" b="1" dirty="0">
                    <a:solidFill>
                      <a:schemeClr val="tx1"/>
                    </a:solidFill>
                    <a:latin typeface="Century Gothic" panose="020B0502020202020204" pitchFamily="34" charset="0"/>
                  </a:rPr>
                  <a:t>10</a:t>
                </a:r>
              </a:p>
              <a:p>
                <a:pPr lvl="1">
                  <a:buClr>
                    <a:srgbClr val="FF0000"/>
                  </a:buClr>
                </a:pPr>
                <a:r>
                  <a:rPr lang="en-US" altLang="en-US" sz="2000" b="1" dirty="0">
                    <a:solidFill>
                      <a:schemeClr val="tx1"/>
                    </a:solidFill>
                    <a:latin typeface="Century Gothic" panose="020B0502020202020204" pitchFamily="34" charset="0"/>
                  </a:rPr>
                  <a:t>     and</a:t>
                </a:r>
              </a:p>
              <a:p>
                <a:pPr lvl="1">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r>
                          <a:rPr lang="en-US" altLang="en-US" sz="2000" b="1" i="1" smtClean="0">
                            <a:solidFill>
                              <a:schemeClr val="tx1"/>
                            </a:solidFill>
                            <a:latin typeface="Cambria Math" panose="02040503050406030204" pitchFamily="18" charset="0"/>
                          </a:rPr>
                          <m:t> </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rPr>
                      <m:t>𝟎</m:t>
                    </m:r>
                  </m:oMath>
                </a14:m>
                <a:endParaRPr lang="en-US" altLang="en-US" sz="2000" b="1" dirty="0">
                  <a:solidFill>
                    <a:schemeClr val="tx1"/>
                  </a:solidFill>
                  <a:latin typeface="Century Gothic" panose="020B0502020202020204" pitchFamily="34" charset="0"/>
                </a:endParaRPr>
              </a:p>
              <a:p>
                <a:pPr>
                  <a:buClr>
                    <a:srgbClr val="FF0000"/>
                  </a:buClr>
                </a:pPr>
                <a:endParaRPr lang="en-US" altLang="en-US" sz="2000" dirty="0">
                  <a:solidFill>
                    <a:srgbClr val="FF0000"/>
                  </a:solidFill>
                  <a:latin typeface="Century Gothic" panose="020B0502020202020204" pitchFamily="34" charset="0"/>
                </a:endParaRPr>
              </a:p>
              <a:p>
                <a:pPr marL="342900" indent="-342900" algn="ctr">
                  <a:buClr>
                    <a:srgbClr val="FF0000"/>
                  </a:buClr>
                  <a:buFont typeface="Wingdings" panose="05000000000000000000" pitchFamily="2" charset="2"/>
                  <a:buChar char="v"/>
                </a:pPr>
                <a:endParaRPr lang="en-US" sz="2000" b="1" dirty="0">
                  <a:solidFill>
                    <a:srgbClr val="0070C0"/>
                  </a:solidFill>
                  <a:latin typeface="Century Gothic" panose="020B0502020202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066800" y="742950"/>
                <a:ext cx="7315200" cy="3657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1491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80</a:t>
            </a:fld>
            <a:endParaRPr lang="en-US"/>
          </a:p>
        </p:txBody>
      </p:sp>
      <p:sp>
        <p:nvSpPr>
          <p:cNvPr id="30" name="Rectangle 29"/>
          <p:cNvSpPr/>
          <p:nvPr/>
        </p:nvSpPr>
        <p:spPr>
          <a:xfrm>
            <a:off x="2819400" y="514350"/>
            <a:ext cx="34290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entury Gothic" panose="020B0502020202090204" pitchFamily="34" charset="0"/>
                <a:cs typeface="Times New Roman" panose="02020603050405020304" pitchFamily="18" charset="0"/>
              </a:rPr>
              <a:t>A Numerical Example</a:t>
            </a:r>
          </a:p>
        </p:txBody>
      </p:sp>
      <p:sp>
        <p:nvSpPr>
          <p:cNvPr id="3" name="TextBox 2"/>
          <p:cNvSpPr txBox="1"/>
          <p:nvPr/>
        </p:nvSpPr>
        <p:spPr>
          <a:xfrm>
            <a:off x="762000" y="1504950"/>
            <a:ext cx="7848600" cy="1631216"/>
          </a:xfrm>
          <a:prstGeom prst="rect">
            <a:avLst/>
          </a:prstGeom>
          <a:noFill/>
        </p:spPr>
        <p:txBody>
          <a:bodyPr wrap="square" rtlCol="0">
            <a:spAutoFit/>
          </a:bodyPr>
          <a:lstStyle/>
          <a:p>
            <a:pPr algn="just"/>
            <a:r>
              <a:rPr lang="en-US" sz="2000" b="1" dirty="0">
                <a:latin typeface="Century Gothic" panose="020B0502020202090204" pitchFamily="34" charset="0"/>
              </a:rPr>
              <a:t>A binary-coded GA is to be used to solve an optimization problem involving one real and another integer variables. The real and integer variables are allowed to vary in the ranges of (0.2, 10.43) and (0, 63), respectively. Design a suitable GA-string to ensure a precision level of 0.01 for the real variable.</a:t>
            </a:r>
          </a:p>
        </p:txBody>
      </p:sp>
    </p:spTree>
    <p:extLst>
      <p:ext uri="{BB962C8B-B14F-4D97-AF65-F5344CB8AC3E}">
        <p14:creationId xmlns:p14="http://schemas.microsoft.com/office/powerpoint/2010/main" val="425492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81</a:t>
            </a:fld>
            <a:endParaRPr lang="en-US"/>
          </a:p>
        </p:txBody>
      </p:sp>
      <p:sp>
        <p:nvSpPr>
          <p:cNvPr id="3" name="TextBox 2"/>
          <p:cNvSpPr txBox="1"/>
          <p:nvPr/>
        </p:nvSpPr>
        <p:spPr>
          <a:xfrm>
            <a:off x="533400" y="514350"/>
            <a:ext cx="1332416" cy="430887"/>
          </a:xfrm>
          <a:prstGeom prst="rect">
            <a:avLst/>
          </a:prstGeom>
          <a:noFill/>
        </p:spPr>
        <p:txBody>
          <a:bodyPr wrap="none" rtlCol="0">
            <a:spAutoFit/>
          </a:bodyPr>
          <a:lstStyle/>
          <a:p>
            <a:r>
              <a:rPr lang="en-US" sz="2200" b="1" dirty="0">
                <a:solidFill>
                  <a:srgbClr val="FF0000"/>
                </a:solidFill>
                <a:latin typeface="Century Gothic" panose="020B0502020202090204"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2286000" y="1047750"/>
                <a:ext cx="3005053" cy="2384948"/>
              </a:xfrm>
              <a:prstGeom prst="rect">
                <a:avLst/>
              </a:prstGeom>
              <a:noFill/>
            </p:spPr>
            <p:txBody>
              <a:bodyPr wrap="none" rtlCol="0">
                <a:spAutoFit/>
              </a:bodyPr>
              <a:lstStyle/>
              <a:p>
                <a:r>
                  <a:rPr lang="en-US" sz="2000" b="1" dirty="0">
                    <a:latin typeface="Century Gothic" panose="020B0502020202090204" pitchFamily="34" charset="0"/>
                  </a:rPr>
                  <a:t>For real variable</a:t>
                </a:r>
              </a:p>
              <a:p>
                <a:endParaRPr lang="en-US" sz="1050" dirty="0"/>
              </a:p>
              <a:p>
                <a:pPr/>
                <a14:m>
                  <m:oMathPara xmlns:m="http://schemas.openxmlformats.org/officeDocument/2006/math">
                    <m:oMathParaPr>
                      <m:jc m:val="left"/>
                    </m:oMathParaPr>
                    <m:oMath xmlns:m="http://schemas.openxmlformats.org/officeDocument/2006/math">
                      <m:r>
                        <a:rPr lang="en-US" sz="2000" b="1" i="1">
                          <a:latin typeface="Cambria Math" panose="02040503050406030204" pitchFamily="18" charset="0"/>
                        </a:rPr>
                        <m:t>𝒍</m:t>
                      </m:r>
                      <m:r>
                        <a:rPr lang="en-US" sz="2000" b="1" i="1" baseline="-25000" smtClean="0">
                          <a:latin typeface="Cambria Math" panose="02040503050406030204" pitchFamily="18" charset="0"/>
                        </a:rPr>
                        <m:t>𝟏</m:t>
                      </m:r>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𝐥𝐨𝐠</m:t>
                          </m:r>
                        </m:e>
                        <m:sub>
                          <m:r>
                            <a:rPr lang="en-US" sz="2000" b="1">
                              <a:latin typeface="Cambria Math" panose="02040503050406030204" pitchFamily="18" charset="0"/>
                            </a:rPr>
                            <m:t>𝟐</m:t>
                          </m:r>
                        </m:sub>
                      </m:sSub>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a:latin typeface="Cambria Math" panose="02040503050406030204" pitchFamily="18" charset="0"/>
                                    </a:rPr>
                                    <m:t>𝟏</m:t>
                                  </m:r>
                                </m:sub>
                                <m:sup>
                                  <m:r>
                                    <a:rPr lang="en-US" sz="2000" b="1">
                                      <a:latin typeface="Cambria Math" panose="02040503050406030204" pitchFamily="18" charset="0"/>
                                    </a:rPr>
                                    <m:t>𝐦𝐚𝐱</m:t>
                                  </m:r>
                                </m:sup>
                              </m:sSubSup>
                              <m:r>
                                <a:rPr lang="en-US" sz="2000" b="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a:latin typeface="Cambria Math" panose="02040503050406030204" pitchFamily="18" charset="0"/>
                                    </a:rPr>
                                    <m:t>𝟏</m:t>
                                  </m:r>
                                </m:sub>
                                <m:sup>
                                  <m:r>
                                    <a:rPr lang="en-US" sz="2000" b="1">
                                      <a:latin typeface="Cambria Math" panose="02040503050406030204" pitchFamily="18" charset="0"/>
                                    </a:rPr>
                                    <m:t>𝐦𝐢𝐧</m:t>
                                  </m:r>
                                </m:sup>
                              </m:sSubSup>
                            </m:num>
                            <m:den>
                              <m:r>
                                <a:rPr lang="en-US" sz="2000" b="1">
                                  <a:latin typeface="Cambria Math" panose="02040503050406030204" pitchFamily="18" charset="0"/>
                                </a:rPr>
                                <m:t>∈</m:t>
                              </m:r>
                            </m:den>
                          </m:f>
                        </m:e>
                      </m:d>
                    </m:oMath>
                  </m:oMathPara>
                </a14:m>
                <a:endParaRPr lang="en-US" dirty="0"/>
              </a:p>
              <a:p>
                <a:endParaRPr lang="en-US" dirty="0"/>
              </a:p>
              <a:p>
                <a:endParaRPr lang="en-US" dirty="0"/>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86000" y="1047750"/>
                <a:ext cx="3005053" cy="2384948"/>
              </a:xfrm>
              <a:prstGeom prst="rect">
                <a:avLst/>
              </a:prstGeom>
              <a:blipFill rotWithShape="0">
                <a:blip r:embed="rId2"/>
                <a:stretch>
                  <a:fillRect l="-2028" t="-15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428955" y="2495550"/>
                <a:ext cx="4200445" cy="12861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smtClean="0">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i="0">
                              <a:latin typeface="Cambria Math" panose="02040503050406030204" pitchFamily="18" charset="0"/>
                              <a:ea typeface="Cambria Math" panose="02040503050406030204" pitchFamily="18" charset="0"/>
                            </a:rPr>
                            <m:t>𝐥𝐨𝐠</m:t>
                          </m:r>
                        </m:e>
                        <m:sub>
                          <m:r>
                            <a:rPr lang="en-US" sz="2000" b="1" i="0">
                              <a:latin typeface="Cambria Math" panose="02040503050406030204" pitchFamily="18" charset="0"/>
                              <a:ea typeface="Cambria Math" panose="02040503050406030204" pitchFamily="18" charset="0"/>
                            </a:rPr>
                            <m:t>𝟐</m:t>
                          </m:r>
                        </m:sub>
                      </m:sSub>
                      <m:f>
                        <m:fPr>
                          <m:ctrlPr>
                            <a:rPr lang="en-US" sz="2000" b="1" i="1">
                              <a:latin typeface="Cambria Math" panose="02040503050406030204" pitchFamily="18" charset="0"/>
                              <a:ea typeface="Cambria Math" panose="02040503050406030204" pitchFamily="18" charset="0"/>
                            </a:rPr>
                          </m:ctrlPr>
                        </m:fPr>
                        <m:num>
                          <m:r>
                            <a:rPr lang="en-US" sz="2000" b="1" i="0">
                              <a:latin typeface="Cambria Math" panose="02040503050406030204" pitchFamily="18" charset="0"/>
                              <a:ea typeface="Cambria Math" panose="02040503050406030204" pitchFamily="18" charset="0"/>
                            </a:rPr>
                            <m:t>𝟏𝟎</m:t>
                          </m:r>
                          <m:r>
                            <a:rPr lang="en-US" sz="2000" b="1" i="0">
                              <a:latin typeface="Cambria Math" panose="02040503050406030204" pitchFamily="18" charset="0"/>
                              <a:ea typeface="Cambria Math" panose="02040503050406030204" pitchFamily="18" charset="0"/>
                            </a:rPr>
                            <m:t>.</m:t>
                          </m:r>
                          <m:r>
                            <a:rPr lang="en-US" sz="2000" b="1" i="0">
                              <a:latin typeface="Cambria Math" panose="02040503050406030204" pitchFamily="18" charset="0"/>
                              <a:ea typeface="Cambria Math" panose="02040503050406030204" pitchFamily="18" charset="0"/>
                            </a:rPr>
                            <m:t>𝟒𝟑</m:t>
                          </m:r>
                          <m:r>
                            <a:rPr lang="en-US" sz="2000" b="1" i="0">
                              <a:latin typeface="Cambria Math" panose="02040503050406030204" pitchFamily="18" charset="0"/>
                              <a:ea typeface="Cambria Math" panose="02040503050406030204" pitchFamily="18" charset="0"/>
                            </a:rPr>
                            <m:t>−</m:t>
                          </m:r>
                          <m:r>
                            <a:rPr lang="en-US" sz="2000" b="1" i="0">
                              <a:latin typeface="Cambria Math" panose="02040503050406030204" pitchFamily="18" charset="0"/>
                              <a:ea typeface="Cambria Math" panose="02040503050406030204" pitchFamily="18" charset="0"/>
                            </a:rPr>
                            <m:t>𝟎</m:t>
                          </m:r>
                          <m:r>
                            <a:rPr lang="en-US" sz="2000" b="1" i="0">
                              <a:latin typeface="Cambria Math" panose="02040503050406030204" pitchFamily="18" charset="0"/>
                              <a:ea typeface="Cambria Math" panose="02040503050406030204" pitchFamily="18" charset="0"/>
                            </a:rPr>
                            <m:t>.</m:t>
                          </m:r>
                          <m:r>
                            <a:rPr lang="en-US" sz="2000" b="1" i="0">
                              <a:latin typeface="Cambria Math" panose="02040503050406030204" pitchFamily="18" charset="0"/>
                              <a:ea typeface="Cambria Math" panose="02040503050406030204" pitchFamily="18" charset="0"/>
                            </a:rPr>
                            <m:t>𝟐</m:t>
                          </m:r>
                        </m:num>
                        <m:den>
                          <m:r>
                            <a:rPr lang="en-US" sz="2000" b="1" i="0">
                              <a:latin typeface="Cambria Math" panose="02040503050406030204" pitchFamily="18" charset="0"/>
                              <a:ea typeface="Cambria Math" panose="02040503050406030204" pitchFamily="18" charset="0"/>
                            </a:rPr>
                            <m:t>𝟎</m:t>
                          </m:r>
                          <m:r>
                            <a:rPr lang="en-US" sz="2000" b="1" i="0">
                              <a:latin typeface="Cambria Math" panose="02040503050406030204" pitchFamily="18" charset="0"/>
                              <a:ea typeface="Cambria Math" panose="02040503050406030204" pitchFamily="18" charset="0"/>
                            </a:rPr>
                            <m:t>.</m:t>
                          </m:r>
                          <m:r>
                            <a:rPr lang="en-US" sz="2000" b="1" i="0">
                              <a:latin typeface="Cambria Math" panose="02040503050406030204" pitchFamily="18" charset="0"/>
                              <a:ea typeface="Cambria Math" panose="02040503050406030204" pitchFamily="18" charset="0"/>
                            </a:rPr>
                            <m:t>𝟎𝟏</m:t>
                          </m:r>
                        </m:den>
                      </m:f>
                      <m:r>
                        <a:rPr lang="en-US" sz="2000" b="1" i="0">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𝒍𝒐</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𝒈</m:t>
                          </m:r>
                        </m:e>
                        <m:sub>
                          <m:r>
                            <a:rPr lang="en-US" sz="2000" b="1" i="0">
                              <a:latin typeface="Cambria Math" panose="02040503050406030204" pitchFamily="18" charset="0"/>
                              <a:ea typeface="Cambria Math" panose="02040503050406030204" pitchFamily="18" charset="0"/>
                            </a:rPr>
                            <m:t>𝟐</m:t>
                          </m:r>
                        </m:sub>
                      </m:sSub>
                      <m:r>
                        <a:rPr lang="en-US" sz="2000" b="1" i="0">
                          <a:latin typeface="Cambria Math" panose="02040503050406030204" pitchFamily="18" charset="0"/>
                          <a:ea typeface="Cambria Math" panose="02040503050406030204" pitchFamily="18" charset="0"/>
                        </a:rPr>
                        <m:t>𝟏𝟎𝟐</m:t>
                      </m:r>
                      <m:r>
                        <a:rPr lang="en-US" sz="2000" b="1" i="0" smtClean="0">
                          <a:latin typeface="Cambria Math"/>
                          <a:ea typeface="Cambria Math" panose="02040503050406030204" pitchFamily="18" charset="0"/>
                        </a:rPr>
                        <m:t>𝟑</m:t>
                      </m:r>
                    </m:oMath>
                  </m:oMathPara>
                </a14:m>
                <a:endParaRPr lang="en-US" sz="2000" b="1" dirty="0">
                  <a:latin typeface="Cambria Math" panose="02040503050406030204" pitchFamily="18" charset="0"/>
                  <a:ea typeface="Cambria Math" panose="02040503050406030204" pitchFamily="18" charset="0"/>
                </a:endParaRPr>
              </a:p>
              <a:p>
                <a:r>
                  <a:rPr lang="en-US" sz="2000" b="1" dirty="0">
                    <a:latin typeface="Cambria Math" panose="02040503050406030204" pitchFamily="18" charset="0"/>
                    <a:ea typeface="Cambria Math" panose="02040503050406030204" pitchFamily="18" charset="0"/>
                  </a:rPr>
                  <a:t> </a:t>
                </a:r>
              </a:p>
              <a:p>
                <a:r>
                  <a:rPr lang="en-US" sz="2000" b="1" dirty="0">
                    <a:latin typeface="Cambria Math" panose="02040503050406030204" pitchFamily="18" charset="0"/>
                    <a:ea typeface="Cambria Math" panose="02040503050406030204" pitchFamily="18" charset="0"/>
                  </a:rPr>
                  <a:t>   = 10</a:t>
                </a:r>
              </a:p>
            </p:txBody>
          </p:sp>
        </mc:Choice>
        <mc:Fallback xmlns="">
          <p:sp>
            <p:nvSpPr>
              <p:cNvPr id="6" name="Rectangle 5"/>
              <p:cNvSpPr>
                <a:spLocks noRot="1" noChangeAspect="1" noMove="1" noResize="1" noEditPoints="1" noAdjustHandles="1" noChangeArrowheads="1" noChangeShapeType="1" noTextEdit="1"/>
              </p:cNvSpPr>
              <p:nvPr/>
            </p:nvSpPr>
            <p:spPr>
              <a:xfrm>
                <a:off x="2428955" y="2495550"/>
                <a:ext cx="4200445" cy="1286121"/>
              </a:xfrm>
              <a:prstGeom prst="rect">
                <a:avLst/>
              </a:prstGeom>
              <a:blipFill rotWithShape="0">
                <a:blip r:embed="rId3"/>
                <a:stretch>
                  <a:fillRect b="-7109"/>
                </a:stretch>
              </a:blipFill>
            </p:spPr>
            <p:txBody>
              <a:bodyPr/>
              <a:lstStyle/>
              <a:p>
                <a:r>
                  <a:rPr lang="en-US">
                    <a:noFill/>
                  </a:rPr>
                  <a:t> </a:t>
                </a:r>
              </a:p>
            </p:txBody>
          </p:sp>
        </mc:Fallback>
      </mc:AlternateContent>
    </p:spTree>
    <p:extLst>
      <p:ext uri="{BB962C8B-B14F-4D97-AF65-F5344CB8AC3E}">
        <p14:creationId xmlns:p14="http://schemas.microsoft.com/office/powerpoint/2010/main" val="165080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82</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3023688" y="590550"/>
                <a:ext cx="3018327" cy="1392369"/>
              </a:xfrm>
              <a:prstGeom prst="rect">
                <a:avLst/>
              </a:prstGeom>
              <a:noFill/>
            </p:spPr>
            <p:txBody>
              <a:bodyPr wrap="none" rtlCol="0">
                <a:spAutoFit/>
              </a:bodyPr>
              <a:lstStyle/>
              <a:p>
                <a:r>
                  <a:rPr lang="en-US" sz="2000" b="1" dirty="0"/>
                  <a:t>For integer variable</a:t>
                </a:r>
              </a:p>
              <a:p>
                <a:endParaRPr lang="en-US" dirty="0"/>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𝒍</m:t>
                      </m:r>
                      <m:r>
                        <a:rPr lang="en-US" sz="2000" b="1" i="0" baseline="-25000" smtClean="0">
                          <a:latin typeface="Cambria Math" panose="02040503050406030204" pitchFamily="18" charset="0"/>
                        </a:rPr>
                        <m:t>𝟐</m:t>
                      </m:r>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𝐥𝐨𝐠</m:t>
                          </m:r>
                        </m:e>
                        <m:sub>
                          <m:r>
                            <a:rPr lang="en-US" sz="2000" b="1">
                              <a:latin typeface="Cambria Math" panose="02040503050406030204" pitchFamily="18" charset="0"/>
                            </a:rPr>
                            <m:t>𝟐</m:t>
                          </m:r>
                        </m:sub>
                      </m:sSub>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up>
                                  <m:r>
                                    <a:rPr lang="en-US" sz="2000" b="1">
                                      <a:latin typeface="Cambria Math" panose="02040503050406030204" pitchFamily="18" charset="0"/>
                                    </a:rPr>
                                    <m:t>𝐦𝐚𝐱</m:t>
                                  </m:r>
                                </m:sup>
                              </m:sSubSup>
                              <m:r>
                                <a:rPr lang="en-US" sz="2000" b="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up>
                                  <m:r>
                                    <a:rPr lang="en-US" sz="2000" b="1">
                                      <a:latin typeface="Cambria Math" panose="02040503050406030204" pitchFamily="18" charset="0"/>
                                    </a:rPr>
                                    <m:t>𝐦𝐢𝐧</m:t>
                                  </m:r>
                                </m:sup>
                              </m:sSubSup>
                            </m:num>
                            <m:den>
                              <m:r>
                                <a:rPr lang="en-US" sz="2000" b="1">
                                  <a:latin typeface="Cambria Math" panose="02040503050406030204" pitchFamily="18" charset="0"/>
                                </a:rPr>
                                <m:t>∈</m:t>
                              </m:r>
                            </m:den>
                          </m:f>
                        </m:e>
                      </m:d>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023688" y="590550"/>
                <a:ext cx="3018327" cy="1392369"/>
              </a:xfrm>
              <a:prstGeom prst="rect">
                <a:avLst/>
              </a:prstGeom>
              <a:blipFill rotWithShape="0">
                <a:blip r:embed="rId2"/>
                <a:stretch>
                  <a:fillRect l="-2020"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76600" y="2190750"/>
                <a:ext cx="2599751"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i="0">
                              <a:latin typeface="Cambria Math" panose="02040503050406030204" pitchFamily="18" charset="0"/>
                            </a:rPr>
                            <m:t>𝐥𝐨𝐠</m:t>
                          </m:r>
                        </m:e>
                        <m:sub>
                          <m:r>
                            <a:rPr lang="en-US" sz="2000" b="1" i="0">
                              <a:latin typeface="Cambria Math" panose="02040503050406030204" pitchFamily="18" charset="0"/>
                            </a:rPr>
                            <m:t>𝟐</m:t>
                          </m:r>
                        </m:sub>
                      </m:sSub>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r>
                                <a:rPr lang="en-US" sz="2000" b="1" i="0">
                                  <a:latin typeface="Cambria Math" panose="02040503050406030204" pitchFamily="18" charset="0"/>
                                </a:rPr>
                                <m:t>𝟔𝟑</m:t>
                              </m:r>
                              <m:r>
                                <a:rPr lang="en-US" sz="2000" b="1" i="0">
                                  <a:latin typeface="Cambria Math" panose="02040503050406030204" pitchFamily="18" charset="0"/>
                                </a:rPr>
                                <m:t>−</m:t>
                              </m:r>
                              <m:r>
                                <a:rPr lang="en-US" sz="2000" b="1" i="0">
                                  <a:latin typeface="Cambria Math" panose="02040503050406030204" pitchFamily="18" charset="0"/>
                                </a:rPr>
                                <m:t>𝟎</m:t>
                              </m:r>
                            </m:num>
                            <m:den>
                              <m:r>
                                <a:rPr lang="en-US" sz="2000" b="1" i="0">
                                  <a:latin typeface="Cambria Math" panose="02040503050406030204" pitchFamily="18" charset="0"/>
                                </a:rPr>
                                <m:t>𝟏</m:t>
                              </m:r>
                            </m:den>
                          </m:f>
                        </m:e>
                      </m:d>
                      <m:r>
                        <a:rPr lang="en-US" sz="2000" b="1" i="0">
                          <a:latin typeface="Cambria Math" panose="02040503050406030204" pitchFamily="18" charset="0"/>
                        </a:rPr>
                        <m:t>≈</m:t>
                      </m:r>
                      <m:r>
                        <a:rPr lang="en-US" sz="2000" b="1" i="0">
                          <a:latin typeface="Cambria Math" panose="02040503050406030204" pitchFamily="18" charset="0"/>
                        </a:rPr>
                        <m:t>𝟔</m:t>
                      </m:r>
                    </m:oMath>
                  </m:oMathPara>
                </a14:m>
                <a:endParaRPr lang="en-US" sz="2000" b="1" dirty="0"/>
              </a:p>
            </p:txBody>
          </p:sp>
        </mc:Choice>
        <mc:Fallback xmlns="">
          <p:sp>
            <p:nvSpPr>
              <p:cNvPr id="4" name="Rectangle 3"/>
              <p:cNvSpPr>
                <a:spLocks noRot="1" noChangeAspect="1" noMove="1" noResize="1" noEditPoints="1" noAdjustHandles="1" noChangeArrowheads="1" noChangeShapeType="1" noTextEdit="1"/>
              </p:cNvSpPr>
              <p:nvPr/>
            </p:nvSpPr>
            <p:spPr>
              <a:xfrm>
                <a:off x="3276600" y="2190750"/>
                <a:ext cx="2599751" cy="783869"/>
              </a:xfrm>
              <a:prstGeom prst="rect">
                <a:avLst/>
              </a:prstGeom>
              <a:blipFill rotWithShape="0">
                <a:blip r:embed="rId3"/>
                <a:stretch>
                  <a:fillRect/>
                </a:stretch>
              </a:blipFill>
            </p:spPr>
            <p:txBody>
              <a:bodyPr/>
              <a:lstStyle/>
              <a:p>
                <a:r>
                  <a:rPr lang="en-US">
                    <a:noFill/>
                  </a:rPr>
                  <a:t> </a:t>
                </a:r>
              </a:p>
            </p:txBody>
          </p:sp>
        </mc:Fallback>
      </mc:AlternateContent>
      <p:sp>
        <p:nvSpPr>
          <p:cNvPr id="5" name="TextBox 4"/>
          <p:cNvSpPr txBox="1"/>
          <p:nvPr/>
        </p:nvSpPr>
        <p:spPr>
          <a:xfrm>
            <a:off x="1676400" y="3333750"/>
            <a:ext cx="6553200" cy="707886"/>
          </a:xfrm>
          <a:prstGeom prst="rect">
            <a:avLst/>
          </a:prstGeom>
          <a:noFill/>
        </p:spPr>
        <p:txBody>
          <a:bodyPr wrap="square" rtlCol="0">
            <a:spAutoFit/>
          </a:bodyPr>
          <a:lstStyle/>
          <a:p>
            <a:pPr algn="ctr"/>
            <a:r>
              <a:rPr lang="en-US" sz="2000" b="1" dirty="0">
                <a:latin typeface="Century Gothic" panose="020B0502020202090204" pitchFamily="34" charset="0"/>
              </a:rPr>
              <a:t>Therefore, 10 and 6 bits are required to represent the real and integer variables, respectively.</a:t>
            </a:r>
          </a:p>
        </p:txBody>
      </p:sp>
    </p:spTree>
    <p:extLst>
      <p:ext uri="{BB962C8B-B14F-4D97-AF65-F5344CB8AC3E}">
        <p14:creationId xmlns:p14="http://schemas.microsoft.com/office/powerpoint/2010/main" val="357008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9</a:t>
            </a:fld>
            <a:endParaRPr lang="en-US"/>
          </a:p>
        </p:txBody>
      </p:sp>
      <p:sp>
        <p:nvSpPr>
          <p:cNvPr id="3" name="Rectangle 2"/>
          <p:cNvSpPr/>
          <p:nvPr/>
        </p:nvSpPr>
        <p:spPr>
          <a:xfrm>
            <a:off x="1066800" y="438150"/>
            <a:ext cx="73152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Non-linear optimization </a:t>
            </a:r>
          </a:p>
          <a:p>
            <a:pPr>
              <a:buClr>
                <a:srgbClr val="FF0000"/>
              </a:buClr>
            </a:pPr>
            <a:r>
              <a:rPr lang="en-US" altLang="en-US" sz="2000" dirty="0">
                <a:solidFill>
                  <a:srgbClr val="FF0000"/>
                </a:solidFill>
                <a:latin typeface="Century Gothic" panose="020B0502020202020204" pitchFamily="34" charset="0"/>
              </a:rPr>
              <a:t>           </a:t>
            </a:r>
            <a:r>
              <a:rPr lang="en-US" altLang="en-US" sz="2000" b="1" dirty="0">
                <a:solidFill>
                  <a:schemeClr val="tx1"/>
                </a:solidFill>
                <a:latin typeface="Century Gothic" panose="020B0502020202020204" pitchFamily="34" charset="0"/>
              </a:rPr>
              <a:t>Either the objective function or any of the functional</a:t>
            </a:r>
          </a:p>
          <a:p>
            <a:pPr>
              <a:buClr>
                <a:srgbClr val="FF0000"/>
              </a:buClr>
            </a:pPr>
            <a:r>
              <a:rPr lang="en-US" altLang="en-US" sz="2000" b="1" dirty="0">
                <a:solidFill>
                  <a:schemeClr val="tx1"/>
                </a:solidFill>
                <a:latin typeface="Century Gothic" panose="020B0502020202020204" pitchFamily="34" charset="0"/>
              </a:rPr>
              <a:t>           constraints is non-linear</a:t>
            </a:r>
          </a:p>
          <a:p>
            <a:pPr>
              <a:buClr>
                <a:srgbClr val="FF0000"/>
              </a:buClr>
            </a:pPr>
            <a:endParaRPr lang="en-US" altLang="en-US" sz="2000" b="1" dirty="0">
              <a:solidFill>
                <a:schemeClr val="tx1"/>
              </a:solidFill>
              <a:latin typeface="Century Gothic" panose="020B0502020202020204" pitchFamily="34" charset="0"/>
            </a:endParaRPr>
          </a:p>
          <a:p>
            <a:pPr marL="457200" indent="-457200" algn="ctr">
              <a:buClr>
                <a:srgbClr val="FF0000"/>
              </a:buClr>
              <a:buFont typeface="+mj-lt"/>
              <a:buAutoNum type="arabicPeriod" startAt="2"/>
            </a:pPr>
            <a:r>
              <a:rPr lang="en-US" altLang="en-US" sz="2000" b="1" dirty="0">
                <a:solidFill>
                  <a:schemeClr val="tx1"/>
                </a:solidFill>
                <a:latin typeface="Century Gothic" panose="020B0502020202020204" pitchFamily="34" charset="0"/>
              </a:rPr>
              <a:t>Based on the existence of any functional constraint   </a:t>
            </a: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Un-constrained optimization problem: </a:t>
            </a:r>
            <a:r>
              <a:rPr lang="en-US" altLang="en-US" sz="2000" b="1" dirty="0">
                <a:solidFill>
                  <a:schemeClr val="tx1"/>
                </a:solidFill>
                <a:latin typeface="Century Gothic" panose="020B0502020202020204" pitchFamily="34" charset="0"/>
              </a:rPr>
              <a:t>No functional constraint</a:t>
            </a:r>
          </a:p>
          <a:p>
            <a:pPr lvl="2">
              <a:buClr>
                <a:srgbClr val="FF0000"/>
              </a:buClr>
            </a:pPr>
            <a:endParaRPr lang="en-US" altLang="en-US" sz="2000" b="1" dirty="0">
              <a:solidFill>
                <a:schemeClr val="tx1"/>
              </a:solidFill>
              <a:latin typeface="Century Gothic" panose="020B0502020202020204" pitchFamily="34" charset="0"/>
            </a:endParaRP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Constrained optimization problem: </a:t>
            </a:r>
            <a:r>
              <a:rPr lang="en-US" altLang="en-US" sz="2000" b="1" dirty="0">
                <a:solidFill>
                  <a:schemeClr val="tx1"/>
                </a:solidFill>
                <a:latin typeface="Century Gothic" panose="020B0502020202020204" pitchFamily="34" charset="0"/>
              </a:rPr>
              <a:t>At least one functional constraint is present</a:t>
            </a:r>
          </a:p>
          <a:p>
            <a:pPr>
              <a:buClr>
                <a:srgbClr val="FF0000"/>
              </a:buClr>
            </a:pPr>
            <a:endParaRPr lang="en-US" altLang="en-US" sz="2000" dirty="0">
              <a:solidFill>
                <a:srgbClr val="FF0000"/>
              </a:solidFill>
              <a:latin typeface="Century Gothic" panose="020B0502020202020204" pitchFamily="34" charset="0"/>
            </a:endParaRPr>
          </a:p>
          <a:p>
            <a:pPr marL="342900" indent="-342900" algn="ctr">
              <a:buClr>
                <a:srgbClr val="FF0000"/>
              </a:buClr>
              <a:buFont typeface="Wingdings" panose="05000000000000000000" pitchFamily="2" charset="2"/>
              <a:buChar char="v"/>
            </a:pPr>
            <a:endParaRPr lang="en-US" sz="2000" b="1" dirty="0">
              <a:solidFill>
                <a:srgbClr val="0070C0"/>
              </a:solidFill>
              <a:latin typeface="Century Gothic" panose="020B0502020202020204" pitchFamily="34" charset="0"/>
            </a:endParaRPr>
          </a:p>
        </p:txBody>
      </p:sp>
    </p:spTree>
    <p:extLst>
      <p:ext uri="{BB962C8B-B14F-4D97-AF65-F5344CB8AC3E}">
        <p14:creationId xmlns:p14="http://schemas.microsoft.com/office/powerpoint/2010/main" val="301288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CDD2B19C6B244BA2C132585654234A" ma:contentTypeVersion="3" ma:contentTypeDescription="Create a new document." ma:contentTypeScope="" ma:versionID="40f5216d26f0c688e07dd769fe37ba23">
  <xsd:schema xmlns:xsd="http://www.w3.org/2001/XMLSchema" xmlns:xs="http://www.w3.org/2001/XMLSchema" xmlns:p="http://schemas.microsoft.com/office/2006/metadata/properties" xmlns:ns2="8e0c8c8a-770c-4254-896e-7c69b9302997" targetNamespace="http://schemas.microsoft.com/office/2006/metadata/properties" ma:root="true" ma:fieldsID="50d8ffc6a17e1f1b905b7ccc05f47e90" ns2:_="">
    <xsd:import namespace="8e0c8c8a-770c-4254-896e-7c69b930299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0c8c8a-770c-4254-896e-7c69b93029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C9ACC2-E773-457C-A549-2F63C5386A2F}"/>
</file>

<file path=customXml/itemProps2.xml><?xml version="1.0" encoding="utf-8"?>
<ds:datastoreItem xmlns:ds="http://schemas.openxmlformats.org/officeDocument/2006/customXml" ds:itemID="{2F1D19C0-08DF-442C-95B6-09821C415CA6}"/>
</file>

<file path=customXml/itemProps3.xml><?xml version="1.0" encoding="utf-8"?>
<ds:datastoreItem xmlns:ds="http://schemas.openxmlformats.org/officeDocument/2006/customXml" ds:itemID="{C792D04C-3BC1-45C1-8DA7-F66B16C69459}"/>
</file>

<file path=docProps/app.xml><?xml version="1.0" encoding="utf-8"?>
<Properties xmlns="http://schemas.openxmlformats.org/officeDocument/2006/extended-properties" xmlns:vt="http://schemas.openxmlformats.org/officeDocument/2006/docPropsVTypes">
  <Template/>
  <TotalTime>591</TotalTime>
  <Words>4079</Words>
  <Application>Microsoft Office PowerPoint</Application>
  <PresentationFormat>On-screen Show (16:9)</PresentationFormat>
  <Paragraphs>737</Paragraphs>
  <Slides>82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Arial</vt:lpstr>
      <vt:lpstr>Calibri</vt:lpstr>
      <vt:lpstr>Calibri Light</vt:lpstr>
      <vt:lpstr>Cambria</vt:lpstr>
      <vt:lpstr>Cambria Math</vt:lpstr>
      <vt:lpstr>Century Gothic</vt:lpstr>
      <vt:lpstr>Franklin Gothic Medium</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dkpra</cp:lastModifiedBy>
  <cp:revision>160</cp:revision>
  <dcterms:created xsi:type="dcterms:W3CDTF">2016-12-13T07:50:37Z</dcterms:created>
  <dcterms:modified xsi:type="dcterms:W3CDTF">2020-09-08T14:32:03Z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0x010100DBCDD2B19C6B244BA2C132585654234A</vt:lpwstr>
  </property>
</Properties>
</file>