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54.xml" ContentType="application/vnd.openxmlformats-officedocument.presentationml.slide+xml"/>
  <Override PartName="/ppt/slides/slide58.xml" ContentType="application/vnd.openxmlformats-officedocument.presentationml.slide+xml"/>
  <Override PartName="/ppt/slides/slide52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53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8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5.xml" ContentType="application/vnd.openxmlformats-officedocument.presentationml.slide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49" r:id="rId2"/>
    <p:sldId id="283" r:id="rId3"/>
    <p:sldId id="284" r:id="rId4"/>
    <p:sldId id="285" r:id="rId5"/>
    <p:sldId id="286" r:id="rId6"/>
    <p:sldId id="287" r:id="rId7"/>
    <p:sldId id="288" r:id="rId8"/>
    <p:sldId id="350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51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52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14AD-BD06-48E1-8E90-28D836AED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40D0C-0ED8-4EF5-AB57-DF91EEFD1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86D6-4C85-43FB-81CA-0A2AC0B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4865-609E-4331-8F60-78F6DC59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C8D5-8218-4676-A7D4-EBA0AF94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D3E1-42DC-4749-84B8-3A49B7DB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C5CE6-16AB-40FE-9F45-0090E22B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BF05-3ED3-4614-BF6E-01BA0797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058E-1980-4BCF-AB01-780FA0B5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7459-FFD1-4F30-B216-1CB1FF0B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BA52-441C-42C3-8A40-779BF3E61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28436-D432-411F-903D-1AF768A64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A2CE-817E-4C26-A04E-AC03AADE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C06DA-1C25-4CDB-96BB-1E625990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1C58-420E-48E6-958F-FECF5020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D1F8-EC37-4F7D-929D-595A7C81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FBC7D-CA4B-48FA-8314-D5A435CC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99447-956C-427A-8719-BA046B3A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9E377-FE61-474D-8208-DEDB51E5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AD6-FAF9-47F6-BEA8-C4ADD55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4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6A5A-97CB-4758-8DB2-349B9262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B7E64-F076-4F0A-B76A-6AC680B0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6E9F-88DE-4060-B2E5-EDDA8125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6FD3-C354-4CB4-8F74-1D450EDD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ECF-6C47-491A-9AE4-8A2178E3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2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0F10-76B8-471E-A12D-23407191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61B3-D1D3-4975-89D7-CFE4FFE6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25C39-C971-4C26-9257-FC6436E6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F82D-544C-4499-BAC0-89AC41B4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699DC-65B3-49D7-B84F-D3A6689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2251-9753-422A-A726-94D12A2D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A762-3BFA-4C93-86E4-62E36BC5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6B0FF-6194-4723-B0ED-58372D37C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09EE4-69EA-496A-B154-319C5A7A2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A338B-F6BF-42CA-BF59-041E94EAB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F95DB-28E6-44DF-A071-D7391CBA9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03C71-5D35-41C0-AB83-76F3FE80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20447-8F97-46F2-A0F3-DBB26BD3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4DBA8-E3BA-41CD-801F-B0ED6F19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3AD5-A288-49B5-9B56-799AF237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DC7D2-4CA0-43DD-8F9E-7DB518A9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13F35-6D43-4C68-B585-0067831D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E2590-2185-40FD-85E2-8429554E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A05E8-0B66-408D-A771-E208F9FC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F4EE6-24D7-4CA0-A371-C3A30564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98FD6-D38B-4536-A612-8B02AFF5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1155-598B-47B0-BE18-4AE50A8DB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9282-82DF-4F5B-8427-4D9CFE89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07B51-D4B5-4DB3-B2F0-B5CA63DCB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FC17-868C-4463-9EC5-605F23E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69BA4-6694-4346-A715-19D20B0D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23A94-F9C1-4375-A259-5B45224F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1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8A72-DA9F-40B8-8ACB-4A34DD8E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8E882-10EE-4322-9258-CA2BE096C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FB10-D16F-4CE5-9C99-2618BFE67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BFEC3-5D66-4C13-955E-3BDFA77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66BF-DBA4-4FF6-BDD0-73A81D3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F5BA4-2214-4B6E-844D-CC160C3E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483FE-E574-4AC7-9937-BF507BBB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0F561-5574-4A4E-AF91-D264B2DE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21AD-D356-430B-89A2-E64FE13A1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7821-6A61-4B8C-AA33-F199922B6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7B56-13E9-49D3-B088-37E4E07F3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7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3: BINARY-CODED GENETIC ALGORITHM (BCGA) (contd.)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89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913477"/>
            <a:ext cx="800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Let us consider a population of binary-strings created at random:</a:t>
            </a:r>
          </a:p>
          <a:p>
            <a:pPr marL="168275">
              <a:defRPr/>
            </a:pPr>
            <a:endParaRPr lang="en-US" sz="2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	                 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1 1 0 0 1 1</a:t>
            </a:r>
          </a:p>
          <a:p>
            <a:pPr marL="168275">
              <a:defRPr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	                       0 1 0 0 0 0 </a:t>
            </a:r>
          </a:p>
          <a:p>
            <a:pPr marL="168275">
              <a:defRPr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	                       1 1 0 1 1 1</a:t>
            </a:r>
          </a:p>
          <a:p>
            <a:pPr marL="168275">
              <a:defRPr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		                       1 1 0 0 0 0</a:t>
            </a:r>
          </a:p>
          <a:p>
            <a:pPr marL="168275">
              <a:defRPr/>
            </a:pPr>
            <a:endParaRPr lang="en-US" sz="2000" dirty="0">
              <a:latin typeface="Century Gothic" panose="020B0502020202020204" pitchFamily="34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62400" y="2800350"/>
            <a:ext cx="990600" cy="304800"/>
            <a:chOff x="2743200" y="3733800"/>
            <a:chExt cx="1144588" cy="381000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25534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27820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30106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>
              <a:off x="32392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4678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96494" y="3923506"/>
              <a:ext cx="381000" cy="158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24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1276350"/>
            <a:ext cx="7696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Let us assume the following two schemata (templates):</a:t>
            </a:r>
          </a:p>
          <a:p>
            <a:pPr marL="168275">
              <a:defRPr/>
            </a:pPr>
            <a:endParaRPr lang="en-US" sz="2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endParaRPr lang="en-US" sz="1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	            </a:t>
            </a: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itchFamily="18" charset="0"/>
              </a:rPr>
              <a:t>H</a:t>
            </a:r>
            <a:r>
              <a:rPr lang="en-US" sz="2000" b="1" baseline="-25000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itchFamily="18" charset="0"/>
              </a:rPr>
              <a:t>: * 1 0 * * * </a:t>
            </a: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	           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itchFamily="18" charset="0"/>
              </a:rPr>
              <a:t>H</a:t>
            </a:r>
            <a:r>
              <a:rPr lang="en-US" sz="2000" b="1" baseline="-25000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Times New Roman" pitchFamily="18" charset="0"/>
              </a:rPr>
              <a:t>: * 1 0 0 0 0 </a:t>
            </a:r>
          </a:p>
          <a:p>
            <a:pPr marL="168275">
              <a:defRPr/>
            </a:pPr>
            <a:endParaRPr lang="en-US" sz="12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168275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	          where  * could be either 1 or 0</a:t>
            </a:r>
          </a:p>
        </p:txBody>
      </p:sp>
    </p:spTree>
    <p:extLst>
      <p:ext uri="{BB962C8B-B14F-4D97-AF65-F5344CB8AC3E}">
        <p14:creationId xmlns:p14="http://schemas.microsoft.com/office/powerpoint/2010/main" val="382052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590550"/>
            <a:ext cx="77724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Two Terms:</a:t>
            </a:r>
          </a:p>
          <a:p>
            <a:pPr>
              <a:spcBef>
                <a:spcPct val="0"/>
              </a:spcBef>
            </a:pPr>
            <a:endParaRPr lang="en-US" altLang="en-US" sz="2200" b="1" dirty="0">
              <a:solidFill>
                <a:schemeClr val="hlin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7013" indent="-2270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Order of schema </a:t>
            </a:r>
            <a:r>
              <a:rPr lang="en-US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O(H)</a:t>
            </a: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No. of fixed positions (bits) present in a schema.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 For example: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2; O(H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5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27013" indent="-227013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Defining length of schema </a:t>
            </a:r>
            <a:r>
              <a:rPr lang="el-GR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δ</a:t>
            </a:r>
            <a:r>
              <a:rPr lang="en-US" altLang="en-US" sz="20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(H):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Distance between the first and last fixed positions in a string. 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For example: </a:t>
            </a: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3-2 = 1; </a:t>
            </a: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(H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= 6-2 = 4</a:t>
            </a:r>
          </a:p>
        </p:txBody>
      </p:sp>
    </p:spTree>
    <p:extLst>
      <p:ext uri="{BB962C8B-B14F-4D97-AF65-F5344CB8AC3E}">
        <p14:creationId xmlns:p14="http://schemas.microsoft.com/office/powerpoint/2010/main" val="29456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04800" y="361950"/>
            <a:ext cx="584807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200" b="1" dirty="0">
              <a:solidFill>
                <a:schemeClr val="hlin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solidFill>
                <a:srgbClr val="C0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Reproduction (Proportionate Selection)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35255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Probability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fitness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m(H, t)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No. of strings belonging to schema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generation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m(H, t+1)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No. of strings belonging to schema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</a:t>
            </a:r>
            <a:r>
              <a:rPr lang="en-US" alt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Generation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Population size  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914400" indent="-625475"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 (H)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Schema fitness or Average fitness of the strings represented     by schema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at 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baseline="30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generation</a:t>
            </a:r>
          </a:p>
          <a:p>
            <a:pPr marL="288925"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8925">
              <a:spcBef>
                <a:spcPct val="0"/>
              </a:spcBef>
            </a:pP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: Total fitness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361950"/>
            <a:ext cx="2209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chemeClr val="hlink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GA operators</a:t>
            </a:r>
          </a:p>
        </p:txBody>
      </p:sp>
    </p:spTree>
    <p:extLst>
      <p:ext uri="{BB962C8B-B14F-4D97-AF65-F5344CB8AC3E}">
        <p14:creationId xmlns:p14="http://schemas.microsoft.com/office/powerpoint/2010/main" val="985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06340" y="940016"/>
                <a:ext cx="3542060" cy="743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𝑵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340" y="940016"/>
                <a:ext cx="3542060" cy="7436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6089" y="1867394"/>
                <a:ext cx="3346494" cy="760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089" y="1867394"/>
                <a:ext cx="3346494" cy="760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29000" y="2876550"/>
                <a:ext cx="1905000" cy="547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2000" b="1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nary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876550"/>
                <a:ext cx="1905000" cy="547714"/>
              </a:xfrm>
              <a:prstGeom prst="rect">
                <a:avLst/>
              </a:prstGeom>
              <a:blipFill rotWithShape="0">
                <a:blip r:embed="rId4"/>
                <a:stretch>
                  <a:fillRect l="-352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46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457200" y="361950"/>
            <a:ext cx="37994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Crossover (Single-point)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895350"/>
                <a:ext cx="8001000" cy="266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Let 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000" b="1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: Probability of crossover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: String length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A schema is destroyed if the crossover site falls within the defining length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1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Probability of destruction 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>
                  <a:latin typeface="Century Gothic" panose="020B0502020202020204" pitchFamily="34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1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Probability of survival,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5350"/>
                <a:ext cx="8001000" cy="2668423"/>
              </a:xfrm>
              <a:prstGeom prst="rect">
                <a:avLst/>
              </a:prstGeom>
              <a:blipFill rotWithShape="0">
                <a:blip r:embed="rId2"/>
                <a:stretch>
                  <a:fillRect l="-838" t="-1370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6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81915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Combining the effect of 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itchFamily="18" charset="0"/>
              </a:rPr>
              <a:t>reproduction</a:t>
            </a: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 and 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itchFamily="18" charset="0"/>
              </a:rPr>
              <a:t>crossover</a:t>
            </a: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,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09800" y="1962150"/>
                <a:ext cx="4959178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62150"/>
                <a:ext cx="4959178" cy="777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7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457200" y="438150"/>
            <a:ext cx="6324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Mutation</a:t>
            </a:r>
            <a:r>
              <a:rPr lang="en-US" altLang="en-US" sz="2200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(Bit–wise mutation)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680" y="1047750"/>
            <a:ext cx="82296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To protect a schema, mutation should not occur at the fixed bits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Let 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: probability of mutation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probability of destruction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probability of survival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 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</a:p>
          <a:p>
            <a:pPr>
              <a:spcBef>
                <a:spcPct val="0"/>
              </a:spcBef>
            </a:pPr>
            <a:endParaRPr lang="en-US" altLang="en-US" sz="2000" b="1" baseline="-25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Probability of survival considering all the fixed bits in a schema,</a:t>
            </a:r>
          </a:p>
          <a:p>
            <a:pPr>
              <a:spcBef>
                <a:spcPct val="0"/>
              </a:spcBef>
            </a:pPr>
            <a:endParaRPr lang="en-US" altLang="en-US" sz="8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b="1" baseline="-250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(1-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(1-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)……….O(H)</a:t>
            </a:r>
          </a:p>
          <a:p>
            <a:pPr>
              <a:spcBef>
                <a:spcPct val="0"/>
              </a:spcBef>
            </a:pPr>
            <a:endParaRPr lang="en-US" altLang="en-US" sz="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	     = (1-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O(H)</a:t>
            </a:r>
          </a:p>
          <a:p>
            <a:pPr>
              <a:spcBef>
                <a:spcPct val="0"/>
              </a:spcBef>
            </a:pPr>
            <a:endParaRPr lang="en-US" altLang="en-US" sz="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= 1- O(H)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000" b="1" dirty="0">
                <a:latin typeface="Century Gothic" panose="020B050202020209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‹‹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24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33400" y="2015081"/>
            <a:ext cx="7543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Building-Block Hypothesis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571750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163" indent="4763"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The schemata having low order, short defining length and fitness more than average fitness of the population will receive more and more copies in future generations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35121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Considering the contributions of all three operators, we get </a:t>
            </a:r>
            <a:endParaRPr lang="en-US" altLang="en-US" sz="200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0" y="1003268"/>
                <a:ext cx="6096000" cy="777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003268"/>
                <a:ext cx="6096000" cy="777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9400" y="4381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04775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An initial random population of size N=10 of a binary-coded GA is given below.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1787459"/>
            <a:ext cx="13019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1 0 0 1 0 0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0 1 0 1 0 0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0 1 0 1 1 1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1 1 1 0 0 0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0 1 0 1 1 0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1 0 0 1 1 0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0 1 1 0 0 1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1 0 0 1 0 1</a:t>
            </a:r>
          </a:p>
        </p:txBody>
      </p:sp>
    </p:spTree>
    <p:extLst>
      <p:ext uri="{BB962C8B-B14F-4D97-AF65-F5344CB8AC3E}">
        <p14:creationId xmlns:p14="http://schemas.microsoft.com/office/powerpoint/2010/main" val="409010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362200" y="1504950"/>
            <a:ext cx="4114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2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            subject to</a:t>
            </a:r>
          </a:p>
          <a:p>
            <a:pPr eaLnBrk="1" hangingPunct="1"/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	                   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1.0 ≤ </a:t>
            </a:r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≤ 16.0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557258"/>
            <a:ext cx="2819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6600" y="1504950"/>
                <a:ext cx="2516971" cy="405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Maximize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504950"/>
                <a:ext cx="2516971" cy="405817"/>
              </a:xfrm>
              <a:prstGeom prst="rect">
                <a:avLst/>
              </a:prstGeom>
              <a:blipFill rotWithShape="1">
                <a:blip r:embed="rId2"/>
                <a:stretch>
                  <a:fillRect l="-2670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8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62400" y="666750"/>
            <a:ext cx="1301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1 1 0 0 1 1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0 1 1 0 0 1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885950"/>
            <a:ext cx="8000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The fitness of a GA-string is to assumed to be equal to its decoded value. Calculate the expected number of strings to be represented by the schema H: *1**1*, at the end of first generation, considering a single-point crossover of probability p</a:t>
            </a:r>
            <a:r>
              <a:rPr lang="en-US" sz="2000" b="1" baseline="-25000" dirty="0">
                <a:latin typeface="Century Gothic" panose="020B0502020202090204" pitchFamily="34" charset="0"/>
              </a:rPr>
              <a:t>c</a:t>
            </a:r>
            <a:r>
              <a:rPr lang="en-US" sz="2000" b="1" dirty="0">
                <a:latin typeface="Century Gothic" panose="020B0502020202090204" pitchFamily="34" charset="0"/>
              </a:rPr>
              <a:t> = 0.9 and a bit-wise mutation of probability p</a:t>
            </a:r>
            <a:r>
              <a:rPr lang="en-US" sz="2000" b="1" baseline="-25000" dirty="0">
                <a:latin typeface="Century Gothic" panose="020B0502020202090204" pitchFamily="34" charset="0"/>
              </a:rPr>
              <a:t>m </a:t>
            </a:r>
            <a:r>
              <a:rPr lang="en-US" sz="2000" b="1" dirty="0">
                <a:latin typeface="Century Gothic" panose="020B0502020202090204" pitchFamily="34" charset="0"/>
              </a:rPr>
              <a:t>= 0.01.</a:t>
            </a:r>
            <a:endParaRPr lang="en-US" sz="2000" b="1" baseline="-250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6384" y="388263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6623" y="556226"/>
            <a:ext cx="3126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Fitness/ Decoded value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76400" y="590550"/>
            <a:ext cx="3962400" cy="3829110"/>
            <a:chOff x="2133600" y="590550"/>
            <a:chExt cx="3962400" cy="3829110"/>
          </a:xfrm>
        </p:grpSpPr>
        <p:sp>
          <p:nvSpPr>
            <p:cNvPr id="4" name="Rectangle 3"/>
            <p:cNvSpPr/>
            <p:nvPr/>
          </p:nvSpPr>
          <p:spPr>
            <a:xfrm>
              <a:off x="2590800" y="590550"/>
              <a:ext cx="1981200" cy="3754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</a:t>
              </a:r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1   0  0  1   0  0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0   1  0  1   0  0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0   1  0  1   1  1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1   1  1  0   0  0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0   1  0  1   1  0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1   0  0  1   1  0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0   1  1  0   0  1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1   0  0  1   0  1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1   1  0  0   1  1</a:t>
              </a:r>
            </a:p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0   1  1  0   0  1</a:t>
              </a:r>
            </a:p>
            <a:p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133600" y="1733550"/>
              <a:ext cx="4572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133600" y="2343150"/>
              <a:ext cx="4572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133600" y="3562350"/>
              <a:ext cx="4572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3429000" y="941440"/>
              <a:ext cx="2667000" cy="3478220"/>
              <a:chOff x="4495800" y="941440"/>
              <a:chExt cx="2667000" cy="347822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5334000" y="11239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5334000" y="14287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334000" y="17335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5334000" y="20383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5339542" y="23431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334000" y="26479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5334000" y="29527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5334000" y="32575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334000" y="35623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5334000" y="386715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324600" y="941440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324600" y="124199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28117" y="1555315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24600" y="186925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324600" y="2154995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324600" y="247495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24600" y="2781097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324600" y="3093134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324600" y="336974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324600" y="368788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6705600" y="17335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705600" y="35623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705600" y="2343150"/>
                <a:ext cx="457200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495800" y="4019550"/>
                <a:ext cx="23374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Total fitness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333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5981700" y="4019550"/>
                <a:ext cx="1104504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24600" y="2072415"/>
                <a:ext cx="189987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Century Gothic" panose="020B0502020202090204" pitchFamily="34" charset="0"/>
                  </a:rPr>
                  <a:t>Average fitness</a:t>
                </a:r>
              </a:p>
              <a:p>
                <a:r>
                  <a:rPr lang="en-US" b="1" dirty="0">
                    <a:latin typeface="Century Gothic" panose="020B050202020209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</m:oMath>
                </a14:m>
                <a:r>
                  <a:rPr lang="en-US" b="1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𝟑𝟑𝟑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𝟑𝟑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072415"/>
                <a:ext cx="1899879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2894" t="-4762" r="-257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7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571440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Schema</a:t>
            </a:r>
            <a:r>
              <a:rPr lang="en-US" dirty="0"/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H: *1**1* </a:t>
            </a:r>
            <a:r>
              <a:rPr lang="en-US" sz="2000" b="1" dirty="0">
                <a:latin typeface="Century Gothic" panose="020B0502020202090204" pitchFamily="34" charset="0"/>
              </a:rPr>
              <a:t>is followed by 3</a:t>
            </a:r>
            <a:r>
              <a:rPr lang="en-US" sz="2000" b="1" baseline="30000" dirty="0">
                <a:latin typeface="Century Gothic" panose="020B0502020202090204" pitchFamily="34" charset="0"/>
              </a:rPr>
              <a:t>rd</a:t>
            </a:r>
            <a:r>
              <a:rPr lang="en-US" sz="2000" b="1" dirty="0">
                <a:latin typeface="Century Gothic" panose="020B0502020202090204" pitchFamily="34" charset="0"/>
              </a:rPr>
              <a:t> , 5</a:t>
            </a:r>
            <a:r>
              <a:rPr lang="en-US" sz="2000" b="1" baseline="30000" dirty="0">
                <a:latin typeface="Century Gothic" panose="020B0502020202090204" pitchFamily="34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</a:rPr>
              <a:t> and 9</a:t>
            </a:r>
            <a:r>
              <a:rPr lang="en-US" sz="2000" b="1" baseline="30000" dirty="0">
                <a:latin typeface="Century Gothic" panose="020B0502020202090204" pitchFamily="34" charset="0"/>
              </a:rPr>
              <a:t>th</a:t>
            </a:r>
            <a:r>
              <a:rPr lang="en-US" sz="2000" b="1" dirty="0">
                <a:latin typeface="Century Gothic" panose="020B0502020202090204" pitchFamily="34" charset="0"/>
              </a:rPr>
              <a:t> strings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95600" y="1056698"/>
                <a:ext cx="3313728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𝟐𝟑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𝟐𝟐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𝟓𝟏</m:t>
                          </m:r>
                        </m:num>
                        <m:den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056698"/>
                <a:ext cx="3313728" cy="6768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7600" y="1809750"/>
                <a:ext cx="2282100" cy="2831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𝜹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809750"/>
                <a:ext cx="2282100" cy="28315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41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24000" y="895350"/>
                <a:ext cx="6096000" cy="2208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r>
                  <a:rPr lang="en-US" sz="2000" b="1" dirty="0"/>
                  <a:t>                      </a:t>
                </a:r>
              </a:p>
              <a:p>
                <a:r>
                  <a:rPr lang="en-US" sz="2000" b="1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𝟑𝟐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𝟑𝟑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𝟎𝟏</m:t>
                        </m:r>
                      </m:e>
                    </m:d>
                  </m:oMath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/>
                  <a:t>                       </a:t>
                </a:r>
              </a:p>
              <a:p>
                <a:r>
                  <a:rPr lang="en-US" sz="2000" b="1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𝟐𝟔𝟖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𝒔𝒂𝒚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895350"/>
                <a:ext cx="6096000" cy="2208553"/>
              </a:xfrm>
              <a:prstGeom prst="rect">
                <a:avLst/>
              </a:prstGeom>
              <a:blipFill rotWithShape="0">
                <a:blip r:embed="rId2"/>
                <a:stretch>
                  <a:fillRect b="-3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3292299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90204" pitchFamily="34" charset="0"/>
              </a:rPr>
              <a:t>Therefore, </a:t>
            </a:r>
            <a:r>
              <a:rPr lang="en-US" sz="2000" b="1" dirty="0">
                <a:solidFill>
                  <a:srgbClr val="0070C0"/>
                </a:solidFill>
                <a:latin typeface="Century Gothic" panose="020B0502020202090204" pitchFamily="34" charset="0"/>
              </a:rPr>
              <a:t>no. of strings following schema H is going to be reduced, as it is not a good schema</a:t>
            </a:r>
          </a:p>
        </p:txBody>
      </p:sp>
    </p:spTree>
    <p:extLst>
      <p:ext uri="{BB962C8B-B14F-4D97-AF65-F5344CB8AC3E}">
        <p14:creationId xmlns:p14="http://schemas.microsoft.com/office/powerpoint/2010/main" val="29979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675" y="1081521"/>
            <a:ext cx="78417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1963" indent="-177800" algn="just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Unable to yield any arbitrary precision in the solution → real-coded GA</a:t>
            </a:r>
          </a:p>
          <a:p>
            <a:pPr marL="461963" indent="-177800" algn="just">
              <a:buFont typeface="Arial" pitchFamily="34" charset="0"/>
              <a:buChar char="•"/>
              <a:defRPr/>
            </a:pPr>
            <a:endParaRPr lang="en-US" sz="8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461963" indent="-177800" algn="just">
              <a:buFont typeface="Arial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Hamming Cliff problem → create an artificial hindrance to the gradual search of a GA → Gray-coded GA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4275" y="266705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14 :	0 1 1 1 0</a:t>
            </a:r>
          </a:p>
          <a:p>
            <a:pPr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15 :	0 1 1 1 1</a:t>
            </a:r>
          </a:p>
          <a:p>
            <a:pPr algn="just"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16 :	1 0 0 0 0</a:t>
            </a:r>
          </a:p>
        </p:txBody>
      </p:sp>
      <p:sp>
        <p:nvSpPr>
          <p:cNvPr id="6" name="Curved Left Arrow 5"/>
          <p:cNvSpPr/>
          <p:nvPr/>
        </p:nvSpPr>
        <p:spPr>
          <a:xfrm>
            <a:off x="4204749" y="3181350"/>
            <a:ext cx="228600" cy="371819"/>
          </a:xfrm>
          <a:prstGeom prst="curvedLeftArrow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4453976" y="2766186"/>
            <a:ext cx="13933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1 change</a:t>
            </a:r>
          </a:p>
        </p:txBody>
      </p:sp>
      <p:sp>
        <p:nvSpPr>
          <p:cNvPr id="8" name="Curved Left Arrow 7"/>
          <p:cNvSpPr/>
          <p:nvPr/>
        </p:nvSpPr>
        <p:spPr>
          <a:xfrm>
            <a:off x="4204749" y="2800349"/>
            <a:ext cx="228600" cy="381001"/>
          </a:xfrm>
          <a:prstGeom prst="curvedLeftArrow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20"/>
          <p:cNvSpPr txBox="1">
            <a:spLocks noChangeArrowheads="1"/>
          </p:cNvSpPr>
          <p:nvPr/>
        </p:nvSpPr>
        <p:spPr bwMode="auto">
          <a:xfrm>
            <a:off x="4453976" y="3166296"/>
            <a:ext cx="13933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5 change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43823" y="484642"/>
            <a:ext cx="4550453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Binary–Coded GA</a:t>
            </a:r>
          </a:p>
        </p:txBody>
      </p:sp>
    </p:spTree>
    <p:extLst>
      <p:ext uri="{BB962C8B-B14F-4D97-AF65-F5344CB8AC3E}">
        <p14:creationId xmlns:p14="http://schemas.microsoft.com/office/powerpoint/2010/main" val="220007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95400" y="1962150"/>
            <a:ext cx="6400800" cy="609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5: CONSTRAINTS HANDLING IN GA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6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04800" y="869445"/>
            <a:ext cx="8610600" cy="370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Constrained optimization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Optimize 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f(x)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subject to  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  ≤  0 , 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1,2,….,n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  =  0 , j = 1,2,….,p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 =  (x</a:t>
            </a:r>
            <a:r>
              <a:rPr lang="en-US" altLang="en-US" sz="2000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,x</a:t>
            </a:r>
            <a:r>
              <a:rPr lang="en-US" altLang="en-US" sz="2000" b="1" baseline="-25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,….,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baseline="30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≤  X  ≤  </a:t>
            </a:r>
            <a:r>
              <a:rPr lang="en-US" altLang="en-US" sz="2000" b="1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max</a:t>
            </a:r>
            <a:endParaRPr lang="en-US" altLang="en-US" sz="2000" b="1" baseline="-25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432850"/>
            <a:ext cx="4191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Constraints Handling in GA</a:t>
            </a:r>
          </a:p>
        </p:txBody>
      </p:sp>
    </p:spTree>
    <p:extLst>
      <p:ext uri="{BB962C8B-B14F-4D97-AF65-F5344CB8AC3E}">
        <p14:creationId xmlns:p14="http://schemas.microsoft.com/office/powerpoint/2010/main" val="39075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81200" y="120015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Let </a:t>
            </a:r>
            <a:r>
              <a:rPr lang="en-US" altLang="en-US" sz="2000" b="1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n+p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= q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Functional constraints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		 </a:t>
            </a:r>
            <a:r>
              <a:rPr lang="el-GR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(x) , k = 1,2,….,q</a:t>
            </a:r>
          </a:p>
        </p:txBody>
      </p:sp>
    </p:spTree>
    <p:extLst>
      <p:ext uri="{BB962C8B-B14F-4D97-AF65-F5344CB8AC3E}">
        <p14:creationId xmlns:p14="http://schemas.microsoft.com/office/powerpoint/2010/main" val="204990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352550"/>
                <a:ext cx="4572000" cy="2531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 function of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solution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= f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(x) ± P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,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indicates penalty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𝑪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8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indicates penalty coefficient</a:t>
                </a:r>
                <a:endParaRPr lang="el-GR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352550"/>
                <a:ext cx="4572000" cy="2531655"/>
              </a:xfrm>
              <a:prstGeom prst="rect">
                <a:avLst/>
              </a:prstGeom>
              <a:blipFill rotWithShape="0">
                <a:blip r:embed="rId2"/>
                <a:stretch>
                  <a:fillRect l="-1467" t="-168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194718" y="500390"/>
            <a:ext cx="4206082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Penalty Function Approach</a:t>
            </a:r>
          </a:p>
        </p:txBody>
      </p:sp>
    </p:spTree>
    <p:extLst>
      <p:ext uri="{BB962C8B-B14F-4D97-AF65-F5344CB8AC3E}">
        <p14:creationId xmlns:p14="http://schemas.microsoft.com/office/powerpoint/2010/main" val="7416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666750"/>
            <a:ext cx="2541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Static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0200" y="1428750"/>
                <a:ext cx="6019800" cy="1855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 of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solution</a:t>
                </a:r>
              </a:p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baseline="-25000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baseline="-25000">
                              <a:latin typeface="Cambria Math" panose="02040503050406030204" pitchFamily="18" charset="0"/>
                            </a:rPr>
                            <m:t>𝒓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𝒊𝒌</m:t>
                                          </m:r>
                                        </m:sub>
                                      </m:s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where  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k,r</a:t>
                </a:r>
                <a:r>
                  <a:rPr lang="en-US" altLang="en-US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level violation of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constraint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428750"/>
                <a:ext cx="6019800" cy="1855957"/>
              </a:xfrm>
              <a:prstGeom prst="rect">
                <a:avLst/>
              </a:prstGeom>
              <a:blipFill rotWithShape="0">
                <a:blip r:embed="rId2"/>
                <a:stretch>
                  <a:fillRect l="-1114" t="-196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5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79811"/>
                  </p:ext>
                </p:extLst>
              </p:nvPr>
            </p:nvGraphicFramePr>
            <p:xfrm>
              <a:off x="381000" y="819150"/>
              <a:ext cx="8458200" cy="29122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6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71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61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2271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7649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String </a:t>
                          </a:r>
                        </a:p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No.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Initial population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Decoded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dirty="0">
                              <a:latin typeface="Century Gothic" panose="020B0502020202020204" pitchFamily="34" charset="0"/>
                            </a:rPr>
                            <a:t>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f(x)=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ra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baseline="0" dirty="0" err="1"/>
                            <a:t>p</a:t>
                          </a:r>
                          <a:r>
                            <a:rPr lang="en-US" i="1" baseline="-25000" dirty="0" err="1"/>
                            <a:t>selection</a:t>
                          </a:r>
                          <a:endParaRPr lang="en-US" i="1" baseline="-25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grow m:val="on"/>
                                        <m:subHide m:val="on"/>
                                        <m:supHide m:val="on"/>
                                        <m:ctrlP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400" b="1" i="1" kern="1200">
                                            <a:solidFill>
                                              <a:schemeClr val="lt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𝑓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baseline="-2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Expected count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800" b="1" i="1" kern="1200" smtClean="0">
                                      <a:solidFill>
                                        <a:schemeClr val="lt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b="1" i="1" kern="1200">
                                          <a:solidFill>
                                            <a:schemeClr val="lt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acc>
                                    <m:accPr>
                                      <m:chr m:val="̅"/>
                                      <m:ctrlPr>
                                        <a:rPr lang="en-US" sz="1800" b="1" i="1" kern="120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1" i="1" kern="120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𝒇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100101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011010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010110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111010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101100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001101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37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26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9.81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7.19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6.24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11.48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3.13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2.50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3.39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0.19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1.31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1.16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17.57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2.93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maximum </a:t>
                          </a:r>
                          <a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</a:t>
                          </a:r>
                          <a: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3.85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979811"/>
                  </p:ext>
                </p:extLst>
              </p:nvPr>
            </p:nvGraphicFramePr>
            <p:xfrm>
              <a:off x="381000" y="819150"/>
              <a:ext cx="8458200" cy="3467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2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391689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30717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84582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  <a:gridCol w="207610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4"/>
                        </a:ext>
                      </a:extLst>
                    </a:gridCol>
                    <a:gridCol w="92271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5"/>
                        </a:ext>
                      </a:extLst>
                    </a:gridCol>
                    <a:gridCol w="1076498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6"/>
                        </a:ext>
                      </a:extLst>
                    </a:gridCol>
                  </a:tblGrid>
                  <a:tr h="8087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String 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No.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Initial population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Decoded value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dirty="0" smtClean="0">
                              <a:latin typeface="Century Gothic" panose="020B0502020202020204" pitchFamily="34" charset="0"/>
                            </a:rPr>
                            <a:t> value</a:t>
                          </a:r>
                          <a:endParaRPr lang="en-US" dirty="0">
                            <a:latin typeface="Century Gothic" panose="020B0502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1765" t="-3759" r="-96471" b="-345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1987" t="-3759" r="-117219" b="-345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84181" t="-3759" b="-345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100101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011010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010110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111010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101100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001101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37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26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13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9.81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7.19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6.24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11.48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4.09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3.13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2.50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3.39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2.02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0.22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0.19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0.12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0.91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0.85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1.31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1.16</a:t>
                          </a:r>
                        </a:p>
                        <a:p>
                          <a:pPr algn="ctr"/>
                          <a:r>
                            <a:rPr lang="en-US" b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2106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11765" t="-280132" r="-96471" b="-152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362200" y="285750"/>
            <a:ext cx="4343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 (contd.)</a:t>
            </a:r>
          </a:p>
        </p:txBody>
      </p:sp>
    </p:spTree>
    <p:extLst>
      <p:ext uri="{BB962C8B-B14F-4D97-AF65-F5344CB8AC3E}">
        <p14:creationId xmlns:p14="http://schemas.microsoft.com/office/powerpoint/2010/main" val="12759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762000" y="59055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Dynamic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276350"/>
                <a:ext cx="7391400" cy="2107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Fitness,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  <m:e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𝒊𝒌</m:t>
                                    </m:r>
                                  </m:sub>
                                </m:sSub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sup>
                    </m:sSup>
                  </m:oMath>
                </a14:m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where 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C, </a:t>
                </a:r>
                <a:r>
                  <a:rPr lang="el-GR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are the user-defined constants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: number of generations</a:t>
                </a:r>
              </a:p>
              <a:p>
                <a:pPr>
                  <a:spcBef>
                    <a:spcPct val="0"/>
                  </a:spcBef>
                </a:pPr>
                <a:endParaRPr lang="en-US" altLang="en-US" sz="2000" b="1" dirty="0"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en-US" sz="2000" b="1" dirty="0">
                    <a:solidFill>
                      <a:srgbClr val="002060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Note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: It is found to perform better than static penalty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76350"/>
                <a:ext cx="7391400" cy="2107565"/>
              </a:xfrm>
              <a:prstGeom prst="rect">
                <a:avLst/>
              </a:prstGeom>
              <a:blipFill rotWithShape="0">
                <a:blip r:embed="rId2"/>
                <a:stretch>
                  <a:fillRect l="-908" b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88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533400" y="514350"/>
            <a:ext cx="3171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Adaptive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/>
              <p:cNvSpPr txBox="1">
                <a:spLocks noChangeArrowheads="1"/>
              </p:cNvSpPr>
              <p:nvPr/>
            </p:nvSpPr>
            <p:spPr bwMode="auto">
              <a:xfrm>
                <a:off x="535119" y="1200150"/>
                <a:ext cx="7696200" cy="1788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"/>
                  <a:defRPr sz="32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"/>
                  <a:defRPr sz="28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"/>
                  <a:defRPr sz="24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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"/>
                  <a:defRPr sz="2000">
                    <a:solidFill>
                      <a:schemeClr val="tx2"/>
                    </a:solidFill>
                    <a:latin typeface="Franklin Gothic Book" panose="020B05030201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Fitness,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 smtClean="0">
                            <a:latin typeface="Cambria Math"/>
                          </a:rPr>
                          <m:t>𝒒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2000" b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    where </a:t>
                </a:r>
                <a:r>
                  <a:rPr lang="en-US" alt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b="1" dirty="0">
                    <a:solidFill>
                      <a:schemeClr val="tx1"/>
                    </a:solidFill>
                    <a:latin typeface="Century Gothic" panose="020B0502020202020204" pitchFamily="34" charset="0"/>
                    <a:cs typeface="Times New Roman" panose="02020603050405020304" pitchFamily="18" charset="0"/>
                  </a:rPr>
                  <a:t> : number of generations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19" y="1200150"/>
                <a:ext cx="7696200" cy="1788118"/>
              </a:xfrm>
              <a:prstGeom prst="rect">
                <a:avLst/>
              </a:prstGeom>
              <a:blipFill rotWithShape="0">
                <a:blip r:embed="rId3"/>
                <a:stretch>
                  <a:fillRect l="-872" t="-351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3352800" y="2343150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072571" y="2585145"/>
            <a:ext cx="167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l-GR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λ</a:t>
            </a:r>
            <a:r>
              <a:rPr lang="en-US" altLang="en-U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(t+1) </a:t>
            </a:r>
            <a:r>
              <a:rPr lang="en-US" altLang="en-US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660775" y="2347912"/>
          <a:ext cx="108108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761760" imgH="672840" progId="Equation.DSMT4">
                  <p:embed/>
                </p:oleObj>
              </mc:Choice>
              <mc:Fallback>
                <p:oleObj name="Equation" r:id="rId4" imgW="76176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347912"/>
                        <a:ext cx="108108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649663" y="3070225"/>
          <a:ext cx="12525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6" imgW="736560" imgH="317160" progId="Equation.3">
                  <p:embed/>
                </p:oleObj>
              </mc:Choice>
              <mc:Fallback>
                <p:oleObj name="Equation" r:id="rId6" imgW="736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3070225"/>
                        <a:ext cx="12525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4695180" y="2495550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for feasible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4800600" y="3105150"/>
            <a:ext cx="236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, for infeasible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961380" y="3524527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where </a:t>
            </a:r>
            <a:r>
              <a:rPr lang="en-US" altLang="en-US" sz="2000" b="1" i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i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and</a:t>
            </a:r>
            <a:r>
              <a:rPr lang="en-US" altLang="en-US" sz="2000" b="1" i="1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en-US" sz="20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r>
              <a:rPr lang="en-US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78283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32</a:t>
            </a:fld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9400" y="4381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047750"/>
            <a:ext cx="784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Let us consider a constrained optimization problem of two variables: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b="1" i="1" baseline="-25000" dirty="0">
                <a:latin typeface="Century Gothic" panose="020B050202020209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as given below.</a:t>
            </a:r>
            <a:endParaRPr lang="en-US" sz="2000" b="1" baseline="-25000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1923163"/>
                <a:ext cx="5635132" cy="419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23163"/>
                <a:ext cx="5635132" cy="419987"/>
              </a:xfrm>
              <a:prstGeom prst="rect">
                <a:avLst/>
              </a:prstGeom>
              <a:blipFill rotWithShape="0">
                <a:blip r:embed="rId2"/>
                <a:stretch>
                  <a:fillRect l="-1082" t="-2899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371600" y="2495550"/>
                <a:ext cx="4648200" cy="1651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95550"/>
                <a:ext cx="4648200" cy="1651093"/>
              </a:xfrm>
              <a:prstGeom prst="rect">
                <a:avLst/>
              </a:prstGeom>
              <a:blipFill rotWithShape="0">
                <a:blip r:embed="rId3"/>
                <a:stretch>
                  <a:fillRect l="-1311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0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666750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It is to be solved by a GA using the concepts of static, dynamic and adaptive penalties. Calculate the penalty values. Let us select </a:t>
            </a:r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=2.0</a:t>
            </a:r>
            <a:r>
              <a:rPr lang="en-US" sz="2000" b="1" dirty="0">
                <a:latin typeface="Century Gothic" panose="020B0502020202090204" pitchFamily="34" charset="0"/>
              </a:rPr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=3.0.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80975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2241203"/>
                <a:ext cx="7772400" cy="193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latin typeface="Century Gothic" panose="020B0502020202090204" pitchFamily="34" charset="0"/>
                  </a:rPr>
                  <a:t>Static penalty, P</a:t>
                </a:r>
                <a:r>
                  <a:rPr lang="en-US" sz="2000" b="1" baseline="-25000" dirty="0">
                    <a:solidFill>
                      <a:srgbClr val="C00000"/>
                    </a:solidFill>
                    <a:latin typeface="Century Gothic" panose="020B0502020202090204" pitchFamily="34" charset="0"/>
                  </a:rPr>
                  <a:t>s</a:t>
                </a:r>
              </a:p>
              <a:p>
                <a:endParaRPr lang="en-US" sz="800" b="1" baseline="-25000" dirty="0">
                  <a:solidFill>
                    <a:srgbClr val="C00000"/>
                  </a:solidFill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No. of functional constraints,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=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b="1" i="1" baseline="-2500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000" b="1" i="1" baseline="-25000">
                              <a:latin typeface="Cambria Math" panose="02040503050406030204" pitchFamily="18" charset="0"/>
                            </a:rPr>
                            <m:t>𝒌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𝝋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r>
                                        <a:rPr lang="en-US" sz="20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baseline="-25000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>
                    <a:latin typeface="Century Gothic" panose="020B0502020202090204" pitchFamily="34" charset="0"/>
                  </a:rPr>
                  <a:t>                                  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41203"/>
                <a:ext cx="7772400" cy="1936620"/>
              </a:xfrm>
              <a:prstGeom prst="rect">
                <a:avLst/>
              </a:prstGeom>
              <a:blipFill rotWithShape="0">
                <a:blip r:embed="rId2"/>
                <a:stretch>
                  <a:fillRect l="-863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14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001944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Century Gothic" panose="020B0502020202090204" pitchFamily="34" charset="0"/>
              </a:rPr>
              <a:t>The first functional constraint is not violated. Thus, its penalty term will be equal to 0. However, it violates the second functional constraint.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45298" y="2038350"/>
                <a:ext cx="3776803" cy="2150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𝐇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000" b="1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800" b="1" dirty="0"/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R.H.S = 15</a:t>
                </a:r>
              </a:p>
              <a:p>
                <a:pPr algn="ctr"/>
                <a:endParaRPr lang="en-US" sz="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L.H.S ≯R.H.S</a:t>
                </a:r>
              </a:p>
              <a:p>
                <a:pPr algn="ctr"/>
                <a:endParaRPr lang="en-US" sz="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𝟔𝟒𝟎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98" y="2038350"/>
                <a:ext cx="3776803" cy="2150525"/>
              </a:xfrm>
              <a:prstGeom prst="rect">
                <a:avLst/>
              </a:prstGeom>
              <a:blipFill rotWithShape="0"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69807" y="514350"/>
            <a:ext cx="197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entury Gothic" panose="020B0502020202090204" pitchFamily="34" charset="0"/>
              </a:rPr>
              <a:t> Let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90550"/>
            <a:ext cx="297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Dynamic penalty, P</a:t>
            </a:r>
            <a:r>
              <a:rPr lang="en-US" sz="2200" b="1" baseline="-25000" dirty="0">
                <a:solidFill>
                  <a:srgbClr val="C00000"/>
                </a:solidFill>
                <a:latin typeface="Century Gothic" panose="020B0502020202090204" pitchFamily="34" charset="0"/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14600" y="1058267"/>
                <a:ext cx="3342646" cy="1580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 algn="ctr"/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 t=1,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=3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058267"/>
                <a:ext cx="3342646" cy="1580882"/>
              </a:xfrm>
              <a:prstGeom prst="rect">
                <a:avLst/>
              </a:prstGeom>
              <a:blipFill rotWithShape="0">
                <a:blip r:embed="rId2"/>
                <a:stretch>
                  <a:fillRect b="-5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2696111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No violation for the first functional constraint. However, there is violation in the second functional constraint.</a:t>
            </a:r>
          </a:p>
          <a:p>
            <a:endParaRPr lang="en-US" sz="2000" b="1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6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17918" y="1200150"/>
            <a:ext cx="1351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Take C=10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1733550"/>
                <a:ext cx="3404971" cy="1534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|−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sz="2000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𝟓𝟏𝟐𝟎𝟎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33550"/>
                <a:ext cx="3404971" cy="15345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80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90550"/>
            <a:ext cx="299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Adaptive penalty, P</a:t>
            </a:r>
            <a:r>
              <a:rPr lang="en-US" sz="2200" b="1" baseline="-25000" dirty="0">
                <a:solidFill>
                  <a:srgbClr val="C00000"/>
                </a:solidFill>
                <a:latin typeface="Century Gothic" panose="020B0502020202090204" pitchFamily="34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1276350"/>
                <a:ext cx="3669659" cy="126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Take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𝝓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76350"/>
                <a:ext cx="3669659" cy="1265411"/>
              </a:xfrm>
              <a:prstGeom prst="rect">
                <a:avLst/>
              </a:prstGeom>
              <a:blipFill rotWithShape="0">
                <a:blip r:embed="rId2"/>
                <a:stretch>
                  <a:fillRect l="-1830" t="-3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733800" y="2832272"/>
            <a:ext cx="480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 (no violation)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3350077"/>
            <a:ext cx="5041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 (with violation)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66800" y="2581728"/>
                <a:ext cx="2722925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sz="2000" b="1" i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sz="2000" b="1" i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581728"/>
                <a:ext cx="2722925" cy="12320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3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09800" y="514350"/>
                <a:ext cx="2059538" cy="1074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20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14350"/>
                <a:ext cx="2059538" cy="1074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67200" y="1123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2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742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constraint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4899" y="1866840"/>
            <a:ext cx="87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31372" y="1885950"/>
                <a:ext cx="1880964" cy="686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US" sz="20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)=−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372" y="1885950"/>
                <a:ext cx="1880964" cy="6867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63205" y="2876550"/>
                <a:ext cx="3462999" cy="1268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𝟑𝟎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baseline="30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𝟏𝟗𝟐𝟎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𝟐𝟎𝟐𝟏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205" y="2876550"/>
                <a:ext cx="3462999" cy="12688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361950"/>
            <a:ext cx="8686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b="1" dirty="0">
              <a:solidFill>
                <a:schemeClr val="hlink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00150"/>
            <a:ext cx="84582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The chance of a GA’s solutions for being trapped into local minima is 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Can handle integer programming or mixed-integer programming problems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Can optimize discontinuous objective functions also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Suitable for parallel implementations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It is a versatile optimization tool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528965"/>
            <a:ext cx="2941241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Advantages of GA</a:t>
            </a:r>
          </a:p>
        </p:txBody>
      </p:sp>
    </p:spTree>
    <p:extLst>
      <p:ext uri="{BB962C8B-B14F-4D97-AF65-F5344CB8AC3E}">
        <p14:creationId xmlns:p14="http://schemas.microsoft.com/office/powerpoint/2010/main" val="13364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63071"/>
              </p:ext>
            </p:extLst>
          </p:nvPr>
        </p:nvGraphicFramePr>
        <p:xfrm>
          <a:off x="152400" y="1078230"/>
          <a:ext cx="883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Actual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count Roulette wheel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Mating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pool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Mating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pair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Parents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Crossover</a:t>
                      </a:r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 site</a:t>
                      </a:r>
                      <a:endParaRPr lang="en-US" sz="1800" dirty="0">
                        <a:latin typeface="Century Gothic" panose="020B050202020209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>
                          <a:latin typeface="Century Gothic" panose="020B0502020202090204" pitchFamily="34" charset="0"/>
                        </a:rPr>
                        <a:t>Children strings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entury Gothic" panose="020B0502020202090204" pitchFamily="34" charset="0"/>
                        </a:rPr>
                        <a:t>Mutation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10|0101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11|1010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011|010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101|100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11|1010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10|1100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110101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111100</a:t>
                      </a:r>
                    </a:p>
                    <a:p>
                      <a:pPr algn="ctr"/>
                      <a:r>
                        <a:rPr lang="en-US" sz="2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101010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0" y="438150"/>
            <a:ext cx="4343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 (contd.)</a:t>
            </a:r>
          </a:p>
        </p:txBody>
      </p:sp>
    </p:spTree>
    <p:extLst>
      <p:ext uri="{BB962C8B-B14F-4D97-AF65-F5344CB8AC3E}">
        <p14:creationId xmlns:p14="http://schemas.microsoft.com/office/powerpoint/2010/main" val="28231931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686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00115"/>
            <a:ext cx="7772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Computationally expensive  - slow convergence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Black-box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No mathematical convergence proof of the 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User should have a proper knowledge of the grammar of the GA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735359"/>
            <a:ext cx="3352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Disadvantages of GA</a:t>
            </a:r>
          </a:p>
        </p:txBody>
      </p:sp>
    </p:spTree>
    <p:extLst>
      <p:ext uri="{BB962C8B-B14F-4D97-AF65-F5344CB8AC3E}">
        <p14:creationId xmlns:p14="http://schemas.microsoft.com/office/powerpoint/2010/main" val="7422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41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457200"/>
            <a:ext cx="8686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400115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Century Gothic" panose="020B0502020202020204" pitchFamily="34" charset="0"/>
              </a:rPr>
              <a:t>Global search of a GA is to be combined with Local search of Gradient-based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8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735359"/>
            <a:ext cx="4267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Efficient Optimization Tool</a:t>
            </a:r>
          </a:p>
        </p:txBody>
      </p:sp>
    </p:spTree>
    <p:extLst>
      <p:ext uri="{BB962C8B-B14F-4D97-AF65-F5344CB8AC3E}">
        <p14:creationId xmlns:p14="http://schemas.microsoft.com/office/powerpoint/2010/main" val="28082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42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1962150"/>
            <a:ext cx="64008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6: REAL-CODED GA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941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Real-Coded GA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971550"/>
                <a:ext cx="7300396" cy="495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To carry out optimization in a continuous search space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Reproduction operator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Tournament selection</a:t>
                </a:r>
                <a:endParaRPr lang="en-US" sz="22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  <a:p>
                <a:r>
                  <a:rPr lang="en-US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Cross-over operators</a:t>
                </a:r>
              </a:p>
              <a:p>
                <a:pPr marL="457200" indent="-457200">
                  <a:buAutoNum type="arabicPeriod"/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Linear Crossover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Blend Crossover (BLX-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Simulated Binary Crossover (SBX)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71550"/>
                <a:ext cx="7300396" cy="4955203"/>
              </a:xfrm>
              <a:prstGeom prst="rect">
                <a:avLst/>
              </a:prstGeom>
              <a:blipFill rotWithShape="0"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3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7991290" cy="5478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1. Linear Crossover</a:t>
            </a: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Wright in 1991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Two parents 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and 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participate in crossover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Three solutions are produced:  0.5(Pr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+Pr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); (1.5Pr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-0.5Pr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);  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(-0.5Pr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+1.5Pr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)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The best two are selected as the children solutions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9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6439583" cy="6401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2. Blend Crossover (BLX-</a:t>
                </a:r>
                <a:r>
                  <a:rPr lang="el-GR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𝜶)</a:t>
                </a: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Proposed by </a:t>
                </a:r>
                <a:r>
                  <a:rPr lang="en-US" sz="2000" b="1" dirty="0" err="1">
                    <a:latin typeface="Century Gothic" panose="020B0502020202020204" pitchFamily="34" charset="0"/>
                    <a:cs typeface="Arial" charset="0"/>
                  </a:rPr>
                  <a:t>Eshelman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and Schaffer in1993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Two parents Pr</a:t>
                </a:r>
                <a:r>
                  <a:rPr 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1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and Pr</a:t>
                </a:r>
                <a:r>
                  <a:rPr 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2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participate in crossover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Children solutions are: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Ch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= (1-</a:t>
                </a:r>
                <a:r>
                  <a:rPr lang="el-GR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2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	Ch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 (1-</a:t>
                </a:r>
                <a:r>
                  <a:rPr lang="el-GR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Pr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1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	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where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𝜸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=(1+2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)r -</a:t>
                </a:r>
                <a:r>
                  <a:rPr lang="el-GR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	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and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 a fixed value = 0.5 (say)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r = (0.0, 1.0)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6439583" cy="6401753"/>
              </a:xfrm>
              <a:prstGeom prst="rect">
                <a:avLst/>
              </a:prstGeom>
              <a:blipFill rotWithShape="0">
                <a:blip r:embed="rId2"/>
                <a:stretch>
                  <a:fillRect l="-1231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5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7419019" cy="54784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3. Simulated Binary Crossover (SBX)</a:t>
            </a: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Deb and Agrawal in1995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Search power is represented with the help of generated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children solutions from the given parents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Spread factor   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792835" y="2622696"/>
          <a:ext cx="16938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835" y="2622696"/>
                        <a:ext cx="16938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2894996" y="2991105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037996" y="2991105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8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7013458" cy="5847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Case 1: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Contracting crossover →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&lt; 1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Case 2: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Expanding crossover   →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&gt; 1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Case 3: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Stationary crossover    →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 = 1</a:t>
                </a: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Probability distributions for creating children solutions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from the parents have been assumed to be polynomial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7013458" cy="5847755"/>
              </a:xfrm>
              <a:prstGeom prst="rect">
                <a:avLst/>
              </a:prstGeom>
              <a:blipFill rotWithShape="0">
                <a:blip r:embed="rId2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3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5750"/>
            <a:ext cx="6096000" cy="410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8086" y="1276350"/>
            <a:ext cx="23625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Polynomial Probability Distributions</a:t>
            </a: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69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4616970" cy="6217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Contracting Crossover :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positive real exponent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Expanding Crossover :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81175" y="1219200"/>
          <a:ext cx="3144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231560" imgH="228600" progId="Equation.3">
                  <p:embed/>
                </p:oleObj>
              </mc:Choice>
              <mc:Fallback>
                <p:oleObj name="Equation" r:id="rId3" imgW="1231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219200"/>
                        <a:ext cx="31448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90700" y="2924175"/>
          <a:ext cx="297338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1460160" imgH="393480" progId="Equation.3">
                  <p:embed/>
                </p:oleObj>
              </mc:Choice>
              <mc:Fallback>
                <p:oleObj name="Equation" r:id="rId5" imgW="1460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924175"/>
                        <a:ext cx="297338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5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91790"/>
                  </p:ext>
                </p:extLst>
              </p:nvPr>
            </p:nvGraphicFramePr>
            <p:xfrm>
              <a:off x="1752600" y="819150"/>
              <a:ext cx="6096000" cy="35737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entury Gothic" panose="020B0502020202090204" pitchFamily="34" charset="0"/>
                            </a:rPr>
                            <a:t>Decoded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latin typeface="Century Gothic" panose="020B0502020202090204" pitchFamily="34" charset="0"/>
                            </a:rPr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en-US" sz="1800" dirty="0">
                              <a:latin typeface="Century Gothic" panose="020B0502020202090204" pitchFamily="34" charset="0"/>
                            </a:rPr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r>
                                  <a:rPr lang="en-US" sz="1800" b="1" i="0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b="1" i="1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b="1" i="0" kern="120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8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53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28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60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11.00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13.62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7.67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15.28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11.00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3.32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3.69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2.77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3.91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entury Gothic" panose="020B0502020202090204" pitchFamily="34" charset="0"/>
                            </a:rPr>
                            <a:t>3.32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sum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grow m:val="on"/>
                                  <m:subHide m:val="on"/>
                                  <m:supHide m:val="on"/>
                                  <m:ctrlPr>
                                    <a:rPr lang="en-US" sz="2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20.86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average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000" b="1" i="1" kern="120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kern="120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𝒇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3.48</a:t>
                          </a:r>
                        </a:p>
                        <a:p>
                          <a:pPr algn="ctr"/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maximum </a:t>
                          </a:r>
                          <a:r>
                            <a:rPr lang="en-US" sz="2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 </a:t>
                          </a:r>
                          <a:r>
                            <a:rPr lang="en-US" sz="2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3.91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91790"/>
                  </p:ext>
                </p:extLst>
              </p:nvPr>
            </p:nvGraphicFramePr>
            <p:xfrm>
              <a:off x="1752600" y="819150"/>
              <a:ext cx="6096000" cy="35737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Century Gothic" panose="020B0502020202090204" pitchFamily="34" charset="0"/>
                            </a:rPr>
                            <a:t>Decoded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Century Gothic" panose="020B0502020202090204" pitchFamily="34" charset="0"/>
                            </a:rPr>
                            <a:t>value</a:t>
                          </a:r>
                          <a:endParaRPr lang="en-US" sz="18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1" dirty="0" smtClean="0"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  <a:p>
                          <a:pPr algn="ctr"/>
                          <a:r>
                            <a:rPr lang="en-US" sz="1800" dirty="0" smtClean="0">
                              <a:latin typeface="Century Gothic" panose="020B0502020202090204" pitchFamily="34" charset="0"/>
                            </a:rPr>
                            <a:t>value</a:t>
                          </a:r>
                          <a:endParaRPr lang="en-US" sz="18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65" t="-4762" r="-941" b="-47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20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53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28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58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60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42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11.00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13.62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7.67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14.81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15.28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11.00</a:t>
                          </a:r>
                          <a:endParaRPr lang="en-US" sz="2000" b="1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3.32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3.69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2.77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3.85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3.91</a:t>
                          </a:r>
                        </a:p>
                        <a:p>
                          <a:pPr algn="ctr"/>
                          <a:r>
                            <a:rPr lang="en-US" sz="2000" b="1" dirty="0" smtClean="0">
                              <a:latin typeface="Century Gothic" panose="020B0502020202090204" pitchFamily="34" charset="0"/>
                            </a:rPr>
                            <a:t>3.32</a:t>
                          </a:r>
                          <a:endParaRPr lang="en-US" sz="2000" b="1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13397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 smtClean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Century Gothic" panose="020B050202020209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765" t="-256627" r="-941" b="-12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667000" y="285750"/>
            <a:ext cx="43434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Hand Calculation (contd.)</a:t>
            </a:r>
          </a:p>
        </p:txBody>
      </p:sp>
    </p:spTree>
    <p:extLst>
      <p:ext uri="{BB962C8B-B14F-4D97-AF65-F5344CB8AC3E}">
        <p14:creationId xmlns:p14="http://schemas.microsoft.com/office/powerpoint/2010/main" val="1804803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85750"/>
            <a:ext cx="1467068" cy="557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Note: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760538" y="1065213"/>
          <a:ext cx="28051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028520" imgH="482400" progId="Equation.3">
                  <p:embed/>
                </p:oleObj>
              </mc:Choice>
              <mc:Fallback>
                <p:oleObj name="Equation" r:id="rId3" imgW="1028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1065213"/>
                        <a:ext cx="280511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839913" y="2438400"/>
          <a:ext cx="279876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079280" imgH="482400" progId="Equation.3">
                  <p:embed/>
                </p:oleObj>
              </mc:Choice>
              <mc:Fallback>
                <p:oleObj name="Equation" r:id="rId5" imgW="1079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438400"/>
                        <a:ext cx="2798762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6828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6044603" cy="4862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Steps : </a:t>
                </a: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Step1 :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Create a random number </a:t>
                </a: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(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0.0 to 1.0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charset="0"/>
                  </a:rPr>
                  <a:t>)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Step2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</a:t>
                </a:r>
                <a:r>
                  <a:rPr 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: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Determine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𝜶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for which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FontTx/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6044603" cy="4862870"/>
              </a:xfrm>
              <a:prstGeom prst="rect">
                <a:avLst/>
              </a:prstGeom>
              <a:blipFill rotWithShape="0">
                <a:blip r:embed="rId3"/>
                <a:stretch>
                  <a:fillRect l="-1310" t="-877" r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763713" y="1831975"/>
          <a:ext cx="1854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876240" imgH="482400" progId="Equation.3">
                  <p:embed/>
                </p:oleObj>
              </mc:Choice>
              <mc:Fallback>
                <p:oleObj name="Equation" r:id="rId4" imgW="876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31975"/>
                        <a:ext cx="1854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556233" y="211455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&lt;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1700213" y="2901950"/>
          <a:ext cx="25987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6" imgW="1244520" imgH="469800" progId="Equation.3">
                  <p:embed/>
                </p:oleObj>
              </mc:Choice>
              <mc:Fallback>
                <p:oleObj name="Equation" r:id="rId6" imgW="1244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2901950"/>
                        <a:ext cx="25987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267899" y="3169640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 &gt;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0557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285750"/>
                <a:ext cx="3947940" cy="2031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v"/>
                </a:pPr>
                <a:r>
                  <a:rPr lang="en-US" altLang="en-US" sz="20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Step3 :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Using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𝜶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Arial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 marL="457200" indent="-457200">
                  <a:buAutoNum type="arabicPeriod"/>
                </a:pPr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750"/>
                <a:ext cx="394794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89100" y="1441450"/>
          <a:ext cx="416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2031840" imgH="253800" progId="Equation.3">
                  <p:embed/>
                </p:oleObj>
              </mc:Choice>
              <mc:Fallback>
                <p:oleObj name="Equation" r:id="rId4" imgW="2031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1441450"/>
                        <a:ext cx="416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676400" y="2273300"/>
          <a:ext cx="4267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6" imgW="2057400" imgH="253800" progId="Equation.3">
                  <p:embed/>
                </p:oleObj>
              </mc:Choice>
              <mc:Fallback>
                <p:oleObj name="Equation" r:id="rId6" imgW="2057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73300"/>
                        <a:ext cx="4267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302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5905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3000" y="1885950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90204" pitchFamily="34" charset="0"/>
              </a:rPr>
              <a:t>Determine children solution from the two parents: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=20.65</a:t>
            </a:r>
            <a:r>
              <a:rPr lang="en-US" sz="2000" b="1" baseline="-25000" dirty="0">
                <a:latin typeface="Century Gothic" panose="020B0502020202090204" pitchFamily="34" charset="0"/>
              </a:rPr>
              <a:t> </a:t>
            </a:r>
            <a:r>
              <a:rPr lang="en-US" sz="2000" b="1" dirty="0">
                <a:latin typeface="Century Gothic" panose="020B0502020202090204" pitchFamily="34" charset="0"/>
              </a:rPr>
              <a:t>and</a:t>
            </a:r>
            <a:r>
              <a:rPr lang="en-US" sz="2000" b="1" baseline="-25000" dirty="0">
                <a:latin typeface="Century Gothic" panose="020B0502020202090204" pitchFamily="34" charset="0"/>
              </a:rPr>
              <a:t>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Pr</a:t>
            </a:r>
            <a:r>
              <a:rPr lang="en-US" sz="20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=15.50</a:t>
            </a:r>
            <a:r>
              <a:rPr lang="en-US" sz="2000" b="1" dirty="0">
                <a:latin typeface="Century Gothic" panose="020B0502020202090204" pitchFamily="34" charset="0"/>
              </a:rPr>
              <a:t> using SBX. Take exponent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q=3</a:t>
            </a:r>
            <a:r>
              <a:rPr lang="en-US" sz="2000" b="1" dirty="0">
                <a:latin typeface="Century Gothic" panose="020B0502020202090204" pitchFamily="34" charset="0"/>
              </a:rPr>
              <a:t>.</a:t>
            </a:r>
            <a:endParaRPr lang="en-US" sz="2000" b="1" baseline="-25000" dirty="0">
              <a:latin typeface="Century Gothic" panose="020B0502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143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047750"/>
                <a:ext cx="7772400" cy="3202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20204" pitchFamily="34" charset="0"/>
                  </a:rPr>
                  <a:t>Let us consider a random number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0.4.</a:t>
                </a:r>
              </a:p>
              <a:p>
                <a:endParaRPr lang="en-US" sz="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entury Gothic" panose="020B0502020202020204" pitchFamily="34" charset="0"/>
                  </a:rPr>
                  <a:t>As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&lt; 0.5</a:t>
                </a:r>
                <a:r>
                  <a:rPr lang="en-US" sz="2000" b="1" dirty="0">
                    <a:latin typeface="Century Gothic" panose="020B0502020202020204" pitchFamily="34" charset="0"/>
                  </a:rPr>
                  <a:t>,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b="1" dirty="0">
                    <a:latin typeface="Century Gothic" panose="020B0502020202020204" pitchFamily="34" charset="0"/>
                  </a:rPr>
                  <a:t>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2000" b="1" dirty="0">
                  <a:latin typeface="Century Gothic" panose="020B050202020209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47750"/>
                <a:ext cx="7772400" cy="3202928"/>
              </a:xfrm>
              <a:prstGeom prst="rect">
                <a:avLst/>
              </a:prstGeom>
              <a:blipFill rotWithShape="0">
                <a:blip r:embed="rId2"/>
                <a:stretch>
                  <a:fillRect l="-863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971800" y="3181350"/>
            <a:ext cx="4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40847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9000" y="314968"/>
                <a:ext cx="2116157" cy="1647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 i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14968"/>
                <a:ext cx="2116157" cy="164718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962150"/>
                <a:ext cx="766682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Children solutions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[(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)−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sz="800" b="1" dirty="0"/>
              </a:p>
              <a:p>
                <a:r>
                  <a:rPr lang="en-US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𝟓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𝟔𝟓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𝟏𝟓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𝟗𝟒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𝟏𝟓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𝟔𝟓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endParaRPr lang="en-US" sz="800" b="1" dirty="0"/>
              </a:p>
              <a:p>
                <a:r>
                  <a:rPr lang="en-US" sz="2000" b="1" dirty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𝟔𝟔</m:t>
                    </m:r>
                  </m:oMath>
                </a14:m>
                <a:endParaRPr lang="en-US" sz="2000" b="1" dirty="0"/>
              </a:p>
              <a:p>
                <a:endParaRPr lang="en-US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sz="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62150"/>
                <a:ext cx="7666822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875" t="-5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989777" y="678418"/>
            <a:ext cx="4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9777" y="1504950"/>
            <a:ext cx="4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</a:t>
            </a:r>
          </a:p>
        </p:txBody>
      </p:sp>
    </p:spTree>
    <p:extLst>
      <p:ext uri="{BB962C8B-B14F-4D97-AF65-F5344CB8AC3E}">
        <p14:creationId xmlns:p14="http://schemas.microsoft.com/office/powerpoint/2010/main" val="206991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667000" y="666750"/>
            <a:ext cx="2971800" cy="3127473"/>
            <a:chOff x="3429000" y="837940"/>
            <a:chExt cx="2971800" cy="3127473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429000" y="2343150"/>
              <a:ext cx="2971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267200" y="1644162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638800" y="1644162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114800" y="234315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5791200" y="2343150"/>
              <a:ext cx="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11974" y="1261642"/>
              <a:ext cx="808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15.66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25993" y="1261642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20.50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17896" y="3048141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15.50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94296" y="3034952"/>
              <a:ext cx="793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20.65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75443" y="3565303"/>
              <a:ext cx="10871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Century Gothic" panose="020B0502020202020204" pitchFamily="34" charset="0"/>
                </a:rPr>
                <a:t>Parents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16726" y="837940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Century Gothic" panose="020B0502020202020204" pitchFamily="34" charset="0"/>
                </a:rPr>
                <a:t>Children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0579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2797" y="285750"/>
            <a:ext cx="2852063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>
                <a:solidFill>
                  <a:srgbClr val="C00000"/>
                </a:solidFill>
                <a:latin typeface="Century Gothic" panose="020B0502020202020204" pitchFamily="34" charset="0"/>
                <a:cs typeface="Arial" charset="0"/>
              </a:rPr>
              <a:t>Mutation Operators</a:t>
            </a: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Random Mutation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403350" y="1516063"/>
          <a:ext cx="42037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1790640" imgH="241200" progId="Equation.3">
                  <p:embed/>
                </p:oleObj>
              </mc:Choice>
              <mc:Fallback>
                <p:oleObj name="Equation" r:id="rId3" imgW="1790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16063"/>
                        <a:ext cx="42037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295400" y="2287426"/>
            <a:ext cx="586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(0.0 , 1.0)</a:t>
            </a:r>
          </a:p>
          <a:p>
            <a:endParaRPr lang="en-US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</a:t>
            </a:r>
            <a:r>
              <a:rPr lang="en-US" alt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: 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Maximum value of perturbation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133600" y="2936875"/>
          <a:ext cx="2921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36875"/>
                        <a:ext cx="2921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0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2797" y="285750"/>
            <a:ext cx="31726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 startAt="2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Polynomial Mutation</a:t>
            </a:r>
          </a:p>
          <a:p>
            <a:pPr marL="457200" indent="-457200">
              <a:buFont typeface="+mj-lt"/>
              <a:buAutoNum type="arabicPeriod" startAt="2"/>
            </a:pPr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839748"/>
            <a:ext cx="5716630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Step1 : </a:t>
            </a:r>
            <a:r>
              <a:rPr lang="en-US" alt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Generate a random number 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(0.0 , 1.0)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Step2 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Calculate the perturbation factor  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943600" y="1428750"/>
          <a:ext cx="2778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114120" imgH="177480" progId="Equation.3">
                  <p:embed/>
                </p:oleObj>
              </mc:Choice>
              <mc:Fallback>
                <p:oleObj name="Equation" r:id="rId3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428750"/>
                        <a:ext cx="2778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600200" y="2421620"/>
          <a:ext cx="542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253800" imgH="215640" progId="Equation.3">
                  <p:embed/>
                </p:oleObj>
              </mc:Choice>
              <mc:Fallback>
                <p:oleObj name="Equation" r:id="rId5" imgW="253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21620"/>
                        <a:ext cx="5429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514600" y="1888220"/>
          <a:ext cx="1319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634680" imgH="330120" progId="Equation.3">
                  <p:embed/>
                </p:oleObj>
              </mc:Choice>
              <mc:Fallback>
                <p:oleObj name="Equation" r:id="rId7" imgW="634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88220"/>
                        <a:ext cx="1319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514600" y="2550414"/>
          <a:ext cx="17002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9" imgW="901440" imgH="355320" progId="Equation.3">
                  <p:embed/>
                </p:oleObj>
              </mc:Choice>
              <mc:Fallback>
                <p:oleObj name="Equation" r:id="rId9" imgW="9014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50414"/>
                        <a:ext cx="17002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Brace 12"/>
          <p:cNvSpPr/>
          <p:nvPr/>
        </p:nvSpPr>
        <p:spPr>
          <a:xfrm>
            <a:off x="2133600" y="2193020"/>
            <a:ext cx="1524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810000" y="211682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&lt; 0.5</a:t>
            </a: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4191000" y="2802620"/>
            <a:ext cx="259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≥ 0.5</a:t>
            </a:r>
          </a:p>
        </p:txBody>
      </p:sp>
    </p:spTree>
    <p:extLst>
      <p:ext uri="{BB962C8B-B14F-4D97-AF65-F5344CB8AC3E}">
        <p14:creationId xmlns:p14="http://schemas.microsoft.com/office/powerpoint/2010/main" val="1129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14350"/>
            <a:ext cx="5625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Step 3 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Mutated solution is determined as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1752600" y="1200150"/>
          <a:ext cx="3124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1638000" imgH="266400" progId="Equation.3">
                  <p:embed/>
                </p:oleObj>
              </mc:Choice>
              <mc:Fallback>
                <p:oleObj name="Equation" r:id="rId3" imgW="1638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00150"/>
                        <a:ext cx="3124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1676400" y="2266950"/>
            <a:ext cx="723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User-defined maximum perturbation  </a:t>
            </a:r>
            <a:endParaRPr lang="en-US" alt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9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428750"/>
            <a:ext cx="762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To ensure a proper balance between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population diversity (exploration)</a:t>
            </a: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selection pressure (exploitation)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1" dirty="0">
              <a:latin typeface="Century Gothic" panose="020B050202020209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90204" pitchFamily="34" charset="0"/>
                <a:cs typeface="Times New Roman" panose="02020603050405020304" pitchFamily="18" charset="0"/>
              </a:rPr>
              <a:t>Trials have been made using Regression Analysis also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14350"/>
            <a:ext cx="37338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GA- parameters Setting</a:t>
            </a:r>
          </a:p>
        </p:txBody>
      </p:sp>
    </p:spTree>
    <p:extLst>
      <p:ext uri="{BB962C8B-B14F-4D97-AF65-F5344CB8AC3E}">
        <p14:creationId xmlns:p14="http://schemas.microsoft.com/office/powerpoint/2010/main" val="138259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590550"/>
            <a:ext cx="34290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entury Gothic" panose="020B0502020202090204" pitchFamily="34" charset="0"/>
                <a:cs typeface="Times New Roman" panose="02020603050405020304" pitchFamily="18" charset="0"/>
              </a:rPr>
              <a:t>A Numerical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0600" y="1581150"/>
                <a:ext cx="70866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>
                    <a:latin typeface="Century Gothic" panose="020B0502020202090204" pitchFamily="34" charset="0"/>
                  </a:rPr>
                  <a:t>Let us assume the original parent solution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sz="2000" b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original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20.85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. Determine the mutated solution</a:t>
                </a:r>
                <a:r>
                  <a:rPr 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sz="2000" b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mutated</a:t>
                </a:r>
                <a:r>
                  <a:rPr lang="en-US" sz="20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, considering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= 0.6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, </a:t>
                </a:r>
                <a:r>
                  <a:rPr 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= 4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2000" b="1" dirty="0">
                    <a:latin typeface="Century Gothic" panose="020B0502020202090204" pitchFamily="34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</a:t>
                </a:r>
                <a:r>
                  <a:rPr lang="en-US" sz="2000" b="1" dirty="0">
                    <a:latin typeface="Century Gothic" panose="020B0502020202090204" pitchFamily="34" charset="0"/>
                  </a:rPr>
                  <a:t>.  </a:t>
                </a:r>
                <a:endParaRPr lang="en-US" sz="2000" b="1" baseline="-25000" dirty="0">
                  <a:latin typeface="Century Gothic" panose="020B050202020209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81150"/>
                <a:ext cx="7086600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947" t="-2994" r="-861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9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5143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entury Gothic" panose="020B0502020202090204" pitchFamily="34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123950"/>
                <a:ext cx="7772400" cy="23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entury Gothic" panose="020B0502020202090204" pitchFamily="34" charset="0"/>
                  </a:rPr>
                  <a:t>Perturbation factor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acc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den>
                        </m:f>
                      </m:sup>
                    </m:sSup>
                  </m:oMath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r>
                  <a:rPr lang="en-US" sz="2000" b="1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latin typeface="Century Gothic" panose="020B0502020202090204" pitchFamily="34" charset="0"/>
                </a:endParaRPr>
              </a:p>
              <a:p>
                <a:endParaRPr lang="en-US" sz="800" b="1" dirty="0">
                  <a:latin typeface="Century Gothic" panose="020B050202020209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23950"/>
                <a:ext cx="7772400" cy="2314673"/>
              </a:xfrm>
              <a:prstGeom prst="rect">
                <a:avLst/>
              </a:prstGeom>
              <a:blipFill rotWithShape="0">
                <a:blip r:embed="rId2"/>
                <a:stretch>
                  <a:fillRect l="-863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5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43200" y="1428750"/>
                <a:ext cx="4104200" cy="1305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𝑷𝒓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𝒎𝒖𝒕𝒂𝒕𝒆𝒅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𝐏𝐫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𝒐𝒓𝒊𝒈𝒊𝒏𝒂𝒍</m:t>
                          </m:r>
                        </m:sub>
                      </m:sSub>
                      <m:r>
                        <a:rPr lang="en-US" sz="2000" b="1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acc>
                      <m:r>
                        <a:rPr lang="en-US" sz="2000" b="1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endParaRPr lang="en-US" sz="800" dirty="0"/>
              </a:p>
              <a:p>
                <a:r>
                  <a:rPr lang="en-US" sz="2000" b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𝟖𝟓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𝟎𝟒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000" b="1" dirty="0"/>
              </a:p>
              <a:p>
                <a:endParaRPr lang="en-US" sz="800" dirty="0"/>
              </a:p>
              <a:p>
                <a:r>
                  <a:rPr lang="en-US" sz="2000" b="1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𝟗𝟏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428750"/>
                <a:ext cx="4104200" cy="13057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"/>
          <a:stretch/>
        </p:blipFill>
        <p:spPr bwMode="auto">
          <a:xfrm>
            <a:off x="2362200" y="361949"/>
            <a:ext cx="4648200" cy="4004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34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95400" y="2038350"/>
            <a:ext cx="6400800" cy="5334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4: SCHEMA THEOREM OF BCGA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0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19200" y="1657350"/>
            <a:ext cx="7239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 Proposed by Prof. John Holland</a:t>
            </a:r>
          </a:p>
          <a:p>
            <a:pPr>
              <a:defRPr/>
            </a:pPr>
            <a:endParaRPr lang="en-US" sz="2000" b="1" dirty="0">
              <a:latin typeface="Century Gothic" panose="020B0502020202020204" pitchFamily="34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Century Gothic" panose="020B0502020202020204" pitchFamily="34" charset="0"/>
                <a:cs typeface="Times New Roman" pitchFamily="18" charset="0"/>
              </a:rPr>
              <a:t> To investigate mathematical foundation of GA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7800" y="666750"/>
            <a:ext cx="5907157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Schema Theorem of Binary-Coded GA</a:t>
            </a:r>
          </a:p>
        </p:txBody>
      </p:sp>
    </p:spTree>
    <p:extLst>
      <p:ext uri="{BB962C8B-B14F-4D97-AF65-F5344CB8AC3E}">
        <p14:creationId xmlns:p14="http://schemas.microsoft.com/office/powerpoint/2010/main" val="121130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5113A8-B24A-4D38-AEA1-65823632512D}"/>
</file>

<file path=customXml/itemProps2.xml><?xml version="1.0" encoding="utf-8"?>
<ds:datastoreItem xmlns:ds="http://schemas.openxmlformats.org/officeDocument/2006/customXml" ds:itemID="{9EF31355-B5EC-4F70-8C9F-D55FC2A10A33}"/>
</file>

<file path=customXml/itemProps3.xml><?xml version="1.0" encoding="utf-8"?>
<ds:datastoreItem xmlns:ds="http://schemas.openxmlformats.org/officeDocument/2006/customXml" ds:itemID="{BEA5619A-156B-45A6-B33B-CA3FFB3CB5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2472</Words>
  <Application>Microsoft Office PowerPoint</Application>
  <PresentationFormat>On-screen Show (16:9)</PresentationFormat>
  <Paragraphs>667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Century Gothic</vt:lpstr>
      <vt:lpstr>Times New Roman</vt:lpstr>
      <vt:lpstr>Wingdings</vt:lpstr>
      <vt:lpstr>Wingdings 2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248</cp:revision>
  <dcterms:created xsi:type="dcterms:W3CDTF">2016-12-13T07:50:37Z</dcterms:created>
  <dcterms:modified xsi:type="dcterms:W3CDTF">2020-09-03T16:14:16Z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